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notesSlides/notesSlide4.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charts/chart9.xml" ContentType="application/vnd.openxmlformats-officedocument.drawingml.chart+xml"/>
  <Override PartName="/ppt/drawings/drawing5.xml" ContentType="application/vnd.openxmlformats-officedocument.drawingml.chartshapes+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drawings/drawing6.xml" ContentType="application/vnd.openxmlformats-officedocument.drawingml.chartshapes+xml"/>
  <Override PartName="/ppt/charts/chart16.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7.xml" ContentType="application/vnd.openxmlformats-officedocument.drawingml.chart+xml"/>
  <Override PartName="/ppt/drawings/drawing8.xml" ContentType="application/vnd.openxmlformats-officedocument.drawingml.chartshapes+xml"/>
  <Override PartName="/ppt/charts/chart18.xml" ContentType="application/vnd.openxmlformats-officedocument.drawingml.chart+xml"/>
  <Override PartName="/ppt/drawings/drawing9.xml" ContentType="application/vnd.openxmlformats-officedocument.drawingml.chartshapes+xml"/>
  <Override PartName="/ppt/notesSlides/notesSlide13.xml" ContentType="application/vnd.openxmlformats-officedocument.presentationml.notesSlide+xml"/>
  <Override PartName="/ppt/charts/chart19.xml" ContentType="application/vnd.openxmlformats-officedocument.drawingml.chart+xml"/>
  <Override PartName="/ppt/drawings/drawing10.xml" ContentType="application/vnd.openxmlformats-officedocument.drawingml.chartshapes+xml"/>
  <Override PartName="/ppt/charts/chart20.xml" ContentType="application/vnd.openxmlformats-officedocument.drawingml.chart+xml"/>
  <Override PartName="/ppt/drawings/drawing11.xml" ContentType="application/vnd.openxmlformats-officedocument.drawingml.chartshapes+xml"/>
  <Override PartName="/ppt/charts/chart21.xml" ContentType="application/vnd.openxmlformats-officedocument.drawingml.chart+xml"/>
  <Override PartName="/ppt/drawings/drawing12.xml" ContentType="application/vnd.openxmlformats-officedocument.drawingml.chartshapes+xml"/>
  <Override PartName="/ppt/charts/chart22.xml" ContentType="application/vnd.openxmlformats-officedocument.drawingml.chart+xml"/>
  <Override PartName="/ppt/drawings/drawing13.xml" ContentType="application/vnd.openxmlformats-officedocument.drawingml.chartshapes+xml"/>
  <Override PartName="/ppt/charts/chart23.xml" ContentType="application/vnd.openxmlformats-officedocument.drawingml.chart+xml"/>
  <Override PartName="/ppt/drawings/drawing14.xml" ContentType="application/vnd.openxmlformats-officedocument.drawingml.chartshapes+xml"/>
  <Override PartName="/ppt/charts/chart24.xml" ContentType="application/vnd.openxmlformats-officedocument.drawingml.chart+xml"/>
  <Override PartName="/ppt/drawings/drawing15.xml" ContentType="application/vnd.openxmlformats-officedocument.drawingml.chartshapes+xml"/>
  <Override PartName="/ppt/charts/chart25.xml" ContentType="application/vnd.openxmlformats-officedocument.drawingml.chart+xml"/>
  <Override PartName="/ppt/drawings/drawing16.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8.xml" ContentType="application/vnd.openxmlformats-officedocument.drawingml.chart+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9"/>
  </p:notesMasterIdLst>
  <p:sldIdLst>
    <p:sldId id="694" r:id="rId5"/>
    <p:sldId id="463" r:id="rId6"/>
    <p:sldId id="464" r:id="rId7"/>
    <p:sldId id="451" r:id="rId8"/>
    <p:sldId id="505" r:id="rId9"/>
    <p:sldId id="563" r:id="rId10"/>
    <p:sldId id="696" r:id="rId11"/>
    <p:sldId id="456" r:id="rId12"/>
    <p:sldId id="459" r:id="rId13"/>
    <p:sldId id="580" r:id="rId14"/>
    <p:sldId id="706" r:id="rId15"/>
    <p:sldId id="683" r:id="rId16"/>
    <p:sldId id="569" r:id="rId17"/>
    <p:sldId id="466" r:id="rId18"/>
    <p:sldId id="468" r:id="rId19"/>
    <p:sldId id="710" r:id="rId20"/>
    <p:sldId id="575" r:id="rId21"/>
    <p:sldId id="597" r:id="rId22"/>
    <p:sldId id="688" r:id="rId23"/>
    <p:sldId id="711" r:id="rId24"/>
    <p:sldId id="562" r:id="rId25"/>
    <p:sldId id="689" r:id="rId26"/>
    <p:sldId id="690" r:id="rId27"/>
    <p:sldId id="691" r:id="rId28"/>
    <p:sldId id="471" r:id="rId29"/>
    <p:sldId id="420" r:id="rId30"/>
    <p:sldId id="558" r:id="rId31"/>
    <p:sldId id="590" r:id="rId32"/>
    <p:sldId id="666" r:id="rId33"/>
    <p:sldId id="697" r:id="rId34"/>
    <p:sldId id="707" r:id="rId35"/>
    <p:sldId id="588" r:id="rId36"/>
    <p:sldId id="473" r:id="rId37"/>
    <p:sldId id="692" r:id="rId38"/>
    <p:sldId id="315" r:id="rId39"/>
    <p:sldId id="535" r:id="rId40"/>
    <p:sldId id="671" r:id="rId41"/>
    <p:sldId id="685" r:id="rId42"/>
    <p:sldId id="686" r:id="rId43"/>
    <p:sldId id="668" r:id="rId44"/>
    <p:sldId id="408" r:id="rId45"/>
    <p:sldId id="476" r:id="rId46"/>
    <p:sldId id="599" r:id="rId47"/>
    <p:sldId id="601" r:id="rId48"/>
    <p:sldId id="602" r:id="rId49"/>
    <p:sldId id="603" r:id="rId50"/>
    <p:sldId id="693" r:id="rId51"/>
    <p:sldId id="647" r:id="rId52"/>
    <p:sldId id="677" r:id="rId53"/>
    <p:sldId id="678" r:id="rId54"/>
    <p:sldId id="687" r:id="rId55"/>
    <p:sldId id="708" r:id="rId56"/>
    <p:sldId id="695" r:id="rId57"/>
    <p:sldId id="709" r:id="rId58"/>
    <p:sldId id="700" r:id="rId59"/>
    <p:sldId id="712" r:id="rId60"/>
    <p:sldId id="701" r:id="rId61"/>
    <p:sldId id="702" r:id="rId62"/>
    <p:sldId id="648" r:id="rId63"/>
    <p:sldId id="660" r:id="rId64"/>
    <p:sldId id="703" r:id="rId65"/>
    <p:sldId id="661" r:id="rId66"/>
    <p:sldId id="662" r:id="rId67"/>
    <p:sldId id="578" r:id="rId68"/>
  </p:sldIdLst>
  <p:sldSz cx="10080625"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5" autoAdjust="0"/>
    <p:restoredTop sz="99820" autoAdjust="0"/>
  </p:normalViewPr>
  <p:slideViewPr>
    <p:cSldViewPr>
      <p:cViewPr>
        <p:scale>
          <a:sx n="66" d="100"/>
          <a:sy n="66" d="100"/>
        </p:scale>
        <p:origin x="-1164" y="-246"/>
      </p:cViewPr>
      <p:guideLst>
        <p:guide orient="horz" pos="2160"/>
        <p:guide pos="3176"/>
      </p:guideLst>
    </p:cSldViewPr>
  </p:slideViewPr>
  <p:outlineViewPr>
    <p:cViewPr>
      <p:scale>
        <a:sx n="33" d="100"/>
        <a:sy n="33" d="100"/>
      </p:scale>
      <p:origin x="0" y="781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MKXS\Documents\&#22522;&#30990;&#36039;&#26009;\&#35469;&#30693;&#30151;&#12464;&#12521;&#12501;.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______10.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______11.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OSJSE\AppData\Local\Microsoft\Windows\Temporary%20Internet%20Files\Content.Outlook\O4W0A13D\250430&#65320;25&#20013;&#22830;&#30740;&#20462;&#12524;&#12509;&#38598;&#35336;.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OSJSE\AppData\Local\Microsoft\Windows\Temporary%20Internet%20Files\Content.Outlook\O4W0A13D\250430&#65320;25&#20013;&#22830;&#30740;&#20462;&#12524;&#12509;&#38598;&#35336;.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______12.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HMKXS\Documents\&#22522;&#30990;&#36039;&#26009;\&#26085;&#26412;&#12398;&#19990;&#24111;&#25968;&#12398;&#23558;&#26469;&#25512;&#35336;&#65288;2013&#65288;&#24179;&#25104;25&#65289;&#24180;&#65297;&#26376;&#25512;&#35336;&#65289;.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HMKXS\Documents\&#22522;&#30990;&#36039;&#26009;\&#26085;&#26412;&#12398;&#19990;&#24111;&#25968;&#12398;&#23558;&#26469;&#25512;&#35336;&#65288;2013&#65288;&#24179;&#25104;25&#65289;&#24180;&#65297;&#26376;&#25512;&#35336;&#65289;.xlsx"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______13.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______14.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______15.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______16.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______17.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______18.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______19.xlsx"/></Relationships>
</file>

<file path=ppt/charts/_rels/chart28.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35469;&#23450;&#20418;\&#24179;&#25104;25&#24180;&#24230;\&#12381;&#12398;&#20182;\&#20171;&#35703;&#20445;&#38522;&#37096;&#20250;\&#31179;&#20171;&#35703;&#20445;&#38522;&#37096;&#20250;&#36039;&#26009;\&#20171;&#35703;&#20104;&#38450;\&#65339;&#37325;&#35201;&#65341;&#20803;&#12487;&#12540;&#12479;&#65306;&#20171;&#35703;&#20445;&#38522;&#20107;&#26989;&#29366;&#27841;&#22577;&#21578;_&#25552;&#20986;&#29992;.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D:\&#38364;\&#25552;&#20986;&#36039;&#26009;&#12539;&#20250;&#35696;&#36039;&#26009;&#31561;\100128&#26481;&#20869;&#35036;&#20304;&#65288;&#24179;&#22343;&#35201;&#20171;&#35703;&#24230;&#12398;&#23558;&#26469;&#25512;&#31227;&#12539;&#26178;&#28857;&#26356;&#26032;&#65289;\&#24179;&#22343;&#35201;&#20171;&#35703;&#24230;&#12398;&#23558;&#26469;&#25512;&#31227;&#65288;&#26178;&#28857;&#26356;&#26032;&#29256;&#65289;.xls"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oleObject" Target="file:///C:\Users\TYFAK\AppData\Local\Microsoft\Windows\Temporary%20Internet%20Files\Content.Outlook\3NWXTEV7\&#12372;&#24847;&#35211;&#21215;&#38598;&#38598;&#35336;&#34920;&#65288;&#20491;&#20154;&#24773;&#22577;&#21066;&#38500;&#29256;&#65289;&#38598;&#35336;&#29992;.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1.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2.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______3.xlsx"/><Relationship Id="rId1" Type="http://schemas.openxmlformats.org/officeDocument/2006/relationships/image" Target="../media/image48.jpeg"/></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__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日常生活自立度Ⅱ以上</c:v>
          </c:tx>
          <c:spPr>
            <a:solidFill>
              <a:schemeClr val="accent1">
                <a:lumMod val="40000"/>
                <a:lumOff val="60000"/>
              </a:schemeClr>
            </a:solidFill>
            <a:ln>
              <a:solidFill>
                <a:schemeClr val="accent1">
                  <a:lumMod val="40000"/>
                  <a:lumOff val="60000"/>
                </a:schemeClr>
              </a:solidFill>
            </a:ln>
          </c:spPr>
          <c:invertIfNegative val="0"/>
          <c:dLbls>
            <c:dLbl>
              <c:idx val="0"/>
              <c:layout/>
              <c:tx>
                <c:rich>
                  <a:bodyPr/>
                  <a:lstStyle/>
                  <a:p>
                    <a:r>
                      <a:rPr lang="en-US" altLang="en-US" sz="1100"/>
                      <a:t>2</a:t>
                    </a:r>
                    <a:r>
                      <a:rPr lang="en-US" altLang="en-US"/>
                      <a:t>80</a:t>
                    </a:r>
                    <a:r>
                      <a:rPr lang="ja-JP" altLang="en-US"/>
                      <a:t>万人</a:t>
                    </a:r>
                    <a:endParaRPr lang="en-US" altLang="ja-JP"/>
                  </a:p>
                  <a:p>
                    <a:r>
                      <a:rPr lang="ja-JP" altLang="en-US"/>
                      <a:t>（</a:t>
                    </a:r>
                    <a:r>
                      <a:rPr lang="en-US" altLang="ja-JP"/>
                      <a:t>9.5</a:t>
                    </a:r>
                    <a:r>
                      <a:rPr lang="ja-JP" altLang="en-US"/>
                      <a:t>％）</a:t>
                    </a:r>
                    <a:endParaRPr lang="en-US" altLang="en-US"/>
                  </a:p>
                </c:rich>
              </c:tx>
              <c:dLblPos val="inEnd"/>
              <c:showLegendKey val="0"/>
              <c:showVal val="1"/>
              <c:showCatName val="0"/>
              <c:showSerName val="0"/>
              <c:showPercent val="0"/>
              <c:showBubbleSize val="0"/>
            </c:dLbl>
            <c:dLbl>
              <c:idx val="1"/>
              <c:layout/>
              <c:tx>
                <c:rich>
                  <a:bodyPr/>
                  <a:lstStyle/>
                  <a:p>
                    <a:r>
                      <a:rPr lang="en-US" altLang="en-US" sz="1100"/>
                      <a:t>3</a:t>
                    </a:r>
                    <a:r>
                      <a:rPr lang="en-US" altLang="en-US"/>
                      <a:t>45</a:t>
                    </a:r>
                    <a:r>
                      <a:rPr lang="ja-JP" altLang="en-US"/>
                      <a:t>万人</a:t>
                    </a:r>
                    <a:endParaRPr lang="en-US" altLang="ja-JP"/>
                  </a:p>
                  <a:p>
                    <a:r>
                      <a:rPr lang="ja-JP" altLang="en-US"/>
                      <a:t>（</a:t>
                    </a:r>
                    <a:r>
                      <a:rPr lang="en-US" altLang="en-US"/>
                      <a:t>10.2</a:t>
                    </a:r>
                    <a:r>
                      <a:rPr lang="ja-JP" altLang="en-US"/>
                      <a:t>％）</a:t>
                    </a:r>
                    <a:endParaRPr lang="en-US" altLang="en-US"/>
                  </a:p>
                </c:rich>
              </c:tx>
              <c:dLblPos val="inEnd"/>
              <c:showLegendKey val="0"/>
              <c:showVal val="1"/>
              <c:showCatName val="0"/>
              <c:showSerName val="0"/>
              <c:showPercent val="0"/>
              <c:showBubbleSize val="0"/>
            </c:dLbl>
            <c:dLbl>
              <c:idx val="2"/>
              <c:layout/>
              <c:tx>
                <c:rich>
                  <a:bodyPr/>
                  <a:lstStyle/>
                  <a:p>
                    <a:r>
                      <a:rPr lang="en-US" altLang="en-US" sz="1100"/>
                      <a:t>4</a:t>
                    </a:r>
                    <a:r>
                      <a:rPr lang="en-US" altLang="en-US"/>
                      <a:t>10</a:t>
                    </a:r>
                    <a:r>
                      <a:rPr lang="ja-JP" altLang="en-US"/>
                      <a:t>万人</a:t>
                    </a:r>
                    <a:endParaRPr lang="en-US" altLang="ja-JP"/>
                  </a:p>
                  <a:p>
                    <a:r>
                      <a:rPr lang="ja-JP" altLang="en-US"/>
                      <a:t>（</a:t>
                    </a:r>
                    <a:r>
                      <a:rPr lang="en-US" altLang="ja-JP"/>
                      <a:t>11.3</a:t>
                    </a:r>
                    <a:r>
                      <a:rPr lang="ja-JP" altLang="en-US"/>
                      <a:t>％）</a:t>
                    </a:r>
                    <a:endParaRPr lang="en-US" altLang="ja-JP"/>
                  </a:p>
                </c:rich>
              </c:tx>
              <c:dLblPos val="inEnd"/>
              <c:showLegendKey val="0"/>
              <c:showVal val="1"/>
              <c:showCatName val="0"/>
              <c:showSerName val="0"/>
              <c:showPercent val="0"/>
              <c:showBubbleSize val="0"/>
            </c:dLbl>
            <c:dLbl>
              <c:idx val="3"/>
              <c:layout/>
              <c:tx>
                <c:rich>
                  <a:bodyPr/>
                  <a:lstStyle/>
                  <a:p>
                    <a:r>
                      <a:rPr lang="en-US" altLang="en-US" sz="1100"/>
                      <a:t>4</a:t>
                    </a:r>
                    <a:r>
                      <a:rPr lang="en-US" altLang="en-US"/>
                      <a:t>70</a:t>
                    </a:r>
                    <a:r>
                      <a:rPr lang="ja-JP" altLang="en-US"/>
                      <a:t>万人</a:t>
                    </a:r>
                    <a:endParaRPr lang="en-US" altLang="ja-JP"/>
                  </a:p>
                  <a:p>
                    <a:r>
                      <a:rPr lang="ja-JP" altLang="en-US"/>
                      <a:t>（</a:t>
                    </a:r>
                    <a:r>
                      <a:rPr lang="en-US" altLang="ja-JP"/>
                      <a:t>12.8</a:t>
                    </a:r>
                    <a:r>
                      <a:rPr lang="ja-JP" altLang="en-US"/>
                      <a:t>％）</a:t>
                    </a:r>
                    <a:endParaRPr lang="en-US" altLang="ja-JP"/>
                  </a:p>
                </c:rich>
              </c:tx>
              <c:dLblPos val="inEnd"/>
              <c:showLegendKey val="0"/>
              <c:showVal val="1"/>
              <c:showCatName val="0"/>
              <c:showSerName val="0"/>
              <c:showPercent val="0"/>
              <c:showBubbleSize val="0"/>
            </c:dLbl>
            <c:txPr>
              <a:bodyPr/>
              <a:lstStyle/>
              <a:p>
                <a:pPr>
                  <a:defRPr sz="1100"/>
                </a:pPr>
                <a:endParaRPr lang="ja-JP"/>
              </a:p>
            </c:txPr>
            <c:dLblPos val="inEnd"/>
            <c:showLegendKey val="0"/>
            <c:showVal val="1"/>
            <c:showCatName val="0"/>
            <c:showSerName val="0"/>
            <c:showPercent val="0"/>
            <c:showBubbleSize val="0"/>
            <c:showLeaderLines val="0"/>
          </c:dLbls>
          <c:cat>
            <c:strRef>
              <c:f>Sheet1!$A$2:$A$5</c:f>
              <c:strCache>
                <c:ptCount val="4"/>
                <c:pt idx="0">
                  <c:v>2010年</c:v>
                </c:pt>
                <c:pt idx="1">
                  <c:v>2015年</c:v>
                </c:pt>
                <c:pt idx="2">
                  <c:v>2020年</c:v>
                </c:pt>
                <c:pt idx="3">
                  <c:v>2025年</c:v>
                </c:pt>
              </c:strCache>
            </c:strRef>
          </c:cat>
          <c:val>
            <c:numRef>
              <c:f>Sheet1!$B$2:$B$5</c:f>
              <c:numCache>
                <c:formatCode>General</c:formatCode>
                <c:ptCount val="4"/>
                <c:pt idx="0">
                  <c:v>280</c:v>
                </c:pt>
                <c:pt idx="1">
                  <c:v>345</c:v>
                </c:pt>
                <c:pt idx="2">
                  <c:v>410</c:v>
                </c:pt>
                <c:pt idx="3">
                  <c:v>470</c:v>
                </c:pt>
              </c:numCache>
            </c:numRef>
          </c:val>
        </c:ser>
        <c:dLbls>
          <c:showLegendKey val="0"/>
          <c:showVal val="0"/>
          <c:showCatName val="0"/>
          <c:showSerName val="0"/>
          <c:showPercent val="0"/>
          <c:showBubbleSize val="0"/>
        </c:dLbls>
        <c:gapWidth val="70"/>
        <c:axId val="141907072"/>
        <c:axId val="141908608"/>
      </c:barChart>
      <c:catAx>
        <c:axId val="141907072"/>
        <c:scaling>
          <c:orientation val="minMax"/>
        </c:scaling>
        <c:delete val="0"/>
        <c:axPos val="b"/>
        <c:majorTickMark val="out"/>
        <c:minorTickMark val="none"/>
        <c:tickLblPos val="nextTo"/>
        <c:txPr>
          <a:bodyPr/>
          <a:lstStyle/>
          <a:p>
            <a:pPr>
              <a:defRPr sz="1200"/>
            </a:pPr>
            <a:endParaRPr lang="ja-JP"/>
          </a:p>
        </c:txPr>
        <c:crossAx val="141908608"/>
        <c:crosses val="autoZero"/>
        <c:auto val="1"/>
        <c:lblAlgn val="ctr"/>
        <c:lblOffset val="70"/>
        <c:tickLblSkip val="1"/>
        <c:noMultiLvlLbl val="0"/>
      </c:catAx>
      <c:valAx>
        <c:axId val="141908608"/>
        <c:scaling>
          <c:orientation val="minMax"/>
        </c:scaling>
        <c:delete val="0"/>
        <c:axPos val="l"/>
        <c:majorGridlines/>
        <c:numFmt formatCode="General" sourceLinked="1"/>
        <c:majorTickMark val="out"/>
        <c:minorTickMark val="none"/>
        <c:tickLblPos val="nextTo"/>
        <c:crossAx val="141907072"/>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991448243643568E-2"/>
          <c:y val="4.8443221991471004E-2"/>
          <c:w val="0.89754687750743745"/>
          <c:h val="0.81713357456522773"/>
        </c:manualLayout>
      </c:layout>
      <c:barChart>
        <c:barDir val="col"/>
        <c:grouping val="clustered"/>
        <c:varyColors val="0"/>
        <c:ser>
          <c:idx val="0"/>
          <c:order val="0"/>
          <c:tx>
            <c:strRef>
              <c:f>Sheet1!$B$1</c:f>
              <c:strCache>
                <c:ptCount val="1"/>
                <c:pt idx="0">
                  <c:v>保健師</c:v>
                </c:pt>
              </c:strCache>
            </c:strRef>
          </c:tx>
          <c:spPr>
            <a:solidFill>
              <a:schemeClr val="accent2"/>
            </a:solidFill>
          </c:spPr>
          <c:invertIfNegative val="0"/>
          <c:dLbls>
            <c:dLbl>
              <c:idx val="0"/>
              <c:layout>
                <c:manualLayout>
                  <c:x val="-2.8563080466813041E-2"/>
                  <c:y val="3.766308914218678E-2"/>
                </c:manualLayout>
              </c:layout>
              <c:showLegendKey val="0"/>
              <c:showVal val="1"/>
              <c:showCatName val="0"/>
              <c:showSerName val="0"/>
              <c:showPercent val="0"/>
              <c:showBubbleSize val="0"/>
            </c:dLbl>
            <c:dLbl>
              <c:idx val="1"/>
              <c:layout>
                <c:manualLayout>
                  <c:x val="-1.5432098765432345E-3"/>
                  <c:y val="-1.9642228626261735E-2"/>
                </c:manualLayout>
              </c:layout>
              <c:showLegendKey val="0"/>
              <c:showVal val="1"/>
              <c:showCatName val="0"/>
              <c:showSerName val="0"/>
              <c:showPercent val="0"/>
              <c:showBubbleSize val="0"/>
            </c:dLbl>
            <c:dLbl>
              <c:idx val="2"/>
              <c:layout>
                <c:manualLayout>
                  <c:x val="-1.5432098765432345E-3"/>
                  <c:y val="-2.5254293948050392E-2"/>
                </c:manualLayout>
              </c:layout>
              <c:showLegendKey val="0"/>
              <c:showVal val="1"/>
              <c:showCatName val="0"/>
              <c:showSerName val="0"/>
              <c:showPercent val="0"/>
              <c:showBubbleSize val="0"/>
            </c:dLbl>
            <c:dLbl>
              <c:idx val="3"/>
              <c:layout>
                <c:manualLayout>
                  <c:x val="-2.2676051867252845E-2"/>
                  <c:y val="4.2571898141585802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Sheet1!$A$2:$A$5</c:f>
              <c:strCache>
                <c:ptCount val="4"/>
                <c:pt idx="0">
                  <c:v>H２１年度</c:v>
                </c:pt>
                <c:pt idx="1">
                  <c:v>Ｈ２２年度</c:v>
                </c:pt>
                <c:pt idx="2">
                  <c:v>Ｈ２３年度</c:v>
                </c:pt>
                <c:pt idx="3">
                  <c:v>H２４年度</c:v>
                </c:pt>
              </c:strCache>
            </c:strRef>
          </c:cat>
          <c:val>
            <c:numRef>
              <c:f>Sheet1!$B$2:$B$5</c:f>
              <c:numCache>
                <c:formatCode>General</c:formatCode>
                <c:ptCount val="4"/>
                <c:pt idx="0">
                  <c:v>6082</c:v>
                </c:pt>
                <c:pt idx="1">
                  <c:v>5990</c:v>
                </c:pt>
                <c:pt idx="2">
                  <c:v>6265</c:v>
                </c:pt>
                <c:pt idx="3">
                  <c:v>6496</c:v>
                </c:pt>
              </c:numCache>
            </c:numRef>
          </c:val>
        </c:ser>
        <c:ser>
          <c:idx val="1"/>
          <c:order val="1"/>
          <c:tx>
            <c:strRef>
              <c:f>Sheet1!$C$1</c:f>
              <c:strCache>
                <c:ptCount val="1"/>
                <c:pt idx="0">
                  <c:v>社会福祉士</c:v>
                </c:pt>
              </c:strCache>
            </c:strRef>
          </c:tx>
          <c:spPr>
            <a:solidFill>
              <a:schemeClr val="tx2">
                <a:lumMod val="20000"/>
                <a:lumOff val="80000"/>
              </a:schemeClr>
            </a:solidFill>
            <a:ln>
              <a:solidFill>
                <a:srgbClr val="4F81BD"/>
              </a:solidFill>
            </a:ln>
          </c:spPr>
          <c:invertIfNegative val="0"/>
          <c:dLbls>
            <c:dLbl>
              <c:idx val="0"/>
              <c:layout>
                <c:manualLayout>
                  <c:x val="1.8013264570887162E-2"/>
                  <c:y val="3.7750281393173636E-2"/>
                </c:manualLayout>
              </c:layout>
              <c:showLegendKey val="0"/>
              <c:showVal val="1"/>
              <c:showCatName val="0"/>
              <c:showSerName val="0"/>
              <c:showPercent val="0"/>
              <c:showBubbleSize val="0"/>
            </c:dLbl>
            <c:dLbl>
              <c:idx val="3"/>
              <c:layout>
                <c:manualLayout>
                  <c:x val="2.5195613185836495E-3"/>
                  <c:y val="-1.8245099203536744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Sheet1!$A$2:$A$5</c:f>
              <c:strCache>
                <c:ptCount val="4"/>
                <c:pt idx="0">
                  <c:v>H２１年度</c:v>
                </c:pt>
                <c:pt idx="1">
                  <c:v>Ｈ２２年度</c:v>
                </c:pt>
                <c:pt idx="2">
                  <c:v>Ｈ２３年度</c:v>
                </c:pt>
                <c:pt idx="3">
                  <c:v>H２４年度</c:v>
                </c:pt>
              </c:strCache>
            </c:strRef>
          </c:cat>
          <c:val>
            <c:numRef>
              <c:f>Sheet1!$C$2:$C$5</c:f>
              <c:numCache>
                <c:formatCode>General</c:formatCode>
                <c:ptCount val="4"/>
                <c:pt idx="0">
                  <c:v>5467</c:v>
                </c:pt>
                <c:pt idx="1">
                  <c:v>5584</c:v>
                </c:pt>
                <c:pt idx="2">
                  <c:v>6099</c:v>
                </c:pt>
                <c:pt idx="3">
                  <c:v>6486</c:v>
                </c:pt>
              </c:numCache>
            </c:numRef>
          </c:val>
        </c:ser>
        <c:ser>
          <c:idx val="2"/>
          <c:order val="2"/>
          <c:tx>
            <c:strRef>
              <c:f>Sheet1!$D$1</c:f>
              <c:strCache>
                <c:ptCount val="1"/>
                <c:pt idx="0">
                  <c:v>主任介護支援専門員</c:v>
                </c:pt>
              </c:strCache>
            </c:strRef>
          </c:tx>
          <c:spPr>
            <a:solidFill>
              <a:srgbClr val="FFC000"/>
            </a:solidFill>
          </c:spPr>
          <c:invertIfNegative val="0"/>
          <c:dLbls>
            <c:dLbl>
              <c:idx val="0"/>
              <c:layout>
                <c:manualLayout>
                  <c:x val="6.0044215236290258E-3"/>
                  <c:y val="3.7750281393173608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Sheet1!$A$2:$A$5</c:f>
              <c:strCache>
                <c:ptCount val="4"/>
                <c:pt idx="0">
                  <c:v>H２１年度</c:v>
                </c:pt>
                <c:pt idx="1">
                  <c:v>Ｈ２２年度</c:v>
                </c:pt>
                <c:pt idx="2">
                  <c:v>Ｈ２３年度</c:v>
                </c:pt>
                <c:pt idx="3">
                  <c:v>H２４年度</c:v>
                </c:pt>
              </c:strCache>
            </c:strRef>
          </c:cat>
          <c:val>
            <c:numRef>
              <c:f>Sheet1!$D$2:$D$5</c:f>
              <c:numCache>
                <c:formatCode>General</c:formatCode>
                <c:ptCount val="4"/>
                <c:pt idx="0">
                  <c:v>4529</c:v>
                </c:pt>
                <c:pt idx="1">
                  <c:v>4493</c:v>
                </c:pt>
                <c:pt idx="2">
                  <c:v>4804</c:v>
                </c:pt>
                <c:pt idx="3">
                  <c:v>5045</c:v>
                </c:pt>
              </c:numCache>
            </c:numRef>
          </c:val>
        </c:ser>
        <c:dLbls>
          <c:showLegendKey val="0"/>
          <c:showVal val="0"/>
          <c:showCatName val="0"/>
          <c:showSerName val="0"/>
          <c:showPercent val="0"/>
          <c:showBubbleSize val="0"/>
        </c:dLbls>
        <c:gapWidth val="150"/>
        <c:axId val="162372992"/>
        <c:axId val="162395264"/>
      </c:barChart>
      <c:catAx>
        <c:axId val="162372992"/>
        <c:scaling>
          <c:orientation val="minMax"/>
        </c:scaling>
        <c:delete val="0"/>
        <c:axPos val="b"/>
        <c:majorTickMark val="out"/>
        <c:minorTickMark val="none"/>
        <c:tickLblPos val="nextTo"/>
        <c:txPr>
          <a:bodyPr/>
          <a:lstStyle/>
          <a:p>
            <a:pPr>
              <a:defRPr sz="1000"/>
            </a:pPr>
            <a:endParaRPr lang="ja-JP"/>
          </a:p>
        </c:txPr>
        <c:crossAx val="162395264"/>
        <c:crosses val="autoZero"/>
        <c:auto val="1"/>
        <c:lblAlgn val="ctr"/>
        <c:lblOffset val="100"/>
        <c:noMultiLvlLbl val="0"/>
      </c:catAx>
      <c:valAx>
        <c:axId val="162395264"/>
        <c:scaling>
          <c:orientation val="minMax"/>
        </c:scaling>
        <c:delete val="0"/>
        <c:axPos val="l"/>
        <c:majorGridlines/>
        <c:numFmt formatCode="General" sourceLinked="1"/>
        <c:majorTickMark val="out"/>
        <c:minorTickMark val="none"/>
        <c:tickLblPos val="nextTo"/>
        <c:txPr>
          <a:bodyPr/>
          <a:lstStyle/>
          <a:p>
            <a:pPr>
              <a:defRPr sz="1000"/>
            </a:pPr>
            <a:endParaRPr lang="ja-JP"/>
          </a:p>
        </c:txPr>
        <c:crossAx val="162372992"/>
        <c:crosses val="autoZero"/>
        <c:crossBetween val="between"/>
      </c:valAx>
    </c:plotArea>
    <c:plotVisOnly val="1"/>
    <c:dispBlanksAs val="gap"/>
    <c:showDLblsOverMax val="0"/>
  </c:chart>
  <c:spPr>
    <a:ln>
      <a:solidFill>
        <a:schemeClr val="accent1">
          <a:shade val="50000"/>
        </a:schemeClr>
      </a:solidFill>
    </a:ln>
  </c:spPr>
  <c:txPr>
    <a:bodyPr/>
    <a:lstStyle/>
    <a:p>
      <a:pPr>
        <a:defRPr sz="18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991448243643568E-2"/>
          <c:y val="3.4719260583949453E-2"/>
          <c:w val="0.90700860819509566"/>
          <c:h val="0.84667743010633223"/>
        </c:manualLayout>
      </c:layout>
      <c:barChart>
        <c:barDir val="col"/>
        <c:grouping val="clustered"/>
        <c:varyColors val="0"/>
        <c:ser>
          <c:idx val="0"/>
          <c:order val="0"/>
          <c:tx>
            <c:strRef>
              <c:f>Sheet1!$B$1</c:f>
              <c:strCache>
                <c:ptCount val="1"/>
                <c:pt idx="0">
                  <c:v>保健師</c:v>
                </c:pt>
              </c:strCache>
            </c:strRef>
          </c:tx>
          <c:spPr>
            <a:solidFill>
              <a:schemeClr val="accent2"/>
            </a:solidFill>
          </c:spPr>
          <c:invertIfNegative val="0"/>
          <c:dLbls>
            <c:dLbl>
              <c:idx val="0"/>
              <c:layout>
                <c:manualLayout>
                  <c:x val="-1.5432098765432345E-3"/>
                  <c:y val="-2.5254293948050392E-2"/>
                </c:manualLayout>
              </c:layout>
              <c:showLegendKey val="0"/>
              <c:showVal val="1"/>
              <c:showCatName val="0"/>
              <c:showSerName val="0"/>
              <c:showPercent val="0"/>
              <c:showBubbleSize val="0"/>
            </c:dLbl>
            <c:dLbl>
              <c:idx val="1"/>
              <c:layout>
                <c:manualLayout>
                  <c:x val="-1.5432098765432345E-3"/>
                  <c:y val="-1.9642228626261735E-2"/>
                </c:manualLayout>
              </c:layout>
              <c:showLegendKey val="0"/>
              <c:showVal val="1"/>
              <c:showCatName val="0"/>
              <c:showSerName val="0"/>
              <c:showPercent val="0"/>
              <c:showBubbleSize val="0"/>
            </c:dLbl>
            <c:dLbl>
              <c:idx val="2"/>
              <c:layout>
                <c:manualLayout>
                  <c:x val="-1.5432098765432345E-3"/>
                  <c:y val="-2.5254293948050392E-2"/>
                </c:manualLayout>
              </c:layout>
              <c:showLegendKey val="0"/>
              <c:showVal val="1"/>
              <c:showCatName val="0"/>
              <c:showSerName val="0"/>
              <c:showPercent val="0"/>
              <c:showBubbleSize val="0"/>
            </c:dLbl>
            <c:dLbl>
              <c:idx val="3"/>
              <c:layout>
                <c:manualLayout>
                  <c:x val="-2.2676051867252845E-2"/>
                  <c:y val="4.2571898141585802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Sheet1!$A$2:$A$5</c:f>
              <c:strCache>
                <c:ptCount val="4"/>
                <c:pt idx="0">
                  <c:v>H２１年度</c:v>
                </c:pt>
                <c:pt idx="1">
                  <c:v>Ｈ２２年度</c:v>
                </c:pt>
                <c:pt idx="2">
                  <c:v>Ｈ２３年度</c:v>
                </c:pt>
                <c:pt idx="3">
                  <c:v>H２４年度</c:v>
                </c:pt>
              </c:strCache>
            </c:strRef>
          </c:cat>
          <c:val>
            <c:numRef>
              <c:f>Sheet1!$B$2:$B$5</c:f>
              <c:numCache>
                <c:formatCode>General</c:formatCode>
                <c:ptCount val="4"/>
                <c:pt idx="0">
                  <c:v>6590</c:v>
                </c:pt>
                <c:pt idx="1">
                  <c:v>6468</c:v>
                </c:pt>
                <c:pt idx="2">
                  <c:v>6966</c:v>
                </c:pt>
                <c:pt idx="3">
                  <c:v>7311</c:v>
                </c:pt>
              </c:numCache>
            </c:numRef>
          </c:val>
        </c:ser>
        <c:ser>
          <c:idx val="1"/>
          <c:order val="1"/>
          <c:tx>
            <c:strRef>
              <c:f>Sheet1!$C$1</c:f>
              <c:strCache>
                <c:ptCount val="1"/>
                <c:pt idx="0">
                  <c:v>社会福祉士</c:v>
                </c:pt>
              </c:strCache>
            </c:strRef>
          </c:tx>
          <c:spPr>
            <a:solidFill>
              <a:schemeClr val="tx2">
                <a:lumMod val="20000"/>
                <a:lumOff val="80000"/>
              </a:schemeClr>
            </a:solidFill>
            <a:ln>
              <a:solidFill>
                <a:srgbClr val="4F81BD"/>
              </a:solidFill>
            </a:ln>
          </c:spPr>
          <c:invertIfNegative val="0"/>
          <c:dLbls>
            <c:dLbl>
              <c:idx val="3"/>
              <c:layout>
                <c:manualLayout>
                  <c:x val="2.5195613185836495E-3"/>
                  <c:y val="-1.8245099203536744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Sheet1!$A$2:$A$5</c:f>
              <c:strCache>
                <c:ptCount val="4"/>
                <c:pt idx="0">
                  <c:v>H２１年度</c:v>
                </c:pt>
                <c:pt idx="1">
                  <c:v>Ｈ２２年度</c:v>
                </c:pt>
                <c:pt idx="2">
                  <c:v>Ｈ２３年度</c:v>
                </c:pt>
                <c:pt idx="3">
                  <c:v>H２４年度</c:v>
                </c:pt>
              </c:strCache>
            </c:strRef>
          </c:cat>
          <c:val>
            <c:numRef>
              <c:f>Sheet1!$C$2:$C$5</c:f>
              <c:numCache>
                <c:formatCode>General</c:formatCode>
                <c:ptCount val="4"/>
                <c:pt idx="0">
                  <c:v>6021</c:v>
                </c:pt>
                <c:pt idx="1">
                  <c:v>6124</c:v>
                </c:pt>
                <c:pt idx="2">
                  <c:v>6826</c:v>
                </c:pt>
                <c:pt idx="3">
                  <c:v>7324</c:v>
                </c:pt>
              </c:numCache>
            </c:numRef>
          </c:val>
        </c:ser>
        <c:ser>
          <c:idx val="2"/>
          <c:order val="2"/>
          <c:tx>
            <c:strRef>
              <c:f>Sheet1!$D$1</c:f>
              <c:strCache>
                <c:ptCount val="1"/>
                <c:pt idx="0">
                  <c:v>主任介護支援専門員</c:v>
                </c:pt>
              </c:strCache>
            </c:strRef>
          </c:tx>
          <c:spPr>
            <a:solidFill>
              <a:srgbClr val="FFC000"/>
            </a:solidFill>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Sheet1!$A$2:$A$5</c:f>
              <c:strCache>
                <c:ptCount val="4"/>
                <c:pt idx="0">
                  <c:v>H２１年度</c:v>
                </c:pt>
                <c:pt idx="1">
                  <c:v>Ｈ２２年度</c:v>
                </c:pt>
                <c:pt idx="2">
                  <c:v>Ｈ２３年度</c:v>
                </c:pt>
                <c:pt idx="3">
                  <c:v>H２４年度</c:v>
                </c:pt>
              </c:strCache>
            </c:strRef>
          </c:cat>
          <c:val>
            <c:numRef>
              <c:f>Sheet1!$D$2:$D$5</c:f>
              <c:numCache>
                <c:formatCode>General</c:formatCode>
                <c:ptCount val="4"/>
                <c:pt idx="0">
                  <c:v>7769</c:v>
                </c:pt>
                <c:pt idx="1">
                  <c:v>8335</c:v>
                </c:pt>
                <c:pt idx="2">
                  <c:v>9087</c:v>
                </c:pt>
                <c:pt idx="3">
                  <c:v>9552</c:v>
                </c:pt>
              </c:numCache>
            </c:numRef>
          </c:val>
        </c:ser>
        <c:dLbls>
          <c:showLegendKey val="0"/>
          <c:showVal val="0"/>
          <c:showCatName val="0"/>
          <c:showSerName val="0"/>
          <c:showPercent val="0"/>
          <c:showBubbleSize val="0"/>
        </c:dLbls>
        <c:gapWidth val="150"/>
        <c:axId val="162491392"/>
        <c:axId val="162497280"/>
      </c:barChart>
      <c:catAx>
        <c:axId val="162491392"/>
        <c:scaling>
          <c:orientation val="minMax"/>
        </c:scaling>
        <c:delete val="0"/>
        <c:axPos val="b"/>
        <c:majorTickMark val="out"/>
        <c:minorTickMark val="none"/>
        <c:tickLblPos val="nextTo"/>
        <c:txPr>
          <a:bodyPr/>
          <a:lstStyle/>
          <a:p>
            <a:pPr>
              <a:defRPr sz="1000"/>
            </a:pPr>
            <a:endParaRPr lang="ja-JP"/>
          </a:p>
        </c:txPr>
        <c:crossAx val="162497280"/>
        <c:crosses val="autoZero"/>
        <c:auto val="1"/>
        <c:lblAlgn val="ctr"/>
        <c:lblOffset val="100"/>
        <c:noMultiLvlLbl val="0"/>
      </c:catAx>
      <c:valAx>
        <c:axId val="162497280"/>
        <c:scaling>
          <c:orientation val="minMax"/>
        </c:scaling>
        <c:delete val="0"/>
        <c:axPos val="l"/>
        <c:majorGridlines/>
        <c:numFmt formatCode="General" sourceLinked="1"/>
        <c:majorTickMark val="out"/>
        <c:minorTickMark val="none"/>
        <c:tickLblPos val="nextTo"/>
        <c:txPr>
          <a:bodyPr/>
          <a:lstStyle/>
          <a:p>
            <a:pPr>
              <a:defRPr sz="1000"/>
            </a:pPr>
            <a:endParaRPr lang="ja-JP"/>
          </a:p>
        </c:txPr>
        <c:crossAx val="162491392"/>
        <c:crosses val="autoZero"/>
        <c:crossBetween val="between"/>
      </c:valAx>
    </c:plotArea>
    <c:legend>
      <c:legendPos val="r"/>
      <c:layout>
        <c:manualLayout>
          <c:xMode val="edge"/>
          <c:yMode val="edge"/>
          <c:x val="0.10825612167657364"/>
          <c:y val="1.0009640505893595E-2"/>
          <c:w val="0.89174387832342639"/>
          <c:h val="0.11520180553415213"/>
        </c:manualLayout>
      </c:layout>
      <c:overlay val="0"/>
      <c:txPr>
        <a:bodyPr/>
        <a:lstStyle/>
        <a:p>
          <a:pPr>
            <a:defRPr sz="1000" baseline="0">
              <a:ea typeface="ＭＳ ゴシック" pitchFamily="49" charset="-128"/>
            </a:defRPr>
          </a:pPr>
          <a:endParaRPr lang="ja-JP"/>
        </a:p>
      </c:txPr>
    </c:legend>
    <c:plotVisOnly val="1"/>
    <c:dispBlanksAs val="gap"/>
    <c:showDLblsOverMax val="0"/>
  </c:chart>
  <c:spPr>
    <a:ln>
      <a:solidFill>
        <a:schemeClr val="accent1">
          <a:shade val="50000"/>
        </a:schemeClr>
      </a:solidFill>
    </a:ln>
  </c:spPr>
  <c:txPr>
    <a:bodyPr/>
    <a:lstStyle/>
    <a:p>
      <a:pPr>
        <a:defRPr sz="18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569769700397638E-2"/>
          <c:y val="0.18464110048378463"/>
          <c:w val="0.86501500264935449"/>
          <c:h val="0.74607114361030591"/>
        </c:manualLayout>
      </c:layout>
      <c:barChart>
        <c:barDir val="bar"/>
        <c:grouping val="percentStacked"/>
        <c:varyColors val="0"/>
        <c:ser>
          <c:idx val="0"/>
          <c:order val="0"/>
          <c:tx>
            <c:strRef>
              <c:f>Sheet1!$B$1</c:f>
              <c:strCache>
                <c:ptCount val="1"/>
                <c:pt idx="0">
                  <c:v>保健師</c:v>
                </c:pt>
              </c:strCache>
            </c:strRef>
          </c:tx>
          <c:spPr>
            <a:solidFill>
              <a:schemeClr val="accent1">
                <a:lumMod val="20000"/>
                <a:lumOff val="80000"/>
              </a:schemeClr>
            </a:solidFill>
            <a:ln>
              <a:solidFill>
                <a:schemeClr val="tx1"/>
              </a:solidFill>
            </a:ln>
          </c:spPr>
          <c:invertIfNegative val="0"/>
          <c:dLbls>
            <c:txPr>
              <a:bodyPr/>
              <a:lstStyle/>
              <a:p>
                <a:pPr>
                  <a:defRPr sz="1200"/>
                </a:pPr>
                <a:endParaRPr lang="ja-JP"/>
              </a:p>
            </c:txPr>
            <c:dLblPos val="ctr"/>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0%</c:formatCode>
                <c:ptCount val="1"/>
                <c:pt idx="0">
                  <c:v>0.27664888182540581</c:v>
                </c:pt>
              </c:numCache>
            </c:numRef>
          </c:val>
        </c:ser>
        <c:ser>
          <c:idx val="1"/>
          <c:order val="1"/>
          <c:tx>
            <c:strRef>
              <c:f>Sheet1!$C$1</c:f>
              <c:strCache>
                <c:ptCount val="1"/>
                <c:pt idx="0">
                  <c:v>社会福祉士</c:v>
                </c:pt>
              </c:strCache>
            </c:strRef>
          </c:tx>
          <c:spPr>
            <a:solidFill>
              <a:schemeClr val="accent2">
                <a:lumMod val="20000"/>
                <a:lumOff val="80000"/>
              </a:schemeClr>
            </a:solidFill>
            <a:ln>
              <a:solidFill>
                <a:schemeClr val="tx1"/>
              </a:solidFill>
            </a:ln>
          </c:spPr>
          <c:invertIfNegative val="0"/>
          <c:dLbls>
            <c:txPr>
              <a:bodyPr/>
              <a:lstStyle/>
              <a:p>
                <a:pPr>
                  <a:defRPr sz="1200"/>
                </a:pPr>
                <a:endParaRPr lang="ja-JP"/>
              </a:p>
            </c:txPr>
            <c:dLblPos val="ctr"/>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0%</c:formatCode>
                <c:ptCount val="1"/>
                <c:pt idx="0">
                  <c:v>0.27714080296666288</c:v>
                </c:pt>
              </c:numCache>
            </c:numRef>
          </c:val>
        </c:ser>
        <c:ser>
          <c:idx val="2"/>
          <c:order val="2"/>
          <c:tx>
            <c:strRef>
              <c:f>Sheet1!$D$1</c:f>
              <c:strCache>
                <c:ptCount val="1"/>
                <c:pt idx="0">
                  <c:v>介護支援専門員</c:v>
                </c:pt>
              </c:strCache>
            </c:strRef>
          </c:tx>
          <c:spPr>
            <a:solidFill>
              <a:schemeClr val="accent3">
                <a:lumMod val="40000"/>
                <a:lumOff val="60000"/>
              </a:schemeClr>
            </a:solidFill>
            <a:ln>
              <a:solidFill>
                <a:schemeClr val="tx1"/>
              </a:solidFill>
            </a:ln>
          </c:spPr>
          <c:invertIfNegative val="0"/>
          <c:dLbls>
            <c:txPr>
              <a:bodyPr/>
              <a:lstStyle/>
              <a:p>
                <a:pPr>
                  <a:defRPr sz="1200"/>
                </a:pPr>
                <a:endParaRPr lang="ja-JP"/>
              </a:p>
            </c:txPr>
            <c:dLblPos val="ctr"/>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0%</c:formatCode>
                <c:ptCount val="1"/>
                <c:pt idx="0">
                  <c:v>0.36144851856056304</c:v>
                </c:pt>
              </c:numCache>
            </c:numRef>
          </c:val>
        </c:ser>
        <c:ser>
          <c:idx val="3"/>
          <c:order val="3"/>
          <c:tx>
            <c:strRef>
              <c:f>Sheet1!$E$1</c:f>
              <c:strCache>
                <c:ptCount val="1"/>
                <c:pt idx="0">
                  <c:v>その他</c:v>
                </c:pt>
              </c:strCache>
            </c:strRef>
          </c:tx>
          <c:spPr>
            <a:solidFill>
              <a:schemeClr val="accent6">
                <a:lumMod val="40000"/>
                <a:lumOff val="60000"/>
              </a:schemeClr>
            </a:solidFill>
            <a:ln w="9525">
              <a:solidFill>
                <a:schemeClr val="tx1"/>
              </a:solidFill>
            </a:ln>
          </c:spPr>
          <c:invertIfNegative val="0"/>
          <c:dLbls>
            <c:txPr>
              <a:bodyPr/>
              <a:lstStyle/>
              <a:p>
                <a:pPr>
                  <a:defRPr sz="1200"/>
                </a:pPr>
                <a:endParaRPr lang="ja-JP"/>
              </a:p>
            </c:txPr>
            <c:dLblPos val="ctr"/>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0%</c:formatCode>
                <c:ptCount val="1"/>
                <c:pt idx="0">
                  <c:v>8.4761796647368229E-2</c:v>
                </c:pt>
              </c:numCache>
            </c:numRef>
          </c:val>
        </c:ser>
        <c:dLbls>
          <c:showLegendKey val="0"/>
          <c:showVal val="0"/>
          <c:showCatName val="0"/>
          <c:showSerName val="0"/>
          <c:showPercent val="0"/>
          <c:showBubbleSize val="0"/>
        </c:dLbls>
        <c:gapWidth val="44"/>
        <c:overlap val="100"/>
        <c:axId val="162093696"/>
        <c:axId val="162092160"/>
      </c:barChart>
      <c:valAx>
        <c:axId val="162092160"/>
        <c:scaling>
          <c:orientation val="minMax"/>
        </c:scaling>
        <c:delete val="1"/>
        <c:axPos val="b"/>
        <c:majorGridlines/>
        <c:numFmt formatCode="0%" sourceLinked="1"/>
        <c:majorTickMark val="out"/>
        <c:minorTickMark val="none"/>
        <c:tickLblPos val="nextTo"/>
        <c:crossAx val="162093696"/>
        <c:crosses val="autoZero"/>
        <c:crossBetween val="between"/>
      </c:valAx>
      <c:catAx>
        <c:axId val="162093696"/>
        <c:scaling>
          <c:orientation val="minMax"/>
        </c:scaling>
        <c:delete val="0"/>
        <c:axPos val="l"/>
        <c:numFmt formatCode="General" sourceLinked="1"/>
        <c:majorTickMark val="out"/>
        <c:minorTickMark val="none"/>
        <c:tickLblPos val="nextTo"/>
        <c:crossAx val="162092160"/>
        <c:crosses val="autoZero"/>
        <c:auto val="1"/>
        <c:lblAlgn val="ctr"/>
        <c:lblOffset val="100"/>
        <c:noMultiLvlLbl val="0"/>
      </c:catAx>
      <c:spPr>
        <a:noFill/>
        <a:ln w="25400">
          <a:noFill/>
        </a:ln>
      </c:spPr>
    </c:plotArea>
    <c:legend>
      <c:legendPos val="t"/>
      <c:layout>
        <c:manualLayout>
          <c:xMode val="edge"/>
          <c:yMode val="edge"/>
          <c:x val="4.9999922306321311E-2"/>
          <c:y val="0"/>
          <c:w val="0.8999998446126426"/>
          <c:h val="0.28038277189069544"/>
        </c:manualLayout>
      </c:layout>
      <c:overlay val="0"/>
      <c:txPr>
        <a:bodyPr/>
        <a:lstStyle/>
        <a:p>
          <a:pPr>
            <a:defRPr sz="900">
              <a:latin typeface="+mn-ea"/>
              <a:ea typeface="+mn-ea"/>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04875527467567E-2"/>
          <c:y val="0.17144914361656002"/>
          <c:w val="0.61105929666549053"/>
          <c:h val="0.80401149314415832"/>
        </c:manualLayout>
      </c:layout>
      <c:pieChart>
        <c:varyColors val="1"/>
        <c:ser>
          <c:idx val="0"/>
          <c:order val="0"/>
          <c:tx>
            <c:strRef>
              <c:f>Sheet1!$B$1</c:f>
              <c:strCache>
                <c:ptCount val="1"/>
                <c:pt idx="0">
                  <c:v>列1</c:v>
                </c:pt>
              </c:strCache>
            </c:strRef>
          </c:tx>
          <c:dPt>
            <c:idx val="0"/>
            <c:bubble3D val="0"/>
            <c:spPr>
              <a:solidFill>
                <a:schemeClr val="tx2">
                  <a:lumMod val="40000"/>
                  <a:lumOff val="60000"/>
                </a:schemeClr>
              </a:solidFill>
              <a:ln>
                <a:solidFill>
                  <a:schemeClr val="tx1"/>
                </a:solidFill>
              </a:ln>
            </c:spPr>
          </c:dPt>
          <c:dPt>
            <c:idx val="1"/>
            <c:bubble3D val="0"/>
            <c:spPr>
              <a:solidFill>
                <a:schemeClr val="accent2">
                  <a:lumMod val="20000"/>
                  <a:lumOff val="80000"/>
                </a:schemeClr>
              </a:solidFill>
              <a:ln>
                <a:solidFill>
                  <a:schemeClr val="tx1"/>
                </a:solidFill>
              </a:ln>
            </c:spPr>
          </c:dPt>
          <c:dPt>
            <c:idx val="2"/>
            <c:bubble3D val="0"/>
            <c:spPr>
              <a:solidFill>
                <a:schemeClr val="accent6">
                  <a:lumMod val="40000"/>
                  <a:lumOff val="60000"/>
                </a:schemeClr>
              </a:solidFill>
              <a:ln>
                <a:solidFill>
                  <a:schemeClr val="tx1"/>
                </a:solidFill>
              </a:ln>
            </c:spPr>
          </c:dPt>
          <c:dPt>
            <c:idx val="3"/>
            <c:bubble3D val="0"/>
            <c:spPr>
              <a:solidFill>
                <a:schemeClr val="accent3">
                  <a:lumMod val="40000"/>
                  <a:lumOff val="60000"/>
                </a:schemeClr>
              </a:solidFill>
              <a:ln>
                <a:solidFill>
                  <a:schemeClr val="tx1"/>
                </a:solidFill>
              </a:ln>
            </c:spPr>
          </c:dPt>
          <c:dPt>
            <c:idx val="4"/>
            <c:bubble3D val="0"/>
            <c:spPr>
              <a:solidFill>
                <a:schemeClr val="accent5">
                  <a:lumMod val="20000"/>
                  <a:lumOff val="80000"/>
                </a:schemeClr>
              </a:solidFill>
              <a:ln>
                <a:solidFill>
                  <a:schemeClr val="tx1"/>
                </a:solidFill>
              </a:ln>
            </c:spPr>
          </c:dPt>
          <c:dLbls>
            <c:dLbl>
              <c:idx val="0"/>
              <c:layout>
                <c:manualLayout>
                  <c:x val="-9.6487178053647024E-2"/>
                  <c:y val="0.16258716559929304"/>
                </c:manualLayout>
              </c:layout>
              <c:showLegendKey val="0"/>
              <c:showVal val="0"/>
              <c:showCatName val="1"/>
              <c:showSerName val="0"/>
              <c:showPercent val="1"/>
              <c:showBubbleSize val="0"/>
            </c:dLbl>
            <c:dLbl>
              <c:idx val="1"/>
              <c:layout>
                <c:manualLayout>
                  <c:x val="-5.9749481372161711E-2"/>
                  <c:y val="7.819936844218011E-3"/>
                </c:manualLayout>
              </c:layout>
              <c:showLegendKey val="0"/>
              <c:showVal val="0"/>
              <c:showCatName val="1"/>
              <c:showSerName val="0"/>
              <c:showPercent val="1"/>
              <c:showBubbleSize val="0"/>
            </c:dLbl>
            <c:dLbl>
              <c:idx val="2"/>
              <c:layout>
                <c:manualLayout>
                  <c:x val="6.6582817358954147E-2"/>
                  <c:y val="0.1175791712581758"/>
                </c:manualLayout>
              </c:layout>
              <c:showLegendKey val="0"/>
              <c:showVal val="0"/>
              <c:showCatName val="1"/>
              <c:showSerName val="0"/>
              <c:showPercent val="1"/>
              <c:showBubbleSize val="0"/>
            </c:dLbl>
            <c:dLbl>
              <c:idx val="3"/>
              <c:layout>
                <c:manualLayout>
                  <c:x val="4.9270662825445219E-2"/>
                  <c:y val="0.33486643458232124"/>
                </c:manualLayout>
              </c:layout>
              <c:showLegendKey val="0"/>
              <c:showVal val="0"/>
              <c:showCatName val="1"/>
              <c:showSerName val="0"/>
              <c:showPercent val="1"/>
              <c:showBubbleSize val="0"/>
            </c:dLbl>
            <c:txPr>
              <a:bodyPr/>
              <a:lstStyle/>
              <a:p>
                <a:pPr>
                  <a:defRPr sz="900"/>
                </a:pPr>
                <a:endParaRPr lang="ja-JP"/>
              </a:p>
            </c:txPr>
            <c:showLegendKey val="0"/>
            <c:showVal val="0"/>
            <c:showCatName val="1"/>
            <c:showSerName val="0"/>
            <c:showPercent val="1"/>
            <c:showBubbleSize val="0"/>
            <c:showLeaderLines val="1"/>
          </c:dLbls>
          <c:cat>
            <c:strRef>
              <c:f>Sheet1!$A$2:$A$6</c:f>
              <c:strCache>
                <c:ptCount val="5"/>
                <c:pt idx="0">
                  <c:v>看護師</c:v>
                </c:pt>
                <c:pt idx="1">
                  <c:v>理学療法士</c:v>
                </c:pt>
                <c:pt idx="2">
                  <c:v>作業療法士</c:v>
                </c:pt>
                <c:pt idx="3">
                  <c:v>精神保健福祉士</c:v>
                </c:pt>
                <c:pt idx="4">
                  <c:v>その他</c:v>
                </c:pt>
              </c:strCache>
            </c:strRef>
          </c:cat>
          <c:val>
            <c:numRef>
              <c:f>Sheet1!$B$2:$B$6</c:f>
              <c:numCache>
                <c:formatCode>0.0%</c:formatCode>
                <c:ptCount val="5"/>
                <c:pt idx="0">
                  <c:v>8.6607142857142855E-2</c:v>
                </c:pt>
                <c:pt idx="1">
                  <c:v>9.8214285714285712E-3</c:v>
                </c:pt>
                <c:pt idx="2">
                  <c:v>6.6964285714285711E-3</c:v>
                </c:pt>
                <c:pt idx="3">
                  <c:v>1.0714285714285714E-2</c:v>
                </c:pt>
                <c:pt idx="4">
                  <c:v>0.8861607142857143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609364416573528E-2"/>
          <c:y val="2.3002217771336451E-2"/>
          <c:w val="0.61945177460219891"/>
          <c:h val="0.61620635707450888"/>
        </c:manualLayout>
      </c:layout>
      <c:barChart>
        <c:barDir val="bar"/>
        <c:grouping val="percentStacked"/>
        <c:varyColors val="0"/>
        <c:ser>
          <c:idx val="0"/>
          <c:order val="0"/>
          <c:tx>
            <c:strRef>
              <c:f>Sheet1!$B$1</c:f>
              <c:strCache>
                <c:ptCount val="1"/>
                <c:pt idx="0">
                  <c:v>総合相談支援業務</c:v>
                </c:pt>
              </c:strCache>
            </c:strRef>
          </c:tx>
          <c:invertIfNegative val="0"/>
          <c:cat>
            <c:strRef>
              <c:f>Sheet1!$A$2:$A$4</c:f>
              <c:strCache>
                <c:ptCount val="3"/>
                <c:pt idx="0">
                  <c:v>全体</c:v>
                </c:pt>
                <c:pt idx="1">
                  <c:v>直営</c:v>
                </c:pt>
                <c:pt idx="2">
                  <c:v>委託</c:v>
                </c:pt>
              </c:strCache>
            </c:strRef>
          </c:cat>
          <c:val>
            <c:numRef>
              <c:f>Sheet1!$B$2:$B$4</c:f>
              <c:numCache>
                <c:formatCode>0.0_);[Red]\(0.0\)</c:formatCode>
                <c:ptCount val="3"/>
                <c:pt idx="0">
                  <c:v>13</c:v>
                </c:pt>
                <c:pt idx="1">
                  <c:v>12.4</c:v>
                </c:pt>
                <c:pt idx="2">
                  <c:v>13.3</c:v>
                </c:pt>
              </c:numCache>
            </c:numRef>
          </c:val>
        </c:ser>
        <c:ser>
          <c:idx val="1"/>
          <c:order val="1"/>
          <c:tx>
            <c:strRef>
              <c:f>Sheet1!$C$1</c:f>
              <c:strCache>
                <c:ptCount val="1"/>
                <c:pt idx="0">
                  <c:v>権利擁護業務</c:v>
                </c:pt>
              </c:strCache>
            </c:strRef>
          </c:tx>
          <c:invertIfNegative val="0"/>
          <c:cat>
            <c:strRef>
              <c:f>Sheet1!$A$2:$A$4</c:f>
              <c:strCache>
                <c:ptCount val="3"/>
                <c:pt idx="0">
                  <c:v>全体</c:v>
                </c:pt>
                <c:pt idx="1">
                  <c:v>直営</c:v>
                </c:pt>
                <c:pt idx="2">
                  <c:v>委託</c:v>
                </c:pt>
              </c:strCache>
            </c:strRef>
          </c:cat>
          <c:val>
            <c:numRef>
              <c:f>Sheet1!$C$2:$C$4</c:f>
              <c:numCache>
                <c:formatCode>0.0_);[Red]\(0.0\)</c:formatCode>
                <c:ptCount val="3"/>
                <c:pt idx="0">
                  <c:v>5.4</c:v>
                </c:pt>
                <c:pt idx="1">
                  <c:v>6.8</c:v>
                </c:pt>
                <c:pt idx="2">
                  <c:v>4.7</c:v>
                </c:pt>
              </c:numCache>
            </c:numRef>
          </c:val>
        </c:ser>
        <c:ser>
          <c:idx val="2"/>
          <c:order val="2"/>
          <c:tx>
            <c:strRef>
              <c:f>Sheet1!$D$1</c:f>
              <c:strCache>
                <c:ptCount val="1"/>
                <c:pt idx="0">
                  <c:v>包括的・継続的ケアマネジメント業務</c:v>
                </c:pt>
              </c:strCache>
            </c:strRef>
          </c:tx>
          <c:spPr>
            <a:solidFill>
              <a:schemeClr val="bg1">
                <a:lumMod val="75000"/>
              </a:schemeClr>
            </a:solidFill>
          </c:spPr>
          <c:invertIfNegative val="0"/>
          <c:cat>
            <c:strRef>
              <c:f>Sheet1!$A$2:$A$4</c:f>
              <c:strCache>
                <c:ptCount val="3"/>
                <c:pt idx="0">
                  <c:v>全体</c:v>
                </c:pt>
                <c:pt idx="1">
                  <c:v>直営</c:v>
                </c:pt>
                <c:pt idx="2">
                  <c:v>委託</c:v>
                </c:pt>
              </c:strCache>
            </c:strRef>
          </c:cat>
          <c:val>
            <c:numRef>
              <c:f>Sheet1!$D$2:$D$4</c:f>
              <c:numCache>
                <c:formatCode>0.0_);[Red]\(0.0\)</c:formatCode>
                <c:ptCount val="3"/>
                <c:pt idx="0">
                  <c:v>8.3000000000000007</c:v>
                </c:pt>
                <c:pt idx="1">
                  <c:v>7.6</c:v>
                </c:pt>
                <c:pt idx="2">
                  <c:v>8.5</c:v>
                </c:pt>
              </c:numCache>
            </c:numRef>
          </c:val>
        </c:ser>
        <c:ser>
          <c:idx val="3"/>
          <c:order val="3"/>
          <c:tx>
            <c:strRef>
              <c:f>Sheet1!$E$1</c:f>
              <c:strCache>
                <c:ptCount val="1"/>
                <c:pt idx="0">
                  <c:v>介護予防ケアマネジメント業務</c:v>
                </c:pt>
              </c:strCache>
            </c:strRef>
          </c:tx>
          <c:invertIfNegative val="0"/>
          <c:dLbls>
            <c:showLegendKey val="0"/>
            <c:showVal val="1"/>
            <c:showCatName val="0"/>
            <c:showSerName val="0"/>
            <c:showPercent val="0"/>
            <c:showBubbleSize val="0"/>
            <c:showLeaderLines val="0"/>
          </c:dLbls>
          <c:cat>
            <c:strRef>
              <c:f>Sheet1!$A$2:$A$4</c:f>
              <c:strCache>
                <c:ptCount val="3"/>
                <c:pt idx="0">
                  <c:v>全体</c:v>
                </c:pt>
                <c:pt idx="1">
                  <c:v>直営</c:v>
                </c:pt>
                <c:pt idx="2">
                  <c:v>委託</c:v>
                </c:pt>
              </c:strCache>
            </c:strRef>
          </c:cat>
          <c:val>
            <c:numRef>
              <c:f>Sheet1!$E$2:$E$4</c:f>
              <c:numCache>
                <c:formatCode>0.0_);[Red]\(0.0\)</c:formatCode>
                <c:ptCount val="3"/>
                <c:pt idx="0">
                  <c:v>40.6</c:v>
                </c:pt>
                <c:pt idx="1">
                  <c:v>42</c:v>
                </c:pt>
                <c:pt idx="2">
                  <c:v>40.300000000000004</c:v>
                </c:pt>
              </c:numCache>
            </c:numRef>
          </c:val>
        </c:ser>
        <c:ser>
          <c:idx val="4"/>
          <c:order val="4"/>
          <c:tx>
            <c:strRef>
              <c:f>Sheet1!$F$1</c:f>
              <c:strCache>
                <c:ptCount val="1"/>
                <c:pt idx="0">
                  <c:v>地域におけるネットワーク構築に係る業務</c:v>
                </c:pt>
              </c:strCache>
            </c:strRef>
          </c:tx>
          <c:invertIfNegative val="0"/>
          <c:cat>
            <c:strRef>
              <c:f>Sheet1!$A$2:$A$4</c:f>
              <c:strCache>
                <c:ptCount val="3"/>
                <c:pt idx="0">
                  <c:v>全体</c:v>
                </c:pt>
                <c:pt idx="1">
                  <c:v>直営</c:v>
                </c:pt>
                <c:pt idx="2">
                  <c:v>委託</c:v>
                </c:pt>
              </c:strCache>
            </c:strRef>
          </c:cat>
          <c:val>
            <c:numRef>
              <c:f>Sheet1!$F$2:$F$4</c:f>
              <c:numCache>
                <c:formatCode>0.0_);[Red]\(0.0\)</c:formatCode>
                <c:ptCount val="3"/>
                <c:pt idx="0">
                  <c:v>7</c:v>
                </c:pt>
                <c:pt idx="1">
                  <c:v>6.1</c:v>
                </c:pt>
                <c:pt idx="2">
                  <c:v>7.5</c:v>
                </c:pt>
              </c:numCache>
            </c:numRef>
          </c:val>
        </c:ser>
        <c:ser>
          <c:idx val="5"/>
          <c:order val="5"/>
          <c:tx>
            <c:strRef>
              <c:f>Sheet1!$G$1</c:f>
              <c:strCache>
                <c:ptCount val="1"/>
                <c:pt idx="0">
                  <c:v>任意事業</c:v>
                </c:pt>
              </c:strCache>
            </c:strRef>
          </c:tx>
          <c:invertIfNegative val="0"/>
          <c:cat>
            <c:strRef>
              <c:f>Sheet1!$A$2:$A$4</c:f>
              <c:strCache>
                <c:ptCount val="3"/>
                <c:pt idx="0">
                  <c:v>全体</c:v>
                </c:pt>
                <c:pt idx="1">
                  <c:v>直営</c:v>
                </c:pt>
                <c:pt idx="2">
                  <c:v>委託</c:v>
                </c:pt>
              </c:strCache>
            </c:strRef>
          </c:cat>
          <c:val>
            <c:numRef>
              <c:f>Sheet1!$G$2:$G$4</c:f>
              <c:numCache>
                <c:formatCode>0.0_);[Red]\(0.0\)</c:formatCode>
                <c:ptCount val="3"/>
                <c:pt idx="0">
                  <c:v>2</c:v>
                </c:pt>
                <c:pt idx="1">
                  <c:v>1.2</c:v>
                </c:pt>
                <c:pt idx="2">
                  <c:v>2.2999999999999998</c:v>
                </c:pt>
              </c:numCache>
            </c:numRef>
          </c:val>
        </c:ser>
        <c:ser>
          <c:idx val="6"/>
          <c:order val="6"/>
          <c:tx>
            <c:strRef>
              <c:f>Sheet1!$H$1</c:f>
              <c:strCache>
                <c:ptCount val="1"/>
                <c:pt idx="0">
                  <c:v>その他の業務</c:v>
                </c:pt>
              </c:strCache>
            </c:strRef>
          </c:tx>
          <c:invertIfNegative val="0"/>
          <c:cat>
            <c:strRef>
              <c:f>Sheet1!$A$2:$A$4</c:f>
              <c:strCache>
                <c:ptCount val="3"/>
                <c:pt idx="0">
                  <c:v>全体</c:v>
                </c:pt>
                <c:pt idx="1">
                  <c:v>直営</c:v>
                </c:pt>
                <c:pt idx="2">
                  <c:v>委託</c:v>
                </c:pt>
              </c:strCache>
            </c:strRef>
          </c:cat>
          <c:val>
            <c:numRef>
              <c:f>Sheet1!$H$2:$H$4</c:f>
              <c:numCache>
                <c:formatCode>0.0_);[Red]\(0.0\)</c:formatCode>
                <c:ptCount val="3"/>
                <c:pt idx="0">
                  <c:v>23.6</c:v>
                </c:pt>
                <c:pt idx="1">
                  <c:v>24</c:v>
                </c:pt>
                <c:pt idx="2">
                  <c:v>23.5</c:v>
                </c:pt>
              </c:numCache>
            </c:numRef>
          </c:val>
        </c:ser>
        <c:dLbls>
          <c:showLegendKey val="0"/>
          <c:showVal val="0"/>
          <c:showCatName val="0"/>
          <c:showSerName val="0"/>
          <c:showPercent val="0"/>
          <c:showBubbleSize val="0"/>
        </c:dLbls>
        <c:gapWidth val="150"/>
        <c:overlap val="100"/>
        <c:axId val="173454080"/>
        <c:axId val="173455616"/>
      </c:barChart>
      <c:catAx>
        <c:axId val="173454080"/>
        <c:scaling>
          <c:orientation val="minMax"/>
        </c:scaling>
        <c:delete val="0"/>
        <c:axPos val="l"/>
        <c:majorTickMark val="out"/>
        <c:minorTickMark val="none"/>
        <c:tickLblPos val="nextTo"/>
        <c:txPr>
          <a:bodyPr/>
          <a:lstStyle/>
          <a:p>
            <a:pPr>
              <a:defRPr sz="1600"/>
            </a:pPr>
            <a:endParaRPr lang="ja-JP"/>
          </a:p>
        </c:txPr>
        <c:crossAx val="173455616"/>
        <c:crosses val="autoZero"/>
        <c:auto val="1"/>
        <c:lblAlgn val="ctr"/>
        <c:lblOffset val="100"/>
        <c:noMultiLvlLbl val="0"/>
      </c:catAx>
      <c:valAx>
        <c:axId val="173455616"/>
        <c:scaling>
          <c:orientation val="minMax"/>
        </c:scaling>
        <c:delete val="0"/>
        <c:axPos val="b"/>
        <c:majorGridlines/>
        <c:numFmt formatCode="0%" sourceLinked="1"/>
        <c:majorTickMark val="out"/>
        <c:minorTickMark val="none"/>
        <c:tickLblPos val="nextTo"/>
        <c:txPr>
          <a:bodyPr/>
          <a:lstStyle/>
          <a:p>
            <a:pPr>
              <a:defRPr sz="1200"/>
            </a:pPr>
            <a:endParaRPr lang="ja-JP"/>
          </a:p>
        </c:txPr>
        <c:crossAx val="173454080"/>
        <c:crosses val="autoZero"/>
        <c:crossBetween val="between"/>
      </c:valAx>
    </c:plotArea>
    <c:legend>
      <c:legendPos val="r"/>
      <c:layout>
        <c:manualLayout>
          <c:xMode val="edge"/>
          <c:yMode val="edge"/>
          <c:x val="0.7312101872968787"/>
          <c:y val="2.361587444993048E-2"/>
          <c:w val="0.26661400218369768"/>
          <c:h val="0.81095657581255276"/>
        </c:manualLayout>
      </c:layout>
      <c:overlay val="0"/>
      <c:txPr>
        <a:bodyPr/>
        <a:lstStyle/>
        <a:p>
          <a:pPr>
            <a:defRPr sz="1000" baseline="0">
              <a:latin typeface="HGPｺﾞｼｯｸM" pitchFamily="50" charset="-128"/>
              <a:ea typeface="HGPｺﾞｼｯｸM" pitchFamily="50" charset="-128"/>
            </a:defRPr>
          </a:pPr>
          <a:endParaRPr lang="ja-JP"/>
        </a:p>
      </c:txPr>
    </c:legend>
    <c:plotVisOnly val="1"/>
    <c:dispBlanksAs val="gap"/>
    <c:showDLblsOverMax val="0"/>
  </c:chart>
  <c:spPr>
    <a:ln>
      <a:noFill/>
    </a:ln>
  </c:spPr>
  <c:txPr>
    <a:bodyPr/>
    <a:lstStyle/>
    <a:p>
      <a:pPr>
        <a:defRPr sz="1800"/>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manualLayout>
          <c:layoutTarget val="inner"/>
          <c:xMode val="edge"/>
          <c:yMode val="edge"/>
          <c:x val="9.5609364416573528E-2"/>
          <c:y val="2.3002217771336451E-2"/>
          <c:w val="0.6194517746021998"/>
          <c:h val="0.61620635707450955"/>
        </c:manualLayout>
      </c:layout>
      <c:barChart>
        <c:barDir val="bar"/>
        <c:grouping val="percentStacked"/>
        <c:varyColors val="0"/>
        <c:ser>
          <c:idx val="0"/>
          <c:order val="0"/>
          <c:tx>
            <c:strRef>
              <c:f>Sheet1!$B$1</c:f>
              <c:strCache>
                <c:ptCount val="1"/>
                <c:pt idx="0">
                  <c:v>二次予防対象者把握</c:v>
                </c:pt>
              </c:strCache>
            </c:strRef>
          </c:tx>
          <c:invertIfNegative val="0"/>
          <c:cat>
            <c:strRef>
              <c:f>Sheet1!$A$2</c:f>
              <c:strCache>
                <c:ptCount val="1"/>
                <c:pt idx="0">
                  <c:v>全体</c:v>
                </c:pt>
              </c:strCache>
            </c:strRef>
          </c:cat>
          <c:val>
            <c:numRef>
              <c:f>Sheet1!$B$2</c:f>
              <c:numCache>
                <c:formatCode>0.0_);[Red]\(0.0\)</c:formatCode>
                <c:ptCount val="1"/>
                <c:pt idx="0">
                  <c:v>2</c:v>
                </c:pt>
              </c:numCache>
            </c:numRef>
          </c:val>
        </c:ser>
        <c:ser>
          <c:idx val="1"/>
          <c:order val="1"/>
          <c:tx>
            <c:strRef>
              <c:f>Sheet1!$C$1</c:f>
              <c:strCache>
                <c:ptCount val="1"/>
                <c:pt idx="0">
                  <c:v>二次予防ケアマネジメント</c:v>
                </c:pt>
              </c:strCache>
            </c:strRef>
          </c:tx>
          <c:invertIfNegative val="0"/>
          <c:cat>
            <c:strRef>
              <c:f>Sheet1!$A$2</c:f>
              <c:strCache>
                <c:ptCount val="1"/>
                <c:pt idx="0">
                  <c:v>全体</c:v>
                </c:pt>
              </c:strCache>
            </c:strRef>
          </c:cat>
          <c:val>
            <c:numRef>
              <c:f>Sheet1!$C$2</c:f>
              <c:numCache>
                <c:formatCode>0.0_);[Red]\(0.0\)</c:formatCode>
                <c:ptCount val="1"/>
                <c:pt idx="0">
                  <c:v>5</c:v>
                </c:pt>
              </c:numCache>
            </c:numRef>
          </c:val>
        </c:ser>
        <c:ser>
          <c:idx val="2"/>
          <c:order val="2"/>
          <c:tx>
            <c:strRef>
              <c:f>Sheet1!$D$1</c:f>
              <c:strCache>
                <c:ptCount val="1"/>
                <c:pt idx="0">
                  <c:v>要支援ケアマネジメント（直接実施）</c:v>
                </c:pt>
              </c:strCache>
            </c:strRef>
          </c:tx>
          <c:invertIfNegative val="0"/>
          <c:cat>
            <c:strRef>
              <c:f>Sheet1!$A$2</c:f>
              <c:strCache>
                <c:ptCount val="1"/>
                <c:pt idx="0">
                  <c:v>全体</c:v>
                </c:pt>
              </c:strCache>
            </c:strRef>
          </c:cat>
          <c:val>
            <c:numRef>
              <c:f>Sheet1!$D$2</c:f>
              <c:numCache>
                <c:formatCode>0.0_);[Red]\(0.0\)</c:formatCode>
                <c:ptCount val="1"/>
                <c:pt idx="0">
                  <c:v>28.7</c:v>
                </c:pt>
              </c:numCache>
            </c:numRef>
          </c:val>
        </c:ser>
        <c:ser>
          <c:idx val="3"/>
          <c:order val="3"/>
          <c:tx>
            <c:strRef>
              <c:f>Sheet1!$E$1</c:f>
              <c:strCache>
                <c:ptCount val="1"/>
                <c:pt idx="0">
                  <c:v>要支援ケアマネジメント（委託）</c:v>
                </c:pt>
              </c:strCache>
            </c:strRef>
          </c:tx>
          <c:invertIfNegative val="0"/>
          <c:dLbls>
            <c:showLegendKey val="0"/>
            <c:showVal val="1"/>
            <c:showCatName val="0"/>
            <c:showSerName val="0"/>
            <c:showPercent val="0"/>
            <c:showBubbleSize val="0"/>
            <c:showLeaderLines val="0"/>
          </c:dLbls>
          <c:cat>
            <c:strRef>
              <c:f>Sheet1!$A$2</c:f>
              <c:strCache>
                <c:ptCount val="1"/>
                <c:pt idx="0">
                  <c:v>全体</c:v>
                </c:pt>
              </c:strCache>
            </c:strRef>
          </c:cat>
          <c:val>
            <c:numRef>
              <c:f>Sheet1!$E$2</c:f>
              <c:numCache>
                <c:formatCode>0.0_);[Red]\(0.0\)</c:formatCode>
                <c:ptCount val="1"/>
                <c:pt idx="0">
                  <c:v>2.7</c:v>
                </c:pt>
              </c:numCache>
            </c:numRef>
          </c:val>
        </c:ser>
        <c:ser>
          <c:idx val="4"/>
          <c:order val="4"/>
          <c:tx>
            <c:strRef>
              <c:f>Sheet1!$F$1</c:f>
              <c:strCache>
                <c:ptCount val="1"/>
                <c:pt idx="0">
                  <c:v>その他</c:v>
                </c:pt>
              </c:strCache>
            </c:strRef>
          </c:tx>
          <c:invertIfNegative val="0"/>
          <c:cat>
            <c:strRef>
              <c:f>Sheet1!$A$2</c:f>
              <c:strCache>
                <c:ptCount val="1"/>
                <c:pt idx="0">
                  <c:v>全体</c:v>
                </c:pt>
              </c:strCache>
            </c:strRef>
          </c:cat>
          <c:val>
            <c:numRef>
              <c:f>Sheet1!$F$2</c:f>
              <c:numCache>
                <c:formatCode>0.0_);[Red]\(0.0\)</c:formatCode>
                <c:ptCount val="1"/>
                <c:pt idx="0">
                  <c:v>2.2000000000000002</c:v>
                </c:pt>
              </c:numCache>
            </c:numRef>
          </c:val>
        </c:ser>
        <c:dLbls>
          <c:showLegendKey val="0"/>
          <c:showVal val="0"/>
          <c:showCatName val="0"/>
          <c:showSerName val="0"/>
          <c:showPercent val="0"/>
          <c:showBubbleSize val="0"/>
        </c:dLbls>
        <c:gapWidth val="150"/>
        <c:overlap val="100"/>
        <c:axId val="162231808"/>
        <c:axId val="162233344"/>
      </c:barChart>
      <c:catAx>
        <c:axId val="162231808"/>
        <c:scaling>
          <c:orientation val="minMax"/>
        </c:scaling>
        <c:delete val="0"/>
        <c:axPos val="l"/>
        <c:majorTickMark val="out"/>
        <c:minorTickMark val="none"/>
        <c:tickLblPos val="nextTo"/>
        <c:crossAx val="162233344"/>
        <c:crosses val="autoZero"/>
        <c:auto val="1"/>
        <c:lblAlgn val="ctr"/>
        <c:lblOffset val="100"/>
        <c:noMultiLvlLbl val="0"/>
      </c:catAx>
      <c:valAx>
        <c:axId val="162233344"/>
        <c:scaling>
          <c:orientation val="minMax"/>
        </c:scaling>
        <c:delete val="1"/>
        <c:axPos val="b"/>
        <c:majorGridlines/>
        <c:numFmt formatCode="0%" sourceLinked="1"/>
        <c:majorTickMark val="out"/>
        <c:minorTickMark val="none"/>
        <c:tickLblPos val="none"/>
        <c:crossAx val="162231808"/>
        <c:crosses val="autoZero"/>
        <c:crossBetween val="between"/>
      </c:valAx>
    </c:plotArea>
    <c:legend>
      <c:legendPos val="r"/>
      <c:layout>
        <c:manualLayout>
          <c:xMode val="edge"/>
          <c:yMode val="edge"/>
          <c:x val="0.74572702869368279"/>
          <c:y val="2.361587444993048E-2"/>
          <c:w val="0.25427292362910631"/>
          <c:h val="0.91016449561159873"/>
        </c:manualLayout>
      </c:layout>
      <c:overlay val="0"/>
      <c:txPr>
        <a:bodyPr/>
        <a:lstStyle/>
        <a:p>
          <a:pPr>
            <a:defRPr sz="1050">
              <a:latin typeface="HGPｺﾞｼｯｸM" pitchFamily="50" charset="-128"/>
              <a:ea typeface="HGPｺﾞｼｯｸM" pitchFamily="50" charset="-128"/>
            </a:defRPr>
          </a:pPr>
          <a:endParaRPr lang="ja-JP"/>
        </a:p>
      </c:txPr>
    </c:legend>
    <c:plotVisOnly val="1"/>
    <c:dispBlanksAs val="gap"/>
    <c:showDLblsOverMax val="0"/>
  </c:chart>
  <c:spPr>
    <a:ln>
      <a:noFill/>
    </a:ln>
  </c:spPr>
  <c:txPr>
    <a:bodyPr/>
    <a:lstStyle/>
    <a:p>
      <a:pPr>
        <a:defRPr sz="1800"/>
      </a:pPr>
      <a:endParaRPr lang="ja-JP"/>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manualLayout>
          <c:layoutTarget val="inner"/>
          <c:xMode val="edge"/>
          <c:yMode val="edge"/>
          <c:x val="9.5609364416573528E-2"/>
          <c:y val="2.3002217771336451E-2"/>
          <c:w val="0.61945177460220002"/>
          <c:h val="0.61620635707450977"/>
        </c:manualLayout>
      </c:layout>
      <c:barChart>
        <c:barDir val="bar"/>
        <c:grouping val="percentStacked"/>
        <c:varyColors val="0"/>
        <c:ser>
          <c:idx val="0"/>
          <c:order val="0"/>
          <c:tx>
            <c:strRef>
              <c:f>Sheet1!$B$1</c:f>
              <c:strCache>
                <c:ptCount val="1"/>
                <c:pt idx="0">
                  <c:v>～140時間</c:v>
                </c:pt>
              </c:strCache>
            </c:strRef>
          </c:tx>
          <c:invertIfNegative val="0"/>
          <c:cat>
            <c:strRef>
              <c:f>Sheet1!$A$2:$A$3</c:f>
              <c:strCache>
                <c:ptCount val="1"/>
                <c:pt idx="0">
                  <c:v>全体</c:v>
                </c:pt>
              </c:strCache>
            </c:strRef>
          </c:cat>
          <c:val>
            <c:numRef>
              <c:f>Sheet1!$B$2:$B$3</c:f>
              <c:numCache>
                <c:formatCode>General</c:formatCode>
                <c:ptCount val="2"/>
                <c:pt idx="0" formatCode="0.0_);[Red]\(0.0\)">
                  <c:v>15.1</c:v>
                </c:pt>
              </c:numCache>
            </c:numRef>
          </c:val>
        </c:ser>
        <c:ser>
          <c:idx val="1"/>
          <c:order val="1"/>
          <c:tx>
            <c:strRef>
              <c:f>Sheet1!$C$1</c:f>
              <c:strCache>
                <c:ptCount val="1"/>
                <c:pt idx="0">
                  <c:v>～160時間</c:v>
                </c:pt>
              </c:strCache>
            </c:strRef>
          </c:tx>
          <c:invertIfNegative val="0"/>
          <c:cat>
            <c:strRef>
              <c:f>Sheet1!$A$2:$A$3</c:f>
              <c:strCache>
                <c:ptCount val="1"/>
                <c:pt idx="0">
                  <c:v>全体</c:v>
                </c:pt>
              </c:strCache>
            </c:strRef>
          </c:cat>
          <c:val>
            <c:numRef>
              <c:f>Sheet1!$C$2:$C$3</c:f>
              <c:numCache>
                <c:formatCode>General</c:formatCode>
                <c:ptCount val="2"/>
                <c:pt idx="0" formatCode="0.0_);[Red]\(0.0\)">
                  <c:v>37.5</c:v>
                </c:pt>
              </c:numCache>
            </c:numRef>
          </c:val>
        </c:ser>
        <c:ser>
          <c:idx val="2"/>
          <c:order val="2"/>
          <c:tx>
            <c:strRef>
              <c:f>Sheet1!$D$1</c:f>
              <c:strCache>
                <c:ptCount val="1"/>
                <c:pt idx="0">
                  <c:v>～180時間</c:v>
                </c:pt>
              </c:strCache>
            </c:strRef>
          </c:tx>
          <c:invertIfNegative val="0"/>
          <c:cat>
            <c:strRef>
              <c:f>Sheet1!$A$2:$A$3</c:f>
              <c:strCache>
                <c:ptCount val="1"/>
                <c:pt idx="0">
                  <c:v>全体</c:v>
                </c:pt>
              </c:strCache>
            </c:strRef>
          </c:cat>
          <c:val>
            <c:numRef>
              <c:f>Sheet1!$D$2:$D$3</c:f>
              <c:numCache>
                <c:formatCode>General</c:formatCode>
                <c:ptCount val="2"/>
                <c:pt idx="0" formatCode="0.0_);[Red]\(0.0\)">
                  <c:v>30</c:v>
                </c:pt>
              </c:numCache>
            </c:numRef>
          </c:val>
        </c:ser>
        <c:ser>
          <c:idx val="3"/>
          <c:order val="3"/>
          <c:tx>
            <c:strRef>
              <c:f>Sheet1!$E$1</c:f>
              <c:strCache>
                <c:ptCount val="1"/>
                <c:pt idx="0">
                  <c:v>～200時間</c:v>
                </c:pt>
              </c:strCache>
            </c:strRef>
          </c:tx>
          <c:invertIfNegative val="0"/>
          <c:dLbls>
            <c:showLegendKey val="0"/>
            <c:showVal val="1"/>
            <c:showCatName val="0"/>
            <c:showSerName val="0"/>
            <c:showPercent val="0"/>
            <c:showBubbleSize val="0"/>
            <c:showLeaderLines val="0"/>
          </c:dLbls>
          <c:cat>
            <c:strRef>
              <c:f>Sheet1!$A$2:$A$3</c:f>
              <c:strCache>
                <c:ptCount val="1"/>
                <c:pt idx="0">
                  <c:v>全体</c:v>
                </c:pt>
              </c:strCache>
            </c:strRef>
          </c:cat>
          <c:val>
            <c:numRef>
              <c:f>Sheet1!$E$2:$E$3</c:f>
              <c:numCache>
                <c:formatCode>General</c:formatCode>
                <c:ptCount val="2"/>
                <c:pt idx="0" formatCode="0.0_);[Red]\(0.0\)">
                  <c:v>10.8</c:v>
                </c:pt>
              </c:numCache>
            </c:numRef>
          </c:val>
        </c:ser>
        <c:ser>
          <c:idx val="4"/>
          <c:order val="4"/>
          <c:tx>
            <c:strRef>
              <c:f>Sheet1!$F$1</c:f>
              <c:strCache>
                <c:ptCount val="1"/>
                <c:pt idx="0">
                  <c:v>それ以上</c:v>
                </c:pt>
              </c:strCache>
            </c:strRef>
          </c:tx>
          <c:invertIfNegative val="0"/>
          <c:cat>
            <c:strRef>
              <c:f>Sheet1!$A$2:$A$3</c:f>
              <c:strCache>
                <c:ptCount val="1"/>
                <c:pt idx="0">
                  <c:v>全体</c:v>
                </c:pt>
              </c:strCache>
            </c:strRef>
          </c:cat>
          <c:val>
            <c:numRef>
              <c:f>Sheet1!$F$2:$F$3</c:f>
              <c:numCache>
                <c:formatCode>General</c:formatCode>
                <c:ptCount val="2"/>
                <c:pt idx="0" formatCode="0.0_);[Red]\(0.0\)">
                  <c:v>2.9</c:v>
                </c:pt>
              </c:numCache>
            </c:numRef>
          </c:val>
        </c:ser>
        <c:dLbls>
          <c:showLegendKey val="0"/>
          <c:showVal val="0"/>
          <c:showCatName val="0"/>
          <c:showSerName val="0"/>
          <c:showPercent val="0"/>
          <c:showBubbleSize val="0"/>
        </c:dLbls>
        <c:gapWidth val="150"/>
        <c:overlap val="100"/>
        <c:axId val="167168640"/>
        <c:axId val="167178624"/>
      </c:barChart>
      <c:catAx>
        <c:axId val="167168640"/>
        <c:scaling>
          <c:orientation val="minMax"/>
        </c:scaling>
        <c:delete val="0"/>
        <c:axPos val="l"/>
        <c:majorTickMark val="out"/>
        <c:minorTickMark val="none"/>
        <c:tickLblPos val="nextTo"/>
        <c:crossAx val="167178624"/>
        <c:crosses val="autoZero"/>
        <c:auto val="1"/>
        <c:lblAlgn val="ctr"/>
        <c:lblOffset val="100"/>
        <c:noMultiLvlLbl val="0"/>
      </c:catAx>
      <c:valAx>
        <c:axId val="167178624"/>
        <c:scaling>
          <c:orientation val="minMax"/>
        </c:scaling>
        <c:delete val="1"/>
        <c:axPos val="b"/>
        <c:majorGridlines/>
        <c:numFmt formatCode="0%" sourceLinked="1"/>
        <c:majorTickMark val="out"/>
        <c:minorTickMark val="none"/>
        <c:tickLblPos val="none"/>
        <c:crossAx val="167168640"/>
        <c:crosses val="autoZero"/>
        <c:crossBetween val="between"/>
      </c:valAx>
    </c:plotArea>
    <c:legend>
      <c:legendPos val="r"/>
      <c:layout>
        <c:manualLayout>
          <c:xMode val="edge"/>
          <c:yMode val="edge"/>
          <c:x val="0.74572702869368324"/>
          <c:y val="2.361587444993048E-2"/>
          <c:w val="0.25427292362910631"/>
          <c:h val="0.91016449561159873"/>
        </c:manualLayout>
      </c:layout>
      <c:overlay val="0"/>
      <c:txPr>
        <a:bodyPr/>
        <a:lstStyle/>
        <a:p>
          <a:pPr>
            <a:defRPr sz="1800">
              <a:latin typeface="HGPｺﾞｼｯｸM" pitchFamily="50" charset="-128"/>
              <a:ea typeface="HGPｺﾞｼｯｸM"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217475940507462"/>
          <c:y val="0.16375214645009131"/>
          <c:w val="0.48782524059492582"/>
          <c:h val="0.78326921793370463"/>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'06効果・成果まとめ'!$I$11:$I$17</c:f>
              <c:strCache>
                <c:ptCount val="7"/>
                <c:pt idx="0">
                  <c:v>保健・医療職との連携の強化</c:v>
                </c:pt>
                <c:pt idx="1">
                  <c:v>自治体内の関係部署との連携の強化（直営の場合）</c:v>
                </c:pt>
                <c:pt idx="2">
                  <c:v>行政との連携の強化（委託の場合）</c:v>
                </c:pt>
                <c:pt idx="3">
                  <c:v>他の公的サービスの関係者との連携の強化</c:v>
                </c:pt>
                <c:pt idx="4">
                  <c:v>インフォーマルサービスの関係者との連携の強化</c:v>
                </c:pt>
                <c:pt idx="5">
                  <c:v>その他関係機関との連携の強化</c:v>
                </c:pt>
                <c:pt idx="6">
                  <c:v>その他</c:v>
                </c:pt>
              </c:strCache>
            </c:strRef>
          </c:cat>
          <c:val>
            <c:numRef>
              <c:f>'06効果・成果まとめ'!$J$11:$J$17</c:f>
              <c:numCache>
                <c:formatCode>0.0%</c:formatCode>
                <c:ptCount val="7"/>
                <c:pt idx="0">
                  <c:v>0.49504950495049532</c:v>
                </c:pt>
                <c:pt idx="1">
                  <c:v>0.25742574257425782</c:v>
                </c:pt>
                <c:pt idx="2">
                  <c:v>0.34653465346534651</c:v>
                </c:pt>
                <c:pt idx="3">
                  <c:v>0.53465346534653468</c:v>
                </c:pt>
                <c:pt idx="4">
                  <c:v>0.54455445544554471</c:v>
                </c:pt>
                <c:pt idx="5">
                  <c:v>0.52475247524752477</c:v>
                </c:pt>
                <c:pt idx="6">
                  <c:v>4.9504950495049507E-2</c:v>
                </c:pt>
              </c:numCache>
            </c:numRef>
          </c:val>
        </c:ser>
        <c:dLbls>
          <c:showLegendKey val="0"/>
          <c:showVal val="0"/>
          <c:showCatName val="0"/>
          <c:showSerName val="0"/>
          <c:showPercent val="0"/>
          <c:showBubbleSize val="0"/>
        </c:dLbls>
        <c:gapWidth val="150"/>
        <c:axId val="52087808"/>
        <c:axId val="52921088"/>
      </c:barChart>
      <c:catAx>
        <c:axId val="52087808"/>
        <c:scaling>
          <c:orientation val="maxMin"/>
        </c:scaling>
        <c:delete val="0"/>
        <c:axPos val="l"/>
        <c:majorTickMark val="out"/>
        <c:minorTickMark val="none"/>
        <c:tickLblPos val="nextTo"/>
        <c:txPr>
          <a:bodyPr/>
          <a:lstStyle/>
          <a:p>
            <a:pPr>
              <a:defRPr sz="1000"/>
            </a:pPr>
            <a:endParaRPr lang="ja-JP"/>
          </a:p>
        </c:txPr>
        <c:crossAx val="52921088"/>
        <c:crosses val="autoZero"/>
        <c:auto val="1"/>
        <c:lblAlgn val="ctr"/>
        <c:lblOffset val="100"/>
        <c:noMultiLvlLbl val="0"/>
      </c:catAx>
      <c:valAx>
        <c:axId val="52921088"/>
        <c:scaling>
          <c:orientation val="minMax"/>
        </c:scaling>
        <c:delete val="1"/>
        <c:axPos val="t"/>
        <c:majorGridlines/>
        <c:numFmt formatCode="0.0%" sourceLinked="1"/>
        <c:majorTickMark val="out"/>
        <c:minorTickMark val="none"/>
        <c:tickLblPos val="none"/>
        <c:crossAx val="52087808"/>
        <c:crosses val="autoZero"/>
        <c:crossBetween val="between"/>
      </c:valAx>
    </c:plotArea>
    <c:plotVisOnly val="1"/>
    <c:dispBlanksAs val="gap"/>
    <c:showDLblsOverMax val="0"/>
  </c:chart>
  <c:spPr>
    <a:ln>
      <a:solidFill>
        <a:schemeClr val="accent1">
          <a:shade val="50000"/>
        </a:schemeClr>
      </a:solidFill>
    </a:ln>
  </c:sp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343285214348465"/>
          <c:y val="0.22209466437885467"/>
          <c:w val="0.46601159230096423"/>
          <c:h val="0.70605117949858143"/>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'06効果・成果まとめ'!$I$19:$I$23</c:f>
              <c:strCache>
                <c:ptCount val="5"/>
                <c:pt idx="0">
                  <c:v>介護支援専門員の資質の向上</c:v>
                </c:pt>
                <c:pt idx="1">
                  <c:v>参加者のアセスメント能力の向上</c:v>
                </c:pt>
                <c:pt idx="2">
                  <c:v>センター職員の指導力の向上　</c:v>
                </c:pt>
                <c:pt idx="3">
                  <c:v>適正な給付の維持　　</c:v>
                </c:pt>
                <c:pt idx="4">
                  <c:v>その他</c:v>
                </c:pt>
              </c:strCache>
            </c:strRef>
          </c:cat>
          <c:val>
            <c:numRef>
              <c:f>'06効果・成果まとめ'!$J$19:$J$23</c:f>
              <c:numCache>
                <c:formatCode>0.0%</c:formatCode>
                <c:ptCount val="5"/>
                <c:pt idx="0">
                  <c:v>0.4851485148514853</c:v>
                </c:pt>
                <c:pt idx="1">
                  <c:v>0.43564356435643581</c:v>
                </c:pt>
                <c:pt idx="2">
                  <c:v>0.43564356435643581</c:v>
                </c:pt>
                <c:pt idx="3">
                  <c:v>0.17821782178217954</c:v>
                </c:pt>
                <c:pt idx="4">
                  <c:v>1.9801980198019948E-2</c:v>
                </c:pt>
              </c:numCache>
            </c:numRef>
          </c:val>
        </c:ser>
        <c:dLbls>
          <c:showLegendKey val="0"/>
          <c:showVal val="0"/>
          <c:showCatName val="0"/>
          <c:showSerName val="0"/>
          <c:showPercent val="0"/>
          <c:showBubbleSize val="0"/>
        </c:dLbls>
        <c:gapWidth val="150"/>
        <c:axId val="52949760"/>
        <c:axId val="52951296"/>
      </c:barChart>
      <c:catAx>
        <c:axId val="52949760"/>
        <c:scaling>
          <c:orientation val="maxMin"/>
        </c:scaling>
        <c:delete val="0"/>
        <c:axPos val="l"/>
        <c:majorTickMark val="out"/>
        <c:minorTickMark val="none"/>
        <c:tickLblPos val="nextTo"/>
        <c:crossAx val="52951296"/>
        <c:crosses val="autoZero"/>
        <c:auto val="1"/>
        <c:lblAlgn val="ctr"/>
        <c:lblOffset val="100"/>
        <c:noMultiLvlLbl val="0"/>
      </c:catAx>
      <c:valAx>
        <c:axId val="52951296"/>
        <c:scaling>
          <c:orientation val="minMax"/>
        </c:scaling>
        <c:delete val="1"/>
        <c:axPos val="t"/>
        <c:majorGridlines/>
        <c:numFmt formatCode="0.0%" sourceLinked="1"/>
        <c:majorTickMark val="out"/>
        <c:minorTickMark val="none"/>
        <c:tickLblPos val="none"/>
        <c:crossAx val="52949760"/>
        <c:crosses val="autoZero"/>
        <c:crossBetween val="between"/>
      </c:valAx>
    </c:plotArea>
    <c:plotVisOnly val="1"/>
    <c:dispBlanksAs val="gap"/>
    <c:showDLblsOverMax val="0"/>
  </c:chart>
  <c:spPr>
    <a:ln>
      <a:solidFill>
        <a:schemeClr val="accent1">
          <a:shade val="50000"/>
        </a:schemeClr>
      </a:solidFill>
    </a:ln>
  </c:sp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004075818317739"/>
          <c:y val="0.15782721869595373"/>
          <c:w val="0.76202714764272894"/>
          <c:h val="0.45363953707849375"/>
        </c:manualLayout>
      </c:layout>
      <c:barChart>
        <c:barDir val="col"/>
        <c:grouping val="clustered"/>
        <c:varyColors val="0"/>
        <c:ser>
          <c:idx val="0"/>
          <c:order val="0"/>
          <c:tx>
            <c:strRef>
              <c:f>Sheet1!$B$1</c:f>
              <c:strCache>
                <c:ptCount val="1"/>
                <c:pt idx="0">
                  <c:v>大都市郊外Ａ団地</c:v>
                </c:pt>
              </c:strCache>
            </c:strRef>
          </c:tx>
          <c:invertIfNegative val="0"/>
          <c:dLbls>
            <c:dLbl>
              <c:idx val="0"/>
              <c:layout>
                <c:manualLayout>
                  <c:x val="-2.8222272395150898E-2"/>
                  <c:y val="6.3856318255867814E-3"/>
                </c:manualLayout>
              </c:layout>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sz="1000"/>
                </a:pPr>
                <a:endParaRPr lang="ja-JP"/>
              </a:p>
            </c:txPr>
            <c:showLegendKey val="0"/>
            <c:showVal val="0"/>
            <c:showCatName val="0"/>
            <c:showSerName val="0"/>
            <c:showPercent val="0"/>
            <c:showBubbleSize val="0"/>
          </c:dLbls>
          <c:cat>
            <c:strRef>
              <c:f>Sheet1!$A$2:$A$6</c:f>
              <c:strCache>
                <c:ptCount val="5"/>
                <c:pt idx="0">
                  <c:v>高齢単身世帯</c:v>
                </c:pt>
                <c:pt idx="1">
                  <c:v>その他単身世帯</c:v>
                </c:pt>
                <c:pt idx="2">
                  <c:v>高齢夫婦世帯</c:v>
                </c:pt>
                <c:pt idx="3">
                  <c:v>その他２人世帯</c:v>
                </c:pt>
                <c:pt idx="4">
                  <c:v>３人以上世帯</c:v>
                </c:pt>
              </c:strCache>
            </c:strRef>
          </c:cat>
          <c:val>
            <c:numRef>
              <c:f>Sheet1!$B$2:$B$6</c:f>
              <c:numCache>
                <c:formatCode>0.0_ </c:formatCode>
                <c:ptCount val="5"/>
                <c:pt idx="0">
                  <c:v>46.3</c:v>
                </c:pt>
                <c:pt idx="1">
                  <c:v>37.5</c:v>
                </c:pt>
                <c:pt idx="2">
                  <c:v>47.2</c:v>
                </c:pt>
                <c:pt idx="3">
                  <c:v>45.9</c:v>
                </c:pt>
                <c:pt idx="4">
                  <c:v>46.5</c:v>
                </c:pt>
              </c:numCache>
            </c:numRef>
          </c:val>
        </c:ser>
        <c:ser>
          <c:idx val="1"/>
          <c:order val="1"/>
          <c:tx>
            <c:strRef>
              <c:f>Sheet1!$C$1</c:f>
              <c:strCache>
                <c:ptCount val="1"/>
                <c:pt idx="0">
                  <c:v>Ｂ市中心市街地</c:v>
                </c:pt>
              </c:strCache>
            </c:strRef>
          </c:tx>
          <c:invertIfNegative val="0"/>
          <c:dLbls>
            <c:dLbl>
              <c:idx val="0"/>
              <c:layout/>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sz="1000"/>
                </a:pPr>
                <a:endParaRPr lang="ja-JP"/>
              </a:p>
            </c:txPr>
            <c:showLegendKey val="0"/>
            <c:showVal val="0"/>
            <c:showCatName val="0"/>
            <c:showSerName val="0"/>
            <c:showPercent val="0"/>
            <c:showBubbleSize val="0"/>
          </c:dLbls>
          <c:cat>
            <c:strRef>
              <c:f>Sheet1!$A$2:$A$6</c:f>
              <c:strCache>
                <c:ptCount val="5"/>
                <c:pt idx="0">
                  <c:v>高齢単身世帯</c:v>
                </c:pt>
                <c:pt idx="1">
                  <c:v>その他単身世帯</c:v>
                </c:pt>
                <c:pt idx="2">
                  <c:v>高齢夫婦世帯</c:v>
                </c:pt>
                <c:pt idx="3">
                  <c:v>その他２人世帯</c:v>
                </c:pt>
                <c:pt idx="4">
                  <c:v>３人以上世帯</c:v>
                </c:pt>
              </c:strCache>
            </c:strRef>
          </c:cat>
          <c:val>
            <c:numRef>
              <c:f>Sheet1!$C$2:$C$6</c:f>
              <c:numCache>
                <c:formatCode>0.0_ </c:formatCode>
                <c:ptCount val="5"/>
                <c:pt idx="0">
                  <c:v>49.5</c:v>
                </c:pt>
                <c:pt idx="1">
                  <c:v>31.4</c:v>
                </c:pt>
                <c:pt idx="2">
                  <c:v>42.1</c:v>
                </c:pt>
                <c:pt idx="3">
                  <c:v>43.9</c:v>
                </c:pt>
                <c:pt idx="4">
                  <c:v>36.6</c:v>
                </c:pt>
              </c:numCache>
            </c:numRef>
          </c:val>
        </c:ser>
        <c:ser>
          <c:idx val="2"/>
          <c:order val="2"/>
          <c:tx>
            <c:strRef>
              <c:f>Sheet1!$D$1</c:f>
              <c:strCache>
                <c:ptCount val="1"/>
                <c:pt idx="0">
                  <c:v>Ｃ町全域</c:v>
                </c:pt>
              </c:strCache>
            </c:strRef>
          </c:tx>
          <c:invertIfNegative val="0"/>
          <c:dLbls>
            <c:dLbl>
              <c:idx val="0"/>
              <c:layout>
                <c:manualLayout>
                  <c:x val="3.1044499634666017E-2"/>
                  <c:y val="0"/>
                </c:manualLayout>
              </c:layout>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sz="1000"/>
                </a:pPr>
                <a:endParaRPr lang="ja-JP"/>
              </a:p>
            </c:txPr>
            <c:showLegendKey val="0"/>
            <c:showVal val="0"/>
            <c:showCatName val="0"/>
            <c:showSerName val="0"/>
            <c:showPercent val="0"/>
            <c:showBubbleSize val="0"/>
          </c:dLbls>
          <c:cat>
            <c:strRef>
              <c:f>Sheet1!$A$2:$A$6</c:f>
              <c:strCache>
                <c:ptCount val="5"/>
                <c:pt idx="0">
                  <c:v>高齢単身世帯</c:v>
                </c:pt>
                <c:pt idx="1">
                  <c:v>その他単身世帯</c:v>
                </c:pt>
                <c:pt idx="2">
                  <c:v>高齢夫婦世帯</c:v>
                </c:pt>
                <c:pt idx="3">
                  <c:v>その他２人世帯</c:v>
                </c:pt>
                <c:pt idx="4">
                  <c:v>３人以上世帯</c:v>
                </c:pt>
              </c:strCache>
            </c:strRef>
          </c:cat>
          <c:val>
            <c:numRef>
              <c:f>Sheet1!$D$2:$D$6</c:f>
              <c:numCache>
                <c:formatCode>0.0_ </c:formatCode>
                <c:ptCount val="5"/>
                <c:pt idx="0">
                  <c:v>56</c:v>
                </c:pt>
                <c:pt idx="1">
                  <c:v>42.2</c:v>
                </c:pt>
                <c:pt idx="2">
                  <c:v>51.2</c:v>
                </c:pt>
                <c:pt idx="3">
                  <c:v>45.5</c:v>
                </c:pt>
                <c:pt idx="4">
                  <c:v>38.4</c:v>
                </c:pt>
              </c:numCache>
            </c:numRef>
          </c:val>
        </c:ser>
        <c:dLbls>
          <c:showLegendKey val="0"/>
          <c:showVal val="0"/>
          <c:showCatName val="0"/>
          <c:showSerName val="0"/>
          <c:showPercent val="0"/>
          <c:showBubbleSize val="0"/>
        </c:dLbls>
        <c:gapWidth val="150"/>
        <c:axId val="52141440"/>
        <c:axId val="52159616"/>
      </c:barChart>
      <c:catAx>
        <c:axId val="52141440"/>
        <c:scaling>
          <c:orientation val="minMax"/>
        </c:scaling>
        <c:delete val="0"/>
        <c:axPos val="b"/>
        <c:majorTickMark val="out"/>
        <c:minorTickMark val="none"/>
        <c:tickLblPos val="nextTo"/>
        <c:txPr>
          <a:bodyPr/>
          <a:lstStyle/>
          <a:p>
            <a:pPr>
              <a:defRPr sz="1100" baseline="0">
                <a:latin typeface="ＭＳ Ｐゴシック" pitchFamily="50" charset="-128"/>
                <a:ea typeface="ＭＳ Ｐゴシック" pitchFamily="50" charset="-128"/>
              </a:defRPr>
            </a:pPr>
            <a:endParaRPr lang="ja-JP"/>
          </a:p>
        </c:txPr>
        <c:crossAx val="52159616"/>
        <c:crosses val="autoZero"/>
        <c:auto val="1"/>
        <c:lblAlgn val="ctr"/>
        <c:lblOffset val="100"/>
        <c:noMultiLvlLbl val="0"/>
      </c:catAx>
      <c:valAx>
        <c:axId val="52159616"/>
        <c:scaling>
          <c:orientation val="minMax"/>
        </c:scaling>
        <c:delete val="1"/>
        <c:axPos val="l"/>
        <c:majorGridlines/>
        <c:numFmt formatCode="0.0_ " sourceLinked="1"/>
        <c:majorTickMark val="out"/>
        <c:minorTickMark val="none"/>
        <c:tickLblPos val="none"/>
        <c:crossAx val="52141440"/>
        <c:crosses val="autoZero"/>
        <c:crossBetween val="between"/>
      </c:valAx>
    </c:plotArea>
    <c:legend>
      <c:legendPos val="r"/>
      <c:layout>
        <c:manualLayout>
          <c:xMode val="edge"/>
          <c:yMode val="edge"/>
          <c:x val="0"/>
          <c:y val="0.33541781892246125"/>
          <c:w val="0.28139717055920338"/>
          <c:h val="0.33159839456396872"/>
        </c:manualLayout>
      </c:layout>
      <c:overlay val="0"/>
      <c:txPr>
        <a:bodyPr/>
        <a:lstStyle/>
        <a:p>
          <a:pPr>
            <a:defRPr sz="1000"/>
          </a:pPr>
          <a:endParaRPr lang="ja-JP"/>
        </a:p>
      </c:txPr>
    </c:legend>
    <c:plotVisOnly val="1"/>
    <c:dispBlanksAs val="gap"/>
    <c:showDLblsOverMax val="0"/>
  </c:chart>
  <c:spPr>
    <a:ln>
      <a:solidFill>
        <a:srgbClr val="4F81BD">
          <a:shade val="50000"/>
        </a:srgbClr>
      </a:solidFill>
    </a:ln>
  </c:spPr>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41583988004423"/>
          <c:y val="5.1400554097404488E-2"/>
          <c:w val="0.78392270053855906"/>
          <c:h val="0.58124489647127442"/>
        </c:manualLayout>
      </c:layout>
      <c:barChart>
        <c:barDir val="col"/>
        <c:grouping val="stacked"/>
        <c:varyColors val="0"/>
        <c:ser>
          <c:idx val="0"/>
          <c:order val="0"/>
          <c:tx>
            <c:v>世帯主が65歳以上の単独世帯数</c:v>
          </c:tx>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作業用!$J$12:$J$17</c:f>
              <c:numCache>
                <c:formatCode>#,##0_ </c:formatCode>
                <c:ptCount val="6"/>
                <c:pt idx="0">
                  <c:v>4979.7809999999999</c:v>
                </c:pt>
                <c:pt idx="1">
                  <c:v>6008.31</c:v>
                </c:pt>
                <c:pt idx="2">
                  <c:v>6678.7610000000004</c:v>
                </c:pt>
                <c:pt idx="3">
                  <c:v>7006.6630000000014</c:v>
                </c:pt>
                <c:pt idx="4">
                  <c:v>7297.9990000000007</c:v>
                </c:pt>
                <c:pt idx="5">
                  <c:v>7622.1730000000016</c:v>
                </c:pt>
              </c:numCache>
            </c:numRef>
          </c:val>
        </c:ser>
        <c:ser>
          <c:idx val="1"/>
          <c:order val="1"/>
          <c:tx>
            <c:v>世帯主が65歳以上の夫婦のみの世帯数</c:v>
          </c:tx>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作業用!$K$12:$K$17</c:f>
              <c:numCache>
                <c:formatCode>#,##0_ </c:formatCode>
                <c:ptCount val="6"/>
                <c:pt idx="0">
                  <c:v>5402.51</c:v>
                </c:pt>
                <c:pt idx="1">
                  <c:v>6209.1510000000044</c:v>
                </c:pt>
                <c:pt idx="2">
                  <c:v>6511.7190000000001</c:v>
                </c:pt>
                <c:pt idx="3">
                  <c:v>6453.3220000000156</c:v>
                </c:pt>
                <c:pt idx="4">
                  <c:v>6327.991</c:v>
                </c:pt>
                <c:pt idx="5">
                  <c:v>6254.1450000000004</c:v>
                </c:pt>
              </c:numCache>
            </c:numRef>
          </c:val>
        </c:ser>
        <c:dLbls>
          <c:showLegendKey val="0"/>
          <c:showVal val="0"/>
          <c:showCatName val="0"/>
          <c:showSerName val="0"/>
          <c:showPercent val="0"/>
          <c:showBubbleSize val="0"/>
        </c:dLbls>
        <c:gapWidth val="150"/>
        <c:overlap val="100"/>
        <c:axId val="51890432"/>
        <c:axId val="51916800"/>
      </c:barChart>
      <c:lineChart>
        <c:grouping val="standard"/>
        <c:varyColors val="0"/>
        <c:ser>
          <c:idx val="2"/>
          <c:order val="2"/>
          <c:tx>
            <c:v>世帯主が65歳以上の単独世帯と夫婦のみ世帯の世帯数全体に占める割合</c:v>
          </c:tx>
          <c:spPr>
            <a:ln>
              <a:solidFill>
                <a:schemeClr val="tx2"/>
              </a:solidFill>
            </a:ln>
          </c:spPr>
          <c:marker>
            <c:spPr>
              <a:solidFill>
                <a:schemeClr val="tx2"/>
              </a:solidFill>
              <a:ln w="19050">
                <a:solidFill>
                  <a:schemeClr val="tx2"/>
                </a:solidFill>
              </a:ln>
            </c:spPr>
          </c:marker>
          <c:dLbls>
            <c:dLblPos val="r"/>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作業用!$L$25:$L$30</c:f>
              <c:numCache>
                <c:formatCode>0.0_ </c:formatCode>
                <c:ptCount val="6"/>
                <c:pt idx="0">
                  <c:v>20.026676281979423</c:v>
                </c:pt>
                <c:pt idx="1">
                  <c:v>23.093754952390515</c:v>
                </c:pt>
                <c:pt idx="2">
                  <c:v>24.862755140498631</c:v>
                </c:pt>
                <c:pt idx="3">
                  <c:v>25.667838915252347</c:v>
                </c:pt>
                <c:pt idx="4">
                  <c:v>26.597400421346393</c:v>
                </c:pt>
                <c:pt idx="5">
                  <c:v>28.001697659869663</c:v>
                </c:pt>
              </c:numCache>
            </c:numRef>
          </c:val>
          <c:smooth val="0"/>
        </c:ser>
        <c:dLbls>
          <c:showLegendKey val="0"/>
          <c:showVal val="0"/>
          <c:showCatName val="0"/>
          <c:showSerName val="0"/>
          <c:showPercent val="0"/>
          <c:showBubbleSize val="0"/>
        </c:dLbls>
        <c:marker val="1"/>
        <c:smooth val="0"/>
        <c:axId val="51919872"/>
        <c:axId val="51918336"/>
      </c:lineChart>
      <c:catAx>
        <c:axId val="51890432"/>
        <c:scaling>
          <c:orientation val="minMax"/>
        </c:scaling>
        <c:delete val="0"/>
        <c:axPos val="b"/>
        <c:majorTickMark val="out"/>
        <c:minorTickMark val="none"/>
        <c:tickLblPos val="nextTo"/>
        <c:crossAx val="51916800"/>
        <c:crosses val="autoZero"/>
        <c:auto val="1"/>
        <c:lblAlgn val="ctr"/>
        <c:lblOffset val="100"/>
        <c:noMultiLvlLbl val="0"/>
      </c:catAx>
      <c:valAx>
        <c:axId val="51916800"/>
        <c:scaling>
          <c:orientation val="minMax"/>
        </c:scaling>
        <c:delete val="0"/>
        <c:axPos val="l"/>
        <c:majorGridlines/>
        <c:numFmt formatCode="#,##0_ " sourceLinked="1"/>
        <c:majorTickMark val="out"/>
        <c:minorTickMark val="none"/>
        <c:tickLblPos val="nextTo"/>
        <c:crossAx val="51890432"/>
        <c:crosses val="autoZero"/>
        <c:crossBetween val="between"/>
        <c:majorUnit val="5000"/>
      </c:valAx>
      <c:valAx>
        <c:axId val="51918336"/>
        <c:scaling>
          <c:orientation val="minMax"/>
        </c:scaling>
        <c:delete val="0"/>
        <c:axPos val="r"/>
        <c:numFmt formatCode="0.0_ " sourceLinked="1"/>
        <c:majorTickMark val="out"/>
        <c:minorTickMark val="none"/>
        <c:tickLblPos val="nextTo"/>
        <c:crossAx val="51919872"/>
        <c:crosses val="max"/>
        <c:crossBetween val="between"/>
        <c:majorUnit val="10"/>
      </c:valAx>
      <c:catAx>
        <c:axId val="51919872"/>
        <c:scaling>
          <c:orientation val="minMax"/>
        </c:scaling>
        <c:delete val="1"/>
        <c:axPos val="b"/>
        <c:majorTickMark val="out"/>
        <c:minorTickMark val="none"/>
        <c:tickLblPos val="none"/>
        <c:crossAx val="51918336"/>
        <c:crosses val="autoZero"/>
        <c:auto val="1"/>
        <c:lblAlgn val="ctr"/>
        <c:lblOffset val="100"/>
        <c:noMultiLvlLbl val="0"/>
      </c:catAx>
    </c:plotArea>
    <c:legend>
      <c:legendPos val="b"/>
      <c:layout>
        <c:manualLayout>
          <c:xMode val="edge"/>
          <c:yMode val="edge"/>
          <c:x val="3.3110569435698595E-2"/>
          <c:y val="0.7337871828521435"/>
          <c:w val="0.93658685545046438"/>
          <c:h val="0.21065726159230097"/>
        </c:manualLayout>
      </c:layout>
      <c:overlay val="0"/>
      <c:txPr>
        <a:bodyPr/>
        <a:lstStyle/>
        <a:p>
          <a:pPr>
            <a:defRPr sz="800"/>
          </a:pPr>
          <a:endParaRPr lang="ja-JP"/>
        </a:p>
      </c:txPr>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06717424415468"/>
          <c:y val="0.17139468388157444"/>
          <c:w val="0.75428902345517279"/>
          <c:h val="0.42114263170832344"/>
        </c:manualLayout>
      </c:layout>
      <c:barChart>
        <c:barDir val="col"/>
        <c:grouping val="stacked"/>
        <c:varyColors val="0"/>
        <c:ser>
          <c:idx val="0"/>
          <c:order val="0"/>
          <c:tx>
            <c:v>世帯主が65歳以上の単独世帯数</c:v>
          </c:tx>
          <c:spPr>
            <a:solidFill>
              <a:schemeClr val="accent5">
                <a:lumMod val="40000"/>
                <a:lumOff val="60000"/>
              </a:schemeClr>
            </a:solidFill>
            <a:ln w="19050">
              <a:solidFill>
                <a:schemeClr val="accent5">
                  <a:lumMod val="50000"/>
                </a:schemeClr>
              </a:solidFill>
            </a:ln>
          </c:spPr>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作業用!$J$12:$J$17</c:f>
              <c:numCache>
                <c:formatCode>#,##0_ </c:formatCode>
                <c:ptCount val="6"/>
                <c:pt idx="0">
                  <c:v>4979.7809999999999</c:v>
                </c:pt>
                <c:pt idx="1">
                  <c:v>6008.31</c:v>
                </c:pt>
                <c:pt idx="2">
                  <c:v>6678.7610000000004</c:v>
                </c:pt>
                <c:pt idx="3">
                  <c:v>7006.6630000000014</c:v>
                </c:pt>
                <c:pt idx="4">
                  <c:v>7297.9990000000007</c:v>
                </c:pt>
                <c:pt idx="5">
                  <c:v>7622.1730000000016</c:v>
                </c:pt>
              </c:numCache>
            </c:numRef>
          </c:val>
        </c:ser>
        <c:ser>
          <c:idx val="1"/>
          <c:order val="1"/>
          <c:tx>
            <c:v>世帯主が65歳以上の夫婦のみの世帯数</c:v>
          </c:tx>
          <c:spPr>
            <a:solidFill>
              <a:schemeClr val="accent2">
                <a:lumMod val="60000"/>
                <a:lumOff val="40000"/>
              </a:schemeClr>
            </a:solidFill>
            <a:ln w="19050">
              <a:solidFill>
                <a:schemeClr val="accent2">
                  <a:lumMod val="50000"/>
                </a:schemeClr>
              </a:solidFill>
            </a:ln>
          </c:spPr>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作業用!$K$12:$K$17</c:f>
              <c:numCache>
                <c:formatCode>#,##0_ </c:formatCode>
                <c:ptCount val="6"/>
                <c:pt idx="0">
                  <c:v>5402.51</c:v>
                </c:pt>
                <c:pt idx="1">
                  <c:v>6209.1510000000044</c:v>
                </c:pt>
                <c:pt idx="2">
                  <c:v>6511.7190000000001</c:v>
                </c:pt>
                <c:pt idx="3">
                  <c:v>6453.3220000001083</c:v>
                </c:pt>
                <c:pt idx="4">
                  <c:v>6327.991</c:v>
                </c:pt>
                <c:pt idx="5">
                  <c:v>6254.1450000000004</c:v>
                </c:pt>
              </c:numCache>
            </c:numRef>
          </c:val>
        </c:ser>
        <c:dLbls>
          <c:showLegendKey val="0"/>
          <c:showVal val="0"/>
          <c:showCatName val="0"/>
          <c:showSerName val="0"/>
          <c:showPercent val="0"/>
          <c:showBubbleSize val="0"/>
        </c:dLbls>
        <c:gapWidth val="150"/>
        <c:overlap val="100"/>
        <c:axId val="38394112"/>
        <c:axId val="38477824"/>
      </c:barChart>
      <c:lineChart>
        <c:grouping val="standard"/>
        <c:varyColors val="0"/>
        <c:ser>
          <c:idx val="2"/>
          <c:order val="2"/>
          <c:tx>
            <c:v>世帯主が65歳以上の単独世帯と夫婦のみ世帯の世帯数全体に占める割合</c:v>
          </c:tx>
          <c:spPr>
            <a:ln>
              <a:solidFill>
                <a:schemeClr val="tx2"/>
              </a:solidFill>
            </a:ln>
          </c:spPr>
          <c:marker>
            <c:spPr>
              <a:solidFill>
                <a:schemeClr val="tx2"/>
              </a:solidFill>
              <a:ln w="19050">
                <a:solidFill>
                  <a:schemeClr val="tx2"/>
                </a:solidFill>
              </a:ln>
            </c:spPr>
          </c:marker>
          <c:dLbls>
            <c:dLblPos val="r"/>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作業用!$L$25:$L$30</c:f>
              <c:numCache>
                <c:formatCode>0.0_ </c:formatCode>
                <c:ptCount val="6"/>
                <c:pt idx="0">
                  <c:v>20.026676281978823</c:v>
                </c:pt>
                <c:pt idx="1">
                  <c:v>23.093754952390515</c:v>
                </c:pt>
                <c:pt idx="2">
                  <c:v>24.862755140498631</c:v>
                </c:pt>
                <c:pt idx="3">
                  <c:v>25.667838915252862</c:v>
                </c:pt>
                <c:pt idx="4">
                  <c:v>26.597400421346393</c:v>
                </c:pt>
                <c:pt idx="5">
                  <c:v>28.001697659869663</c:v>
                </c:pt>
              </c:numCache>
            </c:numRef>
          </c:val>
          <c:smooth val="0"/>
        </c:ser>
        <c:dLbls>
          <c:showLegendKey val="0"/>
          <c:showVal val="0"/>
          <c:showCatName val="0"/>
          <c:showSerName val="0"/>
          <c:showPercent val="0"/>
          <c:showBubbleSize val="0"/>
        </c:dLbls>
        <c:marker val="1"/>
        <c:smooth val="0"/>
        <c:axId val="38480896"/>
        <c:axId val="38479360"/>
      </c:lineChart>
      <c:catAx>
        <c:axId val="38394112"/>
        <c:scaling>
          <c:orientation val="minMax"/>
        </c:scaling>
        <c:delete val="0"/>
        <c:axPos val="b"/>
        <c:majorTickMark val="out"/>
        <c:minorTickMark val="none"/>
        <c:tickLblPos val="nextTo"/>
        <c:crossAx val="38477824"/>
        <c:crosses val="autoZero"/>
        <c:auto val="1"/>
        <c:lblAlgn val="ctr"/>
        <c:lblOffset val="100"/>
        <c:noMultiLvlLbl val="0"/>
      </c:catAx>
      <c:valAx>
        <c:axId val="38477824"/>
        <c:scaling>
          <c:orientation val="minMax"/>
        </c:scaling>
        <c:delete val="0"/>
        <c:axPos val="l"/>
        <c:majorGridlines/>
        <c:numFmt formatCode="#,##0_ " sourceLinked="1"/>
        <c:majorTickMark val="out"/>
        <c:minorTickMark val="none"/>
        <c:tickLblPos val="nextTo"/>
        <c:crossAx val="38394112"/>
        <c:crosses val="autoZero"/>
        <c:crossBetween val="between"/>
        <c:majorUnit val="5000"/>
      </c:valAx>
      <c:valAx>
        <c:axId val="38479360"/>
        <c:scaling>
          <c:orientation val="minMax"/>
        </c:scaling>
        <c:delete val="0"/>
        <c:axPos val="r"/>
        <c:numFmt formatCode="0.0_ " sourceLinked="1"/>
        <c:majorTickMark val="out"/>
        <c:minorTickMark val="none"/>
        <c:tickLblPos val="nextTo"/>
        <c:crossAx val="38480896"/>
        <c:crosses val="max"/>
        <c:crossBetween val="between"/>
        <c:majorUnit val="10"/>
      </c:valAx>
      <c:catAx>
        <c:axId val="38480896"/>
        <c:scaling>
          <c:orientation val="minMax"/>
        </c:scaling>
        <c:delete val="1"/>
        <c:axPos val="b"/>
        <c:majorTickMark val="out"/>
        <c:minorTickMark val="none"/>
        <c:tickLblPos val="none"/>
        <c:crossAx val="38479360"/>
        <c:crosses val="autoZero"/>
        <c:auto val="1"/>
        <c:lblAlgn val="ctr"/>
        <c:lblOffset val="100"/>
        <c:noMultiLvlLbl val="0"/>
      </c:catAx>
    </c:plotArea>
    <c:legend>
      <c:legendPos val="b"/>
      <c:layout>
        <c:manualLayout>
          <c:xMode val="edge"/>
          <c:yMode val="edge"/>
          <c:x val="3.7901953546117056E-2"/>
          <c:y val="0.67277033018164556"/>
          <c:w val="0.94043870731709633"/>
          <c:h val="0.20537835948166341"/>
        </c:manualLayout>
      </c:layout>
      <c:overlay val="0"/>
      <c:txPr>
        <a:bodyPr/>
        <a:lstStyle/>
        <a:p>
          <a:pPr>
            <a:defRPr sz="900"/>
          </a:pPr>
          <a:endParaRPr lang="ja-JP"/>
        </a:p>
      </c:txPr>
    </c:legend>
    <c:plotVisOnly val="1"/>
    <c:dispBlanksAs val="gap"/>
    <c:showDLblsOverMax val="0"/>
  </c:chart>
  <c:spPr>
    <a:ln>
      <a:solidFill>
        <a:schemeClr val="accent1">
          <a:shade val="50000"/>
        </a:schemeClr>
      </a:solidFill>
    </a:ln>
  </c:sp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400" dirty="0"/>
              <a:t>認知症高齢者数</a:t>
            </a:r>
            <a:r>
              <a:rPr lang="ja-JP" altLang="en-US" sz="1400" dirty="0" smtClean="0"/>
              <a:t>の将来推計</a:t>
            </a:r>
            <a:endParaRPr lang="en-US" altLang="ja-JP" sz="1400" dirty="0" smtClean="0"/>
          </a:p>
          <a:p>
            <a:pPr>
              <a:defRPr/>
            </a:pPr>
            <a:r>
              <a:rPr lang="ja-JP" altLang="en-US" sz="1400" dirty="0" smtClean="0"/>
              <a:t>（</a:t>
            </a:r>
            <a:r>
              <a:rPr lang="ja-JP" altLang="en-US" sz="1400" dirty="0"/>
              <a:t>単位：万人）</a:t>
            </a:r>
          </a:p>
        </c:rich>
      </c:tx>
      <c:layout/>
      <c:overlay val="0"/>
    </c:title>
    <c:autoTitleDeleted val="0"/>
    <c:plotArea>
      <c:layout>
        <c:manualLayout>
          <c:layoutTarget val="inner"/>
          <c:xMode val="edge"/>
          <c:yMode val="edge"/>
          <c:x val="0.15166370403288523"/>
          <c:y val="0.20703345371438031"/>
          <c:w val="0.84260766517085861"/>
          <c:h val="0.56321786895473147"/>
        </c:manualLayout>
      </c:layout>
      <c:barChart>
        <c:barDir val="col"/>
        <c:grouping val="stacked"/>
        <c:varyColors val="0"/>
        <c:ser>
          <c:idx val="0"/>
          <c:order val="0"/>
          <c:tx>
            <c:strRef>
              <c:f>Sheet1!$B$1</c:f>
              <c:strCache>
                <c:ptCount val="1"/>
                <c:pt idx="0">
                  <c:v>認知症高齢者数の将来推計（単位：万人）</c:v>
                </c:pt>
              </c:strCache>
            </c:strRef>
          </c:tx>
          <c:spPr>
            <a:solidFill>
              <a:schemeClr val="tx2">
                <a:lumMod val="40000"/>
                <a:lumOff val="60000"/>
              </a:schemeClr>
            </a:solidFill>
          </c:spPr>
          <c:invertIfNegative val="0"/>
          <c:dLbls>
            <c:txPr>
              <a:bodyPr/>
              <a:lstStyle/>
              <a:p>
                <a:pPr>
                  <a:defRPr sz="1400"/>
                </a:pPr>
                <a:endParaRPr lang="ja-JP"/>
              </a:p>
            </c:txPr>
            <c:showLegendKey val="0"/>
            <c:showVal val="1"/>
            <c:showCatName val="0"/>
            <c:showSerName val="0"/>
            <c:showPercent val="0"/>
            <c:showBubbleSize val="0"/>
            <c:showLeaderLines val="0"/>
          </c:dLbls>
          <c:cat>
            <c:strRef>
              <c:f>Sheet1!$A$2:$A$5</c:f>
              <c:strCache>
                <c:ptCount val="4"/>
                <c:pt idx="0">
                  <c:v>2010年</c:v>
                </c:pt>
                <c:pt idx="1">
                  <c:v>2015年</c:v>
                </c:pt>
                <c:pt idx="2">
                  <c:v>2020年</c:v>
                </c:pt>
                <c:pt idx="3">
                  <c:v>2025年</c:v>
                </c:pt>
              </c:strCache>
            </c:strRef>
          </c:cat>
          <c:val>
            <c:numRef>
              <c:f>Sheet1!$B$2:$B$5</c:f>
              <c:numCache>
                <c:formatCode>General</c:formatCode>
                <c:ptCount val="4"/>
                <c:pt idx="0">
                  <c:v>280</c:v>
                </c:pt>
                <c:pt idx="1">
                  <c:v>345</c:v>
                </c:pt>
                <c:pt idx="2">
                  <c:v>410</c:v>
                </c:pt>
                <c:pt idx="3">
                  <c:v>470</c:v>
                </c:pt>
              </c:numCache>
            </c:numRef>
          </c:val>
        </c:ser>
        <c:ser>
          <c:idx val="1"/>
          <c:order val="1"/>
          <c:tx>
            <c:strRef>
              <c:f>Sheet1!$C$1</c:f>
              <c:strCache>
                <c:ptCount val="1"/>
                <c:pt idx="0">
                  <c:v>系列 2</c:v>
                </c:pt>
              </c:strCache>
            </c:strRef>
          </c:tx>
          <c:invertIfNegative val="0"/>
          <c:cat>
            <c:strRef>
              <c:f>Sheet1!$A$2:$A$5</c:f>
              <c:strCache>
                <c:ptCount val="4"/>
                <c:pt idx="0">
                  <c:v>2010年</c:v>
                </c:pt>
                <c:pt idx="1">
                  <c:v>2015年</c:v>
                </c:pt>
                <c:pt idx="2">
                  <c:v>2020年</c:v>
                </c:pt>
                <c:pt idx="3">
                  <c:v>2025年</c:v>
                </c:pt>
              </c:strCache>
            </c:strRef>
          </c:cat>
          <c:val>
            <c:numRef>
              <c:f>Sheet1!$C$2:$C$5</c:f>
            </c:numRef>
          </c:val>
        </c:ser>
        <c:ser>
          <c:idx val="2"/>
          <c:order val="2"/>
          <c:tx>
            <c:strRef>
              <c:f>Sheet1!$D$1</c:f>
              <c:strCache>
                <c:ptCount val="1"/>
                <c:pt idx="0">
                  <c:v>系列 3</c:v>
                </c:pt>
              </c:strCache>
            </c:strRef>
          </c:tx>
          <c:invertIfNegative val="0"/>
          <c:cat>
            <c:strRef>
              <c:f>Sheet1!$A$2:$A$5</c:f>
              <c:strCache>
                <c:ptCount val="4"/>
                <c:pt idx="0">
                  <c:v>2010年</c:v>
                </c:pt>
                <c:pt idx="1">
                  <c:v>2015年</c:v>
                </c:pt>
                <c:pt idx="2">
                  <c:v>2020年</c:v>
                </c:pt>
                <c:pt idx="3">
                  <c:v>2025年</c:v>
                </c:pt>
              </c:strCache>
            </c:strRef>
          </c:cat>
          <c:val>
            <c:numRef>
              <c:f>Sheet1!$D$2:$D$5</c:f>
            </c:numRef>
          </c:val>
        </c:ser>
        <c:dLbls>
          <c:showLegendKey val="0"/>
          <c:showVal val="0"/>
          <c:showCatName val="0"/>
          <c:showSerName val="0"/>
          <c:showPercent val="0"/>
          <c:showBubbleSize val="0"/>
        </c:dLbls>
        <c:gapWidth val="150"/>
        <c:overlap val="100"/>
        <c:axId val="38516224"/>
        <c:axId val="38517760"/>
      </c:barChart>
      <c:catAx>
        <c:axId val="38516224"/>
        <c:scaling>
          <c:orientation val="minMax"/>
        </c:scaling>
        <c:delete val="0"/>
        <c:axPos val="b"/>
        <c:majorTickMark val="out"/>
        <c:minorTickMark val="none"/>
        <c:tickLblPos val="nextTo"/>
        <c:txPr>
          <a:bodyPr/>
          <a:lstStyle/>
          <a:p>
            <a:pPr>
              <a:defRPr sz="1400"/>
            </a:pPr>
            <a:endParaRPr lang="ja-JP"/>
          </a:p>
        </c:txPr>
        <c:crossAx val="38517760"/>
        <c:crosses val="autoZero"/>
        <c:auto val="1"/>
        <c:lblAlgn val="ctr"/>
        <c:lblOffset val="100"/>
        <c:noMultiLvlLbl val="0"/>
      </c:catAx>
      <c:valAx>
        <c:axId val="38517760"/>
        <c:scaling>
          <c:orientation val="minMax"/>
        </c:scaling>
        <c:delete val="0"/>
        <c:axPos val="l"/>
        <c:majorGridlines/>
        <c:numFmt formatCode="General" sourceLinked="1"/>
        <c:majorTickMark val="out"/>
        <c:minorTickMark val="none"/>
        <c:tickLblPos val="nextTo"/>
        <c:txPr>
          <a:bodyPr/>
          <a:lstStyle/>
          <a:p>
            <a:pPr>
              <a:defRPr sz="1400" baseline="0"/>
            </a:pPr>
            <a:endParaRPr lang="ja-JP"/>
          </a:p>
        </c:txPr>
        <c:crossAx val="38516224"/>
        <c:crosses val="autoZero"/>
        <c:crossBetween val="between"/>
      </c:valAx>
    </c:plotArea>
    <c:plotVisOnly val="1"/>
    <c:dispBlanksAs val="gap"/>
    <c:showDLblsOverMax val="0"/>
  </c:chart>
  <c:spPr>
    <a:ln>
      <a:solidFill>
        <a:schemeClr val="tx2"/>
      </a:solidFill>
    </a:ln>
  </c:spPr>
  <c:txPr>
    <a:bodyPr/>
    <a:lstStyle/>
    <a:p>
      <a:pPr>
        <a:defRPr sz="1800"/>
      </a:pPr>
      <a:endParaRPr lang="ja-JP"/>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615179352580931"/>
          <c:y val="0.15756326844645163"/>
          <c:w val="0.5286937882764654"/>
          <c:h val="0.73799804293590165"/>
        </c:manualLayout>
      </c:layout>
      <c:barChart>
        <c:barDir val="bar"/>
        <c:grouping val="clustered"/>
        <c:varyColors val="0"/>
        <c:ser>
          <c:idx val="0"/>
          <c:order val="0"/>
          <c:tx>
            <c:strRef>
              <c:f>Sheet1!$B$1</c:f>
              <c:strCache>
                <c:ptCount val="1"/>
                <c:pt idx="0">
                  <c:v>1人暮らし・高齢者世帯が生活行動の中で困っていること</c:v>
                </c:pt>
              </c:strCache>
            </c:strRef>
          </c:tx>
          <c:invertIfNegative val="0"/>
          <c:dLbls>
            <c:txPr>
              <a:bodyPr/>
              <a:lstStyle/>
              <a:p>
                <a:pPr>
                  <a:defRPr sz="1100"/>
                </a:pPr>
                <a:endParaRPr lang="ja-JP"/>
              </a:p>
            </c:txPr>
            <c:showLegendKey val="0"/>
            <c:showVal val="1"/>
            <c:showCatName val="0"/>
            <c:showSerName val="0"/>
            <c:showPercent val="0"/>
            <c:showBubbleSize val="0"/>
            <c:showLeaderLines val="0"/>
          </c:dLbls>
          <c:cat>
            <c:strRef>
              <c:f>Sheet1!$A$2:$A$23</c:f>
              <c:strCache>
                <c:ptCount val="22"/>
                <c:pt idx="0">
                  <c:v>家の中の修理、電球交換、部屋の模様替え</c:v>
                </c:pt>
                <c:pt idx="1">
                  <c:v>自治会活動</c:v>
                </c:pt>
                <c:pt idx="2">
                  <c:v>掃除</c:v>
                </c:pt>
                <c:pt idx="3">
                  <c:v>買い物</c:v>
                </c:pt>
                <c:pt idx="4">
                  <c:v>散歩・外出</c:v>
                </c:pt>
                <c:pt idx="5">
                  <c:v>食事の準備・調理・後始末</c:v>
                </c:pt>
                <c:pt idx="6">
                  <c:v>通院</c:v>
                </c:pt>
                <c:pt idx="7">
                  <c:v>ごみだし</c:v>
                </c:pt>
                <c:pt idx="8">
                  <c:v>薬をのむ・はる・ぬる</c:v>
                </c:pt>
                <c:pt idx="9">
                  <c:v>洗濯</c:v>
                </c:pt>
                <c:pt idx="10">
                  <c:v>つめきり</c:v>
                </c:pt>
                <c:pt idx="11">
                  <c:v>預貯金の出し入れ</c:v>
                </c:pt>
                <c:pt idx="12">
                  <c:v>家・庭の中の移動</c:v>
                </c:pt>
                <c:pt idx="13">
                  <c:v>体の向きをかえる・寝起き動作</c:v>
                </c:pt>
                <c:pt idx="14">
                  <c:v>入浴</c:v>
                </c:pt>
                <c:pt idx="15">
                  <c:v>洗髪</c:v>
                </c:pt>
                <c:pt idx="16">
                  <c:v>歯磨き、入れ歯の管理</c:v>
                </c:pt>
                <c:pt idx="17">
                  <c:v>排泄</c:v>
                </c:pt>
                <c:pt idx="18">
                  <c:v>着替え</c:v>
                </c:pt>
                <c:pt idx="19">
                  <c:v>食事を食べる</c:v>
                </c:pt>
                <c:pt idx="20">
                  <c:v>公共料金の支払い</c:v>
                </c:pt>
                <c:pt idx="21">
                  <c:v>洗顔</c:v>
                </c:pt>
              </c:strCache>
            </c:strRef>
          </c:cat>
          <c:val>
            <c:numRef>
              <c:f>Sheet1!$B$2:$B$23</c:f>
              <c:numCache>
                <c:formatCode>0.0%</c:formatCode>
                <c:ptCount val="22"/>
                <c:pt idx="0">
                  <c:v>0.41699999999999998</c:v>
                </c:pt>
                <c:pt idx="1">
                  <c:v>0.34</c:v>
                </c:pt>
                <c:pt idx="2">
                  <c:v>0.19700000000000001</c:v>
                </c:pt>
                <c:pt idx="3">
                  <c:v>0.16700000000000001</c:v>
                </c:pt>
                <c:pt idx="4">
                  <c:v>0.15</c:v>
                </c:pt>
                <c:pt idx="5">
                  <c:v>0.14699999999999999</c:v>
                </c:pt>
                <c:pt idx="6">
                  <c:v>0.14199999999999999</c:v>
                </c:pt>
                <c:pt idx="7">
                  <c:v>0.12</c:v>
                </c:pt>
                <c:pt idx="8">
                  <c:v>0.109</c:v>
                </c:pt>
                <c:pt idx="9">
                  <c:v>9.9000000000000005E-2</c:v>
                </c:pt>
                <c:pt idx="10">
                  <c:v>8.7999999999999995E-2</c:v>
                </c:pt>
                <c:pt idx="11">
                  <c:v>8.5000000000000006E-2</c:v>
                </c:pt>
                <c:pt idx="12">
                  <c:v>7.4999999999999997E-2</c:v>
                </c:pt>
                <c:pt idx="13">
                  <c:v>6.9000000000000006E-2</c:v>
                </c:pt>
                <c:pt idx="14">
                  <c:v>5.5E-2</c:v>
                </c:pt>
                <c:pt idx="15">
                  <c:v>5.1999999999999998E-2</c:v>
                </c:pt>
                <c:pt idx="16">
                  <c:v>4.3999999999999997E-2</c:v>
                </c:pt>
                <c:pt idx="17">
                  <c:v>3.7999999999999999E-2</c:v>
                </c:pt>
                <c:pt idx="18">
                  <c:v>3.7999999999999999E-2</c:v>
                </c:pt>
                <c:pt idx="19">
                  <c:v>3.5999999999999997E-2</c:v>
                </c:pt>
                <c:pt idx="20">
                  <c:v>3.5999999999999997E-2</c:v>
                </c:pt>
                <c:pt idx="21">
                  <c:v>0.03</c:v>
                </c:pt>
              </c:numCache>
            </c:numRef>
          </c:val>
        </c:ser>
        <c:dLbls>
          <c:showLegendKey val="0"/>
          <c:showVal val="0"/>
          <c:showCatName val="0"/>
          <c:showSerName val="0"/>
          <c:showPercent val="0"/>
          <c:showBubbleSize val="0"/>
        </c:dLbls>
        <c:gapWidth val="150"/>
        <c:axId val="38367232"/>
        <c:axId val="38368768"/>
      </c:barChart>
      <c:catAx>
        <c:axId val="38367232"/>
        <c:scaling>
          <c:orientation val="maxMin"/>
        </c:scaling>
        <c:delete val="0"/>
        <c:axPos val="l"/>
        <c:majorTickMark val="out"/>
        <c:minorTickMark val="none"/>
        <c:tickLblPos val="nextTo"/>
        <c:txPr>
          <a:bodyPr/>
          <a:lstStyle/>
          <a:p>
            <a:pPr>
              <a:defRPr sz="800" baseline="0">
                <a:latin typeface="ＭＳ Ｐゴシック" pitchFamily="50" charset="-128"/>
                <a:ea typeface="ＭＳ Ｐゴシック" pitchFamily="50" charset="-128"/>
              </a:defRPr>
            </a:pPr>
            <a:endParaRPr lang="ja-JP"/>
          </a:p>
        </c:txPr>
        <c:crossAx val="38368768"/>
        <c:crosses val="autoZero"/>
        <c:auto val="1"/>
        <c:lblAlgn val="ctr"/>
        <c:lblOffset val="100"/>
        <c:noMultiLvlLbl val="0"/>
      </c:catAx>
      <c:valAx>
        <c:axId val="38368768"/>
        <c:scaling>
          <c:orientation val="minMax"/>
        </c:scaling>
        <c:delete val="1"/>
        <c:axPos val="t"/>
        <c:majorGridlines/>
        <c:numFmt formatCode="0.0%" sourceLinked="1"/>
        <c:majorTickMark val="out"/>
        <c:minorTickMark val="none"/>
        <c:tickLblPos val="none"/>
        <c:crossAx val="38367232"/>
        <c:crosses val="autoZero"/>
        <c:crossBetween val="between"/>
      </c:valAx>
    </c:plotArea>
    <c:plotVisOnly val="1"/>
    <c:dispBlanksAs val="gap"/>
    <c:showDLblsOverMax val="0"/>
  </c:chart>
  <c:spPr>
    <a:ln>
      <a:solidFill>
        <a:srgbClr val="4F81BD">
          <a:shade val="50000"/>
        </a:srgbClr>
      </a:solidFill>
    </a:ln>
  </c:spPr>
  <c:txPr>
    <a:bodyPr/>
    <a:lstStyle/>
    <a:p>
      <a:pPr>
        <a:defRPr sz="1800"/>
      </a:pPr>
      <a:endParaRPr lang="ja-JP"/>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9512248902241"/>
          <c:y val="0.14004064147911224"/>
          <c:w val="0.81391074261715313"/>
          <c:h val="0.46330220414786033"/>
        </c:manualLayout>
      </c:layout>
      <c:barChart>
        <c:barDir val="col"/>
        <c:grouping val="clustered"/>
        <c:varyColors val="0"/>
        <c:ser>
          <c:idx val="0"/>
          <c:order val="0"/>
          <c:tx>
            <c:strRef>
              <c:f>Sheet1!$B$1</c:f>
              <c:strCache>
                <c:ptCount val="1"/>
                <c:pt idx="0">
                  <c:v>平成１０年</c:v>
                </c:pt>
              </c:strCache>
            </c:strRef>
          </c:tx>
          <c:invertIfNegative val="0"/>
          <c:dLbls>
            <c:dLbl>
              <c:idx val="0"/>
              <c:layout>
                <c:manualLayout>
                  <c:x val="-2.2222222222222216E-2"/>
                  <c:y val="1.3566868638527586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Sheet1!$A$2:$A$12</c:f>
              <c:strCache>
                <c:ptCount val="11"/>
                <c:pt idx="0">
                  <c:v>参加したものがある</c:v>
                </c:pt>
                <c:pt idx="1">
                  <c:v>健康・スポーツ</c:v>
                </c:pt>
                <c:pt idx="2">
                  <c:v>趣味</c:v>
                </c:pt>
                <c:pt idx="3">
                  <c:v>地域行事</c:v>
                </c:pt>
                <c:pt idx="4">
                  <c:v>生活環境改善</c:v>
                </c:pt>
                <c:pt idx="5">
                  <c:v>教育・文化</c:v>
                </c:pt>
                <c:pt idx="6">
                  <c:v>生産・就業</c:v>
                </c:pt>
                <c:pt idx="7">
                  <c:v>安全管理</c:v>
                </c:pt>
                <c:pt idx="8">
                  <c:v>高齢者の支援</c:v>
                </c:pt>
                <c:pt idx="9">
                  <c:v>子育て支援</c:v>
                </c:pt>
                <c:pt idx="10">
                  <c:v>その他</c:v>
                </c:pt>
              </c:strCache>
            </c:strRef>
          </c:cat>
          <c:val>
            <c:numRef>
              <c:f>Sheet1!$B$2:$B$12</c:f>
              <c:numCache>
                <c:formatCode>0.0_ </c:formatCode>
                <c:ptCount val="11"/>
                <c:pt idx="0">
                  <c:v>43.7</c:v>
                </c:pt>
                <c:pt idx="1">
                  <c:v>18.3</c:v>
                </c:pt>
                <c:pt idx="2">
                  <c:v>17.100000000000001</c:v>
                </c:pt>
                <c:pt idx="3">
                  <c:v>12.8</c:v>
                </c:pt>
                <c:pt idx="4">
                  <c:v>6.7</c:v>
                </c:pt>
                <c:pt idx="5">
                  <c:v>6.4</c:v>
                </c:pt>
                <c:pt idx="6">
                  <c:v>4.0999999999999996</c:v>
                </c:pt>
                <c:pt idx="7">
                  <c:v>4.8</c:v>
                </c:pt>
                <c:pt idx="8">
                  <c:v>5</c:v>
                </c:pt>
                <c:pt idx="9">
                  <c:v>0</c:v>
                </c:pt>
                <c:pt idx="10">
                  <c:v>0</c:v>
                </c:pt>
              </c:numCache>
            </c:numRef>
          </c:val>
        </c:ser>
        <c:ser>
          <c:idx val="1"/>
          <c:order val="1"/>
          <c:tx>
            <c:strRef>
              <c:f>Sheet1!$C$1</c:f>
              <c:strCache>
                <c:ptCount val="1"/>
                <c:pt idx="0">
                  <c:v>平成２０年</c:v>
                </c:pt>
              </c:strCache>
            </c:strRef>
          </c:tx>
          <c:spPr>
            <a:solidFill>
              <a:srgbClr val="1F497D">
                <a:lumMod val="20000"/>
                <a:lumOff val="80000"/>
              </a:srgbClr>
            </a:solidFill>
            <a:ln>
              <a:solidFill>
                <a:schemeClr val="accent1"/>
              </a:solidFill>
            </a:ln>
          </c:spPr>
          <c:invertIfNegative val="0"/>
          <c:dLbls>
            <c:dLbl>
              <c:idx val="1"/>
              <c:layout>
                <c:manualLayout>
                  <c:x val="0"/>
                  <c:y val="-2.0350302957791045E-2"/>
                </c:manualLayout>
              </c:layout>
              <c:showLegendKey val="0"/>
              <c:showVal val="1"/>
              <c:showCatName val="0"/>
              <c:showSerName val="0"/>
              <c:showPercent val="0"/>
              <c:showBubbleSize val="0"/>
            </c:dLbl>
            <c:dLbl>
              <c:idx val="2"/>
              <c:layout>
                <c:manualLayout>
                  <c:x val="-2.7777777777778447E-3"/>
                  <c:y val="-4.0700605915582104E-2"/>
                </c:manualLayout>
              </c:layout>
              <c:showLegendKey val="0"/>
              <c:showVal val="1"/>
              <c:showCatName val="0"/>
              <c:showSerName val="0"/>
              <c:showPercent val="0"/>
              <c:showBubbleSize val="0"/>
            </c:dLbl>
            <c:dLbl>
              <c:idx val="4"/>
              <c:layout>
                <c:manualLayout>
                  <c:x val="-8.3333333333333367E-3"/>
                  <c:y val="-2.0350302957791014E-2"/>
                </c:manualLayout>
              </c:layout>
              <c:showLegendKey val="0"/>
              <c:showVal val="1"/>
              <c:showCatName val="0"/>
              <c:showSerName val="0"/>
              <c:showPercent val="0"/>
              <c:showBubbleSize val="0"/>
            </c:dLbl>
            <c:dLbl>
              <c:idx val="5"/>
              <c:layout>
                <c:manualLayout>
                  <c:x val="-2.7777777777778447E-3"/>
                  <c:y val="-2.7133737277055189E-2"/>
                </c:manualLayout>
              </c:layout>
              <c:showLegendKey val="0"/>
              <c:showVal val="1"/>
              <c:showCatName val="0"/>
              <c:showSerName val="0"/>
              <c:showPercent val="0"/>
              <c:showBubbleSize val="0"/>
            </c:dLbl>
            <c:dLbl>
              <c:idx val="6"/>
              <c:layout>
                <c:manualLayout>
                  <c:x val="8.3333333333333367E-3"/>
                  <c:y val="-4.0700605915582104E-2"/>
                </c:manualLayout>
              </c:layout>
              <c:showLegendKey val="0"/>
              <c:showVal val="1"/>
              <c:showCatName val="0"/>
              <c:showSerName val="0"/>
              <c:showPercent val="0"/>
              <c:showBubbleSize val="0"/>
            </c:dLbl>
            <c:dLbl>
              <c:idx val="7"/>
              <c:layout>
                <c:manualLayout>
                  <c:x val="5.5555555555555558E-3"/>
                  <c:y val="-4.0700605915582104E-2"/>
                </c:manualLayout>
              </c:layout>
              <c:showLegendKey val="0"/>
              <c:showVal val="1"/>
              <c:showCatName val="0"/>
              <c:showSerName val="0"/>
              <c:showPercent val="0"/>
              <c:showBubbleSize val="0"/>
            </c:dLbl>
            <c:dLbl>
              <c:idx val="8"/>
              <c:layout>
                <c:manualLayout>
                  <c:x val="2.7777777777779574E-3"/>
                  <c:y val="-4.7484040234845933E-2"/>
                </c:manualLayout>
              </c:layout>
              <c:showLegendKey val="0"/>
              <c:showVal val="1"/>
              <c:showCatName val="0"/>
              <c:showSerName val="0"/>
              <c:showPercent val="0"/>
              <c:showBubbleSize val="0"/>
            </c:dLbl>
            <c:dLbl>
              <c:idx val="9"/>
              <c:layout>
                <c:manualLayout>
                  <c:x val="0"/>
                  <c:y val="-3.3917171596318428E-2"/>
                </c:manualLayout>
              </c:layout>
              <c:showLegendKey val="0"/>
              <c:showVal val="1"/>
              <c:showCatName val="0"/>
              <c:showSerName val="0"/>
              <c:showPercent val="0"/>
              <c:showBubbleSize val="0"/>
            </c:dLbl>
            <c:dLbl>
              <c:idx val="10"/>
              <c:layout>
                <c:manualLayout>
                  <c:x val="2.7777777777778447E-3"/>
                  <c:y val="-4.0700605915582104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Sheet1!$A$2:$A$12</c:f>
              <c:strCache>
                <c:ptCount val="11"/>
                <c:pt idx="0">
                  <c:v>参加したものがある</c:v>
                </c:pt>
                <c:pt idx="1">
                  <c:v>健康・スポーツ</c:v>
                </c:pt>
                <c:pt idx="2">
                  <c:v>趣味</c:v>
                </c:pt>
                <c:pt idx="3">
                  <c:v>地域行事</c:v>
                </c:pt>
                <c:pt idx="4">
                  <c:v>生活環境改善</c:v>
                </c:pt>
                <c:pt idx="5">
                  <c:v>教育・文化</c:v>
                </c:pt>
                <c:pt idx="6">
                  <c:v>生産・就業</c:v>
                </c:pt>
                <c:pt idx="7">
                  <c:v>安全管理</c:v>
                </c:pt>
                <c:pt idx="8">
                  <c:v>高齢者の支援</c:v>
                </c:pt>
                <c:pt idx="9">
                  <c:v>子育て支援</c:v>
                </c:pt>
                <c:pt idx="10">
                  <c:v>その他</c:v>
                </c:pt>
              </c:strCache>
            </c:strRef>
          </c:cat>
          <c:val>
            <c:numRef>
              <c:f>Sheet1!$C$2:$C$12</c:f>
              <c:numCache>
                <c:formatCode>0.0_ </c:formatCode>
                <c:ptCount val="11"/>
                <c:pt idx="0">
                  <c:v>59.2</c:v>
                </c:pt>
                <c:pt idx="1">
                  <c:v>30.5</c:v>
                </c:pt>
                <c:pt idx="2">
                  <c:v>20.2</c:v>
                </c:pt>
                <c:pt idx="3">
                  <c:v>24.4</c:v>
                </c:pt>
                <c:pt idx="4">
                  <c:v>10.6</c:v>
                </c:pt>
                <c:pt idx="5">
                  <c:v>9.3000000000000007</c:v>
                </c:pt>
                <c:pt idx="6">
                  <c:v>7.1</c:v>
                </c:pt>
                <c:pt idx="7">
                  <c:v>7.2</c:v>
                </c:pt>
                <c:pt idx="8">
                  <c:v>5.9</c:v>
                </c:pt>
                <c:pt idx="9">
                  <c:v>2.2999999999999998</c:v>
                </c:pt>
                <c:pt idx="10">
                  <c:v>0.8</c:v>
                </c:pt>
              </c:numCache>
            </c:numRef>
          </c:val>
        </c:ser>
        <c:dLbls>
          <c:showLegendKey val="0"/>
          <c:showVal val="0"/>
          <c:showCatName val="0"/>
          <c:showSerName val="0"/>
          <c:showPercent val="0"/>
          <c:showBubbleSize val="0"/>
        </c:dLbls>
        <c:gapWidth val="150"/>
        <c:axId val="178998272"/>
        <c:axId val="179029504"/>
      </c:barChart>
      <c:catAx>
        <c:axId val="178998272"/>
        <c:scaling>
          <c:orientation val="minMax"/>
        </c:scaling>
        <c:delete val="0"/>
        <c:axPos val="b"/>
        <c:majorTickMark val="out"/>
        <c:minorTickMark val="none"/>
        <c:tickLblPos val="nextTo"/>
        <c:txPr>
          <a:bodyPr/>
          <a:lstStyle/>
          <a:p>
            <a:pPr>
              <a:defRPr sz="1000"/>
            </a:pPr>
            <a:endParaRPr lang="ja-JP"/>
          </a:p>
        </c:txPr>
        <c:crossAx val="179029504"/>
        <c:crosses val="autoZero"/>
        <c:auto val="1"/>
        <c:lblAlgn val="ctr"/>
        <c:lblOffset val="100"/>
        <c:noMultiLvlLbl val="0"/>
      </c:catAx>
      <c:valAx>
        <c:axId val="179029504"/>
        <c:scaling>
          <c:orientation val="minMax"/>
        </c:scaling>
        <c:delete val="1"/>
        <c:axPos val="l"/>
        <c:majorGridlines>
          <c:spPr>
            <a:ln>
              <a:solidFill>
                <a:schemeClr val="bg1"/>
              </a:solidFill>
            </a:ln>
          </c:spPr>
        </c:majorGridlines>
        <c:numFmt formatCode="0.0_ " sourceLinked="1"/>
        <c:majorTickMark val="out"/>
        <c:minorTickMark val="none"/>
        <c:tickLblPos val="none"/>
        <c:crossAx val="178998272"/>
        <c:crosses val="autoZero"/>
        <c:crossBetween val="between"/>
      </c:valAx>
    </c:plotArea>
    <c:legend>
      <c:legendPos val="r"/>
      <c:layout>
        <c:manualLayout>
          <c:xMode val="edge"/>
          <c:yMode val="edge"/>
          <c:x val="0.44036023622047238"/>
          <c:y val="0.16678067516307715"/>
          <c:w val="0.50575839897859765"/>
          <c:h val="0.16861334065607136"/>
        </c:manualLayout>
      </c:layout>
      <c:overlay val="0"/>
      <c:spPr>
        <a:solidFill>
          <a:schemeClr val="bg1"/>
        </a:solidFill>
      </c:spPr>
      <c:txPr>
        <a:bodyPr/>
        <a:lstStyle/>
        <a:p>
          <a:pPr>
            <a:defRPr sz="900"/>
          </a:pPr>
          <a:endParaRPr lang="ja-JP"/>
        </a:p>
      </c:txPr>
    </c:legend>
    <c:plotVisOnly val="1"/>
    <c:dispBlanksAs val="gap"/>
    <c:showDLblsOverMax val="0"/>
  </c:chart>
  <c:spPr>
    <a:ln>
      <a:solidFill>
        <a:schemeClr val="accent1">
          <a:shade val="50000"/>
        </a:schemeClr>
      </a:solidFill>
    </a:ln>
  </c:spPr>
  <c:txPr>
    <a:bodyPr/>
    <a:lstStyle/>
    <a:p>
      <a:pPr>
        <a:defRPr sz="1800"/>
      </a:pPr>
      <a:endParaRPr lang="ja-JP"/>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09011373578338"/>
          <c:y val="0.30232749305213957"/>
          <c:w val="0.2615129046369204"/>
          <c:h val="0.49388364930554995"/>
        </c:manualLayout>
      </c:layout>
      <c:pieChart>
        <c:varyColors val="1"/>
        <c:ser>
          <c:idx val="0"/>
          <c:order val="0"/>
          <c:tx>
            <c:strRef>
              <c:f>Sheet1!$B$1</c:f>
              <c:strCache>
                <c:ptCount val="1"/>
                <c:pt idx="0">
                  <c:v>ネットワークの整備状況</c:v>
                </c:pt>
              </c:strCache>
            </c:strRef>
          </c:tx>
          <c:spPr>
            <a:ln>
              <a:solidFill>
                <a:schemeClr val="accent1"/>
              </a:solidFill>
            </a:ln>
          </c:spPr>
          <c:dPt>
            <c:idx val="0"/>
            <c:bubble3D val="0"/>
            <c:spPr>
              <a:solidFill>
                <a:schemeClr val="accent6"/>
              </a:solidFill>
              <a:ln>
                <a:solidFill>
                  <a:schemeClr val="accent1"/>
                </a:solidFill>
              </a:ln>
            </c:spPr>
          </c:dPt>
          <c:dPt>
            <c:idx val="1"/>
            <c:bubble3D val="0"/>
            <c:spPr>
              <a:solidFill>
                <a:schemeClr val="accent6">
                  <a:lumMod val="40000"/>
                  <a:lumOff val="60000"/>
                </a:schemeClr>
              </a:solidFill>
              <a:ln>
                <a:solidFill>
                  <a:schemeClr val="accent1"/>
                </a:solidFill>
              </a:ln>
            </c:spPr>
          </c:dPt>
          <c:dPt>
            <c:idx val="2"/>
            <c:bubble3D val="0"/>
            <c:spPr>
              <a:solidFill>
                <a:schemeClr val="accent1"/>
              </a:solidFill>
              <a:ln>
                <a:solidFill>
                  <a:schemeClr val="accent1"/>
                </a:solidFill>
              </a:ln>
            </c:spPr>
          </c:dPt>
          <c:dPt>
            <c:idx val="3"/>
            <c:bubble3D val="0"/>
            <c:spPr>
              <a:solidFill>
                <a:schemeClr val="bg1">
                  <a:lumMod val="85000"/>
                </a:schemeClr>
              </a:solidFill>
              <a:ln>
                <a:solidFill>
                  <a:schemeClr val="accent1"/>
                </a:solidFill>
              </a:ln>
            </c:spPr>
          </c:dPt>
          <c:dPt>
            <c:idx val="4"/>
            <c:bubble3D val="0"/>
            <c:spPr>
              <a:solidFill>
                <a:schemeClr val="bg1">
                  <a:lumMod val="50000"/>
                </a:schemeClr>
              </a:solidFill>
              <a:ln>
                <a:solidFill>
                  <a:schemeClr val="accent1"/>
                </a:solidFill>
              </a:ln>
            </c:spPr>
          </c:dPt>
          <c:dLbls>
            <c:dLbl>
              <c:idx val="0"/>
              <c:layout>
                <c:manualLayout>
                  <c:x val="-3.3922549095298168E-2"/>
                  <c:y val="-8.5951177838477721E-2"/>
                </c:manualLayout>
              </c:layout>
              <c:showLegendKey val="0"/>
              <c:showVal val="1"/>
              <c:showCatName val="1"/>
              <c:showSerName val="0"/>
              <c:showPercent val="0"/>
              <c:showBubbleSize val="0"/>
            </c:dLbl>
            <c:dLbl>
              <c:idx val="1"/>
              <c:layout>
                <c:manualLayout>
                  <c:x val="4.0958180572528965E-2"/>
                  <c:y val="-0.17257384838377132"/>
                </c:manualLayout>
              </c:layout>
              <c:showLegendKey val="0"/>
              <c:showVal val="1"/>
              <c:showCatName val="1"/>
              <c:showSerName val="0"/>
              <c:showPercent val="0"/>
              <c:showBubbleSize val="0"/>
            </c:dLbl>
            <c:dLbl>
              <c:idx val="2"/>
              <c:layout>
                <c:manualLayout>
                  <c:x val="7.9594859830389414E-2"/>
                  <c:y val="0"/>
                </c:manualLayout>
              </c:layout>
              <c:showLegendKey val="0"/>
              <c:showVal val="1"/>
              <c:showCatName val="1"/>
              <c:showSerName val="0"/>
              <c:showPercent val="0"/>
              <c:showBubbleSize val="0"/>
            </c:dLbl>
            <c:dLbl>
              <c:idx val="3"/>
              <c:layout>
                <c:manualLayout>
                  <c:x val="-0.17757147353997704"/>
                  <c:y val="-8.6133840425999267E-2"/>
                </c:manualLayout>
              </c:layout>
              <c:showLegendKey val="0"/>
              <c:showVal val="1"/>
              <c:showCatName val="1"/>
              <c:showSerName val="0"/>
              <c:showPercent val="0"/>
              <c:showBubbleSize val="0"/>
            </c:dLbl>
            <c:dLbl>
              <c:idx val="4"/>
              <c:layout>
                <c:manualLayout>
                  <c:x val="-8.9422703032996348E-2"/>
                  <c:y val="6.3307565309280889E-2"/>
                </c:manualLayout>
              </c:layout>
              <c:spPr/>
              <c:txPr>
                <a:bodyPr/>
                <a:lstStyle/>
                <a:p>
                  <a:pPr>
                    <a:defRPr sz="1000">
                      <a:solidFill>
                        <a:schemeClr val="tx1"/>
                      </a:solidFill>
                    </a:defRPr>
                  </a:pPr>
                  <a:endParaRPr lang="ja-JP"/>
                </a:p>
              </c:txPr>
              <c:showLegendKey val="0"/>
              <c:showVal val="1"/>
              <c:showCatName val="1"/>
              <c:showSerName val="0"/>
              <c:showPercent val="0"/>
              <c:showBubbleSize val="0"/>
            </c:dLbl>
            <c:dLbl>
              <c:idx val="5"/>
              <c:layout>
                <c:manualLayout>
                  <c:x val="0.18520511609821141"/>
                  <c:y val="2.9455435882499652E-2"/>
                </c:manualLayout>
              </c:layout>
              <c:showLegendKey val="0"/>
              <c:showVal val="1"/>
              <c:showCatName val="1"/>
              <c:showSerName val="0"/>
              <c:showPercent val="0"/>
              <c:showBubbleSize val="0"/>
            </c:dLbl>
            <c:txPr>
              <a:bodyPr/>
              <a:lstStyle/>
              <a:p>
                <a:pPr>
                  <a:defRPr sz="900">
                    <a:solidFill>
                      <a:schemeClr val="tx1"/>
                    </a:solidFill>
                  </a:defRPr>
                </a:pPr>
                <a:endParaRPr lang="ja-JP"/>
              </a:p>
            </c:txPr>
            <c:showLegendKey val="0"/>
            <c:showVal val="1"/>
            <c:showCatName val="1"/>
            <c:showSerName val="0"/>
            <c:showPercent val="0"/>
            <c:showBubbleSize val="0"/>
            <c:showLeaderLines val="1"/>
          </c:dLbls>
          <c:cat>
            <c:strRef>
              <c:f>Sheet1!$A$2:$A$6</c:f>
              <c:strCache>
                <c:ptCount val="5"/>
                <c:pt idx="0">
                  <c:v>全地域で実施済み</c:v>
                </c:pt>
                <c:pt idx="1">
                  <c:v>一部地域で実施</c:v>
                </c:pt>
                <c:pt idx="2">
                  <c:v>モデル事業を実施中</c:v>
                </c:pt>
                <c:pt idx="3">
                  <c:v>現在検討・準備中</c:v>
                </c:pt>
                <c:pt idx="4">
                  <c:v>現時点では実施予定なし</c:v>
                </c:pt>
              </c:strCache>
            </c:strRef>
          </c:cat>
          <c:val>
            <c:numRef>
              <c:f>Sheet1!$B$2:$B$6</c:f>
              <c:numCache>
                <c:formatCode>0.0%</c:formatCode>
                <c:ptCount val="5"/>
                <c:pt idx="0">
                  <c:v>0.26400000000000001</c:v>
                </c:pt>
                <c:pt idx="1">
                  <c:v>7.9000000000000514E-2</c:v>
                </c:pt>
                <c:pt idx="2">
                  <c:v>2.5000000000000046E-2</c:v>
                </c:pt>
                <c:pt idx="3">
                  <c:v>0.3950000000000049</c:v>
                </c:pt>
                <c:pt idx="4">
                  <c:v>0.23600000000000004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solidFill>
        <a:schemeClr val="accent1"/>
      </a:solidFill>
    </a:ln>
  </c:spPr>
  <c:txPr>
    <a:bodyPr/>
    <a:lstStyle/>
    <a:p>
      <a:pPr>
        <a:defRPr sz="1800"/>
      </a:pPr>
      <a:endParaRPr lang="ja-JP"/>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64382156219839"/>
          <c:y val="0.17022436448333381"/>
          <c:w val="0.67652249956617916"/>
          <c:h val="0.75359257526006151"/>
        </c:manualLayout>
      </c:layout>
      <c:barChart>
        <c:barDir val="bar"/>
        <c:grouping val="clustered"/>
        <c:varyColors val="0"/>
        <c:ser>
          <c:idx val="0"/>
          <c:order val="0"/>
          <c:tx>
            <c:strRef>
              <c:f>Sheet1!$B$1</c:f>
              <c:strCache>
                <c:ptCount val="1"/>
                <c:pt idx="0">
                  <c:v>利用者の年齢（ｎ＝８３６）</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Sheet1!$A$2:$A$7</c:f>
              <c:strCache>
                <c:ptCount val="6"/>
                <c:pt idx="0">
                  <c:v>65～69歳</c:v>
                </c:pt>
                <c:pt idx="1">
                  <c:v>70～74歳</c:v>
                </c:pt>
                <c:pt idx="2">
                  <c:v>75～79歳</c:v>
                </c:pt>
                <c:pt idx="3">
                  <c:v>80代</c:v>
                </c:pt>
                <c:pt idx="4">
                  <c:v>90代</c:v>
                </c:pt>
                <c:pt idx="5">
                  <c:v>無回答</c:v>
                </c:pt>
              </c:strCache>
            </c:strRef>
          </c:cat>
          <c:val>
            <c:numRef>
              <c:f>Sheet1!$B$2:$B$7</c:f>
              <c:numCache>
                <c:formatCode>General</c:formatCode>
                <c:ptCount val="6"/>
                <c:pt idx="0">
                  <c:v>64</c:v>
                </c:pt>
                <c:pt idx="1">
                  <c:v>95</c:v>
                </c:pt>
                <c:pt idx="2">
                  <c:v>188</c:v>
                </c:pt>
                <c:pt idx="3">
                  <c:v>394</c:v>
                </c:pt>
                <c:pt idx="4">
                  <c:v>86</c:v>
                </c:pt>
                <c:pt idx="5">
                  <c:v>9</c:v>
                </c:pt>
              </c:numCache>
            </c:numRef>
          </c:val>
        </c:ser>
        <c:dLbls>
          <c:showLegendKey val="0"/>
          <c:showVal val="0"/>
          <c:showCatName val="0"/>
          <c:showSerName val="0"/>
          <c:showPercent val="0"/>
          <c:showBubbleSize val="0"/>
        </c:dLbls>
        <c:gapWidth val="150"/>
        <c:axId val="234635264"/>
        <c:axId val="234637184"/>
      </c:barChart>
      <c:catAx>
        <c:axId val="234635264"/>
        <c:scaling>
          <c:orientation val="maxMin"/>
        </c:scaling>
        <c:delete val="0"/>
        <c:axPos val="l"/>
        <c:majorTickMark val="out"/>
        <c:minorTickMark val="none"/>
        <c:tickLblPos val="nextTo"/>
        <c:txPr>
          <a:bodyPr/>
          <a:lstStyle/>
          <a:p>
            <a:pPr>
              <a:defRPr sz="1200" baseline="0">
                <a:latin typeface="ＭＳ Ｐゴシック" pitchFamily="50" charset="-128"/>
                <a:ea typeface="ＪＳＰゴシック" pitchFamily="50" charset="-128"/>
              </a:defRPr>
            </a:pPr>
            <a:endParaRPr lang="ja-JP"/>
          </a:p>
        </c:txPr>
        <c:crossAx val="234637184"/>
        <c:crosses val="autoZero"/>
        <c:auto val="1"/>
        <c:lblAlgn val="ctr"/>
        <c:lblOffset val="100"/>
        <c:noMultiLvlLbl val="0"/>
      </c:catAx>
      <c:valAx>
        <c:axId val="234637184"/>
        <c:scaling>
          <c:orientation val="minMax"/>
        </c:scaling>
        <c:delete val="1"/>
        <c:axPos val="t"/>
        <c:majorGridlines/>
        <c:numFmt formatCode="General" sourceLinked="1"/>
        <c:majorTickMark val="out"/>
        <c:minorTickMark val="none"/>
        <c:tickLblPos val="none"/>
        <c:crossAx val="234635264"/>
        <c:crosses val="autoZero"/>
        <c:crossBetween val="between"/>
      </c:valAx>
    </c:plotArea>
    <c:plotVisOnly val="1"/>
    <c:dispBlanksAs val="gap"/>
    <c:showDLblsOverMax val="0"/>
  </c:chart>
  <c:spPr>
    <a:ln>
      <a:solidFill>
        <a:schemeClr val="accent1">
          <a:shade val="50000"/>
        </a:schemeClr>
      </a:solidFill>
    </a:ln>
  </c:spPr>
  <c:txPr>
    <a:bodyPr/>
    <a:lstStyle/>
    <a:p>
      <a:pPr>
        <a:defRPr sz="1800"/>
      </a:pPr>
      <a:endParaRPr lang="ja-JP"/>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30739640039976"/>
          <c:y val="0.17024169256286595"/>
          <c:w val="0.59469260359960063"/>
          <c:h val="0.75031218424112989"/>
        </c:manualLayout>
      </c:layout>
      <c:barChart>
        <c:barDir val="bar"/>
        <c:grouping val="clustered"/>
        <c:varyColors val="0"/>
        <c:ser>
          <c:idx val="0"/>
          <c:order val="0"/>
          <c:tx>
            <c:strRef>
              <c:f>Sheet1!$B$1</c:f>
              <c:strCache>
                <c:ptCount val="1"/>
                <c:pt idx="0">
                  <c:v>要介護度等（ｎ＝８３６）</c:v>
                </c:pt>
              </c:strCache>
            </c:strRef>
          </c:tx>
          <c:invertIfNegative val="0"/>
          <c:dLbls>
            <c:txPr>
              <a:bodyPr/>
              <a:lstStyle/>
              <a:p>
                <a:pPr>
                  <a:defRPr sz="1200"/>
                </a:pPr>
                <a:endParaRPr lang="ja-JP"/>
              </a:p>
            </c:txPr>
            <c:showLegendKey val="0"/>
            <c:showVal val="1"/>
            <c:showCatName val="0"/>
            <c:showSerName val="0"/>
            <c:showPercent val="0"/>
            <c:showBubbleSize val="0"/>
            <c:showLeaderLines val="0"/>
          </c:dLbls>
          <c:cat>
            <c:strRef>
              <c:f>Sheet1!$A$2:$A$11</c:f>
              <c:strCache>
                <c:ptCount val="10"/>
                <c:pt idx="0">
                  <c:v>自立</c:v>
                </c:pt>
                <c:pt idx="1">
                  <c:v>要支援１</c:v>
                </c:pt>
                <c:pt idx="2">
                  <c:v>要支援２</c:v>
                </c:pt>
                <c:pt idx="3">
                  <c:v>要介護１</c:v>
                </c:pt>
                <c:pt idx="4">
                  <c:v>要介護２</c:v>
                </c:pt>
                <c:pt idx="5">
                  <c:v>要介護３</c:v>
                </c:pt>
                <c:pt idx="6">
                  <c:v>要介護４</c:v>
                </c:pt>
                <c:pt idx="7">
                  <c:v>要介護５</c:v>
                </c:pt>
                <c:pt idx="8">
                  <c:v>不明</c:v>
                </c:pt>
                <c:pt idx="9">
                  <c:v>無回答</c:v>
                </c:pt>
              </c:strCache>
            </c:strRef>
          </c:cat>
          <c:val>
            <c:numRef>
              <c:f>Sheet1!$B$2:$B$11</c:f>
              <c:numCache>
                <c:formatCode>General</c:formatCode>
                <c:ptCount val="10"/>
                <c:pt idx="0">
                  <c:v>256</c:v>
                </c:pt>
                <c:pt idx="1">
                  <c:v>106</c:v>
                </c:pt>
                <c:pt idx="2">
                  <c:v>114</c:v>
                </c:pt>
                <c:pt idx="3">
                  <c:v>72</c:v>
                </c:pt>
                <c:pt idx="4">
                  <c:v>82</c:v>
                </c:pt>
                <c:pt idx="5">
                  <c:v>54</c:v>
                </c:pt>
                <c:pt idx="6">
                  <c:v>35</c:v>
                </c:pt>
                <c:pt idx="7">
                  <c:v>23</c:v>
                </c:pt>
                <c:pt idx="8">
                  <c:v>29</c:v>
                </c:pt>
                <c:pt idx="9">
                  <c:v>65</c:v>
                </c:pt>
              </c:numCache>
            </c:numRef>
          </c:val>
        </c:ser>
        <c:dLbls>
          <c:showLegendKey val="0"/>
          <c:showVal val="0"/>
          <c:showCatName val="0"/>
          <c:showSerName val="0"/>
          <c:showPercent val="0"/>
          <c:showBubbleSize val="0"/>
        </c:dLbls>
        <c:gapWidth val="150"/>
        <c:axId val="254995840"/>
        <c:axId val="255042688"/>
      </c:barChart>
      <c:catAx>
        <c:axId val="254995840"/>
        <c:scaling>
          <c:orientation val="maxMin"/>
        </c:scaling>
        <c:delete val="0"/>
        <c:axPos val="l"/>
        <c:majorTickMark val="out"/>
        <c:minorTickMark val="none"/>
        <c:tickLblPos val="nextTo"/>
        <c:txPr>
          <a:bodyPr/>
          <a:lstStyle/>
          <a:p>
            <a:pPr>
              <a:defRPr sz="1200"/>
            </a:pPr>
            <a:endParaRPr lang="ja-JP"/>
          </a:p>
        </c:txPr>
        <c:crossAx val="255042688"/>
        <c:crosses val="autoZero"/>
        <c:auto val="1"/>
        <c:lblAlgn val="ctr"/>
        <c:lblOffset val="100"/>
        <c:noMultiLvlLbl val="0"/>
      </c:catAx>
      <c:valAx>
        <c:axId val="255042688"/>
        <c:scaling>
          <c:orientation val="minMax"/>
        </c:scaling>
        <c:delete val="1"/>
        <c:axPos val="t"/>
        <c:majorGridlines/>
        <c:numFmt formatCode="General" sourceLinked="1"/>
        <c:majorTickMark val="out"/>
        <c:minorTickMark val="none"/>
        <c:tickLblPos val="none"/>
        <c:crossAx val="254995840"/>
        <c:crosses val="autoZero"/>
        <c:crossBetween val="between"/>
      </c:valAx>
    </c:plotArea>
    <c:plotVisOnly val="1"/>
    <c:dispBlanksAs val="gap"/>
    <c:showDLblsOverMax val="0"/>
  </c:chart>
  <c:spPr>
    <a:ln>
      <a:solidFill>
        <a:schemeClr val="accent1"/>
      </a:solidFill>
    </a:ln>
  </c:spPr>
  <c:txPr>
    <a:bodyPr/>
    <a:lstStyle/>
    <a:p>
      <a:pPr>
        <a:defRPr sz="1800"/>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057372907524021"/>
          <c:y val="0.20461174765980975"/>
          <c:w val="0.30542959730279434"/>
          <c:h val="0.74020998560616169"/>
        </c:manualLayout>
      </c:layout>
      <c:barChart>
        <c:barDir val="bar"/>
        <c:grouping val="clustered"/>
        <c:varyColors val="0"/>
        <c:ser>
          <c:idx val="0"/>
          <c:order val="0"/>
          <c:tx>
            <c:strRef>
              <c:f>Sheet1!$B$1</c:f>
              <c:strCache>
                <c:ptCount val="1"/>
                <c:pt idx="0">
                  <c:v>系列 1</c:v>
                </c:pt>
              </c:strCache>
            </c:strRef>
          </c:tx>
          <c:invertIfNegative val="0"/>
          <c:dLbls>
            <c:numFmt formatCode="0.0%" sourceLinked="0"/>
            <c:txPr>
              <a:bodyPr/>
              <a:lstStyle/>
              <a:p>
                <a:pPr>
                  <a:defRPr sz="1050"/>
                </a:pPr>
                <a:endParaRPr lang="ja-JP"/>
              </a:p>
            </c:txPr>
            <c:dLblPos val="outEnd"/>
            <c:showLegendKey val="0"/>
            <c:showVal val="1"/>
            <c:showCatName val="0"/>
            <c:showSerName val="0"/>
            <c:showPercent val="0"/>
            <c:showBubbleSize val="0"/>
            <c:showLeaderLines val="0"/>
          </c:dLbls>
          <c:cat>
            <c:strRef>
              <c:f>Sheet1!$A$2:$A$14</c:f>
              <c:strCache>
                <c:ptCount val="13"/>
                <c:pt idx="0">
                  <c:v>家事援助（掃除・洗濯・買い物など)</c:v>
                </c:pt>
                <c:pt idx="1">
                  <c:v>配食サービス</c:v>
                </c:pt>
                <c:pt idx="2">
                  <c:v>外出支援（車での送迎、付き添等）</c:v>
                </c:pt>
                <c:pt idx="3">
                  <c:v>通院の付き添い</c:v>
                </c:pt>
                <c:pt idx="4">
                  <c:v>緊急通報システム・火災安全システムの設置</c:v>
                </c:pt>
                <c:pt idx="5">
                  <c:v>ゴミ出し</c:v>
                </c:pt>
                <c:pt idx="6">
                  <c:v>定期的な訪問（安否確認、話し相手となる等）</c:v>
                </c:pt>
                <c:pt idx="7">
                  <c:v>訪問理美容</c:v>
                </c:pt>
                <c:pt idx="8">
                  <c:v>簡単な大工仕事やペットの散歩等</c:v>
                </c:pt>
                <c:pt idx="9">
                  <c:v>葬儀の実施の契約</c:v>
                </c:pt>
                <c:pt idx="10">
                  <c:v>身元保証制度</c:v>
                </c:pt>
                <c:pt idx="11">
                  <c:v>残存家財の片付けの契約</c:v>
                </c:pt>
                <c:pt idx="12">
                  <c:v>その他</c:v>
                </c:pt>
              </c:strCache>
            </c:strRef>
          </c:cat>
          <c:val>
            <c:numRef>
              <c:f>Sheet1!$B$2:$B$14</c:f>
              <c:numCache>
                <c:formatCode>General</c:formatCode>
                <c:ptCount val="13"/>
                <c:pt idx="0">
                  <c:v>0.48</c:v>
                </c:pt>
                <c:pt idx="1">
                  <c:v>0.35099999999999998</c:v>
                </c:pt>
                <c:pt idx="2">
                  <c:v>0.155</c:v>
                </c:pt>
                <c:pt idx="3">
                  <c:v>0.152</c:v>
                </c:pt>
                <c:pt idx="4">
                  <c:v>0.125</c:v>
                </c:pt>
                <c:pt idx="5">
                  <c:v>0.111</c:v>
                </c:pt>
                <c:pt idx="6">
                  <c:v>9.8000000000000004E-2</c:v>
                </c:pt>
                <c:pt idx="7">
                  <c:v>8.1000000000000003E-2</c:v>
                </c:pt>
                <c:pt idx="8">
                  <c:v>4.1000000000000002E-2</c:v>
                </c:pt>
                <c:pt idx="9">
                  <c:v>0.02</c:v>
                </c:pt>
                <c:pt idx="10">
                  <c:v>7.0000000000000001E-3</c:v>
                </c:pt>
                <c:pt idx="11">
                  <c:v>7.0000000000000001E-3</c:v>
                </c:pt>
                <c:pt idx="12">
                  <c:v>6.0999999999999999E-2</c:v>
                </c:pt>
              </c:numCache>
            </c:numRef>
          </c:val>
        </c:ser>
        <c:dLbls>
          <c:dLblPos val="outEnd"/>
          <c:showLegendKey val="0"/>
          <c:showVal val="1"/>
          <c:showCatName val="0"/>
          <c:showSerName val="0"/>
          <c:showPercent val="0"/>
          <c:showBubbleSize val="0"/>
        </c:dLbls>
        <c:gapWidth val="150"/>
        <c:axId val="256492288"/>
        <c:axId val="256494976"/>
      </c:barChart>
      <c:catAx>
        <c:axId val="256492288"/>
        <c:scaling>
          <c:orientation val="maxMin"/>
        </c:scaling>
        <c:delete val="0"/>
        <c:axPos val="l"/>
        <c:majorTickMark val="out"/>
        <c:minorTickMark val="none"/>
        <c:tickLblPos val="nextTo"/>
        <c:txPr>
          <a:bodyPr rot="60000"/>
          <a:lstStyle/>
          <a:p>
            <a:pPr>
              <a:defRPr sz="900">
                <a:latin typeface="+mj-ea"/>
                <a:ea typeface="+mj-ea"/>
              </a:defRPr>
            </a:pPr>
            <a:endParaRPr lang="ja-JP"/>
          </a:p>
        </c:txPr>
        <c:crossAx val="256494976"/>
        <c:crosses val="autoZero"/>
        <c:auto val="1"/>
        <c:lblAlgn val="ctr"/>
        <c:lblOffset val="100"/>
        <c:noMultiLvlLbl val="0"/>
      </c:catAx>
      <c:valAx>
        <c:axId val="256494976"/>
        <c:scaling>
          <c:orientation val="minMax"/>
          <c:max val="0.5"/>
        </c:scaling>
        <c:delete val="1"/>
        <c:axPos val="t"/>
        <c:majorGridlines/>
        <c:numFmt formatCode="General" sourceLinked="1"/>
        <c:majorTickMark val="out"/>
        <c:minorTickMark val="none"/>
        <c:tickLblPos val="nextTo"/>
        <c:crossAx val="256492288"/>
        <c:crosses val="autoZero"/>
        <c:crossBetween val="between"/>
        <c:majorUnit val="0.5"/>
      </c:valAx>
      <c:spPr>
        <a:ln>
          <a:noFill/>
        </a:ln>
      </c:spPr>
    </c:plotArea>
    <c:plotVisOnly val="1"/>
    <c:dispBlanksAs val="gap"/>
    <c:showDLblsOverMax val="0"/>
  </c:chart>
  <c:spPr>
    <a:ln>
      <a:solidFill>
        <a:schemeClr val="accent1"/>
      </a:solidFill>
    </a:ln>
  </c:spPr>
  <c:txPr>
    <a:bodyPr/>
    <a:lstStyle/>
    <a:p>
      <a:pPr>
        <a:defRPr sz="1800"/>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515277777777772E-2"/>
          <c:y val="5.3896604938271607E-2"/>
          <c:w val="0.86577175925925931"/>
          <c:h val="0.83166280864197528"/>
        </c:manualLayout>
      </c:layout>
      <c:lineChart>
        <c:grouping val="standard"/>
        <c:varyColors val="0"/>
        <c:ser>
          <c:idx val="0"/>
          <c:order val="0"/>
          <c:tx>
            <c:strRef>
              <c:f>'[［重要］元データ：介護保険事業状況報告_提出用.xlsx]介護保険事業状況報告（東芝様依頼）'!$B$5</c:f>
              <c:strCache>
                <c:ptCount val="1"/>
                <c:pt idx="0">
                  <c:v>全国</c:v>
                </c:pt>
              </c:strCache>
            </c:strRef>
          </c:tx>
          <c:spPr>
            <a:ln w="9525">
              <a:solidFill>
                <a:schemeClr val="tx1"/>
              </a:solidFill>
            </a:ln>
          </c:spPr>
          <c:marker>
            <c:symbol val="circle"/>
            <c:size val="5"/>
            <c:spPr>
              <a:solidFill>
                <a:schemeClr val="bg1"/>
              </a:solidFill>
              <a:ln>
                <a:solidFill>
                  <a:schemeClr val="tx1"/>
                </a:solidFill>
              </a:ln>
            </c:spPr>
          </c:marker>
          <c:dLbls>
            <c:dLbl>
              <c:idx val="0"/>
              <c:layout>
                <c:manualLayout>
                  <c:x val="-4.6051388888888892E-2"/>
                  <c:y val="8.3293981481481483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1.7638888888888888E-2"/>
                  <c:y val="-5.3896604938271607E-2"/>
                </c:manualLayout>
              </c:layout>
              <c:spPr/>
              <c:txPr>
                <a:bodyPr/>
                <a:lstStyle/>
                <a:p>
                  <a:pPr>
                    <a:defRPr sz="1200" b="0">
                      <a:latin typeface="ＭＳ Ｐゴシック" pitchFamily="50" charset="-128"/>
                      <a:ea typeface="ＭＳ Ｐゴシック" pitchFamily="50" charset="-128"/>
                    </a:defRPr>
                  </a:pPr>
                  <a:endParaRPr lang="ja-JP"/>
                </a:p>
              </c:txPr>
              <c:showLegendKey val="0"/>
              <c:showVal val="1"/>
              <c:showCatName val="0"/>
              <c:showSerName val="0"/>
              <c:showPercent val="0"/>
              <c:showBubbleSize val="0"/>
            </c:dLbl>
            <c:txPr>
              <a:bodyPr/>
              <a:lstStyle/>
              <a:p>
                <a:pPr>
                  <a:defRPr sz="1200" b="1">
                    <a:latin typeface="ＭＳ Ｐゴシック" pitchFamily="50" charset="-128"/>
                    <a:ea typeface="ＭＳ Ｐゴシック" pitchFamily="50" charset="-128"/>
                  </a:defRPr>
                </a:pPr>
                <a:endParaRPr lang="ja-JP"/>
              </a:p>
            </c:txPr>
            <c:showLegendKey val="0"/>
            <c:showVal val="1"/>
            <c:showCatName val="0"/>
            <c:showSerName val="0"/>
            <c:showPercent val="0"/>
            <c:showBubbleSize val="0"/>
            <c:showLeaderLines val="0"/>
          </c:dLbls>
          <c:cat>
            <c:strRef>
              <c:f>'[［重要］元データ：介護保険事業状況報告_提出用.xlsx]介護保険事業状況報告（東芝様依頼）'!$C$4:$M$4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'[［重要］元データ：介護保険事業状況報告_提出用.xlsx]介護保険事業状況報告（東芝様依頼）'!$C$5:$M$5</c:f>
              <c:numCache>
                <c:formatCode>0.0%</c:formatCode>
                <c:ptCount val="11"/>
                <c:pt idx="0">
                  <c:v>0.12418971818840795</c:v>
                </c:pt>
                <c:pt idx="1">
                  <c:v>0.13889027698368542</c:v>
                </c:pt>
                <c:pt idx="2">
                  <c:v>0.15122750594473389</c:v>
                </c:pt>
                <c:pt idx="3">
                  <c:v>0.15701287162053457</c:v>
                </c:pt>
                <c:pt idx="4">
                  <c:v>0.16134806970238774</c:v>
                </c:pt>
                <c:pt idx="5">
                  <c:v>0.15885316307618774</c:v>
                </c:pt>
                <c:pt idx="6">
                  <c:v>0.15913633822420212</c:v>
                </c:pt>
                <c:pt idx="7">
                  <c:v>0.15975717377708454</c:v>
                </c:pt>
                <c:pt idx="8">
                  <c:v>0.16240842233222319</c:v>
                </c:pt>
                <c:pt idx="9">
                  <c:v>0.16864940577967238</c:v>
                </c:pt>
                <c:pt idx="10">
                  <c:v>0.17292227717347888</c:v>
                </c:pt>
              </c:numCache>
            </c:numRef>
          </c:val>
          <c:smooth val="0"/>
        </c:ser>
        <c:ser>
          <c:idx val="1"/>
          <c:order val="1"/>
          <c:tx>
            <c:strRef>
              <c:f>'[［重要］元データ：介護保険事業状況報告_提出用.xlsx]介護保険事業状況報告（東芝様依頼）'!$B$37</c:f>
              <c:strCache>
                <c:ptCount val="1"/>
                <c:pt idx="0">
                  <c:v>大阪府</c:v>
                </c:pt>
              </c:strCache>
            </c:strRef>
          </c:tx>
          <c:spPr>
            <a:ln w="12700">
              <a:solidFill>
                <a:schemeClr val="tx1"/>
              </a:solidFill>
            </a:ln>
          </c:spPr>
          <c:marker>
            <c:symbol val="triangle"/>
            <c:size val="5"/>
            <c:spPr>
              <a:solidFill>
                <a:srgbClr val="FF99FF"/>
              </a:solidFill>
              <a:ln>
                <a:solidFill>
                  <a:schemeClr val="tx1"/>
                </a:solidFill>
              </a:ln>
            </c:spPr>
          </c:marker>
          <c:dLbls>
            <c:dLbl>
              <c:idx val="0"/>
              <c:layout>
                <c:manualLayout>
                  <c:x val="-4.5376851851851849E-2"/>
                  <c:y val="-7.8395061728395068E-2"/>
                </c:manualLayout>
              </c:layout>
              <c:spPr/>
              <c:txPr>
                <a:bodyPr/>
                <a:lstStyle/>
                <a:p>
                  <a:pPr>
                    <a:defRPr sz="1200" i="1">
                      <a:latin typeface="ＭＳ Ｐ明朝" pitchFamily="18" charset="-128"/>
                      <a:ea typeface="ＭＳ Ｐ明朝" pitchFamily="18" charset="-128"/>
                    </a:defRPr>
                  </a:pPr>
                  <a:endParaRPr lang="ja-JP"/>
                </a:p>
              </c:txP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1.4041898148148149E-2"/>
                  <c:y val="-8.819444444444445E-2"/>
                </c:manualLayout>
              </c:layout>
              <c:spPr/>
              <c:txPr>
                <a:bodyPr/>
                <a:lstStyle/>
                <a:p>
                  <a:pPr>
                    <a:defRPr sz="1200" i="1">
                      <a:latin typeface="ＭＳ Ｐ明朝" pitchFamily="18" charset="-128"/>
                      <a:ea typeface="ＭＳ Ｐ明朝" pitchFamily="18" charset="-128"/>
                    </a:defRPr>
                  </a:pPr>
                  <a:endParaRPr lang="ja-JP"/>
                </a:p>
              </c:txPr>
              <c:showLegendKey val="0"/>
              <c:showVal val="1"/>
              <c:showCatName val="0"/>
              <c:showSerName val="0"/>
              <c:showPercent val="0"/>
              <c:showBubbleSize val="0"/>
            </c:dLbl>
            <c:txPr>
              <a:bodyPr/>
              <a:lstStyle/>
              <a:p>
                <a:pPr>
                  <a:defRPr sz="1000" i="1">
                    <a:latin typeface="ＭＳ Ｐ明朝" pitchFamily="18" charset="-128"/>
                    <a:ea typeface="ＭＳ Ｐ明朝" pitchFamily="18" charset="-128"/>
                  </a:defRPr>
                </a:pPr>
                <a:endParaRPr lang="ja-JP"/>
              </a:p>
            </c:txPr>
            <c:showLegendKey val="0"/>
            <c:showVal val="1"/>
            <c:showCatName val="0"/>
            <c:showSerName val="0"/>
            <c:showPercent val="0"/>
            <c:showBubbleSize val="0"/>
            <c:showLeaderLines val="0"/>
          </c:dLbls>
          <c:cat>
            <c:strRef>
              <c:f>'[［重要］元データ：介護保険事業状況報告_提出用.xlsx]介護保険事業状況報告（東芝様依頼）'!$C$4:$M$4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'[［重要］元データ：介護保険事業状況報告_提出用.xlsx]介護保険事業状況報告（東芝様依頼）'!$C$37:$M$37</c:f>
              <c:numCache>
                <c:formatCode>0.0%</c:formatCode>
                <c:ptCount val="11"/>
                <c:pt idx="0">
                  <c:v>0.13368846467668458</c:v>
                </c:pt>
                <c:pt idx="1">
                  <c:v>0.15592635797207519</c:v>
                </c:pt>
                <c:pt idx="2">
                  <c:v>0.17382988284090178</c:v>
                </c:pt>
                <c:pt idx="3">
                  <c:v>0.17766309634800298</c:v>
                </c:pt>
                <c:pt idx="4">
                  <c:v>0.18407571216344951</c:v>
                </c:pt>
                <c:pt idx="5">
                  <c:v>0.17866955838738477</c:v>
                </c:pt>
                <c:pt idx="6">
                  <c:v>0.17791230760940996</c:v>
                </c:pt>
                <c:pt idx="7">
                  <c:v>0.17701727338211443</c:v>
                </c:pt>
                <c:pt idx="8">
                  <c:v>0.18008743705151564</c:v>
                </c:pt>
                <c:pt idx="9">
                  <c:v>0.18738617866939392</c:v>
                </c:pt>
                <c:pt idx="10">
                  <c:v>0.19214244875439374</c:v>
                </c:pt>
              </c:numCache>
            </c:numRef>
          </c:val>
          <c:smooth val="0"/>
        </c:ser>
        <c:ser>
          <c:idx val="2"/>
          <c:order val="2"/>
          <c:tx>
            <c:strRef>
              <c:f>'[［重要］元データ：介護保険事業状況報告_提出用.xlsx]介護保険事業状況報告（東芝様依頼）'!$B$38</c:f>
              <c:strCache>
                <c:ptCount val="1"/>
                <c:pt idx="0">
                  <c:v>大東市</c:v>
                </c:pt>
              </c:strCache>
            </c:strRef>
          </c:tx>
          <c:spPr>
            <a:ln w="38100">
              <a:solidFill>
                <a:schemeClr val="tx2"/>
              </a:solidFill>
            </a:ln>
          </c:spPr>
          <c:marker>
            <c:symbol val="diamond"/>
            <c:size val="7"/>
            <c:spPr>
              <a:solidFill>
                <a:schemeClr val="tx2"/>
              </a:solidFill>
              <a:ln>
                <a:solidFill>
                  <a:schemeClr val="tx2"/>
                </a:solidFill>
              </a:ln>
            </c:spPr>
          </c:marker>
          <c:dLbls>
            <c:dLbl>
              <c:idx val="0"/>
              <c:layout>
                <c:manualLayout>
                  <c:x val="-1.6254629629629629E-3"/>
                  <c:y val="0"/>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1.4699074074073967E-2"/>
                  <c:y val="7.8395061728395068E-2"/>
                </c:manualLayout>
              </c:layout>
              <c:spPr/>
              <c:txPr>
                <a:bodyPr/>
                <a:lstStyle/>
                <a:p>
                  <a:pPr>
                    <a:defRPr sz="1200" b="1"/>
                  </a:pPr>
                  <a:endParaRPr lang="ja-JP"/>
                </a:p>
              </c:txPr>
              <c:showLegendKey val="0"/>
              <c:showVal val="1"/>
              <c:showCatName val="0"/>
              <c:showSerName val="0"/>
              <c:showPercent val="0"/>
              <c:showBubbleSize val="0"/>
            </c:dLbl>
            <c:txPr>
              <a:bodyPr/>
              <a:lstStyle/>
              <a:p>
                <a:pPr>
                  <a:defRPr sz="1200"/>
                </a:pPr>
                <a:endParaRPr lang="ja-JP"/>
              </a:p>
            </c:txPr>
            <c:showLegendKey val="0"/>
            <c:showVal val="1"/>
            <c:showCatName val="0"/>
            <c:showSerName val="0"/>
            <c:showPercent val="0"/>
            <c:showBubbleSize val="0"/>
            <c:showLeaderLines val="0"/>
          </c:dLbls>
          <c:cat>
            <c:strRef>
              <c:f>'[［重要］元データ：介護保険事業状況報告_提出用.xlsx]介護保険事業状況報告（東芝様依頼）'!$C$4:$M$4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'[［重要］元データ：介護保険事業状況報告_提出用.xlsx]介護保険事業状況報告（東芝様依頼）'!$C$38:$M$38</c:f>
              <c:numCache>
                <c:formatCode>0.0%</c:formatCode>
                <c:ptCount val="11"/>
                <c:pt idx="0">
                  <c:v>0.1243407945622876</c:v>
                </c:pt>
                <c:pt idx="1">
                  <c:v>0.14418245071511404</c:v>
                </c:pt>
                <c:pt idx="2">
                  <c:v>0.16037685915418409</c:v>
                </c:pt>
                <c:pt idx="3">
                  <c:v>0.16843434343434344</c:v>
                </c:pt>
                <c:pt idx="4">
                  <c:v>0.17059467695091177</c:v>
                </c:pt>
                <c:pt idx="5">
                  <c:v>0.15939755255726387</c:v>
                </c:pt>
                <c:pt idx="6">
                  <c:v>0.15689449463098687</c:v>
                </c:pt>
                <c:pt idx="7">
                  <c:v>0.15442011354420113</c:v>
                </c:pt>
                <c:pt idx="8">
                  <c:v>0.15414771836286656</c:v>
                </c:pt>
                <c:pt idx="9">
                  <c:v>0.16398045928376351</c:v>
                </c:pt>
                <c:pt idx="10">
                  <c:v>0.16972238717339669</c:v>
                </c:pt>
              </c:numCache>
            </c:numRef>
          </c:val>
          <c:smooth val="0"/>
        </c:ser>
        <c:dLbls>
          <c:showLegendKey val="0"/>
          <c:showVal val="0"/>
          <c:showCatName val="0"/>
          <c:showSerName val="0"/>
          <c:showPercent val="0"/>
          <c:showBubbleSize val="0"/>
        </c:dLbls>
        <c:marker val="1"/>
        <c:smooth val="0"/>
        <c:axId val="295598336"/>
        <c:axId val="295763968"/>
      </c:lineChart>
      <c:catAx>
        <c:axId val="295598336"/>
        <c:scaling>
          <c:orientation val="minMax"/>
        </c:scaling>
        <c:delete val="0"/>
        <c:axPos val="b"/>
        <c:majorTickMark val="out"/>
        <c:minorTickMark val="none"/>
        <c:tickLblPos val="nextTo"/>
        <c:txPr>
          <a:bodyPr rot="0"/>
          <a:lstStyle/>
          <a:p>
            <a:pPr>
              <a:defRPr spc="-130" baseline="0">
                <a:latin typeface="ＭＳ Ｐゴシック" pitchFamily="50" charset="-128"/>
                <a:ea typeface="ＭＳ Ｐゴシック" pitchFamily="50" charset="-128"/>
              </a:defRPr>
            </a:pPr>
            <a:endParaRPr lang="ja-JP"/>
          </a:p>
        </c:txPr>
        <c:crossAx val="295763968"/>
        <c:crosses val="autoZero"/>
        <c:auto val="1"/>
        <c:lblAlgn val="ctr"/>
        <c:lblOffset val="100"/>
        <c:noMultiLvlLbl val="0"/>
      </c:catAx>
      <c:valAx>
        <c:axId val="295763968"/>
        <c:scaling>
          <c:orientation val="minMax"/>
          <c:max val="0.24000000000000002"/>
          <c:min val="8.0000000000000016E-2"/>
        </c:scaling>
        <c:delete val="0"/>
        <c:axPos val="l"/>
        <c:majorGridlines/>
        <c:numFmt formatCode="0.0%" sourceLinked="1"/>
        <c:majorTickMark val="out"/>
        <c:minorTickMark val="none"/>
        <c:tickLblPos val="nextTo"/>
        <c:crossAx val="295598336"/>
        <c:crosses val="autoZero"/>
        <c:crossBetween val="between"/>
        <c:majorUnit val="2.0000000000000004E-2"/>
      </c:valAx>
    </c:plotArea>
    <c:legend>
      <c:legendPos val="r"/>
      <c:layout>
        <c:manualLayout>
          <c:xMode val="edge"/>
          <c:yMode val="edge"/>
          <c:x val="8.7693518518518518E-2"/>
          <c:y val="7.6837962962962969E-2"/>
          <c:w val="0.22233564814814818"/>
          <c:h val="0.1750659722222222"/>
        </c:manualLayout>
      </c:layout>
      <c:overlay val="0"/>
      <c:spPr>
        <a:solidFill>
          <a:schemeClr val="bg1"/>
        </a:solidFill>
      </c:spPr>
    </c:legend>
    <c:plotVisOnly val="1"/>
    <c:dispBlanksAs val="gap"/>
    <c:showDLblsOverMax val="0"/>
  </c:chart>
  <c:txPr>
    <a:bodyPr/>
    <a:lstStyle/>
    <a:p>
      <a:pPr>
        <a:defRPr sz="900">
          <a:latin typeface="ＭＳ Ｐゴシック" pitchFamily="50" charset="-128"/>
          <a:ea typeface="ＭＳ Ｐゴシック"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25451207627639E-2"/>
          <c:y val="7.0452016253097882E-2"/>
          <c:w val="0.96668892968455111"/>
          <c:h val="0.74159504078034522"/>
        </c:manualLayout>
      </c:layout>
      <c:barChart>
        <c:barDir val="col"/>
        <c:grouping val="stacked"/>
        <c:varyColors val="0"/>
        <c:ser>
          <c:idx val="0"/>
          <c:order val="0"/>
          <c:tx>
            <c:strRef>
              <c:f>'[Microsoft PowerPoint 内のグラフ]Sheet1'!$A$2</c:f>
              <c:strCache>
                <c:ptCount val="1"/>
                <c:pt idx="0">
                  <c:v>要支援</c:v>
                </c:pt>
              </c:strCache>
            </c:strRef>
          </c:tx>
          <c:spPr>
            <a:solidFill>
              <a:srgbClr val="0070C0"/>
            </a:solidFill>
          </c:spPr>
          <c:invertIfNegative val="0"/>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内のグラフ]Sheet1'!$B$2:$P$2</c:f>
              <c:numCache>
                <c:formatCode>General</c:formatCode>
                <c:ptCount val="14"/>
                <c:pt idx="0">
                  <c:v>29.1</c:v>
                </c:pt>
                <c:pt idx="1">
                  <c:v>32</c:v>
                </c:pt>
                <c:pt idx="2">
                  <c:v>39.799999999999997</c:v>
                </c:pt>
                <c:pt idx="3">
                  <c:v>50.5</c:v>
                </c:pt>
                <c:pt idx="4">
                  <c:v>60.1</c:v>
                </c:pt>
                <c:pt idx="5">
                  <c:v>67.400000000000006</c:v>
                </c:pt>
              </c:numCache>
            </c:numRef>
          </c:val>
        </c:ser>
        <c:ser>
          <c:idx val="1"/>
          <c:order val="1"/>
          <c:tx>
            <c:strRef>
              <c:f>'[Microsoft PowerPoint 内のグラフ]Sheet1'!$A$3</c:f>
              <c:strCache>
                <c:ptCount val="1"/>
                <c:pt idx="0">
                  <c:v>要支援１</c:v>
                </c:pt>
              </c:strCache>
            </c:strRef>
          </c:tx>
          <c:spPr>
            <a:solidFill>
              <a:srgbClr val="4BACC6">
                <a:lumMod val="40000"/>
                <a:lumOff val="60000"/>
              </a:srgbClr>
            </a:solidFill>
          </c:spPr>
          <c:invertIfNegative val="0"/>
          <c:dLbls>
            <c:dLbl>
              <c:idx val="6"/>
              <c:layout>
                <c:manualLayout>
                  <c:x val="0"/>
                  <c:y val="-2.516143437610638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内のグラフ]Sheet1'!$B$3:$P$3</c:f>
              <c:numCache>
                <c:formatCode>General</c:formatCode>
                <c:ptCount val="14"/>
                <c:pt idx="6">
                  <c:v>5.9</c:v>
                </c:pt>
                <c:pt idx="7">
                  <c:v>52.7</c:v>
                </c:pt>
                <c:pt idx="8">
                  <c:v>55.1</c:v>
                </c:pt>
                <c:pt idx="9">
                  <c:v>57.5</c:v>
                </c:pt>
                <c:pt idx="10">
                  <c:v>60.4</c:v>
                </c:pt>
                <c:pt idx="11">
                  <c:v>66.2</c:v>
                </c:pt>
                <c:pt idx="12">
                  <c:v>69.2</c:v>
                </c:pt>
                <c:pt idx="13">
                  <c:v>77.3</c:v>
                </c:pt>
              </c:numCache>
            </c:numRef>
          </c:val>
        </c:ser>
        <c:ser>
          <c:idx val="2"/>
          <c:order val="2"/>
          <c:tx>
            <c:strRef>
              <c:f>'[Microsoft PowerPoint 内のグラフ]Sheet1'!$A$4</c:f>
              <c:strCache>
                <c:ptCount val="1"/>
                <c:pt idx="0">
                  <c:v>要支援２</c:v>
                </c:pt>
              </c:strCache>
            </c:strRef>
          </c:tx>
          <c:spPr>
            <a:solidFill>
              <a:srgbClr val="00FFFF"/>
            </a:solidFill>
          </c:spPr>
          <c:invertIfNegative val="0"/>
          <c:dLbls>
            <c:dLbl>
              <c:idx val="6"/>
              <c:layout>
                <c:manualLayout>
                  <c:x val="1.5141395597931327E-3"/>
                  <c:y val="-1.258071718805319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内のグラフ]Sheet1'!$B$4:$P$4</c:f>
              <c:numCache>
                <c:formatCode>General</c:formatCode>
                <c:ptCount val="14"/>
                <c:pt idx="6">
                  <c:v>4.5</c:v>
                </c:pt>
                <c:pt idx="7">
                  <c:v>52.1</c:v>
                </c:pt>
                <c:pt idx="8">
                  <c:v>62.9</c:v>
                </c:pt>
                <c:pt idx="9">
                  <c:v>66.2</c:v>
                </c:pt>
                <c:pt idx="10">
                  <c:v>65.400000000000006</c:v>
                </c:pt>
                <c:pt idx="11">
                  <c:v>66.900000000000006</c:v>
                </c:pt>
                <c:pt idx="12">
                  <c:v>71.2</c:v>
                </c:pt>
                <c:pt idx="13">
                  <c:v>77.099999999999994</c:v>
                </c:pt>
              </c:numCache>
            </c:numRef>
          </c:val>
        </c:ser>
        <c:ser>
          <c:idx val="3"/>
          <c:order val="3"/>
          <c:tx>
            <c:strRef>
              <c:f>'[Microsoft PowerPoint 内のグラフ]Sheet1'!$A$5</c:f>
              <c:strCache>
                <c:ptCount val="1"/>
                <c:pt idx="0">
                  <c:v>経過的</c:v>
                </c:pt>
              </c:strCache>
            </c:strRef>
          </c:tx>
          <c:spPr>
            <a:solidFill>
              <a:srgbClr val="33CCCC"/>
            </a:solidFill>
          </c:spPr>
          <c:invertIfNegative val="0"/>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内のグラフ]Sheet1'!$B$5:$P$5</c:f>
              <c:numCache>
                <c:formatCode>General</c:formatCode>
                <c:ptCount val="14"/>
                <c:pt idx="6">
                  <c:v>65.5</c:v>
                </c:pt>
                <c:pt idx="7">
                  <c:v>4</c:v>
                </c:pt>
                <c:pt idx="8">
                  <c:v>0.1</c:v>
                </c:pt>
                <c:pt idx="9">
                  <c:v>0</c:v>
                </c:pt>
              </c:numCache>
            </c:numRef>
          </c:val>
        </c:ser>
        <c:ser>
          <c:idx val="4"/>
          <c:order val="4"/>
          <c:tx>
            <c:strRef>
              <c:f>'[Microsoft PowerPoint 内のグラフ]Sheet1'!$A$6</c:f>
              <c:strCache>
                <c:ptCount val="1"/>
                <c:pt idx="0">
                  <c:v>要介護１</c:v>
                </c:pt>
              </c:strCache>
            </c:strRef>
          </c:tx>
          <c:spPr>
            <a:solidFill>
              <a:srgbClr val="FFFF00"/>
            </a:solidFill>
          </c:spPr>
          <c:invertIfNegative val="0"/>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内のグラフ]Sheet1'!$B$6:$P$6</c:f>
              <c:numCache>
                <c:formatCode>General</c:formatCode>
                <c:ptCount val="14"/>
                <c:pt idx="0">
                  <c:v>55.1</c:v>
                </c:pt>
                <c:pt idx="1">
                  <c:v>70.900000000000006</c:v>
                </c:pt>
                <c:pt idx="2">
                  <c:v>89.1</c:v>
                </c:pt>
                <c:pt idx="3">
                  <c:v>107</c:v>
                </c:pt>
                <c:pt idx="4">
                  <c:v>125.2</c:v>
                </c:pt>
                <c:pt idx="5">
                  <c:v>133.19999999999999</c:v>
                </c:pt>
                <c:pt idx="6">
                  <c:v>138.69999999999999</c:v>
                </c:pt>
                <c:pt idx="7">
                  <c:v>87.6</c:v>
                </c:pt>
                <c:pt idx="8">
                  <c:v>76.900000000000006</c:v>
                </c:pt>
                <c:pt idx="9">
                  <c:v>78.8</c:v>
                </c:pt>
                <c:pt idx="10">
                  <c:v>85.2</c:v>
                </c:pt>
                <c:pt idx="11">
                  <c:v>91</c:v>
                </c:pt>
                <c:pt idx="12">
                  <c:v>97</c:v>
                </c:pt>
                <c:pt idx="13">
                  <c:v>105.2</c:v>
                </c:pt>
              </c:numCache>
            </c:numRef>
          </c:val>
        </c:ser>
        <c:ser>
          <c:idx val="5"/>
          <c:order val="5"/>
          <c:tx>
            <c:strRef>
              <c:f>'[Microsoft PowerPoint 内のグラフ]Sheet1'!$A$7</c:f>
              <c:strCache>
                <c:ptCount val="1"/>
                <c:pt idx="0">
                  <c:v>要介護２</c:v>
                </c:pt>
              </c:strCache>
            </c:strRef>
          </c:tx>
          <c:spPr>
            <a:solidFill>
              <a:srgbClr val="00FF00"/>
            </a:solidFill>
          </c:spPr>
          <c:invertIfNegative val="0"/>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内のグラフ]Sheet1'!$B$7:$P$7</c:f>
              <c:numCache>
                <c:formatCode>General</c:formatCode>
                <c:ptCount val="14"/>
                <c:pt idx="0">
                  <c:v>39.4</c:v>
                </c:pt>
                <c:pt idx="1">
                  <c:v>49</c:v>
                </c:pt>
                <c:pt idx="2">
                  <c:v>57.1</c:v>
                </c:pt>
                <c:pt idx="3">
                  <c:v>64.099999999999994</c:v>
                </c:pt>
                <c:pt idx="4">
                  <c:v>59.5</c:v>
                </c:pt>
                <c:pt idx="5">
                  <c:v>61.4</c:v>
                </c:pt>
                <c:pt idx="6">
                  <c:v>65.099999999999994</c:v>
                </c:pt>
                <c:pt idx="7">
                  <c:v>75.599999999999994</c:v>
                </c:pt>
                <c:pt idx="8">
                  <c:v>80.599999999999994</c:v>
                </c:pt>
                <c:pt idx="9">
                  <c:v>82.3</c:v>
                </c:pt>
                <c:pt idx="10">
                  <c:v>85.4</c:v>
                </c:pt>
                <c:pt idx="11">
                  <c:v>90.1</c:v>
                </c:pt>
                <c:pt idx="12">
                  <c:v>95.2</c:v>
                </c:pt>
                <c:pt idx="13">
                  <c:v>99.3</c:v>
                </c:pt>
              </c:numCache>
            </c:numRef>
          </c:val>
        </c:ser>
        <c:ser>
          <c:idx val="6"/>
          <c:order val="6"/>
          <c:tx>
            <c:strRef>
              <c:f>'[Microsoft PowerPoint 内のグラフ]Sheet1'!$A$8</c:f>
              <c:strCache>
                <c:ptCount val="1"/>
                <c:pt idx="0">
                  <c:v>要介護３</c:v>
                </c:pt>
              </c:strCache>
            </c:strRef>
          </c:tx>
          <c:spPr>
            <a:solidFill>
              <a:srgbClr val="FF66FF"/>
            </a:solidFill>
          </c:spPr>
          <c:invertIfNegative val="0"/>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内のグラフ]Sheet1'!$B$8:$P$8</c:f>
              <c:numCache>
                <c:formatCode>General</c:formatCode>
                <c:ptCount val="14"/>
                <c:pt idx="0">
                  <c:v>31.7</c:v>
                </c:pt>
                <c:pt idx="1">
                  <c:v>35.799999999999997</c:v>
                </c:pt>
                <c:pt idx="2">
                  <c:v>39.4</c:v>
                </c:pt>
                <c:pt idx="3">
                  <c:v>43.1</c:v>
                </c:pt>
                <c:pt idx="4">
                  <c:v>49.2</c:v>
                </c:pt>
                <c:pt idx="5">
                  <c:v>52.7</c:v>
                </c:pt>
                <c:pt idx="6">
                  <c:v>56</c:v>
                </c:pt>
                <c:pt idx="7">
                  <c:v>65.2</c:v>
                </c:pt>
                <c:pt idx="8">
                  <c:v>71.099999999999994</c:v>
                </c:pt>
                <c:pt idx="9">
                  <c:v>73.8</c:v>
                </c:pt>
                <c:pt idx="10">
                  <c:v>71.3</c:v>
                </c:pt>
                <c:pt idx="11">
                  <c:v>70</c:v>
                </c:pt>
                <c:pt idx="12">
                  <c:v>72.400000000000006</c:v>
                </c:pt>
                <c:pt idx="13">
                  <c:v>74.7</c:v>
                </c:pt>
              </c:numCache>
            </c:numRef>
          </c:val>
        </c:ser>
        <c:ser>
          <c:idx val="7"/>
          <c:order val="7"/>
          <c:tx>
            <c:strRef>
              <c:f>'[Microsoft PowerPoint 内のグラフ]Sheet1'!$A$9</c:f>
              <c:strCache>
                <c:ptCount val="1"/>
                <c:pt idx="0">
                  <c:v>要介護４</c:v>
                </c:pt>
              </c:strCache>
            </c:strRef>
          </c:tx>
          <c:spPr>
            <a:solidFill>
              <a:srgbClr val="FFC000"/>
            </a:solidFill>
          </c:spPr>
          <c:invertIfNegative val="0"/>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内のグラフ]Sheet1'!$B$9:$P$9</c:f>
              <c:numCache>
                <c:formatCode>General</c:formatCode>
                <c:ptCount val="14"/>
                <c:pt idx="0">
                  <c:v>33.9</c:v>
                </c:pt>
                <c:pt idx="1">
                  <c:v>36.5</c:v>
                </c:pt>
                <c:pt idx="2">
                  <c:v>39.4</c:v>
                </c:pt>
                <c:pt idx="3">
                  <c:v>42.4</c:v>
                </c:pt>
                <c:pt idx="4">
                  <c:v>47.9</c:v>
                </c:pt>
                <c:pt idx="5">
                  <c:v>49.7</c:v>
                </c:pt>
                <c:pt idx="6">
                  <c:v>52.5</c:v>
                </c:pt>
                <c:pt idx="7">
                  <c:v>54.7</c:v>
                </c:pt>
                <c:pt idx="8">
                  <c:v>57.9</c:v>
                </c:pt>
                <c:pt idx="9">
                  <c:v>59</c:v>
                </c:pt>
                <c:pt idx="10">
                  <c:v>63</c:v>
                </c:pt>
                <c:pt idx="11">
                  <c:v>64.099999999999994</c:v>
                </c:pt>
                <c:pt idx="12">
                  <c:v>67</c:v>
                </c:pt>
                <c:pt idx="13">
                  <c:v>69.599999999999994</c:v>
                </c:pt>
              </c:numCache>
            </c:numRef>
          </c:val>
        </c:ser>
        <c:ser>
          <c:idx val="8"/>
          <c:order val="8"/>
          <c:tx>
            <c:strRef>
              <c:f>'[Microsoft PowerPoint 内のグラフ]Sheet1'!$A$10</c:f>
              <c:strCache>
                <c:ptCount val="1"/>
                <c:pt idx="0">
                  <c:v>要介護５</c:v>
                </c:pt>
              </c:strCache>
            </c:strRef>
          </c:tx>
          <c:spPr>
            <a:solidFill>
              <a:srgbClr val="FF0000"/>
            </a:solidFill>
          </c:spPr>
          <c:invertIfNegative val="0"/>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内のグラフ]Sheet1'!$B$10:$P$10</c:f>
              <c:numCache>
                <c:formatCode>General</c:formatCode>
                <c:ptCount val="14"/>
                <c:pt idx="0">
                  <c:v>29</c:v>
                </c:pt>
                <c:pt idx="1">
                  <c:v>34.1</c:v>
                </c:pt>
                <c:pt idx="2">
                  <c:v>38.1</c:v>
                </c:pt>
                <c:pt idx="3">
                  <c:v>41.4</c:v>
                </c:pt>
                <c:pt idx="4">
                  <c:v>45.5</c:v>
                </c:pt>
                <c:pt idx="5">
                  <c:v>46.5</c:v>
                </c:pt>
                <c:pt idx="6">
                  <c:v>46.5</c:v>
                </c:pt>
                <c:pt idx="7">
                  <c:v>48.9</c:v>
                </c:pt>
                <c:pt idx="8">
                  <c:v>50</c:v>
                </c:pt>
                <c:pt idx="9">
                  <c:v>51.5</c:v>
                </c:pt>
                <c:pt idx="10">
                  <c:v>56.4</c:v>
                </c:pt>
                <c:pt idx="11">
                  <c:v>59.3</c:v>
                </c:pt>
                <c:pt idx="12">
                  <c:v>60.9</c:v>
                </c:pt>
                <c:pt idx="13">
                  <c:v>61.2</c:v>
                </c:pt>
              </c:numCache>
            </c:numRef>
          </c:val>
        </c:ser>
        <c:dLbls>
          <c:showLegendKey val="0"/>
          <c:showVal val="1"/>
          <c:showCatName val="0"/>
          <c:showSerName val="0"/>
          <c:showPercent val="0"/>
          <c:showBubbleSize val="0"/>
        </c:dLbls>
        <c:gapWidth val="75"/>
        <c:overlap val="100"/>
        <c:axId val="37773696"/>
        <c:axId val="37775232"/>
      </c:barChart>
      <c:catAx>
        <c:axId val="37773696"/>
        <c:scaling>
          <c:orientation val="minMax"/>
        </c:scaling>
        <c:delete val="0"/>
        <c:axPos val="b"/>
        <c:numFmt formatCode="General" sourceLinked="1"/>
        <c:majorTickMark val="none"/>
        <c:minorTickMark val="none"/>
        <c:tickLblPos val="low"/>
        <c:crossAx val="37775232"/>
        <c:crosses val="autoZero"/>
        <c:auto val="1"/>
        <c:lblAlgn val="ctr"/>
        <c:lblOffset val="100"/>
        <c:noMultiLvlLbl val="0"/>
      </c:catAx>
      <c:valAx>
        <c:axId val="37775232"/>
        <c:scaling>
          <c:orientation val="minMax"/>
        </c:scaling>
        <c:delete val="1"/>
        <c:axPos val="l"/>
        <c:minorGridlines/>
        <c:numFmt formatCode="General" sourceLinked="1"/>
        <c:majorTickMark val="none"/>
        <c:minorTickMark val="none"/>
        <c:tickLblPos val="nextTo"/>
        <c:crossAx val="37773696"/>
        <c:crosses val="autoZero"/>
        <c:crossBetween val="between"/>
        <c:minorUnit val="100"/>
      </c:valAx>
      <c:spPr>
        <a:noFill/>
        <a:ln w="25400">
          <a:noFill/>
        </a:ln>
      </c:spPr>
    </c:plotArea>
    <c:legend>
      <c:legendPos val="b"/>
      <c:layout>
        <c:manualLayout>
          <c:xMode val="edge"/>
          <c:yMode val="edge"/>
          <c:x val="7.6005513852469397E-2"/>
          <c:y val="0.86677832796126808"/>
          <c:w val="0.54213278121684838"/>
          <c:h val="0.10918693317441348"/>
        </c:manualLayout>
      </c:layout>
      <c:overlay val="0"/>
      <c:spPr>
        <a:ln>
          <a:solidFill>
            <a:sysClr val="windowText" lastClr="000000"/>
          </a:solidFill>
        </a:ln>
      </c:spPr>
    </c:legend>
    <c:plotVisOnly val="1"/>
    <c:dispBlanksAs val="gap"/>
    <c:showDLblsOverMax val="0"/>
  </c:chart>
  <c:txPr>
    <a:bodyPr/>
    <a:lstStyle/>
    <a:p>
      <a:pPr>
        <a:defRPr sz="1100" b="1"/>
      </a:pPr>
      <a:endParaRPr lang="ja-JP"/>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ja-JP" altLang="en-US" sz="2400" dirty="0"/>
              <a:t>高齢者人口と要介護認定率　</a:t>
            </a:r>
          </a:p>
        </c:rich>
      </c:tx>
      <c:layout/>
      <c:overlay val="0"/>
    </c:title>
    <c:autoTitleDeleted val="0"/>
    <c:plotArea>
      <c:layout>
        <c:manualLayout>
          <c:layoutTarget val="inner"/>
          <c:xMode val="edge"/>
          <c:yMode val="edge"/>
          <c:x val="6.0134227253424134E-2"/>
          <c:y val="0.11425061800160886"/>
          <c:w val="0.87749465666926041"/>
          <c:h val="0.71465694304990401"/>
        </c:manualLayout>
      </c:layout>
      <c:barChart>
        <c:barDir val="col"/>
        <c:grouping val="clustered"/>
        <c:varyColors val="0"/>
        <c:ser>
          <c:idx val="0"/>
          <c:order val="0"/>
          <c:tx>
            <c:strRef>
              <c:f>'平均要介護度（H20.11）'!$N$5</c:f>
              <c:strCache>
                <c:ptCount val="1"/>
                <c:pt idx="0">
                  <c:v>人口</c:v>
                </c:pt>
              </c:strCache>
            </c:strRef>
          </c:tx>
          <c:invertIfNegative val="0"/>
          <c:dLbls>
            <c:txPr>
              <a:bodyPr/>
              <a:lstStyle/>
              <a:p>
                <a:pPr>
                  <a:defRPr sz="1400"/>
                </a:pPr>
                <a:endParaRPr lang="ja-JP"/>
              </a:p>
            </c:txPr>
            <c:dLblPos val="outEnd"/>
            <c:showLegendKey val="0"/>
            <c:showVal val="1"/>
            <c:showCatName val="0"/>
            <c:showSerName val="0"/>
            <c:showPercent val="0"/>
            <c:showBubbleSize val="0"/>
            <c:showLeaderLines val="0"/>
          </c:dLbls>
          <c:cat>
            <c:strRef>
              <c:f>'平均要介護度（H20.11）'!$A$6:$A$11</c:f>
              <c:strCache>
                <c:ptCount val="6"/>
                <c:pt idx="0">
                  <c:v>65～69歳</c:v>
                </c:pt>
                <c:pt idx="1">
                  <c:v>70～74歳</c:v>
                </c:pt>
                <c:pt idx="2">
                  <c:v>75～79歳</c:v>
                </c:pt>
                <c:pt idx="3">
                  <c:v>80～84歳</c:v>
                </c:pt>
                <c:pt idx="4">
                  <c:v>85～89歳</c:v>
                </c:pt>
                <c:pt idx="5">
                  <c:v>90歳以上</c:v>
                </c:pt>
              </c:strCache>
            </c:strRef>
          </c:cat>
          <c:val>
            <c:numRef>
              <c:f>'平均要介護度（H20.11）'!$N$6:$N$11</c:f>
              <c:numCache>
                <c:formatCode>#,##0_ </c:formatCode>
                <c:ptCount val="6"/>
                <c:pt idx="0">
                  <c:v>838.9</c:v>
                </c:pt>
                <c:pt idx="1">
                  <c:v>689.6</c:v>
                </c:pt>
                <c:pt idx="2">
                  <c:v>580.79999999999995</c:v>
                </c:pt>
                <c:pt idx="3">
                  <c:v>423.8</c:v>
                </c:pt>
                <c:pt idx="4">
                  <c:v>232.9</c:v>
                </c:pt>
                <c:pt idx="5">
                  <c:v>132.80000000000001</c:v>
                </c:pt>
              </c:numCache>
            </c:numRef>
          </c:val>
        </c:ser>
        <c:ser>
          <c:idx val="1"/>
          <c:order val="1"/>
          <c:tx>
            <c:strRef>
              <c:f>'平均要介護度（H20.11）'!$O$5</c:f>
              <c:strCache>
                <c:ptCount val="1"/>
                <c:pt idx="0">
                  <c:v>認定者数</c:v>
                </c:pt>
              </c:strCache>
            </c:strRef>
          </c:tx>
          <c:invertIfNegative val="0"/>
          <c:cat>
            <c:strRef>
              <c:f>'平均要介護度（H20.11）'!$A$6:$A$11</c:f>
              <c:strCache>
                <c:ptCount val="6"/>
                <c:pt idx="0">
                  <c:v>65～69歳</c:v>
                </c:pt>
                <c:pt idx="1">
                  <c:v>70～74歳</c:v>
                </c:pt>
                <c:pt idx="2">
                  <c:v>75～79歳</c:v>
                </c:pt>
                <c:pt idx="3">
                  <c:v>80～84歳</c:v>
                </c:pt>
                <c:pt idx="4">
                  <c:v>85～89歳</c:v>
                </c:pt>
                <c:pt idx="5">
                  <c:v>90歳以上</c:v>
                </c:pt>
              </c:strCache>
            </c:strRef>
          </c:cat>
          <c:val>
            <c:numRef>
              <c:f>'平均要介護度（H20.11）'!$O$6:$O$11</c:f>
              <c:numCache>
                <c:formatCode>#,##0_ </c:formatCode>
                <c:ptCount val="6"/>
                <c:pt idx="0">
                  <c:v>22</c:v>
                </c:pt>
                <c:pt idx="1">
                  <c:v>43.7</c:v>
                </c:pt>
                <c:pt idx="2">
                  <c:v>79.53</c:v>
                </c:pt>
                <c:pt idx="3">
                  <c:v>114.02000000000001</c:v>
                </c:pt>
                <c:pt idx="4">
                  <c:v>106.86999999999999</c:v>
                </c:pt>
                <c:pt idx="5">
                  <c:v>90.32</c:v>
                </c:pt>
              </c:numCache>
            </c:numRef>
          </c:val>
        </c:ser>
        <c:dLbls>
          <c:showLegendKey val="0"/>
          <c:showVal val="1"/>
          <c:showCatName val="0"/>
          <c:showSerName val="0"/>
          <c:showPercent val="0"/>
          <c:showBubbleSize val="0"/>
        </c:dLbls>
        <c:gapWidth val="150"/>
        <c:axId val="51974144"/>
        <c:axId val="51976832"/>
      </c:barChart>
      <c:lineChart>
        <c:grouping val="standard"/>
        <c:varyColors val="0"/>
        <c:ser>
          <c:idx val="2"/>
          <c:order val="2"/>
          <c:tx>
            <c:strRef>
              <c:f>'平均要介護度（H20.11）'!$P$5</c:f>
              <c:strCache>
                <c:ptCount val="1"/>
                <c:pt idx="0">
                  <c:v>認定率（右軸）</c:v>
                </c:pt>
              </c:strCache>
            </c:strRef>
          </c:tx>
          <c:spPr>
            <a:ln w="44450">
              <a:solidFill>
                <a:srgbClr val="FF0000"/>
              </a:solidFill>
            </a:ln>
          </c:spPr>
          <c:marker>
            <c:symbol val="diamond"/>
            <c:size val="14"/>
            <c:spPr>
              <a:solidFill>
                <a:srgbClr val="FF0000"/>
              </a:solidFill>
            </c:spPr>
          </c:marker>
          <c:dLbls>
            <c:dLbl>
              <c:idx val="0"/>
              <c:layout>
                <c:manualLayout>
                  <c:x val="-5.128205128205128E-2"/>
                  <c:y val="-2.9828486204324036E-3"/>
                </c:manualLayout>
              </c:layout>
              <c:dLblPos val="r"/>
              <c:showLegendKey val="0"/>
              <c:showVal val="1"/>
              <c:showCatName val="0"/>
              <c:showSerName val="0"/>
              <c:showPercent val="0"/>
              <c:showBubbleSize val="0"/>
            </c:dLbl>
            <c:dLbl>
              <c:idx val="1"/>
              <c:layout>
                <c:manualLayout>
                  <c:x val="-4.7745358090185666E-2"/>
                  <c:y val="-2.9828486204325131E-2"/>
                </c:manualLayout>
              </c:layout>
              <c:dLblPos val="r"/>
              <c:showLegendKey val="0"/>
              <c:showVal val="1"/>
              <c:showCatName val="0"/>
              <c:showSerName val="0"/>
              <c:showPercent val="0"/>
              <c:showBubbleSize val="0"/>
            </c:dLbl>
            <c:dLbl>
              <c:idx val="2"/>
              <c:layout>
                <c:manualLayout>
                  <c:x val="-5.128205128205128E-2"/>
                  <c:y val="-2.6845637583893675E-2"/>
                </c:manualLayout>
              </c:layout>
              <c:dLblPos val="r"/>
              <c:showLegendKey val="0"/>
              <c:showVal val="1"/>
              <c:showCatName val="0"/>
              <c:showSerName val="0"/>
              <c:showPercent val="0"/>
              <c:showBubbleSize val="0"/>
            </c:dLbl>
            <c:txPr>
              <a:bodyPr/>
              <a:lstStyle/>
              <a:p>
                <a:pPr>
                  <a:defRPr sz="1400"/>
                </a:pPr>
                <a:endParaRPr lang="ja-JP"/>
              </a:p>
            </c:txPr>
            <c:showLegendKey val="0"/>
            <c:showVal val="1"/>
            <c:showCatName val="0"/>
            <c:showSerName val="0"/>
            <c:showPercent val="0"/>
            <c:showBubbleSize val="0"/>
            <c:showLeaderLines val="0"/>
          </c:dLbls>
          <c:cat>
            <c:strRef>
              <c:f>'平均要介護度（H20.11）'!$M$6:$M$11</c:f>
              <c:strCache>
                <c:ptCount val="6"/>
                <c:pt idx="0">
                  <c:v>65～69歳</c:v>
                </c:pt>
                <c:pt idx="1">
                  <c:v>70～74歳</c:v>
                </c:pt>
                <c:pt idx="2">
                  <c:v>75～79歳</c:v>
                </c:pt>
                <c:pt idx="3">
                  <c:v>80～84歳</c:v>
                </c:pt>
                <c:pt idx="4">
                  <c:v>85～89歳</c:v>
                </c:pt>
                <c:pt idx="5">
                  <c:v>90歳以上</c:v>
                </c:pt>
              </c:strCache>
            </c:strRef>
          </c:cat>
          <c:val>
            <c:numRef>
              <c:f>'平均要介護度（H20.11）'!$P$6:$P$11</c:f>
              <c:numCache>
                <c:formatCode>#,##0.0_ </c:formatCode>
                <c:ptCount val="6"/>
                <c:pt idx="0">
                  <c:v>2.6224818214328289</c:v>
                </c:pt>
                <c:pt idx="1">
                  <c:v>6.3370069605568355</c:v>
                </c:pt>
                <c:pt idx="2">
                  <c:v>13.69318181818182</c:v>
                </c:pt>
                <c:pt idx="3">
                  <c:v>26.904200094384127</c:v>
                </c:pt>
                <c:pt idx="4">
                  <c:v>45.886646629453892</c:v>
                </c:pt>
                <c:pt idx="5">
                  <c:v>68.012048192768773</c:v>
                </c:pt>
              </c:numCache>
            </c:numRef>
          </c:val>
          <c:smooth val="0"/>
        </c:ser>
        <c:dLbls>
          <c:showLegendKey val="0"/>
          <c:showVal val="1"/>
          <c:showCatName val="0"/>
          <c:showSerName val="0"/>
          <c:showPercent val="0"/>
          <c:showBubbleSize val="0"/>
        </c:dLbls>
        <c:marker val="1"/>
        <c:smooth val="0"/>
        <c:axId val="52003584"/>
        <c:axId val="52005120"/>
      </c:lineChart>
      <c:catAx>
        <c:axId val="51974144"/>
        <c:scaling>
          <c:orientation val="minMax"/>
        </c:scaling>
        <c:delete val="0"/>
        <c:axPos val="b"/>
        <c:numFmt formatCode="General" sourceLinked="1"/>
        <c:majorTickMark val="out"/>
        <c:minorTickMark val="none"/>
        <c:tickLblPos val="nextTo"/>
        <c:txPr>
          <a:bodyPr/>
          <a:lstStyle/>
          <a:p>
            <a:pPr>
              <a:defRPr sz="1400"/>
            </a:pPr>
            <a:endParaRPr lang="ja-JP"/>
          </a:p>
        </c:txPr>
        <c:crossAx val="51976832"/>
        <c:crosses val="autoZero"/>
        <c:auto val="1"/>
        <c:lblAlgn val="ctr"/>
        <c:lblOffset val="100"/>
        <c:noMultiLvlLbl val="0"/>
      </c:catAx>
      <c:valAx>
        <c:axId val="51976832"/>
        <c:scaling>
          <c:orientation val="minMax"/>
        </c:scaling>
        <c:delete val="0"/>
        <c:axPos val="l"/>
        <c:majorGridlines/>
        <c:title>
          <c:tx>
            <c:rich>
              <a:bodyPr rot="0" vert="horz"/>
              <a:lstStyle/>
              <a:p>
                <a:pPr>
                  <a:defRPr sz="1400"/>
                </a:pPr>
                <a:r>
                  <a:rPr lang="ja-JP" altLang="en-US" sz="1400"/>
                  <a:t>万人</a:t>
                </a:r>
              </a:p>
            </c:rich>
          </c:tx>
          <c:layout>
            <c:manualLayout>
              <c:xMode val="edge"/>
              <c:yMode val="edge"/>
              <c:x val="1.1997489606855641E-3"/>
              <c:y val="5.1718285214349034E-2"/>
            </c:manualLayout>
          </c:layout>
          <c:overlay val="0"/>
        </c:title>
        <c:numFmt formatCode="#,##0_ " sourceLinked="1"/>
        <c:majorTickMark val="out"/>
        <c:minorTickMark val="none"/>
        <c:tickLblPos val="nextTo"/>
        <c:txPr>
          <a:bodyPr/>
          <a:lstStyle/>
          <a:p>
            <a:pPr>
              <a:defRPr sz="1400"/>
            </a:pPr>
            <a:endParaRPr lang="ja-JP"/>
          </a:p>
        </c:txPr>
        <c:crossAx val="51974144"/>
        <c:crosses val="autoZero"/>
        <c:crossBetween val="between"/>
      </c:valAx>
      <c:catAx>
        <c:axId val="52003584"/>
        <c:scaling>
          <c:orientation val="minMax"/>
        </c:scaling>
        <c:delete val="1"/>
        <c:axPos val="b"/>
        <c:majorTickMark val="out"/>
        <c:minorTickMark val="none"/>
        <c:tickLblPos val="none"/>
        <c:crossAx val="52005120"/>
        <c:crosses val="autoZero"/>
        <c:auto val="1"/>
        <c:lblAlgn val="ctr"/>
        <c:lblOffset val="100"/>
        <c:noMultiLvlLbl val="0"/>
      </c:catAx>
      <c:valAx>
        <c:axId val="52005120"/>
        <c:scaling>
          <c:orientation val="minMax"/>
          <c:max val="90"/>
          <c:min val="0"/>
        </c:scaling>
        <c:delete val="0"/>
        <c:axPos val="r"/>
        <c:title>
          <c:tx>
            <c:rich>
              <a:bodyPr rot="0" vert="horz"/>
              <a:lstStyle/>
              <a:p>
                <a:pPr>
                  <a:defRPr sz="1400"/>
                </a:pPr>
                <a:r>
                  <a:rPr lang="ja-JP" altLang="en-US" sz="1400"/>
                  <a:t>％</a:t>
                </a:r>
              </a:p>
            </c:rich>
          </c:tx>
          <c:layout>
            <c:manualLayout>
              <c:xMode val="edge"/>
              <c:yMode val="edge"/>
              <c:x val="0.95363599986183545"/>
              <c:y val="5.1718285214349034E-2"/>
            </c:manualLayout>
          </c:layout>
          <c:overlay val="0"/>
        </c:title>
        <c:numFmt formatCode="#,##0_ " sourceLinked="0"/>
        <c:majorTickMark val="out"/>
        <c:minorTickMark val="none"/>
        <c:tickLblPos val="nextTo"/>
        <c:txPr>
          <a:bodyPr/>
          <a:lstStyle/>
          <a:p>
            <a:pPr>
              <a:defRPr sz="1400"/>
            </a:pPr>
            <a:endParaRPr lang="ja-JP"/>
          </a:p>
        </c:txPr>
        <c:crossAx val="52003584"/>
        <c:crosses val="max"/>
        <c:crossBetween val="between"/>
      </c:valAx>
    </c:plotArea>
    <c:legend>
      <c:legendPos val="b"/>
      <c:layout>
        <c:manualLayout>
          <c:xMode val="edge"/>
          <c:yMode val="edge"/>
          <c:x val="0.60655270655270654"/>
          <c:y val="0.91080402449693787"/>
          <c:w val="0.32820512820512826"/>
          <c:h val="6.6973753280839876E-2"/>
        </c:manualLayout>
      </c:layout>
      <c:overlay val="0"/>
      <c:txPr>
        <a:bodyPr/>
        <a:lstStyle/>
        <a:p>
          <a:pPr>
            <a:defRPr sz="1400"/>
          </a:pPr>
          <a:endParaRPr lang="ja-JP"/>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ja-JP" sz="1400" dirty="0"/>
              <a:t>介護が必要になった場合</a:t>
            </a:r>
            <a:endParaRPr lang="en-US" sz="1400" dirty="0"/>
          </a:p>
          <a:p>
            <a:pPr algn="l">
              <a:defRPr sz="1400"/>
            </a:pPr>
            <a:r>
              <a:rPr lang="ja-JP" sz="1400" dirty="0"/>
              <a:t>の介護の希望</a:t>
            </a:r>
          </a:p>
        </c:rich>
      </c:tx>
      <c:layout>
        <c:manualLayout>
          <c:xMode val="edge"/>
          <c:yMode val="edge"/>
          <c:x val="0.35223796072953456"/>
          <c:y val="2.0247327352789993E-4"/>
        </c:manualLayout>
      </c:layout>
      <c:overlay val="0"/>
    </c:title>
    <c:autoTitleDeleted val="0"/>
    <c:plotArea>
      <c:layout>
        <c:manualLayout>
          <c:layoutTarget val="inner"/>
          <c:xMode val="edge"/>
          <c:yMode val="edge"/>
          <c:x val="0.33586789151357066"/>
          <c:y val="0.35234474539557592"/>
          <c:w val="0.27107434099401168"/>
          <c:h val="0.60593087986895533"/>
        </c:manualLayout>
      </c:layout>
      <c:pieChart>
        <c:varyColors val="1"/>
        <c:ser>
          <c:idx val="1"/>
          <c:order val="1"/>
          <c:dLbls>
            <c:dLbl>
              <c:idx val="0"/>
              <c:layout>
                <c:manualLayout>
                  <c:x val="0.10783464302010573"/>
                  <c:y val="-2.2025406371849111E-2"/>
                </c:manualLayout>
              </c:layout>
              <c:showLegendKey val="0"/>
              <c:showVal val="0"/>
              <c:showCatName val="1"/>
              <c:showSerName val="0"/>
              <c:showPercent val="1"/>
              <c:showBubbleSize val="0"/>
            </c:dLbl>
            <c:dLbl>
              <c:idx val="1"/>
              <c:layout>
                <c:manualLayout>
                  <c:x val="4.2865185545507986E-2"/>
                  <c:y val="6.7965146247754099E-2"/>
                </c:manualLayout>
              </c:layout>
              <c:showLegendKey val="0"/>
              <c:showVal val="0"/>
              <c:showCatName val="1"/>
              <c:showSerName val="0"/>
              <c:showPercent val="1"/>
              <c:showBubbleSize val="0"/>
            </c:dLbl>
            <c:dLbl>
              <c:idx val="2"/>
              <c:layout>
                <c:manualLayout>
                  <c:x val="0.25085130867988581"/>
                  <c:y val="-4.1829772587665265E-2"/>
                </c:manualLayout>
              </c:layout>
              <c:showLegendKey val="0"/>
              <c:showVal val="0"/>
              <c:showCatName val="1"/>
              <c:showSerName val="0"/>
              <c:showPercent val="1"/>
              <c:showBubbleSize val="0"/>
            </c:dLbl>
            <c:dLbl>
              <c:idx val="3"/>
              <c:layout>
                <c:manualLayout>
                  <c:x val="-6.1864396399675239E-2"/>
                  <c:y val="0.30736429065873438"/>
                </c:manualLayout>
              </c:layout>
              <c:showLegendKey val="0"/>
              <c:showVal val="0"/>
              <c:showCatName val="1"/>
              <c:showSerName val="0"/>
              <c:showPercent val="1"/>
              <c:showBubbleSize val="0"/>
            </c:dLbl>
            <c:dLbl>
              <c:idx val="4"/>
              <c:layout>
                <c:manualLayout>
                  <c:x val="-0.11136733459955009"/>
                  <c:y val="0.23745834177340058"/>
                </c:manualLayout>
              </c:layout>
              <c:showLegendKey val="0"/>
              <c:showVal val="0"/>
              <c:showCatName val="1"/>
              <c:showSerName val="0"/>
              <c:showPercent val="1"/>
              <c:showBubbleSize val="0"/>
            </c:dLbl>
            <c:dLbl>
              <c:idx val="5"/>
              <c:layout>
                <c:manualLayout>
                  <c:x val="-0.15124696522515171"/>
                  <c:y val="1.9647092858252481E-2"/>
                </c:manualLayout>
              </c:layout>
              <c:showLegendKey val="0"/>
              <c:showVal val="0"/>
              <c:showCatName val="1"/>
              <c:showSerName val="0"/>
              <c:showPercent val="1"/>
              <c:showBubbleSize val="0"/>
            </c:dLbl>
            <c:dLbl>
              <c:idx val="6"/>
              <c:layout>
                <c:manualLayout>
                  <c:x val="-4.4439712905264925E-2"/>
                  <c:y val="-2.7086424591953862E-2"/>
                </c:manualLayout>
              </c:layout>
              <c:showLegendKey val="0"/>
              <c:showVal val="0"/>
              <c:showCatName val="1"/>
              <c:showSerName val="0"/>
              <c:showPercent val="1"/>
              <c:showBubbleSize val="0"/>
            </c:dLbl>
            <c:txPr>
              <a:bodyPr/>
              <a:lstStyle/>
              <a:p>
                <a:pPr>
                  <a:defRPr sz="1000"/>
                </a:pPr>
                <a:endParaRPr lang="ja-JP"/>
              </a:p>
            </c:txPr>
            <c:showLegendKey val="0"/>
            <c:showVal val="0"/>
            <c:showCatName val="1"/>
            <c:showSerName val="0"/>
            <c:showPercent val="1"/>
            <c:showBubbleSize val="0"/>
            <c:showLeaderLines val="1"/>
          </c:dLbls>
          <c:cat>
            <c:strRef>
              <c:f>Sheet1!$A$235:$A$242</c:f>
              <c:strCache>
                <c:ptCount val="8"/>
                <c:pt idx="0">
                  <c:v>１．自宅で家族中心に介護を受けたい</c:v>
                </c:pt>
                <c:pt idx="1">
                  <c:v>２．自宅で家族の介護と外部の介護サービスを組み合わせて介護を受けたい</c:v>
                </c:pt>
                <c:pt idx="2">
                  <c:v>３．家族に依存せずに生活できるような介護サービスがあれば自宅で介護を受けたい</c:v>
                </c:pt>
                <c:pt idx="3">
                  <c:v>４．有料老人ホームやケア付き高齢者住宅に住み替えて介護を受けたい。</c:v>
                </c:pt>
                <c:pt idx="4">
                  <c:v>５．特別養護老人ホームなどの施設で介護を受けたい。</c:v>
                </c:pt>
                <c:pt idx="5">
                  <c:v>６．医療機関に入院して介護を受けたい。</c:v>
                </c:pt>
                <c:pt idx="6">
                  <c:v>７．その他</c:v>
                </c:pt>
                <c:pt idx="7">
                  <c:v>８．無回答</c:v>
                </c:pt>
              </c:strCache>
            </c:strRef>
          </c:cat>
          <c:val>
            <c:numRef>
              <c:f>Sheet1!$I$235:$I$242</c:f>
              <c:numCache>
                <c:formatCode>General</c:formatCode>
                <c:ptCount val="8"/>
                <c:pt idx="0">
                  <c:v>168</c:v>
                </c:pt>
                <c:pt idx="1">
                  <c:v>999</c:v>
                </c:pt>
                <c:pt idx="2">
                  <c:v>1946</c:v>
                </c:pt>
                <c:pt idx="3">
                  <c:v>483</c:v>
                </c:pt>
                <c:pt idx="4">
                  <c:v>274</c:v>
                </c:pt>
                <c:pt idx="5">
                  <c:v>78</c:v>
                </c:pt>
                <c:pt idx="6">
                  <c:v>145</c:v>
                </c:pt>
                <c:pt idx="7">
                  <c:v>99</c:v>
                </c:pt>
              </c:numCache>
            </c:numRef>
          </c:val>
        </c:ser>
        <c:ser>
          <c:idx val="0"/>
          <c:order val="0"/>
          <c:dLbls>
            <c:dLbl>
              <c:idx val="0"/>
              <c:layout>
                <c:manualLayout>
                  <c:x val="5.7892169728783922E-2"/>
                  <c:y val="-6.4541411490230934E-3"/>
                </c:manualLayout>
              </c:layout>
              <c:showLegendKey val="0"/>
              <c:showVal val="0"/>
              <c:showCatName val="1"/>
              <c:showSerName val="0"/>
              <c:showPercent val="1"/>
              <c:showBubbleSize val="0"/>
            </c:dLbl>
            <c:dLbl>
              <c:idx val="1"/>
              <c:tx>
                <c:rich>
                  <a:bodyPr/>
                  <a:lstStyle/>
                  <a:p>
                    <a:r>
                      <a:rPr lang="en-US"/>
                      <a:t>2
24%</a:t>
                    </a:r>
                  </a:p>
                </c:rich>
              </c:tx>
              <c:showLegendKey val="0"/>
              <c:showVal val="0"/>
              <c:showCatName val="1"/>
              <c:showSerName val="0"/>
              <c:showPercent val="1"/>
              <c:showBubbleSize val="0"/>
            </c:dLbl>
            <c:dLbl>
              <c:idx val="5"/>
              <c:layout>
                <c:manualLayout>
                  <c:x val="-6.3790244969378823E-2"/>
                  <c:y val="6.3144502770486846E-2"/>
                </c:manualLayout>
              </c:layout>
              <c:showLegendKey val="0"/>
              <c:showVal val="0"/>
              <c:showCatName val="1"/>
              <c:showSerName val="0"/>
              <c:showPercent val="1"/>
              <c:showBubbleSize val="0"/>
            </c:dLbl>
            <c:dLbl>
              <c:idx val="6"/>
              <c:layout>
                <c:manualLayout>
                  <c:x val="-2.1042541557305412E-2"/>
                  <c:y val="4.1754155730533687E-3"/>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Sheet1!$A$235:$A$242</c:f>
              <c:strCache>
                <c:ptCount val="8"/>
                <c:pt idx="0">
                  <c:v>１．自宅で家族中心に介護を受けたい</c:v>
                </c:pt>
                <c:pt idx="1">
                  <c:v>２．自宅で家族の介護と外部の介護サービスを組み合わせて介護を受けたい</c:v>
                </c:pt>
                <c:pt idx="2">
                  <c:v>３．家族に依存せずに生活できるような介護サービスがあれば自宅で介護を受けたい</c:v>
                </c:pt>
                <c:pt idx="3">
                  <c:v>４．有料老人ホームやケア付き高齢者住宅に住み替えて介護を受けたい。</c:v>
                </c:pt>
                <c:pt idx="4">
                  <c:v>５．特別養護老人ホームなどの施設で介護を受けたい。</c:v>
                </c:pt>
                <c:pt idx="5">
                  <c:v>６．医療機関に入院して介護を受けたい。</c:v>
                </c:pt>
                <c:pt idx="6">
                  <c:v>７．その他</c:v>
                </c:pt>
                <c:pt idx="7">
                  <c:v>８．無回答</c:v>
                </c:pt>
              </c:strCache>
            </c:strRef>
          </c:cat>
          <c:val>
            <c:numRef>
              <c:f>Sheet1!$I$235:$I$242</c:f>
              <c:numCache>
                <c:formatCode>General</c:formatCode>
                <c:ptCount val="8"/>
                <c:pt idx="0">
                  <c:v>168</c:v>
                </c:pt>
                <c:pt idx="1">
                  <c:v>999</c:v>
                </c:pt>
                <c:pt idx="2">
                  <c:v>1946</c:v>
                </c:pt>
                <c:pt idx="3">
                  <c:v>483</c:v>
                </c:pt>
                <c:pt idx="4">
                  <c:v>274</c:v>
                </c:pt>
                <c:pt idx="5">
                  <c:v>78</c:v>
                </c:pt>
                <c:pt idx="6">
                  <c:v>145</c:v>
                </c:pt>
                <c:pt idx="7">
                  <c:v>99</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solidFill>
        <a:prstClr val="black"/>
      </a:solidFill>
    </a:ln>
  </c:spPr>
  <c:txPr>
    <a:bodyPr/>
    <a:lstStyle/>
    <a:p>
      <a:pPr>
        <a:defRPr>
          <a:latin typeface="HG丸ｺﾞｼｯｸM-PRO" pitchFamily="50" charset="-128"/>
          <a:ea typeface="HG丸ｺﾞｼｯｸM-PRO"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813471502592134E-2"/>
          <c:y val="5.4325955734406524E-2"/>
          <c:w val="0.89430051813471689"/>
          <c:h val="0.85311871227365565"/>
        </c:manualLayout>
      </c:layout>
      <c:barChart>
        <c:barDir val="col"/>
        <c:grouping val="stacked"/>
        <c:varyColors val="0"/>
        <c:ser>
          <c:idx val="1"/>
          <c:order val="0"/>
          <c:tx>
            <c:strRef>
              <c:f>'ﾊﾞｯｸﾃﾞｰﾀ（NI比）'!$F$3</c:f>
              <c:strCache>
                <c:ptCount val="1"/>
                <c:pt idx="0">
                  <c:v>福祉その他</c:v>
                </c:pt>
              </c:strCache>
            </c:strRef>
          </c:tx>
          <c:spPr>
            <a:solidFill>
              <a:srgbClr val="FFFF99"/>
            </a:solidFill>
            <a:ln w="12839">
              <a:solidFill>
                <a:srgbClr val="000000"/>
              </a:solidFill>
              <a:prstDash val="solid"/>
            </a:ln>
          </c:spPr>
          <c:invertIfNegative val="0"/>
          <c:cat>
            <c:strRef>
              <c:f>'ﾊﾞｯｸﾃﾞｰﾀ（NI比）'!$B$4:$B$67</c:f>
              <c:strCache>
                <c:ptCount val="64"/>
                <c:pt idx="0">
                  <c:v>昭和25</c:v>
                </c:pt>
                <c:pt idx="5">
                  <c:v>昭和30</c:v>
                </c:pt>
                <c:pt idx="10">
                  <c:v>昭和35</c:v>
                </c:pt>
                <c:pt idx="15">
                  <c:v>昭和40</c:v>
                </c:pt>
                <c:pt idx="20">
                  <c:v>昭和45</c:v>
                </c:pt>
                <c:pt idx="25">
                  <c:v>昭和50</c:v>
                </c:pt>
                <c:pt idx="30">
                  <c:v>昭和55</c:v>
                </c:pt>
                <c:pt idx="35">
                  <c:v>昭和60</c:v>
                </c:pt>
                <c:pt idx="40">
                  <c:v>平成 2</c:v>
                </c:pt>
                <c:pt idx="45">
                  <c:v>平成 7</c:v>
                </c:pt>
                <c:pt idx="50">
                  <c:v>平成12</c:v>
                </c:pt>
                <c:pt idx="51">
                  <c:v>平成13</c:v>
                </c:pt>
                <c:pt idx="52">
                  <c:v>平成14</c:v>
                </c:pt>
                <c:pt idx="53">
                  <c:v>平成15</c:v>
                </c:pt>
                <c:pt idx="54">
                  <c:v>平成16</c:v>
                </c:pt>
                <c:pt idx="55">
                  <c:v>平成17</c:v>
                </c:pt>
                <c:pt idx="56">
                  <c:v>平成18</c:v>
                </c:pt>
                <c:pt idx="57">
                  <c:v>平成19</c:v>
                </c:pt>
                <c:pt idx="58">
                  <c:v>平成20</c:v>
                </c:pt>
                <c:pt idx="59">
                  <c:v>平成21</c:v>
                </c:pt>
                <c:pt idx="60">
                  <c:v>平成22</c:v>
                </c:pt>
                <c:pt idx="61">
                  <c:v>平成23</c:v>
                </c:pt>
                <c:pt idx="62">
                  <c:v>平成24</c:v>
                </c:pt>
                <c:pt idx="63">
                  <c:v>平成25</c:v>
                </c:pt>
              </c:strCache>
            </c:strRef>
          </c:cat>
          <c:val>
            <c:numRef>
              <c:f>'ﾊﾞｯｸﾃﾞｰﾀ（NI比）'!$F$4:$F$67</c:f>
              <c:numCache>
                <c:formatCode>#,##0.0000_ ;[Red]\-#,##0.0000\ </c:formatCode>
                <c:ptCount val="6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0.30910000000000026</c:v>
                </c:pt>
                <c:pt idx="15">
                  <c:v>0.33920000000000022</c:v>
                </c:pt>
                <c:pt idx="16">
                  <c:v>0.37050000000000022</c:v>
                </c:pt>
                <c:pt idx="17">
                  <c:v>0.41140000000000027</c:v>
                </c:pt>
                <c:pt idx="18">
                  <c:v>0.4582</c:v>
                </c:pt>
                <c:pt idx="19">
                  <c:v>0.48420000000000002</c:v>
                </c:pt>
                <c:pt idx="20">
                  <c:v>0.59199999999999997</c:v>
                </c:pt>
                <c:pt idx="21">
                  <c:v>0.75610000000000044</c:v>
                </c:pt>
                <c:pt idx="22">
                  <c:v>0.93670000000000042</c:v>
                </c:pt>
                <c:pt idx="23">
                  <c:v>1.155899999999999</c:v>
                </c:pt>
                <c:pt idx="24">
                  <c:v>1.627999999999999</c:v>
                </c:pt>
                <c:pt idx="25">
                  <c:v>2.173</c:v>
                </c:pt>
                <c:pt idx="26">
                  <c:v>2.3651999999999997</c:v>
                </c:pt>
                <c:pt idx="27">
                  <c:v>2.6732</c:v>
                </c:pt>
                <c:pt idx="28">
                  <c:v>3.0219</c:v>
                </c:pt>
                <c:pt idx="29">
                  <c:v>3.2272000000000012</c:v>
                </c:pt>
                <c:pt idx="30">
                  <c:v>3.5882000000000001</c:v>
                </c:pt>
                <c:pt idx="31">
                  <c:v>3.999699999999998</c:v>
                </c:pt>
                <c:pt idx="32">
                  <c:v>4.3450999999999995</c:v>
                </c:pt>
                <c:pt idx="33">
                  <c:v>4.4641999999999964</c:v>
                </c:pt>
                <c:pt idx="34">
                  <c:v>4.6215999999999964</c:v>
                </c:pt>
                <c:pt idx="35">
                  <c:v>4.5043999999999995</c:v>
                </c:pt>
                <c:pt idx="36">
                  <c:v>4.6808999999999985</c:v>
                </c:pt>
                <c:pt idx="37">
                  <c:v>4.7462000000000035</c:v>
                </c:pt>
                <c:pt idx="38">
                  <c:v>4.7397000000000036</c:v>
                </c:pt>
                <c:pt idx="39">
                  <c:v>4.8136000000000001</c:v>
                </c:pt>
                <c:pt idx="40">
                  <c:v>4.7988999999999997</c:v>
                </c:pt>
                <c:pt idx="41">
                  <c:v>5.0144999999999964</c:v>
                </c:pt>
                <c:pt idx="42">
                  <c:v>5.4871999999999996</c:v>
                </c:pt>
                <c:pt idx="43">
                  <c:v>5.9603000000000002</c:v>
                </c:pt>
                <c:pt idx="44">
                  <c:v>6.5922000000000001</c:v>
                </c:pt>
                <c:pt idx="45">
                  <c:v>7.1740999999999975</c:v>
                </c:pt>
                <c:pt idx="46">
                  <c:v>7.4268000000000001</c:v>
                </c:pt>
                <c:pt idx="47">
                  <c:v>7.7067000000000014</c:v>
                </c:pt>
                <c:pt idx="48">
                  <c:v>8.3369</c:v>
                </c:pt>
                <c:pt idx="49">
                  <c:v>8.7379999999999995</c:v>
                </c:pt>
                <c:pt idx="50">
                  <c:v>10.9404</c:v>
                </c:pt>
                <c:pt idx="51">
                  <c:v>12.218</c:v>
                </c:pt>
                <c:pt idx="52">
                  <c:v>12.934900000000001</c:v>
                </c:pt>
                <c:pt idx="53">
                  <c:v>12.887600000000004</c:v>
                </c:pt>
                <c:pt idx="54">
                  <c:v>13.167</c:v>
                </c:pt>
                <c:pt idx="55">
                  <c:v>13.359500000000011</c:v>
                </c:pt>
                <c:pt idx="56">
                  <c:v>13.666600000000004</c:v>
                </c:pt>
                <c:pt idx="57">
                  <c:v>14.2239</c:v>
                </c:pt>
                <c:pt idx="58">
                  <c:v>14.939400000000004</c:v>
                </c:pt>
                <c:pt idx="59">
                  <c:v>17.291399999999989</c:v>
                </c:pt>
                <c:pt idx="60">
                  <c:v>18.738399999999981</c:v>
                </c:pt>
                <c:pt idx="61" formatCode="#,##0.0_ ;[Red]\-#,##0.0\ ">
                  <c:v>20.6</c:v>
                </c:pt>
                <c:pt idx="62" formatCode="#,##0.0_ ;[Red]\-#,##0.0\ ">
                  <c:v>20.6</c:v>
                </c:pt>
                <c:pt idx="63" formatCode="#,##0.0_ ;[Red]\-#,##0.0\ ">
                  <c:v>21.1</c:v>
                </c:pt>
              </c:numCache>
            </c:numRef>
          </c:val>
        </c:ser>
        <c:ser>
          <c:idx val="0"/>
          <c:order val="1"/>
          <c:tx>
            <c:strRef>
              <c:f>'ﾊﾞｯｸﾃﾞｰﾀ（NI比）'!$D$3</c:f>
              <c:strCache>
                <c:ptCount val="1"/>
                <c:pt idx="0">
                  <c:v>医療</c:v>
                </c:pt>
              </c:strCache>
            </c:strRef>
          </c:tx>
          <c:spPr>
            <a:pattFill prst="pct60">
              <a:fgClr>
                <a:srgbClr val="9999FF"/>
              </a:fgClr>
              <a:bgClr>
                <a:srgbClr val="0000FF"/>
              </a:bgClr>
            </a:pattFill>
            <a:ln w="12839">
              <a:solidFill>
                <a:srgbClr val="000000"/>
              </a:solidFill>
              <a:prstDash val="solid"/>
            </a:ln>
          </c:spPr>
          <c:invertIfNegative val="0"/>
          <c:cat>
            <c:strRef>
              <c:f>'ﾊﾞｯｸﾃﾞｰﾀ（NI比）'!$B$4:$B$67</c:f>
              <c:strCache>
                <c:ptCount val="64"/>
                <c:pt idx="0">
                  <c:v>昭和25</c:v>
                </c:pt>
                <c:pt idx="5">
                  <c:v>昭和30</c:v>
                </c:pt>
                <c:pt idx="10">
                  <c:v>昭和35</c:v>
                </c:pt>
                <c:pt idx="15">
                  <c:v>昭和40</c:v>
                </c:pt>
                <c:pt idx="20">
                  <c:v>昭和45</c:v>
                </c:pt>
                <c:pt idx="25">
                  <c:v>昭和50</c:v>
                </c:pt>
                <c:pt idx="30">
                  <c:v>昭和55</c:v>
                </c:pt>
                <c:pt idx="35">
                  <c:v>昭和60</c:v>
                </c:pt>
                <c:pt idx="40">
                  <c:v>平成 2</c:v>
                </c:pt>
                <c:pt idx="45">
                  <c:v>平成 7</c:v>
                </c:pt>
                <c:pt idx="50">
                  <c:v>平成12</c:v>
                </c:pt>
                <c:pt idx="51">
                  <c:v>平成13</c:v>
                </c:pt>
                <c:pt idx="52">
                  <c:v>平成14</c:v>
                </c:pt>
                <c:pt idx="53">
                  <c:v>平成15</c:v>
                </c:pt>
                <c:pt idx="54">
                  <c:v>平成16</c:v>
                </c:pt>
                <c:pt idx="55">
                  <c:v>平成17</c:v>
                </c:pt>
                <c:pt idx="56">
                  <c:v>平成18</c:v>
                </c:pt>
                <c:pt idx="57">
                  <c:v>平成19</c:v>
                </c:pt>
                <c:pt idx="58">
                  <c:v>平成20</c:v>
                </c:pt>
                <c:pt idx="59">
                  <c:v>平成21</c:v>
                </c:pt>
                <c:pt idx="60">
                  <c:v>平成22</c:v>
                </c:pt>
                <c:pt idx="61">
                  <c:v>平成23</c:v>
                </c:pt>
                <c:pt idx="62">
                  <c:v>平成24</c:v>
                </c:pt>
                <c:pt idx="63">
                  <c:v>平成25</c:v>
                </c:pt>
              </c:strCache>
            </c:strRef>
          </c:cat>
          <c:val>
            <c:numRef>
              <c:f>'ﾊﾞｯｸﾃﾞｰﾀ（NI比）'!$D$4:$D$67</c:f>
              <c:numCache>
                <c:formatCode>#,##0.0000_ ;[Red]\-#,##0.0000\ </c:formatCode>
                <c:ptCount val="64"/>
                <c:pt idx="0">
                  <c:v>6.4600000000000019E-2</c:v>
                </c:pt>
                <c:pt idx="1">
                  <c:v>8.0400000000000041E-2</c:v>
                </c:pt>
                <c:pt idx="2">
                  <c:v>0.1149</c:v>
                </c:pt>
                <c:pt idx="3">
                  <c:v>0.1480000000000001</c:v>
                </c:pt>
                <c:pt idx="4">
                  <c:v>0.17119999999999999</c:v>
                </c:pt>
                <c:pt idx="5">
                  <c:v>0.19189999999999999</c:v>
                </c:pt>
                <c:pt idx="6">
                  <c:v>0.20180000000000001</c:v>
                </c:pt>
                <c:pt idx="7">
                  <c:v>0.22239999999999999</c:v>
                </c:pt>
                <c:pt idx="8">
                  <c:v>0.20990000000000011</c:v>
                </c:pt>
                <c:pt idx="9">
                  <c:v>0.25230000000000002</c:v>
                </c:pt>
                <c:pt idx="10">
                  <c:v>0.29420000000000002</c:v>
                </c:pt>
                <c:pt idx="11">
                  <c:v>0.38500000000000023</c:v>
                </c:pt>
                <c:pt idx="12">
                  <c:v>0.46990000000000021</c:v>
                </c:pt>
                <c:pt idx="13">
                  <c:v>0.58849999999999958</c:v>
                </c:pt>
                <c:pt idx="14">
                  <c:v>0.73280000000000045</c:v>
                </c:pt>
                <c:pt idx="15">
                  <c:v>0.9137000000000004</c:v>
                </c:pt>
                <c:pt idx="16">
                  <c:v>1.0766</c:v>
                </c:pt>
                <c:pt idx="17">
                  <c:v>1.2583</c:v>
                </c:pt>
                <c:pt idx="18">
                  <c:v>1.4678999999999987</c:v>
                </c:pt>
                <c:pt idx="19">
                  <c:v>1.6975</c:v>
                </c:pt>
                <c:pt idx="20">
                  <c:v>2.0757999999999988</c:v>
                </c:pt>
                <c:pt idx="21">
                  <c:v>2.2505000000000002</c:v>
                </c:pt>
                <c:pt idx="22">
                  <c:v>2.8110999999999984</c:v>
                </c:pt>
                <c:pt idx="23">
                  <c:v>3.427</c:v>
                </c:pt>
                <c:pt idx="24">
                  <c:v>4.7207999999999997</c:v>
                </c:pt>
                <c:pt idx="25">
                  <c:v>5.7131999999999996</c:v>
                </c:pt>
                <c:pt idx="26">
                  <c:v>6.8098000000000001</c:v>
                </c:pt>
                <c:pt idx="27">
                  <c:v>7.6255999999999968</c:v>
                </c:pt>
                <c:pt idx="28">
                  <c:v>8.9167000000000005</c:v>
                </c:pt>
                <c:pt idx="29">
                  <c:v>9.7743000000000002</c:v>
                </c:pt>
                <c:pt idx="30">
                  <c:v>10.732900000000001</c:v>
                </c:pt>
                <c:pt idx="31">
                  <c:v>11.5221</c:v>
                </c:pt>
                <c:pt idx="32">
                  <c:v>12.411800000000001</c:v>
                </c:pt>
                <c:pt idx="33">
                  <c:v>13.0983</c:v>
                </c:pt>
                <c:pt idx="34">
                  <c:v>13.565400000000007</c:v>
                </c:pt>
                <c:pt idx="35">
                  <c:v>14.283000000000001</c:v>
                </c:pt>
                <c:pt idx="36">
                  <c:v>15.148899999999999</c:v>
                </c:pt>
                <c:pt idx="37">
                  <c:v>16.0001</c:v>
                </c:pt>
                <c:pt idx="38">
                  <c:v>16.672599999999989</c:v>
                </c:pt>
                <c:pt idx="39">
                  <c:v>17.527899999999999</c:v>
                </c:pt>
                <c:pt idx="40">
                  <c:v>18.3795</c:v>
                </c:pt>
                <c:pt idx="41">
                  <c:v>19.50559999999998</c:v>
                </c:pt>
                <c:pt idx="42">
                  <c:v>20.939499999999981</c:v>
                </c:pt>
                <c:pt idx="43">
                  <c:v>21.805900000000001</c:v>
                </c:pt>
                <c:pt idx="44">
                  <c:v>22.865599999999979</c:v>
                </c:pt>
                <c:pt idx="45">
                  <c:v>24.052</c:v>
                </c:pt>
                <c:pt idx="46">
                  <c:v>25.170200000000001</c:v>
                </c:pt>
                <c:pt idx="47">
                  <c:v>25.300799999999981</c:v>
                </c:pt>
                <c:pt idx="48">
                  <c:v>25.40039999999998</c:v>
                </c:pt>
                <c:pt idx="49">
                  <c:v>26.396999999999988</c:v>
                </c:pt>
                <c:pt idx="50">
                  <c:v>25.997499999999981</c:v>
                </c:pt>
                <c:pt idx="51">
                  <c:v>26.627300000000005</c:v>
                </c:pt>
                <c:pt idx="52">
                  <c:v>26.2818</c:v>
                </c:pt>
                <c:pt idx="53">
                  <c:v>26.613199999999999</c:v>
                </c:pt>
                <c:pt idx="54">
                  <c:v>27.128499999999981</c:v>
                </c:pt>
                <c:pt idx="55">
                  <c:v>28.123999999999999</c:v>
                </c:pt>
                <c:pt idx="56">
                  <c:v>28.1006</c:v>
                </c:pt>
                <c:pt idx="57">
                  <c:v>28.940999999999981</c:v>
                </c:pt>
                <c:pt idx="58">
                  <c:v>29.620100000000001</c:v>
                </c:pt>
                <c:pt idx="59">
                  <c:v>30.8446</c:v>
                </c:pt>
                <c:pt idx="60">
                  <c:v>32.331200000000003</c:v>
                </c:pt>
                <c:pt idx="61" formatCode="#,##0.0_ ;[Red]\-#,##0.0\ ">
                  <c:v>33.6</c:v>
                </c:pt>
                <c:pt idx="62" formatCode="#,##0.0_ ;[Red]\-#,##0.0\ ">
                  <c:v>35.1</c:v>
                </c:pt>
                <c:pt idx="63" formatCode="#,##0.0_ ;[Red]\-#,##0.0\ ">
                  <c:v>36</c:v>
                </c:pt>
              </c:numCache>
            </c:numRef>
          </c:val>
        </c:ser>
        <c:ser>
          <c:idx val="2"/>
          <c:order val="2"/>
          <c:tx>
            <c:strRef>
              <c:f>'ﾊﾞｯｸﾃﾞｰﾀ（NI比）'!$E$3</c:f>
              <c:strCache>
                <c:ptCount val="1"/>
                <c:pt idx="0">
                  <c:v>年金</c:v>
                </c:pt>
              </c:strCache>
            </c:strRef>
          </c:tx>
          <c:spPr>
            <a:solidFill>
              <a:srgbClr val="99CCFF"/>
            </a:solidFill>
            <a:ln w="12839">
              <a:solidFill>
                <a:srgbClr val="000000"/>
              </a:solidFill>
              <a:prstDash val="solid"/>
            </a:ln>
          </c:spPr>
          <c:invertIfNegative val="0"/>
          <c:cat>
            <c:strRef>
              <c:f>'ﾊﾞｯｸﾃﾞｰﾀ（NI比）'!$B$4:$B$67</c:f>
              <c:strCache>
                <c:ptCount val="64"/>
                <c:pt idx="0">
                  <c:v>昭和25</c:v>
                </c:pt>
                <c:pt idx="5">
                  <c:v>昭和30</c:v>
                </c:pt>
                <c:pt idx="10">
                  <c:v>昭和35</c:v>
                </c:pt>
                <c:pt idx="15">
                  <c:v>昭和40</c:v>
                </c:pt>
                <c:pt idx="20">
                  <c:v>昭和45</c:v>
                </c:pt>
                <c:pt idx="25">
                  <c:v>昭和50</c:v>
                </c:pt>
                <c:pt idx="30">
                  <c:v>昭和55</c:v>
                </c:pt>
                <c:pt idx="35">
                  <c:v>昭和60</c:v>
                </c:pt>
                <c:pt idx="40">
                  <c:v>平成 2</c:v>
                </c:pt>
                <c:pt idx="45">
                  <c:v>平成 7</c:v>
                </c:pt>
                <c:pt idx="50">
                  <c:v>平成12</c:v>
                </c:pt>
                <c:pt idx="51">
                  <c:v>平成13</c:v>
                </c:pt>
                <c:pt idx="52">
                  <c:v>平成14</c:v>
                </c:pt>
                <c:pt idx="53">
                  <c:v>平成15</c:v>
                </c:pt>
                <c:pt idx="54">
                  <c:v>平成16</c:v>
                </c:pt>
                <c:pt idx="55">
                  <c:v>平成17</c:v>
                </c:pt>
                <c:pt idx="56">
                  <c:v>平成18</c:v>
                </c:pt>
                <c:pt idx="57">
                  <c:v>平成19</c:v>
                </c:pt>
                <c:pt idx="58">
                  <c:v>平成20</c:v>
                </c:pt>
                <c:pt idx="59">
                  <c:v>平成21</c:v>
                </c:pt>
                <c:pt idx="60">
                  <c:v>平成22</c:v>
                </c:pt>
                <c:pt idx="61">
                  <c:v>平成23</c:v>
                </c:pt>
                <c:pt idx="62">
                  <c:v>平成24</c:v>
                </c:pt>
                <c:pt idx="63">
                  <c:v>平成25</c:v>
                </c:pt>
              </c:strCache>
            </c:strRef>
          </c:cat>
          <c:val>
            <c:numRef>
              <c:f>'ﾊﾞｯｸﾃﾞｰﾀ（NI比）'!$E$4:$E$67</c:f>
              <c:numCache>
                <c:formatCode>#,##0.0000_ ;[Red]\-#,##0.0000\ </c:formatCode>
                <c:ptCount val="64"/>
                <c:pt idx="0">
                  <c:v>6.1499999999999999E-2</c:v>
                </c:pt>
                <c:pt idx="1">
                  <c:v>7.6799999999999993E-2</c:v>
                </c:pt>
                <c:pt idx="2">
                  <c:v>0.10460000000000005</c:v>
                </c:pt>
                <c:pt idx="3">
                  <c:v>0.10960000000000006</c:v>
                </c:pt>
                <c:pt idx="4">
                  <c:v>0.21290000000000012</c:v>
                </c:pt>
                <c:pt idx="5">
                  <c:v>0.19739999999999999</c:v>
                </c:pt>
                <c:pt idx="6">
                  <c:v>0.19689999999999999</c:v>
                </c:pt>
                <c:pt idx="7">
                  <c:v>0.2133000000000001</c:v>
                </c:pt>
                <c:pt idx="8">
                  <c:v>0.2981000000000002</c:v>
                </c:pt>
                <c:pt idx="9">
                  <c:v>0.32550000000000023</c:v>
                </c:pt>
                <c:pt idx="10">
                  <c:v>0.3611000000000002</c:v>
                </c:pt>
                <c:pt idx="11">
                  <c:v>0.40500000000000008</c:v>
                </c:pt>
                <c:pt idx="12">
                  <c:v>0.45200000000000001</c:v>
                </c:pt>
                <c:pt idx="13">
                  <c:v>0.53290000000000004</c:v>
                </c:pt>
                <c:pt idx="14">
                  <c:v>0.3056000000000002</c:v>
                </c:pt>
                <c:pt idx="15">
                  <c:v>0.35080000000000022</c:v>
                </c:pt>
                <c:pt idx="16">
                  <c:v>0.41990000000000022</c:v>
                </c:pt>
                <c:pt idx="17">
                  <c:v>0.49470000000000008</c:v>
                </c:pt>
                <c:pt idx="18">
                  <c:v>0.58349999999999957</c:v>
                </c:pt>
                <c:pt idx="19">
                  <c:v>0.69350000000000001</c:v>
                </c:pt>
                <c:pt idx="20">
                  <c:v>0.85620000000000041</c:v>
                </c:pt>
                <c:pt idx="21">
                  <c:v>1.0191999999999992</c:v>
                </c:pt>
                <c:pt idx="22">
                  <c:v>1.236699999999999</c:v>
                </c:pt>
                <c:pt idx="23">
                  <c:v>1.6758</c:v>
                </c:pt>
                <c:pt idx="24">
                  <c:v>2.6781999999999999</c:v>
                </c:pt>
                <c:pt idx="25">
                  <c:v>3.8831000000000002</c:v>
                </c:pt>
                <c:pt idx="26">
                  <c:v>5.3414999999999999</c:v>
                </c:pt>
                <c:pt idx="27">
                  <c:v>6.5880000000000001</c:v>
                </c:pt>
                <c:pt idx="28">
                  <c:v>7.8376999999999999</c:v>
                </c:pt>
                <c:pt idx="29">
                  <c:v>8.9817</c:v>
                </c:pt>
                <c:pt idx="30">
                  <c:v>10.452500000000011</c:v>
                </c:pt>
                <c:pt idx="31">
                  <c:v>12.042</c:v>
                </c:pt>
                <c:pt idx="32">
                  <c:v>13.340400000000002</c:v>
                </c:pt>
                <c:pt idx="33">
                  <c:v>14.4108</c:v>
                </c:pt>
                <c:pt idx="34">
                  <c:v>15.452700000000007</c:v>
                </c:pt>
                <c:pt idx="35">
                  <c:v>16.892299999999981</c:v>
                </c:pt>
                <c:pt idx="36">
                  <c:v>18.761999999999986</c:v>
                </c:pt>
                <c:pt idx="37">
                  <c:v>19.98739999999998</c:v>
                </c:pt>
                <c:pt idx="38">
                  <c:v>21.0459</c:v>
                </c:pt>
                <c:pt idx="39">
                  <c:v>22.54069999999998</c:v>
                </c:pt>
                <c:pt idx="40">
                  <c:v>24.042000000000002</c:v>
                </c:pt>
                <c:pt idx="41">
                  <c:v>25.614500000000014</c:v>
                </c:pt>
                <c:pt idx="42">
                  <c:v>27.401299999999985</c:v>
                </c:pt>
                <c:pt idx="43">
                  <c:v>29.037600000000001</c:v>
                </c:pt>
                <c:pt idx="44">
                  <c:v>31.008400000000002</c:v>
                </c:pt>
                <c:pt idx="45">
                  <c:v>33.498600000000003</c:v>
                </c:pt>
                <c:pt idx="46">
                  <c:v>34.954799999999999</c:v>
                </c:pt>
                <c:pt idx="47">
                  <c:v>36.3996</c:v>
                </c:pt>
                <c:pt idx="48">
                  <c:v>38.410499999999999</c:v>
                </c:pt>
                <c:pt idx="49">
                  <c:v>39.911200000000001</c:v>
                </c:pt>
                <c:pt idx="50">
                  <c:v>41.2012</c:v>
                </c:pt>
                <c:pt idx="51">
                  <c:v>42.571400000000004</c:v>
                </c:pt>
                <c:pt idx="52">
                  <c:v>44.378100000000003</c:v>
                </c:pt>
                <c:pt idx="53">
                  <c:v>44.784500000000001</c:v>
                </c:pt>
                <c:pt idx="54">
                  <c:v>45.518800000000006</c:v>
                </c:pt>
                <c:pt idx="55">
                  <c:v>46.293000000000013</c:v>
                </c:pt>
                <c:pt idx="56">
                  <c:v>47.325300000000013</c:v>
                </c:pt>
                <c:pt idx="57">
                  <c:v>48.273700000000012</c:v>
                </c:pt>
                <c:pt idx="58">
                  <c:v>49.5443</c:v>
                </c:pt>
                <c:pt idx="59">
                  <c:v>51.724600000000002</c:v>
                </c:pt>
                <c:pt idx="60">
                  <c:v>52.418400000000005</c:v>
                </c:pt>
                <c:pt idx="61" formatCode="#,##0.0_ ;[Red]\-#,##0.0\ ">
                  <c:v>53.6</c:v>
                </c:pt>
                <c:pt idx="62" formatCode="#,##0.0_ ;[Red]\-#,##0.0\ ">
                  <c:v>53.8</c:v>
                </c:pt>
                <c:pt idx="63" formatCode="#,##0.0_ ;[Red]\-#,##0.0\ ">
                  <c:v>53.5</c:v>
                </c:pt>
              </c:numCache>
            </c:numRef>
          </c:val>
        </c:ser>
        <c:dLbls>
          <c:showLegendKey val="0"/>
          <c:showVal val="0"/>
          <c:showCatName val="0"/>
          <c:showSerName val="0"/>
          <c:showPercent val="0"/>
          <c:showBubbleSize val="0"/>
        </c:dLbls>
        <c:gapWidth val="50"/>
        <c:overlap val="100"/>
        <c:axId val="142740864"/>
        <c:axId val="142747136"/>
      </c:barChart>
      <c:lineChart>
        <c:grouping val="standard"/>
        <c:varyColors val="0"/>
        <c:ser>
          <c:idx val="3"/>
          <c:order val="3"/>
          <c:tx>
            <c:strRef>
              <c:f>'ﾊﾞｯｸﾃﾞｰﾀ（NI比）'!$G$3</c:f>
              <c:strCache>
                <c:ptCount val="1"/>
                <c:pt idx="0">
                  <c:v>1人当たり社会保障給付費</c:v>
                </c:pt>
              </c:strCache>
            </c:strRef>
          </c:tx>
          <c:spPr>
            <a:ln w="25400">
              <a:solidFill>
                <a:srgbClr val="FF00FF"/>
              </a:solidFill>
              <a:prstDash val="solid"/>
            </a:ln>
          </c:spPr>
          <c:marker>
            <c:symbol val="dash"/>
            <c:size val="2"/>
            <c:spPr>
              <a:solidFill>
                <a:srgbClr val="FF00FF"/>
              </a:solidFill>
              <a:ln>
                <a:solidFill>
                  <a:srgbClr val="FF00FF"/>
                </a:solidFill>
                <a:prstDash val="solid"/>
              </a:ln>
            </c:spPr>
          </c:marker>
          <c:cat>
            <c:numRef>
              <c:f>'ﾊﾞｯｸﾃﾞｰﾀ（NI比）'!$A$4:$A$66</c:f>
              <c:numCache>
                <c:formatCode>General</c:formatCode>
                <c:ptCount val="63"/>
                <c:pt idx="0">
                  <c:v>1950</c:v>
                </c:pt>
                <c:pt idx="5">
                  <c:v>1955</c:v>
                </c:pt>
                <c:pt idx="10">
                  <c:v>1960</c:v>
                </c:pt>
                <c:pt idx="15">
                  <c:v>1965</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numCache>
            </c:numRef>
          </c:cat>
          <c:val>
            <c:numRef>
              <c:f>'ﾊﾞｯｸﾃﾞｰﾀ（NI比）'!$G$4:$G$66</c:f>
              <c:numCache>
                <c:formatCode>0.00_ </c:formatCode>
                <c:ptCount val="63"/>
                <c:pt idx="1">
                  <c:v>0.19</c:v>
                </c:pt>
                <c:pt idx="2">
                  <c:v>0.26</c:v>
                </c:pt>
                <c:pt idx="3">
                  <c:v>0.30000000000000021</c:v>
                </c:pt>
                <c:pt idx="4">
                  <c:v>0.44000000000000006</c:v>
                </c:pt>
                <c:pt idx="5">
                  <c:v>0.44000000000000006</c:v>
                </c:pt>
                <c:pt idx="6">
                  <c:v>0.44000000000000006</c:v>
                </c:pt>
                <c:pt idx="7">
                  <c:v>0.4800000000000002</c:v>
                </c:pt>
                <c:pt idx="8">
                  <c:v>0.55000000000000004</c:v>
                </c:pt>
                <c:pt idx="9">
                  <c:v>0.62000000000000044</c:v>
                </c:pt>
                <c:pt idx="10">
                  <c:v>0.7000000000000004</c:v>
                </c:pt>
                <c:pt idx="11">
                  <c:v>0.84000000000000052</c:v>
                </c:pt>
                <c:pt idx="12">
                  <c:v>0.97000000000000042</c:v>
                </c:pt>
                <c:pt idx="13">
                  <c:v>1.1700000000000008</c:v>
                </c:pt>
                <c:pt idx="14">
                  <c:v>1.3900000000000001</c:v>
                </c:pt>
                <c:pt idx="15">
                  <c:v>1.6300000000000001</c:v>
                </c:pt>
                <c:pt idx="16">
                  <c:v>1.8900000000000001</c:v>
                </c:pt>
                <c:pt idx="17">
                  <c:v>2.16</c:v>
                </c:pt>
                <c:pt idx="18">
                  <c:v>2.48</c:v>
                </c:pt>
                <c:pt idx="19">
                  <c:v>2.8</c:v>
                </c:pt>
                <c:pt idx="20">
                  <c:v>3.4</c:v>
                </c:pt>
                <c:pt idx="21">
                  <c:v>3.8299999999999987</c:v>
                </c:pt>
                <c:pt idx="22">
                  <c:v>4.63</c:v>
                </c:pt>
                <c:pt idx="23">
                  <c:v>5.74</c:v>
                </c:pt>
                <c:pt idx="24">
                  <c:v>8.16</c:v>
                </c:pt>
                <c:pt idx="25">
                  <c:v>10.51</c:v>
                </c:pt>
                <c:pt idx="26">
                  <c:v>12.84</c:v>
                </c:pt>
                <c:pt idx="27">
                  <c:v>14.790000000000001</c:v>
                </c:pt>
                <c:pt idx="28">
                  <c:v>17.169999999999987</c:v>
                </c:pt>
                <c:pt idx="29">
                  <c:v>18.93</c:v>
                </c:pt>
                <c:pt idx="30">
                  <c:v>21.16</c:v>
                </c:pt>
                <c:pt idx="31">
                  <c:v>23.380000000000003</c:v>
                </c:pt>
                <c:pt idx="32">
                  <c:v>25.35</c:v>
                </c:pt>
                <c:pt idx="33">
                  <c:v>26.75</c:v>
                </c:pt>
                <c:pt idx="34">
                  <c:v>27.959999999999987</c:v>
                </c:pt>
                <c:pt idx="35">
                  <c:v>29.479999999999986</c:v>
                </c:pt>
                <c:pt idx="36">
                  <c:v>31.72</c:v>
                </c:pt>
                <c:pt idx="37">
                  <c:v>33.32</c:v>
                </c:pt>
                <c:pt idx="38">
                  <c:v>34.590000000000003</c:v>
                </c:pt>
                <c:pt idx="39">
                  <c:v>36.43</c:v>
                </c:pt>
                <c:pt idx="40">
                  <c:v>38.200000000000003</c:v>
                </c:pt>
                <c:pt idx="41">
                  <c:v>40.4</c:v>
                </c:pt>
                <c:pt idx="42">
                  <c:v>43.21</c:v>
                </c:pt>
                <c:pt idx="43">
                  <c:v>45.47</c:v>
                </c:pt>
                <c:pt idx="44">
                  <c:v>48.27000000000001</c:v>
                </c:pt>
                <c:pt idx="45">
                  <c:v>51.54</c:v>
                </c:pt>
                <c:pt idx="46">
                  <c:v>53.67</c:v>
                </c:pt>
                <c:pt idx="47">
                  <c:v>55.02</c:v>
                </c:pt>
                <c:pt idx="48">
                  <c:v>57.05</c:v>
                </c:pt>
                <c:pt idx="49">
                  <c:v>59.25</c:v>
                </c:pt>
                <c:pt idx="50">
                  <c:v>61.56</c:v>
                </c:pt>
                <c:pt idx="51">
                  <c:v>63.95</c:v>
                </c:pt>
                <c:pt idx="52">
                  <c:v>65.569999999999993</c:v>
                </c:pt>
                <c:pt idx="53">
                  <c:v>66.010000000000005</c:v>
                </c:pt>
                <c:pt idx="54">
                  <c:v>67.149999999999991</c:v>
                </c:pt>
                <c:pt idx="55">
                  <c:v>68.7</c:v>
                </c:pt>
                <c:pt idx="56">
                  <c:v>69.66</c:v>
                </c:pt>
                <c:pt idx="57">
                  <c:v>71.42</c:v>
                </c:pt>
                <c:pt idx="58">
                  <c:v>73.47</c:v>
                </c:pt>
                <c:pt idx="59">
                  <c:v>78</c:v>
                </c:pt>
                <c:pt idx="60">
                  <c:v>80.81</c:v>
                </c:pt>
                <c:pt idx="61" formatCode="0.0000_ ">
                  <c:v>84.381580080311224</c:v>
                </c:pt>
                <c:pt idx="62" formatCode="0.0000_ ">
                  <c:v>85.883700136472584</c:v>
                </c:pt>
              </c:numCache>
            </c:numRef>
          </c:val>
          <c:smooth val="1"/>
        </c:ser>
        <c:dLbls>
          <c:showLegendKey val="0"/>
          <c:showVal val="0"/>
          <c:showCatName val="0"/>
          <c:showSerName val="0"/>
          <c:showPercent val="0"/>
          <c:showBubbleSize val="0"/>
        </c:dLbls>
        <c:marker val="1"/>
        <c:smooth val="0"/>
        <c:axId val="142754560"/>
        <c:axId val="142748672"/>
      </c:lineChart>
      <c:catAx>
        <c:axId val="142740864"/>
        <c:scaling>
          <c:orientation val="minMax"/>
        </c:scaling>
        <c:delete val="0"/>
        <c:axPos val="b"/>
        <c:majorTickMark val="in"/>
        <c:minorTickMark val="none"/>
        <c:tickLblPos val="none"/>
        <c:spPr>
          <a:ln w="3209">
            <a:solidFill>
              <a:srgbClr val="000000"/>
            </a:solidFill>
            <a:prstDash val="solid"/>
          </a:ln>
        </c:spPr>
        <c:crossAx val="142747136"/>
        <c:crosses val="autoZero"/>
        <c:auto val="0"/>
        <c:lblAlgn val="ctr"/>
        <c:lblOffset val="100"/>
        <c:tickLblSkip val="1"/>
        <c:tickMarkSkip val="1"/>
        <c:noMultiLvlLbl val="0"/>
      </c:catAx>
      <c:valAx>
        <c:axId val="142747136"/>
        <c:scaling>
          <c:orientation val="minMax"/>
          <c:max val="120"/>
          <c:min val="0"/>
        </c:scaling>
        <c:delete val="0"/>
        <c:axPos val="l"/>
        <c:majorGridlines>
          <c:spPr>
            <a:ln w="3209">
              <a:solidFill>
                <a:srgbClr val="000000"/>
              </a:solidFill>
              <a:prstDash val="sysDash"/>
            </a:ln>
          </c:spPr>
        </c:majorGridlines>
        <c:numFmt formatCode="#,##0_ ;[Red]\-#,##0\ " sourceLinked="0"/>
        <c:majorTickMark val="in"/>
        <c:minorTickMark val="none"/>
        <c:tickLblPos val="nextTo"/>
        <c:spPr>
          <a:ln w="3209">
            <a:solidFill>
              <a:srgbClr val="000000"/>
            </a:solidFill>
            <a:prstDash val="solid"/>
          </a:ln>
        </c:spPr>
        <c:txPr>
          <a:bodyPr rot="0" vert="horz"/>
          <a:lstStyle/>
          <a:p>
            <a:pPr>
              <a:defRPr sz="1115" b="0" i="0" u="none" strike="noStrike" baseline="0">
                <a:solidFill>
                  <a:srgbClr val="000000"/>
                </a:solidFill>
                <a:latin typeface="ＭＳ Ｐゴシック"/>
                <a:ea typeface="ＭＳ Ｐゴシック"/>
                <a:cs typeface="ＭＳ Ｐゴシック"/>
              </a:defRPr>
            </a:pPr>
            <a:endParaRPr lang="ja-JP"/>
          </a:p>
        </c:txPr>
        <c:crossAx val="142740864"/>
        <c:crosses val="autoZero"/>
        <c:crossBetween val="between"/>
        <c:majorUnit val="10"/>
      </c:valAx>
      <c:valAx>
        <c:axId val="142748672"/>
        <c:scaling>
          <c:orientation val="minMax"/>
        </c:scaling>
        <c:delete val="0"/>
        <c:axPos val="r"/>
        <c:numFmt formatCode="0.00_ " sourceLinked="1"/>
        <c:majorTickMark val="out"/>
        <c:minorTickMark val="none"/>
        <c:tickLblPos val="nextTo"/>
        <c:crossAx val="142754560"/>
        <c:crosses val="max"/>
        <c:crossBetween val="between"/>
      </c:valAx>
      <c:catAx>
        <c:axId val="142754560"/>
        <c:scaling>
          <c:orientation val="minMax"/>
        </c:scaling>
        <c:delete val="1"/>
        <c:axPos val="b"/>
        <c:numFmt formatCode="General" sourceLinked="1"/>
        <c:majorTickMark val="out"/>
        <c:minorTickMark val="none"/>
        <c:tickLblPos val="nextTo"/>
        <c:crossAx val="142748672"/>
        <c:crosses val="autoZero"/>
        <c:auto val="0"/>
        <c:lblAlgn val="ctr"/>
        <c:lblOffset val="100"/>
        <c:noMultiLvlLbl val="0"/>
      </c:catAx>
      <c:spPr>
        <a:noFill/>
        <a:ln w="12839">
          <a:solidFill>
            <a:srgbClr val="808080"/>
          </a:solidFill>
          <a:prstDash val="solid"/>
        </a:ln>
      </c:spPr>
    </c:plotArea>
    <c:legend>
      <c:legendPos val="r"/>
      <c:layout>
        <c:manualLayout>
          <c:xMode val="edge"/>
          <c:yMode val="edge"/>
          <c:x val="6.4295640440006824E-2"/>
          <c:y val="0.36952114190572038"/>
          <c:w val="0.18626172895539392"/>
          <c:h val="0.14209303132263087"/>
        </c:manualLayout>
      </c:layout>
      <c:overlay val="0"/>
      <c:spPr>
        <a:solidFill>
          <a:srgbClr val="FFFFFF"/>
        </a:solidFill>
        <a:ln w="3209">
          <a:solidFill>
            <a:srgbClr val="000000"/>
          </a:solidFill>
          <a:prstDash val="solid"/>
        </a:ln>
      </c:spPr>
      <c:txPr>
        <a:bodyPr/>
        <a:lstStyle/>
        <a:p>
          <a:pPr>
            <a:defRPr sz="1023"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noFill/>
    <a:ln>
      <a:noFill/>
    </a:ln>
  </c:spPr>
  <c:txPr>
    <a:bodyPr/>
    <a:lstStyle/>
    <a:p>
      <a:pPr>
        <a:defRPr sz="111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91937932824248E-2"/>
          <c:y val="0.29091171242410985"/>
          <c:w val="0.73324538014294649"/>
          <c:h val="0.64698121777320561"/>
        </c:manualLayout>
      </c:layout>
      <c:pieChart>
        <c:varyColors val="1"/>
        <c:ser>
          <c:idx val="0"/>
          <c:order val="0"/>
          <c:tx>
            <c:strRef>
              <c:f>Sheet1!$B$1</c:f>
              <c:strCache>
                <c:ptCount val="1"/>
                <c:pt idx="0">
                  <c:v>H２３年度</c:v>
                </c:pt>
              </c:strCache>
            </c:strRef>
          </c:tx>
          <c:dPt>
            <c:idx val="0"/>
            <c:bubble3D val="0"/>
            <c:spPr>
              <a:solidFill>
                <a:schemeClr val="accent1"/>
              </a:solidFill>
            </c:spPr>
          </c:dPt>
          <c:dPt>
            <c:idx val="1"/>
            <c:bubble3D val="0"/>
            <c:spPr>
              <a:solidFill>
                <a:schemeClr val="accent2">
                  <a:lumMod val="40000"/>
                  <a:lumOff val="60000"/>
                </a:schemeClr>
              </a:solidFill>
            </c:spPr>
          </c:dPt>
          <c:dLbls>
            <c:dLbl>
              <c:idx val="0"/>
              <c:layout>
                <c:manualLayout>
                  <c:x val="-0.25042379550420851"/>
                  <c:y val="0.16303982097227304"/>
                </c:manualLayout>
              </c:layout>
              <c:tx>
                <c:rich>
                  <a:bodyPr/>
                  <a:lstStyle/>
                  <a:p>
                    <a:r>
                      <a:rPr lang="ja-JP" altLang="en-US" sz="1400" dirty="0"/>
                      <a:t>直</a:t>
                    </a:r>
                    <a:r>
                      <a:rPr lang="ja-JP" altLang="en-US" dirty="0"/>
                      <a:t>営
</a:t>
                    </a:r>
                    <a:r>
                      <a:rPr lang="en-US" altLang="ja-JP" dirty="0" smtClean="0"/>
                      <a:t>29.9</a:t>
                    </a:r>
                    <a:endParaRPr lang="en-US" altLang="ja-JP" dirty="0"/>
                  </a:p>
                </c:rich>
              </c:tx>
              <c:showLegendKey val="0"/>
              <c:showVal val="0"/>
              <c:showCatName val="1"/>
              <c:showSerName val="0"/>
              <c:showPercent val="1"/>
              <c:showBubbleSize val="0"/>
            </c:dLbl>
            <c:dLbl>
              <c:idx val="1"/>
              <c:layout>
                <c:manualLayout>
                  <c:x val="0.24009739658556886"/>
                  <c:y val="-0.11316480708492713"/>
                </c:manualLayout>
              </c:layout>
              <c:showLegendKey val="0"/>
              <c:showVal val="1"/>
              <c:showCatName val="1"/>
              <c:showSerName val="0"/>
              <c:showPercent val="0"/>
              <c:showBubbleSize val="0"/>
            </c:dLbl>
            <c:txPr>
              <a:bodyPr/>
              <a:lstStyle/>
              <a:p>
                <a:pPr>
                  <a:defRPr sz="1400"/>
                </a:pPr>
                <a:endParaRPr lang="ja-JP"/>
              </a:p>
            </c:txPr>
            <c:showLegendKey val="0"/>
            <c:showVal val="0"/>
            <c:showCatName val="1"/>
            <c:showSerName val="0"/>
            <c:showPercent val="1"/>
            <c:showBubbleSize val="0"/>
            <c:showLeaderLines val="0"/>
          </c:dLbls>
          <c:cat>
            <c:strRef>
              <c:f>Sheet1!$A$2:$A$3</c:f>
              <c:strCache>
                <c:ptCount val="2"/>
                <c:pt idx="0">
                  <c:v>直営</c:v>
                </c:pt>
                <c:pt idx="1">
                  <c:v>委託</c:v>
                </c:pt>
              </c:strCache>
            </c:strRef>
          </c:cat>
          <c:val>
            <c:numRef>
              <c:f>Sheet1!$B$2:$B$3</c:f>
              <c:numCache>
                <c:formatCode>General</c:formatCode>
                <c:ptCount val="2"/>
                <c:pt idx="0">
                  <c:v>29.3</c:v>
                </c:pt>
                <c:pt idx="1">
                  <c:v>70.3</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1234615375044"/>
          <c:y val="0.30901130033170932"/>
          <c:w val="0.58371464563861952"/>
          <c:h val="0.61836151803238792"/>
        </c:manualLayout>
      </c:layout>
      <c:pieChart>
        <c:varyColors val="1"/>
        <c:ser>
          <c:idx val="0"/>
          <c:order val="0"/>
          <c:tx>
            <c:strRef>
              <c:f>Sheet1!$B$1</c:f>
              <c:strCache>
                <c:ptCount val="1"/>
                <c:pt idx="0">
                  <c:v>Ｈ24年度</c:v>
                </c:pt>
              </c:strCache>
            </c:strRef>
          </c:tx>
          <c:dPt>
            <c:idx val="1"/>
            <c:bubble3D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Pt>
          <c:dPt>
            <c:idx val="2"/>
            <c:bubble3D val="0"/>
            <c:spPr>
              <a:blipFill>
                <a:blip xmlns:r="http://schemas.openxmlformats.org/officeDocument/2006/relationships" r:embed="rId1"/>
                <a:tile tx="0" ty="0" sx="100000" sy="100000" flip="none" algn="tl"/>
              </a:blipFill>
            </c:spPr>
          </c:dPt>
          <c:dLbls>
            <c:dLbl>
              <c:idx val="0"/>
              <c:layout>
                <c:manualLayout>
                  <c:x val="-0.22065466276802137"/>
                  <c:y val="-1.7194471932059261E-3"/>
                </c:manualLayout>
              </c:layout>
              <c:tx>
                <c:rich>
                  <a:bodyPr/>
                  <a:lstStyle/>
                  <a:p>
                    <a:r>
                      <a:rPr lang="zh-CN" altLang="en-US" sz="1050" dirty="0"/>
                      <a:t>社</a:t>
                    </a:r>
                    <a:r>
                      <a:rPr lang="zh-CN" altLang="en-US" dirty="0"/>
                      <a:t>会福祉法人
</a:t>
                    </a:r>
                    <a:r>
                      <a:rPr lang="en-US" altLang="zh-CN" dirty="0"/>
                      <a:t>53.3
</a:t>
                    </a:r>
                    <a:r>
                      <a:rPr lang="en-US" altLang="zh-CN" dirty="0" smtClean="0"/>
                      <a:t>%</a:t>
                    </a:r>
                    <a:endParaRPr lang="zh-CN" altLang="en-US" dirty="0"/>
                  </a:p>
                </c:rich>
              </c:tx>
              <c:showLegendKey val="0"/>
              <c:showVal val="1"/>
              <c:showCatName val="1"/>
              <c:showSerName val="0"/>
              <c:showPercent val="1"/>
              <c:showBubbleSize val="0"/>
            </c:dLbl>
            <c:dLbl>
              <c:idx val="1"/>
              <c:layout>
                <c:manualLayout>
                  <c:x val="0.17868700387783948"/>
                  <c:y val="-0.14180950178662324"/>
                </c:manualLayout>
              </c:layout>
              <c:showLegendKey val="0"/>
              <c:showVal val="0"/>
              <c:showCatName val="1"/>
              <c:showSerName val="0"/>
              <c:showPercent val="1"/>
              <c:showBubbleSize val="0"/>
            </c:dLbl>
            <c:dLbl>
              <c:idx val="2"/>
              <c:layout>
                <c:manualLayout>
                  <c:x val="0.18831604994993756"/>
                  <c:y val="8.3621522673194032E-2"/>
                </c:manualLayout>
              </c:layout>
              <c:showLegendKey val="0"/>
              <c:showVal val="0"/>
              <c:showCatName val="1"/>
              <c:showSerName val="0"/>
              <c:showPercent val="1"/>
              <c:showBubbleSize val="0"/>
            </c:dLbl>
            <c:dLbl>
              <c:idx val="3"/>
              <c:layout>
                <c:manualLayout>
                  <c:x val="-0.12283124954081757"/>
                  <c:y val="0.17847091063955817"/>
                </c:manualLayout>
              </c:layout>
              <c:showLegendKey val="0"/>
              <c:showVal val="0"/>
              <c:showCatName val="1"/>
              <c:showSerName val="0"/>
              <c:showPercent val="1"/>
              <c:showBubbleSize val="0"/>
            </c:dLbl>
            <c:dLbl>
              <c:idx val="4"/>
              <c:layout>
                <c:manualLayout>
                  <c:x val="-0.13652305569120976"/>
                  <c:y val="3.7343844511104278E-2"/>
                </c:manualLayout>
              </c:layout>
              <c:showLegendKey val="0"/>
              <c:showVal val="0"/>
              <c:showCatName val="1"/>
              <c:showSerName val="0"/>
              <c:showPercent val="1"/>
              <c:showBubbleSize val="0"/>
            </c:dLbl>
            <c:dLbl>
              <c:idx val="5"/>
              <c:layout>
                <c:manualLayout>
                  <c:x val="-3.2170932931124892E-2"/>
                  <c:y val="-2.5701619573134202E-2"/>
                </c:manualLayout>
              </c:layout>
              <c:showLegendKey val="0"/>
              <c:showVal val="0"/>
              <c:showCatName val="1"/>
              <c:showSerName val="0"/>
              <c:showPercent val="1"/>
              <c:showBubbleSize val="0"/>
            </c:dLbl>
            <c:dLbl>
              <c:idx val="6"/>
              <c:layout>
                <c:manualLayout>
                  <c:x val="0.18353566216774941"/>
                  <c:y val="4.5860645113505911E-2"/>
                </c:manualLayout>
              </c:layout>
              <c:showLegendKey val="0"/>
              <c:showVal val="0"/>
              <c:showCatName val="1"/>
              <c:showSerName val="0"/>
              <c:showPercent val="1"/>
              <c:showBubbleSize val="0"/>
            </c:dLbl>
            <c:dLbl>
              <c:idx val="7"/>
              <c:layout>
                <c:manualLayout>
                  <c:x val="0.33932843249535594"/>
                  <c:y val="0.15418618610278068"/>
                </c:manualLayout>
              </c:layout>
              <c:showLegendKey val="0"/>
              <c:showVal val="0"/>
              <c:showCatName val="1"/>
              <c:showSerName val="0"/>
              <c:showPercent val="1"/>
              <c:showBubbleSize val="0"/>
            </c:dLbl>
            <c:txPr>
              <a:bodyPr/>
              <a:lstStyle/>
              <a:p>
                <a:pPr>
                  <a:defRPr sz="1050"/>
                </a:pPr>
                <a:endParaRPr lang="ja-JP"/>
              </a:p>
            </c:txPr>
            <c:showLegendKey val="0"/>
            <c:showVal val="0"/>
            <c:showCatName val="1"/>
            <c:showSerName val="0"/>
            <c:showPercent val="1"/>
            <c:showBubbleSize val="0"/>
            <c:showLeaderLines val="1"/>
          </c:dLbls>
          <c:cat>
            <c:strRef>
              <c:f>Sheet1!$A$2:$A$10</c:f>
              <c:strCache>
                <c:ptCount val="9"/>
                <c:pt idx="0">
                  <c:v>社会福祉法人</c:v>
                </c:pt>
                <c:pt idx="1">
                  <c:v>社会福祉協議会</c:v>
                </c:pt>
                <c:pt idx="2">
                  <c:v>医療法人</c:v>
                </c:pt>
                <c:pt idx="3">
                  <c:v>社団法人</c:v>
                </c:pt>
                <c:pt idx="4">
                  <c:v>財団法人</c:v>
                </c:pt>
                <c:pt idx="5">
                  <c:v>株式会社</c:v>
                </c:pt>
                <c:pt idx="6">
                  <c:v>ＮＰＯ法人</c:v>
                </c:pt>
                <c:pt idx="7">
                  <c:v>その他</c:v>
                </c:pt>
                <c:pt idx="8">
                  <c:v>無回答</c:v>
                </c:pt>
              </c:strCache>
            </c:strRef>
          </c:cat>
          <c:val>
            <c:numRef>
              <c:f>Sheet1!$B$2:$B$10</c:f>
              <c:numCache>
                <c:formatCode>General</c:formatCode>
                <c:ptCount val="9"/>
                <c:pt idx="0">
                  <c:v>1660</c:v>
                </c:pt>
                <c:pt idx="1">
                  <c:v>577</c:v>
                </c:pt>
                <c:pt idx="2">
                  <c:v>492</c:v>
                </c:pt>
                <c:pt idx="3">
                  <c:v>91</c:v>
                </c:pt>
                <c:pt idx="4">
                  <c:v>65</c:v>
                </c:pt>
                <c:pt idx="5">
                  <c:v>70</c:v>
                </c:pt>
                <c:pt idx="6">
                  <c:v>25</c:v>
                </c:pt>
                <c:pt idx="7">
                  <c:v>62</c:v>
                </c:pt>
                <c:pt idx="8">
                  <c:v>18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ja-JP"/>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4911538835374E-2"/>
          <c:y val="1.9219590680400623E-2"/>
          <c:w val="0.77260292116263241"/>
          <c:h val="0.76767214357134961"/>
        </c:manualLayout>
      </c:layout>
      <c:lineChart>
        <c:grouping val="standard"/>
        <c:varyColors val="0"/>
        <c:ser>
          <c:idx val="0"/>
          <c:order val="0"/>
          <c:tx>
            <c:strRef>
              <c:f>Sheet1!$B$1</c:f>
              <c:strCache>
                <c:ptCount val="1"/>
                <c:pt idx="0">
                  <c:v>直営</c:v>
                </c:pt>
              </c:strCache>
            </c:strRef>
          </c:tx>
          <c:cat>
            <c:strRef>
              <c:f>Sheet1!$A$2:$A$8</c:f>
              <c:strCache>
                <c:ptCount val="7"/>
                <c:pt idx="0">
                  <c:v>Ｈ１８年度</c:v>
                </c:pt>
                <c:pt idx="1">
                  <c:v>Ｈ１９年度 </c:v>
                </c:pt>
                <c:pt idx="2">
                  <c:v>Ｈ２０年度</c:v>
                </c:pt>
                <c:pt idx="3">
                  <c:v>Ｈ２１年度</c:v>
                </c:pt>
                <c:pt idx="4">
                  <c:v>Ｈ２２年度</c:v>
                </c:pt>
                <c:pt idx="5">
                  <c:v>Ｈ２３年度</c:v>
                </c:pt>
                <c:pt idx="6">
                  <c:v>H24年度</c:v>
                </c:pt>
              </c:strCache>
            </c:strRef>
          </c:cat>
          <c:val>
            <c:numRef>
              <c:f>Sheet1!$B$2:$B$8</c:f>
              <c:numCache>
                <c:formatCode>General</c:formatCode>
                <c:ptCount val="7"/>
                <c:pt idx="0">
                  <c:v>36.800000000000004</c:v>
                </c:pt>
                <c:pt idx="1">
                  <c:v>36.300000000000004</c:v>
                </c:pt>
                <c:pt idx="2">
                  <c:v>35.4</c:v>
                </c:pt>
                <c:pt idx="3">
                  <c:v>31.5</c:v>
                </c:pt>
                <c:pt idx="4">
                  <c:v>29.7</c:v>
                </c:pt>
                <c:pt idx="5">
                  <c:v>29.9</c:v>
                </c:pt>
                <c:pt idx="6">
                  <c:v>29.3</c:v>
                </c:pt>
              </c:numCache>
            </c:numRef>
          </c:val>
          <c:smooth val="0"/>
        </c:ser>
        <c:ser>
          <c:idx val="1"/>
          <c:order val="1"/>
          <c:tx>
            <c:strRef>
              <c:f>Sheet1!$C$1</c:f>
              <c:strCache>
                <c:ptCount val="1"/>
                <c:pt idx="0">
                  <c:v>委託</c:v>
                </c:pt>
              </c:strCache>
            </c:strRef>
          </c:tx>
          <c:dLbls>
            <c:txPr>
              <a:bodyPr/>
              <a:lstStyle/>
              <a:p>
                <a:pPr>
                  <a:defRPr sz="1100"/>
                </a:pPr>
                <a:endParaRPr lang="ja-JP"/>
              </a:p>
            </c:txPr>
            <c:showLegendKey val="0"/>
            <c:showVal val="1"/>
            <c:showCatName val="0"/>
            <c:showSerName val="0"/>
            <c:showPercent val="0"/>
            <c:showBubbleSize val="0"/>
            <c:showLeaderLines val="0"/>
          </c:dLbls>
          <c:cat>
            <c:strRef>
              <c:f>Sheet1!$A$2:$A$8</c:f>
              <c:strCache>
                <c:ptCount val="7"/>
                <c:pt idx="0">
                  <c:v>Ｈ１８年度</c:v>
                </c:pt>
                <c:pt idx="1">
                  <c:v>Ｈ１９年度 </c:v>
                </c:pt>
                <c:pt idx="2">
                  <c:v>Ｈ２０年度</c:v>
                </c:pt>
                <c:pt idx="3">
                  <c:v>Ｈ２１年度</c:v>
                </c:pt>
                <c:pt idx="4">
                  <c:v>Ｈ２２年度</c:v>
                </c:pt>
                <c:pt idx="5">
                  <c:v>Ｈ２３年度</c:v>
                </c:pt>
                <c:pt idx="6">
                  <c:v>H24年度</c:v>
                </c:pt>
              </c:strCache>
            </c:strRef>
          </c:cat>
          <c:val>
            <c:numRef>
              <c:f>Sheet1!$C$2:$C$8</c:f>
              <c:numCache>
                <c:formatCode>General</c:formatCode>
                <c:ptCount val="7"/>
                <c:pt idx="0">
                  <c:v>63.2</c:v>
                </c:pt>
                <c:pt idx="1">
                  <c:v>63.7</c:v>
                </c:pt>
                <c:pt idx="2">
                  <c:v>64.599999999999994</c:v>
                </c:pt>
                <c:pt idx="3">
                  <c:v>67.3</c:v>
                </c:pt>
                <c:pt idx="4">
                  <c:v>69.099999999999994</c:v>
                </c:pt>
                <c:pt idx="5">
                  <c:v>69.099999999999994</c:v>
                </c:pt>
                <c:pt idx="6">
                  <c:v>70.3</c:v>
                </c:pt>
              </c:numCache>
            </c:numRef>
          </c:val>
          <c:smooth val="0"/>
        </c:ser>
        <c:ser>
          <c:idx val="2"/>
          <c:order val="2"/>
          <c:tx>
            <c:strRef>
              <c:f>Sheet1!$D$1</c:f>
              <c:strCache>
                <c:ptCount val="1"/>
                <c:pt idx="0">
                  <c:v>不明等</c:v>
                </c:pt>
              </c:strCache>
            </c:strRef>
          </c:tx>
          <c:cat>
            <c:strRef>
              <c:f>Sheet1!$A$2:$A$8</c:f>
              <c:strCache>
                <c:ptCount val="7"/>
                <c:pt idx="0">
                  <c:v>Ｈ１８年度</c:v>
                </c:pt>
                <c:pt idx="1">
                  <c:v>Ｈ１９年度 </c:v>
                </c:pt>
                <c:pt idx="2">
                  <c:v>Ｈ２０年度</c:v>
                </c:pt>
                <c:pt idx="3">
                  <c:v>Ｈ２１年度</c:v>
                </c:pt>
                <c:pt idx="4">
                  <c:v>Ｈ２２年度</c:v>
                </c:pt>
                <c:pt idx="5">
                  <c:v>Ｈ２３年度</c:v>
                </c:pt>
                <c:pt idx="6">
                  <c:v>H24年度</c:v>
                </c:pt>
              </c:strCache>
            </c:strRef>
          </c:cat>
          <c:val>
            <c:numRef>
              <c:f>Sheet1!$D$2:$D$8</c:f>
              <c:numCache>
                <c:formatCode>General</c:formatCode>
                <c:ptCount val="7"/>
                <c:pt idx="0">
                  <c:v>0</c:v>
                </c:pt>
                <c:pt idx="1">
                  <c:v>0</c:v>
                </c:pt>
                <c:pt idx="2">
                  <c:v>0</c:v>
                </c:pt>
                <c:pt idx="3">
                  <c:v>1.2</c:v>
                </c:pt>
                <c:pt idx="4">
                  <c:v>1.2</c:v>
                </c:pt>
                <c:pt idx="5">
                  <c:v>0.9</c:v>
                </c:pt>
                <c:pt idx="6">
                  <c:v>0.4</c:v>
                </c:pt>
              </c:numCache>
            </c:numRef>
          </c:val>
          <c:smooth val="0"/>
        </c:ser>
        <c:dLbls>
          <c:showLegendKey val="0"/>
          <c:showVal val="0"/>
          <c:showCatName val="0"/>
          <c:showSerName val="0"/>
          <c:showPercent val="0"/>
          <c:showBubbleSize val="0"/>
        </c:dLbls>
        <c:marker val="1"/>
        <c:smooth val="0"/>
        <c:axId val="162289920"/>
        <c:axId val="162291712"/>
      </c:lineChart>
      <c:catAx>
        <c:axId val="162289920"/>
        <c:scaling>
          <c:orientation val="minMax"/>
        </c:scaling>
        <c:delete val="0"/>
        <c:axPos val="b"/>
        <c:majorTickMark val="out"/>
        <c:minorTickMark val="none"/>
        <c:tickLblPos val="nextTo"/>
        <c:txPr>
          <a:bodyPr/>
          <a:lstStyle/>
          <a:p>
            <a:pPr>
              <a:defRPr sz="1000"/>
            </a:pPr>
            <a:endParaRPr lang="ja-JP"/>
          </a:p>
        </c:txPr>
        <c:crossAx val="162291712"/>
        <c:crosses val="autoZero"/>
        <c:auto val="1"/>
        <c:lblAlgn val="ctr"/>
        <c:lblOffset val="100"/>
        <c:noMultiLvlLbl val="0"/>
      </c:catAx>
      <c:valAx>
        <c:axId val="162291712"/>
        <c:scaling>
          <c:orientation val="minMax"/>
        </c:scaling>
        <c:delete val="0"/>
        <c:axPos val="l"/>
        <c:majorGridlines/>
        <c:numFmt formatCode="General" sourceLinked="1"/>
        <c:majorTickMark val="out"/>
        <c:minorTickMark val="none"/>
        <c:tickLblPos val="nextTo"/>
        <c:txPr>
          <a:bodyPr/>
          <a:lstStyle/>
          <a:p>
            <a:pPr>
              <a:defRPr sz="1000"/>
            </a:pPr>
            <a:endParaRPr lang="ja-JP"/>
          </a:p>
        </c:txPr>
        <c:crossAx val="162289920"/>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35752-9D0E-49B4-9596-36D8CF80844C}" type="doc">
      <dgm:prSet loTypeId="urn:microsoft.com/office/officeart/2005/8/layout/process1" loCatId="process" qsTypeId="urn:microsoft.com/office/officeart/2005/8/quickstyle/3d2" qsCatId="3D" csTypeId="urn:microsoft.com/office/officeart/2005/8/colors/accent5_2" csCatId="accent5" phldr="1"/>
      <dgm:spPr/>
    </dgm:pt>
    <dgm:pt modelId="{D04F2B35-7D38-437D-B9B6-AF20217DC121}">
      <dgm:prSet phldrT="[テキスト]" custT="1"/>
      <dgm:spPr/>
      <dgm:t>
        <a:bodyPr/>
        <a:lstStyle/>
        <a:p>
          <a:pPr algn="ctr"/>
          <a:r>
            <a:rPr kumimoji="1" lang="ja-JP" altLang="en-US" sz="1600" dirty="0" smtClean="0">
              <a:solidFill>
                <a:schemeClr val="tx1"/>
              </a:solidFill>
            </a:rPr>
            <a:t> </a:t>
          </a:r>
          <a:r>
            <a:rPr kumimoji="1" lang="ja-JP" altLang="en-US" sz="1400" dirty="0" smtClean="0">
              <a:solidFill>
                <a:schemeClr val="tx1"/>
              </a:solidFill>
            </a:rPr>
            <a:t>地域の課題の把握と</a:t>
          </a:r>
          <a:endParaRPr kumimoji="1" lang="en-US" altLang="ja-JP" sz="1400" dirty="0" smtClean="0">
            <a:solidFill>
              <a:schemeClr val="tx1"/>
            </a:solidFill>
          </a:endParaRPr>
        </a:p>
        <a:p>
          <a:pPr algn="ctr"/>
          <a:r>
            <a:rPr kumimoji="1" lang="ja-JP" altLang="en-US" sz="1400" dirty="0" smtClean="0">
              <a:solidFill>
                <a:schemeClr val="tx1"/>
              </a:solidFill>
            </a:rPr>
            <a:t>社会資源の発掘</a:t>
          </a:r>
          <a:endParaRPr kumimoji="1" lang="ja-JP" altLang="en-US" sz="1400" dirty="0">
            <a:solidFill>
              <a:schemeClr val="tx1"/>
            </a:solidFill>
          </a:endParaRPr>
        </a:p>
      </dgm:t>
    </dgm:pt>
    <dgm:pt modelId="{CA7CC6AA-A140-44C0-900D-36EBE4FB8277}" type="parTrans" cxnId="{861F66A1-E45F-4956-AB31-C3319CE251A2}">
      <dgm:prSet/>
      <dgm:spPr/>
      <dgm:t>
        <a:bodyPr/>
        <a:lstStyle/>
        <a:p>
          <a:endParaRPr kumimoji="1" lang="ja-JP" altLang="en-US"/>
        </a:p>
      </dgm:t>
    </dgm:pt>
    <dgm:pt modelId="{5CA2BB5E-AC65-4A16-B298-8E19FB842858}" type="sibTrans" cxnId="{861F66A1-E45F-4956-AB31-C3319CE251A2}">
      <dgm:prSet/>
      <dgm:spPr>
        <a:solidFill>
          <a:schemeClr val="tx2">
            <a:lumMod val="60000"/>
            <a:lumOff val="40000"/>
          </a:schemeClr>
        </a:solidFill>
      </dgm:spPr>
      <dgm:t>
        <a:bodyPr/>
        <a:lstStyle/>
        <a:p>
          <a:endParaRPr kumimoji="1" lang="ja-JP" altLang="en-US"/>
        </a:p>
      </dgm:t>
    </dgm:pt>
    <dgm:pt modelId="{10B536FA-AF82-45E2-B8DE-BEEA826D7B8B}">
      <dgm:prSet phldrT="[テキスト]" custT="1"/>
      <dgm:spPr/>
      <dgm:t>
        <a:bodyPr/>
        <a:lstStyle/>
        <a:p>
          <a:r>
            <a:rPr kumimoji="1" lang="ja-JP" altLang="en-US" sz="1400" dirty="0" smtClean="0">
              <a:solidFill>
                <a:schemeClr val="tx1"/>
              </a:solidFill>
            </a:rPr>
            <a:t>地域の関係者による</a:t>
          </a:r>
          <a:endParaRPr kumimoji="1" lang="en-US" altLang="ja-JP" sz="1400" dirty="0" smtClean="0">
            <a:solidFill>
              <a:schemeClr val="tx1"/>
            </a:solidFill>
          </a:endParaRPr>
        </a:p>
        <a:p>
          <a:r>
            <a:rPr kumimoji="1" lang="ja-JP" altLang="en-US" sz="1400" dirty="0" smtClean="0">
              <a:solidFill>
                <a:schemeClr val="tx1"/>
              </a:solidFill>
            </a:rPr>
            <a:t>対応策の検討</a:t>
          </a:r>
          <a:endParaRPr kumimoji="1" lang="en-US" altLang="ja-JP" sz="1400" dirty="0" smtClean="0">
            <a:solidFill>
              <a:schemeClr val="tx1"/>
            </a:solidFill>
          </a:endParaRPr>
        </a:p>
      </dgm:t>
    </dgm:pt>
    <dgm:pt modelId="{FA3FE174-07DF-4140-BA95-11E37F1BCD75}" type="parTrans" cxnId="{5E1C767E-FF31-49FA-B5EF-E67DCB379E41}">
      <dgm:prSet/>
      <dgm:spPr/>
      <dgm:t>
        <a:bodyPr/>
        <a:lstStyle/>
        <a:p>
          <a:endParaRPr kumimoji="1" lang="ja-JP" altLang="en-US"/>
        </a:p>
      </dgm:t>
    </dgm:pt>
    <dgm:pt modelId="{8B58CE58-BEEF-4A43-AB47-AD599C01B7B7}" type="sibTrans" cxnId="{5E1C767E-FF31-49FA-B5EF-E67DCB379E41}">
      <dgm:prSet/>
      <dgm:spPr>
        <a:solidFill>
          <a:schemeClr val="tx2">
            <a:lumMod val="60000"/>
            <a:lumOff val="40000"/>
          </a:schemeClr>
        </a:solidFill>
      </dgm:spPr>
      <dgm:t>
        <a:bodyPr/>
        <a:lstStyle/>
        <a:p>
          <a:endParaRPr kumimoji="1" lang="ja-JP" altLang="en-US"/>
        </a:p>
      </dgm:t>
    </dgm:pt>
    <dgm:pt modelId="{17E9ADD0-63B7-4017-A774-33ABDC97E78A}">
      <dgm:prSet phldrT="[テキスト]" custT="1"/>
      <dgm:spPr/>
      <dgm:t>
        <a:bodyPr/>
        <a:lstStyle/>
        <a:p>
          <a:r>
            <a:rPr kumimoji="1" lang="ja-JP" altLang="en-US" sz="1400" dirty="0" smtClean="0">
              <a:solidFill>
                <a:schemeClr val="tx1"/>
              </a:solidFill>
            </a:rPr>
            <a:t>対応策の</a:t>
          </a:r>
          <a:endParaRPr kumimoji="1" lang="en-US" altLang="ja-JP" sz="1400" dirty="0" smtClean="0">
            <a:solidFill>
              <a:schemeClr val="tx1"/>
            </a:solidFill>
          </a:endParaRPr>
        </a:p>
        <a:p>
          <a:r>
            <a:rPr kumimoji="1" lang="ja-JP" altLang="en-US" sz="1400" dirty="0" smtClean="0">
              <a:solidFill>
                <a:schemeClr val="tx1"/>
              </a:solidFill>
            </a:rPr>
            <a:t>決定・実行</a:t>
          </a:r>
          <a:endParaRPr kumimoji="1" lang="ja-JP" altLang="en-US" sz="1400" dirty="0">
            <a:solidFill>
              <a:schemeClr val="tx1"/>
            </a:solidFill>
          </a:endParaRPr>
        </a:p>
      </dgm:t>
    </dgm:pt>
    <dgm:pt modelId="{661A190C-3648-455F-8E38-DAF8A2E8BFD4}" type="parTrans" cxnId="{7B47ECEE-B635-4EF2-935A-93C9138E2C2A}">
      <dgm:prSet/>
      <dgm:spPr/>
      <dgm:t>
        <a:bodyPr/>
        <a:lstStyle/>
        <a:p>
          <a:endParaRPr kumimoji="1" lang="ja-JP" altLang="en-US"/>
        </a:p>
      </dgm:t>
    </dgm:pt>
    <dgm:pt modelId="{8F4D69AC-8A37-4B16-99A5-27C4E076F43D}" type="sibTrans" cxnId="{7B47ECEE-B635-4EF2-935A-93C9138E2C2A}">
      <dgm:prSet/>
      <dgm:spPr/>
      <dgm:t>
        <a:bodyPr/>
        <a:lstStyle/>
        <a:p>
          <a:endParaRPr kumimoji="1" lang="ja-JP" altLang="en-US"/>
        </a:p>
      </dgm:t>
    </dgm:pt>
    <dgm:pt modelId="{D4FFDE4D-F43A-4074-9843-B1AA2EED197E}" type="pres">
      <dgm:prSet presAssocID="{66235752-9D0E-49B4-9596-36D8CF80844C}" presName="Name0" presStyleCnt="0">
        <dgm:presLayoutVars>
          <dgm:dir/>
          <dgm:resizeHandles val="exact"/>
        </dgm:presLayoutVars>
      </dgm:prSet>
      <dgm:spPr/>
    </dgm:pt>
    <dgm:pt modelId="{6DFBA8B8-0264-4440-9DA3-CBCF6772094C}" type="pres">
      <dgm:prSet presAssocID="{D04F2B35-7D38-437D-B9B6-AF20217DC121}" presName="node" presStyleLbl="node1" presStyleIdx="0" presStyleCnt="3" custScaleX="175436" custLinFactNeighborX="28729">
        <dgm:presLayoutVars>
          <dgm:bulletEnabled val="1"/>
        </dgm:presLayoutVars>
      </dgm:prSet>
      <dgm:spPr/>
      <dgm:t>
        <a:bodyPr/>
        <a:lstStyle/>
        <a:p>
          <a:endParaRPr kumimoji="1" lang="ja-JP" altLang="en-US"/>
        </a:p>
      </dgm:t>
    </dgm:pt>
    <dgm:pt modelId="{86C2B89B-5A49-4724-9FEB-2CEB9485D2B4}" type="pres">
      <dgm:prSet presAssocID="{5CA2BB5E-AC65-4A16-B298-8E19FB842858}" presName="sibTrans" presStyleLbl="sibTrans2D1" presStyleIdx="0" presStyleCnt="2"/>
      <dgm:spPr/>
      <dgm:t>
        <a:bodyPr/>
        <a:lstStyle/>
        <a:p>
          <a:endParaRPr kumimoji="1" lang="ja-JP" altLang="en-US"/>
        </a:p>
      </dgm:t>
    </dgm:pt>
    <dgm:pt modelId="{16774244-D3F6-4447-8C47-1C8F9B9DB27C}" type="pres">
      <dgm:prSet presAssocID="{5CA2BB5E-AC65-4A16-B298-8E19FB842858}" presName="connectorText" presStyleLbl="sibTrans2D1" presStyleIdx="0" presStyleCnt="2"/>
      <dgm:spPr/>
      <dgm:t>
        <a:bodyPr/>
        <a:lstStyle/>
        <a:p>
          <a:endParaRPr kumimoji="1" lang="ja-JP" altLang="en-US"/>
        </a:p>
      </dgm:t>
    </dgm:pt>
    <dgm:pt modelId="{39DA7C84-BC3F-4825-83FA-1CDD664AE5A5}" type="pres">
      <dgm:prSet presAssocID="{10B536FA-AF82-45E2-B8DE-BEEA826D7B8B}" presName="node" presStyleLbl="node1" presStyleIdx="1" presStyleCnt="3" custScaleX="99358" custLinFactNeighborX="28071" custLinFactNeighborY="3277">
        <dgm:presLayoutVars>
          <dgm:bulletEnabled val="1"/>
        </dgm:presLayoutVars>
      </dgm:prSet>
      <dgm:spPr/>
      <dgm:t>
        <a:bodyPr/>
        <a:lstStyle/>
        <a:p>
          <a:endParaRPr kumimoji="1" lang="ja-JP" altLang="en-US"/>
        </a:p>
      </dgm:t>
    </dgm:pt>
    <dgm:pt modelId="{2810C46C-3F0F-4DA2-BBBB-D8627099A058}" type="pres">
      <dgm:prSet presAssocID="{8B58CE58-BEEF-4A43-AB47-AD599C01B7B7}" presName="sibTrans" presStyleLbl="sibTrans2D1" presStyleIdx="1" presStyleCnt="2" custScaleX="122665" custLinFactNeighborX="-297"/>
      <dgm:spPr/>
      <dgm:t>
        <a:bodyPr/>
        <a:lstStyle/>
        <a:p>
          <a:endParaRPr kumimoji="1" lang="ja-JP" altLang="en-US"/>
        </a:p>
      </dgm:t>
    </dgm:pt>
    <dgm:pt modelId="{C6488318-78DB-426C-A7A9-DB890E54336E}" type="pres">
      <dgm:prSet presAssocID="{8B58CE58-BEEF-4A43-AB47-AD599C01B7B7}" presName="connectorText" presStyleLbl="sibTrans2D1" presStyleIdx="1" presStyleCnt="2"/>
      <dgm:spPr/>
      <dgm:t>
        <a:bodyPr/>
        <a:lstStyle/>
        <a:p>
          <a:endParaRPr kumimoji="1" lang="ja-JP" altLang="en-US"/>
        </a:p>
      </dgm:t>
    </dgm:pt>
    <dgm:pt modelId="{B7FCC8E8-C0F4-478B-A980-D2FBB931C5CF}" type="pres">
      <dgm:prSet presAssocID="{17E9ADD0-63B7-4017-A774-33ABDC97E78A}" presName="node" presStyleLbl="node1" presStyleIdx="2" presStyleCnt="3" custScaleX="75887">
        <dgm:presLayoutVars>
          <dgm:bulletEnabled val="1"/>
        </dgm:presLayoutVars>
      </dgm:prSet>
      <dgm:spPr/>
      <dgm:t>
        <a:bodyPr/>
        <a:lstStyle/>
        <a:p>
          <a:endParaRPr kumimoji="1" lang="ja-JP" altLang="en-US"/>
        </a:p>
      </dgm:t>
    </dgm:pt>
  </dgm:ptLst>
  <dgm:cxnLst>
    <dgm:cxn modelId="{37AC4F65-E307-4CC7-AC38-EB07EAF6D145}" type="presOf" srcId="{5CA2BB5E-AC65-4A16-B298-8E19FB842858}" destId="{86C2B89B-5A49-4724-9FEB-2CEB9485D2B4}" srcOrd="0" destOrd="0" presId="urn:microsoft.com/office/officeart/2005/8/layout/process1"/>
    <dgm:cxn modelId="{861F66A1-E45F-4956-AB31-C3319CE251A2}" srcId="{66235752-9D0E-49B4-9596-36D8CF80844C}" destId="{D04F2B35-7D38-437D-B9B6-AF20217DC121}" srcOrd="0" destOrd="0" parTransId="{CA7CC6AA-A140-44C0-900D-36EBE4FB8277}" sibTransId="{5CA2BB5E-AC65-4A16-B298-8E19FB842858}"/>
    <dgm:cxn modelId="{9D163C0D-5313-4CE0-875A-8754C957F552}" type="presOf" srcId="{10B536FA-AF82-45E2-B8DE-BEEA826D7B8B}" destId="{39DA7C84-BC3F-4825-83FA-1CDD664AE5A5}" srcOrd="0" destOrd="0" presId="urn:microsoft.com/office/officeart/2005/8/layout/process1"/>
    <dgm:cxn modelId="{D78DB9F5-8A32-497F-A264-5F239C5DA417}" type="presOf" srcId="{5CA2BB5E-AC65-4A16-B298-8E19FB842858}" destId="{16774244-D3F6-4447-8C47-1C8F9B9DB27C}" srcOrd="1" destOrd="0" presId="urn:microsoft.com/office/officeart/2005/8/layout/process1"/>
    <dgm:cxn modelId="{7B47ECEE-B635-4EF2-935A-93C9138E2C2A}" srcId="{66235752-9D0E-49B4-9596-36D8CF80844C}" destId="{17E9ADD0-63B7-4017-A774-33ABDC97E78A}" srcOrd="2" destOrd="0" parTransId="{661A190C-3648-455F-8E38-DAF8A2E8BFD4}" sibTransId="{8F4D69AC-8A37-4B16-99A5-27C4E076F43D}"/>
    <dgm:cxn modelId="{3F68B68D-687E-455B-968E-C1CEE4387F5E}" type="presOf" srcId="{8B58CE58-BEEF-4A43-AB47-AD599C01B7B7}" destId="{C6488318-78DB-426C-A7A9-DB890E54336E}" srcOrd="1" destOrd="0" presId="urn:microsoft.com/office/officeart/2005/8/layout/process1"/>
    <dgm:cxn modelId="{0FD582CD-E720-44A2-BA0A-37ED3B87A98F}" type="presOf" srcId="{8B58CE58-BEEF-4A43-AB47-AD599C01B7B7}" destId="{2810C46C-3F0F-4DA2-BBBB-D8627099A058}" srcOrd="0" destOrd="0" presId="urn:microsoft.com/office/officeart/2005/8/layout/process1"/>
    <dgm:cxn modelId="{D033A619-3E90-4794-9B4B-332E471B441D}" type="presOf" srcId="{17E9ADD0-63B7-4017-A774-33ABDC97E78A}" destId="{B7FCC8E8-C0F4-478B-A980-D2FBB931C5CF}" srcOrd="0" destOrd="0" presId="urn:microsoft.com/office/officeart/2005/8/layout/process1"/>
    <dgm:cxn modelId="{D33A086C-DF08-43DD-B5B2-A8FA3FEC6CD0}" type="presOf" srcId="{D04F2B35-7D38-437D-B9B6-AF20217DC121}" destId="{6DFBA8B8-0264-4440-9DA3-CBCF6772094C}" srcOrd="0" destOrd="0" presId="urn:microsoft.com/office/officeart/2005/8/layout/process1"/>
    <dgm:cxn modelId="{EDFB990E-D225-43F6-9DB9-F38C11D861DF}" type="presOf" srcId="{66235752-9D0E-49B4-9596-36D8CF80844C}" destId="{D4FFDE4D-F43A-4074-9843-B1AA2EED197E}" srcOrd="0" destOrd="0" presId="urn:microsoft.com/office/officeart/2005/8/layout/process1"/>
    <dgm:cxn modelId="{5E1C767E-FF31-49FA-B5EF-E67DCB379E41}" srcId="{66235752-9D0E-49B4-9596-36D8CF80844C}" destId="{10B536FA-AF82-45E2-B8DE-BEEA826D7B8B}" srcOrd="1" destOrd="0" parTransId="{FA3FE174-07DF-4140-BA95-11E37F1BCD75}" sibTransId="{8B58CE58-BEEF-4A43-AB47-AD599C01B7B7}"/>
    <dgm:cxn modelId="{873E56D3-267A-41A0-9619-235FA227D3DA}" type="presParOf" srcId="{D4FFDE4D-F43A-4074-9843-B1AA2EED197E}" destId="{6DFBA8B8-0264-4440-9DA3-CBCF6772094C}" srcOrd="0" destOrd="0" presId="urn:microsoft.com/office/officeart/2005/8/layout/process1"/>
    <dgm:cxn modelId="{9B4EF0B7-3D1A-4C9D-ADED-C6EA74C9F9AF}" type="presParOf" srcId="{D4FFDE4D-F43A-4074-9843-B1AA2EED197E}" destId="{86C2B89B-5A49-4724-9FEB-2CEB9485D2B4}" srcOrd="1" destOrd="0" presId="urn:microsoft.com/office/officeart/2005/8/layout/process1"/>
    <dgm:cxn modelId="{E6B6696D-574E-4CA8-941C-76B234E522CD}" type="presParOf" srcId="{86C2B89B-5A49-4724-9FEB-2CEB9485D2B4}" destId="{16774244-D3F6-4447-8C47-1C8F9B9DB27C}" srcOrd="0" destOrd="0" presId="urn:microsoft.com/office/officeart/2005/8/layout/process1"/>
    <dgm:cxn modelId="{529A71CD-4062-4D78-B6B8-049DA83F9386}" type="presParOf" srcId="{D4FFDE4D-F43A-4074-9843-B1AA2EED197E}" destId="{39DA7C84-BC3F-4825-83FA-1CDD664AE5A5}" srcOrd="2" destOrd="0" presId="urn:microsoft.com/office/officeart/2005/8/layout/process1"/>
    <dgm:cxn modelId="{DD99F230-27BB-40C7-963C-4E1E1783E0E8}" type="presParOf" srcId="{D4FFDE4D-F43A-4074-9843-B1AA2EED197E}" destId="{2810C46C-3F0F-4DA2-BBBB-D8627099A058}" srcOrd="3" destOrd="0" presId="urn:microsoft.com/office/officeart/2005/8/layout/process1"/>
    <dgm:cxn modelId="{8E4CE300-49B0-464E-9696-C9C4D41D8C7A}" type="presParOf" srcId="{2810C46C-3F0F-4DA2-BBBB-D8627099A058}" destId="{C6488318-78DB-426C-A7A9-DB890E54336E}" srcOrd="0" destOrd="0" presId="urn:microsoft.com/office/officeart/2005/8/layout/process1"/>
    <dgm:cxn modelId="{FC653AF3-C27C-41B2-A937-50C9B52DC4A7}" type="presParOf" srcId="{D4FFDE4D-F43A-4074-9843-B1AA2EED197E}" destId="{B7FCC8E8-C0F4-478B-A980-D2FBB931C5C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EC8735-5B78-4C1D-8509-6D701F43156D}" type="doc">
      <dgm:prSet loTypeId="urn:microsoft.com/office/officeart/2005/8/layout/pyramid1" loCatId="pyramid" qsTypeId="urn:microsoft.com/office/officeart/2005/8/quickstyle/simple1" qsCatId="simple" csTypeId="urn:microsoft.com/office/officeart/2005/8/colors/accent1_2" csCatId="accent1" phldr="1"/>
      <dgm:spPr/>
    </dgm:pt>
    <dgm:pt modelId="{004E2750-0223-48E6-869E-D8A0269156B4}">
      <dgm:prSet phldrT="[テキスト]" custT="1"/>
      <dgm:spPr>
        <a:solidFill>
          <a:schemeClr val="accent5">
            <a:lumMod val="20000"/>
            <a:lumOff val="80000"/>
          </a:schemeClr>
        </a:solidFill>
        <a:ln>
          <a:noFill/>
        </a:ln>
      </dgm:spPr>
      <dgm:t>
        <a:bodyPr/>
        <a:lstStyle/>
        <a:p>
          <a:endParaRPr kumimoji="1" lang="ja-JP" altLang="en-US" sz="2000" dirty="0"/>
        </a:p>
      </dgm:t>
    </dgm:pt>
    <dgm:pt modelId="{83FCA755-4651-43BE-9B78-7A34C0A0A729}" type="parTrans" cxnId="{0BFDA2FC-E4DB-4C77-970B-8FCD519A40C0}">
      <dgm:prSet/>
      <dgm:spPr/>
      <dgm:t>
        <a:bodyPr/>
        <a:lstStyle/>
        <a:p>
          <a:endParaRPr kumimoji="1" lang="ja-JP" altLang="en-US"/>
        </a:p>
      </dgm:t>
    </dgm:pt>
    <dgm:pt modelId="{2199685C-4204-4F61-9091-6ED78FFCEA85}" type="sibTrans" cxnId="{0BFDA2FC-E4DB-4C77-970B-8FCD519A40C0}">
      <dgm:prSet/>
      <dgm:spPr/>
      <dgm:t>
        <a:bodyPr/>
        <a:lstStyle/>
        <a:p>
          <a:endParaRPr kumimoji="1" lang="ja-JP" altLang="en-US"/>
        </a:p>
      </dgm:t>
    </dgm:pt>
    <dgm:pt modelId="{4FE62DFB-2E94-4504-B486-773A36E0425F}">
      <dgm:prSet phldrT="[テキスト]" custT="1"/>
      <dgm:spPr>
        <a:solidFill>
          <a:srgbClr val="FFC000"/>
        </a:solidFill>
      </dgm:spPr>
      <dgm:t>
        <a:bodyPr/>
        <a:lstStyle/>
        <a:p>
          <a:endParaRPr kumimoji="1" lang="ja-JP" altLang="en-US" sz="2000" dirty="0"/>
        </a:p>
      </dgm:t>
    </dgm:pt>
    <dgm:pt modelId="{1E03CEA8-F9B3-458E-9B2E-FEDCE53896E2}" type="parTrans" cxnId="{1F4983BB-EE79-4EA4-8F65-12FC1409155F}">
      <dgm:prSet/>
      <dgm:spPr/>
      <dgm:t>
        <a:bodyPr/>
        <a:lstStyle/>
        <a:p>
          <a:endParaRPr kumimoji="1" lang="ja-JP" altLang="en-US"/>
        </a:p>
      </dgm:t>
    </dgm:pt>
    <dgm:pt modelId="{C392C076-6882-4347-8716-023A49419E53}" type="sibTrans" cxnId="{1F4983BB-EE79-4EA4-8F65-12FC1409155F}">
      <dgm:prSet/>
      <dgm:spPr/>
      <dgm:t>
        <a:bodyPr/>
        <a:lstStyle/>
        <a:p>
          <a:endParaRPr kumimoji="1" lang="ja-JP" altLang="en-US"/>
        </a:p>
      </dgm:t>
    </dgm:pt>
    <dgm:pt modelId="{DF4B44F3-12AA-4697-A858-7AFEC859FA2A}">
      <dgm:prSet phldrT="[テキスト]" custT="1"/>
      <dgm:spPr>
        <a:solidFill>
          <a:schemeClr val="accent3">
            <a:lumMod val="60000"/>
            <a:lumOff val="40000"/>
          </a:schemeClr>
        </a:solidFill>
      </dgm:spPr>
      <dgm:t>
        <a:bodyPr/>
        <a:lstStyle/>
        <a:p>
          <a:endParaRPr kumimoji="1" lang="ja-JP" altLang="en-US" sz="2000" dirty="0"/>
        </a:p>
      </dgm:t>
    </dgm:pt>
    <dgm:pt modelId="{3604E32E-E742-419C-9A1D-9200CF55408D}" type="parTrans" cxnId="{1306F3D3-FEFD-41C7-86D8-38C4CD48B2FA}">
      <dgm:prSet/>
      <dgm:spPr/>
      <dgm:t>
        <a:bodyPr/>
        <a:lstStyle/>
        <a:p>
          <a:endParaRPr kumimoji="1" lang="ja-JP" altLang="en-US"/>
        </a:p>
      </dgm:t>
    </dgm:pt>
    <dgm:pt modelId="{9F8F50AF-7200-40B5-AD3B-86E971CF50E8}" type="sibTrans" cxnId="{1306F3D3-FEFD-41C7-86D8-38C4CD48B2FA}">
      <dgm:prSet/>
      <dgm:spPr/>
      <dgm:t>
        <a:bodyPr/>
        <a:lstStyle/>
        <a:p>
          <a:endParaRPr kumimoji="1" lang="ja-JP" altLang="en-US"/>
        </a:p>
      </dgm:t>
    </dgm:pt>
    <dgm:pt modelId="{7BE90222-DCC2-48B1-872B-851364109493}">
      <dgm:prSet phldrT="[テキスト]" custT="1"/>
      <dgm:spPr>
        <a:solidFill>
          <a:schemeClr val="bg1">
            <a:lumMod val="85000"/>
          </a:schemeClr>
        </a:solidFill>
        <a:ln>
          <a:noFill/>
        </a:ln>
      </dgm:spPr>
      <dgm:t>
        <a:bodyPr/>
        <a:lstStyle/>
        <a:p>
          <a:endParaRPr kumimoji="1" lang="ja-JP" altLang="en-US" sz="2000" dirty="0"/>
        </a:p>
      </dgm:t>
    </dgm:pt>
    <dgm:pt modelId="{96FB427B-B8DB-4F73-BDB5-9DEEB457FCFF}" type="parTrans" cxnId="{EE2C672F-1EF8-4D7B-BDF2-1B0D2A5CF6FD}">
      <dgm:prSet/>
      <dgm:spPr/>
      <dgm:t>
        <a:bodyPr/>
        <a:lstStyle/>
        <a:p>
          <a:endParaRPr kumimoji="1" lang="ja-JP" altLang="en-US"/>
        </a:p>
      </dgm:t>
    </dgm:pt>
    <dgm:pt modelId="{168B35ED-1DDD-43AC-BBA8-C85FD2F4DC97}" type="sibTrans" cxnId="{EE2C672F-1EF8-4D7B-BDF2-1B0D2A5CF6FD}">
      <dgm:prSet/>
      <dgm:spPr/>
      <dgm:t>
        <a:bodyPr/>
        <a:lstStyle/>
        <a:p>
          <a:endParaRPr kumimoji="1" lang="ja-JP" altLang="en-US"/>
        </a:p>
      </dgm:t>
    </dgm:pt>
    <dgm:pt modelId="{BE53800B-834F-4D5C-9018-E1925D63D01E}" type="pres">
      <dgm:prSet presAssocID="{6AEC8735-5B78-4C1D-8509-6D701F43156D}" presName="Name0" presStyleCnt="0">
        <dgm:presLayoutVars>
          <dgm:dir/>
          <dgm:animLvl val="lvl"/>
          <dgm:resizeHandles val="exact"/>
        </dgm:presLayoutVars>
      </dgm:prSet>
      <dgm:spPr/>
    </dgm:pt>
    <dgm:pt modelId="{3D92E421-E947-4556-A77A-32BAE04E9942}" type="pres">
      <dgm:prSet presAssocID="{4FE62DFB-2E94-4504-B486-773A36E0425F}" presName="Name8" presStyleCnt="0"/>
      <dgm:spPr/>
    </dgm:pt>
    <dgm:pt modelId="{5A988888-2952-42A2-8C61-255039376832}" type="pres">
      <dgm:prSet presAssocID="{4FE62DFB-2E94-4504-B486-773A36E0425F}" presName="level" presStyleLbl="node1" presStyleIdx="0" presStyleCnt="4" custScaleY="50427">
        <dgm:presLayoutVars>
          <dgm:chMax val="1"/>
          <dgm:bulletEnabled val="1"/>
        </dgm:presLayoutVars>
      </dgm:prSet>
      <dgm:spPr/>
      <dgm:t>
        <a:bodyPr/>
        <a:lstStyle/>
        <a:p>
          <a:endParaRPr kumimoji="1" lang="ja-JP" altLang="en-US"/>
        </a:p>
      </dgm:t>
    </dgm:pt>
    <dgm:pt modelId="{0392C530-2464-4FA1-8BD9-FB35C1687D72}" type="pres">
      <dgm:prSet presAssocID="{4FE62DFB-2E94-4504-B486-773A36E0425F}" presName="levelTx" presStyleLbl="revTx" presStyleIdx="0" presStyleCnt="0">
        <dgm:presLayoutVars>
          <dgm:chMax val="1"/>
          <dgm:bulletEnabled val="1"/>
        </dgm:presLayoutVars>
      </dgm:prSet>
      <dgm:spPr/>
      <dgm:t>
        <a:bodyPr/>
        <a:lstStyle/>
        <a:p>
          <a:endParaRPr kumimoji="1" lang="ja-JP" altLang="en-US"/>
        </a:p>
      </dgm:t>
    </dgm:pt>
    <dgm:pt modelId="{56867F1D-FB41-495C-BA52-AA004DB24511}" type="pres">
      <dgm:prSet presAssocID="{DF4B44F3-12AA-4697-A858-7AFEC859FA2A}" presName="Name8" presStyleCnt="0"/>
      <dgm:spPr/>
    </dgm:pt>
    <dgm:pt modelId="{059FBE31-6A76-498B-892A-80718ACEBC91}" type="pres">
      <dgm:prSet presAssocID="{DF4B44F3-12AA-4697-A858-7AFEC859FA2A}" presName="level" presStyleLbl="node1" presStyleIdx="1" presStyleCnt="4" custScaleY="22310" custLinFactNeighborY="-1378">
        <dgm:presLayoutVars>
          <dgm:chMax val="1"/>
          <dgm:bulletEnabled val="1"/>
        </dgm:presLayoutVars>
      </dgm:prSet>
      <dgm:spPr/>
      <dgm:t>
        <a:bodyPr/>
        <a:lstStyle/>
        <a:p>
          <a:endParaRPr kumimoji="1" lang="ja-JP" altLang="en-US"/>
        </a:p>
      </dgm:t>
    </dgm:pt>
    <dgm:pt modelId="{C8C73FF9-625D-4E58-9EFF-C39E9CDD4B21}" type="pres">
      <dgm:prSet presAssocID="{DF4B44F3-12AA-4697-A858-7AFEC859FA2A}" presName="levelTx" presStyleLbl="revTx" presStyleIdx="0" presStyleCnt="0">
        <dgm:presLayoutVars>
          <dgm:chMax val="1"/>
          <dgm:bulletEnabled val="1"/>
        </dgm:presLayoutVars>
      </dgm:prSet>
      <dgm:spPr/>
      <dgm:t>
        <a:bodyPr/>
        <a:lstStyle/>
        <a:p>
          <a:endParaRPr kumimoji="1" lang="ja-JP" altLang="en-US"/>
        </a:p>
      </dgm:t>
    </dgm:pt>
    <dgm:pt modelId="{581F06EB-A3B7-450A-84EA-4F3659E6291D}" type="pres">
      <dgm:prSet presAssocID="{7BE90222-DCC2-48B1-872B-851364109493}" presName="Name8" presStyleCnt="0"/>
      <dgm:spPr/>
    </dgm:pt>
    <dgm:pt modelId="{3237BB6B-1531-4749-A959-1BC6FFFB1523}" type="pres">
      <dgm:prSet presAssocID="{7BE90222-DCC2-48B1-872B-851364109493}" presName="level" presStyleLbl="node1" presStyleIdx="2" presStyleCnt="4" custScaleY="46128" custLinFactNeighborY="-1378">
        <dgm:presLayoutVars>
          <dgm:chMax val="1"/>
          <dgm:bulletEnabled val="1"/>
        </dgm:presLayoutVars>
      </dgm:prSet>
      <dgm:spPr/>
      <dgm:t>
        <a:bodyPr/>
        <a:lstStyle/>
        <a:p>
          <a:endParaRPr kumimoji="1" lang="ja-JP" altLang="en-US"/>
        </a:p>
      </dgm:t>
    </dgm:pt>
    <dgm:pt modelId="{FFE98A00-A0A7-4208-8208-88D6DE2F7721}" type="pres">
      <dgm:prSet presAssocID="{7BE90222-DCC2-48B1-872B-851364109493}" presName="levelTx" presStyleLbl="revTx" presStyleIdx="0" presStyleCnt="0">
        <dgm:presLayoutVars>
          <dgm:chMax val="1"/>
          <dgm:bulletEnabled val="1"/>
        </dgm:presLayoutVars>
      </dgm:prSet>
      <dgm:spPr/>
      <dgm:t>
        <a:bodyPr/>
        <a:lstStyle/>
        <a:p>
          <a:endParaRPr kumimoji="1" lang="ja-JP" altLang="en-US"/>
        </a:p>
      </dgm:t>
    </dgm:pt>
    <dgm:pt modelId="{A160BB96-E6B1-4639-B40C-231653650198}" type="pres">
      <dgm:prSet presAssocID="{004E2750-0223-48E6-869E-D8A0269156B4}" presName="Name8" presStyleCnt="0"/>
      <dgm:spPr/>
    </dgm:pt>
    <dgm:pt modelId="{667436B1-D2B7-427E-82CC-B6F7CE133BC8}" type="pres">
      <dgm:prSet presAssocID="{004E2750-0223-48E6-869E-D8A0269156B4}" presName="level" presStyleLbl="node1" presStyleIdx="3" presStyleCnt="4" custScaleX="100000" custScaleY="67059">
        <dgm:presLayoutVars>
          <dgm:chMax val="1"/>
          <dgm:bulletEnabled val="1"/>
        </dgm:presLayoutVars>
      </dgm:prSet>
      <dgm:spPr/>
      <dgm:t>
        <a:bodyPr/>
        <a:lstStyle/>
        <a:p>
          <a:endParaRPr kumimoji="1" lang="ja-JP" altLang="en-US"/>
        </a:p>
      </dgm:t>
    </dgm:pt>
    <dgm:pt modelId="{B03CBAAE-1F64-4CE2-9CC1-7C36CD01158A}" type="pres">
      <dgm:prSet presAssocID="{004E2750-0223-48E6-869E-D8A0269156B4}" presName="levelTx" presStyleLbl="revTx" presStyleIdx="0" presStyleCnt="0">
        <dgm:presLayoutVars>
          <dgm:chMax val="1"/>
          <dgm:bulletEnabled val="1"/>
        </dgm:presLayoutVars>
      </dgm:prSet>
      <dgm:spPr/>
      <dgm:t>
        <a:bodyPr/>
        <a:lstStyle/>
        <a:p>
          <a:endParaRPr kumimoji="1" lang="ja-JP" altLang="en-US"/>
        </a:p>
      </dgm:t>
    </dgm:pt>
  </dgm:ptLst>
  <dgm:cxnLst>
    <dgm:cxn modelId="{9B352BE3-AC5C-4B0F-964D-B3199509D5E4}" type="presOf" srcId="{7BE90222-DCC2-48B1-872B-851364109493}" destId="{FFE98A00-A0A7-4208-8208-88D6DE2F7721}" srcOrd="1" destOrd="0" presId="urn:microsoft.com/office/officeart/2005/8/layout/pyramid1"/>
    <dgm:cxn modelId="{FA841B86-AEF1-42DD-979C-F8D4A0891F11}" type="presOf" srcId="{004E2750-0223-48E6-869E-D8A0269156B4}" destId="{667436B1-D2B7-427E-82CC-B6F7CE133BC8}" srcOrd="0" destOrd="0" presId="urn:microsoft.com/office/officeart/2005/8/layout/pyramid1"/>
    <dgm:cxn modelId="{EE2C672F-1EF8-4D7B-BDF2-1B0D2A5CF6FD}" srcId="{6AEC8735-5B78-4C1D-8509-6D701F43156D}" destId="{7BE90222-DCC2-48B1-872B-851364109493}" srcOrd="2" destOrd="0" parTransId="{96FB427B-B8DB-4F73-BDB5-9DEEB457FCFF}" sibTransId="{168B35ED-1DDD-43AC-BBA8-C85FD2F4DC97}"/>
    <dgm:cxn modelId="{C77E2A2B-4B83-4F10-9FD9-1B7EA11C8197}" type="presOf" srcId="{4FE62DFB-2E94-4504-B486-773A36E0425F}" destId="{5A988888-2952-42A2-8C61-255039376832}" srcOrd="0" destOrd="0" presId="urn:microsoft.com/office/officeart/2005/8/layout/pyramid1"/>
    <dgm:cxn modelId="{4EC492E8-B90A-4F37-BC9E-26D75A812DAB}" type="presOf" srcId="{6AEC8735-5B78-4C1D-8509-6D701F43156D}" destId="{BE53800B-834F-4D5C-9018-E1925D63D01E}" srcOrd="0" destOrd="0" presId="urn:microsoft.com/office/officeart/2005/8/layout/pyramid1"/>
    <dgm:cxn modelId="{5CD612C8-6A79-4B0F-8D83-9976DB9AF3CC}" type="presOf" srcId="{7BE90222-DCC2-48B1-872B-851364109493}" destId="{3237BB6B-1531-4749-A959-1BC6FFFB1523}" srcOrd="0" destOrd="0" presId="urn:microsoft.com/office/officeart/2005/8/layout/pyramid1"/>
    <dgm:cxn modelId="{A0495006-5581-4730-B831-CA0BD2E2C318}" type="presOf" srcId="{DF4B44F3-12AA-4697-A858-7AFEC859FA2A}" destId="{059FBE31-6A76-498B-892A-80718ACEBC91}" srcOrd="0" destOrd="0" presId="urn:microsoft.com/office/officeart/2005/8/layout/pyramid1"/>
    <dgm:cxn modelId="{E680E930-FCFB-4C2B-A040-13F102056489}" type="presOf" srcId="{004E2750-0223-48E6-869E-D8A0269156B4}" destId="{B03CBAAE-1F64-4CE2-9CC1-7C36CD01158A}" srcOrd="1" destOrd="0" presId="urn:microsoft.com/office/officeart/2005/8/layout/pyramid1"/>
    <dgm:cxn modelId="{1F4983BB-EE79-4EA4-8F65-12FC1409155F}" srcId="{6AEC8735-5B78-4C1D-8509-6D701F43156D}" destId="{4FE62DFB-2E94-4504-B486-773A36E0425F}" srcOrd="0" destOrd="0" parTransId="{1E03CEA8-F9B3-458E-9B2E-FEDCE53896E2}" sibTransId="{C392C076-6882-4347-8716-023A49419E53}"/>
    <dgm:cxn modelId="{1306F3D3-FEFD-41C7-86D8-38C4CD48B2FA}" srcId="{6AEC8735-5B78-4C1D-8509-6D701F43156D}" destId="{DF4B44F3-12AA-4697-A858-7AFEC859FA2A}" srcOrd="1" destOrd="0" parTransId="{3604E32E-E742-419C-9A1D-9200CF55408D}" sibTransId="{9F8F50AF-7200-40B5-AD3B-86E971CF50E8}"/>
    <dgm:cxn modelId="{0BFDA2FC-E4DB-4C77-970B-8FCD519A40C0}" srcId="{6AEC8735-5B78-4C1D-8509-6D701F43156D}" destId="{004E2750-0223-48E6-869E-D8A0269156B4}" srcOrd="3" destOrd="0" parTransId="{83FCA755-4651-43BE-9B78-7A34C0A0A729}" sibTransId="{2199685C-4204-4F61-9091-6ED78FFCEA85}"/>
    <dgm:cxn modelId="{10A201B3-98D0-4CD5-9DF1-3243216FD411}" type="presOf" srcId="{4FE62DFB-2E94-4504-B486-773A36E0425F}" destId="{0392C530-2464-4FA1-8BD9-FB35C1687D72}" srcOrd="1" destOrd="0" presId="urn:microsoft.com/office/officeart/2005/8/layout/pyramid1"/>
    <dgm:cxn modelId="{E0FAE0D2-1B55-4918-8900-33A972C4D76E}" type="presOf" srcId="{DF4B44F3-12AA-4697-A858-7AFEC859FA2A}" destId="{C8C73FF9-625D-4E58-9EFF-C39E9CDD4B21}" srcOrd="1" destOrd="0" presId="urn:microsoft.com/office/officeart/2005/8/layout/pyramid1"/>
    <dgm:cxn modelId="{D67B22C2-46FE-4FFC-8FE7-062246CEEA0B}" type="presParOf" srcId="{BE53800B-834F-4D5C-9018-E1925D63D01E}" destId="{3D92E421-E947-4556-A77A-32BAE04E9942}" srcOrd="0" destOrd="0" presId="urn:microsoft.com/office/officeart/2005/8/layout/pyramid1"/>
    <dgm:cxn modelId="{83D0A4A8-EA43-4BC0-B16C-3E9CF0BA5A35}" type="presParOf" srcId="{3D92E421-E947-4556-A77A-32BAE04E9942}" destId="{5A988888-2952-42A2-8C61-255039376832}" srcOrd="0" destOrd="0" presId="urn:microsoft.com/office/officeart/2005/8/layout/pyramid1"/>
    <dgm:cxn modelId="{3F2B7D4A-25C9-4985-8B16-A28BE1330A61}" type="presParOf" srcId="{3D92E421-E947-4556-A77A-32BAE04E9942}" destId="{0392C530-2464-4FA1-8BD9-FB35C1687D72}" srcOrd="1" destOrd="0" presId="urn:microsoft.com/office/officeart/2005/8/layout/pyramid1"/>
    <dgm:cxn modelId="{4273C668-C0FE-4D65-B20A-8A1CC37FF02A}" type="presParOf" srcId="{BE53800B-834F-4D5C-9018-E1925D63D01E}" destId="{56867F1D-FB41-495C-BA52-AA004DB24511}" srcOrd="1" destOrd="0" presId="urn:microsoft.com/office/officeart/2005/8/layout/pyramid1"/>
    <dgm:cxn modelId="{A380382E-D605-4441-BF09-A08BBC4ED580}" type="presParOf" srcId="{56867F1D-FB41-495C-BA52-AA004DB24511}" destId="{059FBE31-6A76-498B-892A-80718ACEBC91}" srcOrd="0" destOrd="0" presId="urn:microsoft.com/office/officeart/2005/8/layout/pyramid1"/>
    <dgm:cxn modelId="{9AE2A474-0145-4077-8FA5-B4103B15298F}" type="presParOf" srcId="{56867F1D-FB41-495C-BA52-AA004DB24511}" destId="{C8C73FF9-625D-4E58-9EFF-C39E9CDD4B21}" srcOrd="1" destOrd="0" presId="urn:microsoft.com/office/officeart/2005/8/layout/pyramid1"/>
    <dgm:cxn modelId="{98E12475-57BA-4EB2-8DE4-35F92D28FB8C}" type="presParOf" srcId="{BE53800B-834F-4D5C-9018-E1925D63D01E}" destId="{581F06EB-A3B7-450A-84EA-4F3659E6291D}" srcOrd="2" destOrd="0" presId="urn:microsoft.com/office/officeart/2005/8/layout/pyramid1"/>
    <dgm:cxn modelId="{2E387F60-10D0-4FDF-A197-595F114F4B84}" type="presParOf" srcId="{581F06EB-A3B7-450A-84EA-4F3659E6291D}" destId="{3237BB6B-1531-4749-A959-1BC6FFFB1523}" srcOrd="0" destOrd="0" presId="urn:microsoft.com/office/officeart/2005/8/layout/pyramid1"/>
    <dgm:cxn modelId="{B891344B-E09B-42DC-BF4C-8D6F471147A7}" type="presParOf" srcId="{581F06EB-A3B7-450A-84EA-4F3659E6291D}" destId="{FFE98A00-A0A7-4208-8208-88D6DE2F7721}" srcOrd="1" destOrd="0" presId="urn:microsoft.com/office/officeart/2005/8/layout/pyramid1"/>
    <dgm:cxn modelId="{F9B7E27D-E59E-47E8-833C-2896889799A3}" type="presParOf" srcId="{BE53800B-834F-4D5C-9018-E1925D63D01E}" destId="{A160BB96-E6B1-4639-B40C-231653650198}" srcOrd="3" destOrd="0" presId="urn:microsoft.com/office/officeart/2005/8/layout/pyramid1"/>
    <dgm:cxn modelId="{F2506CDE-7814-4C0F-9C3E-6762A5783E76}" type="presParOf" srcId="{A160BB96-E6B1-4639-B40C-231653650198}" destId="{667436B1-D2B7-427E-82CC-B6F7CE133BC8}" srcOrd="0" destOrd="0" presId="urn:microsoft.com/office/officeart/2005/8/layout/pyramid1"/>
    <dgm:cxn modelId="{6AAD4BCF-12BB-472C-8D82-83D210B8D828}" type="presParOf" srcId="{A160BB96-E6B1-4639-B40C-231653650198}" destId="{B03CBAAE-1F64-4CE2-9CC1-7C36CD01158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BA8B8-0264-4440-9DA3-CBCF6772094C}">
      <dsp:nvSpPr>
        <dsp:cNvPr id="0" name=""/>
        <dsp:cNvSpPr/>
      </dsp:nvSpPr>
      <dsp:spPr>
        <a:xfrm>
          <a:off x="252688" y="0"/>
          <a:ext cx="3784456" cy="50405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dirty="0" smtClean="0">
              <a:solidFill>
                <a:schemeClr val="tx1"/>
              </a:solidFill>
            </a:rPr>
            <a:t> </a:t>
          </a:r>
          <a:r>
            <a:rPr kumimoji="1" lang="ja-JP" altLang="en-US" sz="1400" kern="1200" dirty="0" smtClean="0">
              <a:solidFill>
                <a:schemeClr val="tx1"/>
              </a:solidFill>
            </a:rPr>
            <a:t>地域の課題の把握と</a:t>
          </a:r>
          <a:endParaRPr kumimoji="1" lang="en-US" altLang="ja-JP" sz="1400" kern="1200" dirty="0" smtClean="0">
            <a:solidFill>
              <a:schemeClr val="tx1"/>
            </a:solidFill>
          </a:endParaRPr>
        </a:p>
        <a:p>
          <a:pPr lvl="0" algn="ctr" defTabSz="711200">
            <a:lnSpc>
              <a:spcPct val="90000"/>
            </a:lnSpc>
            <a:spcBef>
              <a:spcPct val="0"/>
            </a:spcBef>
            <a:spcAft>
              <a:spcPct val="35000"/>
            </a:spcAft>
          </a:pPr>
          <a:r>
            <a:rPr kumimoji="1" lang="ja-JP" altLang="en-US" sz="1400" kern="1200" dirty="0" smtClean="0">
              <a:solidFill>
                <a:schemeClr val="tx1"/>
              </a:solidFill>
            </a:rPr>
            <a:t>社会資源の発掘</a:t>
          </a:r>
          <a:endParaRPr kumimoji="1" lang="ja-JP" altLang="en-US" sz="1400" kern="1200" dirty="0">
            <a:solidFill>
              <a:schemeClr val="tx1"/>
            </a:solidFill>
          </a:endParaRPr>
        </a:p>
      </dsp:txBody>
      <dsp:txXfrm>
        <a:off x="267451" y="14763"/>
        <a:ext cx="3754930" cy="474529"/>
      </dsp:txXfrm>
    </dsp:sp>
    <dsp:sp modelId="{86C2B89B-5A49-4724-9FEB-2CEB9485D2B4}">
      <dsp:nvSpPr>
        <dsp:cNvPr id="0" name=""/>
        <dsp:cNvSpPr/>
      </dsp:nvSpPr>
      <dsp:spPr>
        <a:xfrm>
          <a:off x="4240253" y="0"/>
          <a:ext cx="430591" cy="504055"/>
        </a:xfrm>
        <a:prstGeom prst="rightArrow">
          <a:avLst>
            <a:gd name="adj1" fmla="val 60000"/>
            <a:gd name="adj2" fmla="val 50000"/>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4240253" y="100811"/>
        <a:ext cx="301414" cy="302433"/>
      </dsp:txXfrm>
    </dsp:sp>
    <dsp:sp modelId="{39DA7C84-BC3F-4825-83FA-1CDD664AE5A5}">
      <dsp:nvSpPr>
        <dsp:cNvPr id="0" name=""/>
        <dsp:cNvSpPr/>
      </dsp:nvSpPr>
      <dsp:spPr>
        <a:xfrm>
          <a:off x="4849581" y="0"/>
          <a:ext cx="2143323" cy="50405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kern="1200" dirty="0" smtClean="0">
              <a:solidFill>
                <a:schemeClr val="tx1"/>
              </a:solidFill>
            </a:rPr>
            <a:t>地域の関係者による</a:t>
          </a:r>
          <a:endParaRPr kumimoji="1" lang="en-US" altLang="ja-JP" sz="1400" kern="1200" dirty="0" smtClean="0">
            <a:solidFill>
              <a:schemeClr val="tx1"/>
            </a:solidFill>
          </a:endParaRPr>
        </a:p>
        <a:p>
          <a:pPr lvl="0" algn="ctr" defTabSz="622300">
            <a:lnSpc>
              <a:spcPct val="90000"/>
            </a:lnSpc>
            <a:spcBef>
              <a:spcPct val="0"/>
            </a:spcBef>
            <a:spcAft>
              <a:spcPct val="35000"/>
            </a:spcAft>
          </a:pPr>
          <a:r>
            <a:rPr kumimoji="1" lang="ja-JP" altLang="en-US" sz="1400" kern="1200" dirty="0" smtClean="0">
              <a:solidFill>
                <a:schemeClr val="tx1"/>
              </a:solidFill>
            </a:rPr>
            <a:t>対応策の検討</a:t>
          </a:r>
          <a:endParaRPr kumimoji="1" lang="en-US" altLang="ja-JP" sz="1400" kern="1200" dirty="0" smtClean="0">
            <a:solidFill>
              <a:schemeClr val="tx1"/>
            </a:solidFill>
          </a:endParaRPr>
        </a:p>
      </dsp:txBody>
      <dsp:txXfrm>
        <a:off x="4864344" y="14763"/>
        <a:ext cx="2113797" cy="474529"/>
      </dsp:txXfrm>
    </dsp:sp>
    <dsp:sp modelId="{2810C46C-3F0F-4DA2-BBBB-D8627099A058}">
      <dsp:nvSpPr>
        <dsp:cNvPr id="0" name=""/>
        <dsp:cNvSpPr/>
      </dsp:nvSpPr>
      <dsp:spPr>
        <a:xfrm>
          <a:off x="7118243" y="0"/>
          <a:ext cx="432597" cy="504055"/>
        </a:xfrm>
        <a:prstGeom prst="rightArrow">
          <a:avLst>
            <a:gd name="adj1" fmla="val 60000"/>
            <a:gd name="adj2" fmla="val 50000"/>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7118243" y="100811"/>
        <a:ext cx="302818" cy="302433"/>
      </dsp:txXfrm>
    </dsp:sp>
    <dsp:sp modelId="{B7FCC8E8-C0F4-478B-A980-D2FBB931C5CF}">
      <dsp:nvSpPr>
        <dsp:cNvPr id="0" name=""/>
        <dsp:cNvSpPr/>
      </dsp:nvSpPr>
      <dsp:spPr>
        <a:xfrm>
          <a:off x="7658312" y="0"/>
          <a:ext cx="1637013" cy="50405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kern="1200" dirty="0" smtClean="0">
              <a:solidFill>
                <a:schemeClr val="tx1"/>
              </a:solidFill>
            </a:rPr>
            <a:t>対応策の</a:t>
          </a:r>
          <a:endParaRPr kumimoji="1" lang="en-US" altLang="ja-JP" sz="1400" kern="1200" dirty="0" smtClean="0">
            <a:solidFill>
              <a:schemeClr val="tx1"/>
            </a:solidFill>
          </a:endParaRPr>
        </a:p>
        <a:p>
          <a:pPr lvl="0" algn="ctr" defTabSz="622300">
            <a:lnSpc>
              <a:spcPct val="90000"/>
            </a:lnSpc>
            <a:spcBef>
              <a:spcPct val="0"/>
            </a:spcBef>
            <a:spcAft>
              <a:spcPct val="35000"/>
            </a:spcAft>
          </a:pPr>
          <a:r>
            <a:rPr kumimoji="1" lang="ja-JP" altLang="en-US" sz="1400" kern="1200" dirty="0" smtClean="0">
              <a:solidFill>
                <a:schemeClr val="tx1"/>
              </a:solidFill>
            </a:rPr>
            <a:t>決定・実行</a:t>
          </a:r>
          <a:endParaRPr kumimoji="1" lang="ja-JP" altLang="en-US" sz="1400" kern="1200" dirty="0">
            <a:solidFill>
              <a:schemeClr val="tx1"/>
            </a:solidFill>
          </a:endParaRPr>
        </a:p>
      </dsp:txBody>
      <dsp:txXfrm>
        <a:off x="7673075" y="14763"/>
        <a:ext cx="1607487" cy="474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88888-2952-42A2-8C61-255039376832}">
      <dsp:nvSpPr>
        <dsp:cNvPr id="0" name=""/>
        <dsp:cNvSpPr/>
      </dsp:nvSpPr>
      <dsp:spPr>
        <a:xfrm>
          <a:off x="2820143" y="0"/>
          <a:ext cx="2099107" cy="1040953"/>
        </a:xfrm>
        <a:prstGeom prst="trapezoid">
          <a:avLst>
            <a:gd name="adj" fmla="val 10082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kumimoji="1" lang="ja-JP" altLang="en-US" sz="2000" kern="1200" dirty="0"/>
        </a:p>
      </dsp:txBody>
      <dsp:txXfrm>
        <a:off x="2820143" y="0"/>
        <a:ext cx="2099107" cy="1040953"/>
      </dsp:txXfrm>
    </dsp:sp>
    <dsp:sp modelId="{059FBE31-6A76-498B-892A-80718ACEBC91}">
      <dsp:nvSpPr>
        <dsp:cNvPr id="0" name=""/>
        <dsp:cNvSpPr/>
      </dsp:nvSpPr>
      <dsp:spPr>
        <a:xfrm>
          <a:off x="2355798" y="1012508"/>
          <a:ext cx="3027798" cy="460540"/>
        </a:xfrm>
        <a:prstGeom prst="trapezoid">
          <a:avLst>
            <a:gd name="adj" fmla="val 100826"/>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kumimoji="1" lang="ja-JP" altLang="en-US" sz="2000" kern="1200" dirty="0"/>
        </a:p>
      </dsp:txBody>
      <dsp:txXfrm>
        <a:off x="2885663" y="1012508"/>
        <a:ext cx="1968068" cy="460540"/>
      </dsp:txXfrm>
    </dsp:sp>
    <dsp:sp modelId="{3237BB6B-1531-4749-A959-1BC6FFFB1523}">
      <dsp:nvSpPr>
        <dsp:cNvPr id="0" name=""/>
        <dsp:cNvSpPr/>
      </dsp:nvSpPr>
      <dsp:spPr>
        <a:xfrm>
          <a:off x="1395721" y="1473048"/>
          <a:ext cx="4947952" cy="952210"/>
        </a:xfrm>
        <a:prstGeom prst="trapezoid">
          <a:avLst>
            <a:gd name="adj" fmla="val 100826"/>
          </a:avLst>
        </a:prstGeom>
        <a:solidFill>
          <a:schemeClr val="bg1">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kumimoji="1" lang="ja-JP" altLang="en-US" sz="2000" kern="1200" dirty="0"/>
        </a:p>
      </dsp:txBody>
      <dsp:txXfrm>
        <a:off x="2261612" y="1473048"/>
        <a:ext cx="3216169" cy="952210"/>
      </dsp:txXfrm>
    </dsp:sp>
    <dsp:sp modelId="{667436B1-D2B7-427E-82CC-B6F7CE133BC8}">
      <dsp:nvSpPr>
        <dsp:cNvPr id="0" name=""/>
        <dsp:cNvSpPr/>
      </dsp:nvSpPr>
      <dsp:spPr>
        <a:xfrm>
          <a:off x="0" y="2453705"/>
          <a:ext cx="7739395" cy="1384284"/>
        </a:xfrm>
        <a:prstGeom prst="trapezoid">
          <a:avLst>
            <a:gd name="adj" fmla="val 100826"/>
          </a:avLst>
        </a:prstGeom>
        <a:solidFill>
          <a:schemeClr val="accent5">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kumimoji="1" lang="ja-JP" altLang="en-US" sz="2000" kern="1200" dirty="0"/>
        </a:p>
      </dsp:txBody>
      <dsp:txXfrm>
        <a:off x="1354394" y="2453705"/>
        <a:ext cx="5030606" cy="13842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0.01712</cdr:x>
      <cdr:y>0.00889</cdr:y>
    </cdr:from>
    <cdr:to>
      <cdr:x>0.96733</cdr:x>
      <cdr:y>0.42713</cdr:y>
    </cdr:to>
    <cdr:sp macro="" textlink="">
      <cdr:nvSpPr>
        <cdr:cNvPr id="7" name="フリーフォーム 6"/>
        <cdr:cNvSpPr/>
      </cdr:nvSpPr>
      <cdr:spPr>
        <a:xfrm xmlns:a="http://schemas.openxmlformats.org/drawingml/2006/main">
          <a:off x="143591" y="44869"/>
          <a:ext cx="7969956" cy="2111022"/>
        </a:xfrm>
        <a:custGeom xmlns:a="http://schemas.openxmlformats.org/drawingml/2006/main">
          <a:avLst/>
          <a:gdLst>
            <a:gd name="connsiteX0" fmla="*/ 0 w 7969956"/>
            <a:gd name="connsiteY0" fmla="*/ 2111022 h 2111022"/>
            <a:gd name="connsiteX1" fmla="*/ 2573867 w 7969956"/>
            <a:gd name="connsiteY1" fmla="*/ 1004711 h 2111022"/>
            <a:gd name="connsiteX2" fmla="*/ 4944533 w 7969956"/>
            <a:gd name="connsiteY2" fmla="*/ 620889 h 2111022"/>
            <a:gd name="connsiteX3" fmla="*/ 7145867 w 7969956"/>
            <a:gd name="connsiteY3" fmla="*/ 169333 h 2111022"/>
            <a:gd name="connsiteX4" fmla="*/ 7969956 w 7969956"/>
            <a:gd name="connsiteY4" fmla="*/ 0 h 211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956" h="2111022">
              <a:moveTo>
                <a:pt x="0" y="2111022"/>
              </a:moveTo>
              <a:cubicBezTo>
                <a:pt x="874889" y="1682044"/>
                <a:pt x="1749778" y="1253067"/>
                <a:pt x="2573867" y="1004711"/>
              </a:cubicBezTo>
              <a:cubicBezTo>
                <a:pt x="3397956" y="756355"/>
                <a:pt x="4182533" y="760119"/>
                <a:pt x="4944533" y="620889"/>
              </a:cubicBezTo>
              <a:cubicBezTo>
                <a:pt x="5706533" y="481659"/>
                <a:pt x="7145867" y="169333"/>
                <a:pt x="7145867" y="169333"/>
              </a:cubicBezTo>
              <a:lnTo>
                <a:pt x="7969956" y="0"/>
              </a:lnTo>
            </a:path>
          </a:pathLst>
        </a:custGeom>
        <a:noFill xmlns:a="http://schemas.openxmlformats.org/drawingml/2006/main"/>
        <a:ln xmlns:a="http://schemas.openxmlformats.org/drawingml/2006/main" w="38100">
          <a:solidFill>
            <a:srgbClr val="FF0000"/>
          </a:solidFill>
          <a:tailEnd type="triangle"/>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0.02145</cdr:y>
    </cdr:from>
    <cdr:to>
      <cdr:x>0.95419</cdr:x>
      <cdr:y>0.12682</cdr:y>
    </cdr:to>
    <cdr:sp macro="" textlink="">
      <cdr:nvSpPr>
        <cdr:cNvPr id="2" name="テキスト ボックス 9"/>
        <cdr:cNvSpPr txBox="1">
          <a:spLocks xmlns:a="http://schemas.openxmlformats.org/drawingml/2006/main" noChangeArrowheads="1"/>
        </cdr:cNvSpPr>
      </cdr:nvSpPr>
      <cdr:spPr bwMode="auto">
        <a:xfrm xmlns:a="http://schemas.openxmlformats.org/drawingml/2006/main">
          <a:off x="0" y="68918"/>
          <a:ext cx="4362557" cy="3385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ja-JP" altLang="en-US" sz="1600" b="1" dirty="0" smtClean="0">
              <a:latin typeface="HG丸ｺﾞｼｯｸM-PRO" pitchFamily="50" charset="-128"/>
              <a:ea typeface="HG丸ｺﾞｼｯｸM-PRO" pitchFamily="50" charset="-128"/>
            </a:rPr>
            <a:t>　</a:t>
          </a:r>
          <a:r>
            <a:rPr lang="ja-JP" altLang="en-US" sz="1400" b="1" dirty="0" smtClean="0">
              <a:latin typeface="HG丸ｺﾞｼｯｸM-PRO" pitchFamily="50" charset="-128"/>
              <a:ea typeface="HG丸ｺﾞｼｯｸM-PRO" pitchFamily="50" charset="-128"/>
            </a:rPr>
            <a:t>買い物で不便や苦労がある世帯の割合</a:t>
          </a:r>
          <a:endParaRPr lang="ja-JP" altLang="en-US" sz="1400" dirty="0">
            <a:latin typeface="HG丸ｺﾞｼｯｸM-PRO" pitchFamily="50" charset="-128"/>
            <a:ea typeface="HG丸ｺﾞｼｯｸM-PRO" pitchFamily="50" charset="-128"/>
          </a:endParaRPr>
        </a:p>
      </cdr:txBody>
    </cdr:sp>
  </cdr:relSizeAnchor>
  <cdr:relSizeAnchor xmlns:cdr="http://schemas.openxmlformats.org/drawingml/2006/chartDrawing">
    <cdr:from>
      <cdr:x>0.07634</cdr:x>
      <cdr:y>0.90874</cdr:y>
    </cdr:from>
    <cdr:to>
      <cdr:x>0.9055</cdr:x>
      <cdr:y>0.97579</cdr:y>
    </cdr:to>
    <cdr:sp macro="" textlink="">
      <cdr:nvSpPr>
        <cdr:cNvPr id="3" name="正方形/長方形 2"/>
        <cdr:cNvSpPr/>
      </cdr:nvSpPr>
      <cdr:spPr>
        <a:xfrm xmlns:a="http://schemas.openxmlformats.org/drawingml/2006/main">
          <a:off x="349026" y="2919760"/>
          <a:ext cx="3790926" cy="21544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fontAlgn="auto">
            <a:spcBef>
              <a:spcPts val="0"/>
            </a:spcBef>
            <a:spcAft>
              <a:spcPts val="0"/>
            </a:spcAft>
            <a:defRPr/>
          </a:pPr>
          <a:r>
            <a:rPr lang="ja-JP" altLang="en-US" sz="800" dirty="0" smtClean="0">
              <a:latin typeface="Corbel" pitchFamily="34" charset="0"/>
              <a:ea typeface="ＭＳ ゴシック" pitchFamily="49" charset="-128"/>
            </a:rPr>
            <a:t>平成</a:t>
          </a:r>
          <a:r>
            <a:rPr lang="en-US" altLang="ja-JP" sz="800" dirty="0" smtClean="0">
              <a:latin typeface="Corbel" pitchFamily="34" charset="0"/>
              <a:ea typeface="ＭＳ ゴシック" pitchFamily="49" charset="-128"/>
            </a:rPr>
            <a:t>23</a:t>
          </a:r>
          <a:r>
            <a:rPr lang="ja-JP" altLang="en-US" sz="800" dirty="0" smtClean="0">
              <a:latin typeface="Corbel" pitchFamily="34" charset="0"/>
              <a:ea typeface="ＭＳ ゴシック" pitchFamily="49" charset="-128"/>
            </a:rPr>
            <a:t>年、農林水産政策研究所、食料品アクセス問題の現状と対応方向</a:t>
          </a:r>
          <a:endParaRPr lang="en-US" altLang="ja-JP" sz="800" dirty="0">
            <a:latin typeface="Corbel" pitchFamily="34" charset="0"/>
            <a:ea typeface="ＭＳ ゴシック" pitchFamily="49" charset="-128"/>
          </a:endParaRPr>
        </a:p>
      </cdr:txBody>
    </cdr:sp>
  </cdr:relSizeAnchor>
  <cdr:relSizeAnchor xmlns:cdr="http://schemas.openxmlformats.org/drawingml/2006/chartDrawing">
    <cdr:from>
      <cdr:x>0.19663</cdr:x>
      <cdr:y>0.5912</cdr:y>
    </cdr:from>
    <cdr:to>
      <cdr:x>0.25152</cdr:x>
      <cdr:y>0.88366</cdr:y>
    </cdr:to>
    <cdr:sp macro="" textlink="">
      <cdr:nvSpPr>
        <cdr:cNvPr id="4" name="円/楕円 3"/>
        <cdr:cNvSpPr/>
      </cdr:nvSpPr>
      <cdr:spPr>
        <a:xfrm xmlns:a="http://schemas.openxmlformats.org/drawingml/2006/main" rot="18749879">
          <a:off x="523740" y="2558515"/>
          <a:ext cx="1066022" cy="258835"/>
        </a:xfrm>
        <a:prstGeom xmlns:a="http://schemas.openxmlformats.org/drawingml/2006/main" prst="ellips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kumimoji="1" lang="ja-JP" altLang="en-US"/>
        </a:p>
      </cdr:txBody>
    </cdr:sp>
  </cdr:relSizeAnchor>
  <cdr:relSizeAnchor xmlns:cdr="http://schemas.openxmlformats.org/drawingml/2006/chartDrawing">
    <cdr:from>
      <cdr:x>0.49667</cdr:x>
      <cdr:y>0.59798</cdr:y>
    </cdr:from>
    <cdr:to>
      <cdr:x>0.55156</cdr:x>
      <cdr:y>0.89044</cdr:y>
    </cdr:to>
    <cdr:sp macro="" textlink="">
      <cdr:nvSpPr>
        <cdr:cNvPr id="5" name="円/楕円 4"/>
        <cdr:cNvSpPr/>
      </cdr:nvSpPr>
      <cdr:spPr>
        <a:xfrm xmlns:a="http://schemas.openxmlformats.org/drawingml/2006/main" rot="18749879">
          <a:off x="1938716" y="2583250"/>
          <a:ext cx="1066022" cy="258835"/>
        </a:xfrm>
        <a:prstGeom xmlns:a="http://schemas.openxmlformats.org/drawingml/2006/main" prst="ellips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ysClr val="window" lastClr="FFFFFF"/>
              </a:solidFill>
              <a:latin typeface="Calibri"/>
            </a:defRPr>
          </a:lvl1pPr>
          <a:lvl2pPr marL="457200" algn="l" defTabSz="914400" rtl="0" eaLnBrk="1" latinLnBrk="0" hangingPunct="1">
            <a:defRPr kumimoji="1" sz="1800" kern="1200">
              <a:solidFill>
                <a:sysClr val="window" lastClr="FFFFFF"/>
              </a:solidFill>
              <a:latin typeface="Calibri"/>
            </a:defRPr>
          </a:lvl2pPr>
          <a:lvl3pPr marL="914400" algn="l" defTabSz="914400" rtl="0" eaLnBrk="1" latinLnBrk="0" hangingPunct="1">
            <a:defRPr kumimoji="1" sz="1800" kern="1200">
              <a:solidFill>
                <a:sysClr val="window" lastClr="FFFFFF"/>
              </a:solidFill>
              <a:latin typeface="Calibri"/>
            </a:defRPr>
          </a:lvl3pPr>
          <a:lvl4pPr marL="1371600" algn="l" defTabSz="914400" rtl="0" eaLnBrk="1" latinLnBrk="0" hangingPunct="1">
            <a:defRPr kumimoji="1" sz="1800" kern="1200">
              <a:solidFill>
                <a:sysClr val="window" lastClr="FFFFFF"/>
              </a:solidFill>
              <a:latin typeface="Calibri"/>
            </a:defRPr>
          </a:lvl4pPr>
          <a:lvl5pPr marL="1828800" algn="l" defTabSz="914400" rtl="0" eaLnBrk="1" latinLnBrk="0" hangingPunct="1">
            <a:defRPr kumimoji="1" sz="1800" kern="1200">
              <a:solidFill>
                <a:sysClr val="window" lastClr="FFFFFF"/>
              </a:solidFill>
              <a:latin typeface="Calibri"/>
            </a:defRPr>
          </a:lvl5pPr>
          <a:lvl6pPr marL="2286000" algn="l" defTabSz="914400" rtl="0" eaLnBrk="1" latinLnBrk="0" hangingPunct="1">
            <a:defRPr kumimoji="1" sz="1800" kern="1200">
              <a:solidFill>
                <a:sysClr val="window" lastClr="FFFFFF"/>
              </a:solidFill>
              <a:latin typeface="Calibri"/>
            </a:defRPr>
          </a:lvl6pPr>
          <a:lvl7pPr marL="2743200" algn="l" defTabSz="914400" rtl="0" eaLnBrk="1" latinLnBrk="0" hangingPunct="1">
            <a:defRPr kumimoji="1" sz="1800" kern="1200">
              <a:solidFill>
                <a:sysClr val="window" lastClr="FFFFFF"/>
              </a:solidFill>
              <a:latin typeface="Calibri"/>
            </a:defRPr>
          </a:lvl7pPr>
          <a:lvl8pPr marL="3200400" algn="l" defTabSz="914400" rtl="0" eaLnBrk="1" latinLnBrk="0" hangingPunct="1">
            <a:defRPr kumimoji="1" sz="1800" kern="1200">
              <a:solidFill>
                <a:sysClr val="window" lastClr="FFFFFF"/>
              </a:solidFill>
              <a:latin typeface="Calibri"/>
            </a:defRPr>
          </a:lvl8pPr>
          <a:lvl9pPr marL="3657600" algn="l" defTabSz="914400" rtl="0" eaLnBrk="1" latinLnBrk="0" hangingPunct="1">
            <a:defRPr kumimoji="1" sz="1800" kern="1200">
              <a:solidFill>
                <a:sysClr val="window" lastClr="FFFFFF"/>
              </a:solidFill>
              <a:latin typeface="Calibri"/>
            </a:defRPr>
          </a:lvl9pPr>
        </a:lstStyle>
        <a:p xmlns:a="http://schemas.openxmlformats.org/drawingml/2006/main">
          <a:pPr algn="ctr"/>
          <a:endParaRPr kumimoji="1" lang="ja-JP" altLang="en-US"/>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1</cdr:x>
      <cdr:y>0.10537</cdr:y>
    </cdr:to>
    <cdr:sp macro="" textlink="">
      <cdr:nvSpPr>
        <cdr:cNvPr id="2" name="テキスト ボックス 9"/>
        <cdr:cNvSpPr txBox="1">
          <a:spLocks xmlns:a="http://schemas.openxmlformats.org/drawingml/2006/main" noChangeArrowheads="1"/>
        </cdr:cNvSpPr>
      </cdr:nvSpPr>
      <cdr:spPr bwMode="auto">
        <a:xfrm xmlns:a="http://schemas.openxmlformats.org/drawingml/2006/main">
          <a:off x="0" y="0"/>
          <a:ext cx="4572000" cy="3385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ja-JP" altLang="en-US" sz="1600" b="1" dirty="0" smtClean="0">
              <a:latin typeface="HG丸ｺﾞｼｯｸM-PRO" pitchFamily="50" charset="-128"/>
              <a:ea typeface="HG丸ｺﾞｼｯｸM-PRO" pitchFamily="50" charset="-128"/>
            </a:rPr>
            <a:t>　</a:t>
          </a:r>
          <a:r>
            <a:rPr lang="ja-JP" altLang="en-US" sz="1400" b="1" dirty="0" smtClean="0">
              <a:latin typeface="HG丸ｺﾞｼｯｸM-PRO" pitchFamily="50" charset="-128"/>
              <a:ea typeface="HG丸ｺﾞｼｯｸM-PRO" pitchFamily="50" charset="-128"/>
            </a:rPr>
            <a:t>高齢者世帯の年次推移</a:t>
          </a:r>
          <a:endParaRPr lang="ja-JP" altLang="en-US" sz="1400" dirty="0">
            <a:latin typeface="HG丸ｺﾞｼｯｸM-PRO" pitchFamily="50" charset="-128"/>
            <a:ea typeface="HG丸ｺﾞｼｯｸM-PRO" pitchFamily="50" charset="-128"/>
          </a:endParaRPr>
        </a:p>
      </cdr:txBody>
    </cdr:sp>
  </cdr:relSizeAnchor>
  <cdr:relSizeAnchor xmlns:cdr="http://schemas.openxmlformats.org/drawingml/2006/chartDrawing">
    <cdr:from>
      <cdr:x>0.07076</cdr:x>
      <cdr:y>0.87652</cdr:y>
    </cdr:from>
    <cdr:to>
      <cdr:x>1</cdr:x>
      <cdr:y>1</cdr:y>
    </cdr:to>
    <cdr:sp macro="" textlink="">
      <cdr:nvSpPr>
        <cdr:cNvPr id="4" name="正方形/長方形 3"/>
        <cdr:cNvSpPr/>
      </cdr:nvSpPr>
      <cdr:spPr>
        <a:xfrm xmlns:a="http://schemas.openxmlformats.org/drawingml/2006/main">
          <a:off x="323528" y="2880319"/>
          <a:ext cx="4248472" cy="400110"/>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fontAlgn="auto">
            <a:spcBef>
              <a:spcPts val="0"/>
            </a:spcBef>
            <a:spcAft>
              <a:spcPts val="0"/>
            </a:spcAft>
            <a:defRPr/>
          </a:pPr>
          <a:r>
            <a:rPr lang="ja-JP" altLang="en-US" sz="1000" dirty="0" smtClean="0">
              <a:latin typeface="Corbel" pitchFamily="34" charset="0"/>
              <a:ea typeface="ＭＳ ゴシック" pitchFamily="49" charset="-128"/>
            </a:rPr>
            <a:t>国立社会保障・人口問題研究所、</a:t>
          </a:r>
          <a:endParaRPr lang="en-US" altLang="ja-JP" sz="1000" dirty="0" smtClean="0">
            <a:latin typeface="Corbel" pitchFamily="34" charset="0"/>
            <a:ea typeface="ＭＳ ゴシック" pitchFamily="49" charset="-128"/>
          </a:endParaRPr>
        </a:p>
        <a:p xmlns:a="http://schemas.openxmlformats.org/drawingml/2006/main">
          <a:pPr fontAlgn="auto">
            <a:spcBef>
              <a:spcPts val="0"/>
            </a:spcBef>
            <a:spcAft>
              <a:spcPts val="0"/>
            </a:spcAft>
            <a:defRPr/>
          </a:pPr>
          <a:r>
            <a:rPr lang="en-US" altLang="ja-JP" sz="1000" dirty="0" smtClean="0">
              <a:latin typeface="Corbel" pitchFamily="34" charset="0"/>
              <a:ea typeface="ＭＳ ゴシック" pitchFamily="49" charset="-128"/>
            </a:rPr>
            <a:t>2013(</a:t>
          </a:r>
          <a:r>
            <a:rPr lang="ja-JP" altLang="en-US" sz="1000" dirty="0" smtClean="0">
              <a:latin typeface="Corbel" pitchFamily="34" charset="0"/>
              <a:ea typeface="ＭＳ ゴシック" pitchFamily="49" charset="-128"/>
            </a:rPr>
            <a:t>平成</a:t>
          </a:r>
          <a:r>
            <a:rPr lang="en-US" altLang="ja-JP" sz="1000" dirty="0" smtClean="0">
              <a:latin typeface="Corbel" pitchFamily="34" charset="0"/>
              <a:ea typeface="ＭＳ ゴシック" pitchFamily="49" charset="-128"/>
            </a:rPr>
            <a:t>25)</a:t>
          </a:r>
          <a:r>
            <a:rPr lang="ja-JP" altLang="en-US" sz="1000" dirty="0" smtClean="0">
              <a:latin typeface="Corbel" pitchFamily="34" charset="0"/>
              <a:ea typeface="ＭＳ ゴシック" pitchFamily="49" charset="-128"/>
            </a:rPr>
            <a:t>年</a:t>
          </a:r>
          <a:r>
            <a:rPr lang="en-US" altLang="ja-JP" sz="1000" dirty="0" smtClean="0">
              <a:latin typeface="Corbel" pitchFamily="34" charset="0"/>
              <a:ea typeface="ＭＳ ゴシック" pitchFamily="49" charset="-128"/>
            </a:rPr>
            <a:t>1</a:t>
          </a:r>
          <a:r>
            <a:rPr lang="ja-JP" altLang="en-US" sz="1000" dirty="0" smtClean="0">
              <a:latin typeface="Corbel" pitchFamily="34" charset="0"/>
              <a:ea typeface="ＭＳ ゴシック" pitchFamily="49" charset="-128"/>
            </a:rPr>
            <a:t>月推計の「日本の世帯数の将来推計（全国推計）」</a:t>
          </a:r>
          <a:endParaRPr lang="en-US" altLang="ja-JP" sz="1000" dirty="0">
            <a:latin typeface="Corbel" pitchFamily="34" charset="0"/>
            <a:ea typeface="ＭＳ ゴシック" pitchFamily="49" charset="-128"/>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0.03582</cdr:x>
      <cdr:y>0.91888</cdr:y>
    </cdr:from>
    <cdr:to>
      <cdr:x>1</cdr:x>
      <cdr:y>0.99487</cdr:y>
    </cdr:to>
    <cdr:sp macro="" textlink="">
      <cdr:nvSpPr>
        <cdr:cNvPr id="3" name="テキスト ボックス 15"/>
        <cdr:cNvSpPr txBox="1"/>
      </cdr:nvSpPr>
      <cdr:spPr>
        <a:xfrm xmlns:a="http://schemas.openxmlformats.org/drawingml/2006/main">
          <a:off x="163769" y="2977502"/>
          <a:ext cx="4408231"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kumimoji="1" lang="ja-JP" altLang="en-US" sz="1000" dirty="0" smtClean="0"/>
            <a:t>「認知症高齢者の日常生活自立度」</a:t>
          </a:r>
          <a:r>
            <a:rPr lang="en-US" altLang="ja-JP" sz="1000" dirty="0" smtClean="0"/>
            <a:t>Ⅱ</a:t>
          </a:r>
          <a:r>
            <a:rPr lang="ja-JP" altLang="en-US" sz="1000" dirty="0" smtClean="0"/>
            <a:t>以上の高齢者数について</a:t>
          </a:r>
          <a:r>
            <a:rPr lang="en-US" altLang="ja-JP" sz="1000" dirty="0" smtClean="0"/>
            <a:t>,</a:t>
          </a:r>
          <a:r>
            <a:rPr lang="ja-JP" altLang="en-US" sz="1000" dirty="0" smtClean="0"/>
            <a:t>厚生労働省</a:t>
          </a:r>
          <a:endParaRPr kumimoji="1" lang="ja-JP" altLang="en-US" sz="1000" dirty="0"/>
        </a:p>
      </cdr:txBody>
    </cdr:sp>
  </cdr:relSizeAnchor>
</c:userShapes>
</file>

<file path=ppt/drawings/drawing13.xml><?xml version="1.0" encoding="utf-8"?>
<c:userShapes xmlns:c="http://schemas.openxmlformats.org/drawingml/2006/chart">
  <cdr:relSizeAnchor xmlns:cdr="http://schemas.openxmlformats.org/drawingml/2006/chartDrawing">
    <cdr:from>
      <cdr:x>0.05416</cdr:x>
      <cdr:y>0.89915</cdr:y>
    </cdr:from>
    <cdr:to>
      <cdr:x>1</cdr:x>
      <cdr:y>1</cdr:y>
    </cdr:to>
    <cdr:sp macro="" textlink="">
      <cdr:nvSpPr>
        <cdr:cNvPr id="3" name="正方形/長方形 2"/>
        <cdr:cNvSpPr/>
      </cdr:nvSpPr>
      <cdr:spPr>
        <a:xfrm xmlns:a="http://schemas.openxmlformats.org/drawingml/2006/main">
          <a:off x="247620" y="3018438"/>
          <a:ext cx="4324380" cy="33855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fontAlgn="auto">
            <a:spcBef>
              <a:spcPts val="0"/>
            </a:spcBef>
            <a:spcAft>
              <a:spcPts val="0"/>
            </a:spcAft>
            <a:defRPr/>
          </a:pPr>
          <a:r>
            <a:rPr lang="ja-JP" altLang="en-US" sz="800" dirty="0" smtClean="0">
              <a:latin typeface="Corbel" pitchFamily="34" charset="0"/>
              <a:ea typeface="ＭＳ ゴシック" pitchFamily="49" charset="-128"/>
            </a:rPr>
            <a:t>平成</a:t>
          </a:r>
          <a:r>
            <a:rPr lang="en-US" altLang="ja-JP" sz="800" dirty="0" smtClean="0">
              <a:latin typeface="Corbel" pitchFamily="34" charset="0"/>
              <a:ea typeface="ＭＳ ゴシック" pitchFamily="49" charset="-128"/>
            </a:rPr>
            <a:t>23</a:t>
          </a:r>
          <a:r>
            <a:rPr lang="ja-JP" altLang="en-US" sz="800" dirty="0" smtClean="0">
              <a:latin typeface="Corbel" pitchFamily="34" charset="0"/>
              <a:ea typeface="ＭＳ ゴシック" pitchFamily="49" charset="-128"/>
            </a:rPr>
            <a:t>年度老健事業、１人暮らし高齢者・高齢者世帯の生活課題とその</a:t>
          </a:r>
          <a:endParaRPr lang="en-US" altLang="ja-JP" sz="800" dirty="0" smtClean="0">
            <a:latin typeface="Corbel" pitchFamily="34" charset="0"/>
            <a:ea typeface="ＭＳ ゴシック" pitchFamily="49" charset="-128"/>
          </a:endParaRPr>
        </a:p>
        <a:p xmlns:a="http://schemas.openxmlformats.org/drawingml/2006/main">
          <a:pPr fontAlgn="auto">
            <a:spcBef>
              <a:spcPts val="0"/>
            </a:spcBef>
            <a:spcAft>
              <a:spcPts val="0"/>
            </a:spcAft>
            <a:defRPr/>
          </a:pPr>
          <a:r>
            <a:rPr lang="ja-JP" altLang="en-US" sz="800" dirty="0" smtClean="0">
              <a:latin typeface="Corbel" pitchFamily="34" charset="0"/>
              <a:ea typeface="ＭＳ ゴシック" pitchFamily="49" charset="-128"/>
            </a:rPr>
            <a:t>支援方策に関する調査（みずほ総研）</a:t>
          </a:r>
          <a:endParaRPr lang="en-US" altLang="ja-JP" sz="800" dirty="0">
            <a:latin typeface="Corbel" pitchFamily="34" charset="0"/>
            <a:ea typeface="ＭＳ ゴシック" pitchFamily="49" charset="-128"/>
          </a:endParaRPr>
        </a:p>
      </cdr:txBody>
    </cdr:sp>
  </cdr:relSizeAnchor>
  <cdr:relSizeAnchor xmlns:cdr="http://schemas.openxmlformats.org/drawingml/2006/chartDrawing">
    <cdr:from>
      <cdr:x>0.91433</cdr:x>
      <cdr:y>0.88636</cdr:y>
    </cdr:from>
    <cdr:to>
      <cdr:x>1</cdr:x>
      <cdr:y>1</cdr:y>
    </cdr:to>
    <cdr:sp macro="" textlink="">
      <cdr:nvSpPr>
        <cdr:cNvPr id="4" name="スライド番号プレースホルダー 1"/>
        <cdr:cNvSpPr txBox="1">
          <a:spLocks xmlns:a="http://schemas.openxmlformats.org/drawingml/2006/main" noGrp="1"/>
        </cdr:cNvSpPr>
      </cdr:nvSpPr>
      <cdr:spPr bwMode="auto">
        <a:xfrm xmlns:a="http://schemas.openxmlformats.org/drawingml/2006/main">
          <a:off x="8803119" y="6571067"/>
          <a:ext cx="391682" cy="365125"/>
        </a:xfrm>
        <a:prstGeom xmlns:a="http://schemas.openxmlformats.org/drawingml/2006/main" prst="rect">
          <a:avLst/>
        </a:prstGeom>
        <a:noFill xmlns:a="http://schemas.openxmlformats.org/drawingml/2006/main"/>
        <a:ln xmlns:a="http://schemas.openxmlformats.org/drawingml/2006/main">
          <a:miter lim="800000"/>
          <a:headEnd/>
          <a:tailEnd/>
        </a:ln>
      </cdr:spPr>
      <cdr:txBody>
        <a:bodyPr xmlns:a="http://schemas.openxmlformats.org/drawingml/2006/main" lIns="91413" tIns="45707" rIns="91413" bIns="45707"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r">
            <a:defRPr/>
          </a:pPr>
          <a:fld id="{71316A0E-05EA-4553-ABD2-DA07ABB94753}" type="slidenum">
            <a:rPr lang="ja-JP" altLang="en-US" sz="1400">
              <a:solidFill>
                <a:srgbClr val="000000"/>
              </a:solidFill>
              <a:latin typeface="+mn-lt"/>
              <a:ea typeface="+mn-ea"/>
            </a:rPr>
            <a:pPr algn="r">
              <a:defRPr/>
            </a:pPr>
            <a:t>49</a:t>
          </a:fld>
          <a:endParaRPr lang="en-US" altLang="ja-JP" sz="1400" dirty="0">
            <a:solidFill>
              <a:srgbClr val="000000"/>
            </a:solidFill>
            <a:latin typeface="+mn-lt"/>
            <a:ea typeface="+mn-ea"/>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0.98425</cdr:x>
      <cdr:y>0.11429</cdr:y>
    </cdr:to>
    <cdr:sp macro="" textlink="">
      <cdr:nvSpPr>
        <cdr:cNvPr id="2" name="角丸四角形 1"/>
        <cdr:cNvSpPr/>
      </cdr:nvSpPr>
      <cdr:spPr>
        <a:xfrm xmlns:a="http://schemas.openxmlformats.org/drawingml/2006/main">
          <a:off x="0" y="0"/>
          <a:ext cx="4499992" cy="288032"/>
        </a:xfrm>
        <a:prstGeom xmlns:a="http://schemas.openxmlformats.org/drawingml/2006/main" prst="round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ysClr val="window" lastClr="FFFFFF"/>
              </a:solidFill>
              <a:latin typeface="Calibri"/>
            </a:defRPr>
          </a:lvl1pPr>
          <a:lvl2pPr marL="457200" algn="l" defTabSz="914400" rtl="0" eaLnBrk="1" latinLnBrk="0" hangingPunct="1">
            <a:defRPr kumimoji="1" sz="1800" kern="1200">
              <a:solidFill>
                <a:sysClr val="window" lastClr="FFFFFF"/>
              </a:solidFill>
              <a:latin typeface="Calibri"/>
            </a:defRPr>
          </a:lvl2pPr>
          <a:lvl3pPr marL="914400" algn="l" defTabSz="914400" rtl="0" eaLnBrk="1" latinLnBrk="0" hangingPunct="1">
            <a:defRPr kumimoji="1" sz="1800" kern="1200">
              <a:solidFill>
                <a:sysClr val="window" lastClr="FFFFFF"/>
              </a:solidFill>
              <a:latin typeface="Calibri"/>
            </a:defRPr>
          </a:lvl3pPr>
          <a:lvl4pPr marL="1371600" algn="l" defTabSz="914400" rtl="0" eaLnBrk="1" latinLnBrk="0" hangingPunct="1">
            <a:defRPr kumimoji="1" sz="1800" kern="1200">
              <a:solidFill>
                <a:sysClr val="window" lastClr="FFFFFF"/>
              </a:solidFill>
              <a:latin typeface="Calibri"/>
            </a:defRPr>
          </a:lvl4pPr>
          <a:lvl5pPr marL="1828800" algn="l" defTabSz="914400" rtl="0" eaLnBrk="1" latinLnBrk="0" hangingPunct="1">
            <a:defRPr kumimoji="1" sz="1800" kern="1200">
              <a:solidFill>
                <a:sysClr val="window" lastClr="FFFFFF"/>
              </a:solidFill>
              <a:latin typeface="Calibri"/>
            </a:defRPr>
          </a:lvl5pPr>
          <a:lvl6pPr marL="2286000" algn="l" defTabSz="914400" rtl="0" eaLnBrk="1" latinLnBrk="0" hangingPunct="1">
            <a:defRPr kumimoji="1" sz="1800" kern="1200">
              <a:solidFill>
                <a:sysClr val="window" lastClr="FFFFFF"/>
              </a:solidFill>
              <a:latin typeface="Calibri"/>
            </a:defRPr>
          </a:lvl6pPr>
          <a:lvl7pPr marL="2743200" algn="l" defTabSz="914400" rtl="0" eaLnBrk="1" latinLnBrk="0" hangingPunct="1">
            <a:defRPr kumimoji="1" sz="1800" kern="1200">
              <a:solidFill>
                <a:sysClr val="window" lastClr="FFFFFF"/>
              </a:solidFill>
              <a:latin typeface="Calibri"/>
            </a:defRPr>
          </a:lvl7pPr>
          <a:lvl8pPr marL="3200400" algn="l" defTabSz="914400" rtl="0" eaLnBrk="1" latinLnBrk="0" hangingPunct="1">
            <a:defRPr kumimoji="1" sz="1800" kern="1200">
              <a:solidFill>
                <a:sysClr val="window" lastClr="FFFFFF"/>
              </a:solidFill>
              <a:latin typeface="Calibri"/>
            </a:defRPr>
          </a:lvl8pPr>
          <a:lvl9pPr marL="3657600" algn="l" defTabSz="914400" rtl="0" eaLnBrk="1" latinLnBrk="0" hangingPunct="1">
            <a:defRPr kumimoji="1" sz="1800" kern="1200">
              <a:solidFill>
                <a:sysClr val="window" lastClr="FFFFFF"/>
              </a:solidFill>
              <a:latin typeface="Calibri"/>
            </a:defRPr>
          </a:lvl9pPr>
        </a:lstStyle>
        <a:p xmlns:a="http://schemas.openxmlformats.org/drawingml/2006/main">
          <a:pPr algn="ctr"/>
          <a:r>
            <a:rPr kumimoji="1" lang="ja-JP" altLang="en-US" sz="1600" b="1" dirty="0" smtClean="0">
              <a:solidFill>
                <a:sysClr val="windowText" lastClr="000000"/>
              </a:solidFill>
            </a:rPr>
            <a:t>６０歳以上の</a:t>
          </a:r>
          <a:r>
            <a:rPr lang="ja-JP" altLang="en-US" sz="1600" b="1" dirty="0" smtClean="0">
              <a:solidFill>
                <a:sysClr val="windowText" lastClr="000000"/>
              </a:solidFill>
            </a:rPr>
            <a:t>住民のグループ活動</a:t>
          </a:r>
          <a:endParaRPr kumimoji="1" lang="ja-JP" altLang="en-US" sz="1600" b="1" dirty="0">
            <a:solidFill>
              <a:sysClr val="windowText" lastClr="000000"/>
            </a:solidFill>
          </a:endParaRPr>
        </a:p>
      </cdr:txBody>
    </cdr:sp>
  </cdr:relSizeAnchor>
  <cdr:relSizeAnchor xmlns:cdr="http://schemas.openxmlformats.org/drawingml/2006/chartDrawing">
    <cdr:from>
      <cdr:x>0.2791</cdr:x>
      <cdr:y>0.88147</cdr:y>
    </cdr:from>
    <cdr:to>
      <cdr:x>0.87234</cdr:x>
      <cdr:y>1</cdr:y>
    </cdr:to>
    <cdr:sp macro="" textlink="">
      <cdr:nvSpPr>
        <cdr:cNvPr id="3" name="正方形/長方形 2"/>
        <cdr:cNvSpPr/>
      </cdr:nvSpPr>
      <cdr:spPr>
        <a:xfrm xmlns:a="http://schemas.openxmlformats.org/drawingml/2006/main">
          <a:off x="1296144" y="2729334"/>
          <a:ext cx="2755010" cy="36701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kumimoji="1" lang="ja-JP" altLang="en-US" sz="1000" dirty="0" smtClean="0">
              <a:solidFill>
                <a:sysClr val="windowText" lastClr="000000"/>
              </a:solidFill>
            </a:rPr>
            <a:t>平成</a:t>
          </a:r>
          <a:r>
            <a:rPr kumimoji="1" lang="en-US" altLang="ja-JP" sz="1000" dirty="0" smtClean="0">
              <a:solidFill>
                <a:sysClr val="windowText" lastClr="000000"/>
              </a:solidFill>
            </a:rPr>
            <a:t>24</a:t>
          </a:r>
          <a:r>
            <a:rPr kumimoji="1" lang="ja-JP" altLang="en-US" sz="1000" dirty="0" smtClean="0">
              <a:solidFill>
                <a:sysClr val="windowText" lastClr="000000"/>
              </a:solidFill>
            </a:rPr>
            <a:t>年度版　高齢社会白書、内閣府</a:t>
          </a:r>
          <a:endParaRPr kumimoji="1" lang="ja-JP" altLang="en-US" sz="1000" dirty="0">
            <a:solidFill>
              <a:sysClr val="windowText" lastClr="000000"/>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0.03989</cdr:x>
      <cdr:y>0.09302</cdr:y>
    </cdr:from>
    <cdr:to>
      <cdr:x>0.984</cdr:x>
      <cdr:y>0.18605</cdr:y>
    </cdr:to>
    <cdr:sp macro="" textlink="">
      <cdr:nvSpPr>
        <cdr:cNvPr id="2" name="正方形/長方形 1"/>
        <cdr:cNvSpPr/>
      </cdr:nvSpPr>
      <cdr:spPr>
        <a:xfrm xmlns:a="http://schemas.openxmlformats.org/drawingml/2006/main">
          <a:off x="179512" y="288033"/>
          <a:ext cx="4248472" cy="28803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ysClr val="window" lastClr="FFFFFF"/>
              </a:solidFill>
              <a:latin typeface="Calibri"/>
            </a:defRPr>
          </a:lvl1pPr>
          <a:lvl2pPr marL="457200" algn="l" defTabSz="914400" rtl="0" eaLnBrk="1" latinLnBrk="0" hangingPunct="1">
            <a:defRPr kumimoji="1" sz="1800" kern="1200">
              <a:solidFill>
                <a:sysClr val="window" lastClr="FFFFFF"/>
              </a:solidFill>
              <a:latin typeface="Calibri"/>
            </a:defRPr>
          </a:lvl2pPr>
          <a:lvl3pPr marL="914400" algn="l" defTabSz="914400" rtl="0" eaLnBrk="1" latinLnBrk="0" hangingPunct="1">
            <a:defRPr kumimoji="1" sz="1800" kern="1200">
              <a:solidFill>
                <a:sysClr val="window" lastClr="FFFFFF"/>
              </a:solidFill>
              <a:latin typeface="Calibri"/>
            </a:defRPr>
          </a:lvl3pPr>
          <a:lvl4pPr marL="1371600" algn="l" defTabSz="914400" rtl="0" eaLnBrk="1" latinLnBrk="0" hangingPunct="1">
            <a:defRPr kumimoji="1" sz="1800" kern="1200">
              <a:solidFill>
                <a:sysClr val="window" lastClr="FFFFFF"/>
              </a:solidFill>
              <a:latin typeface="Calibri"/>
            </a:defRPr>
          </a:lvl4pPr>
          <a:lvl5pPr marL="1828800" algn="l" defTabSz="914400" rtl="0" eaLnBrk="1" latinLnBrk="0" hangingPunct="1">
            <a:defRPr kumimoji="1" sz="1800" kern="1200">
              <a:solidFill>
                <a:sysClr val="window" lastClr="FFFFFF"/>
              </a:solidFill>
              <a:latin typeface="Calibri"/>
            </a:defRPr>
          </a:lvl5pPr>
          <a:lvl6pPr marL="2286000" algn="l" defTabSz="914400" rtl="0" eaLnBrk="1" latinLnBrk="0" hangingPunct="1">
            <a:defRPr kumimoji="1" sz="1800" kern="1200">
              <a:solidFill>
                <a:sysClr val="window" lastClr="FFFFFF"/>
              </a:solidFill>
              <a:latin typeface="Calibri"/>
            </a:defRPr>
          </a:lvl6pPr>
          <a:lvl7pPr marL="2743200" algn="l" defTabSz="914400" rtl="0" eaLnBrk="1" latinLnBrk="0" hangingPunct="1">
            <a:defRPr kumimoji="1" sz="1800" kern="1200">
              <a:solidFill>
                <a:sysClr val="window" lastClr="FFFFFF"/>
              </a:solidFill>
              <a:latin typeface="Calibri"/>
            </a:defRPr>
          </a:lvl7pPr>
          <a:lvl8pPr marL="3200400" algn="l" defTabSz="914400" rtl="0" eaLnBrk="1" latinLnBrk="0" hangingPunct="1">
            <a:defRPr kumimoji="1" sz="1800" kern="1200">
              <a:solidFill>
                <a:sysClr val="window" lastClr="FFFFFF"/>
              </a:solidFill>
              <a:latin typeface="Calibri"/>
            </a:defRPr>
          </a:lvl8pPr>
          <a:lvl9pPr marL="3657600" algn="l" defTabSz="914400" rtl="0" eaLnBrk="1" latinLnBrk="0" hangingPunct="1">
            <a:defRPr kumimoji="1" sz="1800" kern="1200">
              <a:solidFill>
                <a:sysClr val="window" lastClr="FFFFFF"/>
              </a:solidFill>
              <a:latin typeface="Calibri"/>
            </a:defRPr>
          </a:lvl9pPr>
        </a:lstStyle>
        <a:p xmlns:a="http://schemas.openxmlformats.org/drawingml/2006/main">
          <a:pPr algn="ctr"/>
          <a:r>
            <a:rPr kumimoji="1" lang="ja-JP" altLang="en-US" sz="1100" dirty="0" smtClean="0">
              <a:solidFill>
                <a:sysClr val="windowText" lastClr="000000"/>
              </a:solidFill>
            </a:rPr>
            <a:t>（全国</a:t>
          </a:r>
          <a:r>
            <a:rPr kumimoji="1" lang="en-US" altLang="ja-JP" sz="1100" dirty="0" smtClean="0">
              <a:solidFill>
                <a:sysClr val="windowText" lastClr="000000"/>
              </a:solidFill>
            </a:rPr>
            <a:t>1</a:t>
          </a:r>
          <a:r>
            <a:rPr lang="en-US" altLang="ja-JP" sz="1100" dirty="0" smtClean="0">
              <a:solidFill>
                <a:sysClr val="windowText" lastClr="000000"/>
              </a:solidFill>
            </a:rPr>
            <a:t>,750</a:t>
          </a:r>
          <a:r>
            <a:rPr lang="ja-JP" altLang="en-US" sz="1100" dirty="0" smtClean="0">
              <a:solidFill>
                <a:sysClr val="windowText" lastClr="000000"/>
              </a:solidFill>
            </a:rPr>
            <a:t>自治体のうち有効回答数　</a:t>
          </a:r>
          <a:r>
            <a:rPr kumimoji="1" lang="ja-JP" altLang="en-US" sz="1100" dirty="0" smtClean="0">
              <a:solidFill>
                <a:sysClr val="windowText" lastClr="000000"/>
              </a:solidFill>
            </a:rPr>
            <a:t>ｎ＝９８２）</a:t>
          </a:r>
          <a:endParaRPr kumimoji="1" lang="ja-JP" altLang="en-US" sz="1100" dirty="0">
            <a:solidFill>
              <a:sysClr val="windowText" lastClr="000000"/>
            </a:solidFill>
          </a:endParaRPr>
        </a:p>
      </cdr:txBody>
    </cdr:sp>
  </cdr:relSizeAnchor>
  <cdr:relSizeAnchor xmlns:cdr="http://schemas.openxmlformats.org/drawingml/2006/chartDrawing">
    <cdr:from>
      <cdr:x>0</cdr:x>
      <cdr:y>0</cdr:y>
    </cdr:from>
    <cdr:to>
      <cdr:x>0.98425</cdr:x>
      <cdr:y>0.11898</cdr:y>
    </cdr:to>
    <cdr:sp macro="" textlink="">
      <cdr:nvSpPr>
        <cdr:cNvPr id="3" name="角丸四角形 2"/>
        <cdr:cNvSpPr/>
      </cdr:nvSpPr>
      <cdr:spPr>
        <a:xfrm xmlns:a="http://schemas.openxmlformats.org/drawingml/2006/main">
          <a:off x="-1080120" y="0"/>
          <a:ext cx="4499992" cy="288032"/>
        </a:xfrm>
        <a:prstGeom xmlns:a="http://schemas.openxmlformats.org/drawingml/2006/main" prst="round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ysClr val="window" lastClr="FFFFFF"/>
              </a:solidFill>
              <a:latin typeface="Calibri"/>
            </a:defRPr>
          </a:lvl1pPr>
          <a:lvl2pPr marL="457200" algn="l" defTabSz="914400" rtl="0" eaLnBrk="1" latinLnBrk="0" hangingPunct="1">
            <a:defRPr kumimoji="1" sz="1800" kern="1200">
              <a:solidFill>
                <a:sysClr val="window" lastClr="FFFFFF"/>
              </a:solidFill>
              <a:latin typeface="Calibri"/>
            </a:defRPr>
          </a:lvl2pPr>
          <a:lvl3pPr marL="914400" algn="l" defTabSz="914400" rtl="0" eaLnBrk="1" latinLnBrk="0" hangingPunct="1">
            <a:defRPr kumimoji="1" sz="1800" kern="1200">
              <a:solidFill>
                <a:sysClr val="window" lastClr="FFFFFF"/>
              </a:solidFill>
              <a:latin typeface="Calibri"/>
            </a:defRPr>
          </a:lvl3pPr>
          <a:lvl4pPr marL="1371600" algn="l" defTabSz="914400" rtl="0" eaLnBrk="1" latinLnBrk="0" hangingPunct="1">
            <a:defRPr kumimoji="1" sz="1800" kern="1200">
              <a:solidFill>
                <a:sysClr val="window" lastClr="FFFFFF"/>
              </a:solidFill>
              <a:latin typeface="Calibri"/>
            </a:defRPr>
          </a:lvl4pPr>
          <a:lvl5pPr marL="1828800" algn="l" defTabSz="914400" rtl="0" eaLnBrk="1" latinLnBrk="0" hangingPunct="1">
            <a:defRPr kumimoji="1" sz="1800" kern="1200">
              <a:solidFill>
                <a:sysClr val="window" lastClr="FFFFFF"/>
              </a:solidFill>
              <a:latin typeface="Calibri"/>
            </a:defRPr>
          </a:lvl5pPr>
          <a:lvl6pPr marL="2286000" algn="l" defTabSz="914400" rtl="0" eaLnBrk="1" latinLnBrk="0" hangingPunct="1">
            <a:defRPr kumimoji="1" sz="1800" kern="1200">
              <a:solidFill>
                <a:sysClr val="window" lastClr="FFFFFF"/>
              </a:solidFill>
              <a:latin typeface="Calibri"/>
            </a:defRPr>
          </a:lvl6pPr>
          <a:lvl7pPr marL="2743200" algn="l" defTabSz="914400" rtl="0" eaLnBrk="1" latinLnBrk="0" hangingPunct="1">
            <a:defRPr kumimoji="1" sz="1800" kern="1200">
              <a:solidFill>
                <a:sysClr val="window" lastClr="FFFFFF"/>
              </a:solidFill>
              <a:latin typeface="Calibri"/>
            </a:defRPr>
          </a:lvl7pPr>
          <a:lvl8pPr marL="3200400" algn="l" defTabSz="914400" rtl="0" eaLnBrk="1" latinLnBrk="0" hangingPunct="1">
            <a:defRPr kumimoji="1" sz="1800" kern="1200">
              <a:solidFill>
                <a:sysClr val="window" lastClr="FFFFFF"/>
              </a:solidFill>
              <a:latin typeface="Calibri"/>
            </a:defRPr>
          </a:lvl8pPr>
          <a:lvl9pPr marL="3657600" algn="l" defTabSz="914400" rtl="0" eaLnBrk="1" latinLnBrk="0" hangingPunct="1">
            <a:defRPr kumimoji="1" sz="1800" kern="1200">
              <a:solidFill>
                <a:sysClr val="window" lastClr="FFFFFF"/>
              </a:solidFill>
              <a:latin typeface="Calibri"/>
            </a:defRPr>
          </a:lvl9pPr>
        </a:lstStyle>
        <a:p xmlns:a="http://schemas.openxmlformats.org/drawingml/2006/main">
          <a:pPr algn="ctr"/>
          <a:r>
            <a:rPr kumimoji="1" lang="ja-JP" altLang="en-US" sz="1600" b="1" dirty="0" smtClean="0">
              <a:solidFill>
                <a:sysClr val="windowText" lastClr="000000"/>
              </a:solidFill>
            </a:rPr>
            <a:t>高齢者の見守りネットワークの形成</a:t>
          </a:r>
          <a:r>
            <a:rPr lang="ja-JP" altLang="en-US" sz="1600" b="1" dirty="0" smtClean="0">
              <a:solidFill>
                <a:sysClr val="windowText" lastClr="000000"/>
              </a:solidFill>
            </a:rPr>
            <a:t>状況</a:t>
          </a:r>
          <a:endParaRPr kumimoji="1" lang="ja-JP" altLang="en-US" sz="1600" b="1" dirty="0">
            <a:solidFill>
              <a:sysClr val="windowText" lastClr="000000"/>
            </a:solidFill>
          </a:endParaRPr>
        </a:p>
      </cdr:txBody>
    </cdr:sp>
  </cdr:relSizeAnchor>
  <cdr:relSizeAnchor xmlns:cdr="http://schemas.openxmlformats.org/drawingml/2006/chartDrawing">
    <cdr:from>
      <cdr:x>0.11801</cdr:x>
      <cdr:y>0.88147</cdr:y>
    </cdr:from>
    <cdr:to>
      <cdr:x>0.85825</cdr:x>
      <cdr:y>1</cdr:y>
    </cdr:to>
    <cdr:sp macro="" textlink="">
      <cdr:nvSpPr>
        <cdr:cNvPr id="4" name="正方形/長方形 3"/>
        <cdr:cNvSpPr/>
      </cdr:nvSpPr>
      <cdr:spPr>
        <a:xfrm xmlns:a="http://schemas.openxmlformats.org/drawingml/2006/main">
          <a:off x="548050" y="3212976"/>
          <a:ext cx="3437679" cy="432048"/>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ysClr val="window" lastClr="FFFFFF"/>
              </a:solidFill>
              <a:latin typeface="Calibri"/>
            </a:defRPr>
          </a:lvl1pPr>
          <a:lvl2pPr marL="457200" algn="l" defTabSz="914400" rtl="0" eaLnBrk="1" latinLnBrk="0" hangingPunct="1">
            <a:defRPr kumimoji="1" sz="1800" kern="1200">
              <a:solidFill>
                <a:sysClr val="window" lastClr="FFFFFF"/>
              </a:solidFill>
              <a:latin typeface="Calibri"/>
            </a:defRPr>
          </a:lvl2pPr>
          <a:lvl3pPr marL="914400" algn="l" defTabSz="914400" rtl="0" eaLnBrk="1" latinLnBrk="0" hangingPunct="1">
            <a:defRPr kumimoji="1" sz="1800" kern="1200">
              <a:solidFill>
                <a:sysClr val="window" lastClr="FFFFFF"/>
              </a:solidFill>
              <a:latin typeface="Calibri"/>
            </a:defRPr>
          </a:lvl3pPr>
          <a:lvl4pPr marL="1371600" algn="l" defTabSz="914400" rtl="0" eaLnBrk="1" latinLnBrk="0" hangingPunct="1">
            <a:defRPr kumimoji="1" sz="1800" kern="1200">
              <a:solidFill>
                <a:sysClr val="window" lastClr="FFFFFF"/>
              </a:solidFill>
              <a:latin typeface="Calibri"/>
            </a:defRPr>
          </a:lvl4pPr>
          <a:lvl5pPr marL="1828800" algn="l" defTabSz="914400" rtl="0" eaLnBrk="1" latinLnBrk="0" hangingPunct="1">
            <a:defRPr kumimoji="1" sz="1800" kern="1200">
              <a:solidFill>
                <a:sysClr val="window" lastClr="FFFFFF"/>
              </a:solidFill>
              <a:latin typeface="Calibri"/>
            </a:defRPr>
          </a:lvl5pPr>
          <a:lvl6pPr marL="2286000" algn="l" defTabSz="914400" rtl="0" eaLnBrk="1" latinLnBrk="0" hangingPunct="1">
            <a:defRPr kumimoji="1" sz="1800" kern="1200">
              <a:solidFill>
                <a:sysClr val="window" lastClr="FFFFFF"/>
              </a:solidFill>
              <a:latin typeface="Calibri"/>
            </a:defRPr>
          </a:lvl6pPr>
          <a:lvl7pPr marL="2743200" algn="l" defTabSz="914400" rtl="0" eaLnBrk="1" latinLnBrk="0" hangingPunct="1">
            <a:defRPr kumimoji="1" sz="1800" kern="1200">
              <a:solidFill>
                <a:sysClr val="window" lastClr="FFFFFF"/>
              </a:solidFill>
              <a:latin typeface="Calibri"/>
            </a:defRPr>
          </a:lvl7pPr>
          <a:lvl8pPr marL="3200400" algn="l" defTabSz="914400" rtl="0" eaLnBrk="1" latinLnBrk="0" hangingPunct="1">
            <a:defRPr kumimoji="1" sz="1800" kern="1200">
              <a:solidFill>
                <a:sysClr val="window" lastClr="FFFFFF"/>
              </a:solidFill>
              <a:latin typeface="Calibri"/>
            </a:defRPr>
          </a:lvl8pPr>
          <a:lvl9pPr marL="3657600" algn="l" defTabSz="914400" rtl="0" eaLnBrk="1" latinLnBrk="0" hangingPunct="1">
            <a:defRPr kumimoji="1" sz="1800" kern="1200">
              <a:solidFill>
                <a:sysClr val="window" lastClr="FFFFFF"/>
              </a:solidFill>
              <a:latin typeface="Calibri"/>
            </a:defRPr>
          </a:lvl9pPr>
        </a:lstStyle>
        <a:p xmlns:a="http://schemas.openxmlformats.org/drawingml/2006/main">
          <a:r>
            <a:rPr kumimoji="1" lang="ja-JP" altLang="en-US" sz="800" dirty="0" smtClean="0">
              <a:solidFill>
                <a:sysClr val="windowText" lastClr="000000"/>
              </a:solidFill>
            </a:rPr>
            <a:t>平成</a:t>
          </a:r>
          <a:r>
            <a:rPr kumimoji="1" lang="en-US" altLang="ja-JP" sz="800" dirty="0" smtClean="0">
              <a:solidFill>
                <a:sysClr val="windowText" lastClr="000000"/>
              </a:solidFill>
            </a:rPr>
            <a:t>22</a:t>
          </a:r>
          <a:r>
            <a:rPr kumimoji="1" lang="ja-JP" altLang="en-US" sz="800" dirty="0" smtClean="0">
              <a:solidFill>
                <a:sysClr val="windowText" lastClr="000000"/>
              </a:solidFill>
            </a:rPr>
            <a:t>年内閣府　経済社会総合研究所「セルフ・ネグレクト状態にある</a:t>
          </a:r>
          <a:endParaRPr kumimoji="1" lang="en-US" altLang="ja-JP" sz="800" dirty="0" smtClean="0">
            <a:solidFill>
              <a:sysClr val="windowText" lastClr="000000"/>
            </a:solidFill>
          </a:endParaRPr>
        </a:p>
        <a:p xmlns:a="http://schemas.openxmlformats.org/drawingml/2006/main">
          <a:r>
            <a:rPr lang="ja-JP" altLang="en-US" sz="800" dirty="0" smtClean="0">
              <a:solidFill>
                <a:sysClr val="windowText" lastClr="000000"/>
              </a:solidFill>
            </a:rPr>
            <a:t>　　　　　　　　　　　　</a:t>
          </a:r>
          <a:r>
            <a:rPr kumimoji="1" lang="ja-JP" altLang="en-US" sz="800" dirty="0" smtClean="0">
              <a:solidFill>
                <a:sysClr val="windowText" lastClr="000000"/>
              </a:solidFill>
            </a:rPr>
            <a:t>高齢者に関する調査＿幸福度の視点から」</a:t>
          </a:r>
          <a:endParaRPr kumimoji="1" lang="ja-JP" altLang="en-US" sz="800" dirty="0">
            <a:solidFill>
              <a:sysClr val="windowText" lastClr="000000"/>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角丸四角形 1"/>
        <cdr:cNvSpPr/>
      </cdr:nvSpPr>
      <cdr:spPr>
        <a:xfrm xmlns:a="http://schemas.openxmlformats.org/drawingml/2006/main">
          <a:off x="0" y="0"/>
          <a:ext cx="2204142" cy="3140968"/>
        </a:xfrm>
        <a:prstGeom xmlns:a="http://schemas.openxmlformats.org/drawingml/2006/main" prst="round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ysClr val="window" lastClr="FFFFFF"/>
              </a:solidFill>
              <a:latin typeface="Calibri"/>
            </a:defRPr>
          </a:lvl1pPr>
          <a:lvl2pPr marL="457200" algn="l" defTabSz="914400" rtl="0" eaLnBrk="1" latinLnBrk="0" hangingPunct="1">
            <a:defRPr kumimoji="1" sz="1800" kern="1200">
              <a:solidFill>
                <a:sysClr val="window" lastClr="FFFFFF"/>
              </a:solidFill>
              <a:latin typeface="Calibri"/>
            </a:defRPr>
          </a:lvl2pPr>
          <a:lvl3pPr marL="914400" algn="l" defTabSz="914400" rtl="0" eaLnBrk="1" latinLnBrk="0" hangingPunct="1">
            <a:defRPr kumimoji="1" sz="1800" kern="1200">
              <a:solidFill>
                <a:sysClr val="window" lastClr="FFFFFF"/>
              </a:solidFill>
              <a:latin typeface="Calibri"/>
            </a:defRPr>
          </a:lvl3pPr>
          <a:lvl4pPr marL="1371600" algn="l" defTabSz="914400" rtl="0" eaLnBrk="1" latinLnBrk="0" hangingPunct="1">
            <a:defRPr kumimoji="1" sz="1800" kern="1200">
              <a:solidFill>
                <a:sysClr val="window" lastClr="FFFFFF"/>
              </a:solidFill>
              <a:latin typeface="Calibri"/>
            </a:defRPr>
          </a:lvl4pPr>
          <a:lvl5pPr marL="1828800" algn="l" defTabSz="914400" rtl="0" eaLnBrk="1" latinLnBrk="0" hangingPunct="1">
            <a:defRPr kumimoji="1" sz="1800" kern="1200">
              <a:solidFill>
                <a:sysClr val="window" lastClr="FFFFFF"/>
              </a:solidFill>
              <a:latin typeface="Calibri"/>
            </a:defRPr>
          </a:lvl5pPr>
          <a:lvl6pPr marL="2286000" algn="l" defTabSz="914400" rtl="0" eaLnBrk="1" latinLnBrk="0" hangingPunct="1">
            <a:defRPr kumimoji="1" sz="1800" kern="1200">
              <a:solidFill>
                <a:sysClr val="window" lastClr="FFFFFF"/>
              </a:solidFill>
              <a:latin typeface="Calibri"/>
            </a:defRPr>
          </a:lvl6pPr>
          <a:lvl7pPr marL="2743200" algn="l" defTabSz="914400" rtl="0" eaLnBrk="1" latinLnBrk="0" hangingPunct="1">
            <a:defRPr kumimoji="1" sz="1800" kern="1200">
              <a:solidFill>
                <a:sysClr val="window" lastClr="FFFFFF"/>
              </a:solidFill>
              <a:latin typeface="Calibri"/>
            </a:defRPr>
          </a:lvl7pPr>
          <a:lvl8pPr marL="3200400" algn="l" defTabSz="914400" rtl="0" eaLnBrk="1" latinLnBrk="0" hangingPunct="1">
            <a:defRPr kumimoji="1" sz="1800" kern="1200">
              <a:solidFill>
                <a:sysClr val="window" lastClr="FFFFFF"/>
              </a:solidFill>
              <a:latin typeface="Calibri"/>
            </a:defRPr>
          </a:lvl8pPr>
          <a:lvl9pPr marL="3657600" algn="l" defTabSz="914400" rtl="0" eaLnBrk="1" latinLnBrk="0" hangingPunct="1">
            <a:defRPr kumimoji="1" sz="1800" kern="1200">
              <a:solidFill>
                <a:sysClr val="window" lastClr="FFFFFF"/>
              </a:solidFill>
              <a:latin typeface="Calibri"/>
            </a:defRPr>
          </a:lvl9pPr>
        </a:lstStyle>
        <a:p xmlns:a="http://schemas.openxmlformats.org/drawingml/2006/main">
          <a:pPr algn="ctr"/>
          <a:endParaRPr kumimoji="1" lang="ja-JP" altLang="en-US" sz="1400" b="1" dirty="0">
            <a:solidFill>
              <a:sysClr val="windowText" lastClr="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0.48177</cdr:x>
      <cdr:y>0.59531</cdr:y>
    </cdr:from>
    <cdr:to>
      <cdr:x>0.52861</cdr:x>
      <cdr:y>0.64835</cdr:y>
    </cdr:to>
    <cdr:sp macro="" textlink="">
      <cdr:nvSpPr>
        <cdr:cNvPr id="30743" name="Line 23"/>
        <cdr:cNvSpPr>
          <a:spLocks xmlns:a="http://schemas.openxmlformats.org/drawingml/2006/main" noChangeShapeType="1"/>
        </cdr:cNvSpPr>
      </cdr:nvSpPr>
      <cdr:spPr bwMode="auto">
        <a:xfrm xmlns:a="http://schemas.openxmlformats.org/drawingml/2006/main">
          <a:off x="4738472" y="3432423"/>
          <a:ext cx="460694" cy="305818"/>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0.717</cdr:x>
      <cdr:y>0.452</cdr:y>
    </cdr:from>
    <cdr:to>
      <cdr:x>0.78775</cdr:x>
      <cdr:y>0.49375</cdr:y>
    </cdr:to>
    <cdr:sp macro="" textlink="">
      <cdr:nvSpPr>
        <cdr:cNvPr id="30722" name="Text Box 2"/>
        <cdr:cNvSpPr txBox="1">
          <a:spLocks xmlns:a="http://schemas.openxmlformats.org/drawingml/2006/main" noChangeArrowheads="1"/>
        </cdr:cNvSpPr>
      </cdr:nvSpPr>
      <cdr:spPr bwMode="auto">
        <a:xfrm xmlns:a="http://schemas.openxmlformats.org/drawingml/2006/main">
          <a:off x="6590395" y="2139734"/>
          <a:ext cx="650308" cy="197641"/>
        </a:xfrm>
        <a:prstGeom xmlns:a="http://schemas.openxmlformats.org/drawingml/2006/main" prst="rect">
          <a:avLst/>
        </a:prstGeom>
        <a:solidFill xmlns:a="http://schemas.openxmlformats.org/drawingml/2006/main">
          <a:srgbClr val="FFFFFF"/>
        </a:solidFill>
        <a:ln xmlns:a="http://schemas.openxmlformats.org/drawingml/2006/main" w="15875">
          <a:solidFill>
            <a:srgbClr val="000000"/>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975" b="1" i="0" strike="noStrike">
              <a:solidFill>
                <a:srgbClr val="000000"/>
              </a:solidFill>
              <a:latin typeface="ＭＳ Ｐゴシック"/>
              <a:ea typeface="ＭＳ Ｐゴシック"/>
            </a:rPr>
            <a:t>年金</a:t>
          </a:r>
        </a:p>
      </cdr:txBody>
    </cdr:sp>
  </cdr:relSizeAnchor>
  <cdr:relSizeAnchor xmlns:cdr="http://schemas.openxmlformats.org/drawingml/2006/chartDrawing">
    <cdr:from>
      <cdr:x>0.71075</cdr:x>
      <cdr:y>0.85375</cdr:y>
    </cdr:from>
    <cdr:to>
      <cdr:x>0.8495</cdr:x>
      <cdr:y>0.8965</cdr:y>
    </cdr:to>
    <cdr:sp macro="" textlink="">
      <cdr:nvSpPr>
        <cdr:cNvPr id="30723" name="Text Box 3"/>
        <cdr:cNvSpPr txBox="1">
          <a:spLocks xmlns:a="http://schemas.openxmlformats.org/drawingml/2006/main" noChangeArrowheads="1"/>
        </cdr:cNvSpPr>
      </cdr:nvSpPr>
      <cdr:spPr bwMode="auto">
        <a:xfrm xmlns:a="http://schemas.openxmlformats.org/drawingml/2006/main">
          <a:off x="6532947" y="4041588"/>
          <a:ext cx="1275338" cy="202376"/>
        </a:xfrm>
        <a:prstGeom xmlns:a="http://schemas.openxmlformats.org/drawingml/2006/main" prst="rect">
          <a:avLst/>
        </a:prstGeom>
        <a:solidFill xmlns:a="http://schemas.openxmlformats.org/drawingml/2006/main">
          <a:srgbClr val="FFFFFF"/>
        </a:solidFill>
        <a:ln xmlns:a="http://schemas.openxmlformats.org/drawingml/2006/main" w="15875">
          <a:solidFill>
            <a:srgbClr val="000000"/>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975" b="1" i="0" strike="noStrike">
              <a:solidFill>
                <a:srgbClr val="000000"/>
              </a:solidFill>
              <a:latin typeface="ＭＳ Ｐゴシック"/>
              <a:ea typeface="ＭＳ Ｐゴシック"/>
            </a:rPr>
            <a:t>福祉その他</a:t>
          </a:r>
        </a:p>
      </cdr:txBody>
    </cdr:sp>
  </cdr:relSizeAnchor>
  <cdr:relSizeAnchor xmlns:cdr="http://schemas.openxmlformats.org/drawingml/2006/chartDrawing">
    <cdr:from>
      <cdr:x>0.717</cdr:x>
      <cdr:y>0.68575</cdr:y>
    </cdr:from>
    <cdr:to>
      <cdr:x>0.78775</cdr:x>
      <cdr:y>0.73</cdr:y>
    </cdr:to>
    <cdr:sp macro="" textlink="">
      <cdr:nvSpPr>
        <cdr:cNvPr id="30724" name="Text Box 4"/>
        <cdr:cNvSpPr txBox="1">
          <a:spLocks xmlns:a="http://schemas.openxmlformats.org/drawingml/2006/main" noChangeArrowheads="1"/>
        </cdr:cNvSpPr>
      </cdr:nvSpPr>
      <cdr:spPr bwMode="auto">
        <a:xfrm xmlns:a="http://schemas.openxmlformats.org/drawingml/2006/main">
          <a:off x="6590395" y="3246289"/>
          <a:ext cx="650308" cy="209476"/>
        </a:xfrm>
        <a:prstGeom xmlns:a="http://schemas.openxmlformats.org/drawingml/2006/main" prst="rect">
          <a:avLst/>
        </a:prstGeom>
        <a:solidFill xmlns:a="http://schemas.openxmlformats.org/drawingml/2006/main">
          <a:srgbClr val="FFFFFF"/>
        </a:solidFill>
        <a:ln xmlns:a="http://schemas.openxmlformats.org/drawingml/2006/main" w="15875">
          <a:solidFill>
            <a:srgbClr val="000000"/>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975" b="1" i="0" strike="noStrike">
              <a:solidFill>
                <a:srgbClr val="000000"/>
              </a:solidFill>
              <a:latin typeface="ＭＳ Ｐゴシック"/>
              <a:ea typeface="ＭＳ Ｐゴシック"/>
            </a:rPr>
            <a:t>医療</a:t>
          </a:r>
        </a:p>
      </cdr:txBody>
    </cdr:sp>
  </cdr:relSizeAnchor>
  <cdr:relSizeAnchor xmlns:cdr="http://schemas.openxmlformats.org/drawingml/2006/chartDrawing">
    <cdr:from>
      <cdr:x>0.27678</cdr:x>
      <cdr:y>0.55784</cdr:y>
    </cdr:from>
    <cdr:to>
      <cdr:x>0.50738</cdr:x>
      <cdr:y>0.60118</cdr:y>
    </cdr:to>
    <cdr:sp macro="" textlink="">
      <cdr:nvSpPr>
        <cdr:cNvPr id="30725" name="Text Box 5"/>
        <cdr:cNvSpPr txBox="1">
          <a:spLocks xmlns:a="http://schemas.openxmlformats.org/drawingml/2006/main" noChangeArrowheads="1"/>
        </cdr:cNvSpPr>
      </cdr:nvSpPr>
      <cdr:spPr bwMode="auto">
        <a:xfrm xmlns:a="http://schemas.openxmlformats.org/drawingml/2006/main">
          <a:off x="2722248" y="3216399"/>
          <a:ext cx="2268064" cy="249890"/>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925" b="1" i="0" strike="noStrike" dirty="0">
              <a:solidFill>
                <a:srgbClr val="000000"/>
              </a:solidFill>
              <a:latin typeface="ＭＳ Ｐゴシック"/>
              <a:ea typeface="ＭＳ Ｐゴシック"/>
            </a:rPr>
            <a:t>一人当たり社会保障</a:t>
          </a:r>
          <a:r>
            <a:rPr lang="ja-JP" altLang="en-US" sz="925" b="1" i="0" strike="noStrike" dirty="0" smtClean="0">
              <a:solidFill>
                <a:srgbClr val="000000"/>
              </a:solidFill>
              <a:latin typeface="ＭＳ Ｐゴシック"/>
              <a:ea typeface="ＭＳ Ｐゴシック"/>
            </a:rPr>
            <a:t>給付費（右目盛）</a:t>
          </a:r>
          <a:endParaRPr lang="ja-JP" altLang="en-US" sz="925" b="1" i="0" strike="noStrike" dirty="0">
            <a:solidFill>
              <a:srgbClr val="000000"/>
            </a:solidFill>
            <a:latin typeface="ＭＳ Ｐゴシック"/>
            <a:ea typeface="ＭＳ Ｐゴシック"/>
          </a:endParaRPr>
        </a:p>
      </cdr:txBody>
    </cdr:sp>
  </cdr:relSizeAnchor>
  <cdr:relSizeAnchor xmlns:cdr="http://schemas.openxmlformats.org/drawingml/2006/chartDrawing">
    <cdr:from>
      <cdr:x>0.85877</cdr:x>
      <cdr:y>0.89504</cdr:y>
    </cdr:from>
    <cdr:to>
      <cdr:x>0.93198</cdr:x>
      <cdr:y>1</cdr:y>
    </cdr:to>
    <cdr:sp macro="" textlink="">
      <cdr:nvSpPr>
        <cdr:cNvPr id="30727" name="Text Box 7"/>
        <cdr:cNvSpPr txBox="1">
          <a:spLocks xmlns:a="http://schemas.openxmlformats.org/drawingml/2006/main" noChangeArrowheads="1"/>
        </cdr:cNvSpPr>
      </cdr:nvSpPr>
      <cdr:spPr bwMode="auto">
        <a:xfrm xmlns:a="http://schemas.openxmlformats.org/drawingml/2006/main">
          <a:off x="8446440" y="5160622"/>
          <a:ext cx="720056" cy="6051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smtClean="0">
              <a:solidFill>
                <a:srgbClr val="000000"/>
              </a:solidFill>
              <a:latin typeface="ＭＳ Ｐゴシック"/>
              <a:ea typeface="ＭＳ Ｐゴシック"/>
            </a:rPr>
            <a:t>2010</a:t>
          </a:r>
          <a:endParaRPr lang="en-US" altLang="ja-JP" sz="800" b="0" i="0" strike="noStrike" dirty="0">
            <a:solidFill>
              <a:srgbClr val="000000"/>
            </a:solidFill>
            <a:latin typeface="ＭＳ Ｐゴシック"/>
            <a:ea typeface="ＭＳ Ｐゴシック"/>
          </a:endParaRPr>
        </a:p>
        <a:p xmlns:a="http://schemas.openxmlformats.org/drawingml/2006/main">
          <a:pPr algn="ctr" rtl="0">
            <a:defRPr sz="1000"/>
          </a:pPr>
          <a:r>
            <a:rPr lang="en-US" altLang="ja-JP" sz="800" b="0" i="0" strike="noStrike" dirty="0">
              <a:solidFill>
                <a:srgbClr val="000000"/>
              </a:solidFill>
              <a:latin typeface="ＭＳ Ｐゴシック"/>
              <a:ea typeface="ＭＳ Ｐゴシック"/>
            </a:rPr>
            <a:t>(</a:t>
          </a:r>
          <a:r>
            <a:rPr lang="ja-JP" altLang="en-US" sz="800" b="0" i="0" strike="noStrike" dirty="0" smtClean="0">
              <a:solidFill>
                <a:srgbClr val="000000"/>
              </a:solidFill>
              <a:latin typeface="ＭＳ Ｐゴシック"/>
              <a:ea typeface="ＭＳ Ｐゴシック"/>
            </a:rPr>
            <a:t>平成</a:t>
          </a:r>
          <a:r>
            <a:rPr lang="en-US" altLang="ja-JP" sz="800" b="0" i="0" strike="noStrike" dirty="0" smtClean="0">
              <a:solidFill>
                <a:srgbClr val="000000"/>
              </a:solidFill>
              <a:latin typeface="ＭＳ Ｐゴシック"/>
              <a:ea typeface="ＭＳ Ｐゴシック"/>
            </a:rPr>
            <a:t>22)</a:t>
          </a:r>
          <a:endParaRPr lang="en-US" altLang="ja-JP" sz="800" b="0" i="0" strike="noStrike" dirty="0">
            <a:solidFill>
              <a:srgbClr val="000000"/>
            </a:solidFill>
            <a:latin typeface="ＭＳ Ｐゴシック"/>
            <a:ea typeface="ＭＳ Ｐゴシック"/>
          </a:endParaRPr>
        </a:p>
      </cdr:txBody>
    </cdr:sp>
  </cdr:relSizeAnchor>
  <cdr:relSizeAnchor xmlns:cdr="http://schemas.openxmlformats.org/drawingml/2006/chartDrawing">
    <cdr:from>
      <cdr:x>0.58427</cdr:x>
      <cdr:y>0.89425</cdr:y>
    </cdr:from>
    <cdr:to>
      <cdr:x>0.65016</cdr:x>
      <cdr:y>1</cdr:y>
    </cdr:to>
    <cdr:sp macro="" textlink="">
      <cdr:nvSpPr>
        <cdr:cNvPr id="30728" name="Text Box 8"/>
        <cdr:cNvSpPr txBox="1">
          <a:spLocks xmlns:a="http://schemas.openxmlformats.org/drawingml/2006/main" noChangeArrowheads="1"/>
        </cdr:cNvSpPr>
      </cdr:nvSpPr>
      <cdr:spPr bwMode="auto">
        <a:xfrm xmlns:a="http://schemas.openxmlformats.org/drawingml/2006/main">
          <a:off x="5746584" y="5160614"/>
          <a:ext cx="648061" cy="6097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1990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a:t>
          </a:r>
          <a:r>
            <a:rPr lang="ja-JP" altLang="en-US" sz="800" b="0" i="0" strike="noStrike" dirty="0" smtClean="0">
              <a:solidFill>
                <a:srgbClr val="000000"/>
              </a:solidFill>
              <a:latin typeface="ＭＳ Ｐゴシック"/>
              <a:ea typeface="ＭＳ Ｐゴシック"/>
            </a:rPr>
            <a:t>平成</a:t>
          </a:r>
          <a:r>
            <a:rPr lang="en-US" altLang="ja-JP" sz="800" b="0" i="0" strike="noStrike" dirty="0" smtClean="0">
              <a:solidFill>
                <a:srgbClr val="000000"/>
              </a:solidFill>
              <a:latin typeface="ＭＳ Ｐゴシック"/>
              <a:ea typeface="ＭＳ Ｐゴシック"/>
            </a:rPr>
            <a:t>2)</a:t>
          </a:r>
          <a:endParaRPr lang="en-US" altLang="ja-JP" sz="800" b="0" i="0" strike="noStrike" dirty="0">
            <a:solidFill>
              <a:srgbClr val="000000"/>
            </a:solidFill>
            <a:latin typeface="ＭＳ Ｐゴシック"/>
            <a:ea typeface="ＭＳ Ｐゴシック"/>
          </a:endParaRPr>
        </a:p>
      </cdr:txBody>
    </cdr:sp>
  </cdr:relSizeAnchor>
  <cdr:relSizeAnchor xmlns:cdr="http://schemas.openxmlformats.org/drawingml/2006/chartDrawing">
    <cdr:from>
      <cdr:x>0.43785</cdr:x>
      <cdr:y>0.92002</cdr:y>
    </cdr:from>
    <cdr:to>
      <cdr:x>0.51494</cdr:x>
      <cdr:y>0.98027</cdr:y>
    </cdr:to>
    <cdr:sp macro="" textlink="">
      <cdr:nvSpPr>
        <cdr:cNvPr id="30729" name="Text Box 9"/>
        <cdr:cNvSpPr txBox="1">
          <a:spLocks xmlns:a="http://schemas.openxmlformats.org/drawingml/2006/main" noChangeArrowheads="1"/>
        </cdr:cNvSpPr>
      </cdr:nvSpPr>
      <cdr:spPr bwMode="auto">
        <a:xfrm xmlns:a="http://schemas.openxmlformats.org/drawingml/2006/main">
          <a:off x="4306424" y="5304630"/>
          <a:ext cx="758218" cy="3473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1980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（昭和</a:t>
          </a:r>
          <a:r>
            <a:rPr lang="en-US" altLang="ja-JP" sz="800" b="0" i="0" strike="noStrike" dirty="0">
              <a:solidFill>
                <a:srgbClr val="000000"/>
              </a:solidFill>
              <a:latin typeface="ＭＳ Ｐゴシック"/>
              <a:ea typeface="ＭＳ Ｐゴシック"/>
            </a:rPr>
            <a:t>55)</a:t>
          </a:r>
        </a:p>
      </cdr:txBody>
    </cdr:sp>
  </cdr:relSizeAnchor>
  <cdr:relSizeAnchor xmlns:cdr="http://schemas.openxmlformats.org/drawingml/2006/chartDrawing">
    <cdr:from>
      <cdr:x>0.29874</cdr:x>
      <cdr:y>0.92002</cdr:y>
    </cdr:from>
    <cdr:to>
      <cdr:x>0.37128</cdr:x>
      <cdr:y>0.98027</cdr:y>
    </cdr:to>
    <cdr:sp macro="" textlink="">
      <cdr:nvSpPr>
        <cdr:cNvPr id="30730" name="Text Box 10"/>
        <cdr:cNvSpPr txBox="1">
          <a:spLocks xmlns:a="http://schemas.openxmlformats.org/drawingml/2006/main" noChangeArrowheads="1"/>
        </cdr:cNvSpPr>
      </cdr:nvSpPr>
      <cdr:spPr bwMode="auto">
        <a:xfrm xmlns:a="http://schemas.openxmlformats.org/drawingml/2006/main">
          <a:off x="2938272" y="5304630"/>
          <a:ext cx="713467" cy="3473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1970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（昭和</a:t>
          </a:r>
          <a:r>
            <a:rPr lang="en-US" altLang="ja-JP" sz="800" b="0" i="0" strike="noStrike" dirty="0">
              <a:solidFill>
                <a:srgbClr val="000000"/>
              </a:solidFill>
              <a:latin typeface="ＭＳ Ｐゴシック"/>
              <a:ea typeface="ＭＳ Ｐゴシック"/>
            </a:rPr>
            <a:t>45)</a:t>
          </a:r>
        </a:p>
      </cdr:txBody>
    </cdr:sp>
  </cdr:relSizeAnchor>
  <cdr:relSizeAnchor xmlns:cdr="http://schemas.openxmlformats.org/drawingml/2006/chartDrawing">
    <cdr:from>
      <cdr:x>0.17428</cdr:x>
      <cdr:y>0.92002</cdr:y>
    </cdr:from>
    <cdr:to>
      <cdr:x>0.22553</cdr:x>
      <cdr:y>0.98027</cdr:y>
    </cdr:to>
    <cdr:sp macro="" textlink="">
      <cdr:nvSpPr>
        <cdr:cNvPr id="30731" name="Text Box 11"/>
        <cdr:cNvSpPr txBox="1">
          <a:spLocks xmlns:a="http://schemas.openxmlformats.org/drawingml/2006/main" noChangeArrowheads="1"/>
        </cdr:cNvSpPr>
      </cdr:nvSpPr>
      <cdr:spPr bwMode="auto">
        <a:xfrm xmlns:a="http://schemas.openxmlformats.org/drawingml/2006/main">
          <a:off x="1714129" y="5304651"/>
          <a:ext cx="504063" cy="3473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1960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（昭和</a:t>
          </a:r>
          <a:r>
            <a:rPr lang="en-US" altLang="ja-JP" sz="800" b="0" i="0" strike="noStrike" dirty="0">
              <a:solidFill>
                <a:srgbClr val="000000"/>
              </a:solidFill>
              <a:latin typeface="ＭＳ Ｐゴシック"/>
              <a:ea typeface="ＭＳ Ｐゴシック"/>
            </a:rPr>
            <a:t>35)</a:t>
          </a:r>
        </a:p>
      </cdr:txBody>
    </cdr:sp>
  </cdr:relSizeAnchor>
  <cdr:relSizeAnchor xmlns:cdr="http://schemas.openxmlformats.org/drawingml/2006/chartDrawing">
    <cdr:from>
      <cdr:x>0.02053</cdr:x>
      <cdr:y>0.9125</cdr:y>
    </cdr:from>
    <cdr:to>
      <cdr:x>0.09375</cdr:x>
      <cdr:y>0.9735</cdr:y>
    </cdr:to>
    <cdr:sp macro="" textlink="">
      <cdr:nvSpPr>
        <cdr:cNvPr id="30732" name="Text Box 12"/>
        <cdr:cNvSpPr txBox="1">
          <a:spLocks xmlns:a="http://schemas.openxmlformats.org/drawingml/2006/main" noChangeArrowheads="1"/>
        </cdr:cNvSpPr>
      </cdr:nvSpPr>
      <cdr:spPr bwMode="auto">
        <a:xfrm xmlns:a="http://schemas.openxmlformats.org/drawingml/2006/main">
          <a:off x="201969" y="5261292"/>
          <a:ext cx="720080" cy="3517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1950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（昭和</a:t>
          </a:r>
          <a:r>
            <a:rPr lang="en-US" altLang="ja-JP" sz="800" b="0" i="0" strike="noStrike" dirty="0">
              <a:solidFill>
                <a:srgbClr val="000000"/>
              </a:solidFill>
              <a:latin typeface="ＭＳ Ｐゴシック"/>
              <a:ea typeface="ＭＳ Ｐゴシック"/>
            </a:rPr>
            <a:t>25)</a:t>
          </a:r>
        </a:p>
      </cdr:txBody>
    </cdr:sp>
  </cdr:relSizeAnchor>
  <cdr:relSizeAnchor xmlns:cdr="http://schemas.openxmlformats.org/drawingml/2006/chartDrawing">
    <cdr:from>
      <cdr:x>0</cdr:x>
      <cdr:y>0</cdr:y>
    </cdr:from>
    <cdr:to>
      <cdr:x>0.07675</cdr:x>
      <cdr:y>0.03775</cdr:y>
    </cdr:to>
    <cdr:sp macro="" textlink="">
      <cdr:nvSpPr>
        <cdr:cNvPr id="30733" name="Text Box 13"/>
        <cdr:cNvSpPr txBox="1">
          <a:spLocks xmlns:a="http://schemas.openxmlformats.org/drawingml/2006/main" noChangeArrowheads="1"/>
        </cdr:cNvSpPr>
      </cdr:nvSpPr>
      <cdr:spPr bwMode="auto">
        <a:xfrm xmlns:a="http://schemas.openxmlformats.org/drawingml/2006/main">
          <a:off x="-70512" y="-23961"/>
          <a:ext cx="754874" cy="2176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25" b="0" i="0" strike="noStrike" dirty="0">
              <a:solidFill>
                <a:srgbClr val="000000"/>
              </a:solidFill>
              <a:latin typeface="ＭＳ Ｐゴシック"/>
              <a:ea typeface="ＭＳ Ｐゴシック"/>
            </a:rPr>
            <a:t>（兆円）</a:t>
          </a:r>
        </a:p>
      </cdr:txBody>
    </cdr:sp>
  </cdr:relSizeAnchor>
  <cdr:relSizeAnchor xmlns:cdr="http://schemas.openxmlformats.org/drawingml/2006/chartDrawing">
    <cdr:from>
      <cdr:x>0.95683</cdr:x>
      <cdr:y>0</cdr:y>
    </cdr:from>
    <cdr:to>
      <cdr:x>1</cdr:x>
      <cdr:y>0.04525</cdr:y>
    </cdr:to>
    <cdr:sp macro="" textlink="">
      <cdr:nvSpPr>
        <cdr:cNvPr id="30734" name="Text Box 14"/>
        <cdr:cNvSpPr txBox="1">
          <a:spLocks xmlns:a="http://schemas.openxmlformats.org/drawingml/2006/main" noChangeArrowheads="1"/>
        </cdr:cNvSpPr>
      </cdr:nvSpPr>
      <cdr:spPr bwMode="auto">
        <a:xfrm xmlns:a="http://schemas.openxmlformats.org/drawingml/2006/main">
          <a:off x="9410890" y="-23961"/>
          <a:ext cx="424598" cy="2609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25" b="0" i="0" strike="noStrike" dirty="0">
              <a:solidFill>
                <a:srgbClr val="000000"/>
              </a:solidFill>
              <a:latin typeface="ＭＳ Ｐゴシック"/>
              <a:ea typeface="ＭＳ Ｐゴシック"/>
            </a:rPr>
            <a:t>（万円）</a:t>
          </a:r>
        </a:p>
      </cdr:txBody>
    </cdr:sp>
  </cdr:relSizeAnchor>
  <cdr:relSizeAnchor xmlns:cdr="http://schemas.openxmlformats.org/drawingml/2006/chartDrawing">
    <cdr:from>
      <cdr:x>0.58855</cdr:x>
      <cdr:y>0.51718</cdr:y>
    </cdr:from>
    <cdr:to>
      <cdr:x>0.63055</cdr:x>
      <cdr:y>0.54868</cdr:y>
    </cdr:to>
    <cdr:sp macro="" textlink="">
      <cdr:nvSpPr>
        <cdr:cNvPr id="30735" name="Text Box 15"/>
        <cdr:cNvSpPr txBox="1">
          <a:spLocks xmlns:a="http://schemas.openxmlformats.org/drawingml/2006/main" noChangeArrowheads="1"/>
        </cdr:cNvSpPr>
      </cdr:nvSpPr>
      <cdr:spPr bwMode="auto">
        <a:xfrm xmlns:a="http://schemas.openxmlformats.org/drawingml/2006/main">
          <a:off x="5788719" y="2981969"/>
          <a:ext cx="413091" cy="1816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ctr" rtl="0">
            <a:defRPr sz="1000"/>
          </a:pPr>
          <a:r>
            <a:rPr lang="en-US" altLang="ja-JP" sz="925" b="0" i="0" strike="noStrike" dirty="0">
              <a:solidFill>
                <a:srgbClr val="000000"/>
              </a:solidFill>
              <a:latin typeface="ＭＳ Ｐゴシック"/>
              <a:ea typeface="ＭＳ Ｐゴシック"/>
            </a:rPr>
            <a:t>47.2</a:t>
          </a:r>
        </a:p>
      </cdr:txBody>
    </cdr:sp>
  </cdr:relSizeAnchor>
  <cdr:relSizeAnchor xmlns:cdr="http://schemas.openxmlformats.org/drawingml/2006/chartDrawing">
    <cdr:from>
      <cdr:x>0.45917</cdr:x>
      <cdr:y>0.69203</cdr:y>
    </cdr:from>
    <cdr:to>
      <cdr:x>0.49578</cdr:x>
      <cdr:y>0.7295</cdr:y>
    </cdr:to>
    <cdr:sp macro="" textlink="">
      <cdr:nvSpPr>
        <cdr:cNvPr id="30736" name="Text Box 16"/>
        <cdr:cNvSpPr txBox="1">
          <a:spLocks xmlns:a="http://schemas.openxmlformats.org/drawingml/2006/main" noChangeArrowheads="1"/>
        </cdr:cNvSpPr>
      </cdr:nvSpPr>
      <cdr:spPr bwMode="auto">
        <a:xfrm xmlns:a="http://schemas.openxmlformats.org/drawingml/2006/main">
          <a:off x="4516188" y="3990081"/>
          <a:ext cx="360077" cy="2160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925" b="0" i="0" strike="noStrike" dirty="0">
              <a:solidFill>
                <a:srgbClr val="000000"/>
              </a:solidFill>
              <a:latin typeface="ＭＳ Ｐゴシック"/>
              <a:ea typeface="ＭＳ Ｐゴシック"/>
            </a:rPr>
            <a:t>24.8</a:t>
          </a:r>
        </a:p>
      </cdr:txBody>
    </cdr:sp>
  </cdr:relSizeAnchor>
  <cdr:relSizeAnchor xmlns:cdr="http://schemas.openxmlformats.org/drawingml/2006/chartDrawing">
    <cdr:from>
      <cdr:x>0.31338</cdr:x>
      <cdr:y>0.84508</cdr:y>
    </cdr:from>
    <cdr:to>
      <cdr:x>0.3573</cdr:x>
      <cdr:y>0.87583</cdr:y>
    </cdr:to>
    <cdr:sp macro="" textlink="">
      <cdr:nvSpPr>
        <cdr:cNvPr id="30737" name="Text Box 17"/>
        <cdr:cNvSpPr txBox="1">
          <a:spLocks xmlns:a="http://schemas.openxmlformats.org/drawingml/2006/main" noChangeArrowheads="1"/>
        </cdr:cNvSpPr>
      </cdr:nvSpPr>
      <cdr:spPr bwMode="auto">
        <a:xfrm xmlns:a="http://schemas.openxmlformats.org/drawingml/2006/main">
          <a:off x="3082288" y="4872582"/>
          <a:ext cx="431975" cy="1772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ctr" rtl="0">
            <a:defRPr sz="1000"/>
          </a:pPr>
          <a:r>
            <a:rPr lang="en-US" altLang="ja-JP" sz="925" b="0" i="0" strike="noStrike" dirty="0">
              <a:solidFill>
                <a:srgbClr val="000000"/>
              </a:solidFill>
              <a:latin typeface="ＭＳ Ｐゴシック"/>
              <a:ea typeface="ＭＳ Ｐゴシック"/>
            </a:rPr>
            <a:t>3.5</a:t>
          </a:r>
        </a:p>
      </cdr:txBody>
    </cdr:sp>
  </cdr:relSizeAnchor>
  <cdr:relSizeAnchor xmlns:cdr="http://schemas.openxmlformats.org/drawingml/2006/chartDrawing">
    <cdr:from>
      <cdr:x>0.04982</cdr:x>
      <cdr:y>0.87006</cdr:y>
    </cdr:from>
    <cdr:to>
      <cdr:x>0.08557</cdr:x>
      <cdr:y>0.90181</cdr:y>
    </cdr:to>
    <cdr:sp macro="" textlink="">
      <cdr:nvSpPr>
        <cdr:cNvPr id="30738" name="Text Box 18"/>
        <cdr:cNvSpPr txBox="1">
          <a:spLocks xmlns:a="http://schemas.openxmlformats.org/drawingml/2006/main" noChangeArrowheads="1"/>
        </cdr:cNvSpPr>
      </cdr:nvSpPr>
      <cdr:spPr bwMode="auto">
        <a:xfrm xmlns:a="http://schemas.openxmlformats.org/drawingml/2006/main">
          <a:off x="490000" y="5016599"/>
          <a:ext cx="351618" cy="183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925" b="0" i="0" strike="noStrike" dirty="0">
              <a:solidFill>
                <a:srgbClr val="000000"/>
              </a:solidFill>
              <a:latin typeface="ＭＳ Ｐゴシック"/>
              <a:ea typeface="ＭＳ Ｐゴシック"/>
            </a:rPr>
            <a:t>0.1</a:t>
          </a:r>
        </a:p>
      </cdr:txBody>
    </cdr:sp>
  </cdr:relSizeAnchor>
  <cdr:relSizeAnchor xmlns:cdr="http://schemas.openxmlformats.org/drawingml/2006/chartDrawing">
    <cdr:from>
      <cdr:x>0.18803</cdr:x>
      <cdr:y>0.86687</cdr:y>
    </cdr:from>
    <cdr:to>
      <cdr:x>0.22303</cdr:x>
      <cdr:y>0.89762</cdr:y>
    </cdr:to>
    <cdr:sp macro="" textlink="">
      <cdr:nvSpPr>
        <cdr:cNvPr id="30739" name="Text Box 19"/>
        <cdr:cNvSpPr txBox="1">
          <a:spLocks xmlns:a="http://schemas.openxmlformats.org/drawingml/2006/main" noChangeArrowheads="1"/>
        </cdr:cNvSpPr>
      </cdr:nvSpPr>
      <cdr:spPr bwMode="auto">
        <a:xfrm xmlns:a="http://schemas.openxmlformats.org/drawingml/2006/main">
          <a:off x="1849352" y="4998193"/>
          <a:ext cx="344242" cy="1772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925" b="0" i="0" strike="noStrike" dirty="0">
              <a:solidFill>
                <a:srgbClr val="000000"/>
              </a:solidFill>
              <a:latin typeface="ＭＳ Ｐゴシック"/>
              <a:ea typeface="ＭＳ Ｐゴシック"/>
            </a:rPr>
            <a:t>0.7</a:t>
          </a:r>
        </a:p>
      </cdr:txBody>
    </cdr:sp>
  </cdr:relSizeAnchor>
  <cdr:relSizeAnchor xmlns:cdr="http://schemas.openxmlformats.org/drawingml/2006/chartDrawing">
    <cdr:from>
      <cdr:x>0.84455</cdr:x>
      <cdr:y>0.13021</cdr:y>
    </cdr:from>
    <cdr:to>
      <cdr:x>0.88855</cdr:x>
      <cdr:y>0.16771</cdr:y>
    </cdr:to>
    <cdr:sp macro="" textlink="">
      <cdr:nvSpPr>
        <cdr:cNvPr id="30740" name="Text Box 20"/>
        <cdr:cNvSpPr txBox="1">
          <a:spLocks xmlns:a="http://schemas.openxmlformats.org/drawingml/2006/main" noChangeArrowheads="1"/>
        </cdr:cNvSpPr>
      </cdr:nvSpPr>
      <cdr:spPr bwMode="auto">
        <a:xfrm xmlns:a="http://schemas.openxmlformats.org/drawingml/2006/main">
          <a:off x="6968620" y="682317"/>
          <a:ext cx="363058" cy="19650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ctr" rtl="0">
            <a:defRPr sz="1000"/>
          </a:pPr>
          <a:r>
            <a:rPr lang="en-US" altLang="ja-JP" sz="950" b="0" i="0" strike="noStrike" dirty="0" smtClean="0">
              <a:solidFill>
                <a:srgbClr val="000000"/>
              </a:solidFill>
              <a:latin typeface="ＭＳ Ｐゴシック"/>
              <a:ea typeface="ＭＳ Ｐゴシック"/>
            </a:rPr>
            <a:t>103.5</a:t>
          </a:r>
          <a:endParaRPr lang="en-US" altLang="ja-JP" sz="950" b="0" i="0" strike="noStrike" dirty="0">
            <a:solidFill>
              <a:srgbClr val="000000"/>
            </a:solidFill>
            <a:latin typeface="ＭＳ Ｐゴシック"/>
            <a:ea typeface="ＭＳ Ｐゴシック"/>
          </a:endParaRPr>
        </a:p>
      </cdr:txBody>
    </cdr:sp>
  </cdr:relSizeAnchor>
  <cdr:relSizeAnchor xmlns:cdr="http://schemas.openxmlformats.org/drawingml/2006/chartDrawing">
    <cdr:from>
      <cdr:x>0.72383</cdr:x>
      <cdr:y>0.89425</cdr:y>
    </cdr:from>
    <cdr:to>
      <cdr:x>0.7824</cdr:x>
      <cdr:y>1</cdr:y>
    </cdr:to>
    <cdr:sp macro="" textlink="">
      <cdr:nvSpPr>
        <cdr:cNvPr id="30760" name="Text Box 40"/>
        <cdr:cNvSpPr txBox="1">
          <a:spLocks xmlns:a="http://schemas.openxmlformats.org/drawingml/2006/main" noChangeArrowheads="1"/>
        </cdr:cNvSpPr>
      </cdr:nvSpPr>
      <cdr:spPr bwMode="auto">
        <a:xfrm xmlns:a="http://schemas.openxmlformats.org/drawingml/2006/main">
          <a:off x="7119214" y="5156067"/>
          <a:ext cx="576065" cy="6097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2000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a:t>
          </a:r>
          <a:r>
            <a:rPr lang="ja-JP" altLang="en-US" sz="800" b="0" i="0" strike="noStrike" dirty="0" smtClean="0">
              <a:solidFill>
                <a:srgbClr val="000000"/>
              </a:solidFill>
              <a:latin typeface="ＭＳ Ｐゴシック"/>
              <a:ea typeface="ＭＳ Ｐゴシック"/>
            </a:rPr>
            <a:t>平成</a:t>
          </a:r>
          <a:r>
            <a:rPr lang="en-US" altLang="ja-JP" sz="800" dirty="0" smtClean="0">
              <a:solidFill>
                <a:srgbClr val="000000"/>
              </a:solidFill>
              <a:latin typeface="ＭＳ Ｐゴシック"/>
              <a:ea typeface="ＭＳ Ｐゴシック"/>
            </a:rPr>
            <a:t>12</a:t>
          </a:r>
          <a:r>
            <a:rPr lang="en-US" altLang="ja-JP" sz="800" b="0" i="0" strike="noStrike" dirty="0" smtClean="0">
              <a:solidFill>
                <a:srgbClr val="000000"/>
              </a:solidFill>
              <a:latin typeface="ＭＳ Ｐゴシック"/>
              <a:ea typeface="ＭＳ Ｐゴシック"/>
            </a:rPr>
            <a:t>)</a:t>
          </a:r>
          <a:endParaRPr lang="en-US" altLang="ja-JP" sz="800" b="0" i="0" strike="noStrike" dirty="0">
            <a:solidFill>
              <a:srgbClr val="000000"/>
            </a:solidFill>
            <a:latin typeface="ＭＳ Ｐゴシック"/>
            <a:ea typeface="ＭＳ Ｐゴシック"/>
          </a:endParaRPr>
        </a:p>
      </cdr:txBody>
    </cdr:sp>
  </cdr:relSizeAnchor>
  <cdr:relSizeAnchor xmlns:cdr="http://schemas.openxmlformats.org/drawingml/2006/chartDrawing">
    <cdr:from>
      <cdr:x>0.89185</cdr:x>
      <cdr:y>0.92136</cdr:y>
    </cdr:from>
    <cdr:to>
      <cdr:x>0.99277</cdr:x>
      <cdr:y>0.98331</cdr:y>
    </cdr:to>
    <cdr:sp macro="" textlink="">
      <cdr:nvSpPr>
        <cdr:cNvPr id="30" name="Text Box 7"/>
        <cdr:cNvSpPr txBox="1">
          <a:spLocks xmlns:a="http://schemas.openxmlformats.org/drawingml/2006/main" noChangeArrowheads="1"/>
        </cdr:cNvSpPr>
      </cdr:nvSpPr>
      <cdr:spPr bwMode="auto">
        <a:xfrm xmlns:a="http://schemas.openxmlformats.org/drawingml/2006/main">
          <a:off x="8771767" y="5312351"/>
          <a:ext cx="992597" cy="3571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defPPr>
            <a:defRPr lang="ja-JP"/>
          </a:defPPr>
          <a:lvl1pPr algn="l" rtl="0" fontAlgn="base">
            <a:spcBef>
              <a:spcPct val="0"/>
            </a:spcBef>
            <a:spcAft>
              <a:spcPct val="0"/>
            </a:spcAft>
            <a:defRPr kumimoji="1" kern="1200">
              <a:solidFill>
                <a:srgbClr val="000000"/>
              </a:solidFill>
              <a:latin typeface="Arial" charset="0"/>
              <a:ea typeface="ＭＳ Ｐゴシック" pitchFamily="50" charset="-128"/>
            </a:defRPr>
          </a:lvl1pPr>
          <a:lvl2pPr marL="457200" algn="l" rtl="0" fontAlgn="base">
            <a:spcBef>
              <a:spcPct val="0"/>
            </a:spcBef>
            <a:spcAft>
              <a:spcPct val="0"/>
            </a:spcAft>
            <a:defRPr kumimoji="1" kern="1200">
              <a:solidFill>
                <a:srgbClr val="000000"/>
              </a:solidFill>
              <a:latin typeface="Arial" charset="0"/>
              <a:ea typeface="ＭＳ Ｐゴシック" pitchFamily="50" charset="-128"/>
            </a:defRPr>
          </a:lvl2pPr>
          <a:lvl3pPr marL="914400" algn="l" rtl="0" fontAlgn="base">
            <a:spcBef>
              <a:spcPct val="0"/>
            </a:spcBef>
            <a:spcAft>
              <a:spcPct val="0"/>
            </a:spcAft>
            <a:defRPr kumimoji="1" kern="1200">
              <a:solidFill>
                <a:srgbClr val="000000"/>
              </a:solidFill>
              <a:latin typeface="Arial" charset="0"/>
              <a:ea typeface="ＭＳ Ｐゴシック" pitchFamily="50" charset="-128"/>
            </a:defRPr>
          </a:lvl3pPr>
          <a:lvl4pPr marL="1371600" algn="l" rtl="0" fontAlgn="base">
            <a:spcBef>
              <a:spcPct val="0"/>
            </a:spcBef>
            <a:spcAft>
              <a:spcPct val="0"/>
            </a:spcAft>
            <a:defRPr kumimoji="1" kern="1200">
              <a:solidFill>
                <a:srgbClr val="000000"/>
              </a:solidFill>
              <a:latin typeface="Arial" charset="0"/>
              <a:ea typeface="ＭＳ Ｐゴシック" pitchFamily="50" charset="-128"/>
            </a:defRPr>
          </a:lvl4pPr>
          <a:lvl5pPr marL="1828800" algn="l" rtl="0" fontAlgn="base">
            <a:spcBef>
              <a:spcPct val="0"/>
            </a:spcBef>
            <a:spcAft>
              <a:spcPct val="0"/>
            </a:spcAft>
            <a:defRPr kumimoji="1" kern="1200">
              <a:solidFill>
                <a:srgbClr val="000000"/>
              </a:solidFill>
              <a:latin typeface="Arial" charset="0"/>
              <a:ea typeface="ＭＳ Ｐゴシック" pitchFamily="50" charset="-128"/>
            </a:defRPr>
          </a:lvl5pPr>
          <a:lvl6pPr marL="2286000" algn="l" defTabSz="914400" rtl="0" eaLnBrk="1" latinLnBrk="0" hangingPunct="1">
            <a:defRPr kumimoji="1" kern="1200">
              <a:solidFill>
                <a:srgbClr val="000000"/>
              </a:solidFill>
              <a:latin typeface="Arial" charset="0"/>
              <a:ea typeface="ＭＳ Ｐゴシック" pitchFamily="50" charset="-128"/>
            </a:defRPr>
          </a:lvl6pPr>
          <a:lvl7pPr marL="2743200" algn="l" defTabSz="914400" rtl="0" eaLnBrk="1" latinLnBrk="0" hangingPunct="1">
            <a:defRPr kumimoji="1" kern="1200">
              <a:solidFill>
                <a:srgbClr val="000000"/>
              </a:solidFill>
              <a:latin typeface="Arial" charset="0"/>
              <a:ea typeface="ＭＳ Ｐゴシック" pitchFamily="50" charset="-128"/>
            </a:defRPr>
          </a:lvl7pPr>
          <a:lvl8pPr marL="3200400" algn="l" defTabSz="914400" rtl="0" eaLnBrk="1" latinLnBrk="0" hangingPunct="1">
            <a:defRPr kumimoji="1" kern="1200">
              <a:solidFill>
                <a:srgbClr val="000000"/>
              </a:solidFill>
              <a:latin typeface="Arial" charset="0"/>
              <a:ea typeface="ＭＳ Ｐゴシック" pitchFamily="50" charset="-128"/>
            </a:defRPr>
          </a:lvl8pPr>
          <a:lvl9pPr marL="3657600" algn="l" defTabSz="914400" rtl="0" eaLnBrk="1" latinLnBrk="0" hangingPunct="1">
            <a:defRPr kumimoji="1" kern="1200">
              <a:solidFill>
                <a:srgbClr val="000000"/>
              </a:solidFill>
              <a:latin typeface="Arial" charset="0"/>
              <a:ea typeface="ＭＳ Ｐゴシック" pitchFamily="50" charset="-128"/>
            </a:defRPr>
          </a:lvl9pPr>
        </a:lstStyle>
        <a:p xmlns:a="http://schemas.openxmlformats.org/drawingml/2006/main">
          <a:pPr algn="ctr"/>
          <a:r>
            <a:rPr lang="en-US" altLang="ja-JP" sz="800" dirty="0">
              <a:latin typeface="+mn-ea"/>
              <a:ea typeface="+mn-ea"/>
            </a:rPr>
            <a:t> </a:t>
          </a:r>
          <a:r>
            <a:rPr lang="en-US" altLang="ja-JP" sz="800" dirty="0" smtClean="0">
              <a:latin typeface="+mn-ea"/>
              <a:ea typeface="+mn-ea"/>
            </a:rPr>
            <a:t>2013</a:t>
          </a:r>
          <a:endParaRPr lang="en-US" altLang="ja-JP" sz="800" dirty="0">
            <a:latin typeface="+mn-ea"/>
            <a:ea typeface="+mn-ea"/>
          </a:endParaRPr>
        </a:p>
        <a:p xmlns:a="http://schemas.openxmlformats.org/drawingml/2006/main">
          <a:pPr algn="ctr"/>
          <a:r>
            <a:rPr lang="en-US" altLang="ja-JP" sz="800" dirty="0">
              <a:latin typeface="+mn-ea"/>
              <a:ea typeface="+mn-ea"/>
            </a:rPr>
            <a:t>  (</a:t>
          </a:r>
          <a:r>
            <a:rPr lang="ja-JP" altLang="en-US" sz="800" dirty="0" smtClean="0">
              <a:latin typeface="+mn-ea"/>
              <a:ea typeface="+mn-ea"/>
            </a:rPr>
            <a:t>予算ﾍﾞｰｽ</a:t>
          </a:r>
          <a:r>
            <a:rPr lang="en-US" altLang="ja-JP" sz="800" dirty="0">
              <a:latin typeface="+mn-ea"/>
              <a:ea typeface="+mn-ea"/>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0.93103</cdr:x>
      <cdr:y>0.15672</cdr:y>
    </cdr:to>
    <cdr:sp macro="" textlink="">
      <cdr:nvSpPr>
        <cdr:cNvPr id="2" name="テキスト ボックス 9"/>
        <cdr:cNvSpPr txBox="1">
          <a:spLocks xmlns:a="http://schemas.openxmlformats.org/drawingml/2006/main" noChangeArrowheads="1"/>
        </cdr:cNvSpPr>
      </cdr:nvSpPr>
      <cdr:spPr bwMode="auto">
        <a:xfrm xmlns:a="http://schemas.openxmlformats.org/drawingml/2006/main">
          <a:off x="0" y="0"/>
          <a:ext cx="1944216" cy="3385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lang="ja-JP" altLang="en-US" sz="1600" b="1" dirty="0" smtClean="0">
              <a:latin typeface="HG丸ｺﾞｼｯｸM-PRO" pitchFamily="50" charset="-128"/>
              <a:ea typeface="HG丸ｺﾞｼｯｸM-PRO" pitchFamily="50" charset="-128"/>
            </a:rPr>
            <a:t>◎委託割合</a:t>
          </a:r>
          <a:r>
            <a:rPr lang="ja-JP" altLang="en-US" sz="1400" dirty="0" smtClean="0">
              <a:latin typeface="HG丸ｺﾞｼｯｸM-PRO" pitchFamily="50" charset="-128"/>
              <a:ea typeface="HG丸ｺﾞｼｯｸM-PRO" pitchFamily="50" charset="-128"/>
            </a:rPr>
            <a:t>（％）</a:t>
          </a:r>
          <a:endParaRPr lang="ja-JP" altLang="en-US" sz="1400" dirty="0">
            <a:latin typeface="HG丸ｺﾞｼｯｸM-PRO" pitchFamily="50" charset="-128"/>
            <a:ea typeface="HG丸ｺﾞｼｯｸM-PRO"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0.80912</cdr:x>
      <cdr:y>0.10934</cdr:y>
    </cdr:to>
    <cdr:sp macro="" textlink="">
      <cdr:nvSpPr>
        <cdr:cNvPr id="2" name="テキスト ボックス 9"/>
        <cdr:cNvSpPr txBox="1">
          <a:spLocks xmlns:a="http://schemas.openxmlformats.org/drawingml/2006/main" noChangeArrowheads="1"/>
        </cdr:cNvSpPr>
      </cdr:nvSpPr>
      <cdr:spPr bwMode="auto">
        <a:xfrm xmlns:a="http://schemas.openxmlformats.org/drawingml/2006/main">
          <a:off x="0" y="0"/>
          <a:ext cx="2592288" cy="3385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ja-JP" altLang="en-US" sz="1600" b="1" dirty="0" smtClean="0">
              <a:latin typeface="HG丸ｺﾞｼｯｸM-PRO" pitchFamily="50" charset="-128"/>
              <a:ea typeface="HG丸ｺﾞｼｯｸM-PRO" pitchFamily="50" charset="-128"/>
            </a:rPr>
            <a:t>◎委託法人の構成割合</a:t>
          </a:r>
          <a:endParaRPr lang="ja-JP" altLang="en-US" sz="1400" dirty="0">
            <a:latin typeface="HG丸ｺﾞｼｯｸM-PRO" pitchFamily="50" charset="-128"/>
            <a:ea typeface="HG丸ｺﾞｼｯｸM-PRO"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0.77906</cdr:x>
      <cdr:y>0.01786</cdr:y>
    </cdr:from>
    <cdr:to>
      <cdr:x>0.94751</cdr:x>
      <cdr:y>0.10714</cdr:y>
    </cdr:to>
    <cdr:sp macro="" textlink="">
      <cdr:nvSpPr>
        <cdr:cNvPr id="2" name="正方形/長方形 1"/>
        <cdr:cNvSpPr/>
      </cdr:nvSpPr>
      <cdr:spPr>
        <a:xfrm xmlns:a="http://schemas.openxmlformats.org/drawingml/2006/main">
          <a:off x="2977898" y="72009"/>
          <a:ext cx="643888" cy="36002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400" b="1" dirty="0" smtClean="0">
              <a:solidFill>
                <a:srgbClr val="FF0000"/>
              </a:solidFill>
            </a:rPr>
            <a:t>委託</a:t>
          </a:r>
          <a:endParaRPr lang="ja-JP" sz="1400" b="1" dirty="0">
            <a:solidFill>
              <a:srgbClr val="FF0000"/>
            </a:solidFill>
          </a:endParaRPr>
        </a:p>
      </cdr:txBody>
    </cdr:sp>
  </cdr:relSizeAnchor>
  <cdr:relSizeAnchor xmlns:cdr="http://schemas.openxmlformats.org/drawingml/2006/chartDrawing">
    <cdr:from>
      <cdr:x>0.77906</cdr:x>
      <cdr:y>0.39286</cdr:y>
    </cdr:from>
    <cdr:to>
      <cdr:x>0.95398</cdr:x>
      <cdr:y>0.45668</cdr:y>
    </cdr:to>
    <cdr:sp macro="" textlink="">
      <cdr:nvSpPr>
        <cdr:cNvPr id="3" name="正方形/長方形 2"/>
        <cdr:cNvSpPr/>
      </cdr:nvSpPr>
      <cdr:spPr>
        <a:xfrm xmlns:a="http://schemas.openxmlformats.org/drawingml/2006/main">
          <a:off x="2664296" y="1584176"/>
          <a:ext cx="598208" cy="25735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ja-JP" altLang="en-US" sz="1400" b="1" dirty="0" smtClean="0">
              <a:solidFill>
                <a:schemeClr val="accent1"/>
              </a:solidFill>
            </a:rPr>
            <a:t>直営</a:t>
          </a:r>
          <a:endParaRPr lang="ja-JP" sz="1400" b="1" dirty="0">
            <a:solidFill>
              <a:schemeClr val="accent1"/>
            </a:solidFill>
          </a:endParaRPr>
        </a:p>
      </cdr:txBody>
    </cdr:sp>
  </cdr:relSizeAnchor>
  <cdr:relSizeAnchor xmlns:cdr="http://schemas.openxmlformats.org/drawingml/2006/chartDrawing">
    <cdr:from>
      <cdr:x>0.77906</cdr:x>
      <cdr:y>0.64286</cdr:y>
    </cdr:from>
    <cdr:to>
      <cdr:x>0.95398</cdr:x>
      <cdr:y>0.71928</cdr:y>
    </cdr:to>
    <cdr:sp macro="" textlink="">
      <cdr:nvSpPr>
        <cdr:cNvPr id="4" name="正方形/長方形 3"/>
        <cdr:cNvSpPr/>
      </cdr:nvSpPr>
      <cdr:spPr>
        <a:xfrm xmlns:a="http://schemas.openxmlformats.org/drawingml/2006/main">
          <a:off x="2664296" y="2592288"/>
          <a:ext cx="598208" cy="30816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ja-JP" altLang="en-US" sz="1400" b="1" dirty="0" smtClean="0">
              <a:solidFill>
                <a:schemeClr val="accent3"/>
              </a:solidFill>
            </a:rPr>
            <a:t>不明</a:t>
          </a:r>
          <a:endParaRPr lang="ja-JP" sz="1400" b="1" dirty="0">
            <a:solidFill>
              <a:schemeClr val="accent3"/>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0.35593</cdr:x>
      <cdr:y>0.14286</cdr:y>
    </cdr:from>
    <cdr:to>
      <cdr:x>0.44542</cdr:x>
      <cdr:y>0.47869</cdr:y>
    </cdr:to>
    <cdr:sp macro="" textlink="">
      <cdr:nvSpPr>
        <cdr:cNvPr id="2" name="テキスト ボックス 26"/>
        <cdr:cNvSpPr txBox="1"/>
      </cdr:nvSpPr>
      <cdr:spPr bwMode="auto">
        <a:xfrm xmlns:a="http://schemas.openxmlformats.org/drawingml/2006/main">
          <a:off x="3024336" y="144016"/>
          <a:ext cx="760404" cy="3385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algn="ctr"/>
          <a:r>
            <a:rPr lang="en-US" altLang="ja-JP" sz="1600" dirty="0" smtClean="0">
              <a:latin typeface="ＭＳ Ｐゴシック"/>
            </a:rPr>
            <a:t>28.7</a:t>
          </a:r>
          <a:endParaRPr kumimoji="1" lang="ja-JP" altLang="en-US" sz="1600" dirty="0">
            <a:latin typeface="ＭＳ Ｐゴシック"/>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0.11017</cdr:x>
      <cdr:y>0.3125</cdr:y>
    </cdr:from>
    <cdr:to>
      <cdr:x>0.19966</cdr:x>
      <cdr:y>0.60635</cdr:y>
    </cdr:to>
    <cdr:sp macro="" textlink="">
      <cdr:nvSpPr>
        <cdr:cNvPr id="2" name="テキスト ボックス 26"/>
        <cdr:cNvSpPr txBox="1"/>
      </cdr:nvSpPr>
      <cdr:spPr bwMode="auto">
        <a:xfrm xmlns:a="http://schemas.openxmlformats.org/drawingml/2006/main">
          <a:off x="936104" y="360040"/>
          <a:ext cx="760392" cy="3385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algn="ctr"/>
          <a:r>
            <a:rPr kumimoji="1" lang="en-US" altLang="ja-JP" sz="1600" b="1" dirty="0" smtClean="0">
              <a:latin typeface="ＭＳ Ｐゴシック"/>
            </a:rPr>
            <a:t>15.1</a:t>
          </a:r>
          <a:endParaRPr kumimoji="1" lang="ja-JP" altLang="en-US" sz="1600" b="1" dirty="0">
            <a:latin typeface="ＭＳ Ｐゴシック"/>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0.88199</cdr:x>
      <cdr:y>0.12263</cdr:y>
    </cdr:to>
    <cdr:sp macro="" textlink="">
      <cdr:nvSpPr>
        <cdr:cNvPr id="2" name="コンテンツ プレースホルダ 2"/>
        <cdr:cNvSpPr txBox="1">
          <a:spLocks xmlns:a="http://schemas.openxmlformats.org/drawingml/2006/main"/>
        </cdr:cNvSpPr>
      </cdr:nvSpPr>
      <cdr:spPr>
        <a:xfrm xmlns:a="http://schemas.openxmlformats.org/drawingml/2006/main">
          <a:off x="0" y="0"/>
          <a:ext cx="4032448" cy="2880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lIns="91440" tIns="45720" rIns="91440" bIns="45720" rtlCol="0">
          <a:normAutofit fontScale="92500" lnSpcReduction="10000"/>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1400" b="1" dirty="0" smtClean="0"/>
            <a:t>地域包括支援ネットワークの構築の成果</a:t>
          </a:r>
          <a:r>
            <a:rPr lang="ja-JP" altLang="en-US" sz="1400" dirty="0" smtClean="0"/>
            <a:t>（複数回答）</a:t>
          </a:r>
          <a:endParaRPr kumimoji="1" lang="ja-JP" altLang="en-US" sz="1400" b="0" i="0" u="none" strike="noStrike" kern="1200" cap="none" spc="0" normalizeH="0" baseline="0" noProof="0" dirty="0">
            <a:ln>
              <a:noFill/>
            </a:ln>
            <a:solidFill>
              <a:sysClr val="windowText" lastClr="000000"/>
            </a:solidFill>
            <a:effectLst/>
            <a:uLnTx/>
            <a:uFillTx/>
            <a:latin typeface="Calibri"/>
            <a:ea typeface="ＭＳ Ｐゴシック"/>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1</cdr:x>
      <cdr:y>0.14815</cdr:y>
    </cdr:to>
    <cdr:sp macro="" textlink="">
      <cdr:nvSpPr>
        <cdr:cNvPr id="2" name="コンテンツ プレースホルダ 2"/>
        <cdr:cNvSpPr txBox="1">
          <a:spLocks xmlns:a="http://schemas.openxmlformats.org/drawingml/2006/main"/>
        </cdr:cNvSpPr>
      </cdr:nvSpPr>
      <cdr:spPr>
        <a:xfrm xmlns:a="http://schemas.openxmlformats.org/drawingml/2006/main">
          <a:off x="0" y="0"/>
          <a:ext cx="4572000" cy="2880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lIns="91440" tIns="45720" rIns="91440" bIns="45720" rtlCol="0">
          <a:normAutofit fontScale="92500" lnSpcReduction="10000"/>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1400" b="1" dirty="0" smtClean="0"/>
            <a:t>自立支援に資するケアマネジメント支援の成果</a:t>
          </a:r>
          <a:r>
            <a:rPr lang="ja-JP" altLang="en-US" sz="1400" dirty="0" smtClean="0"/>
            <a:t>（複数回答）</a:t>
          </a:r>
          <a:endParaRPr kumimoji="1" lang="ja-JP" altLang="en-US" sz="1400" b="0" i="0" u="none" strike="noStrike" kern="1200" cap="none" spc="0" normalizeH="0" baseline="0" noProof="0" dirty="0">
            <a:ln>
              <a:noFill/>
            </a:ln>
            <a:solidFill>
              <a:sysClr val="windowText" lastClr="000000"/>
            </a:solidFill>
            <a:effectLst/>
            <a:uLnTx/>
            <a:uFillTx/>
            <a:latin typeface="Calibri"/>
            <a:ea typeface="ＭＳ Ｐゴシック"/>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40" y="0"/>
            <a:ext cx="2949787" cy="496967"/>
          </a:xfrm>
          <a:prstGeom prst="rect">
            <a:avLst/>
          </a:prstGeom>
        </p:spPr>
        <p:txBody>
          <a:bodyPr vert="horz" lIns="91440" tIns="45720" rIns="91440" bIns="45720" rtlCol="0"/>
          <a:lstStyle>
            <a:lvl1pPr algn="r">
              <a:defRPr sz="1200"/>
            </a:lvl1pPr>
          </a:lstStyle>
          <a:p>
            <a:fld id="{B64F1C8F-1ED2-4063-B1A3-8412B54551A5}" type="datetimeFigureOut">
              <a:rPr kumimoji="1" lang="ja-JP" altLang="en-US" smtClean="0"/>
              <a:pPr/>
              <a:t>2014/1/17</a:t>
            </a:fld>
            <a:endParaRPr kumimoji="1" lang="ja-JP" altLang="en-US"/>
          </a:p>
        </p:txBody>
      </p:sp>
      <p:sp>
        <p:nvSpPr>
          <p:cNvPr id="4" name="スライド イメージ プレースホルダ 3"/>
          <p:cNvSpPr>
            <a:spLocks noGrp="1" noRot="1" noChangeAspect="1"/>
          </p:cNvSpPr>
          <p:nvPr>
            <p:ph type="sldImg" idx="2"/>
          </p:nvPr>
        </p:nvSpPr>
        <p:spPr>
          <a:xfrm>
            <a:off x="666750" y="746125"/>
            <a:ext cx="5473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1"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9440650"/>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40" y="9440650"/>
            <a:ext cx="2949787" cy="496967"/>
          </a:xfrm>
          <a:prstGeom prst="rect">
            <a:avLst/>
          </a:prstGeom>
        </p:spPr>
        <p:txBody>
          <a:bodyPr vert="horz" lIns="91440" tIns="45720" rIns="91440" bIns="45720" rtlCol="0" anchor="b"/>
          <a:lstStyle>
            <a:lvl1pPr algn="r">
              <a:defRPr sz="1200"/>
            </a:lvl1pPr>
          </a:lstStyle>
          <a:p>
            <a:fld id="{FB7396E7-70D9-4AAC-9479-201FFF8F3E77}" type="slidenum">
              <a:rPr kumimoji="1" lang="ja-JP" altLang="en-US" smtClean="0"/>
              <a:pPr/>
              <a:t>‹#›</a:t>
            </a:fld>
            <a:endParaRPr kumimoji="1" lang="ja-JP" altLang="en-US"/>
          </a:p>
        </p:txBody>
      </p:sp>
    </p:spTree>
    <p:extLst>
      <p:ext uri="{BB962C8B-B14F-4D97-AF65-F5344CB8AC3E}">
        <p14:creationId xmlns:p14="http://schemas.microsoft.com/office/powerpoint/2010/main" val="19237245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a:xfrm>
            <a:off x="666750" y="746125"/>
            <a:ext cx="5475288" cy="3725863"/>
          </a:xfrm>
          <a:ln/>
        </p:spPr>
      </p:sp>
      <p:sp>
        <p:nvSpPr>
          <p:cNvPr id="102403"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102404" name="スライド番号プレースホルダ 3"/>
          <p:cNvSpPr>
            <a:spLocks noGrp="1"/>
          </p:cNvSpPr>
          <p:nvPr>
            <p:ph type="sldNum" sz="quarter" idx="5"/>
          </p:nvPr>
        </p:nvSpPr>
        <p:spPr>
          <a:noFill/>
        </p:spPr>
        <p:txBody>
          <a:bodyPr/>
          <a:lstStyle/>
          <a:p>
            <a:fld id="{A887E17B-EFF5-40B6-A2C7-99F71482C036}" type="slidenum">
              <a:rPr lang="en-US" altLang="ja-JP" smtClean="0">
                <a:solidFill>
                  <a:prstClr val="black"/>
                </a:solidFill>
              </a:rPr>
              <a:pPr/>
              <a:t>1</a:t>
            </a:fld>
            <a:endParaRPr lang="en-US" altLang="ja-JP"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BB2BAF5-8F23-4990-978D-20F187FE4F8C}" type="slidenum">
              <a:rPr kumimoji="1" lang="ja-JP" altLang="en-US" smtClean="0"/>
              <a:pPr/>
              <a:t>31</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66750" y="746125"/>
            <a:ext cx="5473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4AE1CE3-311B-47F2-9A2D-70CBC27EE7F4}" type="slidenum">
              <a:rPr lang="ja-JP" altLang="en-US" smtClean="0">
                <a:solidFill>
                  <a:prstClr val="black"/>
                </a:solidFill>
              </a:rPr>
              <a:pPr/>
              <a:t>35</a:t>
            </a:fld>
            <a:endParaRPr lang="ja-JP"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66750" y="746125"/>
            <a:ext cx="5475288" cy="3725863"/>
          </a:xfrm>
        </p:spPr>
      </p:sp>
      <p:sp>
        <p:nvSpPr>
          <p:cNvPr id="4" name="スライド番号プレースホルダ 3"/>
          <p:cNvSpPr>
            <a:spLocks noGrp="1"/>
          </p:cNvSpPr>
          <p:nvPr>
            <p:ph type="sldNum" sz="quarter" idx="10"/>
          </p:nvPr>
        </p:nvSpPr>
        <p:spPr/>
        <p:txBody>
          <a:bodyPr/>
          <a:lstStyle/>
          <a:p>
            <a:fld id="{377F2892-3709-46BF-829D-B18CFD4FC8E7}" type="slidenum">
              <a:rPr kumimoji="1" lang="ja-JP" altLang="en-US" smtClean="0"/>
              <a:pPr/>
              <a:t>39</a:t>
            </a:fld>
            <a:endParaRPr kumimoji="1"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 1"/>
          <p:cNvSpPr>
            <a:spLocks noGrp="1" noRot="1" noChangeAspect="1" noTextEdit="1"/>
          </p:cNvSpPr>
          <p:nvPr>
            <p:ph type="sldImg"/>
          </p:nvPr>
        </p:nvSpPr>
        <p:spPr bwMode="auto">
          <a:xfrm>
            <a:off x="666750" y="746125"/>
            <a:ext cx="5475288" cy="3725863"/>
          </a:xfrm>
          <a:noFill/>
          <a:ln>
            <a:solidFill>
              <a:srgbClr val="000000"/>
            </a:solidFill>
            <a:miter lim="800000"/>
            <a:headEnd/>
            <a:tailEnd/>
          </a:ln>
        </p:spPr>
      </p:sp>
      <p:sp>
        <p:nvSpPr>
          <p:cNvPr id="184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smtClean="0"/>
          </a:p>
        </p:txBody>
      </p:sp>
      <p:sp>
        <p:nvSpPr>
          <p:cNvPr id="1843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A61246-DD53-4185-AC4F-83AE30D0C4BA}" type="slidenum">
              <a:rPr lang="ja-JP" altLang="en-US">
                <a:solidFill>
                  <a:prstClr val="black"/>
                </a:solidFill>
              </a:rPr>
              <a:pPr/>
              <a:t>45</a:t>
            </a:fld>
            <a:endParaRPr lang="en-US" altLang="ja-JP">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66750" y="746125"/>
            <a:ext cx="5473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E31ED63-A5EA-4CE3-8CDA-2FD463B09E91}" type="slidenum">
              <a:rPr lang="ja-JP" altLang="en-US" smtClean="0">
                <a:solidFill>
                  <a:prstClr val="black"/>
                </a:solidFill>
              </a:rPr>
              <a:pPr/>
              <a:t>51</a:t>
            </a:fld>
            <a:endParaRPr lang="ja-JP"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6750" y="746125"/>
            <a:ext cx="5473700" cy="3725863"/>
          </a:xfrm>
        </p:spPr>
      </p:sp>
      <p:sp>
        <p:nvSpPr>
          <p:cNvPr id="3" name="ノート プレースホルダー 2"/>
          <p:cNvSpPr>
            <a:spLocks noGrp="1"/>
          </p:cNvSpPr>
          <p:nvPr>
            <p:ph type="body" idx="1"/>
          </p:nvPr>
        </p:nvSpPr>
        <p:spPr/>
        <p:txBody>
          <a:bodyPr/>
          <a:lstStyle/>
          <a:p>
            <a:r>
              <a:rPr kumimoji="1" lang="ja-JP" altLang="en-US" dirty="0" smtClean="0"/>
              <a:t>え</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85D994-854A-427C-95D2-4279922834B2}" type="slidenum">
              <a:rPr lang="ja-JP" altLang="en-US" smtClean="0">
                <a:solidFill>
                  <a:prstClr val="black"/>
                </a:solidFill>
              </a:rPr>
              <a:pPr>
                <a:defRPr/>
              </a:pPr>
              <a:t>53</a:t>
            </a:fld>
            <a:endParaRPr lang="ja-JP" altLang="en-US">
              <a:solidFill>
                <a:prstClr val="black"/>
              </a:solidFill>
            </a:endParaRPr>
          </a:p>
        </p:txBody>
      </p:sp>
    </p:spTree>
    <p:extLst>
      <p:ext uri="{BB962C8B-B14F-4D97-AF65-F5344CB8AC3E}">
        <p14:creationId xmlns:p14="http://schemas.microsoft.com/office/powerpoint/2010/main" val="1258586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978451-CBDB-4BB3-8FCA-A5EDC529CAC6}" type="slidenum">
              <a:rPr kumimoji="1" lang="ja-JP" altLang="en-US" smtClean="0"/>
              <a:pPr/>
              <a:t>54</a:t>
            </a:fld>
            <a:endParaRPr kumimoji="1" lang="ja-JP" altLang="en-US"/>
          </a:p>
        </p:txBody>
      </p:sp>
    </p:spTree>
    <p:extLst>
      <p:ext uri="{BB962C8B-B14F-4D97-AF65-F5344CB8AC3E}">
        <p14:creationId xmlns:p14="http://schemas.microsoft.com/office/powerpoint/2010/main" val="2858289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5163" y="744538"/>
            <a:ext cx="547687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85D994-854A-427C-95D2-4279922834B2}" type="slidenum">
              <a:rPr lang="ja-JP" altLang="en-US" smtClean="0">
                <a:solidFill>
                  <a:prstClr val="black"/>
                </a:solidFill>
              </a:rPr>
              <a:pPr>
                <a:defRPr/>
              </a:pPr>
              <a:t>55</a:t>
            </a:fld>
            <a:endParaRPr lang="ja-JP" altLang="en-US">
              <a:solidFill>
                <a:prstClr val="black"/>
              </a:solidFill>
            </a:endParaRPr>
          </a:p>
        </p:txBody>
      </p:sp>
    </p:spTree>
    <p:extLst>
      <p:ext uri="{BB962C8B-B14F-4D97-AF65-F5344CB8AC3E}">
        <p14:creationId xmlns:p14="http://schemas.microsoft.com/office/powerpoint/2010/main" val="1258586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B0599-8922-4315-BAAE-BE586B54F826}" type="slidenum">
              <a:rPr lang="en-US" altLang="ja-JP">
                <a:solidFill>
                  <a:prstClr val="black"/>
                </a:solidFill>
              </a:rPr>
              <a:pPr/>
              <a:t>56</a:t>
            </a:fld>
            <a:endParaRPr lang="en-US" altLang="ja-JP">
              <a:solidFill>
                <a:prstClr val="black"/>
              </a:solidFill>
            </a:endParaRPr>
          </a:p>
        </p:txBody>
      </p:sp>
      <p:sp>
        <p:nvSpPr>
          <p:cNvPr id="88066" name="Rectangle 2"/>
          <p:cNvSpPr>
            <a:spLocks noGrp="1" noRot="1" noChangeAspect="1" noChangeArrowheads="1" noTextEdit="1"/>
          </p:cNvSpPr>
          <p:nvPr>
            <p:ph type="sldImg"/>
          </p:nvPr>
        </p:nvSpPr>
        <p:spPr>
          <a:xfrm>
            <a:off x="666750" y="746125"/>
            <a:ext cx="5475288" cy="3725863"/>
          </a:xfrm>
          <a:ln/>
        </p:spPr>
      </p:sp>
      <p:sp>
        <p:nvSpPr>
          <p:cNvPr id="88067" name="Rectangle 3"/>
          <p:cNvSpPr>
            <a:spLocks noGrp="1" noChangeArrowheads="1"/>
          </p:cNvSpPr>
          <p:nvPr>
            <p:ph type="body" idx="1"/>
          </p:nvPr>
        </p:nvSpPr>
        <p:spPr/>
        <p:txBody>
          <a:bodyPr/>
          <a:lstStyle/>
          <a:p>
            <a:r>
              <a:rPr lang="ja-JP" altLang="en-US" dirty="0" smtClean="0"/>
              <a:t>★人口</a:t>
            </a:r>
            <a:endParaRPr lang="en-US" altLang="ja-JP" dirty="0" smtClean="0"/>
          </a:p>
          <a:p>
            <a:r>
              <a:rPr lang="ja-JP" altLang="en-US" dirty="0" smtClean="0"/>
              <a:t>総務省</a:t>
            </a:r>
            <a:r>
              <a:rPr lang="en-US" altLang="ja-JP" dirty="0" smtClean="0"/>
              <a:t>『</a:t>
            </a:r>
            <a:r>
              <a:rPr lang="zh-TW" altLang="en-US" dirty="0" smtClean="0"/>
              <a:t>平成</a:t>
            </a:r>
            <a:r>
              <a:rPr lang="en-US" altLang="zh-TW" dirty="0" smtClean="0"/>
              <a:t>24</a:t>
            </a:r>
            <a:r>
              <a:rPr lang="zh-TW" altLang="en-US" dirty="0" smtClean="0"/>
              <a:t>年</a:t>
            </a:r>
            <a:r>
              <a:rPr lang="en-US" altLang="zh-TW" dirty="0" smtClean="0"/>
              <a:t>3</a:t>
            </a:r>
            <a:r>
              <a:rPr lang="zh-TW" altLang="en-US" dirty="0" smtClean="0"/>
              <a:t>月</a:t>
            </a:r>
            <a:r>
              <a:rPr lang="en-US" altLang="zh-TW" dirty="0" smtClean="0"/>
              <a:t>31</a:t>
            </a:r>
            <a:r>
              <a:rPr lang="zh-TW" altLang="en-US" dirty="0" smtClean="0"/>
              <a:t>日住民基本台帳年齢別人口（市区町村別）</a:t>
            </a:r>
            <a:r>
              <a:rPr lang="en-US" altLang="ja-JP" dirty="0" smtClean="0"/>
              <a:t>』</a:t>
            </a:r>
            <a:r>
              <a:rPr lang="ja-JP" altLang="en-US" smtClean="0"/>
              <a:t>より</a:t>
            </a:r>
            <a:endParaRPr lang="ja-JP" altLang="ja-JP"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B0599-8922-4315-BAAE-BE586B54F826}" type="slidenum">
              <a:rPr lang="en-US" altLang="ja-JP">
                <a:solidFill>
                  <a:prstClr val="black"/>
                </a:solidFill>
              </a:rPr>
              <a:pPr/>
              <a:t>57</a:t>
            </a:fld>
            <a:endParaRPr lang="en-US" altLang="ja-JP" dirty="0">
              <a:solidFill>
                <a:prstClr val="black"/>
              </a:solidFill>
            </a:endParaRPr>
          </a:p>
        </p:txBody>
      </p:sp>
      <p:sp>
        <p:nvSpPr>
          <p:cNvPr id="88066" name="Rectangle 2"/>
          <p:cNvSpPr>
            <a:spLocks noGrp="1" noRot="1" noChangeAspect="1" noChangeArrowheads="1" noTextEdit="1"/>
          </p:cNvSpPr>
          <p:nvPr>
            <p:ph type="sldImg"/>
          </p:nvPr>
        </p:nvSpPr>
        <p:spPr>
          <a:xfrm>
            <a:off x="666750" y="746125"/>
            <a:ext cx="5475288" cy="3725863"/>
          </a:xfrm>
          <a:ln/>
        </p:spPr>
      </p:sp>
      <p:sp>
        <p:nvSpPr>
          <p:cNvPr id="88067"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xfrm>
            <a:off x="666750" y="746125"/>
            <a:ext cx="5475288" cy="3725863"/>
          </a:xfrm>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ja-JP"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66750" y="746125"/>
            <a:ext cx="5475288" cy="3725863"/>
          </a:xfrm>
        </p:spPr>
      </p:sp>
      <p:sp>
        <p:nvSpPr>
          <p:cNvPr id="3" name="ノート プレースホルダ 2"/>
          <p:cNvSpPr>
            <a:spLocks noGrp="1"/>
          </p:cNvSpPr>
          <p:nvPr>
            <p:ph type="body" idx="1"/>
          </p:nvPr>
        </p:nvSpPr>
        <p:spPr/>
        <p:txBody>
          <a:bodyPr>
            <a:normAutofit/>
          </a:bodyPr>
          <a:lstStyle/>
          <a:p>
            <a:r>
              <a:rPr kumimoji="1" lang="ja-JP" altLang="en-US" dirty="0" smtClean="0"/>
              <a:t>＜ここからが未来志向の話です。各項目に関する詳細は次の最終スライドに示すので、ここは時間軸的流れに沿った施策であるとビジュアルなイメージがさらっと伝われば十分と思います＞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003553F0-4FAA-4363-920C-D326409A4F82}" type="slidenum">
              <a:rPr lang="ja-JP" altLang="en-US" smtClean="0">
                <a:solidFill>
                  <a:prstClr val="black"/>
                </a:solidFill>
              </a:rPr>
              <a:pPr/>
              <a:t>61</a:t>
            </a:fld>
            <a:endParaRPr lang="ja-JP"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66750" y="746125"/>
            <a:ext cx="547528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D5FE09-6020-40B9-8246-66276BF1CCB2}" type="slidenum">
              <a:rPr lang="ja-JP" altLang="en-US" smtClean="0">
                <a:solidFill>
                  <a:prstClr val="black"/>
                </a:solidFill>
              </a:rPr>
              <a:pPr/>
              <a:t>7</a:t>
            </a:fld>
            <a:endParaRPr lang="ja-JP"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66750" y="746125"/>
            <a:ext cx="5475288" cy="3725863"/>
          </a:xfrm>
          <a:noFill/>
          <a:ln>
            <a:solidFill>
              <a:srgbClr val="000000"/>
            </a:solidFill>
            <a:miter lim="800000"/>
            <a:headEnd/>
            <a:tailEnd/>
          </a:ln>
        </p:spPr>
      </p:sp>
      <p:sp>
        <p:nvSpPr>
          <p:cNvPr id="4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1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155CBBA-42DD-458B-A846-005746149128}" type="slidenum">
              <a:rPr lang="en-US" altLang="ja-JP" smtClean="0">
                <a:solidFill>
                  <a:prstClr val="black"/>
                </a:solidFill>
              </a:rPr>
              <a:pPr>
                <a:defRPr/>
              </a:pPr>
              <a:t>12</a:t>
            </a:fld>
            <a:endParaRPr lang="en-US" altLang="ja-JP"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bwMode="auto">
          <a:xfrm>
            <a:off x="666750" y="746125"/>
            <a:ext cx="5475288" cy="3725863"/>
          </a:xfrm>
          <a:noFill/>
          <a:ln>
            <a:solidFill>
              <a:srgbClr val="000000"/>
            </a:solidFill>
            <a:miter lim="800000"/>
            <a:headEnd/>
            <a:tailEnd/>
          </a:ln>
        </p:spPr>
      </p:sp>
      <p:sp>
        <p:nvSpPr>
          <p:cNvPr id="133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3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37EB26-4BA1-4B72-A611-7C46F55BC728}" type="slidenum">
              <a:rPr lang="ja-JP" altLang="en-US" smtClean="0">
                <a:solidFill>
                  <a:srgbClr val="000000"/>
                </a:solidFill>
              </a:rPr>
              <a:pPr/>
              <a:t>20</a:t>
            </a:fld>
            <a:endParaRPr lang="ja-JP"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66750" y="746125"/>
            <a:ext cx="5473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66750" y="746125"/>
            <a:ext cx="5473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AE1CE3-311B-47F2-9A2D-70CBC27EE7F4}" type="slidenum">
              <a:rPr kumimoji="1" lang="ja-JP" altLang="en-US" smtClean="0"/>
              <a:pPr/>
              <a:t>26</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66750" y="746125"/>
            <a:ext cx="5473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4AE1CE3-311B-47F2-9A2D-70CBC27EE7F4}" type="slidenum">
              <a:rPr kumimoji="1" lang="ja-JP" altLang="en-US" smtClean="0"/>
              <a:pPr/>
              <a:t>27</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66750" y="746125"/>
            <a:ext cx="5473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AE1CE3-311B-47F2-9A2D-70CBC27EE7F4}" type="slidenum">
              <a:rPr kumimoji="1" lang="ja-JP" altLang="en-US" smtClean="0"/>
              <a:pPr/>
              <a:t>28</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49" y="2130444"/>
            <a:ext cx="8568532"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512095" y="3886200"/>
            <a:ext cx="705643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9C429E7-9DB8-47B1-99B4-EB5618275D70}" type="datetime1">
              <a:rPr kumimoji="1" lang="ja-JP" altLang="en-US" smtClean="0"/>
              <a:t>2014/1/17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5677C53-308A-41DF-A86E-A39B21499141}" type="datetime1">
              <a:rPr kumimoji="1" lang="ja-JP" altLang="en-US" smtClean="0"/>
              <a:t>2014/1/17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54" y="274639"/>
            <a:ext cx="226814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04031" y="274639"/>
            <a:ext cx="6636412"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A0080AA-BFAF-4818-8CFF-1EFDAC1D011E}" type="datetime1">
              <a:rPr kumimoji="1" lang="ja-JP" altLang="en-US" smtClean="0"/>
              <a:t>2014/1/17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04036" y="274648"/>
            <a:ext cx="9072563"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504037" y="6245226"/>
            <a:ext cx="2352145" cy="476250"/>
          </a:xfrm>
        </p:spPr>
        <p:txBody>
          <a:bodyPr/>
          <a:lstStyle>
            <a:lvl1pPr>
              <a:defRPr/>
            </a:lvl1pPr>
          </a:lstStyle>
          <a:p>
            <a:fld id="{77A0BCDE-FDE6-463C-9E57-82AF162E283C}" type="datetime1">
              <a:rPr lang="ja-JP" altLang="en-US" smtClean="0"/>
              <a:t>2014/1/17</a:t>
            </a:fld>
            <a:endParaRPr lang="en-US" altLang="ja-JP"/>
          </a:p>
        </p:txBody>
      </p:sp>
      <p:sp>
        <p:nvSpPr>
          <p:cNvPr id="4" name="フッター プレースホルダ 3"/>
          <p:cNvSpPr>
            <a:spLocks noGrp="1"/>
          </p:cNvSpPr>
          <p:nvPr>
            <p:ph type="ftr" sz="quarter" idx="11"/>
          </p:nvPr>
        </p:nvSpPr>
        <p:spPr>
          <a:xfrm>
            <a:off x="3444219" y="6245226"/>
            <a:ext cx="3192198" cy="476250"/>
          </a:xfrm>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a:xfrm>
            <a:off x="7224451" y="6245226"/>
            <a:ext cx="2352145" cy="476250"/>
          </a:xfrm>
        </p:spPr>
        <p:txBody>
          <a:bodyPr/>
          <a:lstStyle>
            <a:lvl1pPr>
              <a:defRPr/>
            </a:lvl1pPr>
          </a:lstStyle>
          <a:p>
            <a:fld id="{692CE4E7-9D2C-41F5-B3BE-D682B223503A}" type="slidenum">
              <a:rPr lang="en-US" altLang="ja-JP"/>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53BFA-90F3-4AF7-86B1-FA682C23BC65}" type="datetime1">
              <a:rPr kumimoji="1" lang="ja-JP" altLang="en-US" smtClean="0"/>
              <a:pPr/>
              <a:t>2014/1/17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D2F3A38-9BCB-4EAC-8028-262564C0E3CD}" type="slidenum">
              <a:rPr kumimoji="1" lang="ja-JP" altLang="en-US" smtClean="0"/>
              <a:pPr/>
              <a:t>‹#›</a:t>
            </a:fld>
            <a:endParaRPr kumimoji="1" lang="ja-JP" altLang="en-US"/>
          </a:p>
        </p:txBody>
      </p:sp>
    </p:spTree>
    <p:extLst>
      <p:ext uri="{BB962C8B-B14F-4D97-AF65-F5344CB8AC3E}">
        <p14:creationId xmlns:p14="http://schemas.microsoft.com/office/powerpoint/2010/main" val="359781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142D23-9E77-4396-A934-832E70D058BE}" type="datetime1">
              <a:rPr kumimoji="1" lang="ja-JP" altLang="en-US" smtClean="0"/>
              <a:t>2014/1/17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300" y="4406919"/>
            <a:ext cx="8568532"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96300" y="2906713"/>
            <a:ext cx="856853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776856C-AD5F-4737-A9AA-4DD910F2F613}" type="datetime1">
              <a:rPr kumimoji="1" lang="ja-JP" altLang="en-US" smtClean="0"/>
              <a:t>2014/1/17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04032" y="1600204"/>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124319" y="1600204"/>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F4AB111-BED6-4ACD-89E0-8ED5F55A0AAD}" type="datetime1">
              <a:rPr kumimoji="1" lang="ja-JP" altLang="en-US" smtClean="0"/>
              <a:t>2014/1/17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04032" y="1535113"/>
            <a:ext cx="44540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504032" y="2174875"/>
            <a:ext cx="44540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120822" y="1535113"/>
            <a:ext cx="44557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120822" y="2174875"/>
            <a:ext cx="44557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3767D95-203E-4D7D-B271-8F5F1E91CA18}" type="datetime1">
              <a:rPr kumimoji="1" lang="ja-JP" altLang="en-US" smtClean="0"/>
              <a:t>2014/1/17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0D2A97F-8478-473F-BC98-E2ECF679567B}" type="datetime1">
              <a:rPr kumimoji="1" lang="ja-JP" altLang="en-US" smtClean="0"/>
              <a:t>2014/1/17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52FF746-4C6A-4119-B831-C0C254D65356}" type="datetime1">
              <a:rPr kumimoji="1" lang="ja-JP" altLang="en-US" smtClean="0"/>
              <a:t>2014/1/17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40" y="273050"/>
            <a:ext cx="3316457"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941246" y="273052"/>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504040" y="1435102"/>
            <a:ext cx="331645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482A9DA-5EC7-432C-9DE4-82882BCAAA47}" type="datetime1">
              <a:rPr kumimoji="1" lang="ja-JP" altLang="en-US" smtClean="0"/>
              <a:t>2014/1/17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873" y="4800600"/>
            <a:ext cx="6048375"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3D84DEC-43DA-4B03-B5BA-9E4777566555}" type="datetime1">
              <a:rPr kumimoji="1" lang="ja-JP" altLang="en-US" smtClean="0"/>
              <a:t>2014/1/17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504035" y="274638"/>
            <a:ext cx="9072563"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04035" y="1600204"/>
            <a:ext cx="9072563"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504032" y="6356369"/>
            <a:ext cx="23521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272D2-E671-42B5-A8BA-E0FD7035BA60}" type="datetime1">
              <a:rPr kumimoji="1" lang="ja-JP" altLang="en-US" smtClean="0"/>
              <a:t>2014/1/17</a:t>
            </a:fld>
            <a:endParaRPr kumimoji="1" lang="ja-JP" altLang="en-US"/>
          </a:p>
        </p:txBody>
      </p:sp>
      <p:sp>
        <p:nvSpPr>
          <p:cNvPr id="5" name="フッター プレースホルダ 4"/>
          <p:cNvSpPr>
            <a:spLocks noGrp="1"/>
          </p:cNvSpPr>
          <p:nvPr>
            <p:ph type="ftr" sz="quarter" idx="3"/>
          </p:nvPr>
        </p:nvSpPr>
        <p:spPr>
          <a:xfrm>
            <a:off x="3444215" y="6356369"/>
            <a:ext cx="31921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224452" y="6356369"/>
            <a:ext cx="235214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 id="2147483676"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gif"/><Relationship Id="rId18" Type="http://schemas.openxmlformats.org/officeDocument/2006/relationships/image" Target="../media/image19.wmf"/><Relationship Id="rId3" Type="http://schemas.openxmlformats.org/officeDocument/2006/relationships/image" Target="../media/image4.wmf"/><Relationship Id="rId7" Type="http://schemas.openxmlformats.org/officeDocument/2006/relationships/image" Target="../media/image8.wmf"/><Relationship Id="rId12" Type="http://schemas.openxmlformats.org/officeDocument/2006/relationships/image" Target="../media/image13.gif"/><Relationship Id="rId17" Type="http://schemas.openxmlformats.org/officeDocument/2006/relationships/image" Target="../media/image18.png"/><Relationship Id="rId2" Type="http://schemas.openxmlformats.org/officeDocument/2006/relationships/image" Target="../media/image3.jpeg"/><Relationship Id="rId16" Type="http://schemas.openxmlformats.org/officeDocument/2006/relationships/image" Target="../media/image17.wmf"/><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wmf"/><Relationship Id="rId15" Type="http://schemas.openxmlformats.org/officeDocument/2006/relationships/image" Target="../media/image16.wmf"/><Relationship Id="rId10" Type="http://schemas.openxmlformats.org/officeDocument/2006/relationships/image" Target="../media/image11.wmf"/><Relationship Id="rId19" Type="http://schemas.openxmlformats.org/officeDocument/2006/relationships/image" Target="../media/image20.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wmf"/><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wmf"/><Relationship Id="rId10" Type="http://schemas.openxmlformats.org/officeDocument/2006/relationships/image" Target="../media/image20.wmf"/><Relationship Id="rId4" Type="http://schemas.openxmlformats.org/officeDocument/2006/relationships/image" Target="../media/image33.jpeg"/><Relationship Id="rId9" Type="http://schemas.openxmlformats.org/officeDocument/2006/relationships/image" Target="../media/image8.wmf"/></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jpe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1.wmf"/><Relationship Id="rId4" Type="http://schemas.openxmlformats.org/officeDocument/2006/relationships/image" Target="../media/image50.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png"/><Relationship Id="rId7" Type="http://schemas.openxmlformats.org/officeDocument/2006/relationships/image" Target="../media/image56.wmf"/><Relationship Id="rId12" Type="http://schemas.openxmlformats.org/officeDocument/2006/relationships/image" Target="../media/image60.wmf"/><Relationship Id="rId2" Type="http://schemas.openxmlformats.org/officeDocument/2006/relationships/image" Target="../media/image51.wmf"/><Relationship Id="rId1" Type="http://schemas.openxmlformats.org/officeDocument/2006/relationships/slideLayout" Target="../slideLayouts/slideLayout6.xml"/><Relationship Id="rId6" Type="http://schemas.openxmlformats.org/officeDocument/2006/relationships/image" Target="../media/image55.png"/><Relationship Id="rId11" Type="http://schemas.openxmlformats.org/officeDocument/2006/relationships/image" Target="../media/image59.wmf"/><Relationship Id="rId5" Type="http://schemas.openxmlformats.org/officeDocument/2006/relationships/image" Target="../media/image54.wmf"/><Relationship Id="rId10" Type="http://schemas.openxmlformats.org/officeDocument/2006/relationships/image" Target="../media/image50.wmf"/><Relationship Id="rId4" Type="http://schemas.openxmlformats.org/officeDocument/2006/relationships/image" Target="../media/image53.wmf"/><Relationship Id="rId9" Type="http://schemas.openxmlformats.org/officeDocument/2006/relationships/image" Target="../media/image58.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3.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png"/><Relationship Id="rId7" Type="http://schemas.openxmlformats.org/officeDocument/2006/relationships/image" Target="../media/image69.jpe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png"/><Relationship Id="rId9" Type="http://schemas.openxmlformats.org/officeDocument/2006/relationships/image" Target="../media/image7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chart" Target="../charts/chart2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51.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image" Target="../media/image20.wmf"/><Relationship Id="rId7" Type="http://schemas.openxmlformats.org/officeDocument/2006/relationships/image" Target="../media/image75.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4.wmf"/><Relationship Id="rId11" Type="http://schemas.openxmlformats.org/officeDocument/2006/relationships/image" Target="../media/image79.png"/><Relationship Id="rId5" Type="http://schemas.openxmlformats.org/officeDocument/2006/relationships/image" Target="../media/image73.wmf"/><Relationship Id="rId10" Type="http://schemas.openxmlformats.org/officeDocument/2006/relationships/image" Target="../media/image78.gif"/><Relationship Id="rId4" Type="http://schemas.openxmlformats.org/officeDocument/2006/relationships/image" Target="../media/image72.wmf"/><Relationship Id="rId9" Type="http://schemas.openxmlformats.org/officeDocument/2006/relationships/image" Target="../media/image77.wmf"/></Relationships>
</file>

<file path=ppt/slides/_rels/slide52.x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chart" Target="../charts/chart28.xml"/></Relationships>
</file>

<file path=ppt/slides/_rels/slide57.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png"/><Relationship Id="rId7" Type="http://schemas.openxmlformats.org/officeDocument/2006/relationships/image" Target="../media/image8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jpeg"/><Relationship Id="rId10" Type="http://schemas.openxmlformats.org/officeDocument/2006/relationships/image" Target="../media/image90.png"/><Relationship Id="rId4" Type="http://schemas.openxmlformats.org/officeDocument/2006/relationships/image" Target="../media/image84.jpeg"/><Relationship Id="rId9" Type="http://schemas.openxmlformats.org/officeDocument/2006/relationships/image" Target="../media/image89.png"/></Relationships>
</file>

<file path=ppt/slides/_rels/slide5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5" Type="http://schemas.openxmlformats.org/officeDocument/2006/relationships/image" Target="../media/image94.jpeg"/><Relationship Id="rId4" Type="http://schemas.openxmlformats.org/officeDocument/2006/relationships/image" Target="../media/image9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hyperlink" Target="http://www.kaigokensaku.jp/"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ubTitle" idx="1"/>
          </p:nvPr>
        </p:nvSpPr>
        <p:spPr>
          <a:xfrm>
            <a:off x="0" y="5373216"/>
            <a:ext cx="10080625" cy="504056"/>
          </a:xfrm>
        </p:spPr>
        <p:txBody>
          <a:bodyPr>
            <a:noAutofit/>
          </a:bodyPr>
          <a:lstStyle/>
          <a:p>
            <a:pPr eaLnBrk="1" hangingPunct="1">
              <a:lnSpc>
                <a:spcPct val="80000"/>
              </a:lnSpc>
            </a:pPr>
            <a:r>
              <a:rPr lang="ja-JP" altLang="en-US" sz="3600" dirty="0" smtClean="0">
                <a:solidFill>
                  <a:schemeClr val="tx1"/>
                </a:solidFill>
              </a:rPr>
              <a:t>厚生労働省老健局</a:t>
            </a:r>
            <a:endParaRPr lang="en-US" altLang="ja-JP" sz="3600" dirty="0" smtClean="0">
              <a:solidFill>
                <a:schemeClr val="tx1"/>
              </a:solidFill>
            </a:endParaRPr>
          </a:p>
        </p:txBody>
      </p:sp>
      <p:sp>
        <p:nvSpPr>
          <p:cNvPr id="9" name="正方形/長方形 8"/>
          <p:cNvSpPr/>
          <p:nvPr/>
        </p:nvSpPr>
        <p:spPr>
          <a:xfrm>
            <a:off x="53" y="2060851"/>
            <a:ext cx="10080624" cy="1323439"/>
          </a:xfrm>
          <a:prstGeom prst="rect">
            <a:avLst/>
          </a:prstGeom>
        </p:spPr>
        <p:txBody>
          <a:bodyPr wrap="square">
            <a:spAutoFit/>
          </a:bodyPr>
          <a:lstStyle/>
          <a:p>
            <a:pPr algn="ctr" fontAlgn="base">
              <a:spcBef>
                <a:spcPct val="0"/>
              </a:spcBef>
              <a:spcAft>
                <a:spcPct val="0"/>
              </a:spcAft>
              <a:defRPr/>
            </a:pPr>
            <a:r>
              <a:rPr lang="ja-JP" altLang="en-US" sz="4000" dirty="0" smtClean="0">
                <a:ln w="1905"/>
                <a:effectLst>
                  <a:innerShdw blurRad="69850" dist="43180" dir="5400000">
                    <a:srgbClr val="000000">
                      <a:alpha val="65000"/>
                    </a:srgbClr>
                  </a:innerShdw>
                </a:effectLst>
                <a:latin typeface="+mj-ea"/>
                <a:ea typeface="+mj-ea"/>
              </a:rPr>
              <a:t>地域包括ケアシステムの構築と</a:t>
            </a:r>
            <a:endParaRPr lang="en-US" altLang="ja-JP" sz="4000" dirty="0" smtClean="0">
              <a:ln w="1905"/>
              <a:effectLst>
                <a:innerShdw blurRad="69850" dist="43180" dir="5400000">
                  <a:srgbClr val="000000">
                    <a:alpha val="65000"/>
                  </a:srgbClr>
                </a:innerShdw>
              </a:effectLst>
              <a:latin typeface="+mj-ea"/>
              <a:ea typeface="+mj-ea"/>
            </a:endParaRPr>
          </a:p>
          <a:p>
            <a:pPr algn="ctr" fontAlgn="base">
              <a:spcBef>
                <a:spcPct val="0"/>
              </a:spcBef>
              <a:spcAft>
                <a:spcPct val="0"/>
              </a:spcAft>
              <a:defRPr/>
            </a:pPr>
            <a:r>
              <a:rPr lang="ja-JP" altLang="en-US" sz="4000" dirty="0">
                <a:ln w="1905"/>
                <a:effectLst>
                  <a:innerShdw blurRad="69850" dist="43180" dir="5400000">
                    <a:srgbClr val="000000">
                      <a:alpha val="65000"/>
                    </a:srgbClr>
                  </a:innerShdw>
                </a:effectLst>
                <a:latin typeface="+mj-ea"/>
                <a:ea typeface="+mj-ea"/>
              </a:rPr>
              <a:t>地域ケア</a:t>
            </a:r>
            <a:r>
              <a:rPr lang="ja-JP" altLang="en-US" sz="4000" dirty="0" smtClean="0">
                <a:ln w="1905"/>
                <a:effectLst>
                  <a:innerShdw blurRad="69850" dist="43180" dir="5400000">
                    <a:srgbClr val="000000">
                      <a:alpha val="65000"/>
                    </a:srgbClr>
                  </a:innerShdw>
                </a:effectLst>
                <a:latin typeface="+mj-ea"/>
                <a:ea typeface="+mj-ea"/>
              </a:rPr>
              <a:t>会議の推進について</a:t>
            </a:r>
            <a:endParaRPr lang="ja-JP" altLang="en-US" sz="4000" dirty="0">
              <a:ln w="1905"/>
              <a:effectLst>
                <a:innerShdw blurRad="69850" dist="43180" dir="5400000">
                  <a:srgbClr val="000000">
                    <a:alpha val="65000"/>
                  </a:srgbClr>
                </a:innerShdw>
              </a:effectLst>
              <a:latin typeface="+mj-ea"/>
              <a:ea typeface="+mj-ea"/>
            </a:endParaRPr>
          </a:p>
        </p:txBody>
      </p:sp>
      <p:pic>
        <p:nvPicPr>
          <p:cNvPr id="10" name="Picture 4"/>
          <p:cNvPicPr>
            <a:picLocks noChangeAspect="1" noChangeArrowheads="1"/>
          </p:cNvPicPr>
          <p:nvPr/>
        </p:nvPicPr>
        <p:blipFill>
          <a:blip r:embed="rId3" cstate="print"/>
          <a:srcRect/>
          <a:stretch>
            <a:fillRect/>
          </a:stretch>
        </p:blipFill>
        <p:spPr bwMode="auto">
          <a:xfrm>
            <a:off x="323538" y="260648"/>
            <a:ext cx="1237660" cy="1143008"/>
          </a:xfrm>
          <a:prstGeom prst="rect">
            <a:avLst/>
          </a:prstGeom>
          <a:noFill/>
          <a:ln w="9525">
            <a:noFill/>
            <a:miter lim="800000"/>
            <a:headEnd/>
            <a:tailEnd/>
          </a:ln>
          <a:effectLst/>
        </p:spPr>
      </p:pic>
      <p:sp>
        <p:nvSpPr>
          <p:cNvPr id="6" name="Rectangle 3"/>
          <p:cNvSpPr txBox="1">
            <a:spLocks noChangeArrowheads="1"/>
          </p:cNvSpPr>
          <p:nvPr/>
        </p:nvSpPr>
        <p:spPr>
          <a:xfrm>
            <a:off x="40252" y="4581128"/>
            <a:ext cx="10080625" cy="5040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nSpc>
                <a:spcPct val="80000"/>
              </a:lnSpc>
            </a:pPr>
            <a:r>
              <a:rPr lang="ja-JP" altLang="en-US" sz="2400" dirty="0" smtClean="0">
                <a:solidFill>
                  <a:schemeClr val="tx1"/>
                </a:solidFill>
              </a:rPr>
              <a:t>平成</a:t>
            </a:r>
            <a:r>
              <a:rPr lang="en-US" altLang="ja-JP" sz="2400" dirty="0" smtClean="0">
                <a:solidFill>
                  <a:schemeClr val="tx1"/>
                </a:solidFill>
              </a:rPr>
              <a:t>25</a:t>
            </a:r>
            <a:r>
              <a:rPr lang="ja-JP" altLang="en-US" sz="2400" smtClean="0">
                <a:solidFill>
                  <a:schemeClr val="tx1"/>
                </a:solidFill>
              </a:rPr>
              <a:t>年度地域</a:t>
            </a:r>
            <a:r>
              <a:rPr lang="ja-JP" altLang="en-US" sz="2400" dirty="0" smtClean="0">
                <a:solidFill>
                  <a:schemeClr val="tx1"/>
                </a:solidFill>
              </a:rPr>
              <a:t>ケア会議運営に係る実務者研修</a:t>
            </a:r>
            <a:endParaRPr lang="en-US" altLang="ja-JP" sz="2400" dirty="0" smtClean="0">
              <a:solidFill>
                <a:schemeClr val="tx1"/>
              </a:solidFill>
            </a:endParaRPr>
          </a:p>
        </p:txBody>
      </p:sp>
      <p:sp>
        <p:nvSpPr>
          <p:cNvPr id="3" name="スライド番号プレースホルダー 2"/>
          <p:cNvSpPr>
            <a:spLocks noGrp="1"/>
          </p:cNvSpPr>
          <p:nvPr>
            <p:ph type="sldNum" sz="quarter" idx="12"/>
          </p:nvPr>
        </p:nvSpPr>
        <p:spPr>
          <a:xfrm>
            <a:off x="7609965" y="6448254"/>
            <a:ext cx="2352145" cy="365125"/>
          </a:xfrm>
        </p:spPr>
        <p:txBody>
          <a:bodyPr/>
          <a:lstStyle/>
          <a:p>
            <a:fld id="{32927FFD-3D24-4EC2-AEC8-E83A8D96C0AC}" type="slidenum">
              <a:rPr kumimoji="1" lang="ja-JP" altLang="en-US" sz="1400" smtClean="0">
                <a:solidFill>
                  <a:schemeClr val="tx1"/>
                </a:solidFill>
              </a:rPr>
              <a:pPr/>
              <a:t>1</a:t>
            </a:fld>
            <a:endParaRPr kumimoji="1" lang="ja-JP" altLang="en-US" sz="1400">
              <a:solidFill>
                <a:schemeClr val="tx1"/>
              </a:solidFill>
            </a:endParaRPr>
          </a:p>
        </p:txBody>
      </p:sp>
    </p:spTree>
    <p:extLst>
      <p:ext uri="{BB962C8B-B14F-4D97-AF65-F5344CB8AC3E}">
        <p14:creationId xmlns:p14="http://schemas.microsoft.com/office/powerpoint/2010/main" val="241688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94020" y="188916"/>
            <a:ext cx="9368331"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nSpc>
                <a:spcPts val="1800"/>
              </a:lnSpc>
              <a:spcBef>
                <a:spcPts val="240"/>
              </a:spcBef>
              <a:spcAft>
                <a:spcPts val="0"/>
              </a:spcAft>
              <a:defRPr/>
            </a:pPr>
            <a:r>
              <a:rPr lang="ja-JP" altLang="en-US" b="1" kern="100" dirty="0">
                <a:solidFill>
                  <a:srgbClr val="000000"/>
                </a:solidFill>
                <a:latin typeface="Century"/>
                <a:ea typeface="ＭＳ ゴシック"/>
                <a:cs typeface="Times New Roman"/>
              </a:rPr>
              <a:t>　　　　　</a:t>
            </a:r>
            <a:r>
              <a:rPr lang="ja-JP" altLang="ja-JP" b="1" kern="100" dirty="0">
                <a:solidFill>
                  <a:srgbClr val="000000"/>
                </a:solidFill>
                <a:latin typeface="Century"/>
                <a:ea typeface="ＭＳ ゴシック"/>
                <a:cs typeface="Times New Roman"/>
              </a:rPr>
              <a:t>社会保障制度改革国民会議　報告書（概要）</a:t>
            </a:r>
            <a:endParaRPr lang="ja-JP" altLang="ja-JP" sz="1200" kern="100" dirty="0">
              <a:solidFill>
                <a:srgbClr val="000000"/>
              </a:solidFill>
              <a:latin typeface="Century"/>
              <a:ea typeface="ＭＳ 明朝"/>
              <a:cs typeface="Times New Roman"/>
            </a:endParaRPr>
          </a:p>
          <a:p>
            <a:pPr>
              <a:lnSpc>
                <a:spcPts val="1800"/>
              </a:lnSpc>
              <a:spcBef>
                <a:spcPts val="240"/>
              </a:spcBef>
              <a:spcAft>
                <a:spcPts val="0"/>
              </a:spcAft>
              <a:defRPr/>
            </a:pPr>
            <a:r>
              <a:rPr lang="ja-JP" altLang="en-US" kern="100" dirty="0">
                <a:solidFill>
                  <a:srgbClr val="000000"/>
                </a:solidFill>
                <a:latin typeface="Century"/>
                <a:ea typeface="ＭＳ ゴシック"/>
                <a:cs typeface="Times New Roman"/>
              </a:rPr>
              <a:t>　　　</a:t>
            </a:r>
            <a:r>
              <a:rPr lang="ja-JP" altLang="ja-JP" kern="100" dirty="0">
                <a:solidFill>
                  <a:srgbClr val="000000"/>
                </a:solidFill>
                <a:latin typeface="Century"/>
                <a:ea typeface="ＭＳ ゴシック"/>
                <a:cs typeface="Times New Roman"/>
              </a:rPr>
              <a:t>～確かな社会保障を将来世代に伝えるための道筋～</a:t>
            </a:r>
            <a:r>
              <a:rPr lang="en-US" altLang="ja-JP" b="1" kern="100" dirty="0">
                <a:solidFill>
                  <a:srgbClr val="000000"/>
                </a:solidFill>
                <a:latin typeface="ＭＳ ゴシック"/>
                <a:ea typeface="ＭＳ 明朝"/>
                <a:cs typeface="Times New Roman"/>
              </a:rPr>
              <a:t> </a:t>
            </a:r>
            <a:endParaRPr lang="ja-JP" altLang="ja-JP" sz="1200" kern="100" dirty="0">
              <a:solidFill>
                <a:srgbClr val="000000"/>
              </a:solidFill>
              <a:latin typeface="Century"/>
              <a:ea typeface="ＭＳ 明朝"/>
              <a:cs typeface="Times New Roman"/>
            </a:endParaRPr>
          </a:p>
          <a:p>
            <a:pPr algn="just">
              <a:lnSpc>
                <a:spcPts val="800"/>
              </a:lnSpc>
              <a:spcBef>
                <a:spcPts val="240"/>
              </a:spcBef>
              <a:spcAft>
                <a:spcPts val="0"/>
              </a:spcAft>
              <a:defRPr/>
            </a:pPr>
            <a:r>
              <a:rPr lang="en-US" altLang="ja-JP" b="1" kern="100" dirty="0">
                <a:solidFill>
                  <a:srgbClr val="000000"/>
                </a:solidFill>
                <a:latin typeface="ＭＳ ゴシック"/>
                <a:ea typeface="ＭＳ 明朝"/>
                <a:cs typeface="Times New Roman"/>
              </a:rPr>
              <a:t> </a:t>
            </a:r>
            <a:endParaRPr lang="ja-JP" altLang="ja-JP" sz="1200" kern="100" dirty="0">
              <a:solidFill>
                <a:srgbClr val="000000"/>
              </a:solidFill>
              <a:latin typeface="Century"/>
              <a:ea typeface="ＭＳ 明朝"/>
              <a:cs typeface="Times New Roman"/>
            </a:endParaRPr>
          </a:p>
        </p:txBody>
      </p:sp>
      <p:sp>
        <p:nvSpPr>
          <p:cNvPr id="195588" name="正方形/長方形 5"/>
          <p:cNvSpPr>
            <a:spLocks noChangeArrowheads="1"/>
          </p:cNvSpPr>
          <p:nvPr/>
        </p:nvSpPr>
        <p:spPr bwMode="auto">
          <a:xfrm>
            <a:off x="129510" y="1196978"/>
            <a:ext cx="976385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600" b="1">
                <a:solidFill>
                  <a:srgbClr val="000000"/>
                </a:solidFill>
              </a:rPr>
              <a:t>　</a:t>
            </a:r>
            <a:r>
              <a:rPr lang="ja-JP" altLang="ja-JP" sz="1600" b="1">
                <a:solidFill>
                  <a:srgbClr val="000000"/>
                </a:solidFill>
              </a:rPr>
              <a:t>自助・共助・公助の最適な組み合わせ</a:t>
            </a:r>
            <a:endParaRPr lang="ja-JP" altLang="ja-JP" sz="1600">
              <a:solidFill>
                <a:srgbClr val="000000"/>
              </a:solidFill>
            </a:endParaRPr>
          </a:p>
          <a:p>
            <a:r>
              <a:rPr lang="ja-JP" altLang="ja-JP" sz="1600">
                <a:solidFill>
                  <a:srgbClr val="000000"/>
                </a:solidFill>
              </a:rPr>
              <a:t>○　日本の社会保障は、「</a:t>
            </a:r>
            <a:r>
              <a:rPr lang="ja-JP" altLang="ja-JP" sz="1600" b="1" u="sng">
                <a:solidFill>
                  <a:srgbClr val="FF0000"/>
                </a:solidFill>
              </a:rPr>
              <a:t>自助を基本</a:t>
            </a:r>
            <a:r>
              <a:rPr lang="ja-JP" altLang="ja-JP" sz="1600">
                <a:solidFill>
                  <a:srgbClr val="000000"/>
                </a:solidFill>
              </a:rPr>
              <a:t>としつつ、</a:t>
            </a:r>
            <a:r>
              <a:rPr lang="ja-JP" altLang="ja-JP" sz="1600" u="sng">
                <a:solidFill>
                  <a:srgbClr val="000000"/>
                </a:solidFill>
              </a:rPr>
              <a:t>自助の共同化としての共助（＝社会保険制度）が自助</a:t>
            </a:r>
            <a:endParaRPr lang="en-US" altLang="ja-JP" sz="1600" u="sng">
              <a:solidFill>
                <a:srgbClr val="000000"/>
              </a:solidFill>
            </a:endParaRPr>
          </a:p>
          <a:p>
            <a:r>
              <a:rPr lang="ja-JP" altLang="en-US" sz="1600">
                <a:solidFill>
                  <a:srgbClr val="000000"/>
                </a:solidFill>
              </a:rPr>
              <a:t>　　　</a:t>
            </a:r>
            <a:r>
              <a:rPr lang="ja-JP" altLang="ja-JP" sz="1600" u="sng">
                <a:solidFill>
                  <a:srgbClr val="000000"/>
                </a:solidFill>
              </a:rPr>
              <a:t>を支え</a:t>
            </a:r>
            <a:r>
              <a:rPr lang="ja-JP" altLang="ja-JP" sz="1600">
                <a:solidFill>
                  <a:srgbClr val="000000"/>
                </a:solidFill>
              </a:rPr>
              <a:t>、</a:t>
            </a:r>
            <a:r>
              <a:rPr lang="ja-JP" altLang="ja-JP" sz="1600" u="sng">
                <a:solidFill>
                  <a:srgbClr val="000000"/>
                </a:solidFill>
              </a:rPr>
              <a:t>自助・共助で対応できない場合に公的扶助等の公助が補完する仕組み</a:t>
            </a:r>
            <a:r>
              <a:rPr lang="ja-JP" altLang="ja-JP" sz="1600">
                <a:solidFill>
                  <a:srgbClr val="000000"/>
                </a:solidFill>
              </a:rPr>
              <a:t>」が基本。</a:t>
            </a:r>
          </a:p>
        </p:txBody>
      </p:sp>
      <p:sp>
        <p:nvSpPr>
          <p:cNvPr id="195589" name="正方形/長方形 7"/>
          <p:cNvSpPr>
            <a:spLocks noChangeArrowheads="1"/>
          </p:cNvSpPr>
          <p:nvPr/>
        </p:nvSpPr>
        <p:spPr bwMode="auto">
          <a:xfrm>
            <a:off x="118516" y="4289028"/>
            <a:ext cx="9763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600" b="1" dirty="0">
                <a:solidFill>
                  <a:srgbClr val="000000"/>
                </a:solidFill>
              </a:rPr>
              <a:t>　</a:t>
            </a:r>
            <a:r>
              <a:rPr lang="ja-JP" altLang="ja-JP" sz="1600" b="1" dirty="0">
                <a:solidFill>
                  <a:srgbClr val="000000"/>
                </a:solidFill>
              </a:rPr>
              <a:t>医療と介護の連携と地域包括ケアシステムというネットワークの構築</a:t>
            </a:r>
            <a:endParaRPr lang="ja-JP" altLang="ja-JP" sz="1600" dirty="0">
              <a:solidFill>
                <a:srgbClr val="000000"/>
              </a:solidFill>
            </a:endParaRPr>
          </a:p>
          <a:p>
            <a:r>
              <a:rPr lang="ja-JP" altLang="ja-JP" sz="1600" dirty="0">
                <a:solidFill>
                  <a:srgbClr val="000000"/>
                </a:solidFill>
              </a:rPr>
              <a:t>○　「医療から介護へ」、「病院・施設から地域・在宅へ」の観点から、</a:t>
            </a:r>
            <a:r>
              <a:rPr lang="ja-JP" altLang="ja-JP" sz="1600" u="sng" dirty="0">
                <a:solidFill>
                  <a:srgbClr val="000000"/>
                </a:solidFill>
              </a:rPr>
              <a:t>医療の見直しと介護の</a:t>
            </a:r>
            <a:r>
              <a:rPr lang="ja-JP" altLang="ja-JP" sz="1600" b="1" u="sng" dirty="0">
                <a:solidFill>
                  <a:srgbClr val="FF0000"/>
                </a:solidFill>
              </a:rPr>
              <a:t>見直しは</a:t>
            </a:r>
            <a:endParaRPr lang="en-US" altLang="ja-JP" sz="1600" b="1" u="sng" dirty="0">
              <a:solidFill>
                <a:srgbClr val="FF0000"/>
              </a:solidFill>
            </a:endParaRPr>
          </a:p>
          <a:p>
            <a:r>
              <a:rPr lang="ja-JP" altLang="en-US" sz="1600" b="1" dirty="0">
                <a:solidFill>
                  <a:srgbClr val="FF0000"/>
                </a:solidFill>
              </a:rPr>
              <a:t>　　</a:t>
            </a:r>
            <a:r>
              <a:rPr lang="ja-JP" altLang="ja-JP" sz="1600" b="1" u="sng" dirty="0">
                <a:solidFill>
                  <a:srgbClr val="FF0000"/>
                </a:solidFill>
              </a:rPr>
              <a:t>一体</a:t>
            </a:r>
            <a:r>
              <a:rPr lang="ja-JP" altLang="ja-JP" sz="1600" dirty="0">
                <a:solidFill>
                  <a:srgbClr val="000000"/>
                </a:solidFill>
              </a:rPr>
              <a:t>となって行う必要。</a:t>
            </a:r>
          </a:p>
          <a:p>
            <a:r>
              <a:rPr lang="ja-JP" altLang="ja-JP" sz="1600" dirty="0">
                <a:solidFill>
                  <a:srgbClr val="000000"/>
                </a:solidFill>
              </a:rPr>
              <a:t>○　地域包括ケアシステムづくりを推進していく必要があり、平成</a:t>
            </a:r>
            <a:r>
              <a:rPr lang="en-US" altLang="ja-JP" sz="1600" dirty="0">
                <a:solidFill>
                  <a:srgbClr val="000000"/>
                </a:solidFill>
              </a:rPr>
              <a:t>27</a:t>
            </a:r>
            <a:r>
              <a:rPr lang="ja-JP" altLang="ja-JP" sz="1600" dirty="0">
                <a:solidFill>
                  <a:srgbClr val="000000"/>
                </a:solidFill>
              </a:rPr>
              <a:t>年度からの</a:t>
            </a:r>
            <a:r>
              <a:rPr lang="ja-JP" altLang="ja-JP" sz="1600" u="sng" dirty="0">
                <a:solidFill>
                  <a:srgbClr val="000000"/>
                </a:solidFill>
              </a:rPr>
              <a:t>介護保険事業計画を</a:t>
            </a:r>
            <a:endParaRPr lang="en-US" altLang="ja-JP" sz="1600" u="sng" dirty="0">
              <a:solidFill>
                <a:srgbClr val="000000"/>
              </a:solidFill>
            </a:endParaRPr>
          </a:p>
          <a:p>
            <a:r>
              <a:rPr lang="ja-JP" altLang="en-US" sz="1600" dirty="0">
                <a:solidFill>
                  <a:srgbClr val="000000"/>
                </a:solidFill>
              </a:rPr>
              <a:t>　　</a:t>
            </a:r>
            <a:r>
              <a:rPr lang="ja-JP" altLang="ja-JP" sz="1600" u="sng" dirty="0">
                <a:solidFill>
                  <a:srgbClr val="000000"/>
                </a:solidFill>
              </a:rPr>
              <a:t>「</a:t>
            </a:r>
            <a:r>
              <a:rPr lang="ja-JP" altLang="ja-JP" sz="1600" b="1" u="sng" dirty="0">
                <a:solidFill>
                  <a:srgbClr val="FF0000"/>
                </a:solidFill>
              </a:rPr>
              <a:t>地域包括ケア計画</a:t>
            </a:r>
            <a:r>
              <a:rPr lang="ja-JP" altLang="ja-JP" sz="1600" u="sng" dirty="0">
                <a:solidFill>
                  <a:srgbClr val="000000"/>
                </a:solidFill>
              </a:rPr>
              <a:t>」と位置づけ</a:t>
            </a:r>
            <a:r>
              <a:rPr lang="ja-JP" altLang="ja-JP" sz="1600" dirty="0" smtClean="0">
                <a:solidFill>
                  <a:srgbClr val="000000"/>
                </a:solidFill>
              </a:rPr>
              <a:t>。</a:t>
            </a:r>
            <a:endParaRPr lang="ja-JP" altLang="ja-JP" sz="1600" dirty="0">
              <a:solidFill>
                <a:srgbClr val="000000"/>
              </a:solidFill>
            </a:endParaRPr>
          </a:p>
          <a:p>
            <a:r>
              <a:rPr lang="ja-JP" altLang="ja-JP" sz="1600" dirty="0">
                <a:solidFill>
                  <a:srgbClr val="000000"/>
                </a:solidFill>
              </a:rPr>
              <a:t>○　</a:t>
            </a:r>
            <a:r>
              <a:rPr lang="ja-JP" altLang="ja-JP" sz="1600" u="sng" dirty="0">
                <a:solidFill>
                  <a:srgbClr val="000000"/>
                </a:solidFill>
              </a:rPr>
              <a:t>地域支援事業</a:t>
            </a:r>
            <a:r>
              <a:rPr lang="ja-JP" altLang="ja-JP" sz="1600" dirty="0">
                <a:solidFill>
                  <a:srgbClr val="000000"/>
                </a:solidFill>
              </a:rPr>
              <a:t>について、在宅医療・介護連携の推進、生活支援サービスの充実等を行いつつ、</a:t>
            </a:r>
            <a:endParaRPr lang="en-US" altLang="ja-JP" sz="1600" dirty="0">
              <a:solidFill>
                <a:srgbClr val="000000"/>
              </a:solidFill>
            </a:endParaRPr>
          </a:p>
          <a:p>
            <a:r>
              <a:rPr lang="ja-JP" altLang="en-US" sz="1600" dirty="0">
                <a:solidFill>
                  <a:srgbClr val="000000"/>
                </a:solidFill>
              </a:rPr>
              <a:t>　　</a:t>
            </a:r>
            <a:r>
              <a:rPr lang="ja-JP" altLang="ja-JP" sz="1600" u="sng" dirty="0">
                <a:solidFill>
                  <a:srgbClr val="000000"/>
                </a:solidFill>
              </a:rPr>
              <a:t>新たな効率的な事業として再構築</a:t>
            </a:r>
            <a:r>
              <a:rPr lang="ja-JP" altLang="ja-JP" sz="1600" dirty="0">
                <a:solidFill>
                  <a:srgbClr val="000000"/>
                </a:solidFill>
              </a:rPr>
              <a:t>。要支援者に対する</a:t>
            </a:r>
            <a:r>
              <a:rPr lang="ja-JP" altLang="ja-JP" sz="1600" u="sng" dirty="0">
                <a:solidFill>
                  <a:srgbClr val="000000"/>
                </a:solidFill>
              </a:rPr>
              <a:t>介護予防給付</a:t>
            </a:r>
            <a:r>
              <a:rPr lang="ja-JP" altLang="ja-JP" sz="1600" dirty="0">
                <a:solidFill>
                  <a:srgbClr val="000000"/>
                </a:solidFill>
              </a:rPr>
              <a:t>について、</a:t>
            </a:r>
            <a:r>
              <a:rPr lang="ja-JP" altLang="ja-JP" sz="1600" b="1" u="sng" dirty="0">
                <a:solidFill>
                  <a:srgbClr val="FF0000"/>
                </a:solidFill>
              </a:rPr>
              <a:t>市町村が地域の実</a:t>
            </a:r>
            <a:endParaRPr lang="en-US" altLang="ja-JP" sz="1600" b="1" u="sng" dirty="0">
              <a:solidFill>
                <a:srgbClr val="FF0000"/>
              </a:solidFill>
            </a:endParaRPr>
          </a:p>
          <a:p>
            <a:r>
              <a:rPr lang="ja-JP" altLang="en-US" sz="1600" b="1" dirty="0">
                <a:solidFill>
                  <a:srgbClr val="FF0000"/>
                </a:solidFill>
              </a:rPr>
              <a:t>　　</a:t>
            </a:r>
            <a:r>
              <a:rPr lang="ja-JP" altLang="ja-JP" sz="1600" b="1" u="sng" dirty="0">
                <a:solidFill>
                  <a:srgbClr val="FF0000"/>
                </a:solidFill>
              </a:rPr>
              <a:t>情に応じ、住民主体の取組等を積極的に活用し、柔軟かつ効率的にサービスを提供</a:t>
            </a:r>
            <a:r>
              <a:rPr lang="ja-JP" altLang="ja-JP" sz="1600" dirty="0">
                <a:solidFill>
                  <a:srgbClr val="000000"/>
                </a:solidFill>
              </a:rPr>
              <a:t>できるよう、</a:t>
            </a:r>
            <a:r>
              <a:rPr lang="ja-JP" altLang="ja-JP" sz="1600" u="sng" dirty="0">
                <a:solidFill>
                  <a:srgbClr val="000000"/>
                </a:solidFill>
              </a:rPr>
              <a:t>受</a:t>
            </a:r>
            <a:endParaRPr lang="en-US" altLang="ja-JP" sz="1600" u="sng" dirty="0">
              <a:solidFill>
                <a:srgbClr val="000000"/>
              </a:solidFill>
            </a:endParaRPr>
          </a:p>
          <a:p>
            <a:r>
              <a:rPr lang="ja-JP" altLang="en-US" sz="1600" dirty="0">
                <a:solidFill>
                  <a:srgbClr val="000000"/>
                </a:solidFill>
              </a:rPr>
              <a:t>　　</a:t>
            </a:r>
            <a:r>
              <a:rPr lang="ja-JP" altLang="ja-JP" sz="1600" u="sng" dirty="0" err="1">
                <a:solidFill>
                  <a:srgbClr val="000000"/>
                </a:solidFill>
              </a:rPr>
              <a:t>け</a:t>
            </a:r>
            <a:r>
              <a:rPr lang="ja-JP" altLang="ja-JP" sz="1600" u="sng" dirty="0">
                <a:solidFill>
                  <a:srgbClr val="000000"/>
                </a:solidFill>
              </a:rPr>
              <a:t>皿を確保しながら、段階的に新たな事業に移行</a:t>
            </a:r>
            <a:r>
              <a:rPr lang="ja-JP" altLang="ja-JP" sz="1600" dirty="0">
                <a:solidFill>
                  <a:srgbClr val="000000"/>
                </a:solidFill>
              </a:rPr>
              <a:t>。</a:t>
            </a:r>
          </a:p>
        </p:txBody>
      </p:sp>
      <p:sp>
        <p:nvSpPr>
          <p:cNvPr id="10" name="正方形/長方形 9"/>
          <p:cNvSpPr/>
          <p:nvPr/>
        </p:nvSpPr>
        <p:spPr>
          <a:xfrm>
            <a:off x="7299704" y="188914"/>
            <a:ext cx="2362647" cy="554037"/>
          </a:xfrm>
          <a:prstGeom prst="rect">
            <a:avLst/>
          </a:prstGeom>
        </p:spPr>
        <p:txBody>
          <a:bodyPr>
            <a:spAutoFit/>
          </a:bodyPr>
          <a:lstStyle/>
          <a:p>
            <a:pPr algn="r">
              <a:lnSpc>
                <a:spcPts val="1800"/>
              </a:lnSpc>
              <a:spcAft>
                <a:spcPts val="0"/>
              </a:spcAft>
              <a:defRPr/>
            </a:pPr>
            <a:r>
              <a:rPr lang="ja-JP" altLang="ja-JP" sz="1200" kern="0" spc="265" dirty="0">
                <a:solidFill>
                  <a:srgbClr val="000000"/>
                </a:solidFill>
                <a:latin typeface="Century"/>
                <a:ea typeface="ＭＳ ゴシック"/>
                <a:cs typeface="Times New Roman"/>
              </a:rPr>
              <a:t>平成２５年８月６日</a:t>
            </a:r>
            <a:endParaRPr lang="ja-JP" altLang="ja-JP" sz="1200" kern="100" dirty="0">
              <a:solidFill>
                <a:srgbClr val="000000"/>
              </a:solidFill>
              <a:latin typeface="Century"/>
              <a:ea typeface="ＭＳ 明朝"/>
              <a:cs typeface="Times New Roman"/>
            </a:endParaRPr>
          </a:p>
          <a:p>
            <a:pPr algn="r">
              <a:lnSpc>
                <a:spcPts val="1800"/>
              </a:lnSpc>
              <a:spcAft>
                <a:spcPts val="0"/>
              </a:spcAft>
              <a:defRPr/>
            </a:pPr>
            <a:r>
              <a:rPr lang="ja-JP" altLang="ja-JP" sz="1200" kern="100" dirty="0">
                <a:solidFill>
                  <a:srgbClr val="000000"/>
                </a:solidFill>
                <a:latin typeface="Century"/>
                <a:ea typeface="ＭＳ ゴシック"/>
                <a:cs typeface="Times New Roman"/>
              </a:rPr>
              <a:t>社会保障制度改革国民会議</a:t>
            </a:r>
            <a:endParaRPr lang="ja-JP" altLang="ja-JP" sz="1200" kern="100" dirty="0">
              <a:solidFill>
                <a:srgbClr val="000000"/>
              </a:solidFill>
              <a:latin typeface="Century"/>
              <a:ea typeface="ＭＳ 明朝"/>
              <a:cs typeface="Times New Roman"/>
            </a:endParaRPr>
          </a:p>
        </p:txBody>
      </p:sp>
      <p:sp>
        <p:nvSpPr>
          <p:cNvPr id="195591" name="正方形/長方形 10"/>
          <p:cNvSpPr>
            <a:spLocks noChangeArrowheads="1"/>
          </p:cNvSpPr>
          <p:nvPr/>
        </p:nvSpPr>
        <p:spPr bwMode="auto">
          <a:xfrm>
            <a:off x="129510" y="2260603"/>
            <a:ext cx="9763856"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600" b="1">
                <a:solidFill>
                  <a:srgbClr val="000000"/>
                </a:solidFill>
              </a:rPr>
              <a:t>　</a:t>
            </a:r>
            <a:r>
              <a:rPr lang="ja-JP" altLang="ja-JP" sz="1600" b="1">
                <a:solidFill>
                  <a:srgbClr val="000000"/>
                </a:solidFill>
              </a:rPr>
              <a:t>改革が求められる背景</a:t>
            </a:r>
            <a:endParaRPr lang="ja-JP" altLang="ja-JP" sz="1600">
              <a:solidFill>
                <a:srgbClr val="000000"/>
              </a:solidFill>
            </a:endParaRPr>
          </a:p>
          <a:p>
            <a:r>
              <a:rPr lang="ja-JP" altLang="ja-JP" sz="1600">
                <a:solidFill>
                  <a:srgbClr val="000000"/>
                </a:solidFill>
              </a:rPr>
              <a:t>○　高齢化の進展により、疾病構造の変化を通じ、</a:t>
            </a:r>
            <a:r>
              <a:rPr lang="ja-JP" altLang="ja-JP" sz="1600" u="sng">
                <a:solidFill>
                  <a:srgbClr val="000000"/>
                </a:solidFill>
              </a:rPr>
              <a:t>必要とされる医療</a:t>
            </a:r>
            <a:r>
              <a:rPr lang="ja-JP" altLang="ja-JP" sz="1600">
                <a:solidFill>
                  <a:srgbClr val="000000"/>
                </a:solidFill>
              </a:rPr>
              <a:t>の内容は、「病院完結型」から、</a:t>
            </a:r>
            <a:r>
              <a:rPr lang="ja-JP" altLang="en-US" sz="1600">
                <a:solidFill>
                  <a:srgbClr val="000000"/>
                </a:solidFill>
              </a:rPr>
              <a:t>　</a:t>
            </a:r>
            <a:endParaRPr lang="en-US" altLang="ja-JP" sz="1600">
              <a:solidFill>
                <a:srgbClr val="000000"/>
              </a:solidFill>
            </a:endParaRPr>
          </a:p>
          <a:p>
            <a:r>
              <a:rPr lang="ja-JP" altLang="en-US" sz="1600">
                <a:solidFill>
                  <a:srgbClr val="000000"/>
                </a:solidFill>
              </a:rPr>
              <a:t>　　</a:t>
            </a:r>
            <a:r>
              <a:rPr lang="ja-JP" altLang="ja-JP" sz="1600" u="sng">
                <a:solidFill>
                  <a:srgbClr val="000000"/>
                </a:solidFill>
              </a:rPr>
              <a:t>地域全体で治し、支える「</a:t>
            </a:r>
            <a:r>
              <a:rPr lang="ja-JP" altLang="ja-JP" sz="1600" b="1" u="sng">
                <a:solidFill>
                  <a:srgbClr val="FF0000"/>
                </a:solidFill>
              </a:rPr>
              <a:t>地域完結型</a:t>
            </a:r>
            <a:r>
              <a:rPr lang="ja-JP" altLang="ja-JP" sz="1600" u="sng">
                <a:solidFill>
                  <a:srgbClr val="000000"/>
                </a:solidFill>
              </a:rPr>
              <a:t>」に変わらざるを得ない</a:t>
            </a:r>
            <a:r>
              <a:rPr lang="ja-JP" altLang="ja-JP">
                <a:solidFill>
                  <a:srgbClr val="000000"/>
                </a:solidFill>
              </a:rPr>
              <a:t>。</a:t>
            </a:r>
          </a:p>
        </p:txBody>
      </p:sp>
      <p:sp>
        <p:nvSpPr>
          <p:cNvPr id="195592" name="正方形/長方形 11"/>
          <p:cNvSpPr>
            <a:spLocks noChangeArrowheads="1"/>
          </p:cNvSpPr>
          <p:nvPr/>
        </p:nvSpPr>
        <p:spPr bwMode="auto">
          <a:xfrm>
            <a:off x="99757" y="3267075"/>
            <a:ext cx="956259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ja-JP" sz="1600">
                <a:solidFill>
                  <a:srgbClr val="000000"/>
                </a:solidFill>
              </a:rPr>
              <a:t>○　</a:t>
            </a:r>
            <a:r>
              <a:rPr lang="ja-JP" altLang="ja-JP" sz="1600" u="sng">
                <a:solidFill>
                  <a:srgbClr val="000000"/>
                </a:solidFill>
              </a:rPr>
              <a:t>現在の世代に必要な給付は、現在の世代で賄うことが必要</a:t>
            </a:r>
            <a:r>
              <a:rPr lang="ja-JP" altLang="ja-JP" sz="1600">
                <a:solidFill>
                  <a:srgbClr val="000000"/>
                </a:solidFill>
              </a:rPr>
              <a:t>であり、「自助努力を支えることによ</a:t>
            </a:r>
            <a:endParaRPr lang="en-US" altLang="ja-JP" sz="1600">
              <a:solidFill>
                <a:srgbClr val="000000"/>
              </a:solidFill>
            </a:endParaRPr>
          </a:p>
          <a:p>
            <a:r>
              <a:rPr lang="ja-JP" altLang="en-US" sz="1600">
                <a:solidFill>
                  <a:srgbClr val="000000"/>
                </a:solidFill>
              </a:rPr>
              <a:t>　　</a:t>
            </a:r>
            <a:r>
              <a:rPr lang="ja-JP" altLang="ja-JP" sz="1600">
                <a:solidFill>
                  <a:srgbClr val="000000"/>
                </a:solidFill>
              </a:rPr>
              <a:t>り、公的制度への依存を減らす」、「負担可能な者は応分の負担を行う」ことにより、</a:t>
            </a:r>
            <a:r>
              <a:rPr lang="ja-JP" altLang="ja-JP" sz="1600" u="sng">
                <a:solidFill>
                  <a:srgbClr val="000000"/>
                </a:solidFill>
              </a:rPr>
              <a:t>将来の社会</a:t>
            </a:r>
            <a:endParaRPr lang="en-US" altLang="ja-JP" sz="1600" u="sng">
              <a:solidFill>
                <a:srgbClr val="000000"/>
              </a:solidFill>
            </a:endParaRPr>
          </a:p>
          <a:p>
            <a:r>
              <a:rPr lang="ja-JP" altLang="en-US" sz="1600">
                <a:solidFill>
                  <a:srgbClr val="000000"/>
                </a:solidFill>
              </a:rPr>
              <a:t>　　</a:t>
            </a:r>
            <a:r>
              <a:rPr lang="ja-JP" altLang="ja-JP" sz="1600" u="sng">
                <a:solidFill>
                  <a:srgbClr val="000000"/>
                </a:solidFill>
              </a:rPr>
              <a:t>を支える世代の負担が</a:t>
            </a:r>
            <a:r>
              <a:rPr lang="ja-JP" altLang="ja-JP" sz="1600" b="1" u="sng">
                <a:solidFill>
                  <a:srgbClr val="FF0000"/>
                </a:solidFill>
              </a:rPr>
              <a:t>過大にならないよう</a:t>
            </a:r>
            <a:r>
              <a:rPr lang="ja-JP" altLang="ja-JP" sz="1600" u="sng">
                <a:solidFill>
                  <a:srgbClr val="000000"/>
                </a:solidFill>
              </a:rPr>
              <a:t>にすることが必要</a:t>
            </a:r>
            <a:r>
              <a:rPr lang="ja-JP" altLang="ja-JP" sz="1600">
                <a:solidFill>
                  <a:srgbClr val="000000"/>
                </a:solidFill>
              </a:rPr>
              <a:t>。</a:t>
            </a:r>
          </a:p>
        </p:txBody>
      </p:sp>
      <p:sp>
        <p:nvSpPr>
          <p:cNvPr id="3" name="スライド番号プレースホルダー 2"/>
          <p:cNvSpPr>
            <a:spLocks noGrp="1"/>
          </p:cNvSpPr>
          <p:nvPr>
            <p:ph type="sldNum" sz="quarter" idx="12"/>
          </p:nvPr>
        </p:nvSpPr>
        <p:spPr>
          <a:xfrm>
            <a:off x="7609965" y="6520262"/>
            <a:ext cx="2352145" cy="365125"/>
          </a:xfrm>
        </p:spPr>
        <p:txBody>
          <a:bodyPr/>
          <a:lstStyle/>
          <a:p>
            <a:fld id="{32927FFD-3D24-4EC2-AEC8-E83A8D96C0AC}" type="slidenum">
              <a:rPr kumimoji="1" lang="ja-JP" altLang="en-US" sz="1400" smtClean="0">
                <a:solidFill>
                  <a:schemeClr val="tx1"/>
                </a:solidFill>
              </a:rPr>
              <a:pPr/>
              <a:t>10</a:t>
            </a:fld>
            <a:endParaRPr kumimoji="1" lang="ja-JP" altLang="en-US" sz="1400" dirty="0">
              <a:solidFill>
                <a:schemeClr val="tx1"/>
              </a:solidFill>
            </a:endParaRPr>
          </a:p>
        </p:txBody>
      </p:sp>
    </p:spTree>
    <p:extLst>
      <p:ext uri="{BB962C8B-B14F-4D97-AF65-F5344CB8AC3E}">
        <p14:creationId xmlns:p14="http://schemas.microsoft.com/office/powerpoint/2010/main" val="2664782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804699021"/>
              </p:ext>
            </p:extLst>
          </p:nvPr>
        </p:nvGraphicFramePr>
        <p:xfrm>
          <a:off x="130728" y="1124745"/>
          <a:ext cx="9852765" cy="5245625"/>
        </p:xfrm>
        <a:graphic>
          <a:graphicData uri="http://schemas.openxmlformats.org/drawingml/2006/table">
            <a:tbl>
              <a:tblPr firstRow="1" bandRow="1">
                <a:tableStyleId>{616DA210-FB5B-4158-B5E0-FEB733F419BA}</a:tableStyleId>
              </a:tblPr>
              <a:tblGrid>
                <a:gridCol w="392196"/>
                <a:gridCol w="4737221"/>
                <a:gridCol w="4723348"/>
              </a:tblGrid>
              <a:tr h="303687">
                <a:tc>
                  <a:txBody>
                    <a:bodyPr/>
                    <a:lstStyle/>
                    <a:p>
                      <a:endParaRPr kumimoji="1" lang="ja-JP" altLang="en-US" sz="1600" b="0" dirty="0">
                        <a:latin typeface="ＭＳ ゴシック" pitchFamily="49" charset="-128"/>
                        <a:ea typeface="ＭＳ ゴシック" pitchFamily="49" charset="-128"/>
                      </a:endParaRPr>
                    </a:p>
                  </a:txBody>
                  <a:tcPr marL="146538" marR="146538"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1000"/>
                      </a:schemeClr>
                    </a:solidFill>
                  </a:tcPr>
                </a:tc>
                <a:tc>
                  <a:txBody>
                    <a:bodyPr/>
                    <a:lstStyle/>
                    <a:p>
                      <a:pPr algn="ctr"/>
                      <a:r>
                        <a:rPr kumimoji="1" lang="ja-JP" altLang="en-US" sz="1600" b="0" dirty="0" smtClean="0">
                          <a:latin typeface="ＭＳ ゴシック" pitchFamily="49" charset="-128"/>
                          <a:ea typeface="ＭＳ ゴシック" pitchFamily="49" charset="-128"/>
                        </a:rPr>
                        <a:t>サービス提供体制</a:t>
                      </a:r>
                      <a:endParaRPr kumimoji="1" lang="ja-JP" altLang="en-US" sz="1600" b="0" dirty="0">
                        <a:latin typeface="ＭＳ ゴシック" pitchFamily="49" charset="-128"/>
                        <a:ea typeface="ＭＳ ゴシック" pitchFamily="49" charset="-128"/>
                      </a:endParaRPr>
                    </a:p>
                  </a:txBody>
                  <a:tcPr marL="146538" marR="146538"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1000"/>
                      </a:schemeClr>
                    </a:solidFill>
                  </a:tcPr>
                </a:tc>
                <a:tc>
                  <a:txBody>
                    <a:bodyPr/>
                    <a:lstStyle/>
                    <a:p>
                      <a:pPr algn="ctr"/>
                      <a:r>
                        <a:rPr kumimoji="1" lang="ja-JP" altLang="en-US" sz="1600" b="0" dirty="0" smtClean="0">
                          <a:latin typeface="ＭＳ ゴシック" pitchFamily="49" charset="-128"/>
                          <a:ea typeface="ＭＳ ゴシック" pitchFamily="49" charset="-128"/>
                        </a:rPr>
                        <a:t>費用負担</a:t>
                      </a:r>
                      <a:endParaRPr kumimoji="1" lang="ja-JP" altLang="en-US" sz="1600" b="0" dirty="0">
                        <a:latin typeface="ＭＳ ゴシック" pitchFamily="49" charset="-128"/>
                        <a:ea typeface="ＭＳ ゴシック" pitchFamily="49" charset="-128"/>
                      </a:endParaRPr>
                    </a:p>
                  </a:txBody>
                  <a:tcPr marL="146538" marR="146538"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1000"/>
                      </a:schemeClr>
                    </a:solidFill>
                  </a:tcPr>
                </a:tc>
              </a:tr>
              <a:tr h="3021177">
                <a:tc>
                  <a:txBody>
                    <a:bodyPr/>
                    <a:lstStyle/>
                    <a:p>
                      <a:pPr algn="ctr"/>
                      <a:r>
                        <a:rPr kumimoji="1" lang="ja-JP" altLang="en-US" sz="1600" b="0" dirty="0" smtClean="0">
                          <a:latin typeface="ＭＳ ゴシック" pitchFamily="49" charset="-128"/>
                          <a:ea typeface="ＭＳ ゴシック" pitchFamily="49" charset="-128"/>
                        </a:rPr>
                        <a:t>充実</a:t>
                      </a:r>
                      <a:endParaRPr kumimoji="1" lang="ja-JP" altLang="en-US" sz="1600" b="0" dirty="0">
                        <a:latin typeface="ＭＳ ゴシック" pitchFamily="49" charset="-128"/>
                        <a:ea typeface="ＭＳ ゴシック" pitchFamily="49" charset="-128"/>
                      </a:endParaRPr>
                    </a:p>
                  </a:txBody>
                  <a:tcPr marL="146538" marR="146538" marT="108000" marB="10800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1000"/>
                      </a:schemeClr>
                    </a:solidFill>
                  </a:tcPr>
                </a:tc>
                <a:tc>
                  <a:txBody>
                    <a:bodyPr/>
                    <a:lstStyle/>
                    <a:p>
                      <a:pPr marL="177800" indent="-177800"/>
                      <a:r>
                        <a:rPr kumimoji="1" lang="ja-JP" altLang="en-US" sz="1600" b="0" dirty="0" smtClean="0">
                          <a:latin typeface="ＭＳ ゴシック" pitchFamily="49" charset="-128"/>
                          <a:ea typeface="ＭＳ ゴシック" pitchFamily="49" charset="-128"/>
                        </a:rPr>
                        <a:t>■地域包括ケアシステムの構築に向けた地域支援事業の見直し</a:t>
                      </a:r>
                      <a:endParaRPr kumimoji="1" lang="en-US" altLang="ja-JP" sz="1600" b="0" dirty="0" smtClean="0">
                        <a:latin typeface="ＭＳ ゴシック" pitchFamily="49" charset="-128"/>
                        <a:ea typeface="ＭＳ ゴシック" pitchFamily="49" charset="-128"/>
                      </a:endParaRPr>
                    </a:p>
                    <a:p>
                      <a:endParaRPr kumimoji="1" lang="en-US" altLang="ja-JP" sz="900" b="0" dirty="0" smtClean="0">
                        <a:latin typeface="ＭＳ ゴシック" pitchFamily="49" charset="-128"/>
                        <a:ea typeface="ＭＳ ゴシック" pitchFamily="49" charset="-128"/>
                      </a:endParaRPr>
                    </a:p>
                    <a:p>
                      <a:pPr marL="180975" indent="0"/>
                      <a:r>
                        <a:rPr kumimoji="1" lang="ja-JP" altLang="en-US" sz="1600" b="0" dirty="0" smtClean="0">
                          <a:latin typeface="ＭＳ ゴシック" pitchFamily="49" charset="-128"/>
                          <a:ea typeface="ＭＳ ゴシック" pitchFamily="49" charset="-128"/>
                        </a:rPr>
                        <a:t>○</a:t>
                      </a:r>
                      <a:r>
                        <a:rPr kumimoji="1" lang="ja-JP" altLang="en-US" sz="1600" b="0" baseline="0" dirty="0" smtClean="0">
                          <a:latin typeface="ＭＳ ゴシック" pitchFamily="49" charset="-128"/>
                          <a:ea typeface="ＭＳ ゴシック" pitchFamily="49" charset="-128"/>
                        </a:rPr>
                        <a:t> </a:t>
                      </a:r>
                      <a:r>
                        <a:rPr kumimoji="1" lang="ja-JP" altLang="en-US" sz="1600" b="0" dirty="0" smtClean="0">
                          <a:latin typeface="ＭＳ ゴシック" pitchFamily="49" charset="-128"/>
                          <a:ea typeface="ＭＳ ゴシック" pitchFamily="49" charset="-128"/>
                        </a:rPr>
                        <a:t>在宅医療・介護連携の推進</a:t>
                      </a:r>
                      <a:endParaRPr kumimoji="1" lang="en-US" altLang="ja-JP" sz="500" b="0" dirty="0" smtClean="0">
                        <a:latin typeface="ＭＳ ゴシック" pitchFamily="49" charset="-128"/>
                        <a:ea typeface="ＭＳ ゴシック" pitchFamily="49" charset="-128"/>
                      </a:endParaRPr>
                    </a:p>
                    <a:p>
                      <a:pPr marL="180975" marR="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baseline="0" dirty="0" smtClean="0">
                          <a:latin typeface="ＭＳ ゴシック" pitchFamily="49" charset="-128"/>
                          <a:ea typeface="ＭＳ ゴシック" pitchFamily="49" charset="-128"/>
                        </a:rPr>
                        <a:t>○ 認知症施策の推進</a:t>
                      </a:r>
                      <a:endParaRPr kumimoji="1" lang="en-US" altLang="ja-JP" sz="1600" b="0" baseline="0" dirty="0" smtClean="0">
                        <a:latin typeface="ＭＳ ゴシック" pitchFamily="49" charset="-128"/>
                        <a:ea typeface="ＭＳ ゴシック" pitchFamily="49" charset="-128"/>
                      </a:endParaRPr>
                    </a:p>
                    <a:p>
                      <a:pPr marL="180975" indent="0">
                        <a:spcBef>
                          <a:spcPts val="600"/>
                        </a:spcBef>
                      </a:pPr>
                      <a:r>
                        <a:rPr kumimoji="1" lang="ja-JP" altLang="en-US" sz="1600" b="0" baseline="0" dirty="0" smtClean="0">
                          <a:latin typeface="ＭＳ ゴシック" pitchFamily="49" charset="-128"/>
                          <a:ea typeface="ＭＳ ゴシック" pitchFamily="49" charset="-128"/>
                        </a:rPr>
                        <a:t>○ 地域ケア会議の推進</a:t>
                      </a:r>
                      <a:endParaRPr kumimoji="1" lang="en-US" altLang="ja-JP" sz="1600" b="0" baseline="0" dirty="0" smtClean="0">
                        <a:latin typeface="ＭＳ ゴシック" pitchFamily="49" charset="-128"/>
                        <a:ea typeface="ＭＳ ゴシック" pitchFamily="49" charset="-128"/>
                      </a:endParaRPr>
                    </a:p>
                    <a:p>
                      <a:pPr marL="180975" marR="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baseline="0" dirty="0" smtClean="0">
                          <a:latin typeface="ＭＳ ゴシック" pitchFamily="49" charset="-128"/>
                          <a:ea typeface="ＭＳ ゴシック" pitchFamily="49" charset="-128"/>
                        </a:rPr>
                        <a:t>○ 生活支援サービスの充実・強化</a:t>
                      </a:r>
                      <a:endParaRPr kumimoji="1" lang="en-US" altLang="ja-JP" sz="1600" b="0" baseline="0" dirty="0" smtClean="0">
                        <a:latin typeface="ＭＳ ゴシック" pitchFamily="49" charset="-128"/>
                        <a:ea typeface="ＭＳ ゴシック" pitchFamily="49" charset="-128"/>
                      </a:endParaRPr>
                    </a:p>
                    <a:p>
                      <a:pPr marL="180975" marR="0" indent="0" algn="l" defTabSz="914400" rtl="0" eaLnBrk="1" fontAlgn="auto" latinLnBrk="0" hangingPunct="1">
                        <a:lnSpc>
                          <a:spcPct val="100000"/>
                        </a:lnSpc>
                        <a:spcBef>
                          <a:spcPts val="600"/>
                        </a:spcBef>
                        <a:spcAft>
                          <a:spcPts val="0"/>
                        </a:spcAft>
                        <a:buClrTx/>
                        <a:buSzTx/>
                        <a:buFontTx/>
                        <a:buNone/>
                        <a:tabLst/>
                        <a:defRPr/>
                      </a:pPr>
                      <a:endParaRPr kumimoji="1" lang="en-US" altLang="ja-JP" sz="900" b="0" baseline="0" dirty="0" smtClean="0">
                        <a:latin typeface="ＭＳ ゴシック" pitchFamily="49" charset="-128"/>
                        <a:ea typeface="ＭＳ ゴシック" pitchFamily="49" charset="-128"/>
                      </a:endParaRPr>
                    </a:p>
                    <a:p>
                      <a:pPr marL="536575" indent="-536575">
                        <a:tabLst>
                          <a:tab pos="450850" algn="l"/>
                        </a:tabLst>
                      </a:pPr>
                      <a:r>
                        <a:rPr lang="ja-JP" altLang="en-US" sz="1600" dirty="0" smtClean="0">
                          <a:solidFill>
                            <a:schemeClr val="tx1"/>
                          </a:solidFill>
                          <a:latin typeface="+mn-ea"/>
                        </a:rPr>
                        <a:t>　　</a:t>
                      </a:r>
                      <a:r>
                        <a:rPr lang="en-US" altLang="ja-JP" sz="1400" dirty="0" smtClean="0">
                          <a:solidFill>
                            <a:schemeClr val="tx1"/>
                          </a:solidFill>
                          <a:latin typeface="+mn-ea"/>
                        </a:rPr>
                        <a:t>※</a:t>
                      </a:r>
                      <a:r>
                        <a:rPr lang="ja-JP" altLang="en-US" sz="1400" dirty="0" smtClean="0">
                          <a:solidFill>
                            <a:schemeClr val="tx1"/>
                          </a:solidFill>
                          <a:latin typeface="+mn-ea"/>
                        </a:rPr>
                        <a:t>　介護サービスの充実は、前回改正による</a:t>
                      </a:r>
                      <a:r>
                        <a:rPr lang="en-US" altLang="ja-JP" sz="1400" dirty="0" smtClean="0">
                          <a:solidFill>
                            <a:schemeClr val="tx1"/>
                          </a:solidFill>
                          <a:latin typeface="+mn-ea"/>
                        </a:rPr>
                        <a:t>24</a:t>
                      </a:r>
                      <a:r>
                        <a:rPr lang="ja-JP" altLang="en-US" sz="1400" dirty="0" smtClean="0">
                          <a:solidFill>
                            <a:schemeClr val="tx1"/>
                          </a:solidFill>
                          <a:latin typeface="+mn-ea"/>
                        </a:rPr>
                        <a:t>時間対応の定期巡回サービスを含めた介護サービスの普及を推進</a:t>
                      </a:r>
                      <a:endParaRPr lang="en-US" altLang="ja-JP" sz="1400" dirty="0" smtClean="0">
                        <a:solidFill>
                          <a:schemeClr val="tx1"/>
                        </a:solidFill>
                        <a:latin typeface="+mn-ea"/>
                      </a:endParaRPr>
                    </a:p>
                    <a:p>
                      <a:pPr marL="536575" indent="-536575">
                        <a:tabLst>
                          <a:tab pos="536575" algn="l"/>
                        </a:tabLst>
                      </a:pPr>
                      <a:r>
                        <a:rPr lang="ja-JP" altLang="en-US" sz="1400" dirty="0" smtClean="0">
                          <a:solidFill>
                            <a:schemeClr val="tx1"/>
                          </a:solidFill>
                          <a:latin typeface="+mn-ea"/>
                        </a:rPr>
                        <a:t>　　</a:t>
                      </a:r>
                      <a:r>
                        <a:rPr lang="en-US" altLang="ja-JP" sz="1400" dirty="0" smtClean="0">
                          <a:solidFill>
                            <a:schemeClr val="tx1"/>
                          </a:solidFill>
                          <a:latin typeface="+mn-ea"/>
                        </a:rPr>
                        <a:t>※</a:t>
                      </a:r>
                      <a:r>
                        <a:rPr lang="ja-JP" altLang="en-US" sz="1400" dirty="0" smtClean="0">
                          <a:solidFill>
                            <a:schemeClr val="tx1"/>
                          </a:solidFill>
                          <a:latin typeface="+mn-ea"/>
                        </a:rPr>
                        <a:t>　介護職員の処遇改善は、介護報酬改定で検討</a:t>
                      </a:r>
                      <a:endParaRPr kumimoji="1" lang="en-US" altLang="ja-JP" sz="1400" b="0" baseline="0" dirty="0" smtClean="0">
                        <a:latin typeface="ＭＳ ゴシック" pitchFamily="49" charset="-128"/>
                        <a:ea typeface="ＭＳ ゴシック" pitchFamily="49" charset="-128"/>
                      </a:endParaRPr>
                    </a:p>
                  </a:txBody>
                  <a:tcPr marL="146538" marR="146538"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1000"/>
                      </a:schemeClr>
                    </a:solidFill>
                  </a:tcPr>
                </a:tc>
                <a:tc>
                  <a:txBody>
                    <a:bodyPr/>
                    <a:lstStyle/>
                    <a:p>
                      <a:r>
                        <a:rPr kumimoji="1" lang="ja-JP" altLang="en-US" sz="1600" b="0" dirty="0" smtClean="0">
                          <a:latin typeface="ＭＳ ゴシック" pitchFamily="49" charset="-128"/>
                          <a:ea typeface="ＭＳ ゴシック" pitchFamily="49" charset="-128"/>
                        </a:rPr>
                        <a:t>■保険料の負担の増大の抑制</a:t>
                      </a:r>
                      <a:endParaRPr kumimoji="1" lang="en-US" altLang="ja-JP" sz="1600" b="0" dirty="0" smtClean="0">
                        <a:latin typeface="ＭＳ ゴシック" pitchFamily="49" charset="-128"/>
                        <a:ea typeface="ＭＳ ゴシック" pitchFamily="49" charset="-128"/>
                      </a:endParaRPr>
                    </a:p>
                    <a:p>
                      <a:endParaRPr kumimoji="1" lang="en-US" altLang="ja-JP" sz="1600" b="0" dirty="0" smtClean="0">
                        <a:latin typeface="ＭＳ ゴシック" pitchFamily="49" charset="-128"/>
                        <a:ea typeface="ＭＳ ゴシック" pitchFamily="49" charset="-128"/>
                      </a:endParaRPr>
                    </a:p>
                    <a:p>
                      <a:r>
                        <a:rPr kumimoji="1" lang="ja-JP" altLang="en-US" sz="1600" b="0" dirty="0" smtClean="0">
                          <a:latin typeface="ＭＳ ゴシック" pitchFamily="49" charset="-128"/>
                          <a:ea typeface="ＭＳ ゴシック" pitchFamily="49" charset="-128"/>
                        </a:rPr>
                        <a:t>　○</a:t>
                      </a:r>
                      <a:r>
                        <a:rPr kumimoji="1" lang="ja-JP" altLang="en-US" sz="1600" b="0" baseline="0" dirty="0" smtClean="0">
                          <a:latin typeface="ＭＳ ゴシック" pitchFamily="49" charset="-128"/>
                          <a:ea typeface="ＭＳ ゴシック" pitchFamily="49" charset="-128"/>
                        </a:rPr>
                        <a:t> </a:t>
                      </a:r>
                      <a:r>
                        <a:rPr kumimoji="1" lang="ja-JP" altLang="en-US" sz="1600" b="0" dirty="0" smtClean="0">
                          <a:latin typeface="ＭＳ ゴシック" pitchFamily="49" charset="-128"/>
                          <a:ea typeface="ＭＳ ゴシック" pitchFamily="49" charset="-128"/>
                        </a:rPr>
                        <a:t>低所得者の</a:t>
                      </a:r>
                      <a:r>
                        <a:rPr kumimoji="1" lang="en-US" altLang="ja-JP" sz="1600" b="0" dirty="0" smtClean="0">
                          <a:latin typeface="ＭＳ ゴシック" pitchFamily="49" charset="-128"/>
                          <a:ea typeface="ＭＳ ゴシック" pitchFamily="49" charset="-128"/>
                        </a:rPr>
                        <a:t>1</a:t>
                      </a:r>
                      <a:r>
                        <a:rPr kumimoji="1" lang="ja-JP" altLang="en-US" sz="1600" b="0" dirty="0" smtClean="0">
                          <a:latin typeface="ＭＳ ゴシック" pitchFamily="49" charset="-128"/>
                          <a:ea typeface="ＭＳ ゴシック" pitchFamily="49" charset="-128"/>
                        </a:rPr>
                        <a:t>号保険料の軽減強化</a:t>
                      </a:r>
                    </a:p>
                    <a:p>
                      <a:pPr marL="179388" indent="-179388"/>
                      <a:endParaRPr kumimoji="1" lang="ja-JP" altLang="en-US" sz="1600" b="0" dirty="0">
                        <a:latin typeface="ＭＳ ゴシック" pitchFamily="49" charset="-128"/>
                        <a:ea typeface="ＭＳ ゴシック" pitchFamily="49" charset="-128"/>
                      </a:endParaRPr>
                    </a:p>
                  </a:txBody>
                  <a:tcPr marL="146538" marR="146538"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1000"/>
                      </a:schemeClr>
                    </a:solidFill>
                  </a:tcPr>
                </a:tc>
              </a:tr>
              <a:tr h="1787705">
                <a:tc>
                  <a:txBody>
                    <a:bodyPr/>
                    <a:lstStyle/>
                    <a:p>
                      <a:pPr algn="ctr"/>
                      <a:r>
                        <a:rPr kumimoji="1" lang="ja-JP" altLang="en-US" sz="1600" b="0" dirty="0" smtClean="0">
                          <a:latin typeface="ＭＳ ゴシック" pitchFamily="49" charset="-128"/>
                          <a:ea typeface="ＭＳ ゴシック" pitchFamily="49" charset="-128"/>
                        </a:rPr>
                        <a:t>重点化・効率化</a:t>
                      </a:r>
                      <a:endParaRPr kumimoji="1" lang="ja-JP" altLang="en-US" sz="1600" b="0" dirty="0">
                        <a:latin typeface="ＭＳ ゴシック" pitchFamily="49" charset="-128"/>
                        <a:ea typeface="ＭＳ ゴシック" pitchFamily="49" charset="-128"/>
                      </a:endParaRPr>
                    </a:p>
                  </a:txBody>
                  <a:tcPr marL="146538" marR="146538" marT="108000" marB="10800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1000"/>
                      </a:schemeClr>
                    </a:solidFill>
                  </a:tcPr>
                </a:tc>
                <a:tc>
                  <a:txBody>
                    <a:bodyPr/>
                    <a:lstStyle/>
                    <a:p>
                      <a:pPr marL="179388" indent="-179388"/>
                      <a:r>
                        <a:rPr kumimoji="1" lang="ja-JP" altLang="en-US" sz="1600" b="0" dirty="0" smtClean="0">
                          <a:latin typeface="ＭＳ ゴシック" pitchFamily="49" charset="-128"/>
                          <a:ea typeface="ＭＳ ゴシック" pitchFamily="49" charset="-128"/>
                        </a:rPr>
                        <a:t>■介護サービスの効率化・重点化</a:t>
                      </a:r>
                      <a:endParaRPr kumimoji="1" lang="en-US" altLang="ja-JP" sz="1600" b="0" dirty="0" smtClean="0">
                        <a:latin typeface="ＭＳ ゴシック" pitchFamily="49" charset="-128"/>
                        <a:ea typeface="ＭＳ ゴシック" pitchFamily="49" charset="-128"/>
                      </a:endParaRPr>
                    </a:p>
                    <a:p>
                      <a:pPr marL="179388" indent="-179388"/>
                      <a:endParaRPr kumimoji="1" lang="en-US" altLang="ja-JP" sz="900" b="0" dirty="0" smtClean="0">
                        <a:latin typeface="ＭＳ ゴシック" pitchFamily="49" charset="-128"/>
                        <a:ea typeface="ＭＳ ゴシック" pitchFamily="49" charset="-128"/>
                      </a:endParaRPr>
                    </a:p>
                    <a:p>
                      <a:pPr marL="442913" indent="-442913"/>
                      <a:r>
                        <a:rPr kumimoji="1" lang="ja-JP" altLang="en-US" sz="1600" b="0" dirty="0" smtClean="0">
                          <a:latin typeface="ＭＳ ゴシック" pitchFamily="49" charset="-128"/>
                          <a:ea typeface="ＭＳ ゴシック" pitchFamily="49" charset="-128"/>
                        </a:rPr>
                        <a:t>　○</a:t>
                      </a:r>
                      <a:r>
                        <a:rPr kumimoji="1" lang="ja-JP" altLang="en-US" sz="1600" b="0" baseline="0" dirty="0" smtClean="0">
                          <a:latin typeface="ＭＳ ゴシック" pitchFamily="49" charset="-128"/>
                          <a:ea typeface="ＭＳ ゴシック" pitchFamily="49" charset="-128"/>
                        </a:rPr>
                        <a:t> 地域支援事業の見直しに併せた</a:t>
                      </a:r>
                      <a:r>
                        <a:rPr kumimoji="1" lang="ja-JP" altLang="en-US" sz="1600" b="0" dirty="0" smtClean="0">
                          <a:latin typeface="ＭＳ ゴシック" pitchFamily="49" charset="-128"/>
                          <a:ea typeface="ＭＳ ゴシック" pitchFamily="49" charset="-128"/>
                        </a:rPr>
                        <a:t>予防給付の見直し</a:t>
                      </a:r>
                      <a:endParaRPr kumimoji="1" lang="en-US" altLang="ja-JP" sz="1600" b="0" dirty="0" smtClean="0">
                        <a:latin typeface="ＭＳ ゴシック" pitchFamily="49" charset="-128"/>
                        <a:ea typeface="ＭＳ ゴシック" pitchFamily="49" charset="-128"/>
                      </a:endParaRPr>
                    </a:p>
                    <a:p>
                      <a:pPr marL="361950" indent="-268288" algn="l">
                        <a:spcBef>
                          <a:spcPts val="600"/>
                        </a:spcBef>
                      </a:pPr>
                      <a:r>
                        <a:rPr kumimoji="1" lang="ja-JP" altLang="en-US" sz="1600" b="0" baseline="0" dirty="0" smtClean="0">
                          <a:latin typeface="ＭＳ ゴシック" pitchFamily="49" charset="-128"/>
                          <a:ea typeface="ＭＳ ゴシック" pitchFamily="49" charset="-128"/>
                        </a:rPr>
                        <a:t> ○ </a:t>
                      </a:r>
                      <a:r>
                        <a:rPr kumimoji="1" lang="ja-JP" altLang="en-US" sz="1600" b="0" dirty="0" smtClean="0">
                          <a:latin typeface="+mn-ea"/>
                          <a:ea typeface="+mn-ea"/>
                        </a:rPr>
                        <a:t>特別養護老人ホームの中重度者への重点化</a:t>
                      </a:r>
                      <a:endParaRPr kumimoji="1" lang="ja-JP" altLang="en-US" sz="1600" b="0" dirty="0">
                        <a:latin typeface="ＭＳ ゴシック" pitchFamily="49" charset="-128"/>
                        <a:ea typeface="ＭＳ ゴシック" pitchFamily="49" charset="-128"/>
                      </a:endParaRPr>
                    </a:p>
                  </a:txBody>
                  <a:tcPr marL="146538" marR="146538"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1000"/>
                      </a:schemeClr>
                    </a:solidFill>
                  </a:tcPr>
                </a:tc>
                <a:tc>
                  <a:txBody>
                    <a:bodyPr/>
                    <a:lstStyle/>
                    <a:p>
                      <a:r>
                        <a:rPr kumimoji="1" lang="ja-JP" altLang="en-US" sz="1600" b="0" dirty="0" smtClean="0">
                          <a:latin typeface="ＭＳ ゴシック" pitchFamily="49" charset="-128"/>
                          <a:ea typeface="ＭＳ ゴシック" pitchFamily="49" charset="-128"/>
                        </a:rPr>
                        <a:t>■所得や資産のある人の利用者負担の見直し</a:t>
                      </a:r>
                      <a:endParaRPr kumimoji="1" lang="en-US" altLang="ja-JP" sz="1600" b="0" dirty="0" smtClean="0">
                        <a:latin typeface="ＭＳ ゴシック" pitchFamily="49" charset="-128"/>
                        <a:ea typeface="ＭＳ ゴシック" pitchFamily="49" charset="-128"/>
                      </a:endParaRPr>
                    </a:p>
                    <a:p>
                      <a:endParaRPr kumimoji="1" lang="en-US" altLang="ja-JP" sz="900" b="0" dirty="0" smtClean="0">
                        <a:latin typeface="ＭＳ ゴシック" pitchFamily="49" charset="-128"/>
                        <a:ea typeface="ＭＳ ゴシック" pitchFamily="49" charset="-128"/>
                      </a:endParaRPr>
                    </a:p>
                    <a:p>
                      <a:pPr marL="360363" indent="-360363" algn="l"/>
                      <a:r>
                        <a:rPr kumimoji="1" lang="ja-JP" altLang="en-US" sz="1600" b="0" dirty="0" smtClean="0">
                          <a:latin typeface="ＭＳ ゴシック" pitchFamily="49" charset="-128"/>
                          <a:ea typeface="ＭＳ ゴシック" pitchFamily="49" charset="-128"/>
                        </a:rPr>
                        <a:t>　○</a:t>
                      </a:r>
                      <a:r>
                        <a:rPr kumimoji="1" lang="ja-JP" altLang="en-US" sz="1600" b="0" baseline="0" dirty="0" smtClean="0">
                          <a:latin typeface="ＭＳ ゴシック" pitchFamily="49" charset="-128"/>
                          <a:ea typeface="ＭＳ ゴシック" pitchFamily="49" charset="-128"/>
                        </a:rPr>
                        <a:t> </a:t>
                      </a:r>
                      <a:r>
                        <a:rPr kumimoji="1" lang="ja-JP" altLang="en-US" sz="1600" b="0" dirty="0" smtClean="0">
                          <a:latin typeface="ＭＳ ゴシック" pitchFamily="49" charset="-128"/>
                          <a:ea typeface="ＭＳ ゴシック" pitchFamily="49" charset="-128"/>
                        </a:rPr>
                        <a:t>一定以上所得者の利用者負担の見直し</a:t>
                      </a:r>
                      <a:endParaRPr kumimoji="1" lang="en-US" altLang="ja-JP" sz="1600" b="0" dirty="0" smtClean="0">
                        <a:latin typeface="ＭＳ ゴシック" pitchFamily="49" charset="-128"/>
                        <a:ea typeface="ＭＳ ゴシック" pitchFamily="49" charset="-128"/>
                      </a:endParaRPr>
                    </a:p>
                    <a:p>
                      <a:pPr marL="269875" indent="-269875" algn="l">
                        <a:spcBef>
                          <a:spcPts val="600"/>
                        </a:spcBef>
                      </a:pPr>
                      <a:r>
                        <a:rPr kumimoji="1" lang="ja-JP" altLang="en-US" sz="1600" b="0" dirty="0" smtClean="0">
                          <a:latin typeface="ＭＳ ゴシック" pitchFamily="49" charset="-128"/>
                          <a:ea typeface="ＭＳ ゴシック" pitchFamily="49" charset="-128"/>
                        </a:rPr>
                        <a:t>　○</a:t>
                      </a:r>
                      <a:r>
                        <a:rPr kumimoji="1" lang="ja-JP" altLang="en-US" sz="1600" b="0" baseline="0" dirty="0" smtClean="0">
                          <a:latin typeface="ＭＳ ゴシック" pitchFamily="49" charset="-128"/>
                          <a:ea typeface="ＭＳ ゴシック" pitchFamily="49" charset="-128"/>
                        </a:rPr>
                        <a:t> </a:t>
                      </a:r>
                      <a:r>
                        <a:rPr kumimoji="1" lang="ja-JP" altLang="en-US" sz="1600" b="0" dirty="0" smtClean="0">
                          <a:latin typeface="ＭＳ ゴシック" pitchFamily="49" charset="-128"/>
                          <a:ea typeface="ＭＳ ゴシック" pitchFamily="49" charset="-128"/>
                        </a:rPr>
                        <a:t>補足給付の見直し（資産等の勘案）　</a:t>
                      </a:r>
                      <a:endParaRPr kumimoji="1" lang="en-US" altLang="ja-JP" sz="1200" b="0" dirty="0" smtClean="0">
                        <a:latin typeface="ＭＳ ゴシック" pitchFamily="49" charset="-128"/>
                        <a:ea typeface="ＭＳ ゴシック" pitchFamily="49" charset="-128"/>
                      </a:endParaRPr>
                    </a:p>
                  </a:txBody>
                  <a:tcPr marL="146538" marR="146538"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1000"/>
                      </a:schemeClr>
                    </a:solidFill>
                  </a:tcPr>
                </a:tc>
              </a:tr>
            </a:tbl>
          </a:graphicData>
        </a:graphic>
      </p:graphicFrame>
      <p:sp>
        <p:nvSpPr>
          <p:cNvPr id="8" name="スライド番号プレースホルダー 4"/>
          <p:cNvSpPr>
            <a:spLocks noGrp="1"/>
          </p:cNvSpPr>
          <p:nvPr>
            <p:ph type="sldNum" sz="quarter" idx="12"/>
          </p:nvPr>
        </p:nvSpPr>
        <p:spPr>
          <a:xfrm>
            <a:off x="9414421" y="6520266"/>
            <a:ext cx="608756"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7A36A7A-1AEC-46D0-B36A-48EEB859C4C9}" type="slidenum">
              <a:rPr kumimoji="0" lang="ja-JP" altLang="en-US" sz="14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ja-JP" altLang="en-US" sz="1400" b="0" i="0" u="none" strike="noStrike" kern="0" cap="none" spc="0" normalizeH="0" baseline="0" noProof="0" dirty="0">
              <a:ln>
                <a:noFill/>
              </a:ln>
              <a:solidFill>
                <a:sysClr val="windowText" lastClr="000000"/>
              </a:solidFill>
              <a:effectLst/>
              <a:uLnTx/>
              <a:uFillTx/>
            </a:endParaRPr>
          </a:p>
        </p:txBody>
      </p:sp>
      <p:sp>
        <p:nvSpPr>
          <p:cNvPr id="11" name="正方形/長方形 10"/>
          <p:cNvSpPr/>
          <p:nvPr/>
        </p:nvSpPr>
        <p:spPr>
          <a:xfrm>
            <a:off x="92137" y="73447"/>
            <a:ext cx="9951323" cy="40322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2800" dirty="0" smtClean="0">
                <a:solidFill>
                  <a:prstClr val="black"/>
                </a:solidFill>
              </a:rPr>
              <a:t>介護保険制度改正の検討事項</a:t>
            </a:r>
            <a:endParaRPr lang="ja-JP" altLang="en-US" sz="2800" dirty="0">
              <a:solidFill>
                <a:prstClr val="black"/>
              </a:solidFill>
            </a:endParaRPr>
          </a:p>
        </p:txBody>
      </p:sp>
      <p:sp>
        <p:nvSpPr>
          <p:cNvPr id="12" name="テキスト ボックス 11"/>
          <p:cNvSpPr txBox="1"/>
          <p:nvPr/>
        </p:nvSpPr>
        <p:spPr>
          <a:xfrm>
            <a:off x="56161" y="476673"/>
            <a:ext cx="9927333" cy="584775"/>
          </a:xfrm>
          <a:prstGeom prst="rect">
            <a:avLst/>
          </a:prstGeom>
          <a:noFill/>
          <a:ln>
            <a:solidFill>
              <a:schemeClr val="tx1"/>
            </a:solidFill>
          </a:ln>
        </p:spPr>
        <p:txBody>
          <a:bodyPr wrap="square" rtlCol="0">
            <a:spAutoFit/>
          </a:bodyPr>
          <a:lstStyle/>
          <a:p>
            <a:pPr marL="177800" indent="-177800" algn="just"/>
            <a:r>
              <a:rPr lang="ja-JP" altLang="en-US" sz="1600" b="1" dirty="0">
                <a:solidFill>
                  <a:prstClr val="black"/>
                </a:solidFill>
              </a:rPr>
              <a:t>○　</a:t>
            </a:r>
            <a:r>
              <a:rPr lang="ja-JP" altLang="en-US" sz="1600" b="1" dirty="0" smtClean="0">
                <a:latin typeface="ＭＳ ゴシック" pitchFamily="49" charset="-128"/>
                <a:ea typeface="ＭＳ ゴシック" pitchFamily="49" charset="-128"/>
              </a:rPr>
              <a:t>地域</a:t>
            </a:r>
            <a:r>
              <a:rPr lang="ja-JP" altLang="en-US" sz="1600" b="1" dirty="0">
                <a:latin typeface="ＭＳ ゴシック" pitchFamily="49" charset="-128"/>
                <a:ea typeface="ＭＳ ゴシック" pitchFamily="49" charset="-128"/>
              </a:rPr>
              <a:t>包括ケアシステムの構築と介護保険制度の持続可能性の確保のため、充実と重点化・効率化</a:t>
            </a:r>
            <a:r>
              <a:rPr lang="ja-JP" altLang="en-US" sz="1600" b="1" dirty="0" smtClean="0">
                <a:latin typeface="ＭＳ ゴシック" pitchFamily="49" charset="-128"/>
                <a:ea typeface="ＭＳ ゴシック" pitchFamily="49" charset="-128"/>
              </a:rPr>
              <a:t>を　一体的</a:t>
            </a:r>
            <a:r>
              <a:rPr lang="ja-JP" altLang="en-US" sz="1600" b="1" dirty="0">
                <a:latin typeface="ＭＳ ゴシック" pitchFamily="49" charset="-128"/>
                <a:ea typeface="ＭＳ ゴシック" pitchFamily="49" charset="-128"/>
              </a:rPr>
              <a:t>に</a:t>
            </a:r>
            <a:r>
              <a:rPr lang="ja-JP" altLang="en-US" sz="1600" b="1" dirty="0" smtClean="0">
                <a:latin typeface="ＭＳ ゴシック" pitchFamily="49" charset="-128"/>
                <a:ea typeface="ＭＳ ゴシック" pitchFamily="49" charset="-128"/>
              </a:rPr>
              <a:t>行う。</a:t>
            </a:r>
            <a:endParaRPr lang="en-US" altLang="ja-JP" sz="1600" b="1" dirty="0" smtClean="0">
              <a:latin typeface="ＭＳ ゴシック" pitchFamily="49" charset="-128"/>
              <a:ea typeface="ＭＳ ゴシック" pitchFamily="49" charset="-128"/>
            </a:endParaRPr>
          </a:p>
        </p:txBody>
      </p:sp>
      <p:sp>
        <p:nvSpPr>
          <p:cNvPr id="7" name="テキスト ボックス 6"/>
          <p:cNvSpPr txBox="1"/>
          <p:nvPr/>
        </p:nvSpPr>
        <p:spPr>
          <a:xfrm>
            <a:off x="134113" y="6381328"/>
            <a:ext cx="9742506" cy="523220"/>
          </a:xfrm>
          <a:prstGeom prst="rect">
            <a:avLst/>
          </a:prstGeom>
          <a:noFill/>
          <a:ln>
            <a:noFill/>
          </a:ln>
        </p:spPr>
        <p:txBody>
          <a:bodyPr wrap="square" rtlCol="0">
            <a:spAutoFit/>
          </a:bodyPr>
          <a:lstStyle/>
          <a:p>
            <a:pPr marL="177800" indent="-177800"/>
            <a:r>
              <a:rPr lang="en-US" altLang="ja-JP" sz="1400" dirty="0"/>
              <a:t>※</a:t>
            </a:r>
            <a:r>
              <a:rPr lang="ja-JP" altLang="en-US" sz="1400" dirty="0" smtClean="0"/>
              <a:t>このほか、「</a:t>
            </a:r>
            <a:r>
              <a:rPr lang="en-US" altLang="ja-JP" sz="1400" dirty="0" smtClean="0"/>
              <a:t>2025</a:t>
            </a:r>
            <a:r>
              <a:rPr lang="ja-JP" altLang="en-US" sz="1400" dirty="0" smtClean="0"/>
              <a:t>年を見据えた介護保険事業計画の策定」、「サービス付</a:t>
            </a:r>
            <a:r>
              <a:rPr lang="ja-JP" altLang="en-US" sz="1400" dirty="0"/>
              <a:t>高齢者向け</a:t>
            </a:r>
            <a:r>
              <a:rPr lang="ja-JP" altLang="en-US" sz="1400" dirty="0" smtClean="0"/>
              <a:t>住宅への</a:t>
            </a:r>
            <a:r>
              <a:rPr lang="ja-JP" altLang="en-US" sz="1400" dirty="0"/>
              <a:t>住所地</a:t>
            </a:r>
            <a:r>
              <a:rPr lang="ja-JP" altLang="en-US" sz="1400" dirty="0" smtClean="0"/>
              <a:t>特例の</a:t>
            </a:r>
            <a:r>
              <a:rPr lang="ja-JP" altLang="en-US" sz="1400" dirty="0"/>
              <a:t>適用」、 </a:t>
            </a:r>
            <a:r>
              <a:rPr lang="ja-JP" altLang="en-US" sz="1400" dirty="0" smtClean="0"/>
              <a:t>「</a:t>
            </a:r>
            <a:r>
              <a:rPr lang="ja-JP" altLang="en-US" sz="1400" dirty="0"/>
              <a:t>居宅介護支援事業所の指定権限の市町村への移譲・小規模通所介護の地域密着型サービスへの移行</a:t>
            </a:r>
            <a:r>
              <a:rPr lang="ja-JP" altLang="en-US" sz="1400" dirty="0" smtClean="0"/>
              <a:t>」等</a:t>
            </a:r>
            <a:endParaRPr lang="ja-JP" altLang="en-US" sz="1400" dirty="0"/>
          </a:p>
        </p:txBody>
      </p:sp>
    </p:spTree>
    <p:extLst>
      <p:ext uri="{BB962C8B-B14F-4D97-AF65-F5344CB8AC3E}">
        <p14:creationId xmlns:p14="http://schemas.microsoft.com/office/powerpoint/2010/main" val="1627827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2"/>
          <p:cNvGraphicFramePr>
            <a:graphicFrameLocks noChangeAspect="1"/>
          </p:cNvGraphicFramePr>
          <p:nvPr>
            <p:extLst>
              <p:ext uri="{D42A27DB-BD31-4B8C-83A1-F6EECF244321}">
                <p14:modId xmlns:p14="http://schemas.microsoft.com/office/powerpoint/2010/main" val="3194127817"/>
              </p:ext>
            </p:extLst>
          </p:nvPr>
        </p:nvGraphicFramePr>
        <p:xfrm>
          <a:off x="912354" y="1162510"/>
          <a:ext cx="9096516" cy="5240221"/>
        </p:xfrm>
        <a:graphic>
          <a:graphicData uri="http://schemas.openxmlformats.org/drawingml/2006/chart">
            <c:chart xmlns:c="http://schemas.openxmlformats.org/drawingml/2006/chart" xmlns:r="http://schemas.openxmlformats.org/officeDocument/2006/relationships" r:id="rId3"/>
          </a:graphicData>
        </a:graphic>
      </p:graphicFrame>
      <p:sp>
        <p:nvSpPr>
          <p:cNvPr id="2051" name="AutoShape 3" descr="25%"/>
          <p:cNvSpPr>
            <a:spLocks noChangeArrowheads="1"/>
          </p:cNvSpPr>
          <p:nvPr/>
        </p:nvSpPr>
        <p:spPr bwMode="auto">
          <a:xfrm>
            <a:off x="2261141" y="1"/>
            <a:ext cx="5544343" cy="404664"/>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base">
              <a:spcBef>
                <a:spcPct val="0"/>
              </a:spcBef>
              <a:spcAft>
                <a:spcPct val="0"/>
              </a:spcAft>
            </a:pPr>
            <a:r>
              <a:rPr lang="ja-JP" altLang="en-US" dirty="0" smtClean="0">
                <a:solidFill>
                  <a:prstClr val="black"/>
                </a:solidFill>
                <a:latin typeface="Times New Roman" pitchFamily="18" charset="0"/>
              </a:rPr>
              <a:t>社会</a:t>
            </a:r>
            <a:r>
              <a:rPr lang="ja-JP" altLang="en-US" dirty="0">
                <a:solidFill>
                  <a:prstClr val="black"/>
                </a:solidFill>
                <a:latin typeface="Times New Roman" pitchFamily="18" charset="0"/>
              </a:rPr>
              <a:t>保障給付費の推移</a:t>
            </a:r>
          </a:p>
        </p:txBody>
      </p:sp>
      <p:sp>
        <p:nvSpPr>
          <p:cNvPr id="2052" name="Text Box 4"/>
          <p:cNvSpPr txBox="1">
            <a:spLocks noChangeArrowheads="1"/>
          </p:cNvSpPr>
          <p:nvPr/>
        </p:nvSpPr>
        <p:spPr bwMode="auto">
          <a:xfrm>
            <a:off x="350561" y="6250155"/>
            <a:ext cx="9044561" cy="563231"/>
          </a:xfrm>
          <a:prstGeom prst="rect">
            <a:avLst/>
          </a:prstGeom>
          <a:noFill/>
          <a:ln w="9525">
            <a:noFill/>
            <a:miter lim="800000"/>
            <a:headEnd/>
            <a:tailEnd/>
          </a:ln>
        </p:spPr>
        <p:txBody>
          <a:bodyPr>
            <a:spAutoFit/>
          </a:bodyPr>
          <a:lstStyle/>
          <a:p>
            <a:pPr fontAlgn="base">
              <a:lnSpc>
                <a:spcPct val="80000"/>
              </a:lnSpc>
              <a:spcBef>
                <a:spcPct val="50000"/>
              </a:spcBef>
              <a:spcAft>
                <a:spcPct val="0"/>
              </a:spcAft>
            </a:pPr>
            <a:r>
              <a:rPr lang="ja-JP" altLang="en-US" sz="900" dirty="0">
                <a:solidFill>
                  <a:prstClr val="black"/>
                </a:solidFill>
                <a:latin typeface="Times New Roman" pitchFamily="18" charset="0"/>
              </a:rPr>
              <a:t>資料：国立社会保障・人口問題研究所「</a:t>
            </a:r>
            <a:r>
              <a:rPr lang="ja-JP" altLang="en-US" sz="900" dirty="0" smtClean="0">
                <a:solidFill>
                  <a:prstClr val="black"/>
                </a:solidFill>
                <a:latin typeface="Times New Roman" pitchFamily="18" charset="0"/>
              </a:rPr>
              <a:t>平成</a:t>
            </a:r>
            <a:r>
              <a:rPr lang="en-US" altLang="ja-JP" sz="900" dirty="0" smtClean="0">
                <a:solidFill>
                  <a:prstClr val="black"/>
                </a:solidFill>
                <a:latin typeface="Times New Roman" pitchFamily="18" charset="0"/>
              </a:rPr>
              <a:t>22</a:t>
            </a:r>
            <a:r>
              <a:rPr lang="ja-JP" altLang="en-US" sz="900" dirty="0" smtClean="0">
                <a:solidFill>
                  <a:prstClr val="black"/>
                </a:solidFill>
                <a:latin typeface="Times New Roman" pitchFamily="18" charset="0"/>
              </a:rPr>
              <a:t>年度</a:t>
            </a:r>
            <a:r>
              <a:rPr lang="ja-JP" altLang="en-US" sz="900" dirty="0">
                <a:solidFill>
                  <a:prstClr val="black"/>
                </a:solidFill>
                <a:latin typeface="Times New Roman" pitchFamily="18" charset="0"/>
              </a:rPr>
              <a:t>社会</a:t>
            </a:r>
            <a:r>
              <a:rPr lang="ja-JP" altLang="en-US" sz="900" dirty="0" smtClean="0">
                <a:solidFill>
                  <a:prstClr val="black"/>
                </a:solidFill>
                <a:latin typeface="Times New Roman" pitchFamily="18" charset="0"/>
              </a:rPr>
              <a:t>保障費用統計」、</a:t>
            </a:r>
            <a:r>
              <a:rPr lang="en-US" altLang="ja-JP" sz="900" dirty="0" smtClean="0">
                <a:solidFill>
                  <a:prstClr val="black"/>
                </a:solidFill>
                <a:latin typeface="Times New Roman" pitchFamily="18" charset="0"/>
              </a:rPr>
              <a:t>2011</a:t>
            </a:r>
            <a:r>
              <a:rPr lang="ja-JP" altLang="en-US" sz="900" dirty="0" smtClean="0">
                <a:solidFill>
                  <a:prstClr val="black"/>
                </a:solidFill>
                <a:latin typeface="Times New Roman" pitchFamily="18" charset="0"/>
              </a:rPr>
              <a:t>年度</a:t>
            </a:r>
            <a:r>
              <a:rPr lang="en-US" altLang="ja-JP" sz="900" dirty="0" smtClean="0">
                <a:solidFill>
                  <a:prstClr val="black"/>
                </a:solidFill>
                <a:latin typeface="Times New Roman" pitchFamily="18" charset="0"/>
              </a:rPr>
              <a:t>,2012</a:t>
            </a:r>
            <a:r>
              <a:rPr lang="ja-JP" altLang="en-US" sz="900" dirty="0" smtClean="0">
                <a:solidFill>
                  <a:prstClr val="black"/>
                </a:solidFill>
                <a:latin typeface="Times New Roman" pitchFamily="18" charset="0"/>
              </a:rPr>
              <a:t>年度</a:t>
            </a:r>
            <a:r>
              <a:rPr lang="en-US" altLang="ja-JP" sz="900" dirty="0" smtClean="0">
                <a:solidFill>
                  <a:prstClr val="black"/>
                </a:solidFill>
                <a:latin typeface="Times New Roman" pitchFamily="18" charset="0"/>
              </a:rPr>
              <a:t>,2013</a:t>
            </a:r>
            <a:r>
              <a:rPr lang="ja-JP" altLang="en-US" sz="900" dirty="0" smtClean="0">
                <a:solidFill>
                  <a:prstClr val="black"/>
                </a:solidFill>
                <a:latin typeface="Times New Roman" pitchFamily="18" charset="0"/>
              </a:rPr>
              <a:t>年度（</a:t>
            </a:r>
            <a:r>
              <a:rPr lang="ja-JP" altLang="en-US" sz="900" dirty="0">
                <a:solidFill>
                  <a:prstClr val="black"/>
                </a:solidFill>
                <a:latin typeface="Times New Roman" pitchFamily="18" charset="0"/>
              </a:rPr>
              <a:t>予算ベース）は厚生労働省推計</a:t>
            </a:r>
            <a:r>
              <a:rPr lang="ja-JP" altLang="en-US" sz="900" dirty="0" smtClean="0">
                <a:solidFill>
                  <a:prstClr val="black"/>
                </a:solidFill>
                <a:latin typeface="Times New Roman" pitchFamily="18" charset="0"/>
              </a:rPr>
              <a:t>、</a:t>
            </a:r>
            <a:endParaRPr lang="en-US" altLang="ja-JP" sz="900" dirty="0" smtClean="0">
              <a:solidFill>
                <a:prstClr val="black"/>
              </a:solidFill>
              <a:latin typeface="Times New Roman" pitchFamily="18" charset="0"/>
            </a:endParaRPr>
          </a:p>
          <a:p>
            <a:pPr fontAlgn="base">
              <a:lnSpc>
                <a:spcPct val="80000"/>
              </a:lnSpc>
              <a:spcBef>
                <a:spcPct val="50000"/>
              </a:spcBef>
              <a:spcAft>
                <a:spcPct val="0"/>
              </a:spcAft>
            </a:pPr>
            <a:r>
              <a:rPr lang="ja-JP" altLang="en-US" sz="900" dirty="0" smtClean="0">
                <a:solidFill>
                  <a:prstClr val="black"/>
                </a:solidFill>
                <a:latin typeface="Times New Roman" pitchFamily="18" charset="0"/>
              </a:rPr>
              <a:t>　　　　</a:t>
            </a:r>
            <a:r>
              <a:rPr lang="en-US" altLang="ja-JP" sz="900" dirty="0" smtClean="0">
                <a:solidFill>
                  <a:prstClr val="black"/>
                </a:solidFill>
                <a:latin typeface="Times New Roman" pitchFamily="18" charset="0"/>
              </a:rPr>
              <a:t>2013</a:t>
            </a:r>
            <a:r>
              <a:rPr lang="ja-JP" altLang="en-US" sz="900" dirty="0" smtClean="0">
                <a:solidFill>
                  <a:prstClr val="black"/>
                </a:solidFill>
                <a:latin typeface="Times New Roman" pitchFamily="18" charset="0"/>
              </a:rPr>
              <a:t>年度の国民所得額は「平成</a:t>
            </a:r>
            <a:r>
              <a:rPr lang="en-US" altLang="ja-JP" sz="900" dirty="0" smtClean="0">
                <a:solidFill>
                  <a:prstClr val="black"/>
                </a:solidFill>
                <a:latin typeface="Times New Roman" pitchFamily="18" charset="0"/>
              </a:rPr>
              <a:t>25</a:t>
            </a:r>
            <a:r>
              <a:rPr lang="ja-JP" altLang="en-US" sz="900" dirty="0" smtClean="0">
                <a:solidFill>
                  <a:prstClr val="black"/>
                </a:solidFill>
                <a:latin typeface="Times New Roman" pitchFamily="18" charset="0"/>
              </a:rPr>
              <a:t>年度の経済見通しと経済財政運営の基本的態度（平成</a:t>
            </a:r>
            <a:r>
              <a:rPr lang="en-US" altLang="ja-JP" sz="900" dirty="0" smtClean="0">
                <a:solidFill>
                  <a:prstClr val="black"/>
                </a:solidFill>
                <a:latin typeface="Times New Roman" pitchFamily="18" charset="0"/>
              </a:rPr>
              <a:t>25</a:t>
            </a:r>
            <a:r>
              <a:rPr lang="ja-JP" altLang="en-US" sz="900" dirty="0" smtClean="0">
                <a:solidFill>
                  <a:prstClr val="black"/>
                </a:solidFill>
                <a:latin typeface="Times New Roman" pitchFamily="18" charset="0"/>
              </a:rPr>
              <a:t>年</a:t>
            </a:r>
            <a:r>
              <a:rPr lang="en-US" altLang="ja-JP" sz="900" dirty="0">
                <a:solidFill>
                  <a:prstClr val="black"/>
                </a:solidFill>
                <a:latin typeface="Times New Roman" pitchFamily="18" charset="0"/>
              </a:rPr>
              <a:t>2</a:t>
            </a:r>
            <a:r>
              <a:rPr lang="ja-JP" altLang="en-US" sz="900" dirty="0" smtClean="0">
                <a:solidFill>
                  <a:prstClr val="black"/>
                </a:solidFill>
                <a:latin typeface="Times New Roman" pitchFamily="18" charset="0"/>
              </a:rPr>
              <a:t>月</a:t>
            </a:r>
            <a:r>
              <a:rPr lang="en-US" altLang="ja-JP" sz="900" dirty="0" smtClean="0">
                <a:solidFill>
                  <a:prstClr val="black"/>
                </a:solidFill>
                <a:latin typeface="Times New Roman" pitchFamily="18" charset="0"/>
              </a:rPr>
              <a:t>28</a:t>
            </a:r>
            <a:r>
              <a:rPr lang="ja-JP" altLang="en-US" sz="900" dirty="0" smtClean="0">
                <a:solidFill>
                  <a:prstClr val="black"/>
                </a:solidFill>
                <a:latin typeface="Times New Roman" pitchFamily="18" charset="0"/>
              </a:rPr>
              <a:t>日閣議決定）」</a:t>
            </a:r>
            <a:endParaRPr lang="en-US" altLang="ja-JP" sz="900" dirty="0">
              <a:solidFill>
                <a:prstClr val="black"/>
              </a:solidFill>
              <a:latin typeface="Times New Roman" pitchFamily="18" charset="0"/>
            </a:endParaRPr>
          </a:p>
          <a:p>
            <a:pPr fontAlgn="base">
              <a:lnSpc>
                <a:spcPct val="80000"/>
              </a:lnSpc>
              <a:spcBef>
                <a:spcPct val="50000"/>
              </a:spcBef>
              <a:spcAft>
                <a:spcPct val="0"/>
              </a:spcAft>
            </a:pPr>
            <a:r>
              <a:rPr lang="ja-JP" altLang="en-US" sz="900" dirty="0" smtClean="0">
                <a:solidFill>
                  <a:prstClr val="black"/>
                </a:solidFill>
                <a:latin typeface="Times New Roman" pitchFamily="18" charset="0"/>
              </a:rPr>
              <a:t>（注）</a:t>
            </a:r>
            <a:r>
              <a:rPr lang="ja-JP" altLang="en-US" sz="900" dirty="0">
                <a:solidFill>
                  <a:prstClr val="black"/>
                </a:solidFill>
                <a:latin typeface="Times New Roman" pitchFamily="18" charset="0"/>
              </a:rPr>
              <a:t>図中の数値は、</a:t>
            </a:r>
            <a:r>
              <a:rPr lang="en-US" altLang="ja-JP" sz="900" dirty="0">
                <a:solidFill>
                  <a:prstClr val="black"/>
                </a:solidFill>
                <a:latin typeface="Times New Roman" pitchFamily="18" charset="0"/>
              </a:rPr>
              <a:t>1950,1960,1970,1980,1990,2000</a:t>
            </a:r>
            <a:r>
              <a:rPr lang="ja-JP" altLang="en-US" sz="900" dirty="0">
                <a:solidFill>
                  <a:prstClr val="black"/>
                </a:solidFill>
                <a:latin typeface="Times New Roman" pitchFamily="18" charset="0"/>
              </a:rPr>
              <a:t>及び</a:t>
            </a:r>
            <a:r>
              <a:rPr lang="en-US" altLang="ja-JP" sz="900" dirty="0" smtClean="0">
                <a:solidFill>
                  <a:prstClr val="black"/>
                </a:solidFill>
                <a:latin typeface="Times New Roman" pitchFamily="18" charset="0"/>
              </a:rPr>
              <a:t>2010</a:t>
            </a:r>
            <a:r>
              <a:rPr lang="ja-JP" altLang="en-US" sz="900" dirty="0" smtClean="0">
                <a:solidFill>
                  <a:prstClr val="black"/>
                </a:solidFill>
                <a:latin typeface="Times New Roman" pitchFamily="18" charset="0"/>
              </a:rPr>
              <a:t>並び</a:t>
            </a:r>
            <a:r>
              <a:rPr lang="ja-JP" altLang="en-US" sz="900" dirty="0">
                <a:solidFill>
                  <a:prstClr val="black"/>
                </a:solidFill>
                <a:latin typeface="Times New Roman" pitchFamily="18" charset="0"/>
              </a:rPr>
              <a:t>に</a:t>
            </a:r>
            <a:r>
              <a:rPr lang="en-US" altLang="ja-JP" sz="900" dirty="0" smtClean="0">
                <a:solidFill>
                  <a:prstClr val="black"/>
                </a:solidFill>
                <a:latin typeface="Times New Roman" pitchFamily="18" charset="0"/>
              </a:rPr>
              <a:t>2013</a:t>
            </a:r>
            <a:r>
              <a:rPr lang="ja-JP" altLang="en-US" sz="900" dirty="0" smtClean="0">
                <a:solidFill>
                  <a:prstClr val="black"/>
                </a:solidFill>
                <a:latin typeface="Times New Roman" pitchFamily="18" charset="0"/>
              </a:rPr>
              <a:t>年度</a:t>
            </a:r>
            <a:r>
              <a:rPr lang="ja-JP" altLang="en-US" sz="900" dirty="0">
                <a:solidFill>
                  <a:prstClr val="black"/>
                </a:solidFill>
                <a:latin typeface="Times New Roman" pitchFamily="18" charset="0"/>
              </a:rPr>
              <a:t>（予算ベース）の社会保障給付費（兆円）である</a:t>
            </a:r>
            <a:r>
              <a:rPr lang="ja-JP" altLang="en-US" sz="900" dirty="0" smtClean="0">
                <a:solidFill>
                  <a:prstClr val="black"/>
                </a:solidFill>
                <a:latin typeface="Times New Roman" pitchFamily="18" charset="0"/>
              </a:rPr>
              <a:t>。</a:t>
            </a:r>
            <a:endParaRPr lang="en-US" altLang="ja-JP" sz="900" dirty="0">
              <a:solidFill>
                <a:prstClr val="black"/>
              </a:solidFill>
              <a:latin typeface="Times New Roman" pitchFamily="18" charset="0"/>
            </a:endParaRPr>
          </a:p>
        </p:txBody>
      </p:sp>
      <p:sp>
        <p:nvSpPr>
          <p:cNvPr id="9" name="テキスト ボックス 8"/>
          <p:cNvSpPr txBox="1"/>
          <p:nvPr/>
        </p:nvSpPr>
        <p:spPr>
          <a:xfrm>
            <a:off x="8924093" y="1527110"/>
            <a:ext cx="512942" cy="238527"/>
          </a:xfrm>
          <a:prstGeom prst="rect">
            <a:avLst/>
          </a:prstGeom>
          <a:noFill/>
        </p:spPr>
        <p:txBody>
          <a:bodyPr wrap="square" rtlCol="0">
            <a:spAutoFit/>
          </a:bodyPr>
          <a:lstStyle/>
          <a:p>
            <a:pPr fontAlgn="base">
              <a:spcBef>
                <a:spcPct val="0"/>
              </a:spcBef>
              <a:spcAft>
                <a:spcPct val="0"/>
              </a:spcAft>
            </a:pPr>
            <a:r>
              <a:rPr lang="en-US" altLang="ja-JP" sz="950" dirty="0" smtClean="0">
                <a:solidFill>
                  <a:prstClr val="black"/>
                </a:solidFill>
                <a:latin typeface="ＭＳ Ｐゴシック"/>
              </a:rPr>
              <a:t>110.6</a:t>
            </a:r>
            <a:endParaRPr lang="ja-JP" altLang="en-US" sz="950" dirty="0">
              <a:solidFill>
                <a:prstClr val="black"/>
              </a:solidFill>
              <a:latin typeface="ＭＳ Ｐゴシック"/>
            </a:endParaRPr>
          </a:p>
        </p:txBody>
      </p:sp>
      <p:cxnSp>
        <p:nvCxnSpPr>
          <p:cNvPr id="11" name="直線コネクタ 10"/>
          <p:cNvCxnSpPr/>
          <p:nvPr/>
        </p:nvCxnSpPr>
        <p:spPr>
          <a:xfrm flipV="1">
            <a:off x="9358169" y="1492460"/>
            <a:ext cx="146555" cy="72008"/>
          </a:xfrm>
          <a:prstGeom prst="line">
            <a:avLst/>
          </a:prstGeom>
          <a:ln w="19050">
            <a:solidFill>
              <a:srgbClr val="FF669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3524525297"/>
              </p:ext>
            </p:extLst>
          </p:nvPr>
        </p:nvGraphicFramePr>
        <p:xfrm>
          <a:off x="1623966" y="1034876"/>
          <a:ext cx="6512315" cy="1602036"/>
        </p:xfrm>
        <a:graphic>
          <a:graphicData uri="http://schemas.openxmlformats.org/drawingml/2006/table">
            <a:tbl>
              <a:tblPr/>
              <a:tblGrid>
                <a:gridCol w="1512038"/>
                <a:gridCol w="902513"/>
                <a:gridCol w="1024441"/>
                <a:gridCol w="1024441"/>
                <a:gridCol w="1024441"/>
                <a:gridCol w="1024441"/>
              </a:tblGrid>
              <a:tr h="192376">
                <a:tc>
                  <a:txBody>
                    <a:bodyPr/>
                    <a:lstStyle/>
                    <a:p>
                      <a:pPr algn="l" fontAlgn="ctr"/>
                      <a:r>
                        <a:rPr lang="ja-JP" altLang="en-US" sz="1000" b="0" i="0" u="none" strike="noStrike" dirty="0">
                          <a:solidFill>
                            <a:srgbClr val="000000"/>
                          </a:solidFill>
                          <a:latin typeface="ＭＳ ゴシック"/>
                        </a:rPr>
                        <a:t>　</a:t>
                      </a:r>
                    </a:p>
                  </a:txBody>
                  <a:tcPr marL="8542" marR="8542"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latin typeface="ＭＳ ゴシック"/>
                        </a:rPr>
                        <a:t>1970</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latin typeface="ＭＳ ゴシック"/>
                        </a:rPr>
                        <a:t>1980</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latin typeface="ＭＳ ゴシック"/>
                        </a:rPr>
                        <a:t>1990</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latin typeface="ＭＳ ゴシック"/>
                        </a:rPr>
                        <a:t>2000</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smtClean="0">
                          <a:solidFill>
                            <a:srgbClr val="000000"/>
                          </a:solidFill>
                          <a:latin typeface="ＭＳ ゴシック"/>
                        </a:rPr>
                        <a:t>2013(</a:t>
                      </a:r>
                      <a:r>
                        <a:rPr lang="ja-JP" altLang="en-US" sz="1000" b="0" i="0" u="none" strike="noStrike" dirty="0">
                          <a:solidFill>
                            <a:srgbClr val="000000"/>
                          </a:solidFill>
                          <a:latin typeface="ＭＳ ゴシック"/>
                        </a:rPr>
                        <a:t>予算ﾍﾞｰｽ</a:t>
                      </a:r>
                      <a:r>
                        <a:rPr lang="en-US" altLang="ja-JP" sz="1000" b="0" i="0" u="none" strike="noStrike" dirty="0">
                          <a:solidFill>
                            <a:srgbClr val="000000"/>
                          </a:solidFill>
                          <a:latin typeface="ＭＳ ゴシック"/>
                        </a:rPr>
                        <a:t>)</a:t>
                      </a:r>
                    </a:p>
                  </a:txBody>
                  <a:tcPr marL="8542" marR="8542"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9302">
                <a:tc>
                  <a:txBody>
                    <a:bodyPr/>
                    <a:lstStyle/>
                    <a:p>
                      <a:pPr algn="l" fontAlgn="ctr"/>
                      <a:r>
                        <a:rPr lang="ja-JP" altLang="en-US" sz="1000" b="0" i="0" u="none" strike="noStrike" dirty="0" smtClean="0">
                          <a:solidFill>
                            <a:srgbClr val="000000"/>
                          </a:solidFill>
                          <a:latin typeface="ＭＳ ゴシック" pitchFamily="49" charset="-128"/>
                          <a:ea typeface="ＭＳ ゴシック" pitchFamily="49" charset="-128"/>
                        </a:rPr>
                        <a:t> 国民</a:t>
                      </a:r>
                      <a:r>
                        <a:rPr lang="ja-JP" altLang="en-US" sz="1000" b="0" i="0" u="none" strike="noStrike" dirty="0">
                          <a:solidFill>
                            <a:srgbClr val="000000"/>
                          </a:solidFill>
                          <a:latin typeface="ＭＳ ゴシック" pitchFamily="49" charset="-128"/>
                          <a:ea typeface="ＭＳ ゴシック" pitchFamily="49" charset="-128"/>
                        </a:rPr>
                        <a:t>所得額（兆円）</a:t>
                      </a:r>
                      <a:r>
                        <a:rPr lang="en-US" sz="1000" b="0" i="0" u="none" strike="noStrike" dirty="0">
                          <a:solidFill>
                            <a:srgbClr val="000000"/>
                          </a:solidFill>
                          <a:latin typeface="ＭＳ ゴシック" pitchFamily="49" charset="-128"/>
                          <a:ea typeface="ＭＳ ゴシック" pitchFamily="49" charset="-128"/>
                        </a:rPr>
                        <a:t>Ａ</a:t>
                      </a:r>
                    </a:p>
                  </a:txBody>
                  <a:tcPr marL="8542" marR="8542"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61.0 </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203.9 </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346.9 </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371.8 </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358.9</a:t>
                      </a:r>
                      <a:endParaRPr lang="en-US" altLang="ja-JP" sz="1000" b="0" i="0" u="none" strike="noStrike" dirty="0">
                        <a:solidFill>
                          <a:srgbClr val="000000"/>
                        </a:solidFill>
                        <a:latin typeface="ＭＳ ゴシック"/>
                      </a:endParaRPr>
                    </a:p>
                  </a:txBody>
                  <a:tcPr marL="8542" marR="8542"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9302">
                <a:tc>
                  <a:txBody>
                    <a:bodyPr/>
                    <a:lstStyle/>
                    <a:p>
                      <a:pPr algn="l" fontAlgn="ctr"/>
                      <a:r>
                        <a:rPr lang="zh-TW" altLang="en-US" sz="1000" b="0" i="0" u="none" strike="noStrike" dirty="0" smtClean="0">
                          <a:solidFill>
                            <a:srgbClr val="000000"/>
                          </a:solidFill>
                          <a:latin typeface="ＭＳ ゴシック" pitchFamily="49" charset="-128"/>
                          <a:ea typeface="ＭＳ ゴシック" pitchFamily="49" charset="-128"/>
                        </a:rPr>
                        <a:t> 給付費</a:t>
                      </a:r>
                      <a:r>
                        <a:rPr lang="zh-TW" altLang="en-US" sz="1000" b="0" i="0" u="none" strike="noStrike" dirty="0">
                          <a:solidFill>
                            <a:srgbClr val="000000"/>
                          </a:solidFill>
                          <a:latin typeface="ＭＳ ゴシック" pitchFamily="49" charset="-128"/>
                          <a:ea typeface="ＭＳ ゴシック" pitchFamily="49" charset="-128"/>
                        </a:rPr>
                        <a:t>総額（兆円）Ｂ</a:t>
                      </a:r>
                    </a:p>
                  </a:txBody>
                  <a:tcPr marL="8542" marR="8542"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3.5(100.0%)</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24.8(100.0%)</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47.2(100.0%)</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78.1(100.0%)</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110.6(100.0</a:t>
                      </a:r>
                      <a:r>
                        <a:rPr lang="en-US" altLang="ja-JP" sz="1000" b="0" i="0" u="none" strike="noStrike" dirty="0">
                          <a:solidFill>
                            <a:srgbClr val="000000"/>
                          </a:solidFill>
                          <a:latin typeface="ＭＳ ゴシック"/>
                        </a:rPr>
                        <a:t>%)</a:t>
                      </a:r>
                    </a:p>
                  </a:txBody>
                  <a:tcPr marL="8542" marR="8542"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376">
                <a:tc>
                  <a:txBody>
                    <a:bodyPr/>
                    <a:lstStyle/>
                    <a:p>
                      <a:pPr algn="l" fontAlgn="ctr"/>
                      <a:r>
                        <a:rPr lang="zh-CN" altLang="en-US" sz="1000" b="0" i="0" u="none" strike="noStrike">
                          <a:solidFill>
                            <a:srgbClr val="000000"/>
                          </a:solidFill>
                          <a:latin typeface="ＭＳ ゴシック" pitchFamily="49" charset="-128"/>
                          <a:ea typeface="ＭＳ ゴシック" pitchFamily="49" charset="-128"/>
                        </a:rPr>
                        <a:t>（内訳）　年金</a:t>
                      </a:r>
                    </a:p>
                  </a:txBody>
                  <a:tcPr marL="8542" marR="8542"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0.9( 24.3%)</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10.5( 42.2%)</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24.0( 50.9%)</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41.2( 52.7%)</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53.5( 48.4%)</a:t>
                      </a:r>
                      <a:endParaRPr lang="en-US" altLang="ja-JP" sz="1000" b="0" i="0" u="none" strike="noStrike" dirty="0">
                        <a:solidFill>
                          <a:srgbClr val="000000"/>
                        </a:solidFill>
                        <a:latin typeface="ＭＳ ゴシック"/>
                      </a:endParaRPr>
                    </a:p>
                  </a:txBody>
                  <a:tcPr marL="8542" marR="8542"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376">
                <a:tc>
                  <a:txBody>
                    <a:bodyPr/>
                    <a:lstStyle/>
                    <a:p>
                      <a:pPr algn="l" fontAlgn="ctr"/>
                      <a:r>
                        <a:rPr lang="ja-JP" altLang="en-US" sz="1000" b="0" i="0" u="none" strike="noStrike">
                          <a:solidFill>
                            <a:srgbClr val="000000"/>
                          </a:solidFill>
                          <a:latin typeface="ＭＳ ゴシック" pitchFamily="49" charset="-128"/>
                          <a:ea typeface="ＭＳ ゴシック" pitchFamily="49" charset="-128"/>
                        </a:rPr>
                        <a:t>          医療</a:t>
                      </a:r>
                    </a:p>
                  </a:txBody>
                  <a:tcPr marL="8542" marR="8542"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2.1( 58.9%)</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10.7( 43.3%)</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18.4( 38.9%)</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26.0( 33.3%)</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36.0( 32.6%)</a:t>
                      </a:r>
                      <a:endParaRPr lang="en-US" altLang="ja-JP" sz="1000" b="0" i="0" u="none" strike="noStrike" dirty="0">
                        <a:solidFill>
                          <a:srgbClr val="000000"/>
                        </a:solidFill>
                        <a:latin typeface="ＭＳ ゴシック"/>
                      </a:endParaRPr>
                    </a:p>
                  </a:txBody>
                  <a:tcPr marL="8542" marR="8542"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376">
                <a:tc>
                  <a:txBody>
                    <a:bodyPr/>
                    <a:lstStyle/>
                    <a:p>
                      <a:pPr algn="l" fontAlgn="ctr"/>
                      <a:r>
                        <a:rPr lang="ja-JP" altLang="en-US" sz="1000" b="0" i="0" u="none" strike="noStrike">
                          <a:solidFill>
                            <a:srgbClr val="000000"/>
                          </a:solidFill>
                          <a:latin typeface="ＭＳ ゴシック" pitchFamily="49" charset="-128"/>
                          <a:ea typeface="ＭＳ ゴシック" pitchFamily="49" charset="-128"/>
                        </a:rPr>
                        <a:t>          福祉その他</a:t>
                      </a:r>
                    </a:p>
                  </a:txBody>
                  <a:tcPr marL="8542" marR="8542"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0.6( 16.8%)</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3.6( 14.5%)</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4.8( 10.2%)</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10.9( 14.0%)</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21.1( 19.1%)</a:t>
                      </a:r>
                      <a:endParaRPr lang="en-US" altLang="ja-JP" sz="1000" b="0" i="0" u="none" strike="noStrike" dirty="0">
                        <a:solidFill>
                          <a:srgbClr val="000000"/>
                        </a:solidFill>
                        <a:latin typeface="ＭＳ ゴシック"/>
                      </a:endParaRPr>
                    </a:p>
                  </a:txBody>
                  <a:tcPr marL="8542" marR="8542"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3928">
                <a:tc>
                  <a:txBody>
                    <a:bodyPr/>
                    <a:lstStyle/>
                    <a:p>
                      <a:pPr algn="ctr" fontAlgn="ctr"/>
                      <a:r>
                        <a:rPr lang="en-US" sz="1000" b="0" i="0" u="none" strike="noStrike" dirty="0">
                          <a:solidFill>
                            <a:srgbClr val="000000"/>
                          </a:solidFill>
                          <a:latin typeface="ＭＳ ゴシック" pitchFamily="49" charset="-128"/>
                          <a:ea typeface="ＭＳ ゴシック" pitchFamily="49" charset="-128"/>
                        </a:rPr>
                        <a:t>Ｂ／Ａ</a:t>
                      </a:r>
                    </a:p>
                  </a:txBody>
                  <a:tcPr marL="8542" marR="8542"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5.77%</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12.15%</a:t>
                      </a:r>
                      <a:endParaRPr lang="en-US" altLang="ja-JP" sz="1000" b="0" i="0" u="none" strike="noStrike" dirty="0">
                        <a:solidFill>
                          <a:srgbClr val="000000"/>
                        </a:solidFill>
                        <a:latin typeface="ＭＳ ゴシック"/>
                      </a:endParaRP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13.61%</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21.01%</a:t>
                      </a:r>
                    </a:p>
                  </a:txBody>
                  <a:tcPr marL="8542" marR="8542"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30.82%</a:t>
                      </a:r>
                      <a:endParaRPr lang="en-US" altLang="ja-JP" sz="1000" b="0" i="0" u="none" strike="noStrike" dirty="0">
                        <a:solidFill>
                          <a:srgbClr val="000000"/>
                        </a:solidFill>
                        <a:latin typeface="ＭＳ ゴシック"/>
                      </a:endParaRPr>
                    </a:p>
                  </a:txBody>
                  <a:tcPr marL="8542" marR="8542"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Text Box 41"/>
          <p:cNvSpPr txBox="1">
            <a:spLocks noChangeArrowheads="1"/>
          </p:cNvSpPr>
          <p:nvPr/>
        </p:nvSpPr>
        <p:spPr bwMode="auto">
          <a:xfrm>
            <a:off x="7385193" y="2924944"/>
            <a:ext cx="305271" cy="177298"/>
          </a:xfrm>
          <a:prstGeom prst="rect">
            <a:avLst/>
          </a:prstGeom>
          <a:noFill/>
          <a:ln w="9525">
            <a:noFill/>
            <a:miter lim="800000"/>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defRPr sz="1000"/>
            </a:pPr>
            <a:r>
              <a:rPr lang="en-US" altLang="ja-JP" sz="925" dirty="0" smtClean="0">
                <a:solidFill>
                  <a:srgbClr val="000000"/>
                </a:solidFill>
                <a:latin typeface="ＭＳ Ｐゴシック"/>
              </a:rPr>
              <a:t>78.1</a:t>
            </a:r>
            <a:endParaRPr lang="en-US" altLang="ja-JP" sz="925" dirty="0">
              <a:solidFill>
                <a:srgbClr val="000000"/>
              </a:solidFill>
              <a:latin typeface="ＭＳ Ｐゴシック"/>
            </a:endParaRPr>
          </a:p>
        </p:txBody>
      </p:sp>
      <p:sp>
        <p:nvSpPr>
          <p:cNvPr id="10" name="スライド番号プレースホルダー 5"/>
          <p:cNvSpPr txBox="1">
            <a:spLocks/>
          </p:cNvSpPr>
          <p:nvPr/>
        </p:nvSpPr>
        <p:spPr bwMode="auto">
          <a:xfrm>
            <a:off x="7739364" y="6525347"/>
            <a:ext cx="235214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54" tIns="47568" rIns="95154" bIns="47568"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6FE4281F-54F1-4DB4-AD87-80222F9AC142}" type="slidenum">
              <a:rPr lang="ja-JP" altLang="en-US" sz="1400">
                <a:latin typeface="Calibri" pitchFamily="34" charset="0"/>
              </a:rPr>
              <a:pPr algn="r" eaLnBrk="1" hangingPunct="1"/>
              <a:t>12</a:t>
            </a:fld>
            <a:endParaRPr lang="en-US" altLang="ja-JP" sz="1400" dirty="0">
              <a:latin typeface="Calibri" pitchFamily="34" charset="0"/>
            </a:endParaRPr>
          </a:p>
        </p:txBody>
      </p:sp>
      <p:sp>
        <p:nvSpPr>
          <p:cNvPr id="12" name="正方形/長方形 11"/>
          <p:cNvSpPr/>
          <p:nvPr/>
        </p:nvSpPr>
        <p:spPr>
          <a:xfrm>
            <a:off x="119009" y="405261"/>
            <a:ext cx="9763856" cy="57546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50" dirty="0">
                <a:solidFill>
                  <a:srgbClr val="000000"/>
                </a:solidFill>
                <a:ea typeface="ＤＦ特太ゴシック体" pitchFamily="1" charset="-128"/>
              </a:rPr>
              <a:t>日本の年金・医療・介護は、これまでの急速な高齢化に対して、制度改正を行いながら、必要な給付の</a:t>
            </a:r>
          </a:p>
          <a:p>
            <a:pPr>
              <a:defRPr/>
            </a:pPr>
            <a:r>
              <a:rPr lang="ja-JP" altLang="en-US" sz="1450" dirty="0">
                <a:solidFill>
                  <a:srgbClr val="000000"/>
                </a:solidFill>
                <a:ea typeface="ＤＦ特太ゴシック体" pitchFamily="1" charset="-128"/>
              </a:rPr>
              <a:t>確保を図ってきました。この結果、社会保障給付費は増加を続け、現在では１００兆円を超えています</a:t>
            </a:r>
            <a:r>
              <a:rPr lang="ja-JP" altLang="en-US" sz="1450" dirty="0" smtClean="0">
                <a:solidFill>
                  <a:srgbClr val="000000"/>
                </a:solidFill>
                <a:ea typeface="ＤＦ特太ゴシック体" pitchFamily="1" charset="-128"/>
              </a:rPr>
              <a:t>。</a:t>
            </a:r>
            <a:endParaRPr lang="ja-JP" altLang="en-US" sz="1450" dirty="0">
              <a:solidFill>
                <a:srgbClr val="000000"/>
              </a:solidFill>
              <a:ea typeface="ＤＦ特太ゴシック体" pitchFamily="1" charset="-128"/>
            </a:endParaRPr>
          </a:p>
        </p:txBody>
      </p:sp>
    </p:spTree>
    <p:extLst>
      <p:ext uri="{BB962C8B-B14F-4D97-AF65-F5344CB8AC3E}">
        <p14:creationId xmlns:p14="http://schemas.microsoft.com/office/powerpoint/2010/main" val="372602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46" t="18182" r="20958" b="9171"/>
          <a:stretch/>
        </p:blipFill>
        <p:spPr bwMode="auto">
          <a:xfrm>
            <a:off x="197901" y="543992"/>
            <a:ext cx="9605442" cy="59813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a:xfrm>
            <a:off x="7689349" y="6520262"/>
            <a:ext cx="2352145" cy="365125"/>
          </a:xfrm>
        </p:spPr>
        <p:txBody>
          <a:bodyPr/>
          <a:lstStyle/>
          <a:p>
            <a:fld id="{32927FFD-3D24-4EC2-AEC8-E83A8D96C0AC}" type="slidenum">
              <a:rPr kumimoji="1" lang="ja-JP" altLang="en-US" sz="1400" smtClean="0">
                <a:solidFill>
                  <a:schemeClr val="tx1"/>
                </a:solidFill>
              </a:rPr>
              <a:pPr/>
              <a:t>13</a:t>
            </a:fld>
            <a:endParaRPr kumimoji="1" lang="ja-JP" altLang="en-US" sz="1400" dirty="0">
              <a:solidFill>
                <a:schemeClr val="tx1"/>
              </a:solidFill>
            </a:endParaRPr>
          </a:p>
        </p:txBody>
      </p:sp>
      <p:sp>
        <p:nvSpPr>
          <p:cNvPr id="7" name="タイトル 1"/>
          <p:cNvSpPr txBox="1">
            <a:spLocks/>
          </p:cNvSpPr>
          <p:nvPr/>
        </p:nvSpPr>
        <p:spPr>
          <a:xfrm>
            <a:off x="0" y="0"/>
            <a:ext cx="10080625" cy="47667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noProof="0" dirty="0" smtClean="0">
                <a:latin typeface="+mj-lt"/>
                <a:ea typeface="+mj-ea"/>
                <a:cs typeface="+mj-cs"/>
              </a:rPr>
              <a:t>日本</a:t>
            </a:r>
            <a:r>
              <a:rPr lang="ja-JP" altLang="en-US" sz="2800" dirty="0" smtClean="0">
                <a:latin typeface="+mj-lt"/>
                <a:ea typeface="+mj-ea"/>
                <a:cs typeface="+mj-cs"/>
              </a:rPr>
              <a:t>の国家予算の現状</a:t>
            </a: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円/楕円 5"/>
          <p:cNvSpPr/>
          <p:nvPr/>
        </p:nvSpPr>
        <p:spPr>
          <a:xfrm>
            <a:off x="2896130" y="3598664"/>
            <a:ext cx="793838" cy="7584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5157079" y="1772816"/>
            <a:ext cx="42867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56667" y="1988840"/>
            <a:ext cx="50011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818748" y="6592097"/>
            <a:ext cx="1865615" cy="276999"/>
          </a:xfrm>
          <a:prstGeom prst="rect">
            <a:avLst/>
          </a:prstGeom>
          <a:noFill/>
        </p:spPr>
        <p:txBody>
          <a:bodyPr wrap="square" rtlCol="0">
            <a:spAutoFit/>
          </a:bodyPr>
          <a:lstStyle/>
          <a:p>
            <a:r>
              <a:rPr kumimoji="1" lang="en-US" altLang="ja-JP" sz="1200" dirty="0" smtClean="0"/>
              <a:t>※</a:t>
            </a:r>
            <a:r>
              <a:rPr kumimoji="1" lang="ja-JP" altLang="en-US" sz="1200" dirty="0" smtClean="0"/>
              <a:t>財務省ＨＰより</a:t>
            </a:r>
            <a:endParaRPr kumimoji="1" lang="ja-JP" altLang="en-US" sz="1200" dirty="0"/>
          </a:p>
        </p:txBody>
      </p:sp>
    </p:spTree>
    <p:extLst>
      <p:ext uri="{BB962C8B-B14F-4D97-AF65-F5344CB8AC3E}">
        <p14:creationId xmlns:p14="http://schemas.microsoft.com/office/powerpoint/2010/main" val="3966566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6667" y="2160000"/>
            <a:ext cx="9366276" cy="1440000"/>
          </a:xfrm>
        </p:spPr>
        <p:style>
          <a:lnRef idx="0">
            <a:schemeClr val="accent5"/>
          </a:lnRef>
          <a:fillRef idx="3">
            <a:schemeClr val="accent5"/>
          </a:fillRef>
          <a:effectRef idx="3">
            <a:schemeClr val="accent5"/>
          </a:effectRef>
          <a:fontRef idx="minor">
            <a:schemeClr val="lt1"/>
          </a:fontRef>
        </p:style>
        <p:txBody>
          <a:bodyPr>
            <a:normAutofit/>
          </a:bodyPr>
          <a:lstStyle/>
          <a:p>
            <a:pPr algn="l"/>
            <a:r>
              <a:rPr lang="ja-JP" altLang="en-US" sz="3400" dirty="0" smtClean="0">
                <a:latin typeface="HGSｺﾞｼｯｸE" pitchFamily="50" charset="-128"/>
                <a:ea typeface="HGSｺﾞｼｯｸE" pitchFamily="50" charset="-128"/>
              </a:rPr>
              <a:t>２　地域包括ケアシステムの構築について</a:t>
            </a:r>
            <a:endParaRPr kumimoji="1" lang="ja-JP" altLang="en-US" sz="3400" dirty="0">
              <a:latin typeface="HGSｺﾞｼｯｸE" pitchFamily="50" charset="-128"/>
              <a:ea typeface="HGSｺﾞｼｯｸE" pitchFamily="50" charset="-128"/>
            </a:endParaRPr>
          </a:p>
        </p:txBody>
      </p:sp>
      <p:sp>
        <p:nvSpPr>
          <p:cNvPr id="5" name="スライド番号プレースホルダ 3"/>
          <p:cNvSpPr txBox="1">
            <a:spLocks/>
          </p:cNvSpPr>
          <p:nvPr/>
        </p:nvSpPr>
        <p:spPr>
          <a:xfrm>
            <a:off x="9628318" y="6490784"/>
            <a:ext cx="43605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48BACA46-6FE4-47B2-827E-F4BE331AC4BA}" type="slidenum">
              <a:rPr lang="ja-JP" altLang="en-US" sz="1400" smtClean="0">
                <a:solidFill>
                  <a:schemeClr val="tx1"/>
                </a:solidFill>
                <a:latin typeface="HGｺﾞｼｯｸM" pitchFamily="49" charset="-128"/>
                <a:ea typeface="HGｺﾞｼｯｸM" pitchFamily="49" charset="-128"/>
              </a:rPr>
              <a:pPr algn="ctr"/>
              <a:t>14</a:t>
            </a:fld>
            <a:endParaRPr lang="ja-JP" altLang="en-US" sz="1400" dirty="0">
              <a:solidFill>
                <a:schemeClr val="tx1"/>
              </a:solidFill>
              <a:latin typeface="HGｺﾞｼｯｸM" pitchFamily="49" charset="-128"/>
              <a:ea typeface="HGｺﾞｼｯｸM" pitchFamily="49" charset="-128"/>
            </a:endParaRPr>
          </a:p>
        </p:txBody>
      </p:sp>
    </p:spTree>
    <p:extLst>
      <p:ext uri="{BB962C8B-B14F-4D97-AF65-F5344CB8AC3E}">
        <p14:creationId xmlns:p14="http://schemas.microsoft.com/office/powerpoint/2010/main" val="1553919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689349" y="6520262"/>
            <a:ext cx="2352145" cy="365125"/>
          </a:xfrm>
        </p:spPr>
        <p:txBody>
          <a:bodyPr/>
          <a:lstStyle/>
          <a:p>
            <a:fld id="{F9752E68-DD48-4A20-B11B-364306F3A4A4}" type="slidenum">
              <a:rPr kumimoji="1" lang="ja-JP" altLang="en-US" sz="1400" smtClean="0">
                <a:solidFill>
                  <a:schemeClr val="tx1"/>
                </a:solidFill>
              </a:rPr>
              <a:pPr/>
              <a:t>15</a:t>
            </a:fld>
            <a:endParaRPr kumimoji="1" lang="ja-JP" altLang="en-US" sz="1400">
              <a:solidFill>
                <a:schemeClr val="tx1"/>
              </a:solidFill>
            </a:endParaRPr>
          </a:p>
        </p:txBody>
      </p:sp>
      <p:sp>
        <p:nvSpPr>
          <p:cNvPr id="5" name="タイトル 1"/>
          <p:cNvSpPr txBox="1">
            <a:spLocks/>
          </p:cNvSpPr>
          <p:nvPr/>
        </p:nvSpPr>
        <p:spPr>
          <a:xfrm>
            <a:off x="0" y="0"/>
            <a:ext cx="10080625" cy="6206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dirty="0" smtClean="0">
                <a:latin typeface="+mj-lt"/>
                <a:ea typeface="+mj-ea"/>
                <a:cs typeface="+mj-cs"/>
              </a:rPr>
              <a:t>「地域包括ケア」に係る理念規定の創設</a:t>
            </a: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メモ 5"/>
          <p:cNvSpPr/>
          <p:nvPr/>
        </p:nvSpPr>
        <p:spPr>
          <a:xfrm>
            <a:off x="674203" y="1124744"/>
            <a:ext cx="8811604" cy="5040560"/>
          </a:xfrm>
          <a:prstGeom prst="foldedCorner">
            <a:avLst/>
          </a:prstGeom>
          <a:solidFill>
            <a:schemeClr val="bg1">
              <a:lumMod val="95000"/>
            </a:schemeClr>
          </a:solidFill>
          <a:ln w="9525"/>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altLang="ja-JP" sz="2400" b="1" dirty="0" smtClean="0">
              <a:solidFill>
                <a:schemeClr val="tx1"/>
              </a:solidFill>
              <a:latin typeface="+mn-ea"/>
            </a:endParaRPr>
          </a:p>
          <a:p>
            <a:pPr>
              <a:buNone/>
            </a:pPr>
            <a:r>
              <a:rPr lang="ja-JP" altLang="en-US" sz="2400" b="1" dirty="0" smtClean="0">
                <a:solidFill>
                  <a:schemeClr val="tx1"/>
                </a:solidFill>
                <a:latin typeface="+mn-ea"/>
              </a:rPr>
              <a:t>介護保険法　第</a:t>
            </a:r>
            <a:r>
              <a:rPr lang="en-US" altLang="ja-JP" sz="2400" b="1" dirty="0" smtClean="0">
                <a:solidFill>
                  <a:schemeClr val="tx1"/>
                </a:solidFill>
                <a:latin typeface="+mn-ea"/>
              </a:rPr>
              <a:t>5</a:t>
            </a:r>
            <a:r>
              <a:rPr lang="ja-JP" altLang="en-US" sz="2400" b="1" dirty="0" smtClean="0">
                <a:solidFill>
                  <a:schemeClr val="tx1"/>
                </a:solidFill>
                <a:latin typeface="+mn-ea"/>
              </a:rPr>
              <a:t>条第</a:t>
            </a:r>
            <a:r>
              <a:rPr lang="en-US" altLang="ja-JP" sz="2400" b="1" dirty="0" smtClean="0">
                <a:solidFill>
                  <a:schemeClr val="tx1"/>
                </a:solidFill>
                <a:latin typeface="+mn-ea"/>
              </a:rPr>
              <a:t>3</a:t>
            </a:r>
            <a:r>
              <a:rPr lang="ja-JP" altLang="en-US" sz="2400" b="1" dirty="0" smtClean="0">
                <a:solidFill>
                  <a:schemeClr val="tx1"/>
                </a:solidFill>
                <a:latin typeface="+mn-ea"/>
              </a:rPr>
              <a:t>項　</a:t>
            </a:r>
            <a:r>
              <a:rPr lang="ja-JP" altLang="en-US" dirty="0" smtClean="0">
                <a:solidFill>
                  <a:schemeClr val="tx1"/>
                </a:solidFill>
                <a:latin typeface="+mn-ea"/>
              </a:rPr>
              <a:t>（平成</a:t>
            </a:r>
            <a:r>
              <a:rPr lang="en-US" altLang="ja-JP" dirty="0" smtClean="0">
                <a:solidFill>
                  <a:schemeClr val="tx1"/>
                </a:solidFill>
                <a:latin typeface="+mn-ea"/>
              </a:rPr>
              <a:t>23</a:t>
            </a:r>
            <a:r>
              <a:rPr lang="ja-JP" altLang="en-US" dirty="0" smtClean="0">
                <a:solidFill>
                  <a:schemeClr val="tx1"/>
                </a:solidFill>
                <a:latin typeface="+mn-ea"/>
              </a:rPr>
              <a:t>年</a:t>
            </a:r>
            <a:r>
              <a:rPr lang="en-US" altLang="ja-JP" dirty="0" smtClean="0">
                <a:solidFill>
                  <a:schemeClr val="tx1"/>
                </a:solidFill>
                <a:latin typeface="+mn-ea"/>
              </a:rPr>
              <a:t>6</a:t>
            </a:r>
            <a:r>
              <a:rPr lang="ja-JP" altLang="en-US" dirty="0" smtClean="0">
                <a:solidFill>
                  <a:schemeClr val="tx1"/>
                </a:solidFill>
                <a:latin typeface="+mn-ea"/>
              </a:rPr>
              <a:t>月改正、</a:t>
            </a:r>
            <a:r>
              <a:rPr lang="en-US" altLang="ja-JP" dirty="0" smtClean="0">
                <a:solidFill>
                  <a:schemeClr val="tx1"/>
                </a:solidFill>
                <a:latin typeface="+mn-ea"/>
              </a:rPr>
              <a:t>24</a:t>
            </a:r>
            <a:r>
              <a:rPr lang="ja-JP" altLang="en-US" dirty="0" smtClean="0">
                <a:solidFill>
                  <a:schemeClr val="tx1"/>
                </a:solidFill>
                <a:latin typeface="+mn-ea"/>
              </a:rPr>
              <a:t>年</a:t>
            </a:r>
            <a:r>
              <a:rPr lang="en-US" altLang="ja-JP" dirty="0" smtClean="0">
                <a:solidFill>
                  <a:schemeClr val="tx1"/>
                </a:solidFill>
                <a:latin typeface="+mn-ea"/>
              </a:rPr>
              <a:t>4</a:t>
            </a:r>
            <a:r>
              <a:rPr lang="ja-JP" altLang="en-US" dirty="0" smtClean="0">
                <a:solidFill>
                  <a:schemeClr val="tx1"/>
                </a:solidFill>
                <a:latin typeface="+mn-ea"/>
              </a:rPr>
              <a:t>月施行）</a:t>
            </a:r>
            <a:endParaRPr lang="en-US" altLang="ja-JP" dirty="0" smtClean="0">
              <a:solidFill>
                <a:schemeClr val="tx1"/>
              </a:solidFill>
              <a:latin typeface="+mn-ea"/>
            </a:endParaRPr>
          </a:p>
          <a:p>
            <a:pPr>
              <a:buNone/>
            </a:pPr>
            <a:endParaRPr kumimoji="0" lang="en-US" altLang="ja-JP" dirty="0" smtClean="0">
              <a:solidFill>
                <a:schemeClr val="tx1"/>
              </a:solidFill>
              <a:latin typeface="+mn-ea"/>
            </a:endParaRPr>
          </a:p>
          <a:p>
            <a:pPr>
              <a:lnSpc>
                <a:spcPct val="130000"/>
              </a:lnSpc>
              <a:buNone/>
            </a:pPr>
            <a:r>
              <a:rPr kumimoji="0" lang="ja-JP" altLang="en-US" sz="2400" dirty="0" smtClean="0">
                <a:solidFill>
                  <a:schemeClr val="tx1"/>
                </a:solidFill>
                <a:latin typeface="メイリオ"/>
              </a:rPr>
              <a:t>　</a:t>
            </a:r>
            <a:r>
              <a:rPr lang="ja-JP" altLang="en-US" sz="2000" dirty="0" smtClean="0">
                <a:solidFill>
                  <a:schemeClr val="tx1"/>
                </a:solidFill>
              </a:rPr>
              <a:t>国及び地方公共団体は、被保険者が、可能な限り、住み慣れた地域でその有する能力に応じ自立した日常生活を営むことができるよう、保険給付に係る保健医療サービス及び福祉サービスに関する施策、要介護状態等となることの予防又は要介護状態等の軽減若しくは悪化の防止のための施策並びに地域における自立した日常生活の支援のための施策を、医療及び居住に関する施策との有機的な連携を図りつつ包括的に推進するよう努めなければならない</a:t>
            </a:r>
            <a:r>
              <a:rPr kumimoji="0" lang="ja-JP" altLang="en-US" sz="2000" dirty="0" smtClean="0">
                <a:solidFill>
                  <a:schemeClr val="tx1"/>
                </a:solidFill>
                <a:latin typeface="メイリオ"/>
              </a:rPr>
              <a:t>。</a:t>
            </a:r>
            <a:endParaRPr kumimoji="0" lang="en-US" altLang="ja-JP" sz="2000" dirty="0" smtClean="0">
              <a:solidFill>
                <a:schemeClr val="tx1"/>
              </a:solidFill>
              <a:latin typeface="メイリオ"/>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56719" y="2708921"/>
            <a:ext cx="9486885" cy="4104442"/>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algn="ctr" fontAlgn="auto">
              <a:spcBef>
                <a:spcPts val="0"/>
              </a:spcBef>
              <a:spcAft>
                <a:spcPts val="0"/>
              </a:spcAft>
            </a:pPr>
            <a:endParaRPr lang="ja-JP" altLang="en-US" spc="-100" dirty="0">
              <a:solidFill>
                <a:prstClr val="black"/>
              </a:solidFill>
            </a:endParaRPr>
          </a:p>
        </p:txBody>
      </p:sp>
      <p:sp>
        <p:nvSpPr>
          <p:cNvPr id="70" name="円/楕円 69"/>
          <p:cNvSpPr/>
          <p:nvPr/>
        </p:nvSpPr>
        <p:spPr>
          <a:xfrm>
            <a:off x="1010058" y="3501008"/>
            <a:ext cx="1478567"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fontAlgn="auto">
              <a:spcBef>
                <a:spcPts val="0"/>
              </a:spcBef>
              <a:spcAft>
                <a:spcPts val="0"/>
              </a:spcAft>
            </a:pPr>
            <a:endParaRPr lang="ja-JP" altLang="en-US" spc="-100">
              <a:solidFill>
                <a:prstClr val="black"/>
              </a:solidFill>
            </a:endParaRPr>
          </a:p>
        </p:txBody>
      </p:sp>
      <p:sp>
        <p:nvSpPr>
          <p:cNvPr id="57" name="円/楕円 56"/>
          <p:cNvSpPr/>
          <p:nvPr/>
        </p:nvSpPr>
        <p:spPr>
          <a:xfrm>
            <a:off x="1321511" y="3500996"/>
            <a:ext cx="7382695" cy="3096344"/>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algn="ctr" fontAlgn="auto">
              <a:spcBef>
                <a:spcPts val="0"/>
              </a:spcBef>
              <a:spcAft>
                <a:spcPts val="0"/>
              </a:spcAft>
            </a:pPr>
            <a:endParaRPr lang="ja-JP" altLang="en-US" spc="-100">
              <a:solidFill>
                <a:prstClr val="black"/>
              </a:solidFill>
            </a:endParaRPr>
          </a:p>
        </p:txBody>
      </p:sp>
      <p:sp>
        <p:nvSpPr>
          <p:cNvPr id="69" name="円/楕円 68"/>
          <p:cNvSpPr/>
          <p:nvPr/>
        </p:nvSpPr>
        <p:spPr>
          <a:xfrm>
            <a:off x="7830957" y="3789026"/>
            <a:ext cx="1758657"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fontAlgn="auto">
              <a:spcBef>
                <a:spcPts val="0"/>
              </a:spcBef>
              <a:spcAft>
                <a:spcPts val="0"/>
              </a:spcAft>
            </a:pPr>
            <a:endParaRPr lang="ja-JP" altLang="en-US" spc="-100">
              <a:solidFill>
                <a:prstClr val="black"/>
              </a:solidFill>
            </a:endParaRPr>
          </a:p>
        </p:txBody>
      </p:sp>
      <p:sp>
        <p:nvSpPr>
          <p:cNvPr id="73" name="右カーブ矢印 72"/>
          <p:cNvSpPr/>
          <p:nvPr/>
        </p:nvSpPr>
        <p:spPr>
          <a:xfrm rot="19031753">
            <a:off x="2757083" y="3998340"/>
            <a:ext cx="551255"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fontAlgn="auto">
              <a:spcBef>
                <a:spcPts val="0"/>
              </a:spcBef>
              <a:spcAft>
                <a:spcPts val="0"/>
              </a:spcAft>
            </a:pPr>
            <a:endParaRPr lang="ja-JP" altLang="en-US" spc="-100">
              <a:solidFill>
                <a:prstClr val="black"/>
              </a:solidFill>
            </a:endParaRPr>
          </a:p>
        </p:txBody>
      </p:sp>
      <p:sp>
        <p:nvSpPr>
          <p:cNvPr id="74" name="左カーブ矢印 73"/>
          <p:cNvSpPr/>
          <p:nvPr/>
        </p:nvSpPr>
        <p:spPr>
          <a:xfrm rot="9981534" flipH="1">
            <a:off x="4060266" y="3897136"/>
            <a:ext cx="464934"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fontAlgn="auto">
              <a:spcBef>
                <a:spcPts val="0"/>
              </a:spcBef>
              <a:spcAft>
                <a:spcPts val="0"/>
              </a:spcAft>
            </a:pPr>
            <a:endParaRPr lang="ja-JP" altLang="en-US" spc="-100" dirty="0">
              <a:solidFill>
                <a:prstClr val="black"/>
              </a:solidFill>
            </a:endParaRPr>
          </a:p>
        </p:txBody>
      </p:sp>
      <p:sp>
        <p:nvSpPr>
          <p:cNvPr id="75" name="右カーブ矢印 74"/>
          <p:cNvSpPr/>
          <p:nvPr/>
        </p:nvSpPr>
        <p:spPr>
          <a:xfrm rot="11588426" flipH="1">
            <a:off x="5325047" y="3891763"/>
            <a:ext cx="418421"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fontAlgn="auto">
              <a:spcBef>
                <a:spcPts val="0"/>
              </a:spcBef>
              <a:spcAft>
                <a:spcPts val="0"/>
              </a:spcAft>
            </a:pPr>
            <a:endParaRPr lang="ja-JP" altLang="en-US" spc="-100">
              <a:solidFill>
                <a:prstClr val="black"/>
              </a:solidFill>
            </a:endParaRPr>
          </a:p>
        </p:txBody>
      </p:sp>
      <p:sp>
        <p:nvSpPr>
          <p:cNvPr id="71" name="左カーブ矢印 70"/>
          <p:cNvSpPr/>
          <p:nvPr/>
        </p:nvSpPr>
        <p:spPr>
          <a:xfrm rot="2216199">
            <a:off x="6635413" y="3994707"/>
            <a:ext cx="447519"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fontAlgn="auto">
              <a:spcBef>
                <a:spcPts val="0"/>
              </a:spcBef>
              <a:spcAft>
                <a:spcPts val="0"/>
              </a:spcAft>
            </a:pPr>
            <a:endParaRPr lang="ja-JP" altLang="en-US" spc="-100">
              <a:solidFill>
                <a:prstClr val="black"/>
              </a:solidFill>
            </a:endParaRPr>
          </a:p>
        </p:txBody>
      </p:sp>
      <p:sp>
        <p:nvSpPr>
          <p:cNvPr id="77" name="左カーブ矢印 76"/>
          <p:cNvSpPr/>
          <p:nvPr/>
        </p:nvSpPr>
        <p:spPr>
          <a:xfrm rot="1592324" flipH="1">
            <a:off x="3704682" y="4771700"/>
            <a:ext cx="504840"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fontAlgn="auto">
              <a:spcBef>
                <a:spcPts val="0"/>
              </a:spcBef>
              <a:spcAft>
                <a:spcPts val="0"/>
              </a:spcAft>
            </a:pPr>
            <a:endParaRPr lang="ja-JP" altLang="en-US" spc="-100">
              <a:solidFill>
                <a:prstClr val="black"/>
              </a:solidFill>
            </a:endParaRPr>
          </a:p>
        </p:txBody>
      </p:sp>
      <p:sp>
        <p:nvSpPr>
          <p:cNvPr id="76" name="右カーブ矢印 75"/>
          <p:cNvSpPr/>
          <p:nvPr/>
        </p:nvSpPr>
        <p:spPr>
          <a:xfrm rot="12586660">
            <a:off x="5746913" y="5166533"/>
            <a:ext cx="554935"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fontAlgn="auto">
              <a:spcBef>
                <a:spcPts val="0"/>
              </a:spcBef>
              <a:spcAft>
                <a:spcPts val="0"/>
              </a:spcAft>
            </a:pPr>
            <a:endParaRPr lang="ja-JP" altLang="en-US" spc="-100">
              <a:solidFill>
                <a:prstClr val="black"/>
              </a:solidFill>
            </a:endParaRPr>
          </a:p>
        </p:txBody>
      </p:sp>
      <p:sp>
        <p:nvSpPr>
          <p:cNvPr id="38" name="円/楕円 37"/>
          <p:cNvSpPr/>
          <p:nvPr/>
        </p:nvSpPr>
        <p:spPr>
          <a:xfrm>
            <a:off x="3703026" y="4597346"/>
            <a:ext cx="2619666"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fontAlgn="auto">
              <a:spcBef>
                <a:spcPts val="0"/>
              </a:spcBef>
              <a:spcAft>
                <a:spcPts val="0"/>
              </a:spcAft>
            </a:pPr>
            <a:endParaRPr lang="ja-JP" altLang="en-US" spc="-100">
              <a:solidFill>
                <a:prstClr val="black"/>
              </a:solidFill>
            </a:endParaRPr>
          </a:p>
        </p:txBody>
      </p:sp>
      <p:sp>
        <p:nvSpPr>
          <p:cNvPr id="36" name="円/楕円 35"/>
          <p:cNvSpPr/>
          <p:nvPr/>
        </p:nvSpPr>
        <p:spPr>
          <a:xfrm>
            <a:off x="3361830" y="6021274"/>
            <a:ext cx="1392269"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fontAlgn="auto">
              <a:spcBef>
                <a:spcPts val="0"/>
              </a:spcBef>
              <a:spcAft>
                <a:spcPts val="0"/>
              </a:spcAft>
            </a:pPr>
            <a:endParaRPr lang="ja-JP" altLang="en-US" spc="-100">
              <a:solidFill>
                <a:prstClr val="black"/>
              </a:solidFill>
            </a:endParaRPr>
          </a:p>
        </p:txBody>
      </p:sp>
      <p:sp>
        <p:nvSpPr>
          <p:cNvPr id="41" name="テキスト ボックス 40"/>
          <p:cNvSpPr txBox="1"/>
          <p:nvPr/>
        </p:nvSpPr>
        <p:spPr>
          <a:xfrm>
            <a:off x="1638978" y="3140954"/>
            <a:ext cx="1190757" cy="338554"/>
          </a:xfrm>
          <a:prstGeom prst="rect">
            <a:avLst/>
          </a:prstGeom>
          <a:noFill/>
        </p:spPr>
        <p:txBody>
          <a:bodyPr wrap="square" lIns="91420" tIns="45713" rIns="91420" bIns="45713" rtlCol="0">
            <a:spAutoFit/>
          </a:bodyPr>
          <a:lstStyle/>
          <a:p>
            <a:pPr fontAlgn="auto">
              <a:spcBef>
                <a:spcPts val="0"/>
              </a:spcBef>
              <a:spcAft>
                <a:spcPts val="0"/>
              </a:spcAft>
            </a:pPr>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941175" y="5517658"/>
            <a:ext cx="2381515" cy="500123"/>
          </a:xfrm>
          <a:prstGeom prst="rect">
            <a:avLst/>
          </a:prstGeom>
          <a:noFill/>
        </p:spPr>
        <p:txBody>
          <a:bodyPr wrap="square" lIns="91420" tIns="45713" rIns="91420" bIns="45713" rtlCol="0">
            <a:spAutoFit/>
          </a:bodyPr>
          <a:lstStyle/>
          <a:p>
            <a:pPr fontAlgn="auto">
              <a:spcBef>
                <a:spcPts val="0"/>
              </a:spcBef>
              <a:spcAft>
                <a:spcPts val="0"/>
              </a:spcAft>
            </a:pPr>
            <a:r>
              <a:rPr lang="ja-JP" altLang="en-US" sz="1050" spc="-100" dirty="0" smtClean="0">
                <a:solidFill>
                  <a:prstClr val="black"/>
                </a:solidFill>
                <a:latin typeface="ＭＳ Ｐゴシック"/>
                <a:ea typeface="ＭＳ Ｐゴシック"/>
              </a:rPr>
              <a:t>いつまでも元気に暮らすために･･･  </a:t>
            </a:r>
            <a:endParaRPr lang="en-US" altLang="ja-JP" sz="1050" spc="-100" dirty="0" smtClean="0">
              <a:solidFill>
                <a:prstClr val="black"/>
              </a:solidFill>
              <a:latin typeface="ＭＳ Ｐゴシック"/>
              <a:ea typeface="ＭＳ Ｐゴシック"/>
            </a:endParaRPr>
          </a:p>
          <a:p>
            <a:pPr fontAlgn="auto">
              <a:spcBef>
                <a:spcPts val="0"/>
              </a:spcBef>
              <a:spcAft>
                <a:spcPts val="0"/>
              </a:spcAft>
            </a:pPr>
            <a:r>
              <a:rPr lang="ja-JP" altLang="en-US" sz="1600" b="1" spc="-100" dirty="0" smtClean="0">
                <a:solidFill>
                  <a:prstClr val="black"/>
                </a:solidFill>
                <a:latin typeface="HG丸ｺﾞｼｯｸM-PRO" pitchFamily="50" charset="-128"/>
                <a:ea typeface="HG丸ｺﾞｼｯｸM-PRO" pitchFamily="50" charset="-128"/>
              </a:rPr>
              <a:t>生活支援・介護予防</a:t>
            </a:r>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533479" y="4386590"/>
            <a:ext cx="1050220" cy="338540"/>
          </a:xfrm>
          <a:prstGeom prst="rect">
            <a:avLst/>
          </a:prstGeom>
          <a:noFill/>
        </p:spPr>
        <p:txBody>
          <a:bodyPr wrap="square" lIns="91420" tIns="45713" rIns="91420" bIns="45713" rtlCol="0">
            <a:spAutoFit/>
          </a:bodyPr>
          <a:lstStyle/>
          <a:p>
            <a:pPr fontAlgn="auto">
              <a:spcBef>
                <a:spcPts val="0"/>
              </a:spcBef>
              <a:spcAft>
                <a:spcPts val="0"/>
              </a:spcAft>
            </a:pPr>
            <a:r>
              <a:rPr lang="ja-JP" altLang="en-US" sz="1600" b="1" spc="-100" dirty="0" smtClean="0">
                <a:solidFill>
                  <a:prstClr val="black"/>
                </a:solidFill>
                <a:latin typeface="HG丸ｺﾞｼｯｸM-PRO" pitchFamily="50" charset="-128"/>
                <a:ea typeface="HG丸ｺﾞｼｯｸM-PRO" pitchFamily="50" charset="-128"/>
              </a:rPr>
              <a:t>住まい</a:t>
            </a:r>
            <a:endParaRPr lang="en-US" altLang="ja-JP" sz="1600" b="1" spc="-100" dirty="0" smtClean="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3" cstate="print"/>
          <a:stretch>
            <a:fillRect/>
          </a:stretch>
        </p:blipFill>
        <p:spPr>
          <a:xfrm>
            <a:off x="4020795" y="4581114"/>
            <a:ext cx="952607" cy="526898"/>
          </a:xfrm>
          <a:prstGeom prst="rect">
            <a:avLst/>
          </a:prstGeom>
        </p:spPr>
      </p:pic>
      <p:sp>
        <p:nvSpPr>
          <p:cNvPr id="55" name="角丸四角形 54"/>
          <p:cNvSpPr/>
          <p:nvPr/>
        </p:nvSpPr>
        <p:spPr>
          <a:xfrm>
            <a:off x="2872527" y="2924944"/>
            <a:ext cx="4445494"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algn="ctr" fontAlgn="auto">
              <a:spcBef>
                <a:spcPts val="0"/>
              </a:spcBef>
              <a:spcAft>
                <a:spcPts val="0"/>
              </a:spcAft>
            </a:pPr>
            <a:r>
              <a:rPr lang="ja-JP" altLang="en-US" spc="-100" dirty="0" smtClean="0">
                <a:solidFill>
                  <a:prstClr val="black"/>
                </a:solidFill>
              </a:rPr>
              <a:t>地域包括ケアシステムの姿</a:t>
            </a:r>
            <a:endParaRPr lang="ja-JP" altLang="en-US" spc="-100" dirty="0">
              <a:solidFill>
                <a:prstClr val="black"/>
              </a:solidFill>
            </a:endParaRPr>
          </a:p>
        </p:txBody>
      </p:sp>
      <p:sp>
        <p:nvSpPr>
          <p:cNvPr id="59" name="角丸四角形 58"/>
          <p:cNvSpPr/>
          <p:nvPr/>
        </p:nvSpPr>
        <p:spPr>
          <a:xfrm>
            <a:off x="6658477" y="5301194"/>
            <a:ext cx="2935673" cy="86409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174625" indent="-174625" fontAlgn="auto">
              <a:spcBef>
                <a:spcPts val="0"/>
              </a:spcBef>
              <a:spcAft>
                <a:spcPts val="0"/>
              </a:spcAft>
            </a:pPr>
            <a:r>
              <a:rPr lang="en-US" altLang="ja-JP" sz="1200" spc="-100" dirty="0" smtClean="0">
                <a:solidFill>
                  <a:prstClr val="black"/>
                </a:solidFill>
              </a:rPr>
              <a:t>※</a:t>
            </a:r>
            <a:r>
              <a:rPr lang="ja-JP" altLang="en-US" sz="1200" spc="-100" dirty="0" smtClean="0">
                <a:solidFill>
                  <a:prstClr val="black"/>
                </a:solidFill>
              </a:rPr>
              <a:t>　</a:t>
            </a:r>
            <a:r>
              <a:rPr lang="ja-JP" altLang="ja-JP" sz="1200" spc="-100" dirty="0" smtClean="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3" name="図 2" descr="health_0150.wmf"/>
          <p:cNvPicPr>
            <a:picLocks noChangeAspect="1"/>
          </p:cNvPicPr>
          <p:nvPr/>
        </p:nvPicPr>
        <p:blipFill>
          <a:blip r:embed="rId4" cstate="print"/>
          <a:stretch>
            <a:fillRect/>
          </a:stretch>
        </p:blipFill>
        <p:spPr>
          <a:xfrm>
            <a:off x="5632640" y="4221555"/>
            <a:ext cx="295293" cy="920889"/>
          </a:xfrm>
          <a:prstGeom prst="rect">
            <a:avLst/>
          </a:prstGeom>
        </p:spPr>
      </p:pic>
      <p:pic>
        <p:nvPicPr>
          <p:cNvPr id="8" name="図 7" descr="health_0180.wmf"/>
          <p:cNvPicPr>
            <a:picLocks noChangeAspect="1"/>
          </p:cNvPicPr>
          <p:nvPr/>
        </p:nvPicPr>
        <p:blipFill>
          <a:blip r:embed="rId5" cstate="print"/>
          <a:stretch>
            <a:fillRect/>
          </a:stretch>
        </p:blipFill>
        <p:spPr>
          <a:xfrm>
            <a:off x="4899819" y="4509108"/>
            <a:ext cx="952606" cy="695910"/>
          </a:xfrm>
          <a:prstGeom prst="rect">
            <a:avLst/>
          </a:prstGeom>
        </p:spPr>
      </p:pic>
      <p:sp>
        <p:nvSpPr>
          <p:cNvPr id="48" name="円/楕円 47"/>
          <p:cNvSpPr/>
          <p:nvPr/>
        </p:nvSpPr>
        <p:spPr>
          <a:xfrm>
            <a:off x="6072757" y="3645010"/>
            <a:ext cx="2344433"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fontAlgn="auto">
              <a:spcBef>
                <a:spcPts val="0"/>
              </a:spcBef>
              <a:spcAft>
                <a:spcPts val="0"/>
              </a:spcAft>
            </a:pPr>
            <a:endParaRPr lang="ja-JP" altLang="en-US" spc="-100">
              <a:solidFill>
                <a:prstClr val="black"/>
              </a:solidFill>
            </a:endParaRPr>
          </a:p>
        </p:txBody>
      </p:sp>
      <p:pic>
        <p:nvPicPr>
          <p:cNvPr id="18" name="図 17" descr="build32.wmf"/>
          <p:cNvPicPr>
            <a:picLocks noChangeAspect="1"/>
          </p:cNvPicPr>
          <p:nvPr/>
        </p:nvPicPr>
        <p:blipFill>
          <a:blip r:embed="rId6" cstate="print"/>
          <a:stretch>
            <a:fillRect/>
          </a:stretch>
        </p:blipFill>
        <p:spPr>
          <a:xfrm>
            <a:off x="8188538" y="3284977"/>
            <a:ext cx="952606" cy="604665"/>
          </a:xfrm>
          <a:prstGeom prst="rect">
            <a:avLst/>
          </a:prstGeom>
        </p:spPr>
      </p:pic>
      <p:pic>
        <p:nvPicPr>
          <p:cNvPr id="6" name="図 5" descr="health_0166.wmf"/>
          <p:cNvPicPr>
            <a:picLocks noChangeAspect="1"/>
          </p:cNvPicPr>
          <p:nvPr/>
        </p:nvPicPr>
        <p:blipFill>
          <a:blip r:embed="rId7" cstate="print"/>
          <a:stretch>
            <a:fillRect/>
          </a:stretch>
        </p:blipFill>
        <p:spPr>
          <a:xfrm>
            <a:off x="8188543" y="3573005"/>
            <a:ext cx="873221" cy="559721"/>
          </a:xfrm>
          <a:prstGeom prst="rect">
            <a:avLst/>
          </a:prstGeom>
        </p:spPr>
      </p:pic>
      <p:pic>
        <p:nvPicPr>
          <p:cNvPr id="32" name="図 31" descr="build34.wmf"/>
          <p:cNvPicPr>
            <a:picLocks noChangeAspect="1"/>
          </p:cNvPicPr>
          <p:nvPr/>
        </p:nvPicPr>
        <p:blipFill>
          <a:blip r:embed="rId8" cstate="print"/>
          <a:stretch>
            <a:fillRect/>
          </a:stretch>
        </p:blipFill>
        <p:spPr>
          <a:xfrm>
            <a:off x="7024938" y="3284978"/>
            <a:ext cx="746207" cy="520673"/>
          </a:xfrm>
          <a:prstGeom prst="rect">
            <a:avLst/>
          </a:prstGeom>
        </p:spPr>
      </p:pic>
      <p:pic>
        <p:nvPicPr>
          <p:cNvPr id="9" name="図 8" descr="health_0047.wmf"/>
          <p:cNvPicPr>
            <a:picLocks noChangeAspect="1"/>
          </p:cNvPicPr>
          <p:nvPr/>
        </p:nvPicPr>
        <p:blipFill>
          <a:blip r:embed="rId9" cstate="print"/>
          <a:stretch>
            <a:fillRect/>
          </a:stretch>
        </p:blipFill>
        <p:spPr>
          <a:xfrm>
            <a:off x="7461587" y="3530648"/>
            <a:ext cx="735717" cy="690426"/>
          </a:xfrm>
          <a:prstGeom prst="rect">
            <a:avLst/>
          </a:prstGeom>
        </p:spPr>
      </p:pic>
      <p:sp>
        <p:nvSpPr>
          <p:cNvPr id="39" name="テキスト ボックス 38"/>
          <p:cNvSpPr txBox="1"/>
          <p:nvPr/>
        </p:nvSpPr>
        <p:spPr>
          <a:xfrm>
            <a:off x="6288507" y="3879339"/>
            <a:ext cx="3284938" cy="969482"/>
          </a:xfrm>
          <a:prstGeom prst="rect">
            <a:avLst/>
          </a:prstGeom>
          <a:noFill/>
        </p:spPr>
        <p:txBody>
          <a:bodyPr wrap="square" lIns="91420" tIns="45713" rIns="91420" bIns="45713" rtlCol="0">
            <a:spAutoFit/>
          </a:bodyPr>
          <a:lstStyle/>
          <a:p>
            <a:pPr fontAlgn="auto">
              <a:spcBef>
                <a:spcPts val="0"/>
              </a:spcBef>
              <a:spcAft>
                <a:spcPts val="0"/>
              </a:spcAft>
            </a:pPr>
            <a:r>
              <a:rPr lang="ja-JP" altLang="en-US" sz="900" spc="-100" dirty="0" smtClean="0">
                <a:solidFill>
                  <a:prstClr val="black"/>
                </a:solidFill>
                <a:latin typeface="ＭＳ Ｐゴシック"/>
                <a:ea typeface="ＭＳ Ｐゴシック"/>
              </a:rPr>
              <a:t>■在宅系サービス：</a:t>
            </a:r>
            <a:endParaRPr lang="en-US" altLang="ja-JP" sz="900" spc="-100" dirty="0" smtClean="0">
              <a:solidFill>
                <a:prstClr val="black"/>
              </a:solidFill>
              <a:latin typeface="ＭＳ Ｐゴシック"/>
              <a:ea typeface="ＭＳ Ｐゴシック"/>
            </a:endParaRPr>
          </a:p>
          <a:p>
            <a:pPr fontAlgn="auto">
              <a:spcBef>
                <a:spcPts val="0"/>
              </a:spcBef>
              <a:spcAft>
                <a:spcPts val="0"/>
              </a:spcAft>
            </a:pPr>
            <a:r>
              <a:rPr lang="ja-JP" altLang="en-US" sz="800" spc="-100" dirty="0" smtClean="0">
                <a:solidFill>
                  <a:prstClr val="black"/>
                </a:solidFill>
                <a:latin typeface="ＭＳ Ｐゴシック"/>
                <a:ea typeface="ＭＳ Ｐゴシック"/>
              </a:rPr>
              <a:t>・訪問介護　・訪問看護　・通所介護　</a:t>
            </a:r>
            <a:endParaRPr lang="en-US" altLang="ja-JP" sz="800" spc="-100" dirty="0" smtClean="0">
              <a:solidFill>
                <a:prstClr val="black"/>
              </a:solidFill>
              <a:latin typeface="ＭＳ Ｐゴシック"/>
              <a:ea typeface="ＭＳ Ｐゴシック"/>
            </a:endParaRPr>
          </a:p>
          <a:p>
            <a:pPr fontAlgn="auto">
              <a:spcBef>
                <a:spcPts val="0"/>
              </a:spcBef>
              <a:spcAft>
                <a:spcPts val="0"/>
              </a:spcAft>
            </a:pPr>
            <a:r>
              <a:rPr lang="ja-JP" altLang="en-US" sz="800" spc="-100" dirty="0" smtClean="0">
                <a:solidFill>
                  <a:prstClr val="black"/>
                </a:solidFill>
                <a:latin typeface="ＭＳ Ｐゴシック"/>
                <a:ea typeface="ＭＳ Ｐゴシック"/>
              </a:rPr>
              <a:t>・小規模多機能型居宅介護</a:t>
            </a:r>
            <a:endParaRPr lang="en-US" altLang="ja-JP" sz="800" spc="-100" dirty="0" smtClean="0">
              <a:solidFill>
                <a:prstClr val="black"/>
              </a:solidFill>
              <a:latin typeface="ＭＳ Ｐゴシック"/>
              <a:ea typeface="ＭＳ Ｐゴシック"/>
            </a:endParaRPr>
          </a:p>
          <a:p>
            <a:pPr fontAlgn="auto">
              <a:spcBef>
                <a:spcPts val="0"/>
              </a:spcBef>
              <a:spcAft>
                <a:spcPts val="0"/>
              </a:spcAft>
            </a:pPr>
            <a:r>
              <a:rPr lang="ja-JP" altLang="en-US" sz="800" spc="-100" dirty="0" smtClean="0">
                <a:solidFill>
                  <a:prstClr val="black"/>
                </a:solidFill>
                <a:latin typeface="ＭＳ Ｐゴシック"/>
                <a:ea typeface="ＭＳ Ｐゴシック"/>
              </a:rPr>
              <a:t>・</a:t>
            </a:r>
            <a:r>
              <a:rPr lang="ja-JP" altLang="en-US" sz="800" spc="-100" dirty="0" smtClean="0">
                <a:solidFill>
                  <a:prstClr val="black"/>
                </a:solidFill>
                <a:latin typeface="Calibri"/>
                <a:ea typeface="ＭＳ Ｐゴシック"/>
              </a:rPr>
              <a:t>短期入所生活介護</a:t>
            </a:r>
            <a:endParaRPr lang="en-US" altLang="ja-JP" sz="800" spc="-100" dirty="0" smtClean="0">
              <a:solidFill>
                <a:prstClr val="black"/>
              </a:solidFill>
              <a:latin typeface="Calibri"/>
              <a:ea typeface="ＭＳ Ｐゴシック"/>
            </a:endParaRPr>
          </a:p>
          <a:p>
            <a:pPr fontAlgn="auto">
              <a:spcBef>
                <a:spcPts val="0"/>
              </a:spcBef>
              <a:spcAft>
                <a:spcPts val="0"/>
              </a:spcAft>
            </a:pPr>
            <a:r>
              <a:rPr lang="ja-JP" altLang="en-US" sz="800" spc="-100" dirty="0" smtClean="0">
                <a:solidFill>
                  <a:prstClr val="black"/>
                </a:solidFill>
                <a:latin typeface="Calibri"/>
                <a:ea typeface="ＭＳ Ｐゴシック"/>
              </a:rPr>
              <a:t>・</a:t>
            </a:r>
            <a:r>
              <a:rPr lang="en-US" altLang="ja-JP" sz="800" spc="-100" dirty="0" smtClean="0">
                <a:solidFill>
                  <a:prstClr val="black"/>
                </a:solidFill>
                <a:latin typeface="Calibri"/>
                <a:ea typeface="ＭＳ Ｐゴシック"/>
              </a:rPr>
              <a:t>24</a:t>
            </a:r>
            <a:r>
              <a:rPr lang="ja-JP" altLang="en-US" sz="800" spc="-100" dirty="0" smtClean="0">
                <a:solidFill>
                  <a:prstClr val="black"/>
                </a:solidFill>
                <a:latin typeface="Calibri"/>
                <a:ea typeface="ＭＳ Ｐゴシック"/>
              </a:rPr>
              <a:t>時間対応の訪問サービス</a:t>
            </a:r>
            <a:endParaRPr lang="en-US" altLang="ja-JP" sz="800" spc="-100" dirty="0" smtClean="0">
              <a:solidFill>
                <a:prstClr val="black"/>
              </a:solidFill>
              <a:latin typeface="Calibri"/>
              <a:ea typeface="ＭＳ Ｐゴシック"/>
            </a:endParaRPr>
          </a:p>
          <a:p>
            <a:pPr fontAlgn="auto">
              <a:spcBef>
                <a:spcPts val="0"/>
              </a:spcBef>
              <a:spcAft>
                <a:spcPts val="0"/>
              </a:spcAft>
            </a:pPr>
            <a:r>
              <a:rPr lang="ja-JP" altLang="en-US" sz="800" spc="-100" dirty="0" smtClean="0">
                <a:solidFill>
                  <a:prstClr val="black"/>
                </a:solidFill>
                <a:latin typeface="Calibri"/>
                <a:ea typeface="ＭＳ Ｐゴシック"/>
              </a:rPr>
              <a:t>・複合型サービス</a:t>
            </a:r>
            <a:endParaRPr lang="en-US" altLang="ja-JP" sz="800" spc="-100" dirty="0" smtClean="0">
              <a:solidFill>
                <a:prstClr val="black"/>
              </a:solidFill>
              <a:latin typeface="Calibri"/>
              <a:ea typeface="ＭＳ Ｐゴシック"/>
            </a:endParaRPr>
          </a:p>
          <a:p>
            <a:pPr fontAlgn="auto">
              <a:spcBef>
                <a:spcPts val="0"/>
              </a:spcBef>
              <a:spcAft>
                <a:spcPts val="0"/>
              </a:spcAft>
            </a:pPr>
            <a:r>
              <a:rPr lang="en-US" altLang="ja-JP" sz="800" spc="-100" dirty="0" smtClean="0">
                <a:solidFill>
                  <a:prstClr val="black"/>
                </a:solidFill>
                <a:latin typeface="Calibri"/>
                <a:ea typeface="ＭＳ Ｐゴシック"/>
              </a:rPr>
              <a:t>  </a:t>
            </a:r>
            <a:r>
              <a:rPr lang="ja-JP" altLang="en-US" sz="800" spc="-100" dirty="0" smtClean="0">
                <a:solidFill>
                  <a:prstClr val="black"/>
                </a:solidFill>
                <a:latin typeface="Calibri"/>
                <a:ea typeface="ＭＳ Ｐゴシック"/>
              </a:rPr>
              <a:t>　（小規模多機能型居宅介護＋訪問看護） </a:t>
            </a:r>
            <a:r>
              <a:rPr lang="ja-JP" altLang="en-US" sz="800" spc="-100" dirty="0" smtClean="0">
                <a:solidFill>
                  <a:prstClr val="black"/>
                </a:solidFill>
                <a:latin typeface="ＭＳ Ｐゴシック"/>
                <a:ea typeface="ＭＳ Ｐゴシック"/>
              </a:rPr>
              <a:t>等</a:t>
            </a:r>
            <a:endParaRPr lang="en-US" altLang="ja-JP" sz="800" spc="-100" dirty="0" smtClean="0">
              <a:solidFill>
                <a:prstClr val="black"/>
              </a:solidFill>
              <a:latin typeface="ＭＳ Ｐゴシック"/>
              <a:ea typeface="ＭＳ Ｐゴシック"/>
            </a:endParaRPr>
          </a:p>
        </p:txBody>
      </p:sp>
      <p:sp>
        <p:nvSpPr>
          <p:cNvPr id="51" name="角丸四角形吹き出し 50"/>
          <p:cNvSpPr/>
          <p:nvPr/>
        </p:nvSpPr>
        <p:spPr>
          <a:xfrm>
            <a:off x="3941118" y="5157178"/>
            <a:ext cx="1762760"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fontAlgn="auto">
              <a:spcBef>
                <a:spcPts val="0"/>
              </a:spcBef>
              <a:spcAft>
                <a:spcPts val="0"/>
              </a:spcAft>
            </a:pPr>
            <a:r>
              <a:rPr lang="ja-JP" altLang="en-US" sz="900" spc="-100" dirty="0" smtClean="0">
                <a:solidFill>
                  <a:prstClr val="black"/>
                </a:solidFill>
              </a:rPr>
              <a:t>　・自宅</a:t>
            </a:r>
            <a:endParaRPr lang="en-US" altLang="ja-JP" sz="900" spc="-100" dirty="0" smtClean="0">
              <a:solidFill>
                <a:prstClr val="black"/>
              </a:solidFill>
            </a:endParaRPr>
          </a:p>
          <a:p>
            <a:pPr fontAlgn="auto">
              <a:spcBef>
                <a:spcPts val="0"/>
              </a:spcBef>
              <a:spcAft>
                <a:spcPts val="0"/>
              </a:spcAft>
            </a:pPr>
            <a:r>
              <a:rPr lang="ja-JP" altLang="en-US" sz="900" spc="-100" dirty="0" smtClean="0">
                <a:solidFill>
                  <a:prstClr val="black"/>
                </a:solidFill>
              </a:rPr>
              <a:t>　・サービス付き高齢者向け住宅 等</a:t>
            </a:r>
            <a:endParaRPr lang="ja-JP" altLang="en-US" sz="900" spc="-100" dirty="0">
              <a:solidFill>
                <a:prstClr val="black"/>
              </a:solidFill>
            </a:endParaRPr>
          </a:p>
        </p:txBody>
      </p:sp>
      <p:pic>
        <p:nvPicPr>
          <p:cNvPr id="66" name="図 65" descr="building03_cl2.wmf"/>
          <p:cNvPicPr>
            <a:picLocks noChangeAspect="1"/>
          </p:cNvPicPr>
          <p:nvPr/>
        </p:nvPicPr>
        <p:blipFill>
          <a:blip r:embed="rId10" cstate="print"/>
          <a:stretch>
            <a:fillRect/>
          </a:stretch>
        </p:blipFill>
        <p:spPr>
          <a:xfrm flipH="1">
            <a:off x="1404448" y="5323389"/>
            <a:ext cx="659498" cy="551017"/>
          </a:xfrm>
          <a:prstGeom prst="rect">
            <a:avLst/>
          </a:prstGeom>
        </p:spPr>
      </p:pic>
      <p:sp>
        <p:nvSpPr>
          <p:cNvPr id="78" name="角丸四角形吹き出し 77"/>
          <p:cNvSpPr/>
          <p:nvPr/>
        </p:nvSpPr>
        <p:spPr>
          <a:xfrm>
            <a:off x="2210516" y="5373199"/>
            <a:ext cx="1447229" cy="360040"/>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fontAlgn="auto">
              <a:spcBef>
                <a:spcPts val="0"/>
              </a:spcBef>
              <a:spcAft>
                <a:spcPts val="0"/>
              </a:spcAft>
            </a:pPr>
            <a:r>
              <a:rPr lang="ja-JP" altLang="en-US" sz="900" spc="-100" dirty="0" smtClean="0">
                <a:solidFill>
                  <a:prstClr val="black"/>
                </a:solidFill>
              </a:rPr>
              <a:t>相談業務やサービスの</a:t>
            </a:r>
            <a:endParaRPr lang="en-US" altLang="ja-JP" sz="900" spc="-100" dirty="0" smtClean="0">
              <a:solidFill>
                <a:prstClr val="black"/>
              </a:solidFill>
            </a:endParaRPr>
          </a:p>
          <a:p>
            <a:pPr algn="ctr" fontAlgn="auto">
              <a:spcBef>
                <a:spcPts val="0"/>
              </a:spcBef>
              <a:spcAft>
                <a:spcPts val="0"/>
              </a:spcAft>
            </a:pPr>
            <a:r>
              <a:rPr lang="ja-JP" altLang="en-US" sz="900" spc="-100" dirty="0" smtClean="0">
                <a:solidFill>
                  <a:prstClr val="black"/>
                </a:solidFill>
              </a:rPr>
              <a:t>コーディネートを行います。</a:t>
            </a:r>
            <a:endParaRPr lang="ja-JP" altLang="en-US" sz="900" spc="-100" dirty="0">
              <a:solidFill>
                <a:prstClr val="black"/>
              </a:solidFill>
            </a:endParaRPr>
          </a:p>
        </p:txBody>
      </p:sp>
      <p:pic>
        <p:nvPicPr>
          <p:cNvPr id="40" name="図 39" descr="health_0179.wmf"/>
          <p:cNvPicPr>
            <a:picLocks noChangeAspect="1"/>
          </p:cNvPicPr>
          <p:nvPr/>
        </p:nvPicPr>
        <p:blipFill>
          <a:blip r:embed="rId11" cstate="print"/>
          <a:stretch>
            <a:fillRect/>
          </a:stretch>
        </p:blipFill>
        <p:spPr>
          <a:xfrm>
            <a:off x="6120806" y="3506484"/>
            <a:ext cx="904237" cy="498566"/>
          </a:xfrm>
          <a:prstGeom prst="rect">
            <a:avLst/>
          </a:prstGeom>
        </p:spPr>
      </p:pic>
      <p:sp>
        <p:nvSpPr>
          <p:cNvPr id="65" name="テキスト ボックス 64"/>
          <p:cNvSpPr txBox="1"/>
          <p:nvPr/>
        </p:nvSpPr>
        <p:spPr>
          <a:xfrm>
            <a:off x="8629689" y="4007974"/>
            <a:ext cx="1678310" cy="954093"/>
          </a:xfrm>
          <a:prstGeom prst="rect">
            <a:avLst/>
          </a:prstGeom>
          <a:noFill/>
        </p:spPr>
        <p:txBody>
          <a:bodyPr wrap="square" lIns="91420" tIns="45713" rIns="91420" bIns="45713" rtlCol="0">
            <a:spAutoFit/>
          </a:bodyPr>
          <a:lstStyle/>
          <a:p>
            <a:pPr fontAlgn="auto">
              <a:spcBef>
                <a:spcPts val="0"/>
              </a:spcBef>
              <a:spcAft>
                <a:spcPts val="0"/>
              </a:spcAft>
            </a:pPr>
            <a:r>
              <a:rPr lang="ja-JP" altLang="en-US" sz="800" spc="-100" dirty="0" smtClean="0">
                <a:solidFill>
                  <a:prstClr val="black"/>
                </a:solidFill>
                <a:latin typeface="Calibri"/>
                <a:ea typeface="ＭＳ Ｐゴシック"/>
              </a:rPr>
              <a:t>■施設・居住系サービス</a:t>
            </a:r>
          </a:p>
          <a:p>
            <a:pPr fontAlgn="auto">
              <a:spcBef>
                <a:spcPts val="0"/>
              </a:spcBef>
              <a:spcAft>
                <a:spcPts val="0"/>
              </a:spcAft>
            </a:pPr>
            <a:r>
              <a:rPr lang="ja-JP" altLang="en-US" sz="800" spc="-100" dirty="0" smtClean="0">
                <a:solidFill>
                  <a:prstClr val="black"/>
                </a:solidFill>
                <a:latin typeface="Calibri"/>
                <a:ea typeface="ＭＳ Ｐゴシック"/>
              </a:rPr>
              <a:t>・介護老人福祉施設</a:t>
            </a:r>
            <a:endParaRPr lang="en-US" altLang="ja-JP" sz="800" spc="-100" dirty="0" smtClean="0">
              <a:solidFill>
                <a:prstClr val="black"/>
              </a:solidFill>
              <a:latin typeface="Calibri"/>
              <a:ea typeface="ＭＳ Ｐゴシック"/>
            </a:endParaRPr>
          </a:p>
          <a:p>
            <a:pPr fontAlgn="auto">
              <a:spcBef>
                <a:spcPts val="0"/>
              </a:spcBef>
              <a:spcAft>
                <a:spcPts val="0"/>
              </a:spcAft>
            </a:pPr>
            <a:r>
              <a:rPr lang="ja-JP" altLang="en-US" sz="800" spc="-100" dirty="0" smtClean="0">
                <a:solidFill>
                  <a:prstClr val="black"/>
                </a:solidFill>
                <a:latin typeface="Calibri"/>
                <a:ea typeface="ＭＳ Ｐゴシック"/>
              </a:rPr>
              <a:t>・介護老人保健施設</a:t>
            </a:r>
            <a:endParaRPr lang="en-US" altLang="ja-JP" sz="800" spc="-100" dirty="0" smtClean="0">
              <a:solidFill>
                <a:prstClr val="black"/>
              </a:solidFill>
              <a:latin typeface="Calibri"/>
              <a:ea typeface="ＭＳ Ｐゴシック"/>
            </a:endParaRPr>
          </a:p>
          <a:p>
            <a:pPr fontAlgn="auto">
              <a:spcBef>
                <a:spcPts val="0"/>
              </a:spcBef>
              <a:spcAft>
                <a:spcPts val="0"/>
              </a:spcAft>
            </a:pPr>
            <a:r>
              <a:rPr lang="ja-JP" altLang="en-US" sz="800" spc="-100" dirty="0" smtClean="0">
                <a:solidFill>
                  <a:prstClr val="black"/>
                </a:solidFill>
                <a:latin typeface="ＭＳ Ｐゴシック"/>
                <a:ea typeface="ＭＳ Ｐゴシック"/>
              </a:rPr>
              <a:t>・</a:t>
            </a:r>
            <a:r>
              <a:rPr lang="ja-JP" altLang="en-US" sz="800" spc="-100" dirty="0" smtClean="0">
                <a:solidFill>
                  <a:prstClr val="black"/>
                </a:solidFill>
                <a:latin typeface="Arial" charset="0"/>
                <a:ea typeface="ＭＳ Ｐゴシック"/>
              </a:rPr>
              <a:t>認知症共同生活介護</a:t>
            </a:r>
            <a:endParaRPr lang="en-US" altLang="ja-JP" sz="800" spc="-100" dirty="0" smtClean="0">
              <a:solidFill>
                <a:prstClr val="black"/>
              </a:solidFill>
              <a:latin typeface="Arial" charset="0"/>
              <a:ea typeface="ＭＳ Ｐゴシック"/>
            </a:endParaRPr>
          </a:p>
          <a:p>
            <a:pPr fontAlgn="auto">
              <a:spcBef>
                <a:spcPts val="0"/>
              </a:spcBef>
              <a:spcAft>
                <a:spcPts val="0"/>
              </a:spcAft>
            </a:pPr>
            <a:r>
              <a:rPr lang="ja-JP" altLang="en-US" sz="800" spc="-100" dirty="0" smtClean="0">
                <a:solidFill>
                  <a:prstClr val="black"/>
                </a:solidFill>
                <a:latin typeface="Arial" charset="0"/>
                <a:ea typeface="ＭＳ Ｐゴシック"/>
              </a:rPr>
              <a:t>・特定施設入所者生活介護</a:t>
            </a:r>
            <a:endParaRPr lang="en-US" altLang="ja-JP" sz="800" spc="-100" dirty="0" smtClean="0">
              <a:solidFill>
                <a:prstClr val="black"/>
              </a:solidFill>
              <a:latin typeface="Arial" charset="0"/>
              <a:ea typeface="ＭＳ Ｐゴシック"/>
            </a:endParaRPr>
          </a:p>
          <a:p>
            <a:pPr fontAlgn="auto">
              <a:spcBef>
                <a:spcPts val="0"/>
              </a:spcBef>
              <a:spcAft>
                <a:spcPts val="0"/>
              </a:spcAft>
            </a:pPr>
            <a:r>
              <a:rPr lang="ja-JP" altLang="en-US" sz="800" spc="-100" dirty="0" smtClean="0">
                <a:solidFill>
                  <a:prstClr val="black"/>
                </a:solidFill>
                <a:latin typeface="Arial" charset="0"/>
                <a:ea typeface="ＭＳ Ｐゴシック"/>
              </a:rPr>
              <a:t>　　　　　　　　　　　　　　　　</a:t>
            </a:r>
            <a:r>
              <a:rPr lang="ja-JP" altLang="en-US" sz="800" spc="-100" dirty="0" smtClean="0">
                <a:solidFill>
                  <a:prstClr val="black"/>
                </a:solidFill>
                <a:latin typeface="Calibri"/>
                <a:ea typeface="ＭＳ Ｐゴシック"/>
              </a:rPr>
              <a:t>等</a:t>
            </a:r>
            <a:endParaRPr lang="en-US" altLang="ja-JP" sz="800" spc="-100" dirty="0" smtClean="0">
              <a:solidFill>
                <a:prstClr val="black"/>
              </a:solidFill>
              <a:latin typeface="Calibri"/>
              <a:ea typeface="ＭＳ Ｐゴシック"/>
            </a:endParaRPr>
          </a:p>
          <a:p>
            <a:pPr fontAlgn="auto">
              <a:spcBef>
                <a:spcPts val="0"/>
              </a:spcBef>
              <a:spcAft>
                <a:spcPts val="0"/>
              </a:spcAft>
            </a:pPr>
            <a:endParaRPr lang="en-US" altLang="ja-JP" sz="800" spc="-100" dirty="0" smtClean="0">
              <a:solidFill>
                <a:prstClr val="black"/>
              </a:solidFill>
              <a:latin typeface="ＭＳ Ｐゴシック"/>
              <a:ea typeface="ＭＳ Ｐゴシック"/>
            </a:endParaRPr>
          </a:p>
        </p:txBody>
      </p:sp>
      <p:sp>
        <p:nvSpPr>
          <p:cNvPr id="35" name="円/楕円 34"/>
          <p:cNvSpPr/>
          <p:nvPr/>
        </p:nvSpPr>
        <p:spPr>
          <a:xfrm>
            <a:off x="2123041" y="3645010"/>
            <a:ext cx="1897447"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fontAlgn="auto">
              <a:spcBef>
                <a:spcPts val="0"/>
              </a:spcBef>
              <a:spcAft>
                <a:spcPts val="0"/>
              </a:spcAft>
            </a:pPr>
            <a:endParaRPr lang="ja-JP" altLang="en-US" spc="-100">
              <a:solidFill>
                <a:prstClr val="black"/>
              </a:solidFill>
            </a:endParaRPr>
          </a:p>
        </p:txBody>
      </p:sp>
      <p:pic>
        <p:nvPicPr>
          <p:cNvPr id="13" name="図 12" descr="doctor4_3.gif"/>
          <p:cNvPicPr>
            <a:picLocks noChangeAspect="1"/>
          </p:cNvPicPr>
          <p:nvPr/>
        </p:nvPicPr>
        <p:blipFill>
          <a:blip r:embed="rId12" cstate="print"/>
          <a:stretch>
            <a:fillRect/>
          </a:stretch>
        </p:blipFill>
        <p:spPr>
          <a:xfrm>
            <a:off x="2554987" y="3356978"/>
            <a:ext cx="655053" cy="679076"/>
          </a:xfrm>
          <a:prstGeom prst="rect">
            <a:avLst/>
          </a:prstGeom>
        </p:spPr>
      </p:pic>
      <p:pic>
        <p:nvPicPr>
          <p:cNvPr id="14" name="図 13" descr="doctor_illust07_02.gif"/>
          <p:cNvPicPr>
            <a:picLocks noChangeAspect="1"/>
          </p:cNvPicPr>
          <p:nvPr/>
        </p:nvPicPr>
        <p:blipFill>
          <a:blip r:embed="rId13" cstate="print"/>
          <a:stretch>
            <a:fillRect/>
          </a:stretch>
        </p:blipFill>
        <p:spPr>
          <a:xfrm>
            <a:off x="2920097" y="3365466"/>
            <a:ext cx="655055" cy="713030"/>
          </a:xfrm>
          <a:prstGeom prst="rect">
            <a:avLst/>
          </a:prstGeom>
        </p:spPr>
      </p:pic>
      <p:sp>
        <p:nvSpPr>
          <p:cNvPr id="79" name="円/楕円 78"/>
          <p:cNvSpPr/>
          <p:nvPr/>
        </p:nvSpPr>
        <p:spPr>
          <a:xfrm>
            <a:off x="4386890" y="6281922"/>
            <a:ext cx="1172438"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fontAlgn="auto">
              <a:spcBef>
                <a:spcPts val="0"/>
              </a:spcBef>
              <a:spcAft>
                <a:spcPts val="0"/>
              </a:spcAft>
            </a:pPr>
            <a:endParaRPr lang="ja-JP" altLang="en-US" spc="-100">
              <a:solidFill>
                <a:prstClr val="black"/>
              </a:solidFill>
            </a:endParaRPr>
          </a:p>
        </p:txBody>
      </p:sp>
      <p:sp>
        <p:nvSpPr>
          <p:cNvPr id="72" name="円/楕円 71"/>
          <p:cNvSpPr/>
          <p:nvPr/>
        </p:nvSpPr>
        <p:spPr>
          <a:xfrm>
            <a:off x="5262063" y="6136779"/>
            <a:ext cx="1323190"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fontAlgn="auto">
              <a:spcBef>
                <a:spcPts val="0"/>
              </a:spcBef>
              <a:spcAft>
                <a:spcPts val="0"/>
              </a:spcAft>
            </a:pPr>
            <a:endParaRPr lang="ja-JP" altLang="en-US" spc="-100">
              <a:solidFill>
                <a:prstClr val="black"/>
              </a:solidFill>
            </a:endParaRPr>
          </a:p>
        </p:txBody>
      </p:sp>
      <p:sp>
        <p:nvSpPr>
          <p:cNvPr id="62" name="正方形/長方形 61"/>
          <p:cNvSpPr/>
          <p:nvPr/>
        </p:nvSpPr>
        <p:spPr>
          <a:xfrm>
            <a:off x="2701497" y="3933042"/>
            <a:ext cx="197848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800" spc="-100" dirty="0" smtClean="0">
                <a:solidFill>
                  <a:prstClr val="black"/>
                </a:solidFill>
              </a:rPr>
              <a:t>日常の医療：</a:t>
            </a:r>
            <a:endParaRPr lang="en-US" altLang="ja-JP" sz="800" spc="-100" dirty="0" smtClean="0">
              <a:solidFill>
                <a:prstClr val="black"/>
              </a:solidFill>
            </a:endParaRPr>
          </a:p>
          <a:p>
            <a:pPr fontAlgn="auto">
              <a:spcBef>
                <a:spcPts val="0"/>
              </a:spcBef>
              <a:spcAft>
                <a:spcPts val="0"/>
              </a:spcAft>
            </a:pPr>
            <a:r>
              <a:rPr lang="ja-JP" altLang="en-US" sz="800" spc="-100" dirty="0" smtClean="0">
                <a:solidFill>
                  <a:prstClr val="black"/>
                </a:solidFill>
              </a:rPr>
              <a:t>　・かかりつけ医、有床診療所</a:t>
            </a:r>
            <a:endParaRPr lang="en-US" altLang="ja-JP" sz="800" spc="-100" dirty="0" smtClean="0">
              <a:solidFill>
                <a:prstClr val="black"/>
              </a:solidFill>
            </a:endParaRPr>
          </a:p>
          <a:p>
            <a:pPr fontAlgn="auto">
              <a:spcBef>
                <a:spcPts val="0"/>
              </a:spcBef>
              <a:spcAft>
                <a:spcPts val="0"/>
              </a:spcAft>
            </a:pPr>
            <a:r>
              <a:rPr lang="ja-JP" altLang="en-US" sz="800" spc="-100" dirty="0">
                <a:solidFill>
                  <a:prstClr val="black"/>
                </a:solidFill>
              </a:rPr>
              <a:t>　</a:t>
            </a:r>
            <a:r>
              <a:rPr lang="ja-JP" altLang="en-US" sz="800" spc="-100" dirty="0" smtClean="0">
                <a:solidFill>
                  <a:prstClr val="black"/>
                </a:solidFill>
              </a:rPr>
              <a:t>・地域の連携病院</a:t>
            </a:r>
            <a:endParaRPr lang="en-US" altLang="ja-JP" sz="800" spc="-100" dirty="0" smtClean="0">
              <a:solidFill>
                <a:prstClr val="black"/>
              </a:solidFill>
            </a:endParaRPr>
          </a:p>
          <a:p>
            <a:pPr fontAlgn="auto">
              <a:spcBef>
                <a:spcPts val="0"/>
              </a:spcBef>
              <a:spcAft>
                <a:spcPts val="0"/>
              </a:spcAft>
            </a:pPr>
            <a:r>
              <a:rPr lang="ja-JP" altLang="en-US" sz="800" spc="-100" dirty="0" smtClean="0">
                <a:solidFill>
                  <a:prstClr val="black"/>
                </a:solidFill>
              </a:rPr>
              <a:t>　・</a:t>
            </a:r>
            <a:r>
              <a:rPr lang="ja-JP" altLang="en-US" sz="800" spc="-100" dirty="0">
                <a:solidFill>
                  <a:prstClr val="black"/>
                </a:solidFill>
              </a:rPr>
              <a:t>歯科医療、薬局</a:t>
            </a:r>
          </a:p>
        </p:txBody>
      </p:sp>
      <p:pic>
        <p:nvPicPr>
          <p:cNvPr id="4" name="図 3" descr="health_0183.wmf"/>
          <p:cNvPicPr>
            <a:picLocks noChangeAspect="1"/>
          </p:cNvPicPr>
          <p:nvPr/>
        </p:nvPicPr>
        <p:blipFill>
          <a:blip r:embed="rId14" cstate="print"/>
          <a:stretch>
            <a:fillRect/>
          </a:stretch>
        </p:blipFill>
        <p:spPr>
          <a:xfrm>
            <a:off x="5559318" y="5949714"/>
            <a:ext cx="804832" cy="661959"/>
          </a:xfrm>
          <a:prstGeom prst="rect">
            <a:avLst/>
          </a:prstGeom>
        </p:spPr>
      </p:pic>
      <p:pic>
        <p:nvPicPr>
          <p:cNvPr id="5" name="図 4" descr="health_0153.wmf"/>
          <p:cNvPicPr>
            <a:picLocks noChangeAspect="1"/>
          </p:cNvPicPr>
          <p:nvPr/>
        </p:nvPicPr>
        <p:blipFill>
          <a:blip r:embed="rId15" cstate="print"/>
          <a:stretch>
            <a:fillRect/>
          </a:stretch>
        </p:blipFill>
        <p:spPr>
          <a:xfrm>
            <a:off x="4753506" y="6021274"/>
            <a:ext cx="508056" cy="521250"/>
          </a:xfrm>
          <a:prstGeom prst="rect">
            <a:avLst/>
          </a:prstGeom>
        </p:spPr>
      </p:pic>
      <p:sp>
        <p:nvSpPr>
          <p:cNvPr id="47" name="テキスト ボックス 46"/>
          <p:cNvSpPr txBox="1"/>
          <p:nvPr/>
        </p:nvSpPr>
        <p:spPr>
          <a:xfrm>
            <a:off x="3269457" y="6605097"/>
            <a:ext cx="5001181" cy="280721"/>
          </a:xfrm>
          <a:prstGeom prst="rect">
            <a:avLst/>
          </a:prstGeom>
          <a:noFill/>
        </p:spPr>
        <p:txBody>
          <a:bodyPr wrap="square" lIns="91420" tIns="45713" rIns="91420" bIns="45713" rtlCol="0">
            <a:spAutoFit/>
          </a:bodyPr>
          <a:lstStyle/>
          <a:p>
            <a:pPr fontAlgn="auto">
              <a:spcBef>
                <a:spcPts val="0"/>
              </a:spcBef>
              <a:spcAft>
                <a:spcPts val="0"/>
              </a:spcAft>
            </a:pPr>
            <a:r>
              <a:rPr lang="ja-JP" altLang="en-US" sz="1200" spc="-100" dirty="0" smtClean="0">
                <a:solidFill>
                  <a:prstClr val="black"/>
                </a:solidFill>
                <a:latin typeface="HG丸ｺﾞｼｯｸM-PRO" pitchFamily="50" charset="-128"/>
                <a:ea typeface="HG丸ｺﾞｼｯｸM-PRO" pitchFamily="50" charset="-128"/>
              </a:rPr>
              <a:t>老人クラブ・自治会・ボランティア・</a:t>
            </a:r>
            <a:r>
              <a:rPr lang="en-US" altLang="ja-JP" sz="1200" spc="-100" dirty="0" smtClean="0">
                <a:solidFill>
                  <a:prstClr val="black"/>
                </a:solidFill>
                <a:latin typeface="HG丸ｺﾞｼｯｸM-PRO" pitchFamily="50" charset="-128"/>
                <a:ea typeface="HG丸ｺﾞｼｯｸM-PRO" pitchFamily="50" charset="-128"/>
              </a:rPr>
              <a:t>NPO</a:t>
            </a:r>
            <a:r>
              <a:rPr lang="ja-JP" altLang="en-US" sz="1200" spc="-100" dirty="0" smtClean="0">
                <a:solidFill>
                  <a:prstClr val="black"/>
                </a:solidFill>
                <a:latin typeface="HG丸ｺﾞｼｯｸM-PRO" pitchFamily="50" charset="-128"/>
                <a:ea typeface="HG丸ｺﾞｼｯｸM-PRO" pitchFamily="50" charset="-128"/>
              </a:rPr>
              <a:t>　等</a:t>
            </a:r>
            <a:endParaRPr lang="en-US" altLang="ja-JP" sz="1200" spc="-100" dirty="0" smtClean="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6" cstate="print"/>
          <a:stretch>
            <a:fillRect/>
          </a:stretch>
        </p:blipFill>
        <p:spPr>
          <a:xfrm flipH="1">
            <a:off x="1257919" y="5106735"/>
            <a:ext cx="409133" cy="750252"/>
          </a:xfrm>
          <a:prstGeom prst="rect">
            <a:avLst/>
          </a:prstGeom>
        </p:spPr>
      </p:pic>
      <p:sp>
        <p:nvSpPr>
          <p:cNvPr id="49" name="テキスト ボックス 48"/>
          <p:cNvSpPr txBox="1"/>
          <p:nvPr/>
        </p:nvSpPr>
        <p:spPr>
          <a:xfrm>
            <a:off x="760775" y="4725575"/>
            <a:ext cx="1889386" cy="430873"/>
          </a:xfrm>
          <a:prstGeom prst="rect">
            <a:avLst/>
          </a:prstGeom>
          <a:noFill/>
        </p:spPr>
        <p:txBody>
          <a:bodyPr wrap="square" lIns="91420" tIns="45713" rIns="91420" bIns="45713" rtlCol="0">
            <a:spAutoFit/>
          </a:bodyPr>
          <a:lstStyle/>
          <a:p>
            <a:pPr fontAlgn="auto">
              <a:spcBef>
                <a:spcPts val="0"/>
              </a:spcBef>
              <a:spcAft>
                <a:spcPts val="0"/>
              </a:spcAft>
            </a:pPr>
            <a:r>
              <a:rPr lang="ja-JP" altLang="en-US" sz="1100" spc="-100" dirty="0" smtClean="0">
                <a:solidFill>
                  <a:prstClr val="black"/>
                </a:solidFill>
                <a:latin typeface="ＭＳ Ｐゴシック"/>
                <a:ea typeface="ＭＳ Ｐゴシック"/>
              </a:rPr>
              <a:t>・地域包括支援センター</a:t>
            </a:r>
            <a:endParaRPr lang="en-US" altLang="ja-JP" sz="1100" spc="-100" dirty="0" smtClean="0">
              <a:solidFill>
                <a:prstClr val="black"/>
              </a:solidFill>
              <a:latin typeface="ＭＳ Ｐゴシック"/>
              <a:ea typeface="ＭＳ Ｐゴシック"/>
            </a:endParaRPr>
          </a:p>
          <a:p>
            <a:pPr fontAlgn="auto">
              <a:spcBef>
                <a:spcPts val="0"/>
              </a:spcBef>
              <a:spcAft>
                <a:spcPts val="0"/>
              </a:spcAft>
            </a:pPr>
            <a:r>
              <a:rPr lang="ja-JP" altLang="en-US" sz="1100" spc="-100" dirty="0" smtClean="0">
                <a:solidFill>
                  <a:prstClr val="black"/>
                </a:solidFill>
                <a:latin typeface="ＭＳ Ｐゴシック"/>
                <a:ea typeface="ＭＳ Ｐゴシック"/>
              </a:rPr>
              <a:t>・ケアマネジャー</a:t>
            </a:r>
            <a:endParaRPr lang="en-US" altLang="ja-JP" sz="1100" spc="-100" dirty="0" smtClean="0">
              <a:solidFill>
                <a:prstClr val="black"/>
              </a:solidFill>
              <a:latin typeface="ＭＳ Ｐゴシック"/>
              <a:ea typeface="ＭＳ Ｐゴシック"/>
            </a:endParaRPr>
          </a:p>
        </p:txBody>
      </p:sp>
      <p:sp>
        <p:nvSpPr>
          <p:cNvPr id="50" name="テキスト ボックス 49"/>
          <p:cNvSpPr txBox="1"/>
          <p:nvPr/>
        </p:nvSpPr>
        <p:spPr>
          <a:xfrm>
            <a:off x="3867875" y="3800088"/>
            <a:ext cx="1025883" cy="276985"/>
          </a:xfrm>
          <a:prstGeom prst="rect">
            <a:avLst/>
          </a:prstGeom>
          <a:noFill/>
        </p:spPr>
        <p:txBody>
          <a:bodyPr wrap="square" lIns="91420" tIns="45713" rIns="91420" bIns="45713" rtlCol="0">
            <a:spAutoFit/>
          </a:bodyPr>
          <a:lstStyle/>
          <a:p>
            <a:pPr fontAlgn="auto">
              <a:spcBef>
                <a:spcPts val="0"/>
              </a:spcBef>
              <a:spcAft>
                <a:spcPts val="0"/>
              </a:spcAft>
            </a:pPr>
            <a:r>
              <a:rPr lang="ja-JP" altLang="en-US" sz="1200" spc="-100" dirty="0" smtClean="0">
                <a:solidFill>
                  <a:prstClr val="black"/>
                </a:solidFill>
                <a:latin typeface="HG丸ｺﾞｼｯｸM-PRO" pitchFamily="50" charset="-128"/>
                <a:ea typeface="HG丸ｺﾞｼｯｸM-PRO" pitchFamily="50" charset="-128"/>
              </a:rPr>
              <a:t>通院・入院</a:t>
            </a:r>
            <a:endParaRPr lang="en-US" altLang="ja-JP" sz="1200" spc="-100" dirty="0" smtClean="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5329687" y="3933055"/>
            <a:ext cx="962406" cy="276985"/>
          </a:xfrm>
          <a:prstGeom prst="rect">
            <a:avLst/>
          </a:prstGeom>
          <a:noFill/>
        </p:spPr>
        <p:txBody>
          <a:bodyPr wrap="square" lIns="91420" tIns="45713" rIns="91420" bIns="45713" rtlCol="0">
            <a:spAutoFit/>
          </a:bodyPr>
          <a:lstStyle/>
          <a:p>
            <a:pPr fontAlgn="auto">
              <a:spcBef>
                <a:spcPts val="0"/>
              </a:spcBef>
              <a:spcAft>
                <a:spcPts val="0"/>
              </a:spcAft>
            </a:pPr>
            <a:r>
              <a:rPr lang="ja-JP" altLang="en-US" sz="1200" spc="-100" dirty="0" smtClean="0">
                <a:solidFill>
                  <a:prstClr val="black"/>
                </a:solidFill>
                <a:latin typeface="HG丸ｺﾞｼｯｸM-PRO" pitchFamily="50" charset="-128"/>
                <a:ea typeface="HG丸ｺﾞｼｯｸM-PRO" pitchFamily="50" charset="-128"/>
              </a:rPr>
              <a:t>通所・入所</a:t>
            </a:r>
            <a:endParaRPr lang="en-US" altLang="ja-JP" sz="1200" spc="-100" dirty="0" smtClean="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7" cstate="print"/>
          <a:stretch>
            <a:fillRect/>
          </a:stretch>
        </p:blipFill>
        <p:spPr>
          <a:xfrm>
            <a:off x="1339626" y="3041948"/>
            <a:ext cx="549760" cy="603076"/>
          </a:xfrm>
          <a:prstGeom prst="rect">
            <a:avLst/>
          </a:prstGeom>
        </p:spPr>
      </p:pic>
      <p:sp>
        <p:nvSpPr>
          <p:cNvPr id="63" name="正方形/長方形 62"/>
          <p:cNvSpPr/>
          <p:nvPr/>
        </p:nvSpPr>
        <p:spPr>
          <a:xfrm>
            <a:off x="1010057" y="3501008"/>
            <a:ext cx="155963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800" spc="-100" dirty="0" smtClean="0">
                <a:solidFill>
                  <a:prstClr val="black"/>
                </a:solidFill>
              </a:rPr>
              <a:t>病院：</a:t>
            </a:r>
            <a:endParaRPr lang="en-US" altLang="ja-JP" sz="800" spc="-100" dirty="0" smtClean="0">
              <a:solidFill>
                <a:prstClr val="black"/>
              </a:solidFill>
            </a:endParaRPr>
          </a:p>
          <a:p>
            <a:pPr fontAlgn="auto">
              <a:spcBef>
                <a:spcPts val="0"/>
              </a:spcBef>
              <a:spcAft>
                <a:spcPts val="0"/>
              </a:spcAft>
            </a:pPr>
            <a:r>
              <a:rPr lang="ja-JP" altLang="en-US" sz="800" spc="-100" dirty="0">
                <a:solidFill>
                  <a:prstClr val="black"/>
                </a:solidFill>
              </a:rPr>
              <a:t>　</a:t>
            </a:r>
            <a:r>
              <a:rPr lang="ja-JP" altLang="en-US" sz="800" spc="-100" dirty="0" smtClean="0">
                <a:solidFill>
                  <a:prstClr val="black"/>
                </a:solidFill>
              </a:rPr>
              <a:t>急性期、回復期、慢性期</a:t>
            </a:r>
            <a:endParaRPr lang="en-US" altLang="ja-JP" sz="800" spc="-100" dirty="0" smtClean="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8" cstate="print"/>
          <a:srcRect/>
          <a:stretch>
            <a:fillRect/>
          </a:stretch>
        </p:blipFill>
        <p:spPr bwMode="auto">
          <a:xfrm>
            <a:off x="1884034" y="3386700"/>
            <a:ext cx="445016" cy="330332"/>
          </a:xfrm>
          <a:prstGeom prst="rect">
            <a:avLst/>
          </a:prstGeom>
          <a:noFill/>
        </p:spPr>
      </p:pic>
      <p:sp>
        <p:nvSpPr>
          <p:cNvPr id="58" name="正方形/長方形 57"/>
          <p:cNvSpPr/>
          <p:nvPr/>
        </p:nvSpPr>
        <p:spPr>
          <a:xfrm>
            <a:off x="1951852" y="2924944"/>
            <a:ext cx="1329804" cy="677108"/>
          </a:xfrm>
          <a:prstGeom prst="rect">
            <a:avLst/>
          </a:prstGeom>
        </p:spPr>
        <p:txBody>
          <a:bodyPr wrap="none">
            <a:spAutoFit/>
          </a:bodyPr>
          <a:lstStyle/>
          <a:p>
            <a:pPr algn="ctr" defTabSz="914125" fontAlgn="auto">
              <a:spcBef>
                <a:spcPts val="0"/>
              </a:spcBef>
              <a:spcAft>
                <a:spcPts val="0"/>
              </a:spcAft>
              <a:defRPr/>
            </a:pPr>
            <a:r>
              <a:rPr lang="ja-JP" altLang="en-US" sz="1200" spc="-100" dirty="0" smtClean="0">
                <a:solidFill>
                  <a:prstClr val="black"/>
                </a:solidFill>
                <a:latin typeface="ＭＳ Ｐゴシック"/>
                <a:ea typeface="ＭＳ Ｐゴシック"/>
              </a:rPr>
              <a:t>病気になったら･･･  </a:t>
            </a:r>
            <a:endParaRPr lang="en-US" altLang="ja-JP" sz="1200" spc="-100" dirty="0" smtClean="0">
              <a:solidFill>
                <a:prstClr val="black"/>
              </a:solidFill>
              <a:latin typeface="ＭＳ Ｐゴシック"/>
              <a:ea typeface="ＭＳ Ｐゴシック"/>
            </a:endParaRPr>
          </a:p>
          <a:p>
            <a:pPr algn="ctr" defTabSz="914125" fontAlgn="auto">
              <a:spcBef>
                <a:spcPts val="0"/>
              </a:spcBef>
              <a:spcAft>
                <a:spcPts val="0"/>
              </a:spcAft>
              <a:defRPr/>
            </a:pPr>
            <a:r>
              <a:rPr lang="ja-JP" altLang="en-US" sz="1400" b="1" spc="-100" dirty="0" smtClean="0">
                <a:solidFill>
                  <a:prstClr val="black"/>
                </a:solidFill>
                <a:latin typeface="HG丸ｺﾞｼｯｸM-PRO" pitchFamily="50" charset="-128"/>
                <a:ea typeface="HG丸ｺﾞｼｯｸM-PRO" pitchFamily="50" charset="-128"/>
              </a:rPr>
              <a:t>医　療</a:t>
            </a:r>
            <a:endParaRPr lang="en-US" altLang="ja-JP" sz="1400" b="1" spc="-100" dirty="0" smtClean="0">
              <a:solidFill>
                <a:prstClr val="black"/>
              </a:solidFill>
              <a:latin typeface="HG丸ｺﾞｼｯｸM-PRO" pitchFamily="50" charset="-128"/>
              <a:ea typeface="HG丸ｺﾞｼｯｸM-PRO" pitchFamily="50" charset="-128"/>
            </a:endParaRPr>
          </a:p>
          <a:p>
            <a:pPr algn="ctr" defTabSz="914125" fontAlgn="auto">
              <a:spcBef>
                <a:spcPts val="0"/>
              </a:spcBef>
              <a:spcAft>
                <a:spcPts val="0"/>
              </a:spcAft>
              <a:defRPr/>
            </a:pPr>
            <a:endParaRPr lang="ja-JP" altLang="en-US" sz="1200" spc="-100" dirty="0">
              <a:solidFill>
                <a:prstClr val="black"/>
              </a:solidFill>
              <a:latin typeface="ＭＳ Ｐゴシック"/>
              <a:ea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19" cstate="print"/>
          <a:srcRect/>
          <a:stretch>
            <a:fillRect/>
          </a:stretch>
        </p:blipFill>
        <p:spPr bwMode="auto">
          <a:xfrm>
            <a:off x="3482634" y="5937552"/>
            <a:ext cx="1198201" cy="587778"/>
          </a:xfrm>
          <a:prstGeom prst="rect">
            <a:avLst/>
          </a:prstGeom>
          <a:noFill/>
        </p:spPr>
      </p:pic>
      <p:sp>
        <p:nvSpPr>
          <p:cNvPr id="42" name="テキスト ボックス 41"/>
          <p:cNvSpPr txBox="1"/>
          <p:nvPr/>
        </p:nvSpPr>
        <p:spPr>
          <a:xfrm>
            <a:off x="7092415" y="3068946"/>
            <a:ext cx="2182495" cy="523206"/>
          </a:xfrm>
          <a:prstGeom prst="rect">
            <a:avLst/>
          </a:prstGeom>
          <a:noFill/>
        </p:spPr>
        <p:txBody>
          <a:bodyPr wrap="square" lIns="91420" tIns="45713" rIns="91420" bIns="45713" rtlCol="0">
            <a:spAutoFit/>
          </a:bodyPr>
          <a:lstStyle/>
          <a:p>
            <a:pPr fontAlgn="auto">
              <a:spcBef>
                <a:spcPts val="0"/>
              </a:spcBef>
              <a:spcAft>
                <a:spcPts val="0"/>
              </a:spcAft>
            </a:pPr>
            <a:r>
              <a:rPr lang="ja-JP" altLang="en-US" sz="1200" spc="-100" dirty="0" smtClean="0">
                <a:solidFill>
                  <a:prstClr val="black"/>
                </a:solidFill>
                <a:latin typeface="ＭＳ Ｐゴシック"/>
                <a:ea typeface="ＭＳ Ｐゴシック"/>
              </a:rPr>
              <a:t>介護が必要になったら･･･  </a:t>
            </a:r>
            <a:endParaRPr lang="en-US" altLang="ja-JP" sz="1200" spc="-100" dirty="0" smtClean="0">
              <a:solidFill>
                <a:prstClr val="black"/>
              </a:solidFill>
              <a:latin typeface="ＭＳ Ｐゴシック"/>
              <a:ea typeface="ＭＳ Ｐゴシック"/>
            </a:endParaRPr>
          </a:p>
          <a:p>
            <a:pPr fontAlgn="auto">
              <a:spcBef>
                <a:spcPts val="0"/>
              </a:spcBef>
              <a:spcAft>
                <a:spcPts val="0"/>
              </a:spcAft>
            </a:pPr>
            <a:r>
              <a:rPr lang="ja-JP" altLang="en-US" sz="1600" b="1" spc="-100" dirty="0" smtClean="0">
                <a:solidFill>
                  <a:prstClr val="black"/>
                </a:solidFill>
                <a:latin typeface="HG丸ｺﾞｼｯｸM-PRO" pitchFamily="50" charset="-128"/>
                <a:ea typeface="HG丸ｺﾞｼｯｸM-PRO" pitchFamily="50" charset="-128"/>
              </a:rPr>
              <a:t>　　　介　護</a:t>
            </a:r>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6319169" y="4797575"/>
            <a:ext cx="1261425" cy="215429"/>
          </a:xfrm>
          <a:prstGeom prst="rect">
            <a:avLst/>
          </a:prstGeom>
          <a:noFill/>
        </p:spPr>
        <p:txBody>
          <a:bodyPr wrap="square" lIns="91420" tIns="45713" rIns="91420" bIns="45713" rtlCol="0">
            <a:spAutoFit/>
          </a:bodyPr>
          <a:lstStyle/>
          <a:p>
            <a:pPr fontAlgn="auto">
              <a:spcBef>
                <a:spcPts val="0"/>
              </a:spcBef>
              <a:spcAft>
                <a:spcPts val="0"/>
              </a:spcAft>
            </a:pPr>
            <a:r>
              <a:rPr lang="ja-JP" altLang="en-US" sz="800" spc="-100" dirty="0" smtClean="0">
                <a:solidFill>
                  <a:prstClr val="black"/>
                </a:solidFill>
                <a:latin typeface="ＭＳ Ｐゴシック"/>
                <a:ea typeface="ＭＳ Ｐゴシック"/>
              </a:rPr>
              <a:t>■介護予防サービス</a:t>
            </a:r>
            <a:endParaRPr lang="en-US" altLang="ja-JP" sz="800" spc="-100" dirty="0" smtClean="0">
              <a:solidFill>
                <a:prstClr val="black"/>
              </a:solidFill>
              <a:latin typeface="ＭＳ Ｐゴシック"/>
              <a:ea typeface="ＭＳ Ｐゴシック"/>
            </a:endParaRPr>
          </a:p>
        </p:txBody>
      </p:sp>
      <p:sp>
        <p:nvSpPr>
          <p:cNvPr id="68" name="正方形/長方形 67"/>
          <p:cNvSpPr/>
          <p:nvPr/>
        </p:nvSpPr>
        <p:spPr>
          <a:xfrm>
            <a:off x="82927" y="43546"/>
            <a:ext cx="9951323" cy="375843"/>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ja-JP" altLang="en-US" sz="2000" dirty="0" smtClean="0">
                <a:solidFill>
                  <a:prstClr val="black"/>
                </a:solidFill>
                <a:latin typeface="HGP創英角ｺﾞｼｯｸUB" pitchFamily="50" charset="-128"/>
                <a:ea typeface="HGP創英角ｺﾞｼｯｸUB" pitchFamily="50" charset="-128"/>
              </a:rPr>
              <a:t>地域</a:t>
            </a:r>
            <a:r>
              <a:rPr lang="ja-JP" altLang="en-US" sz="2000" dirty="0">
                <a:solidFill>
                  <a:prstClr val="black"/>
                </a:solidFill>
                <a:latin typeface="HGP創英角ｺﾞｼｯｸUB" pitchFamily="50" charset="-128"/>
                <a:ea typeface="HGP創英角ｺﾞｼｯｸUB" pitchFamily="50" charset="-128"/>
              </a:rPr>
              <a:t>包括</a:t>
            </a:r>
            <a:r>
              <a:rPr lang="ja-JP" altLang="en-US" sz="2000" dirty="0" smtClean="0">
                <a:solidFill>
                  <a:prstClr val="black"/>
                </a:solidFill>
                <a:latin typeface="HGP創英角ｺﾞｼｯｸUB" pitchFamily="50" charset="-128"/>
                <a:ea typeface="HGP創英角ｺﾞｼｯｸUB" pitchFamily="50" charset="-128"/>
              </a:rPr>
              <a:t>ケアシステムの構築について</a:t>
            </a:r>
            <a:endParaRPr lang="ja-JP" altLang="en-US" sz="2000" dirty="0">
              <a:solidFill>
                <a:prstClr val="black"/>
              </a:solidFill>
              <a:latin typeface="HGP創英角ｺﾞｼｯｸUB" pitchFamily="50" charset="-128"/>
              <a:ea typeface="HGP創英角ｺﾞｼｯｸUB" pitchFamily="50" charset="-128"/>
            </a:endParaRPr>
          </a:p>
        </p:txBody>
      </p:sp>
      <p:pic>
        <p:nvPicPr>
          <p:cNvPr id="332802" name="Picture 2" descr="http://2.bp.blogspot.com/-ZutWWMGHrFI/T0NQ4UxCeUI/AAAAAAAAEXQ/2yMbzeE4if8/s1600/ojiisan_stand.png"/>
          <p:cNvPicPr>
            <a:picLocks noChangeAspect="1" noChangeArrowheads="1"/>
          </p:cNvPicPr>
          <p:nvPr/>
        </p:nvPicPr>
        <p:blipFill>
          <a:blip r:embed="rId20" cstate="print"/>
          <a:srcRect/>
          <a:stretch>
            <a:fillRect/>
          </a:stretch>
        </p:blipFill>
        <p:spPr bwMode="auto">
          <a:xfrm>
            <a:off x="5919641" y="4365104"/>
            <a:ext cx="359219" cy="711162"/>
          </a:xfrm>
          <a:prstGeom prst="rect">
            <a:avLst/>
          </a:prstGeom>
          <a:noFill/>
        </p:spPr>
      </p:pic>
      <p:sp>
        <p:nvSpPr>
          <p:cNvPr id="80" name="角丸四角形 79"/>
          <p:cNvSpPr/>
          <p:nvPr/>
        </p:nvSpPr>
        <p:spPr bwMode="auto">
          <a:xfrm>
            <a:off x="197953" y="476672"/>
            <a:ext cx="9753485" cy="2412000"/>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6000" bIns="36000" anchor="ctr"/>
          <a:lstStyle/>
          <a:p>
            <a:pPr marL="177800" indent="-177800" fontAlgn="auto">
              <a:lnSpc>
                <a:spcPts val="1800"/>
              </a:lnSpc>
              <a:spcBef>
                <a:spcPts val="600"/>
              </a:spcBef>
              <a:spcAft>
                <a:spcPts val="0"/>
              </a:spcAft>
              <a:defRPr/>
            </a:pPr>
            <a:r>
              <a:rPr lang="ja-JP" altLang="en-US" sz="1600" dirty="0">
                <a:solidFill>
                  <a:srgbClr val="000000"/>
                </a:solidFill>
                <a:latin typeface="HGPｺﾞｼｯｸM" pitchFamily="50" charset="-128"/>
                <a:ea typeface="HGPｺﾞｼｯｸM" pitchFamily="50" charset="-128"/>
              </a:rPr>
              <a:t>○　団塊</a:t>
            </a:r>
            <a:r>
              <a:rPr lang="ja-JP" altLang="en-US" sz="1600" dirty="0" smtClean="0">
                <a:solidFill>
                  <a:srgbClr val="000000"/>
                </a:solidFill>
                <a:latin typeface="HGPｺﾞｼｯｸM" pitchFamily="50" charset="-128"/>
                <a:ea typeface="HGPｺﾞｼｯｸM" pitchFamily="50" charset="-128"/>
              </a:rPr>
              <a:t>の世代が７５歳以上となる２０２５年を目途に、重度な要介護</a:t>
            </a:r>
            <a:r>
              <a:rPr lang="ja-JP" altLang="en-US" sz="1600" dirty="0">
                <a:solidFill>
                  <a:srgbClr val="000000"/>
                </a:solidFill>
                <a:latin typeface="HGPｺﾞｼｯｸM" pitchFamily="50" charset="-128"/>
                <a:ea typeface="HGPｺﾞｼｯｸM" pitchFamily="50" charset="-128"/>
              </a:rPr>
              <a:t>状態と</a:t>
            </a:r>
            <a:r>
              <a:rPr lang="ja-JP" altLang="en-US" sz="1600" dirty="0" smtClean="0">
                <a:solidFill>
                  <a:srgbClr val="000000"/>
                </a:solidFill>
                <a:latin typeface="HGPｺﾞｼｯｸM" pitchFamily="50" charset="-128"/>
                <a:ea typeface="HGPｺﾞｼｯｸM" pitchFamily="50" charset="-128"/>
              </a:rPr>
              <a:t>なっても住み慣れた</a:t>
            </a:r>
            <a:r>
              <a:rPr lang="ja-JP" altLang="en-US" sz="1600" dirty="0">
                <a:solidFill>
                  <a:srgbClr val="000000"/>
                </a:solidFill>
                <a:latin typeface="HGPｺﾞｼｯｸM" pitchFamily="50" charset="-128"/>
                <a:ea typeface="HGPｺﾞｼｯｸM" pitchFamily="50" charset="-128"/>
              </a:rPr>
              <a:t>地域で自分らしい暮らしを人生の最後まで続けることが</a:t>
            </a:r>
            <a:r>
              <a:rPr lang="ja-JP" altLang="en-US" sz="1600" dirty="0" smtClean="0">
                <a:solidFill>
                  <a:srgbClr val="000000"/>
                </a:solidFill>
                <a:latin typeface="HGPｺﾞｼｯｸM" pitchFamily="50" charset="-128"/>
                <a:ea typeface="HGPｺﾞｼｯｸM" pitchFamily="50" charset="-128"/>
              </a:rPr>
              <a:t>できるよう、</a:t>
            </a:r>
            <a:r>
              <a:rPr lang="ja-JP" altLang="en-US" sz="1600" b="1" dirty="0" smtClean="0">
                <a:solidFill>
                  <a:srgbClr val="FF0000"/>
                </a:solidFill>
                <a:latin typeface="HGPｺﾞｼｯｸM" pitchFamily="50" charset="-128"/>
                <a:ea typeface="HGPｺﾞｼｯｸM" pitchFamily="50" charset="-128"/>
              </a:rPr>
              <a:t>医療</a:t>
            </a:r>
            <a:r>
              <a:rPr lang="ja-JP" altLang="en-US" sz="1600" b="1" dirty="0">
                <a:solidFill>
                  <a:srgbClr val="FF0000"/>
                </a:solidFill>
                <a:latin typeface="HGPｺﾞｼｯｸM" pitchFamily="50" charset="-128"/>
                <a:ea typeface="HGPｺﾞｼｯｸM" pitchFamily="50" charset="-128"/>
              </a:rPr>
              <a:t>・介護・予防・住まい・生活支援が一体的に提供される地域包括ケアシステム</a:t>
            </a:r>
            <a:r>
              <a:rPr lang="ja-JP" altLang="en-US" sz="1600" b="1" dirty="0" smtClean="0">
                <a:solidFill>
                  <a:srgbClr val="FF0000"/>
                </a:solidFill>
                <a:latin typeface="HGPｺﾞｼｯｸM" pitchFamily="50" charset="-128"/>
                <a:ea typeface="HGPｺﾞｼｯｸM" pitchFamily="50" charset="-128"/>
              </a:rPr>
              <a:t>の構築を実現</a:t>
            </a:r>
            <a:r>
              <a:rPr lang="ja-JP" altLang="en-US" sz="1600" dirty="0">
                <a:solidFill>
                  <a:srgbClr val="000000"/>
                </a:solidFill>
                <a:latin typeface="HGPｺﾞｼｯｸM" pitchFamily="50" charset="-128"/>
                <a:ea typeface="HGPｺﾞｼｯｸM" pitchFamily="50" charset="-128"/>
              </a:rPr>
              <a:t>。</a:t>
            </a:r>
            <a:endParaRPr lang="en-US" altLang="ja-JP" sz="1600" dirty="0" smtClean="0">
              <a:solidFill>
                <a:srgbClr val="000000"/>
              </a:solidFill>
              <a:latin typeface="HGPｺﾞｼｯｸM" pitchFamily="50" charset="-128"/>
              <a:ea typeface="HGPｺﾞｼｯｸM" pitchFamily="50" charset="-128"/>
            </a:endParaRPr>
          </a:p>
          <a:p>
            <a:pPr marL="177800" indent="-177800" fontAlgn="auto">
              <a:lnSpc>
                <a:spcPts val="1800"/>
              </a:lnSpc>
              <a:spcBef>
                <a:spcPts val="600"/>
              </a:spcBef>
              <a:spcAft>
                <a:spcPts val="0"/>
              </a:spcAft>
              <a:defRPr/>
            </a:pPr>
            <a:r>
              <a:rPr lang="ja-JP" altLang="en-US" sz="1600" dirty="0" smtClean="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fontAlgn="auto">
              <a:lnSpc>
                <a:spcPts val="1800"/>
              </a:lnSpc>
              <a:spcBef>
                <a:spcPts val="600"/>
              </a:spcBef>
              <a:spcAft>
                <a:spcPts val="0"/>
              </a:spcAft>
              <a:defRPr/>
            </a:pPr>
            <a:r>
              <a:rPr lang="ja-JP" altLang="en-US" sz="1600" dirty="0">
                <a:solidFill>
                  <a:srgbClr val="000000"/>
                </a:solidFill>
                <a:latin typeface="HGPｺﾞｼｯｸM" pitchFamily="50" charset="-128"/>
                <a:ea typeface="HGPｺﾞｼｯｸM" pitchFamily="50" charset="-128"/>
              </a:rPr>
              <a:t>○　人口が横ばいで７５歳以上人口が急増する大都市部</a:t>
            </a:r>
            <a:r>
              <a:rPr lang="ja-JP" altLang="en-US" sz="1600" dirty="0" smtClean="0">
                <a:solidFill>
                  <a:srgbClr val="000000"/>
                </a:solidFill>
                <a:latin typeface="HGPｺﾞｼｯｸM" pitchFamily="50" charset="-128"/>
                <a:ea typeface="HGPｺﾞｼｯｸM" pitchFamily="50" charset="-128"/>
              </a:rPr>
              <a:t>、７５歳</a:t>
            </a:r>
            <a:r>
              <a:rPr lang="ja-JP" altLang="en-US" sz="1600" dirty="0">
                <a:solidFill>
                  <a:srgbClr val="000000"/>
                </a:solidFill>
                <a:latin typeface="HGPｺﾞｼｯｸM" pitchFamily="50" charset="-128"/>
                <a:ea typeface="HGPｺﾞｼｯｸM" pitchFamily="50" charset="-128"/>
              </a:rPr>
              <a:t>以上</a:t>
            </a:r>
            <a:r>
              <a:rPr lang="ja-JP" altLang="en-US" sz="1600" dirty="0" smtClean="0">
                <a:solidFill>
                  <a:srgbClr val="000000"/>
                </a:solidFill>
                <a:latin typeface="HGPｺﾞｼｯｸM" pitchFamily="50" charset="-128"/>
                <a:ea typeface="HGPｺﾞｼｯｸM" pitchFamily="50" charset="-128"/>
              </a:rPr>
              <a:t>人口の増加は緩やかだが人口は減少</a:t>
            </a:r>
            <a:r>
              <a:rPr lang="ja-JP" altLang="en-US" sz="1600" dirty="0">
                <a:solidFill>
                  <a:srgbClr val="000000"/>
                </a:solidFill>
                <a:latin typeface="HGPｺﾞｼｯｸM" pitchFamily="50" charset="-128"/>
                <a:ea typeface="HGPｺﾞｼｯｸM" pitchFamily="50" charset="-128"/>
              </a:rPr>
              <a:t>する</a:t>
            </a:r>
            <a:r>
              <a:rPr lang="ja-JP" altLang="en-US" sz="1600" dirty="0" smtClean="0">
                <a:solidFill>
                  <a:srgbClr val="000000"/>
                </a:solidFill>
                <a:latin typeface="HGPｺﾞｼｯｸM" pitchFamily="50" charset="-128"/>
                <a:ea typeface="HGPｺﾞｼｯｸM" pitchFamily="50" charset="-128"/>
              </a:rPr>
              <a:t>町村部等、</a:t>
            </a:r>
            <a:r>
              <a:rPr lang="ja-JP" altLang="en-US" sz="1600" b="1" dirty="0" smtClean="0">
                <a:solidFill>
                  <a:srgbClr val="FF0000"/>
                </a:solidFill>
                <a:latin typeface="HGPｺﾞｼｯｸM" pitchFamily="50" charset="-128"/>
                <a:ea typeface="HGPｺﾞｼｯｸM" pitchFamily="50" charset="-128"/>
              </a:rPr>
              <a:t>高齢化の進展</a:t>
            </a:r>
            <a:r>
              <a:rPr lang="ja-JP" altLang="en-US" sz="1600" b="1" dirty="0">
                <a:solidFill>
                  <a:srgbClr val="FF0000"/>
                </a:solidFill>
                <a:latin typeface="HGPｺﾞｼｯｸM" pitchFamily="50" charset="-128"/>
                <a:ea typeface="HGPｺﾞｼｯｸM" pitchFamily="50" charset="-128"/>
              </a:rPr>
              <a:t>状況</a:t>
            </a:r>
            <a:r>
              <a:rPr lang="ja-JP" altLang="en-US" sz="1600" b="1" dirty="0" smtClean="0">
                <a:solidFill>
                  <a:srgbClr val="FF0000"/>
                </a:solidFill>
                <a:latin typeface="HGPｺﾞｼｯｸM" pitchFamily="50" charset="-128"/>
                <a:ea typeface="HGPｺﾞｼｯｸM" pitchFamily="50" charset="-128"/>
              </a:rPr>
              <a:t>には大きな地域差</a:t>
            </a:r>
            <a:r>
              <a:rPr lang="ja-JP" altLang="en-US" sz="1600" dirty="0" smtClean="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fontAlgn="auto">
              <a:lnSpc>
                <a:spcPts val="1800"/>
              </a:lnSpc>
              <a:spcBef>
                <a:spcPts val="600"/>
              </a:spcBef>
              <a:spcAft>
                <a:spcPts val="0"/>
              </a:spcAft>
              <a:defRPr/>
            </a:pPr>
            <a:r>
              <a:rPr lang="ja-JP" altLang="en-US" sz="1600" dirty="0" smtClean="0">
                <a:solidFill>
                  <a:srgbClr val="000000"/>
                </a:solidFill>
                <a:latin typeface="HGPｺﾞｼｯｸM" pitchFamily="50" charset="-128"/>
                <a:ea typeface="HGPｺﾞｼｯｸM" pitchFamily="50" charset="-128"/>
              </a:rPr>
              <a:t>○　地域</a:t>
            </a:r>
            <a:r>
              <a:rPr lang="ja-JP" altLang="en-US" sz="1600" dirty="0">
                <a:solidFill>
                  <a:srgbClr val="000000"/>
                </a:solidFill>
                <a:latin typeface="HGPｺﾞｼｯｸM" pitchFamily="50" charset="-128"/>
                <a:ea typeface="HGPｺﾞｼｯｸM" pitchFamily="50" charset="-128"/>
              </a:rPr>
              <a:t>包括</a:t>
            </a:r>
            <a:r>
              <a:rPr lang="ja-JP" altLang="en-US" sz="1600" dirty="0" smtClean="0">
                <a:solidFill>
                  <a:srgbClr val="000000"/>
                </a:solidFill>
                <a:latin typeface="HGPｺﾞｼｯｸM" pitchFamily="50" charset="-128"/>
                <a:ea typeface="HGPｺﾞｼｯｸM" pitchFamily="50" charset="-128"/>
              </a:rPr>
              <a:t>ケアシステムは、</a:t>
            </a:r>
            <a:r>
              <a:rPr lang="ja-JP" altLang="en-US" sz="1600" b="1" dirty="0" smtClean="0">
                <a:solidFill>
                  <a:srgbClr val="FF0000"/>
                </a:solidFill>
                <a:latin typeface="HGPｺﾞｼｯｸM" pitchFamily="50" charset="-128"/>
                <a:ea typeface="HGPｺﾞｼｯｸM" pitchFamily="50" charset="-128"/>
              </a:rPr>
              <a:t>保険者である市町村や都道府県が、地域の自主性や主体性に基づき、地域の</a:t>
            </a:r>
            <a:r>
              <a:rPr lang="ja-JP" altLang="en-US" sz="1600" b="1" dirty="0">
                <a:solidFill>
                  <a:srgbClr val="FF0000"/>
                </a:solidFill>
                <a:latin typeface="HGPｺﾞｼｯｸM" pitchFamily="50" charset="-128"/>
                <a:ea typeface="HGPｺﾞｼｯｸM" pitchFamily="50" charset="-128"/>
              </a:rPr>
              <a:t>特性に</a:t>
            </a:r>
            <a:r>
              <a:rPr lang="ja-JP" altLang="en-US" sz="1600" b="1" dirty="0" smtClean="0">
                <a:solidFill>
                  <a:srgbClr val="FF0000"/>
                </a:solidFill>
                <a:latin typeface="HGPｺﾞｼｯｸM" pitchFamily="50" charset="-128"/>
                <a:ea typeface="HGPｺﾞｼｯｸM" pitchFamily="50" charset="-128"/>
              </a:rPr>
              <a:t>応じて作り上げていく</a:t>
            </a:r>
            <a:r>
              <a:rPr lang="ja-JP" altLang="en-US" sz="1600" dirty="0" smtClean="0">
                <a:solidFill>
                  <a:prstClr val="black"/>
                </a:solidFill>
                <a:latin typeface="HGPｺﾞｼｯｸM" pitchFamily="50" charset="-128"/>
                <a:ea typeface="HGPｺﾞｼｯｸM" pitchFamily="50" charset="-128"/>
              </a:rPr>
              <a:t>ことが必要。</a:t>
            </a:r>
            <a:endParaRPr lang="ja-JP" altLang="en-US" sz="1200" dirty="0">
              <a:solidFill>
                <a:prstClr val="black"/>
              </a:solidFill>
              <a:latin typeface="Calibri"/>
              <a:ea typeface="ＭＳ Ｐゴシック"/>
            </a:endParaRPr>
          </a:p>
        </p:txBody>
      </p:sp>
      <p:sp>
        <p:nvSpPr>
          <p:cNvPr id="60" name="スライド番号プレースホルダ 31"/>
          <p:cNvSpPr>
            <a:spLocks noGrp="1"/>
          </p:cNvSpPr>
          <p:nvPr>
            <p:ph type="sldNum" sz="quarter" idx="12"/>
          </p:nvPr>
        </p:nvSpPr>
        <p:spPr>
          <a:xfrm>
            <a:off x="9578183" y="6579522"/>
            <a:ext cx="502442" cy="258654"/>
          </a:xfrm>
        </p:spPr>
        <p:txBody>
          <a:bodyPr/>
          <a:lstStyle/>
          <a:p>
            <a:pPr>
              <a:defRPr/>
            </a:pPr>
            <a:fld id="{AFF62460-EC34-422A-A834-EA8B1E04C307}" type="slidenum">
              <a:rPr lang="en-US" altLang="ja-JP" sz="1600" smtClean="0">
                <a:solidFill>
                  <a:prstClr val="black"/>
                </a:solidFill>
                <a:latin typeface="ＭＳ ゴシック" panose="020B0609070205080204" pitchFamily="49" charset="-128"/>
                <a:ea typeface="ＭＳ ゴシック" panose="020B0609070205080204" pitchFamily="49" charset="-128"/>
              </a:rPr>
              <a:pPr>
                <a:defRPr/>
              </a:pPr>
              <a:t>16</a:t>
            </a:fld>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90531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下矢印 19"/>
          <p:cNvSpPr/>
          <p:nvPr/>
        </p:nvSpPr>
        <p:spPr>
          <a:xfrm>
            <a:off x="4793549" y="4016377"/>
            <a:ext cx="493531" cy="1020763"/>
          </a:xfrm>
          <a:prstGeom prst="downArrow">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9" name="角丸四角形 18"/>
          <p:cNvSpPr/>
          <p:nvPr/>
        </p:nvSpPr>
        <p:spPr>
          <a:xfrm>
            <a:off x="229265" y="2600328"/>
            <a:ext cx="9581844" cy="14319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ja-JP" altLang="en-US" sz="2000" b="1" dirty="0">
                <a:solidFill>
                  <a:prstClr val="white"/>
                </a:solidFill>
              </a:rPr>
              <a:t>新ためて再整理</a:t>
            </a:r>
            <a:endParaRPr lang="en-US" altLang="ja-JP" sz="2000" b="1" dirty="0">
              <a:solidFill>
                <a:prstClr val="white"/>
              </a:solidFill>
            </a:endParaRPr>
          </a:p>
          <a:p>
            <a:pPr algn="ctr" fontAlgn="auto">
              <a:spcBef>
                <a:spcPts val="0"/>
              </a:spcBef>
              <a:spcAft>
                <a:spcPts val="0"/>
              </a:spcAft>
              <a:defRPr/>
            </a:pPr>
            <a:endParaRPr lang="en-US" altLang="ja-JP" dirty="0">
              <a:solidFill>
                <a:prstClr val="white"/>
              </a:solidFill>
            </a:endParaRPr>
          </a:p>
          <a:p>
            <a:pPr algn="ctr" fontAlgn="auto">
              <a:spcBef>
                <a:spcPts val="0"/>
              </a:spcBef>
              <a:spcAft>
                <a:spcPts val="0"/>
              </a:spcAft>
              <a:defRPr/>
            </a:pPr>
            <a:endParaRPr lang="en-US" altLang="ja-JP" dirty="0">
              <a:solidFill>
                <a:prstClr val="white"/>
              </a:solidFill>
            </a:endParaRPr>
          </a:p>
          <a:p>
            <a:pPr algn="ctr" fontAlgn="auto">
              <a:spcBef>
                <a:spcPts val="0"/>
              </a:spcBef>
              <a:spcAft>
                <a:spcPts val="0"/>
              </a:spcAft>
              <a:defRPr/>
            </a:pPr>
            <a:endParaRPr lang="en-US" altLang="ja-JP" dirty="0">
              <a:solidFill>
                <a:prstClr val="white"/>
              </a:solidFill>
            </a:endParaRPr>
          </a:p>
          <a:p>
            <a:pPr algn="ctr" fontAlgn="auto">
              <a:spcBef>
                <a:spcPts val="0"/>
              </a:spcBef>
              <a:spcAft>
                <a:spcPts val="0"/>
              </a:spcAft>
              <a:defRPr/>
            </a:pPr>
            <a:endParaRPr lang="ja-JP" altLang="en-US" dirty="0">
              <a:solidFill>
                <a:prstClr val="white"/>
              </a:solidFill>
            </a:endParaRPr>
          </a:p>
        </p:txBody>
      </p:sp>
      <p:sp>
        <p:nvSpPr>
          <p:cNvPr id="18" name="角丸四角形 17"/>
          <p:cNvSpPr/>
          <p:nvPr/>
        </p:nvSpPr>
        <p:spPr>
          <a:xfrm>
            <a:off x="381524" y="512763"/>
            <a:ext cx="9464587" cy="1249362"/>
          </a:xfrm>
          <a:prstGeom prst="roundRect">
            <a:avLst/>
          </a:prstGeom>
          <a:ln>
            <a:solidFill>
              <a:srgbClr val="00B050"/>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ltLang="ja-JP" dirty="0">
              <a:solidFill>
                <a:prstClr val="black"/>
              </a:solidFill>
            </a:endParaRPr>
          </a:p>
          <a:p>
            <a:pPr algn="ctr" fontAlgn="auto">
              <a:spcBef>
                <a:spcPts val="0"/>
              </a:spcBef>
              <a:spcAft>
                <a:spcPts val="0"/>
              </a:spcAft>
              <a:defRPr/>
            </a:pPr>
            <a:endParaRPr lang="en-US" altLang="ja-JP" dirty="0">
              <a:solidFill>
                <a:prstClr val="black"/>
              </a:solidFill>
            </a:endParaRPr>
          </a:p>
          <a:p>
            <a:pPr algn="ctr" fontAlgn="auto">
              <a:spcBef>
                <a:spcPts val="0"/>
              </a:spcBef>
              <a:spcAft>
                <a:spcPts val="0"/>
              </a:spcAft>
              <a:defRPr/>
            </a:pPr>
            <a:endParaRPr lang="en-US" altLang="ja-JP" dirty="0">
              <a:solidFill>
                <a:prstClr val="black"/>
              </a:solidFill>
            </a:endParaRPr>
          </a:p>
          <a:p>
            <a:pPr algn="ctr" fontAlgn="auto">
              <a:spcBef>
                <a:spcPts val="0"/>
              </a:spcBef>
              <a:spcAft>
                <a:spcPts val="0"/>
              </a:spcAft>
              <a:defRPr/>
            </a:pPr>
            <a:endParaRPr lang="ja-JP" altLang="en-US" dirty="0">
              <a:solidFill>
                <a:prstClr val="black"/>
              </a:solidFill>
            </a:endParaRPr>
          </a:p>
        </p:txBody>
      </p:sp>
      <p:sp>
        <p:nvSpPr>
          <p:cNvPr id="207877" name="スライド番号プレースホルダー 2"/>
          <p:cNvSpPr>
            <a:spLocks noGrp="1"/>
          </p:cNvSpPr>
          <p:nvPr>
            <p:ph type="sldNum" sz="quarter" idx="12"/>
          </p:nvPr>
        </p:nvSpPr>
        <p:spPr bwMode="auto">
          <a:xfrm>
            <a:off x="7689349" y="6520262"/>
            <a:ext cx="235214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fld id="{2822C9BF-4745-4A6A-A353-97494CA306C7}" type="slidenum">
              <a:rPr lang="ja-JP" altLang="en-US" sz="1400" smtClean="0"/>
              <a:pPr eaLnBrk="1" hangingPunct="1"/>
              <a:t>17</a:t>
            </a:fld>
            <a:endParaRPr lang="ja-JP" altLang="en-US" sz="1400" smtClean="0"/>
          </a:p>
        </p:txBody>
      </p:sp>
      <p:pic>
        <p:nvPicPr>
          <p:cNvPr id="207878" name="図 3"/>
          <p:cNvPicPr>
            <a:picLocks noChangeAspect="1" noChangeArrowheads="1"/>
          </p:cNvPicPr>
          <p:nvPr/>
        </p:nvPicPr>
        <p:blipFill>
          <a:blip r:embed="rId2">
            <a:extLst>
              <a:ext uri="{28A0092B-C50C-407E-A947-70E740481C1C}">
                <a14:useLocalDpi xmlns:a14="http://schemas.microsoft.com/office/drawing/2010/main" val="0"/>
              </a:ext>
            </a:extLst>
          </a:blip>
          <a:srcRect b="1599"/>
          <a:stretch>
            <a:fillRect/>
          </a:stretch>
        </p:blipFill>
        <p:spPr bwMode="auto">
          <a:xfrm>
            <a:off x="3536970" y="5065713"/>
            <a:ext cx="3279703"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3624476" y="4175128"/>
            <a:ext cx="2924430" cy="4413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dirty="0">
                <a:solidFill>
                  <a:prstClr val="black"/>
                </a:solidFill>
              </a:rPr>
              <a:t>　　各層ごとに整理すると</a:t>
            </a:r>
            <a:endParaRPr lang="en-US" altLang="ja-JP" dirty="0">
              <a:solidFill>
                <a:prstClr val="black"/>
              </a:solidFill>
            </a:endParaRPr>
          </a:p>
        </p:txBody>
      </p:sp>
      <p:sp>
        <p:nvSpPr>
          <p:cNvPr id="7" name="円/楕円 6"/>
          <p:cNvSpPr/>
          <p:nvPr/>
        </p:nvSpPr>
        <p:spPr>
          <a:xfrm>
            <a:off x="1253079" y="679450"/>
            <a:ext cx="1391336" cy="914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600" dirty="0">
                <a:solidFill>
                  <a:prstClr val="black"/>
                </a:solidFill>
              </a:rPr>
              <a:t>介護</a:t>
            </a:r>
          </a:p>
        </p:txBody>
      </p:sp>
      <p:sp>
        <p:nvSpPr>
          <p:cNvPr id="8" name="円/楕円 7"/>
          <p:cNvSpPr/>
          <p:nvPr/>
        </p:nvSpPr>
        <p:spPr>
          <a:xfrm>
            <a:off x="2964685" y="696913"/>
            <a:ext cx="1391336" cy="914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dirty="0">
                <a:solidFill>
                  <a:prstClr val="black"/>
                </a:solidFill>
              </a:rPr>
              <a:t>医療</a:t>
            </a:r>
          </a:p>
        </p:txBody>
      </p:sp>
      <p:sp>
        <p:nvSpPr>
          <p:cNvPr id="9" name="円/楕円 8"/>
          <p:cNvSpPr/>
          <p:nvPr/>
        </p:nvSpPr>
        <p:spPr>
          <a:xfrm>
            <a:off x="4742796" y="679450"/>
            <a:ext cx="1391336" cy="914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600" dirty="0">
                <a:solidFill>
                  <a:prstClr val="black"/>
                </a:solidFill>
              </a:rPr>
              <a:t>予防</a:t>
            </a:r>
          </a:p>
        </p:txBody>
      </p:sp>
      <p:sp>
        <p:nvSpPr>
          <p:cNvPr id="10" name="円/楕円 9"/>
          <p:cNvSpPr/>
          <p:nvPr/>
        </p:nvSpPr>
        <p:spPr>
          <a:xfrm>
            <a:off x="6363395" y="696913"/>
            <a:ext cx="1393087" cy="914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dirty="0">
                <a:solidFill>
                  <a:prstClr val="black"/>
                </a:solidFill>
              </a:rPr>
              <a:t>生活</a:t>
            </a:r>
            <a:endParaRPr lang="en-US" altLang="ja-JP" dirty="0">
              <a:solidFill>
                <a:prstClr val="black"/>
              </a:solidFill>
            </a:endParaRPr>
          </a:p>
          <a:p>
            <a:pPr algn="ctr" fontAlgn="auto">
              <a:spcBef>
                <a:spcPts val="0"/>
              </a:spcBef>
              <a:spcAft>
                <a:spcPts val="0"/>
              </a:spcAft>
              <a:defRPr/>
            </a:pPr>
            <a:r>
              <a:rPr lang="ja-JP" altLang="en-US" dirty="0">
                <a:solidFill>
                  <a:prstClr val="black"/>
                </a:solidFill>
              </a:rPr>
              <a:t>支援</a:t>
            </a:r>
          </a:p>
        </p:txBody>
      </p:sp>
      <p:sp>
        <p:nvSpPr>
          <p:cNvPr id="11" name="円/楕円 10"/>
          <p:cNvSpPr/>
          <p:nvPr/>
        </p:nvSpPr>
        <p:spPr>
          <a:xfrm>
            <a:off x="437528" y="2960688"/>
            <a:ext cx="1965373" cy="914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600" dirty="0">
                <a:solidFill>
                  <a:prstClr val="black"/>
                </a:solidFill>
              </a:rPr>
              <a:t>介護</a:t>
            </a:r>
            <a:endParaRPr lang="en-US" altLang="ja-JP" sz="1600" dirty="0">
              <a:solidFill>
                <a:prstClr val="black"/>
              </a:solidFill>
            </a:endParaRPr>
          </a:p>
          <a:p>
            <a:pPr algn="ctr" fontAlgn="auto">
              <a:spcBef>
                <a:spcPts val="0"/>
              </a:spcBef>
              <a:spcAft>
                <a:spcPts val="0"/>
              </a:spcAft>
              <a:defRPr/>
            </a:pPr>
            <a:r>
              <a:rPr lang="ja-JP" altLang="en-US" sz="1600" dirty="0">
                <a:solidFill>
                  <a:prstClr val="black"/>
                </a:solidFill>
              </a:rPr>
              <a:t>＋</a:t>
            </a:r>
            <a:endParaRPr lang="en-US" altLang="ja-JP" sz="1600" dirty="0">
              <a:solidFill>
                <a:prstClr val="black"/>
              </a:solidFill>
            </a:endParaRPr>
          </a:p>
          <a:p>
            <a:pPr algn="ctr" fontAlgn="auto">
              <a:spcBef>
                <a:spcPts val="0"/>
              </a:spcBef>
              <a:spcAft>
                <a:spcPts val="0"/>
              </a:spcAft>
              <a:defRPr/>
            </a:pPr>
            <a:r>
              <a:rPr lang="ja-JP" altLang="en-US" sz="1600" dirty="0">
                <a:solidFill>
                  <a:prstClr val="black"/>
                </a:solidFill>
              </a:rPr>
              <a:t>リハ</a:t>
            </a:r>
          </a:p>
        </p:txBody>
      </p:sp>
      <p:sp>
        <p:nvSpPr>
          <p:cNvPr id="12" name="円/楕円 11"/>
          <p:cNvSpPr/>
          <p:nvPr/>
        </p:nvSpPr>
        <p:spPr>
          <a:xfrm>
            <a:off x="2322396" y="2960688"/>
            <a:ext cx="1844614" cy="914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dirty="0">
                <a:solidFill>
                  <a:prstClr val="black"/>
                </a:solidFill>
              </a:rPr>
              <a:t>医療</a:t>
            </a:r>
            <a:endParaRPr lang="en-US" altLang="ja-JP" dirty="0">
              <a:solidFill>
                <a:prstClr val="black"/>
              </a:solidFill>
            </a:endParaRPr>
          </a:p>
          <a:p>
            <a:pPr algn="ctr" fontAlgn="auto">
              <a:spcBef>
                <a:spcPts val="0"/>
              </a:spcBef>
              <a:spcAft>
                <a:spcPts val="0"/>
              </a:spcAft>
              <a:defRPr/>
            </a:pPr>
            <a:r>
              <a:rPr lang="ja-JP" altLang="en-US" dirty="0">
                <a:solidFill>
                  <a:prstClr val="black"/>
                </a:solidFill>
              </a:rPr>
              <a:t>＋</a:t>
            </a:r>
            <a:endParaRPr lang="en-US" altLang="ja-JP" dirty="0">
              <a:solidFill>
                <a:prstClr val="black"/>
              </a:solidFill>
            </a:endParaRPr>
          </a:p>
          <a:p>
            <a:pPr algn="ctr" fontAlgn="auto">
              <a:spcBef>
                <a:spcPts val="0"/>
              </a:spcBef>
              <a:spcAft>
                <a:spcPts val="0"/>
              </a:spcAft>
              <a:defRPr/>
            </a:pPr>
            <a:r>
              <a:rPr lang="ja-JP" altLang="en-US" dirty="0">
                <a:solidFill>
                  <a:prstClr val="black"/>
                </a:solidFill>
              </a:rPr>
              <a:t>看護</a:t>
            </a:r>
          </a:p>
        </p:txBody>
      </p:sp>
      <p:sp>
        <p:nvSpPr>
          <p:cNvPr id="13" name="円/楕円 12"/>
          <p:cNvSpPr/>
          <p:nvPr/>
        </p:nvSpPr>
        <p:spPr>
          <a:xfrm>
            <a:off x="4005999" y="2957513"/>
            <a:ext cx="1841114" cy="914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dirty="0">
                <a:solidFill>
                  <a:prstClr val="black"/>
                </a:solidFill>
              </a:rPr>
              <a:t>予防</a:t>
            </a:r>
            <a:endParaRPr lang="en-US" altLang="ja-JP" dirty="0">
              <a:solidFill>
                <a:prstClr val="black"/>
              </a:solidFill>
            </a:endParaRPr>
          </a:p>
          <a:p>
            <a:pPr algn="ctr" fontAlgn="auto">
              <a:spcBef>
                <a:spcPts val="0"/>
              </a:spcBef>
              <a:spcAft>
                <a:spcPts val="0"/>
              </a:spcAft>
              <a:defRPr/>
            </a:pPr>
            <a:r>
              <a:rPr lang="ja-JP" altLang="en-US" dirty="0">
                <a:solidFill>
                  <a:prstClr val="black"/>
                </a:solidFill>
              </a:rPr>
              <a:t>＋</a:t>
            </a:r>
            <a:endParaRPr lang="en-US" altLang="ja-JP" dirty="0">
              <a:solidFill>
                <a:prstClr val="black"/>
              </a:solidFill>
            </a:endParaRPr>
          </a:p>
          <a:p>
            <a:pPr algn="ctr" fontAlgn="auto">
              <a:spcBef>
                <a:spcPts val="0"/>
              </a:spcBef>
              <a:spcAft>
                <a:spcPts val="0"/>
              </a:spcAft>
              <a:defRPr/>
            </a:pPr>
            <a:r>
              <a:rPr lang="ja-JP" altLang="en-US" dirty="0">
                <a:solidFill>
                  <a:prstClr val="black"/>
                </a:solidFill>
              </a:rPr>
              <a:t>保健</a:t>
            </a:r>
          </a:p>
        </p:txBody>
      </p:sp>
      <p:sp>
        <p:nvSpPr>
          <p:cNvPr id="14" name="円/楕円 13"/>
          <p:cNvSpPr/>
          <p:nvPr/>
        </p:nvSpPr>
        <p:spPr>
          <a:xfrm>
            <a:off x="5754358" y="2960688"/>
            <a:ext cx="2098381" cy="914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dirty="0">
                <a:solidFill>
                  <a:prstClr val="black"/>
                </a:solidFill>
              </a:rPr>
              <a:t>生活支援</a:t>
            </a:r>
            <a:endParaRPr lang="en-US" altLang="ja-JP" dirty="0">
              <a:solidFill>
                <a:prstClr val="black"/>
              </a:solidFill>
            </a:endParaRPr>
          </a:p>
          <a:p>
            <a:pPr algn="ctr" fontAlgn="auto">
              <a:spcBef>
                <a:spcPts val="0"/>
              </a:spcBef>
              <a:spcAft>
                <a:spcPts val="0"/>
              </a:spcAft>
              <a:defRPr/>
            </a:pPr>
            <a:r>
              <a:rPr lang="ja-JP" altLang="en-US" dirty="0">
                <a:solidFill>
                  <a:prstClr val="black"/>
                </a:solidFill>
              </a:rPr>
              <a:t>＋</a:t>
            </a:r>
            <a:endParaRPr lang="en-US" altLang="ja-JP" dirty="0">
              <a:solidFill>
                <a:prstClr val="black"/>
              </a:solidFill>
            </a:endParaRPr>
          </a:p>
          <a:p>
            <a:pPr algn="ctr" fontAlgn="auto">
              <a:spcBef>
                <a:spcPts val="0"/>
              </a:spcBef>
              <a:spcAft>
                <a:spcPts val="0"/>
              </a:spcAft>
              <a:defRPr/>
            </a:pPr>
            <a:r>
              <a:rPr lang="ja-JP" altLang="en-US" dirty="0">
                <a:solidFill>
                  <a:prstClr val="black"/>
                </a:solidFill>
              </a:rPr>
              <a:t>福祉ｻｰﾋﾞｽ</a:t>
            </a:r>
          </a:p>
        </p:txBody>
      </p:sp>
      <p:sp>
        <p:nvSpPr>
          <p:cNvPr id="15" name="円/楕円 14"/>
          <p:cNvSpPr/>
          <p:nvPr/>
        </p:nvSpPr>
        <p:spPr>
          <a:xfrm>
            <a:off x="7744232" y="2960688"/>
            <a:ext cx="1869116" cy="914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dirty="0">
                <a:solidFill>
                  <a:prstClr val="black"/>
                </a:solidFill>
              </a:rPr>
              <a:t>住居</a:t>
            </a:r>
            <a:endParaRPr lang="en-US" altLang="ja-JP" dirty="0">
              <a:solidFill>
                <a:prstClr val="black"/>
              </a:solidFill>
            </a:endParaRPr>
          </a:p>
          <a:p>
            <a:pPr algn="ctr" fontAlgn="auto">
              <a:spcBef>
                <a:spcPts val="0"/>
              </a:spcBef>
              <a:spcAft>
                <a:spcPts val="0"/>
              </a:spcAft>
              <a:defRPr/>
            </a:pPr>
            <a:r>
              <a:rPr lang="ja-JP" altLang="en-US" dirty="0">
                <a:solidFill>
                  <a:prstClr val="black"/>
                </a:solidFill>
              </a:rPr>
              <a:t>＋</a:t>
            </a:r>
            <a:endParaRPr lang="en-US" altLang="ja-JP" dirty="0">
              <a:solidFill>
                <a:prstClr val="black"/>
              </a:solidFill>
            </a:endParaRPr>
          </a:p>
          <a:p>
            <a:pPr algn="ctr" fontAlgn="auto">
              <a:spcBef>
                <a:spcPts val="0"/>
              </a:spcBef>
              <a:spcAft>
                <a:spcPts val="0"/>
              </a:spcAft>
              <a:defRPr/>
            </a:pPr>
            <a:r>
              <a:rPr lang="ja-JP" altLang="en-US" dirty="0">
                <a:solidFill>
                  <a:prstClr val="black"/>
                </a:solidFill>
              </a:rPr>
              <a:t>住まい方</a:t>
            </a:r>
          </a:p>
        </p:txBody>
      </p:sp>
      <p:sp>
        <p:nvSpPr>
          <p:cNvPr id="16" name="円/楕円 15"/>
          <p:cNvSpPr/>
          <p:nvPr/>
        </p:nvSpPr>
        <p:spPr>
          <a:xfrm>
            <a:off x="8029497" y="679450"/>
            <a:ext cx="1393087" cy="914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600" dirty="0">
                <a:solidFill>
                  <a:prstClr val="black"/>
                </a:solidFill>
              </a:rPr>
              <a:t>住居</a:t>
            </a:r>
          </a:p>
        </p:txBody>
      </p:sp>
      <p:sp>
        <p:nvSpPr>
          <p:cNvPr id="207890" name="Rectangle 59"/>
          <p:cNvSpPr>
            <a:spLocks noChangeArrowheads="1"/>
          </p:cNvSpPr>
          <p:nvPr/>
        </p:nvSpPr>
        <p:spPr bwMode="auto">
          <a:xfrm>
            <a:off x="0" y="0"/>
            <a:ext cx="10080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lIns="91789" tIns="45900" rIns="91789" bIns="45900">
            <a:spAutoFit/>
          </a:bodyPr>
          <a:lstStyle/>
          <a:p>
            <a:pPr algn="ctr"/>
            <a:r>
              <a:rPr lang="ja-JP" altLang="en-US" sz="2300" b="1">
                <a:solidFill>
                  <a:srgbClr val="000000"/>
                </a:solidFill>
                <a:latin typeface="ＭＳ Ｐゴシック" pitchFamily="50" charset="-128"/>
              </a:rPr>
              <a:t>地域包括ケアシステム構築へ向けた５つの視点＋４つの支援 </a:t>
            </a:r>
          </a:p>
        </p:txBody>
      </p:sp>
      <p:sp>
        <p:nvSpPr>
          <p:cNvPr id="207891" name="正方形/長方形 4"/>
          <p:cNvSpPr>
            <a:spLocks noChangeArrowheads="1"/>
          </p:cNvSpPr>
          <p:nvPr/>
        </p:nvSpPr>
        <p:spPr bwMode="auto">
          <a:xfrm>
            <a:off x="463768" y="461963"/>
            <a:ext cx="833075" cy="36933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ja-JP" altLang="en-US" b="1">
                <a:solidFill>
                  <a:srgbClr val="000000"/>
                </a:solidFill>
                <a:latin typeface="Calibri" pitchFamily="34" charset="0"/>
              </a:rPr>
              <a:t>従　来</a:t>
            </a:r>
            <a:endParaRPr lang="en-US" altLang="ja-JP" b="1">
              <a:solidFill>
                <a:srgbClr val="000000"/>
              </a:solidFill>
              <a:latin typeface="Calibri" pitchFamily="34" charset="0"/>
            </a:endParaRPr>
          </a:p>
        </p:txBody>
      </p:sp>
      <p:sp>
        <p:nvSpPr>
          <p:cNvPr id="207892" name="テキスト ボックス 21"/>
          <p:cNvSpPr txBox="1">
            <a:spLocks noChangeArrowheads="1"/>
          </p:cNvSpPr>
          <p:nvPr/>
        </p:nvSpPr>
        <p:spPr bwMode="auto">
          <a:xfrm>
            <a:off x="617790" y="1916113"/>
            <a:ext cx="896580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ja-JP" altLang="en-US">
                <a:solidFill>
                  <a:srgbClr val="000000"/>
                </a:solidFill>
                <a:latin typeface="Calibri" pitchFamily="34" charset="0"/>
              </a:rPr>
              <a:t>医療、介護、予防、生活支援サービス、住居の</a:t>
            </a:r>
            <a:r>
              <a:rPr lang="en-US" altLang="ja-JP">
                <a:solidFill>
                  <a:srgbClr val="000000"/>
                </a:solidFill>
                <a:latin typeface="Calibri" pitchFamily="34" charset="0"/>
              </a:rPr>
              <a:t>5</a:t>
            </a:r>
            <a:r>
              <a:rPr lang="ja-JP" altLang="en-US">
                <a:solidFill>
                  <a:srgbClr val="000000"/>
                </a:solidFill>
                <a:latin typeface="Calibri" pitchFamily="34" charset="0"/>
              </a:rPr>
              <a:t>つの視点をより詳しく現しそれらが連携・重層化し要介護者等への包括的な支援（地域包括ケア）を推進</a:t>
            </a:r>
          </a:p>
        </p:txBody>
      </p:sp>
      <p:sp>
        <p:nvSpPr>
          <p:cNvPr id="23" name="正方形/長方形 22"/>
          <p:cNvSpPr/>
          <p:nvPr/>
        </p:nvSpPr>
        <p:spPr>
          <a:xfrm>
            <a:off x="7788213" y="4834011"/>
            <a:ext cx="1148885" cy="1569660"/>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ja-JP" altLang="en-US" sz="2400" dirty="0">
                <a:solidFill>
                  <a:prstClr val="black"/>
                </a:solidFill>
              </a:rPr>
              <a:t>「自助」</a:t>
            </a:r>
            <a:endParaRPr lang="en-US" altLang="ja-JP" sz="2400" dirty="0">
              <a:solidFill>
                <a:prstClr val="black"/>
              </a:solidFill>
            </a:endParaRPr>
          </a:p>
          <a:p>
            <a:pPr fontAlgn="auto">
              <a:spcBef>
                <a:spcPts val="0"/>
              </a:spcBef>
              <a:spcAft>
                <a:spcPts val="0"/>
              </a:spcAft>
              <a:defRPr/>
            </a:pPr>
            <a:r>
              <a:rPr lang="ja-JP" altLang="en-US" sz="2400" dirty="0">
                <a:solidFill>
                  <a:prstClr val="black"/>
                </a:solidFill>
              </a:rPr>
              <a:t>「互助」</a:t>
            </a:r>
            <a:endParaRPr lang="en-US" altLang="ja-JP" sz="2400" dirty="0">
              <a:solidFill>
                <a:prstClr val="black"/>
              </a:solidFill>
            </a:endParaRPr>
          </a:p>
          <a:p>
            <a:pPr fontAlgn="auto">
              <a:spcBef>
                <a:spcPts val="0"/>
              </a:spcBef>
              <a:spcAft>
                <a:spcPts val="0"/>
              </a:spcAft>
              <a:defRPr/>
            </a:pPr>
            <a:r>
              <a:rPr lang="ja-JP" altLang="en-US" sz="2400" dirty="0">
                <a:solidFill>
                  <a:prstClr val="black"/>
                </a:solidFill>
              </a:rPr>
              <a:t>「共助」</a:t>
            </a:r>
            <a:endParaRPr lang="en-US" altLang="ja-JP" sz="2400" dirty="0">
              <a:solidFill>
                <a:prstClr val="black"/>
              </a:solidFill>
            </a:endParaRPr>
          </a:p>
          <a:p>
            <a:pPr fontAlgn="auto">
              <a:spcBef>
                <a:spcPts val="0"/>
              </a:spcBef>
              <a:spcAft>
                <a:spcPts val="0"/>
              </a:spcAft>
              <a:defRPr/>
            </a:pPr>
            <a:r>
              <a:rPr lang="ja-JP" altLang="en-US" sz="2400" dirty="0">
                <a:solidFill>
                  <a:prstClr val="black"/>
                </a:solidFill>
              </a:rPr>
              <a:t>「公助</a:t>
            </a:r>
            <a:r>
              <a:rPr lang="ja-JP" altLang="en-US" dirty="0">
                <a:solidFill>
                  <a:prstClr val="black"/>
                </a:solidFill>
              </a:rPr>
              <a:t>」</a:t>
            </a:r>
          </a:p>
        </p:txBody>
      </p:sp>
      <p:sp>
        <p:nvSpPr>
          <p:cNvPr id="207896" name="正方形/長方形 23"/>
          <p:cNvSpPr>
            <a:spLocks noChangeArrowheads="1"/>
          </p:cNvSpPr>
          <p:nvPr/>
        </p:nvSpPr>
        <p:spPr bwMode="auto">
          <a:xfrm>
            <a:off x="229265" y="4710113"/>
            <a:ext cx="50403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600">
                <a:solidFill>
                  <a:srgbClr val="000000"/>
                </a:solidFill>
                <a:latin typeface="HGPｺﾞｼｯｸM" pitchFamily="50" charset="-128"/>
                <a:ea typeface="HGPｺﾞｼｯｸM" pitchFamily="50" charset="-128"/>
              </a:rPr>
              <a:t>①</a:t>
            </a:r>
            <a:r>
              <a:rPr lang="ja-JP" altLang="en-US" sz="1600" b="1" u="sng">
                <a:solidFill>
                  <a:srgbClr val="000000"/>
                </a:solidFill>
                <a:latin typeface="HGPｺﾞｼｯｸM" pitchFamily="50" charset="-128"/>
                <a:ea typeface="HGPｺﾞｼｯｸM" pitchFamily="50" charset="-128"/>
              </a:rPr>
              <a:t>介護サービスの充実強化</a:t>
            </a:r>
            <a:r>
              <a:rPr lang="ja-JP" altLang="en-US" sz="1600">
                <a:solidFill>
                  <a:srgbClr val="000000"/>
                </a:solidFill>
                <a:latin typeface="HGPｺﾞｼｯｸM" pitchFamily="50" charset="-128"/>
                <a:ea typeface="HGPｺﾞｼｯｸM" pitchFamily="50" charset="-128"/>
              </a:rPr>
              <a:t>　</a:t>
            </a:r>
          </a:p>
          <a:p>
            <a:r>
              <a:rPr lang="ja-JP" altLang="en-US" sz="1600">
                <a:solidFill>
                  <a:srgbClr val="000000"/>
                </a:solidFill>
                <a:latin typeface="HGPｺﾞｼｯｸM" pitchFamily="50" charset="-128"/>
                <a:ea typeface="HGPｺﾞｼｯｸM" pitchFamily="50" charset="-128"/>
              </a:rPr>
              <a:t>②</a:t>
            </a:r>
            <a:r>
              <a:rPr lang="ja-JP" altLang="en-US" sz="1600" b="1" u="sng">
                <a:solidFill>
                  <a:srgbClr val="000000"/>
                </a:solidFill>
                <a:latin typeface="HGPｺﾞｼｯｸM" pitchFamily="50" charset="-128"/>
                <a:ea typeface="HGPｺﾞｼｯｸM" pitchFamily="50" charset="-128"/>
              </a:rPr>
              <a:t>医療との連携強化</a:t>
            </a:r>
            <a:endParaRPr lang="en-US" altLang="ja-JP" sz="1600" b="1" u="sng">
              <a:solidFill>
                <a:srgbClr val="000000"/>
              </a:solidFill>
              <a:latin typeface="HGPｺﾞｼｯｸM" pitchFamily="50" charset="-128"/>
              <a:ea typeface="HGPｺﾞｼｯｸM" pitchFamily="50" charset="-128"/>
            </a:endParaRPr>
          </a:p>
          <a:p>
            <a:r>
              <a:rPr lang="ja-JP" altLang="en-US" sz="1600">
                <a:solidFill>
                  <a:srgbClr val="000000"/>
                </a:solidFill>
                <a:latin typeface="HGPｺﾞｼｯｸM" pitchFamily="50" charset="-128"/>
                <a:ea typeface="HGPｺﾞｼｯｸM" pitchFamily="50" charset="-128"/>
              </a:rPr>
              <a:t>③</a:t>
            </a:r>
            <a:r>
              <a:rPr lang="ja-JP" altLang="en-US" sz="1600" b="1" u="sng">
                <a:solidFill>
                  <a:srgbClr val="000000"/>
                </a:solidFill>
                <a:latin typeface="HGPｺﾞｼｯｸM" pitchFamily="50" charset="-128"/>
                <a:ea typeface="HGPｺﾞｼｯｸM" pitchFamily="50" charset="-128"/>
              </a:rPr>
              <a:t>予防の推進　</a:t>
            </a:r>
            <a:r>
              <a:rPr lang="ja-JP" altLang="en-US" sz="1600">
                <a:solidFill>
                  <a:srgbClr val="000000"/>
                </a:solidFill>
                <a:latin typeface="HGPｺﾞｼｯｸM" pitchFamily="50" charset="-128"/>
                <a:ea typeface="HGPｺﾞｼｯｸM" pitchFamily="50" charset="-128"/>
              </a:rPr>
              <a:t>　</a:t>
            </a:r>
            <a:endParaRPr lang="en-US" altLang="ja-JP" sz="1600">
              <a:solidFill>
                <a:srgbClr val="000000"/>
              </a:solidFill>
              <a:latin typeface="HGPｺﾞｼｯｸM" pitchFamily="50" charset="-128"/>
              <a:ea typeface="HGPｺﾞｼｯｸM" pitchFamily="50" charset="-128"/>
            </a:endParaRPr>
          </a:p>
          <a:p>
            <a:r>
              <a:rPr lang="ja-JP" altLang="en-US" sz="1600">
                <a:solidFill>
                  <a:srgbClr val="000000"/>
                </a:solidFill>
                <a:latin typeface="HGPｺﾞｼｯｸM" pitchFamily="50" charset="-128"/>
                <a:ea typeface="HGPｺﾞｼｯｸM" pitchFamily="50" charset="-128"/>
              </a:rPr>
              <a:t>④</a:t>
            </a:r>
            <a:r>
              <a:rPr lang="ja-JP" altLang="en-US" sz="1600" b="1" u="sng">
                <a:solidFill>
                  <a:srgbClr val="000000"/>
                </a:solidFill>
                <a:latin typeface="HGPｺﾞｼｯｸM" pitchFamily="50" charset="-128"/>
                <a:ea typeface="HGPｺﾞｼｯｸM" pitchFamily="50" charset="-128"/>
              </a:rPr>
              <a:t>見守り、配食、など多様な生活</a:t>
            </a:r>
            <a:endParaRPr lang="en-US" altLang="ja-JP" sz="1600" b="1" u="sng">
              <a:solidFill>
                <a:srgbClr val="000000"/>
              </a:solidFill>
              <a:latin typeface="HGPｺﾞｼｯｸM" pitchFamily="50" charset="-128"/>
              <a:ea typeface="HGPｺﾞｼｯｸM" pitchFamily="50" charset="-128"/>
            </a:endParaRPr>
          </a:p>
          <a:p>
            <a:r>
              <a:rPr lang="ja-JP" altLang="en-US" sz="1600" b="1">
                <a:solidFill>
                  <a:srgbClr val="000000"/>
                </a:solidFill>
                <a:latin typeface="HGPｺﾞｼｯｸM" pitchFamily="50" charset="-128"/>
                <a:ea typeface="HGPｺﾞｼｯｸM" pitchFamily="50" charset="-128"/>
              </a:rPr>
              <a:t>　</a:t>
            </a:r>
            <a:r>
              <a:rPr lang="ja-JP" altLang="en-US" sz="1600" b="1" u="sng">
                <a:solidFill>
                  <a:srgbClr val="000000"/>
                </a:solidFill>
                <a:latin typeface="HGPｺﾞｼｯｸM" pitchFamily="50" charset="-128"/>
                <a:ea typeface="HGPｺﾞｼｯｸM" pitchFamily="50" charset="-128"/>
              </a:rPr>
              <a:t>支援サービスの確保</a:t>
            </a:r>
            <a:r>
              <a:rPr lang="ja-JP" altLang="en-US" sz="1600">
                <a:solidFill>
                  <a:srgbClr val="000000"/>
                </a:solidFill>
                <a:latin typeface="HGPｺﾞｼｯｸM" pitchFamily="50" charset="-128"/>
                <a:ea typeface="HGPｺﾞｼｯｸM" pitchFamily="50" charset="-128"/>
              </a:rPr>
              <a:t>　</a:t>
            </a:r>
            <a:endParaRPr lang="en-US" altLang="ja-JP" sz="1600">
              <a:solidFill>
                <a:srgbClr val="000000"/>
              </a:solidFill>
              <a:latin typeface="HGPｺﾞｼｯｸM" pitchFamily="50" charset="-128"/>
              <a:ea typeface="HGPｺﾞｼｯｸM" pitchFamily="50" charset="-128"/>
            </a:endParaRPr>
          </a:p>
          <a:p>
            <a:r>
              <a:rPr lang="ja-JP" altLang="en-US" sz="1600">
                <a:solidFill>
                  <a:srgbClr val="000000"/>
                </a:solidFill>
                <a:latin typeface="HGPｺﾞｼｯｸM" pitchFamily="50" charset="-128"/>
                <a:ea typeface="HGPｺﾞｼｯｸM" pitchFamily="50" charset="-128"/>
              </a:rPr>
              <a:t>⑤</a:t>
            </a:r>
            <a:r>
              <a:rPr lang="ja-JP" altLang="en-US" sz="1600" b="1" u="sng">
                <a:solidFill>
                  <a:srgbClr val="000000"/>
                </a:solidFill>
                <a:latin typeface="HGPｺﾞｼｯｸM" pitchFamily="50" charset="-128"/>
                <a:ea typeface="HGPｺﾞｼｯｸM" pitchFamily="50" charset="-128"/>
              </a:rPr>
              <a:t>高齢期になっても住み続けること</a:t>
            </a:r>
            <a:endParaRPr lang="en-US" altLang="ja-JP" sz="1600" b="1" u="sng">
              <a:solidFill>
                <a:srgbClr val="000000"/>
              </a:solidFill>
              <a:latin typeface="HGPｺﾞｼｯｸM" pitchFamily="50" charset="-128"/>
              <a:ea typeface="HGPｺﾞｼｯｸM" pitchFamily="50" charset="-128"/>
            </a:endParaRPr>
          </a:p>
          <a:p>
            <a:r>
              <a:rPr lang="ja-JP" altLang="en-US" sz="1600" b="1">
                <a:solidFill>
                  <a:srgbClr val="000000"/>
                </a:solidFill>
                <a:latin typeface="HGPｺﾞｼｯｸM" pitchFamily="50" charset="-128"/>
                <a:ea typeface="HGPｺﾞｼｯｸM" pitchFamily="50" charset="-128"/>
              </a:rPr>
              <a:t>　</a:t>
            </a:r>
            <a:r>
              <a:rPr lang="ja-JP" altLang="en-US" sz="1600" b="1" u="sng">
                <a:solidFill>
                  <a:srgbClr val="000000"/>
                </a:solidFill>
                <a:latin typeface="HGPｺﾞｼｯｸM" pitchFamily="50" charset="-128"/>
                <a:ea typeface="HGPｺﾞｼｯｸM" pitchFamily="50" charset="-128"/>
              </a:rPr>
              <a:t>のできる高齢者住まいの整備</a:t>
            </a:r>
            <a:endParaRPr lang="ja-JP" altLang="en-US" sz="1600">
              <a:solidFill>
                <a:srgbClr val="000000"/>
              </a:solidFill>
              <a:latin typeface="HGPｺﾞｼｯｸM" pitchFamily="50" charset="-128"/>
              <a:ea typeface="HGPｺﾞｼｯｸM" pitchFamily="50" charset="-128"/>
            </a:endParaRPr>
          </a:p>
        </p:txBody>
      </p:sp>
      <p:sp>
        <p:nvSpPr>
          <p:cNvPr id="25" name="十字形 24"/>
          <p:cNvSpPr/>
          <p:nvPr/>
        </p:nvSpPr>
        <p:spPr>
          <a:xfrm>
            <a:off x="8029499" y="4175128"/>
            <a:ext cx="455028" cy="44132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4" name="テキスト ボックス 11"/>
          <p:cNvSpPr txBox="1">
            <a:spLocks noChangeArrowheads="1"/>
          </p:cNvSpPr>
          <p:nvPr/>
        </p:nvSpPr>
        <p:spPr bwMode="auto">
          <a:xfrm>
            <a:off x="1823615" y="6669360"/>
            <a:ext cx="67095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ja-JP" altLang="en-US" sz="900" dirty="0" smtClean="0"/>
              <a:t>出典：平成</a:t>
            </a:r>
            <a:r>
              <a:rPr lang="ja-JP" altLang="en-US" sz="900" dirty="0"/>
              <a:t>２５</a:t>
            </a:r>
            <a:r>
              <a:rPr lang="ja-JP" altLang="en-US" sz="900" dirty="0" smtClean="0"/>
              <a:t>年３月　地域包括ケア研究会報告</a:t>
            </a:r>
            <a:r>
              <a:rPr lang="ja-JP" altLang="en-US" sz="900" dirty="0"/>
              <a:t>　</a:t>
            </a:r>
            <a:r>
              <a:rPr lang="ja-JP" altLang="en-US" sz="900" dirty="0" smtClean="0"/>
              <a:t>「地域包括ケアシステムの構築における今後の検討のための論点」</a:t>
            </a:r>
            <a:endParaRPr lang="ja-JP" altLang="en-US" sz="900" dirty="0"/>
          </a:p>
        </p:txBody>
      </p:sp>
    </p:spTree>
    <p:extLst>
      <p:ext uri="{BB962C8B-B14F-4D97-AF65-F5344CB8AC3E}">
        <p14:creationId xmlns:p14="http://schemas.microsoft.com/office/powerpoint/2010/main" val="3007333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線コネクタ 40"/>
          <p:cNvCxnSpPr/>
          <p:nvPr/>
        </p:nvCxnSpPr>
        <p:spPr>
          <a:xfrm flipH="1">
            <a:off x="37602" y="1268760"/>
            <a:ext cx="366811" cy="0"/>
          </a:xfrm>
          <a:prstGeom prst="line">
            <a:avLst/>
          </a:prstGeom>
          <a:ln w="152400">
            <a:solidFill>
              <a:schemeClr val="tx2">
                <a:lumMod val="60000"/>
                <a:lumOff val="40000"/>
                <a:alpha val="70000"/>
              </a:schemeClr>
            </a:solidFill>
          </a:ln>
          <a:effectLst>
            <a:outerShdw blurRad="50800" dist="50800" dir="5400000" sx="1000" sy="1000" algn="ctr" rotWithShape="0">
              <a:srgbClr val="000000">
                <a:alpha val="0"/>
              </a:srgb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7" name="二等辺三角形 56"/>
          <p:cNvSpPr/>
          <p:nvPr/>
        </p:nvSpPr>
        <p:spPr>
          <a:xfrm rot="5400000">
            <a:off x="5288321" y="3735349"/>
            <a:ext cx="4782052" cy="509907"/>
          </a:xfrm>
          <a:prstGeom prst="triangle">
            <a:avLst/>
          </a:prstGeom>
          <a:solidFill>
            <a:schemeClr val="accent6">
              <a:lumMod val="60000"/>
              <a:lumOff val="40000"/>
            </a:schemeClr>
          </a:solidFill>
          <a:ln w="63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二等辺三角形 47"/>
          <p:cNvSpPr/>
          <p:nvPr/>
        </p:nvSpPr>
        <p:spPr>
          <a:xfrm rot="5400000">
            <a:off x="2999366" y="3684626"/>
            <a:ext cx="4595470" cy="509907"/>
          </a:xfrm>
          <a:prstGeom prst="triangle">
            <a:avLst/>
          </a:prstGeom>
          <a:solidFill>
            <a:schemeClr val="accent6">
              <a:lumMod val="60000"/>
              <a:lumOff val="40000"/>
            </a:schemeClr>
          </a:solidFill>
          <a:ln w="63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正方形/長方形 46"/>
          <p:cNvSpPr/>
          <p:nvPr/>
        </p:nvSpPr>
        <p:spPr>
          <a:xfrm>
            <a:off x="3055719" y="5080590"/>
            <a:ext cx="1986429" cy="1455114"/>
          </a:xfrm>
          <a:prstGeom prst="rect">
            <a:avLst/>
          </a:prstGeom>
          <a:ln w="6350">
            <a:prstDash val="solid"/>
          </a:ln>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00" dirty="0">
              <a:solidFill>
                <a:prstClr val="black"/>
              </a:solidFill>
            </a:endParaRPr>
          </a:p>
          <a:p>
            <a:r>
              <a:rPr lang="ja-JP" altLang="en-US" sz="1400" dirty="0">
                <a:solidFill>
                  <a:prstClr val="black"/>
                </a:solidFill>
              </a:rPr>
              <a:t>○地域資源の発掘</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○地域リーダー発掘</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○住民互助の発掘</a:t>
            </a:r>
            <a:endParaRPr lang="en-US" altLang="ja-JP" sz="1400" dirty="0">
              <a:solidFill>
                <a:prstClr val="black"/>
              </a:solidFill>
            </a:endParaRPr>
          </a:p>
          <a:p>
            <a:endParaRPr lang="en-US" altLang="ja-JP" sz="1400" dirty="0">
              <a:solidFill>
                <a:prstClr val="black"/>
              </a:solidFill>
            </a:endParaRPr>
          </a:p>
        </p:txBody>
      </p:sp>
      <p:sp>
        <p:nvSpPr>
          <p:cNvPr id="44" name="二等辺三角形 43"/>
          <p:cNvSpPr/>
          <p:nvPr/>
        </p:nvSpPr>
        <p:spPr>
          <a:xfrm rot="5400000">
            <a:off x="392430" y="3679268"/>
            <a:ext cx="4782048" cy="622071"/>
          </a:xfrm>
          <a:prstGeom prst="triangle">
            <a:avLst/>
          </a:prstGeom>
          <a:solidFill>
            <a:schemeClr val="accent6">
              <a:lumMod val="60000"/>
              <a:lumOff val="40000"/>
            </a:schemeClr>
          </a:solidFill>
          <a:ln w="63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ja-JP" altLang="en-US" dirty="0">
              <a:solidFill>
                <a:prstClr val="white"/>
              </a:solidFill>
            </a:endParaRPr>
          </a:p>
        </p:txBody>
      </p:sp>
      <p:sp>
        <p:nvSpPr>
          <p:cNvPr id="2" name="タイトル 1"/>
          <p:cNvSpPr>
            <a:spLocks noGrp="1"/>
          </p:cNvSpPr>
          <p:nvPr>
            <p:ph type="ctrTitle"/>
          </p:nvPr>
        </p:nvSpPr>
        <p:spPr>
          <a:xfrm>
            <a:off x="0" y="0"/>
            <a:ext cx="10080625" cy="332656"/>
          </a:xfrm>
          <a:solidFill>
            <a:schemeClr val="accent5">
              <a:lumMod val="20000"/>
              <a:lumOff val="80000"/>
            </a:schemeClr>
          </a:solidFill>
        </p:spPr>
        <p:txBody>
          <a:bodyPr>
            <a:noAutofit/>
          </a:bodyPr>
          <a:lstStyle/>
          <a:p>
            <a:r>
              <a:rPr kumimoji="1" lang="ja-JP" altLang="en-US" sz="2000" u="sng" dirty="0" smtClean="0"/>
              <a:t>市町村における地域包括ケアシステム構築のプロセス（概念図）</a:t>
            </a:r>
            <a:endParaRPr kumimoji="1" lang="ja-JP" altLang="en-US" sz="2000" u="sng" dirty="0"/>
          </a:p>
        </p:txBody>
      </p:sp>
      <p:graphicFrame>
        <p:nvGraphicFramePr>
          <p:cNvPr id="4" name="図表 3"/>
          <p:cNvGraphicFramePr/>
          <p:nvPr>
            <p:extLst>
              <p:ext uri="{D42A27DB-BD31-4B8C-83A1-F6EECF244321}">
                <p14:modId xmlns:p14="http://schemas.microsoft.com/office/powerpoint/2010/main" val="2470918543"/>
              </p:ext>
            </p:extLst>
          </p:nvPr>
        </p:nvGraphicFramePr>
        <p:xfrm>
          <a:off x="356633" y="1052736"/>
          <a:ext cx="9300120"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正方形/長方形 4"/>
          <p:cNvSpPr/>
          <p:nvPr/>
        </p:nvSpPr>
        <p:spPr>
          <a:xfrm>
            <a:off x="276967" y="3063874"/>
            <a:ext cx="2296557" cy="2067511"/>
          </a:xfrm>
          <a:prstGeom prst="rect">
            <a:avLst/>
          </a:prstGeom>
          <a:ln w="6350"/>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u="sng" dirty="0">
                <a:solidFill>
                  <a:prstClr val="black"/>
                </a:solidFill>
              </a:rPr>
              <a:t>地域ケア会議の実施</a:t>
            </a:r>
            <a:endParaRPr lang="en-US" altLang="ja-JP" sz="1400" b="1" u="sng" dirty="0">
              <a:solidFill>
                <a:prstClr val="black"/>
              </a:solidFill>
            </a:endParaRPr>
          </a:p>
          <a:p>
            <a:pPr algn="ctr"/>
            <a:endParaRPr lang="en-US" altLang="ja-JP" sz="1400" dirty="0">
              <a:solidFill>
                <a:prstClr val="black"/>
              </a:solidFill>
            </a:endParaRPr>
          </a:p>
          <a:p>
            <a:r>
              <a:rPr lang="ja-JP" altLang="en-US" sz="1200" dirty="0">
                <a:solidFill>
                  <a:prstClr val="black"/>
                </a:solidFill>
                <a:latin typeface="HG丸ｺﾞｼｯｸM-PRO" pitchFamily="50" charset="-128"/>
                <a:ea typeface="HG丸ｺﾞｼｯｸM-PRO" pitchFamily="50" charset="-128"/>
              </a:rPr>
              <a:t>地域包括支援センター等で個別事例の検討を通じ地域のニーズや社会資源を把握</a:t>
            </a:r>
            <a:endParaRPr lang="en-US" altLang="ja-JP" sz="1200" dirty="0">
              <a:solidFill>
                <a:prstClr val="black"/>
              </a:solidFill>
              <a:latin typeface="HG丸ｺﾞｼｯｸM-PRO" pitchFamily="50" charset="-128"/>
              <a:ea typeface="HG丸ｺﾞｼｯｸM-PRO" pitchFamily="50" charset="-128"/>
            </a:endParaRPr>
          </a:p>
          <a:p>
            <a:r>
              <a:rPr lang="ja-JP" altLang="en-US" sz="1400" dirty="0">
                <a:solidFill>
                  <a:prstClr val="black"/>
                </a:solidFill>
              </a:rPr>
              <a:t>　</a:t>
            </a:r>
            <a:endParaRPr lang="en-US" altLang="ja-JP" sz="1400" dirty="0">
              <a:solidFill>
                <a:prstClr val="black"/>
              </a:solidFill>
            </a:endParaRPr>
          </a:p>
          <a:p>
            <a:r>
              <a:rPr lang="en-US" altLang="ja-JP" sz="1200" dirty="0">
                <a:solidFill>
                  <a:prstClr val="black"/>
                </a:solidFill>
                <a:latin typeface="HG丸ｺﾞｼｯｸM-PRO" pitchFamily="50" charset="-128"/>
                <a:ea typeface="HG丸ｺﾞｼｯｸM-PRO" pitchFamily="50" charset="-128"/>
              </a:rPr>
              <a:t>※</a:t>
            </a:r>
            <a:r>
              <a:rPr lang="ja-JP" altLang="en-US" sz="1200" dirty="0">
                <a:solidFill>
                  <a:prstClr val="black"/>
                </a:solidFill>
                <a:latin typeface="HG丸ｺﾞｼｯｸM-PRO" pitchFamily="50" charset="-128"/>
                <a:ea typeface="HG丸ｺﾞｼｯｸM-PRO" pitchFamily="50" charset="-128"/>
              </a:rPr>
              <a:t>　地域包括支援センター</a:t>
            </a:r>
            <a:endParaRPr lang="en-US" altLang="ja-JP"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では総合相談も実施。</a:t>
            </a:r>
            <a:endParaRPr lang="en-US" altLang="ja-JP"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rPr>
              <a:t>　　　</a:t>
            </a:r>
            <a:endParaRPr lang="en-US" altLang="ja-JP" sz="1200" dirty="0">
              <a:solidFill>
                <a:prstClr val="black"/>
              </a:solidFill>
            </a:endParaRPr>
          </a:p>
        </p:txBody>
      </p:sp>
      <p:sp>
        <p:nvSpPr>
          <p:cNvPr id="6" name="正方形/長方形 5"/>
          <p:cNvSpPr/>
          <p:nvPr/>
        </p:nvSpPr>
        <p:spPr>
          <a:xfrm>
            <a:off x="276968" y="1628800"/>
            <a:ext cx="2279716" cy="1276537"/>
          </a:xfrm>
          <a:prstGeom prst="rect">
            <a:avLst/>
          </a:prstGeom>
          <a:ln w="6350"/>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lang="ja-JP" altLang="en-US" sz="1200" b="1" u="sng" dirty="0">
                <a:solidFill>
                  <a:prstClr val="black"/>
                </a:solidFill>
              </a:rPr>
              <a:t>日常生活圏域ニーズ調査等</a:t>
            </a:r>
            <a:endParaRPr lang="en-US" altLang="ja-JP" sz="1200" dirty="0">
              <a:solidFill>
                <a:prstClr val="black"/>
              </a:solidFill>
            </a:endParaRPr>
          </a:p>
          <a:p>
            <a:pPr algn="ctr"/>
            <a:endParaRPr lang="en-US" altLang="ja-JP" sz="800" dirty="0">
              <a:solidFill>
                <a:prstClr val="black"/>
              </a:solidFill>
            </a:endParaRPr>
          </a:p>
          <a:p>
            <a:r>
              <a:rPr lang="ja-JP" altLang="en-US" sz="1200" dirty="0">
                <a:solidFill>
                  <a:prstClr val="black"/>
                </a:solidFill>
                <a:latin typeface="HG丸ｺﾞｼｯｸM-PRO" pitchFamily="50" charset="-128"/>
                <a:ea typeface="HG丸ｺﾞｼｯｸM-PRO" pitchFamily="50" charset="-128"/>
              </a:rPr>
              <a:t>介護保険事業計画の策定のため日常生活圏域ニーズ調査を実施し、地域の実態を把握</a:t>
            </a:r>
            <a:endParaRPr lang="en-US" altLang="ja-JP" sz="1200" dirty="0">
              <a:solidFill>
                <a:prstClr val="black"/>
              </a:solidFill>
              <a:latin typeface="HG丸ｺﾞｼｯｸM-PRO" pitchFamily="50" charset="-128"/>
              <a:ea typeface="HG丸ｺﾞｼｯｸM-PRO" pitchFamily="50" charset="-128"/>
            </a:endParaRPr>
          </a:p>
        </p:txBody>
      </p:sp>
      <p:sp>
        <p:nvSpPr>
          <p:cNvPr id="7" name="正方形/長方形 6"/>
          <p:cNvSpPr/>
          <p:nvPr/>
        </p:nvSpPr>
        <p:spPr>
          <a:xfrm>
            <a:off x="276967" y="5276974"/>
            <a:ext cx="2272657" cy="1260000"/>
          </a:xfrm>
          <a:prstGeom prst="rect">
            <a:avLst/>
          </a:prstGeom>
          <a:ln w="6350"/>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u="sng" dirty="0">
                <a:solidFill>
                  <a:prstClr val="black"/>
                </a:solidFill>
              </a:rPr>
              <a:t>医療・介護情報の</a:t>
            </a:r>
            <a:endParaRPr lang="en-US" altLang="ja-JP" sz="1400" b="1" u="sng" dirty="0">
              <a:solidFill>
                <a:prstClr val="black"/>
              </a:solidFill>
            </a:endParaRPr>
          </a:p>
          <a:p>
            <a:pPr algn="ctr"/>
            <a:r>
              <a:rPr lang="ja-JP" altLang="en-US" sz="1400" b="1" u="sng" dirty="0">
                <a:solidFill>
                  <a:prstClr val="black"/>
                </a:solidFill>
              </a:rPr>
              <a:t>「見える化」</a:t>
            </a:r>
            <a:endParaRPr lang="en-US" altLang="ja-JP" sz="1400" b="1" u="sng" dirty="0">
              <a:solidFill>
                <a:prstClr val="black"/>
              </a:solidFill>
            </a:endParaRPr>
          </a:p>
          <a:p>
            <a:pPr algn="ctr"/>
            <a:r>
              <a:rPr lang="ja-JP" altLang="en-US" sz="1400" dirty="0">
                <a:solidFill>
                  <a:prstClr val="black"/>
                </a:solidFill>
              </a:rPr>
              <a:t>（随時）</a:t>
            </a:r>
            <a:endParaRPr lang="en-US" altLang="ja-JP" sz="1400" dirty="0">
              <a:solidFill>
                <a:prstClr val="black"/>
              </a:solidFill>
            </a:endParaRPr>
          </a:p>
          <a:p>
            <a:pPr algn="ctr"/>
            <a:endParaRPr lang="en-US" altLang="ja-JP" sz="1400" dirty="0">
              <a:solidFill>
                <a:prstClr val="black"/>
              </a:solidFill>
            </a:endParaRPr>
          </a:p>
          <a:p>
            <a:pPr algn="ctr"/>
            <a:r>
              <a:rPr lang="ja-JP" altLang="en-US" sz="1200" dirty="0">
                <a:solidFill>
                  <a:prstClr val="black"/>
                </a:solidFill>
                <a:latin typeface="HG丸ｺﾞｼｯｸM-PRO" pitchFamily="50" charset="-128"/>
                <a:ea typeface="HG丸ｺﾞｼｯｸM-PRO" pitchFamily="50" charset="-128"/>
              </a:rPr>
              <a:t>他市町村との比較検討</a:t>
            </a:r>
            <a:endParaRPr lang="en-US" altLang="ja-JP" sz="1600" dirty="0">
              <a:solidFill>
                <a:prstClr val="black"/>
              </a:solidFill>
            </a:endParaRPr>
          </a:p>
        </p:txBody>
      </p:sp>
      <p:sp>
        <p:nvSpPr>
          <p:cNvPr id="13" name="上矢印 12"/>
          <p:cNvSpPr/>
          <p:nvPr/>
        </p:nvSpPr>
        <p:spPr>
          <a:xfrm>
            <a:off x="5965865" y="4605933"/>
            <a:ext cx="515996" cy="306406"/>
          </a:xfrm>
          <a:prstGeom prst="upArrow">
            <a:avLst/>
          </a:prstGeom>
          <a:solidFill>
            <a:schemeClr val="accent6">
              <a:lumMod val="60000"/>
              <a:lumOff val="40000"/>
            </a:schemeClr>
          </a:solidFill>
          <a:ln w="635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cxnSp>
        <p:nvCxnSpPr>
          <p:cNvPr id="12" name="直線コネクタ 11"/>
          <p:cNvCxnSpPr/>
          <p:nvPr/>
        </p:nvCxnSpPr>
        <p:spPr>
          <a:xfrm flipH="1">
            <a:off x="9966100" y="1341360"/>
            <a:ext cx="10119" cy="5328000"/>
          </a:xfrm>
          <a:prstGeom prst="line">
            <a:avLst/>
          </a:prstGeom>
          <a:ln w="165100">
            <a:solidFill>
              <a:schemeClr val="tx2">
                <a:lumMod val="60000"/>
                <a:lumOff val="40000"/>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37600" y="6741419"/>
            <a:ext cx="10008577" cy="0"/>
          </a:xfrm>
          <a:prstGeom prst="line">
            <a:avLst/>
          </a:prstGeom>
          <a:ln w="16510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18392" y="1341360"/>
            <a:ext cx="0" cy="5328000"/>
          </a:xfrm>
          <a:prstGeom prst="line">
            <a:avLst/>
          </a:prstGeom>
          <a:ln w="165100">
            <a:solidFill>
              <a:schemeClr val="tx2">
                <a:lumMod val="60000"/>
                <a:lumOff val="40000"/>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727219" y="1268760"/>
            <a:ext cx="329712" cy="0"/>
          </a:xfrm>
          <a:prstGeom prst="line">
            <a:avLst/>
          </a:prstGeom>
          <a:ln w="165100">
            <a:solidFill>
              <a:schemeClr val="tx2">
                <a:lumMod val="60000"/>
                <a:lumOff val="40000"/>
                <a:alpha val="7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356634" y="1268760"/>
            <a:ext cx="239609" cy="0"/>
          </a:xfrm>
          <a:prstGeom prst="straightConnector1">
            <a:avLst/>
          </a:prstGeom>
          <a:ln w="114300">
            <a:solidFill>
              <a:schemeClr val="tx2">
                <a:lumMod val="60000"/>
                <a:lumOff val="40000"/>
                <a:alpha val="70000"/>
              </a:schemeClr>
            </a:solidFill>
            <a:tailEnd type="triangle"/>
          </a:ln>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4246475" y="6607142"/>
            <a:ext cx="1787386" cy="250858"/>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4F81BD"/>
                </a:solidFill>
              </a:rPr>
              <a:t>ＰＤＣＡサイクル</a:t>
            </a:r>
            <a:endParaRPr lang="en-US" altLang="ja-JP" sz="1600" b="1" dirty="0">
              <a:solidFill>
                <a:srgbClr val="4F81BD"/>
              </a:solidFill>
            </a:endParaRPr>
          </a:p>
        </p:txBody>
      </p:sp>
      <p:sp>
        <p:nvSpPr>
          <p:cNvPr id="37" name="正方形/長方形 36"/>
          <p:cNvSpPr/>
          <p:nvPr/>
        </p:nvSpPr>
        <p:spPr>
          <a:xfrm>
            <a:off x="2556685" y="3116238"/>
            <a:ext cx="453539" cy="160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prstClr val="black"/>
                </a:solidFill>
              </a:rPr>
              <a:t>量的・質的分析</a:t>
            </a:r>
          </a:p>
        </p:txBody>
      </p:sp>
      <p:sp>
        <p:nvSpPr>
          <p:cNvPr id="49" name="正方形/長方形 48"/>
          <p:cNvSpPr/>
          <p:nvPr/>
        </p:nvSpPr>
        <p:spPr>
          <a:xfrm>
            <a:off x="4998907" y="3168605"/>
            <a:ext cx="453539" cy="160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ja-JP" altLang="en-US" sz="1400" dirty="0">
              <a:solidFill>
                <a:prstClr val="black"/>
              </a:solidFill>
            </a:endParaRPr>
          </a:p>
        </p:txBody>
      </p:sp>
      <p:sp>
        <p:nvSpPr>
          <p:cNvPr id="54" name="正方形/長方形 53"/>
          <p:cNvSpPr/>
          <p:nvPr/>
        </p:nvSpPr>
        <p:spPr>
          <a:xfrm>
            <a:off x="5452446" y="1835636"/>
            <a:ext cx="2033352" cy="2774564"/>
          </a:xfrm>
          <a:prstGeom prst="rect">
            <a:avLst/>
          </a:prstGeom>
          <a:ln w="6350">
            <a:prstDash val="solid"/>
          </a:ln>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latin typeface="ＭＳ Ｐゴシック"/>
              </a:rPr>
              <a:t>■都道府県との連携</a:t>
            </a:r>
            <a:r>
              <a:rPr lang="ja-JP" altLang="en-US" sz="1400" dirty="0">
                <a:solidFill>
                  <a:prstClr val="black"/>
                </a:solidFill>
                <a:latin typeface="ＭＳ Ｐゴシック"/>
              </a:rPr>
              <a:t>　</a:t>
            </a:r>
            <a:r>
              <a:rPr lang="ja-JP" altLang="en-US" sz="1200" dirty="0">
                <a:solidFill>
                  <a:prstClr val="black"/>
                </a:solidFill>
                <a:latin typeface="HG丸ｺﾞｼｯｸM-PRO" pitchFamily="50" charset="-128"/>
                <a:ea typeface="HG丸ｺﾞｼｯｸM-PRO" pitchFamily="50" charset="-128"/>
              </a:rPr>
              <a:t>　</a:t>
            </a:r>
            <a:endParaRPr lang="en-US" altLang="ja-JP"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100" dirty="0">
                <a:solidFill>
                  <a:prstClr val="black"/>
                </a:solidFill>
                <a:latin typeface="HG丸ｺﾞｼｯｸM-PRO" pitchFamily="50" charset="-128"/>
                <a:ea typeface="HG丸ｺﾞｼｯｸM-PRO" pitchFamily="50" charset="-128"/>
              </a:rPr>
              <a:t>（医療・居住等）</a:t>
            </a:r>
            <a:endParaRPr lang="en-US" altLang="ja-JP" sz="11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ＭＳ Ｐゴシック"/>
              </a:rPr>
              <a:t>■関連計画との調整</a:t>
            </a:r>
            <a:endParaRPr lang="en-US" altLang="ja-JP" sz="1200" dirty="0">
              <a:solidFill>
                <a:prstClr val="black"/>
              </a:solidFill>
              <a:latin typeface="ＭＳ Ｐゴシック"/>
            </a:endParaRPr>
          </a:p>
          <a:p>
            <a:r>
              <a:rPr lang="ja-JP" altLang="en-US" sz="1100" dirty="0">
                <a:solidFill>
                  <a:prstClr val="black"/>
                </a:solidFill>
                <a:latin typeface="HG丸ｺﾞｼｯｸM-PRO" pitchFamily="50" charset="-128"/>
                <a:ea typeface="HG丸ｺﾞｼｯｸM-PRO" pitchFamily="50" charset="-128"/>
              </a:rPr>
              <a:t>　・医療計画</a:t>
            </a:r>
            <a:endParaRPr lang="en-US" altLang="ja-JP" sz="1100" dirty="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・居住安定確保計画</a:t>
            </a:r>
            <a:endParaRPr lang="en-US" altLang="ja-JP" sz="1100" dirty="0">
              <a:solidFill>
                <a:prstClr val="black"/>
              </a:solidFill>
              <a:latin typeface="HG丸ｺﾞｼｯｸM-PRO" pitchFamily="50" charset="-128"/>
              <a:ea typeface="HG丸ｺﾞｼｯｸM-PRO" pitchFamily="50" charset="-128"/>
            </a:endParaRPr>
          </a:p>
          <a:p>
            <a:r>
              <a:rPr lang="ja-JP" altLang="en-US" sz="1100" dirty="0" smtClean="0">
                <a:solidFill>
                  <a:prstClr val="black"/>
                </a:solidFill>
                <a:latin typeface="HG丸ｺﾞｼｯｸM-PRO" pitchFamily="50" charset="-128"/>
                <a:ea typeface="HG丸ｺﾞｼｯｸM-PRO" pitchFamily="50" charset="-128"/>
              </a:rPr>
              <a:t>　・</a:t>
            </a:r>
            <a:r>
              <a:rPr lang="ja-JP" altLang="en-US" sz="1100" dirty="0">
                <a:solidFill>
                  <a:prstClr val="black"/>
                </a:solidFill>
                <a:latin typeface="HG丸ｺﾞｼｯｸM-PRO" pitchFamily="50" charset="-128"/>
                <a:ea typeface="HG丸ｺﾞｼｯｸM-PRO" pitchFamily="50" charset="-128"/>
              </a:rPr>
              <a:t>市町村の関連計画　</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　　　　　　　　等</a:t>
            </a:r>
            <a:endParaRPr lang="en-US" altLang="ja-JP" sz="1100" dirty="0">
              <a:solidFill>
                <a:prstClr val="black"/>
              </a:solidFill>
              <a:latin typeface="ＭＳ Ｐゴシック"/>
            </a:endParaRPr>
          </a:p>
          <a:p>
            <a:r>
              <a:rPr lang="ja-JP" altLang="en-US" sz="1200" dirty="0">
                <a:solidFill>
                  <a:prstClr val="black"/>
                </a:solidFill>
                <a:latin typeface="ＭＳ Ｐゴシック"/>
              </a:rPr>
              <a:t>■住民参画</a:t>
            </a:r>
            <a:endParaRPr lang="en-US" altLang="ja-JP" sz="1200" dirty="0">
              <a:solidFill>
                <a:prstClr val="black"/>
              </a:solidFill>
              <a:latin typeface="ＭＳ Ｐゴシック"/>
            </a:endParaRPr>
          </a:p>
          <a:p>
            <a:r>
              <a:rPr lang="ja-JP" altLang="en-US" sz="1100" dirty="0">
                <a:solidFill>
                  <a:prstClr val="black"/>
                </a:solidFill>
                <a:latin typeface="HG丸ｺﾞｼｯｸM-PRO" pitchFamily="50" charset="-128"/>
                <a:ea typeface="HG丸ｺﾞｼｯｸM-PRO" pitchFamily="50" charset="-128"/>
              </a:rPr>
              <a:t>　・住民会議</a:t>
            </a:r>
            <a:endParaRPr lang="en-US" altLang="ja-JP" sz="1100" dirty="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セミナー</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smtClean="0">
                <a:solidFill>
                  <a:prstClr val="black"/>
                </a:solidFill>
                <a:latin typeface="HG丸ｺﾞｼｯｸM-PRO" pitchFamily="50" charset="-128"/>
                <a:ea typeface="HG丸ｺﾞｼｯｸM-PRO" pitchFamily="50" charset="-128"/>
              </a:rPr>
              <a:t>　・パブリックコメント</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　　　　　　　　　等</a:t>
            </a:r>
            <a:endParaRPr lang="en-US" altLang="ja-JP" sz="1100" dirty="0" smtClean="0">
              <a:solidFill>
                <a:prstClr val="black"/>
              </a:solidFill>
              <a:latin typeface="ＭＳ Ｐゴシック"/>
            </a:endParaRPr>
          </a:p>
          <a:p>
            <a:r>
              <a:rPr lang="ja-JP" altLang="en-US" sz="1200" dirty="0" smtClean="0">
                <a:solidFill>
                  <a:prstClr val="black"/>
                </a:solidFill>
                <a:latin typeface="ＭＳ Ｐゴシック"/>
              </a:rPr>
              <a:t>■</a:t>
            </a:r>
            <a:r>
              <a:rPr lang="ja-JP" altLang="en-US" sz="1200" dirty="0">
                <a:solidFill>
                  <a:prstClr val="black"/>
                </a:solidFill>
                <a:latin typeface="ＭＳ Ｐゴシック"/>
              </a:rPr>
              <a:t>関連施策との調整</a:t>
            </a:r>
            <a:endParaRPr lang="en-US" altLang="ja-JP" sz="1200" dirty="0">
              <a:solidFill>
                <a:prstClr val="black"/>
              </a:solidFill>
              <a:latin typeface="ＭＳ Ｐゴシック"/>
            </a:endParaRPr>
          </a:p>
          <a:p>
            <a:r>
              <a:rPr lang="ja-JP" altLang="en-US" sz="1000" dirty="0">
                <a:solidFill>
                  <a:prstClr val="black"/>
                </a:solidFill>
                <a:latin typeface="HG丸ｺﾞｼｯｸM-PRO" pitchFamily="50" charset="-128"/>
                <a:ea typeface="HG丸ｺﾞｼｯｸM-PRO" pitchFamily="50" charset="-128"/>
              </a:rPr>
              <a:t>　・障害、児童、難病施策等</a:t>
            </a:r>
            <a:endParaRPr lang="en-US" altLang="ja-JP" sz="1000"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の調整</a:t>
            </a:r>
            <a:endParaRPr lang="en-US" altLang="ja-JP" sz="1000" dirty="0">
              <a:solidFill>
                <a:prstClr val="black"/>
              </a:solidFill>
            </a:endParaRPr>
          </a:p>
        </p:txBody>
      </p:sp>
      <p:sp>
        <p:nvSpPr>
          <p:cNvPr id="55" name="正方形/長方形 54"/>
          <p:cNvSpPr/>
          <p:nvPr/>
        </p:nvSpPr>
        <p:spPr>
          <a:xfrm>
            <a:off x="4960930" y="3063874"/>
            <a:ext cx="509907" cy="173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prstClr val="black"/>
                </a:solidFill>
              </a:rPr>
              <a:t>事業化・施策化協議</a:t>
            </a:r>
          </a:p>
        </p:txBody>
      </p:sp>
      <p:sp>
        <p:nvSpPr>
          <p:cNvPr id="56" name="正方形/長方形 55"/>
          <p:cNvSpPr/>
          <p:nvPr/>
        </p:nvSpPr>
        <p:spPr>
          <a:xfrm>
            <a:off x="7856756" y="1696214"/>
            <a:ext cx="1923239" cy="4839490"/>
          </a:xfrm>
          <a:prstGeom prst="rect">
            <a:avLst/>
          </a:prstGeom>
          <a:ln w="6350">
            <a:prstDash val="solid"/>
          </a:ln>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r>
              <a:rPr lang="en-US" altLang="ja-JP" sz="1000" dirty="0">
                <a:solidFill>
                  <a:prstClr val="black"/>
                </a:solidFill>
              </a:rPr>
              <a:t> </a:t>
            </a:r>
            <a:endParaRPr lang="ja-JP" altLang="ja-JP" sz="1000" dirty="0">
              <a:solidFill>
                <a:prstClr val="black"/>
              </a:solidFill>
            </a:endParaRPr>
          </a:p>
          <a:p>
            <a:r>
              <a:rPr lang="ja-JP" altLang="ja-JP" sz="1200" dirty="0">
                <a:solidFill>
                  <a:prstClr val="black"/>
                </a:solidFill>
                <a:latin typeface="ＭＳ Ｐゴシック"/>
              </a:rPr>
              <a:t>■介護サービス</a:t>
            </a:r>
          </a:p>
          <a:p>
            <a:r>
              <a:rPr lang="ja-JP" altLang="ja-JP" sz="900" dirty="0">
                <a:solidFill>
                  <a:prstClr val="black"/>
                </a:solidFill>
                <a:latin typeface="HG丸ｺﾞｼｯｸM-PRO" pitchFamily="50" charset="-128"/>
                <a:ea typeface="HG丸ｺﾞｼｯｸM-PRO" pitchFamily="50" charset="-128"/>
              </a:rPr>
              <a:t>　・地域ニーズに応じた在宅</a:t>
            </a:r>
            <a:endParaRPr lang="en-US" altLang="ja-JP" sz="900" dirty="0">
              <a:solidFill>
                <a:prstClr val="black"/>
              </a:solidFill>
              <a:latin typeface="HG丸ｺﾞｼｯｸM-PRO" pitchFamily="50" charset="-128"/>
              <a:ea typeface="HG丸ｺﾞｼｯｸM-PRO" pitchFamily="50" charset="-128"/>
            </a:endParaRPr>
          </a:p>
          <a:p>
            <a:r>
              <a:rPr lang="ja-JP" altLang="en-US" sz="900" dirty="0">
                <a:solidFill>
                  <a:prstClr val="black"/>
                </a:solidFill>
                <a:latin typeface="HG丸ｺﾞｼｯｸM-PRO" pitchFamily="50" charset="-128"/>
                <a:ea typeface="HG丸ｺﾞｼｯｸM-PRO" pitchFamily="50" charset="-128"/>
              </a:rPr>
              <a:t>　　サービスや</a:t>
            </a:r>
            <a:r>
              <a:rPr lang="ja-JP" altLang="ja-JP" sz="900" dirty="0">
                <a:solidFill>
                  <a:prstClr val="black"/>
                </a:solidFill>
                <a:latin typeface="HG丸ｺﾞｼｯｸM-PRO" pitchFamily="50" charset="-128"/>
                <a:ea typeface="HG丸ｺﾞｼｯｸM-PRO" pitchFamily="50" charset="-128"/>
              </a:rPr>
              <a:t>施設のバラン</a:t>
            </a:r>
            <a:endParaRPr lang="en-US" altLang="ja-JP" sz="900" dirty="0">
              <a:solidFill>
                <a:prstClr val="black"/>
              </a:solidFill>
              <a:latin typeface="HG丸ｺﾞｼｯｸM-PRO" pitchFamily="50" charset="-128"/>
              <a:ea typeface="HG丸ｺﾞｼｯｸM-PRO" pitchFamily="50" charset="-128"/>
            </a:endParaRPr>
          </a:p>
          <a:p>
            <a:r>
              <a:rPr lang="ja-JP" altLang="en-US" sz="900" dirty="0">
                <a:solidFill>
                  <a:prstClr val="black"/>
                </a:solidFill>
                <a:latin typeface="HG丸ｺﾞｼｯｸM-PRO" pitchFamily="50" charset="-128"/>
                <a:ea typeface="HG丸ｺﾞｼｯｸM-PRO" pitchFamily="50" charset="-128"/>
              </a:rPr>
              <a:t>　　</a:t>
            </a:r>
            <a:r>
              <a:rPr lang="ja-JP" altLang="ja-JP" sz="900" dirty="0">
                <a:solidFill>
                  <a:prstClr val="black"/>
                </a:solidFill>
                <a:latin typeface="HG丸ｺﾞｼｯｸM-PRO" pitchFamily="50" charset="-128"/>
                <a:ea typeface="HG丸ｺﾞｼｯｸM-PRO" pitchFamily="50" charset="-128"/>
              </a:rPr>
              <a:t>スのとれた基盤整備</a:t>
            </a:r>
          </a:p>
          <a:p>
            <a:r>
              <a:rPr lang="ja-JP" altLang="ja-JP" sz="900" dirty="0">
                <a:solidFill>
                  <a:prstClr val="black"/>
                </a:solidFill>
                <a:latin typeface="HG丸ｺﾞｼｯｸM-PRO" pitchFamily="50" charset="-128"/>
                <a:ea typeface="HG丸ｺﾞｼｯｸM-PRO" pitchFamily="50" charset="-128"/>
              </a:rPr>
              <a:t>　・将来の高齢化や利用者数</a:t>
            </a:r>
            <a:endParaRPr lang="en-US" altLang="ja-JP" sz="900" dirty="0">
              <a:solidFill>
                <a:prstClr val="black"/>
              </a:solidFill>
              <a:latin typeface="HG丸ｺﾞｼｯｸM-PRO" pitchFamily="50" charset="-128"/>
              <a:ea typeface="HG丸ｺﾞｼｯｸM-PRO" pitchFamily="50" charset="-128"/>
            </a:endParaRPr>
          </a:p>
          <a:p>
            <a:r>
              <a:rPr lang="ja-JP" altLang="en-US" sz="900" dirty="0">
                <a:solidFill>
                  <a:prstClr val="black"/>
                </a:solidFill>
                <a:latin typeface="HG丸ｺﾞｼｯｸM-PRO" pitchFamily="50" charset="-128"/>
                <a:ea typeface="HG丸ｺﾞｼｯｸM-PRO" pitchFamily="50" charset="-128"/>
              </a:rPr>
              <a:t>　　</a:t>
            </a:r>
            <a:r>
              <a:rPr lang="ja-JP" altLang="ja-JP" sz="900" dirty="0">
                <a:solidFill>
                  <a:prstClr val="black"/>
                </a:solidFill>
                <a:latin typeface="HG丸ｺﾞｼｯｸM-PRO" pitchFamily="50" charset="-128"/>
                <a:ea typeface="HG丸ｺﾞｼｯｸM-PRO" pitchFamily="50" charset="-128"/>
              </a:rPr>
              <a:t>見通しに基づく必要量</a:t>
            </a:r>
          </a:p>
          <a:p>
            <a:endParaRPr lang="en-US" altLang="ja-JP" sz="900" dirty="0">
              <a:solidFill>
                <a:prstClr val="black"/>
              </a:solidFill>
              <a:latin typeface="HG丸ｺﾞｼｯｸM-PRO" pitchFamily="50" charset="-128"/>
              <a:ea typeface="HG丸ｺﾞｼｯｸM-PRO" pitchFamily="50" charset="-128"/>
            </a:endParaRPr>
          </a:p>
          <a:p>
            <a:r>
              <a:rPr lang="ja-JP" altLang="ja-JP" sz="1200" dirty="0">
                <a:solidFill>
                  <a:prstClr val="black"/>
                </a:solidFill>
                <a:latin typeface="ＭＳ Ｐゴシック"/>
              </a:rPr>
              <a:t>■医療・介護連携</a:t>
            </a:r>
          </a:p>
          <a:p>
            <a:r>
              <a:rPr lang="ja-JP" altLang="ja-JP" sz="900" dirty="0">
                <a:solidFill>
                  <a:prstClr val="black"/>
                </a:solidFill>
                <a:latin typeface="HG丸ｺﾞｼｯｸM-PRO" pitchFamily="50" charset="-128"/>
                <a:ea typeface="HG丸ｺﾞｼｯｸM-PRO" pitchFamily="50" charset="-128"/>
              </a:rPr>
              <a:t>　・地域包括支援センターの</a:t>
            </a:r>
            <a:endParaRPr lang="en-US" altLang="ja-JP" sz="900" dirty="0">
              <a:solidFill>
                <a:prstClr val="black"/>
              </a:solidFill>
              <a:latin typeface="HG丸ｺﾞｼｯｸM-PRO" pitchFamily="50" charset="-128"/>
              <a:ea typeface="HG丸ｺﾞｼｯｸM-PRO" pitchFamily="50" charset="-128"/>
            </a:endParaRPr>
          </a:p>
          <a:p>
            <a:r>
              <a:rPr lang="ja-JP" altLang="en-US" sz="900" dirty="0">
                <a:solidFill>
                  <a:prstClr val="black"/>
                </a:solidFill>
                <a:latin typeface="HG丸ｺﾞｼｯｸM-PRO" pitchFamily="50" charset="-128"/>
                <a:ea typeface="HG丸ｺﾞｼｯｸM-PRO" pitchFamily="50" charset="-128"/>
              </a:rPr>
              <a:t>　　</a:t>
            </a:r>
            <a:r>
              <a:rPr lang="ja-JP" altLang="ja-JP" sz="900" dirty="0">
                <a:solidFill>
                  <a:prstClr val="black"/>
                </a:solidFill>
                <a:latin typeface="HG丸ｺﾞｼｯｸM-PRO" pitchFamily="50" charset="-128"/>
                <a:ea typeface="HG丸ｺﾞｼｯｸM-PRO" pitchFamily="50" charset="-128"/>
              </a:rPr>
              <a:t>体制整備（在宅医療・介</a:t>
            </a:r>
            <a:endParaRPr lang="en-US" altLang="ja-JP" sz="900" dirty="0">
              <a:solidFill>
                <a:prstClr val="black"/>
              </a:solidFill>
              <a:latin typeface="HG丸ｺﾞｼｯｸM-PRO" pitchFamily="50" charset="-128"/>
              <a:ea typeface="HG丸ｺﾞｼｯｸM-PRO" pitchFamily="50" charset="-128"/>
            </a:endParaRPr>
          </a:p>
          <a:p>
            <a:r>
              <a:rPr lang="ja-JP" altLang="en-US" sz="900" dirty="0">
                <a:solidFill>
                  <a:prstClr val="black"/>
                </a:solidFill>
                <a:latin typeface="HG丸ｺﾞｼｯｸM-PRO" pitchFamily="50" charset="-128"/>
                <a:ea typeface="HG丸ｺﾞｼｯｸM-PRO" pitchFamily="50" charset="-128"/>
              </a:rPr>
              <a:t>　　</a:t>
            </a:r>
            <a:r>
              <a:rPr lang="ja-JP" altLang="ja-JP" sz="900" dirty="0">
                <a:solidFill>
                  <a:prstClr val="black"/>
                </a:solidFill>
                <a:latin typeface="HG丸ｺﾞｼｯｸM-PRO" pitchFamily="50" charset="-128"/>
                <a:ea typeface="HG丸ｺﾞｼｯｸM-PRO" pitchFamily="50" charset="-128"/>
              </a:rPr>
              <a:t>護の連携）</a:t>
            </a:r>
          </a:p>
          <a:p>
            <a:r>
              <a:rPr lang="ja-JP" altLang="ja-JP" sz="900" dirty="0">
                <a:solidFill>
                  <a:prstClr val="black"/>
                </a:solidFill>
                <a:latin typeface="HG丸ｺﾞｼｯｸM-PRO" pitchFamily="50" charset="-128"/>
                <a:ea typeface="HG丸ｺﾞｼｯｸM-PRO" pitchFamily="50" charset="-128"/>
              </a:rPr>
              <a:t>　・医療関係団体等との連携</a:t>
            </a:r>
          </a:p>
          <a:p>
            <a:endParaRPr lang="en-US" altLang="ja-JP" sz="900" dirty="0">
              <a:solidFill>
                <a:prstClr val="black"/>
              </a:solidFill>
              <a:latin typeface="ＭＳ Ｐゴシック"/>
            </a:endParaRPr>
          </a:p>
          <a:p>
            <a:r>
              <a:rPr lang="ja-JP" altLang="ja-JP" sz="1200" dirty="0">
                <a:solidFill>
                  <a:prstClr val="black"/>
                </a:solidFill>
                <a:latin typeface="ＭＳ Ｐゴシック"/>
              </a:rPr>
              <a:t>■住まい</a:t>
            </a:r>
          </a:p>
          <a:p>
            <a:r>
              <a:rPr lang="ja-JP" altLang="ja-JP" sz="900" dirty="0">
                <a:solidFill>
                  <a:prstClr val="black"/>
                </a:solidFill>
                <a:latin typeface="HG丸ｺﾞｼｯｸM-PRO" pitchFamily="50" charset="-128"/>
                <a:ea typeface="HG丸ｺﾞｼｯｸM-PRO" pitchFamily="50" charset="-128"/>
              </a:rPr>
              <a:t>　・サービス付き高齢者向け</a:t>
            </a:r>
            <a:endParaRPr lang="en-US" altLang="ja-JP" sz="900" dirty="0">
              <a:solidFill>
                <a:prstClr val="black"/>
              </a:solidFill>
              <a:latin typeface="HG丸ｺﾞｼｯｸM-PRO" pitchFamily="50" charset="-128"/>
              <a:ea typeface="HG丸ｺﾞｼｯｸM-PRO" pitchFamily="50" charset="-128"/>
            </a:endParaRPr>
          </a:p>
          <a:p>
            <a:r>
              <a:rPr lang="ja-JP" altLang="en-US" sz="900" dirty="0">
                <a:solidFill>
                  <a:prstClr val="black"/>
                </a:solidFill>
                <a:latin typeface="HG丸ｺﾞｼｯｸM-PRO" pitchFamily="50" charset="-128"/>
                <a:ea typeface="HG丸ｺﾞｼｯｸM-PRO" pitchFamily="50" charset="-128"/>
              </a:rPr>
              <a:t>　　</a:t>
            </a:r>
            <a:r>
              <a:rPr lang="ja-JP" altLang="ja-JP" sz="900" dirty="0">
                <a:solidFill>
                  <a:prstClr val="black"/>
                </a:solidFill>
                <a:latin typeface="HG丸ｺﾞｼｯｸM-PRO" pitchFamily="50" charset="-128"/>
                <a:ea typeface="HG丸ｺﾞｼｯｸM-PRO" pitchFamily="50" charset="-128"/>
              </a:rPr>
              <a:t>住宅等の整備</a:t>
            </a:r>
          </a:p>
          <a:p>
            <a:r>
              <a:rPr lang="ja-JP" altLang="ja-JP" sz="900" dirty="0">
                <a:solidFill>
                  <a:prstClr val="black"/>
                </a:solidFill>
                <a:latin typeface="HG丸ｺﾞｼｯｸM-PRO" pitchFamily="50" charset="-128"/>
                <a:ea typeface="HG丸ｺﾞｼｯｸM-PRO" pitchFamily="50" charset="-128"/>
              </a:rPr>
              <a:t>　・住宅施策と連携した居住</a:t>
            </a:r>
            <a:endParaRPr lang="en-US" altLang="ja-JP" sz="900" dirty="0">
              <a:solidFill>
                <a:prstClr val="black"/>
              </a:solidFill>
              <a:latin typeface="HG丸ｺﾞｼｯｸM-PRO" pitchFamily="50" charset="-128"/>
              <a:ea typeface="HG丸ｺﾞｼｯｸM-PRO" pitchFamily="50" charset="-128"/>
            </a:endParaRPr>
          </a:p>
          <a:p>
            <a:r>
              <a:rPr lang="ja-JP" altLang="en-US" sz="900" dirty="0">
                <a:solidFill>
                  <a:prstClr val="black"/>
                </a:solidFill>
                <a:latin typeface="HG丸ｺﾞｼｯｸM-PRO" pitchFamily="50" charset="-128"/>
                <a:ea typeface="HG丸ｺﾞｼｯｸM-PRO" pitchFamily="50" charset="-128"/>
              </a:rPr>
              <a:t>　　</a:t>
            </a:r>
            <a:r>
              <a:rPr lang="ja-JP" altLang="ja-JP" sz="900" dirty="0">
                <a:solidFill>
                  <a:prstClr val="black"/>
                </a:solidFill>
                <a:latin typeface="HG丸ｺﾞｼｯｸM-PRO" pitchFamily="50" charset="-128"/>
                <a:ea typeface="HG丸ｺﾞｼｯｸM-PRO" pitchFamily="50" charset="-128"/>
              </a:rPr>
              <a:t>確保</a:t>
            </a:r>
          </a:p>
          <a:p>
            <a:endParaRPr lang="en-US" altLang="ja-JP" sz="900" dirty="0">
              <a:solidFill>
                <a:prstClr val="black"/>
              </a:solidFill>
              <a:latin typeface="ＭＳ Ｐゴシック"/>
            </a:endParaRPr>
          </a:p>
          <a:p>
            <a:r>
              <a:rPr lang="ja-JP" altLang="ja-JP" sz="1200" dirty="0">
                <a:solidFill>
                  <a:prstClr val="black"/>
                </a:solidFill>
                <a:latin typeface="ＭＳ Ｐゴシック"/>
              </a:rPr>
              <a:t>■生活支援／介護予防</a:t>
            </a:r>
          </a:p>
          <a:p>
            <a:r>
              <a:rPr lang="ja-JP" altLang="ja-JP" sz="900" dirty="0">
                <a:solidFill>
                  <a:prstClr val="black"/>
                </a:solidFill>
                <a:latin typeface="HG丸ｺﾞｼｯｸM-PRO" pitchFamily="50" charset="-128"/>
                <a:ea typeface="HG丸ｺﾞｼｯｸM-PRO" pitchFamily="50" charset="-128"/>
              </a:rPr>
              <a:t>　・自助（民間活力）、互助</a:t>
            </a:r>
            <a:endParaRPr lang="en-US" altLang="ja-JP" sz="900" dirty="0">
              <a:solidFill>
                <a:prstClr val="black"/>
              </a:solidFill>
              <a:latin typeface="HG丸ｺﾞｼｯｸM-PRO" pitchFamily="50" charset="-128"/>
              <a:ea typeface="HG丸ｺﾞｼｯｸM-PRO" pitchFamily="50" charset="-128"/>
            </a:endParaRPr>
          </a:p>
          <a:p>
            <a:r>
              <a:rPr lang="ja-JP" altLang="en-US" sz="900" dirty="0">
                <a:solidFill>
                  <a:prstClr val="black"/>
                </a:solidFill>
                <a:latin typeface="HG丸ｺﾞｼｯｸM-PRO" pitchFamily="50" charset="-128"/>
                <a:ea typeface="HG丸ｺﾞｼｯｸM-PRO" pitchFamily="50" charset="-128"/>
              </a:rPr>
              <a:t>　　</a:t>
            </a:r>
            <a:r>
              <a:rPr lang="ja-JP" altLang="ja-JP" sz="900" dirty="0">
                <a:solidFill>
                  <a:prstClr val="black"/>
                </a:solidFill>
                <a:latin typeface="HG丸ｺﾞｼｯｸM-PRO" pitchFamily="50" charset="-128"/>
                <a:ea typeface="HG丸ｺﾞｼｯｸM-PRO" pitchFamily="50" charset="-128"/>
              </a:rPr>
              <a:t>（ボランティア）等に</a:t>
            </a:r>
            <a:r>
              <a:rPr lang="ja-JP" altLang="ja-JP" sz="900" dirty="0" err="1">
                <a:solidFill>
                  <a:prstClr val="black"/>
                </a:solidFill>
                <a:latin typeface="HG丸ｺﾞｼｯｸM-PRO" pitchFamily="50" charset="-128"/>
                <a:ea typeface="HG丸ｺﾞｼｯｸM-PRO" pitchFamily="50" charset="-128"/>
              </a:rPr>
              <a:t>よ</a:t>
            </a:r>
            <a:endParaRPr lang="en-US" altLang="ja-JP" sz="900" dirty="0">
              <a:solidFill>
                <a:prstClr val="black"/>
              </a:solidFill>
              <a:latin typeface="HG丸ｺﾞｼｯｸM-PRO" pitchFamily="50" charset="-128"/>
              <a:ea typeface="HG丸ｺﾞｼｯｸM-PRO" pitchFamily="50" charset="-128"/>
            </a:endParaRPr>
          </a:p>
          <a:p>
            <a:r>
              <a:rPr lang="ja-JP" altLang="en-US" sz="900" dirty="0">
                <a:solidFill>
                  <a:prstClr val="black"/>
                </a:solidFill>
                <a:latin typeface="HG丸ｺﾞｼｯｸM-PRO" pitchFamily="50" charset="-128"/>
                <a:ea typeface="HG丸ｺﾞｼｯｸM-PRO" pitchFamily="50" charset="-128"/>
              </a:rPr>
              <a:t>　　</a:t>
            </a:r>
            <a:r>
              <a:rPr lang="ja-JP" altLang="ja-JP" sz="900" dirty="0" err="1">
                <a:solidFill>
                  <a:prstClr val="black"/>
                </a:solidFill>
                <a:latin typeface="HG丸ｺﾞｼｯｸM-PRO" pitchFamily="50" charset="-128"/>
                <a:ea typeface="HG丸ｺﾞｼｯｸM-PRO" pitchFamily="50" charset="-128"/>
              </a:rPr>
              <a:t>る</a:t>
            </a:r>
            <a:r>
              <a:rPr lang="ja-JP" altLang="ja-JP" sz="900" dirty="0">
                <a:solidFill>
                  <a:prstClr val="black"/>
                </a:solidFill>
                <a:latin typeface="HG丸ｺﾞｼｯｸM-PRO" pitchFamily="50" charset="-128"/>
                <a:ea typeface="HG丸ｺﾞｼｯｸM-PRO" pitchFamily="50" charset="-128"/>
              </a:rPr>
              <a:t>実施</a:t>
            </a:r>
          </a:p>
          <a:p>
            <a:r>
              <a:rPr lang="ja-JP" altLang="ja-JP" sz="900" dirty="0">
                <a:solidFill>
                  <a:prstClr val="black"/>
                </a:solidFill>
                <a:latin typeface="HG丸ｺﾞｼｯｸM-PRO" pitchFamily="50" charset="-128"/>
                <a:ea typeface="HG丸ｺﾞｼｯｸM-PRO" pitchFamily="50" charset="-128"/>
              </a:rPr>
              <a:t>　・社会参加</a:t>
            </a:r>
            <a:r>
              <a:rPr lang="ja-JP" altLang="en-US" sz="900" dirty="0">
                <a:solidFill>
                  <a:prstClr val="black"/>
                </a:solidFill>
                <a:latin typeface="HG丸ｺﾞｼｯｸM-PRO" pitchFamily="50" charset="-128"/>
                <a:ea typeface="HG丸ｺﾞｼｯｸM-PRO" pitchFamily="50" charset="-128"/>
              </a:rPr>
              <a:t>の促進による</a:t>
            </a:r>
            <a:r>
              <a:rPr lang="ja-JP" altLang="ja-JP" sz="900" dirty="0">
                <a:solidFill>
                  <a:prstClr val="black"/>
                </a:solidFill>
                <a:latin typeface="HG丸ｺﾞｼｯｸM-PRO" pitchFamily="50" charset="-128"/>
                <a:ea typeface="HG丸ｺﾞｼｯｸM-PRO" pitchFamily="50" charset="-128"/>
              </a:rPr>
              <a:t>介</a:t>
            </a:r>
            <a:endParaRPr lang="en-US" altLang="ja-JP" sz="900" dirty="0">
              <a:solidFill>
                <a:prstClr val="black"/>
              </a:solidFill>
              <a:latin typeface="HG丸ｺﾞｼｯｸM-PRO" pitchFamily="50" charset="-128"/>
              <a:ea typeface="HG丸ｺﾞｼｯｸM-PRO" pitchFamily="50" charset="-128"/>
            </a:endParaRPr>
          </a:p>
          <a:p>
            <a:r>
              <a:rPr lang="ja-JP" altLang="en-US" sz="900" dirty="0">
                <a:solidFill>
                  <a:prstClr val="black"/>
                </a:solidFill>
                <a:latin typeface="HG丸ｺﾞｼｯｸM-PRO" pitchFamily="50" charset="-128"/>
                <a:ea typeface="HG丸ｺﾞｼｯｸM-PRO" pitchFamily="50" charset="-128"/>
              </a:rPr>
              <a:t>　　</a:t>
            </a:r>
            <a:r>
              <a:rPr lang="ja-JP" altLang="ja-JP" sz="900" dirty="0">
                <a:solidFill>
                  <a:prstClr val="black"/>
                </a:solidFill>
                <a:latin typeface="HG丸ｺﾞｼｯｸM-PRO" pitchFamily="50" charset="-128"/>
                <a:ea typeface="HG丸ｺﾞｼｯｸM-PRO" pitchFamily="50" charset="-128"/>
              </a:rPr>
              <a:t>護予防</a:t>
            </a:r>
          </a:p>
          <a:p>
            <a:r>
              <a:rPr lang="ja-JP" altLang="ja-JP" sz="900" dirty="0">
                <a:solidFill>
                  <a:prstClr val="black"/>
                </a:solidFill>
                <a:latin typeface="HG丸ｺﾞｼｯｸM-PRO" pitchFamily="50" charset="-128"/>
                <a:ea typeface="HG丸ｺﾞｼｯｸM-PRO" pitchFamily="50" charset="-128"/>
              </a:rPr>
              <a:t>　・地域の実情に応じた事業</a:t>
            </a:r>
            <a:endParaRPr lang="en-US" altLang="ja-JP" sz="900" dirty="0">
              <a:solidFill>
                <a:prstClr val="black"/>
              </a:solidFill>
              <a:latin typeface="HG丸ｺﾞｼｯｸM-PRO" pitchFamily="50" charset="-128"/>
              <a:ea typeface="HG丸ｺﾞｼｯｸM-PRO" pitchFamily="50" charset="-128"/>
            </a:endParaRPr>
          </a:p>
          <a:p>
            <a:r>
              <a:rPr lang="ja-JP" altLang="en-US" sz="900" dirty="0">
                <a:solidFill>
                  <a:prstClr val="black"/>
                </a:solidFill>
                <a:latin typeface="HG丸ｺﾞｼｯｸM-PRO" pitchFamily="50" charset="-128"/>
                <a:ea typeface="HG丸ｺﾞｼｯｸM-PRO" pitchFamily="50" charset="-128"/>
              </a:rPr>
              <a:t>　　</a:t>
            </a:r>
            <a:r>
              <a:rPr lang="ja-JP" altLang="ja-JP" sz="900" dirty="0">
                <a:solidFill>
                  <a:prstClr val="black"/>
                </a:solidFill>
                <a:latin typeface="HG丸ｺﾞｼｯｸM-PRO" pitchFamily="50" charset="-128"/>
                <a:ea typeface="HG丸ｺﾞｼｯｸM-PRO" pitchFamily="50" charset="-128"/>
              </a:rPr>
              <a:t>実施</a:t>
            </a:r>
            <a:endParaRPr lang="en-US" altLang="ja-JP" sz="900" dirty="0">
              <a:solidFill>
                <a:prstClr val="black"/>
              </a:solidFill>
              <a:latin typeface="HG丸ｺﾞｼｯｸM-PRO" pitchFamily="50" charset="-128"/>
              <a:ea typeface="HG丸ｺﾞｼｯｸM-PRO" pitchFamily="50" charset="-128"/>
            </a:endParaRPr>
          </a:p>
          <a:p>
            <a:endParaRPr lang="ja-JP" altLang="ja-JP" sz="900" dirty="0">
              <a:solidFill>
                <a:prstClr val="black"/>
              </a:solidFill>
              <a:latin typeface="HG丸ｺﾞｼｯｸM-PRO" pitchFamily="50" charset="-128"/>
              <a:ea typeface="HG丸ｺﾞｼｯｸM-PRO" pitchFamily="50" charset="-128"/>
            </a:endParaRPr>
          </a:p>
          <a:p>
            <a:r>
              <a:rPr lang="ja-JP" altLang="ja-JP" sz="1200" dirty="0">
                <a:solidFill>
                  <a:prstClr val="black"/>
                </a:solidFill>
                <a:latin typeface="ＭＳ Ｐゴシック"/>
              </a:rPr>
              <a:t>■人材育成</a:t>
            </a:r>
            <a:endParaRPr lang="en-US" altLang="ja-JP" sz="1200" dirty="0">
              <a:solidFill>
                <a:prstClr val="black"/>
              </a:solidFill>
              <a:latin typeface="ＭＳ Ｐゴシック"/>
            </a:endParaRPr>
          </a:p>
          <a:p>
            <a:r>
              <a:rPr lang="ja-JP" altLang="en-US" sz="1200" dirty="0">
                <a:solidFill>
                  <a:prstClr val="black"/>
                </a:solidFill>
                <a:latin typeface="ＭＳ Ｐゴシック"/>
              </a:rPr>
              <a:t>　　</a:t>
            </a:r>
            <a:r>
              <a:rPr lang="ja-JP" altLang="ja-JP" sz="1200" dirty="0">
                <a:solidFill>
                  <a:prstClr val="black"/>
                </a:solidFill>
                <a:latin typeface="ＭＳ Ｐゴシック"/>
              </a:rPr>
              <a:t>［都道府県が主体］</a:t>
            </a:r>
          </a:p>
          <a:p>
            <a:r>
              <a:rPr lang="ja-JP" altLang="ja-JP" sz="900" dirty="0">
                <a:solidFill>
                  <a:prstClr val="black"/>
                </a:solidFill>
                <a:latin typeface="HG丸ｺﾞｼｯｸM-PRO" pitchFamily="50" charset="-128"/>
                <a:ea typeface="HG丸ｺﾞｼｯｸM-PRO" pitchFamily="50" charset="-128"/>
              </a:rPr>
              <a:t>　・専門職の資質向上</a:t>
            </a:r>
          </a:p>
          <a:p>
            <a:r>
              <a:rPr lang="ja-JP" altLang="ja-JP" sz="900" dirty="0">
                <a:solidFill>
                  <a:prstClr val="black"/>
                </a:solidFill>
                <a:latin typeface="HG丸ｺﾞｼｯｸM-PRO" pitchFamily="50" charset="-128"/>
                <a:ea typeface="HG丸ｺﾞｼｯｸM-PRO" pitchFamily="50" charset="-128"/>
              </a:rPr>
              <a:t>　・介護職の処遇改善　</a:t>
            </a:r>
            <a:endParaRPr lang="en-US" altLang="ja-JP" sz="900" dirty="0">
              <a:solidFill>
                <a:prstClr val="black"/>
              </a:solidFill>
              <a:latin typeface="HG丸ｺﾞｼｯｸM-PRO" pitchFamily="50" charset="-128"/>
              <a:ea typeface="HG丸ｺﾞｼｯｸM-PRO" pitchFamily="50" charset="-128"/>
            </a:endParaRPr>
          </a:p>
          <a:p>
            <a:endParaRPr lang="ja-JP" altLang="ja-JP" sz="900" dirty="0">
              <a:solidFill>
                <a:prstClr val="black"/>
              </a:solidFill>
              <a:latin typeface="HG丸ｺﾞｼｯｸM-PRO" pitchFamily="50" charset="-128"/>
              <a:ea typeface="HG丸ｺﾞｼｯｸM-PRO" pitchFamily="50" charset="-128"/>
            </a:endParaRPr>
          </a:p>
        </p:txBody>
      </p:sp>
      <p:sp>
        <p:nvSpPr>
          <p:cNvPr id="58" name="正方形/長方形 57"/>
          <p:cNvSpPr/>
          <p:nvPr/>
        </p:nvSpPr>
        <p:spPr>
          <a:xfrm>
            <a:off x="5452446" y="5131385"/>
            <a:ext cx="2033352" cy="1404323"/>
          </a:xfrm>
          <a:prstGeom prst="rect">
            <a:avLst/>
          </a:prstGeom>
          <a:ln w="6350">
            <a:prstDash val="solid"/>
          </a:ln>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latin typeface="ＭＳ Ｐゴシック"/>
              </a:rPr>
              <a:t>■地域課題の共有</a:t>
            </a:r>
            <a:endParaRPr lang="en-US" altLang="ja-JP" sz="1200" dirty="0">
              <a:solidFill>
                <a:prstClr val="black"/>
              </a:solidFill>
              <a:latin typeface="ＭＳ Ｐゴシック"/>
            </a:endParaRPr>
          </a:p>
          <a:p>
            <a:r>
              <a:rPr lang="ja-JP" altLang="en-US" sz="1000" dirty="0">
                <a:solidFill>
                  <a:prstClr val="black"/>
                </a:solidFill>
                <a:latin typeface="HG丸ｺﾞｼｯｸM-PRO" pitchFamily="50" charset="-128"/>
                <a:ea typeface="HG丸ｺﾞｼｯｸM-PRO" pitchFamily="50" charset="-128"/>
              </a:rPr>
              <a:t>　・保健、医療、福祉、</a:t>
            </a:r>
            <a:endParaRPr lang="en-US" altLang="ja-JP" sz="1000"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地域の関係者等の協</a:t>
            </a:r>
            <a:endParaRPr lang="en-US" altLang="ja-JP" sz="1000"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働による個別支援の充実</a:t>
            </a:r>
            <a:endParaRPr lang="en-US" altLang="ja-JP" sz="1000"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・地域の共通課題や好</a:t>
            </a:r>
            <a:endParaRPr lang="en-US" altLang="ja-JP" sz="1000"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取組の共有</a:t>
            </a:r>
            <a:endParaRPr lang="en-US" altLang="ja-JP" sz="1000" dirty="0">
              <a:solidFill>
                <a:prstClr val="black"/>
              </a:solidFill>
              <a:latin typeface="HG丸ｺﾞｼｯｸM-PRO" pitchFamily="50" charset="-128"/>
              <a:ea typeface="HG丸ｺﾞｼｯｸM-PRO" pitchFamily="50" charset="-128"/>
            </a:endParaRPr>
          </a:p>
          <a:p>
            <a:endParaRPr lang="en-US" altLang="ja-JP" sz="1000" dirty="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ＭＳ Ｐゴシック"/>
              </a:rPr>
              <a:t>■年間事業計画への反映</a:t>
            </a:r>
            <a:endParaRPr lang="en-US" altLang="ja-JP" sz="1100" dirty="0">
              <a:solidFill>
                <a:prstClr val="black"/>
              </a:solidFill>
            </a:endParaRPr>
          </a:p>
        </p:txBody>
      </p:sp>
      <p:sp>
        <p:nvSpPr>
          <p:cNvPr id="61" name="上矢印 60"/>
          <p:cNvSpPr/>
          <p:nvPr/>
        </p:nvSpPr>
        <p:spPr>
          <a:xfrm rot="10800000">
            <a:off x="6492578" y="4634761"/>
            <a:ext cx="515996" cy="306406"/>
          </a:xfrm>
          <a:prstGeom prst="upArrow">
            <a:avLst/>
          </a:prstGeom>
          <a:solidFill>
            <a:schemeClr val="accent6">
              <a:lumMod val="60000"/>
              <a:lumOff val="40000"/>
            </a:schemeClr>
          </a:solidFill>
          <a:ln w="635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66" name="正方形/長方形 65"/>
          <p:cNvSpPr/>
          <p:nvPr/>
        </p:nvSpPr>
        <p:spPr>
          <a:xfrm>
            <a:off x="7485798" y="3063874"/>
            <a:ext cx="345112" cy="173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prstClr val="black"/>
                </a:solidFill>
              </a:rPr>
              <a:t>具体策の検討</a:t>
            </a:r>
          </a:p>
        </p:txBody>
      </p:sp>
      <p:sp>
        <p:nvSpPr>
          <p:cNvPr id="3" name="角丸四角形 2"/>
          <p:cNvSpPr/>
          <p:nvPr/>
        </p:nvSpPr>
        <p:spPr>
          <a:xfrm>
            <a:off x="3055719" y="4941168"/>
            <a:ext cx="993214"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rPr>
              <a:t>社会資源</a:t>
            </a:r>
          </a:p>
        </p:txBody>
      </p:sp>
      <p:sp>
        <p:nvSpPr>
          <p:cNvPr id="38" name="角丸四角形 37"/>
          <p:cNvSpPr/>
          <p:nvPr/>
        </p:nvSpPr>
        <p:spPr>
          <a:xfrm>
            <a:off x="5437233" y="1637988"/>
            <a:ext cx="1998363"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b="1" dirty="0">
                <a:solidFill>
                  <a:prstClr val="black"/>
                </a:solidFill>
              </a:rPr>
              <a:t>介護保険事業計画の策定等</a:t>
            </a:r>
          </a:p>
        </p:txBody>
      </p:sp>
      <p:sp>
        <p:nvSpPr>
          <p:cNvPr id="39" name="角丸四角形 38"/>
          <p:cNvSpPr/>
          <p:nvPr/>
        </p:nvSpPr>
        <p:spPr>
          <a:xfrm>
            <a:off x="5458673" y="4941168"/>
            <a:ext cx="1613303"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rPr>
              <a:t>地域ケア会議　等</a:t>
            </a:r>
          </a:p>
        </p:txBody>
      </p:sp>
      <p:sp>
        <p:nvSpPr>
          <p:cNvPr id="8" name="正方形/長方形 7"/>
          <p:cNvSpPr/>
          <p:nvPr/>
        </p:nvSpPr>
        <p:spPr>
          <a:xfrm>
            <a:off x="3055719" y="1777413"/>
            <a:ext cx="1986429" cy="3061203"/>
          </a:xfrm>
          <a:prstGeom prst="rect">
            <a:avLst/>
          </a:prstGeom>
          <a:ln w="6350">
            <a:prstDash val="solid"/>
          </a:ln>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00" dirty="0">
              <a:solidFill>
                <a:prstClr val="black"/>
              </a:solidFill>
            </a:endParaRPr>
          </a:p>
          <a:p>
            <a:r>
              <a:rPr lang="ja-JP" altLang="en-US" sz="1400" dirty="0">
                <a:solidFill>
                  <a:prstClr val="black"/>
                </a:solidFill>
              </a:rPr>
              <a:t>□高齢者のニーズ</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□住民・地域の課題</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□社会資源の課題</a:t>
            </a:r>
            <a:endParaRPr lang="en-US" altLang="ja-JP" sz="1400" dirty="0">
              <a:solidFill>
                <a:prstClr val="black"/>
              </a:solidFill>
            </a:endParaRPr>
          </a:p>
          <a:p>
            <a:r>
              <a:rPr lang="ja-JP" altLang="en-US" sz="1200" dirty="0">
                <a:solidFill>
                  <a:prstClr val="black"/>
                </a:solidFill>
                <a:latin typeface="HG丸ｺﾞｼｯｸM-PRO" pitchFamily="50" charset="-128"/>
                <a:ea typeface="HG丸ｺﾞｼｯｸM-PRO" pitchFamily="50" charset="-128"/>
              </a:rPr>
              <a:t>　・介護</a:t>
            </a:r>
            <a:endParaRPr lang="en-US" altLang="ja-JP"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・医療</a:t>
            </a:r>
            <a:endParaRPr lang="en-US" altLang="ja-JP"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・住まい</a:t>
            </a:r>
            <a:endParaRPr lang="en-US" altLang="ja-JP"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・予防</a:t>
            </a:r>
            <a:endParaRPr lang="en-US" altLang="ja-JP"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・生活支援</a:t>
            </a:r>
            <a:endParaRPr lang="en-US" altLang="ja-JP" sz="1200" dirty="0">
              <a:solidFill>
                <a:prstClr val="black"/>
              </a:solidFill>
              <a:latin typeface="HG丸ｺﾞｼｯｸM-PRO" pitchFamily="50" charset="-128"/>
              <a:ea typeface="HG丸ｺﾞｼｯｸM-PRO" pitchFamily="50" charset="-128"/>
            </a:endParaRPr>
          </a:p>
          <a:p>
            <a:endParaRPr lang="en-US" altLang="ja-JP" sz="1400" dirty="0">
              <a:solidFill>
                <a:prstClr val="black"/>
              </a:solidFill>
            </a:endParaRPr>
          </a:p>
          <a:p>
            <a:r>
              <a:rPr lang="ja-JP" altLang="en-US" sz="1400" dirty="0">
                <a:solidFill>
                  <a:prstClr val="black"/>
                </a:solidFill>
              </a:rPr>
              <a:t>□支援者の課題</a:t>
            </a:r>
            <a:endParaRPr lang="en-US" altLang="ja-JP" sz="1400" dirty="0">
              <a:solidFill>
                <a:prstClr val="black"/>
              </a:solidFill>
            </a:endParaRPr>
          </a:p>
          <a:p>
            <a:r>
              <a:rPr lang="ja-JP" altLang="en-US" sz="1200" dirty="0">
                <a:solidFill>
                  <a:prstClr val="black"/>
                </a:solidFill>
                <a:latin typeface="HG丸ｺﾞｼｯｸM-PRO" pitchFamily="50" charset="-128"/>
                <a:ea typeface="HG丸ｺﾞｼｯｸM-PRO" pitchFamily="50" charset="-128"/>
              </a:rPr>
              <a:t>　・専門職の数、資質</a:t>
            </a:r>
            <a:endParaRPr lang="en-US" altLang="ja-JP"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・連携、ﾈｯﾄﾜｰｸ</a:t>
            </a:r>
            <a:endParaRPr lang="en-US" altLang="ja-JP" sz="1200" dirty="0">
              <a:solidFill>
                <a:prstClr val="black"/>
              </a:solidFill>
              <a:latin typeface="HG丸ｺﾞｼｯｸM-PRO" pitchFamily="50" charset="-128"/>
              <a:ea typeface="HG丸ｺﾞｼｯｸM-PRO" pitchFamily="50" charset="-128"/>
            </a:endParaRPr>
          </a:p>
        </p:txBody>
      </p:sp>
      <p:sp>
        <p:nvSpPr>
          <p:cNvPr id="34" name="角丸四角形 33"/>
          <p:cNvSpPr/>
          <p:nvPr/>
        </p:nvSpPr>
        <p:spPr>
          <a:xfrm>
            <a:off x="3055719" y="1637988"/>
            <a:ext cx="993214"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rPr>
              <a:t>課　題</a:t>
            </a:r>
          </a:p>
        </p:txBody>
      </p:sp>
      <p:sp>
        <p:nvSpPr>
          <p:cNvPr id="32" name="正方形/長方形 31"/>
          <p:cNvSpPr/>
          <p:nvPr/>
        </p:nvSpPr>
        <p:spPr>
          <a:xfrm>
            <a:off x="104211" y="394918"/>
            <a:ext cx="9778516" cy="585810"/>
          </a:xfrm>
          <a:prstGeom prst="rect">
            <a:avLst/>
          </a:prstGeom>
          <a:ln/>
        </p:spPr>
        <p:style>
          <a:lnRef idx="2">
            <a:schemeClr val="dk1"/>
          </a:lnRef>
          <a:fillRef idx="1">
            <a:schemeClr val="lt1"/>
          </a:fillRef>
          <a:effectRef idx="0">
            <a:schemeClr val="dk1"/>
          </a:effectRef>
          <a:fontRef idx="minor">
            <a:schemeClr val="dk1"/>
          </a:fontRef>
        </p:style>
        <p:txBody>
          <a:bodyPr lIns="36000" rIns="36000" rtlCol="0" anchor="ctr"/>
          <a:lstStyle/>
          <a:p>
            <a:r>
              <a:rPr lang="ja-JP" altLang="en-US" sz="1400" dirty="0" smtClean="0">
                <a:solidFill>
                  <a:schemeClr val="tx1"/>
                </a:solidFill>
                <a:latin typeface="HG丸ｺﾞｼｯｸM-PRO" pitchFamily="50" charset="-128"/>
                <a:ea typeface="HG丸ｺﾞｼｯｸM-PRO" pitchFamily="50" charset="-128"/>
              </a:rPr>
              <a:t>○　市町村では、 </a:t>
            </a:r>
            <a:r>
              <a:rPr lang="ja-JP" altLang="en-US" sz="1400" dirty="0">
                <a:solidFill>
                  <a:schemeClr val="tx1"/>
                </a:solidFill>
                <a:latin typeface="HG丸ｺﾞｼｯｸM-PRO" pitchFamily="50" charset="-128"/>
                <a:ea typeface="HG丸ｺﾞｼｯｸM-PRO" pitchFamily="50" charset="-128"/>
              </a:rPr>
              <a:t>２０２５年に向けて、３年ごとの介護保険事業計画の策定・実施を通じて、地域の自主性</a:t>
            </a:r>
            <a:r>
              <a:rPr lang="ja-JP" altLang="en-US" sz="1400" dirty="0" smtClean="0">
                <a:solidFill>
                  <a:schemeClr val="tx1"/>
                </a:solidFill>
                <a:latin typeface="HG丸ｺﾞｼｯｸM-PRO" pitchFamily="50" charset="-128"/>
                <a:ea typeface="HG丸ｺﾞｼｯｸM-PRO" pitchFamily="50" charset="-128"/>
              </a:rPr>
              <a:t>や</a:t>
            </a:r>
            <a:endParaRPr lang="en-US" altLang="ja-JP" sz="1400" dirty="0" smtClean="0">
              <a:solidFill>
                <a:schemeClr val="tx1"/>
              </a:solidFill>
              <a:latin typeface="HG丸ｺﾞｼｯｸM-PRO" pitchFamily="50" charset="-128"/>
              <a:ea typeface="HG丸ｺﾞｼｯｸM-PRO" pitchFamily="50" charset="-128"/>
            </a:endParaRPr>
          </a:p>
          <a:p>
            <a:r>
              <a:rPr lang="ja-JP" altLang="en-US" sz="1400" dirty="0">
                <a:solidFill>
                  <a:schemeClr val="tx1"/>
                </a:solidFill>
                <a:latin typeface="HG丸ｺﾞｼｯｸM-PRO" pitchFamily="50" charset="-128"/>
                <a:ea typeface="HG丸ｺﾞｼｯｸM-PRO" pitchFamily="50" charset="-128"/>
              </a:rPr>
              <a:t>　</a:t>
            </a:r>
            <a:r>
              <a:rPr lang="ja-JP" altLang="en-US" sz="1400" dirty="0" smtClean="0">
                <a:solidFill>
                  <a:schemeClr val="tx1"/>
                </a:solidFill>
                <a:latin typeface="HG丸ｺﾞｼｯｸM-PRO" pitchFamily="50" charset="-128"/>
                <a:ea typeface="HG丸ｺﾞｼｯｸM-PRO" pitchFamily="50" charset="-128"/>
              </a:rPr>
              <a:t>主体性</a:t>
            </a:r>
            <a:r>
              <a:rPr lang="ja-JP" altLang="en-US" sz="1400" dirty="0">
                <a:solidFill>
                  <a:schemeClr val="tx1"/>
                </a:solidFill>
                <a:latin typeface="HG丸ｺﾞｼｯｸM-PRO" pitchFamily="50" charset="-128"/>
                <a:ea typeface="HG丸ｺﾞｼｯｸM-PRO" pitchFamily="50" charset="-128"/>
              </a:rPr>
              <a:t>に基づき</a:t>
            </a:r>
            <a:r>
              <a:rPr lang="ja-JP" altLang="en-US" sz="1400" dirty="0" smtClean="0">
                <a:solidFill>
                  <a:schemeClr val="tx1"/>
                </a:solidFill>
                <a:latin typeface="HG丸ｺﾞｼｯｸM-PRO" pitchFamily="50" charset="-128"/>
                <a:ea typeface="HG丸ｺﾞｼｯｸM-PRO" pitchFamily="50" charset="-128"/>
              </a:rPr>
              <a:t>、地域</a:t>
            </a:r>
            <a:r>
              <a:rPr lang="ja-JP" altLang="en-US" sz="1400" dirty="0">
                <a:solidFill>
                  <a:schemeClr val="tx1"/>
                </a:solidFill>
                <a:latin typeface="HG丸ｺﾞｼｯｸM-PRO" pitchFamily="50" charset="-128"/>
                <a:ea typeface="HG丸ｺﾞｼｯｸM-PRO" pitchFamily="50" charset="-128"/>
              </a:rPr>
              <a:t>の</a:t>
            </a:r>
            <a:r>
              <a:rPr lang="ja-JP" altLang="en-US" sz="1400" dirty="0" smtClean="0">
                <a:solidFill>
                  <a:schemeClr val="tx1"/>
                </a:solidFill>
                <a:latin typeface="HG丸ｺﾞｼｯｸM-PRO" pitchFamily="50" charset="-128"/>
                <a:ea typeface="HG丸ｺﾞｼｯｸM-PRO" pitchFamily="50" charset="-128"/>
              </a:rPr>
              <a:t>特性に</a:t>
            </a:r>
            <a:r>
              <a:rPr lang="ja-JP" altLang="en-US" sz="1400" dirty="0">
                <a:solidFill>
                  <a:schemeClr val="tx1"/>
                </a:solidFill>
                <a:latin typeface="HG丸ｺﾞｼｯｸM-PRO" pitchFamily="50" charset="-128"/>
                <a:ea typeface="HG丸ｺﾞｼｯｸM-PRO" pitchFamily="50" charset="-128"/>
              </a:rPr>
              <a:t>応じた地域包括ケアシステムを構築していきます</a:t>
            </a:r>
            <a:r>
              <a:rPr lang="ja-JP" altLang="en-US" sz="1400" dirty="0" smtClean="0">
                <a:solidFill>
                  <a:schemeClr val="tx1"/>
                </a:solidFill>
                <a:latin typeface="HG丸ｺﾞｼｯｸM-PRO" pitchFamily="50" charset="-128"/>
                <a:ea typeface="HG丸ｺﾞｼｯｸM-PRO" pitchFamily="50" charset="-128"/>
              </a:rPr>
              <a:t>。</a:t>
            </a:r>
            <a:endParaRPr lang="en-US" altLang="ja-JP" sz="1400" dirty="0">
              <a:solidFill>
                <a:schemeClr val="tx1"/>
              </a:solidFill>
              <a:latin typeface="HG丸ｺﾞｼｯｸM-PRO" pitchFamily="50" charset="-128"/>
              <a:ea typeface="HG丸ｺﾞｼｯｸM-PRO" pitchFamily="50" charset="-128"/>
            </a:endParaRPr>
          </a:p>
        </p:txBody>
      </p:sp>
      <p:sp>
        <p:nvSpPr>
          <p:cNvPr id="10" name="スライド番号プレースホルダー 9"/>
          <p:cNvSpPr>
            <a:spLocks noGrp="1"/>
          </p:cNvSpPr>
          <p:nvPr>
            <p:ph type="sldNum" sz="quarter" idx="12"/>
          </p:nvPr>
        </p:nvSpPr>
        <p:spPr>
          <a:xfrm>
            <a:off x="7689349" y="6525347"/>
            <a:ext cx="2352145" cy="365125"/>
          </a:xfrm>
        </p:spPr>
        <p:txBody>
          <a:bodyPr/>
          <a:lstStyle/>
          <a:p>
            <a:fld id="{32927FFD-3D24-4EC2-AEC8-E83A8D96C0AC}" type="slidenum">
              <a:rPr kumimoji="1" lang="ja-JP" altLang="en-US" sz="1400" smtClean="0">
                <a:solidFill>
                  <a:schemeClr val="tx1"/>
                </a:solidFill>
              </a:rPr>
              <a:pPr/>
              <a:t>18</a:t>
            </a:fld>
            <a:endParaRPr kumimoji="1" lang="ja-JP" altLang="en-US" sz="1400">
              <a:solidFill>
                <a:schemeClr val="tx1"/>
              </a:solidFill>
            </a:endParaRPr>
          </a:p>
        </p:txBody>
      </p:sp>
    </p:spTree>
    <p:extLst>
      <p:ext uri="{BB962C8B-B14F-4D97-AF65-F5344CB8AC3E}">
        <p14:creationId xmlns:p14="http://schemas.microsoft.com/office/powerpoint/2010/main" val="1382927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p:cNvSpPr txBox="1">
            <a:spLocks/>
          </p:cNvSpPr>
          <p:nvPr/>
        </p:nvSpPr>
        <p:spPr>
          <a:xfrm>
            <a:off x="536110" y="908720"/>
            <a:ext cx="8970371" cy="936104"/>
          </a:xfrm>
          <a:prstGeom prst="rect">
            <a:avLst/>
          </a:prstGeom>
          <a:solidFill>
            <a:schemeClr val="accent6">
              <a:lumMod val="40000"/>
              <a:lumOff val="60000"/>
            </a:schemeClr>
          </a:solidFill>
          <a:ln w="12700">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ja-JP" altLang="en-US" sz="2400" b="1" dirty="0" smtClean="0">
                <a:latin typeface="+mn-ea"/>
              </a:rPr>
              <a:t>第６期介護保険事業計画</a:t>
            </a:r>
            <a:endParaRPr lang="en-US" altLang="ja-JP" sz="2400" b="1" dirty="0" smtClean="0">
              <a:latin typeface="+mn-ea"/>
            </a:endParaRPr>
          </a:p>
          <a:p>
            <a:pPr marL="342900" marR="0" lvl="0" indent="-342900" algn="ctr" defTabSz="914400" rtl="0" eaLnBrk="1" fontAlgn="auto" latinLnBrk="0" hangingPunct="1">
              <a:lnSpc>
                <a:spcPct val="100000"/>
              </a:lnSpc>
              <a:spcBef>
                <a:spcPct val="20000"/>
              </a:spcBef>
              <a:spcAft>
                <a:spcPts val="0"/>
              </a:spcAft>
              <a:buClrTx/>
              <a:buSzTx/>
              <a:tabLst/>
              <a:defRPr/>
            </a:pPr>
            <a:r>
              <a:rPr lang="ja-JP" altLang="en-US" sz="2400" dirty="0" smtClean="0">
                <a:latin typeface="+mn-ea"/>
              </a:rPr>
              <a:t>（ニーズに応じたサービスと供給量の確保・基盤整備）</a:t>
            </a:r>
            <a:endParaRPr lang="en-US" altLang="ja-JP" sz="2000" dirty="0" smtClean="0">
              <a:latin typeface="+mn-ea"/>
            </a:endParaRPr>
          </a:p>
          <a:p>
            <a:pPr marL="342900" marR="0" lvl="0" indent="-342900" algn="ctr" defTabSz="914400" rtl="0" eaLnBrk="1" fontAlgn="auto" latinLnBrk="0" hangingPunct="1">
              <a:lnSpc>
                <a:spcPct val="100000"/>
              </a:lnSpc>
              <a:spcBef>
                <a:spcPct val="20000"/>
              </a:spcBef>
              <a:spcAft>
                <a:spcPts val="0"/>
              </a:spcAft>
              <a:buClrTx/>
              <a:buSzTx/>
              <a:tabLst/>
              <a:defRPr/>
            </a:pPr>
            <a:endParaRPr lang="en-US" altLang="ja-JP" sz="2400" dirty="0" smtClean="0">
              <a:latin typeface="HG創英角ｺﾞｼｯｸUB" pitchFamily="49" charset="-128"/>
              <a:ea typeface="HG創英角ｺﾞｼｯｸUB" pitchFamily="49" charset="-128"/>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1" lang="ja-JP" altLang="en-US" sz="2400" b="0" i="0" u="none" strike="noStrike" kern="1200" cap="none" spc="0" normalizeH="0" baseline="0" noProof="0" dirty="0">
              <a:ln>
                <a:noFill/>
              </a:ln>
              <a:solidFill>
                <a:schemeClr val="tx1"/>
              </a:solidFill>
              <a:effectLst/>
              <a:uLnTx/>
              <a:uFillTx/>
              <a:latin typeface="HG創英角ｺﾞｼｯｸUB" pitchFamily="49" charset="-128"/>
              <a:ea typeface="HG創英角ｺﾞｼｯｸUB" pitchFamily="49" charset="-128"/>
            </a:endParaRPr>
          </a:p>
        </p:txBody>
      </p:sp>
      <p:sp>
        <p:nvSpPr>
          <p:cNvPr id="6" name="下矢印 5"/>
          <p:cNvSpPr/>
          <p:nvPr/>
        </p:nvSpPr>
        <p:spPr>
          <a:xfrm rot="10800000">
            <a:off x="3526191" y="2007895"/>
            <a:ext cx="2460899" cy="720080"/>
          </a:xfrm>
          <a:prstGeom prst="downArrow">
            <a:avLst/>
          </a:prstGeom>
          <a:solidFill>
            <a:schemeClr val="accent6"/>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dirty="0">
              <a:solidFill>
                <a:schemeClr val="tx1"/>
              </a:solidFill>
            </a:endParaRPr>
          </a:p>
        </p:txBody>
      </p:sp>
      <p:sp>
        <p:nvSpPr>
          <p:cNvPr id="7" name="円/楕円 6"/>
          <p:cNvSpPr/>
          <p:nvPr/>
        </p:nvSpPr>
        <p:spPr>
          <a:xfrm>
            <a:off x="277282" y="2690643"/>
            <a:ext cx="5159949" cy="228886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dirty="0" smtClean="0"/>
          </a:p>
        </p:txBody>
      </p:sp>
      <p:sp>
        <p:nvSpPr>
          <p:cNvPr id="9" name="円/楕円 8"/>
          <p:cNvSpPr/>
          <p:nvPr/>
        </p:nvSpPr>
        <p:spPr>
          <a:xfrm>
            <a:off x="4327573" y="2675251"/>
            <a:ext cx="5362696" cy="230425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dirty="0" smtClean="0"/>
          </a:p>
        </p:txBody>
      </p:sp>
      <p:sp>
        <p:nvSpPr>
          <p:cNvPr id="10" name="下矢印 9"/>
          <p:cNvSpPr/>
          <p:nvPr/>
        </p:nvSpPr>
        <p:spPr>
          <a:xfrm flipV="1">
            <a:off x="3611404" y="4752381"/>
            <a:ext cx="2460899" cy="648072"/>
          </a:xfrm>
          <a:prstGeom prst="downArrow">
            <a:avLst/>
          </a:prstGeom>
          <a:solidFill>
            <a:schemeClr val="accent6"/>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dirty="0">
              <a:solidFill>
                <a:schemeClr val="tx1"/>
              </a:solidFill>
            </a:endParaRPr>
          </a:p>
        </p:txBody>
      </p:sp>
      <p:sp>
        <p:nvSpPr>
          <p:cNvPr id="11" name="コンテンツ プレースホルダ 2"/>
          <p:cNvSpPr txBox="1">
            <a:spLocks/>
          </p:cNvSpPr>
          <p:nvPr/>
        </p:nvSpPr>
        <p:spPr>
          <a:xfrm>
            <a:off x="536406" y="5470422"/>
            <a:ext cx="8970074" cy="1008112"/>
          </a:xfrm>
          <a:prstGeom prst="rect">
            <a:avLst/>
          </a:prstGeom>
          <a:solidFill>
            <a:schemeClr val="accent6">
              <a:lumMod val="40000"/>
              <a:lumOff val="60000"/>
            </a:schemeClr>
          </a:solidFill>
          <a:ln w="12700">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chorCtr="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ja-JP" altLang="en-US" sz="2000" b="1" dirty="0" smtClean="0">
                <a:latin typeface="+mn-ea"/>
              </a:rPr>
              <a:t>　</a:t>
            </a:r>
            <a:r>
              <a:rPr lang="ja-JP" altLang="en-US" sz="2400" b="1" dirty="0" smtClean="0">
                <a:latin typeface="+mn-ea"/>
              </a:rPr>
              <a:t>個別のケアマネジメント</a:t>
            </a:r>
            <a:endParaRPr lang="en-US" altLang="ja-JP" sz="2400" b="1" dirty="0" smtClean="0">
              <a:latin typeface="+mn-ea"/>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1" lang="ja-JP" altLang="en-US" i="0" u="none" strike="noStrike" kern="1200" cap="none" spc="0" normalizeH="0" baseline="0" noProof="0" dirty="0" smtClean="0">
                <a:ln>
                  <a:noFill/>
                </a:ln>
                <a:solidFill>
                  <a:schemeClr val="tx1"/>
                </a:solidFill>
                <a:effectLst/>
                <a:uLnTx/>
                <a:uFillTx/>
                <a:latin typeface="+mn-ea"/>
              </a:rPr>
              <a:t>（介護サービス・医療との連携・インフォーマルサービスの調整・家族調整　等）</a:t>
            </a:r>
            <a:endParaRPr kumimoji="1" lang="ja-JP" altLang="en-US" i="0" u="none" strike="noStrike" kern="1200" cap="none" spc="0" normalizeH="0" baseline="0" noProof="0" dirty="0">
              <a:ln>
                <a:noFill/>
              </a:ln>
              <a:solidFill>
                <a:schemeClr val="tx1"/>
              </a:solidFill>
              <a:effectLst/>
              <a:uLnTx/>
              <a:uFillTx/>
              <a:latin typeface="+mn-ea"/>
            </a:endParaRPr>
          </a:p>
        </p:txBody>
      </p:sp>
      <p:pic>
        <p:nvPicPr>
          <p:cNvPr id="12" name="Picture 4" descr="C:\Users\OSJSE\AppData\Local\Microsoft\Windows\Temporary Internet Files\Content.IE5\85ESFPZV\MC900295859[1].wmf"/>
          <p:cNvPicPr>
            <a:picLocks noChangeAspect="1" noChangeArrowheads="1"/>
          </p:cNvPicPr>
          <p:nvPr/>
        </p:nvPicPr>
        <p:blipFill>
          <a:blip r:embed="rId2" cstate="print"/>
          <a:srcRect/>
          <a:stretch>
            <a:fillRect/>
          </a:stretch>
        </p:blipFill>
        <p:spPr bwMode="auto">
          <a:xfrm>
            <a:off x="8703572" y="756770"/>
            <a:ext cx="1377053" cy="1080120"/>
          </a:xfrm>
          <a:prstGeom prst="rect">
            <a:avLst/>
          </a:prstGeom>
          <a:noFill/>
        </p:spPr>
      </p:pic>
      <p:sp>
        <p:nvSpPr>
          <p:cNvPr id="3" name="正方形/長方形 2"/>
          <p:cNvSpPr/>
          <p:nvPr/>
        </p:nvSpPr>
        <p:spPr>
          <a:xfrm>
            <a:off x="687917" y="3011771"/>
            <a:ext cx="4041217" cy="1631216"/>
          </a:xfrm>
          <a:prstGeom prst="rect">
            <a:avLst/>
          </a:prstGeom>
        </p:spPr>
        <p:txBody>
          <a:bodyPr wrap="square">
            <a:spAutoFit/>
          </a:bodyPr>
          <a:lstStyle/>
          <a:p>
            <a:pPr algn="ctr"/>
            <a:r>
              <a:rPr lang="ja-JP" altLang="en-US" sz="2800" b="1" dirty="0" smtClean="0">
                <a:solidFill>
                  <a:schemeClr val="tx2"/>
                </a:solidFill>
              </a:rPr>
              <a:t>量的なニーズ把握</a:t>
            </a:r>
            <a:endParaRPr lang="en-US" altLang="ja-JP" sz="2800" b="1" dirty="0">
              <a:solidFill>
                <a:schemeClr val="tx2"/>
              </a:solidFill>
            </a:endParaRPr>
          </a:p>
          <a:p>
            <a:endParaRPr lang="en-US" altLang="ja-JP" dirty="0"/>
          </a:p>
          <a:p>
            <a:r>
              <a:rPr lang="ja-JP" altLang="en-US" dirty="0" smtClean="0"/>
              <a:t>・圏域</a:t>
            </a:r>
            <a:r>
              <a:rPr lang="ja-JP" altLang="en-US" dirty="0"/>
              <a:t>ニーズ調査・給付分析</a:t>
            </a:r>
            <a:endParaRPr lang="en-US" altLang="ja-JP" dirty="0"/>
          </a:p>
          <a:p>
            <a:r>
              <a:rPr lang="ja-JP" altLang="en-US" dirty="0" smtClean="0"/>
              <a:t>・国勢</a:t>
            </a:r>
            <a:r>
              <a:rPr lang="ja-JP" altLang="en-US" dirty="0"/>
              <a:t>調査・住民意識</a:t>
            </a:r>
            <a:r>
              <a:rPr lang="ja-JP" altLang="en-US" dirty="0" smtClean="0"/>
              <a:t>調査</a:t>
            </a:r>
            <a:endParaRPr lang="en-US" altLang="ja-JP" dirty="0" smtClean="0"/>
          </a:p>
          <a:p>
            <a:r>
              <a:rPr lang="ja-JP" altLang="en-US" dirty="0" smtClean="0"/>
              <a:t>・社会資源調査、国民</a:t>
            </a:r>
            <a:r>
              <a:rPr lang="ja-JP" altLang="en-US" dirty="0"/>
              <a:t>栄養</a:t>
            </a:r>
            <a:r>
              <a:rPr lang="ja-JP" altLang="en-US" dirty="0" smtClean="0"/>
              <a:t>調査　等</a:t>
            </a:r>
            <a:endParaRPr lang="en-US" altLang="ja-JP" dirty="0"/>
          </a:p>
        </p:txBody>
      </p:sp>
      <p:sp>
        <p:nvSpPr>
          <p:cNvPr id="4" name="正方形/長方形 3"/>
          <p:cNvSpPr/>
          <p:nvPr/>
        </p:nvSpPr>
        <p:spPr>
          <a:xfrm>
            <a:off x="5061257" y="3011774"/>
            <a:ext cx="4251323" cy="1723549"/>
          </a:xfrm>
          <a:prstGeom prst="rect">
            <a:avLst/>
          </a:prstGeom>
        </p:spPr>
        <p:txBody>
          <a:bodyPr wrap="square">
            <a:spAutoFit/>
          </a:bodyPr>
          <a:lstStyle/>
          <a:p>
            <a:pPr algn="ctr"/>
            <a:r>
              <a:rPr lang="ja-JP" altLang="en-US" sz="2800" b="1" dirty="0" smtClean="0">
                <a:solidFill>
                  <a:srgbClr val="FF0000"/>
                </a:solidFill>
              </a:rPr>
              <a:t>質的なニーズ把握</a:t>
            </a:r>
            <a:endParaRPr lang="en-US" altLang="ja-JP" sz="2800" b="1" dirty="0">
              <a:solidFill>
                <a:srgbClr val="FF0000"/>
              </a:solidFill>
            </a:endParaRPr>
          </a:p>
          <a:p>
            <a:r>
              <a:rPr lang="ja-JP" altLang="en-US" b="1" dirty="0">
                <a:solidFill>
                  <a:srgbClr val="FF0000"/>
                </a:solidFill>
              </a:rPr>
              <a:t>　　</a:t>
            </a:r>
            <a:endParaRPr lang="en-US" altLang="ja-JP" b="1" dirty="0" smtClean="0">
              <a:solidFill>
                <a:srgbClr val="FF0000"/>
              </a:solidFill>
            </a:endParaRPr>
          </a:p>
          <a:p>
            <a:r>
              <a:rPr lang="ja-JP" altLang="en-US" b="1" dirty="0">
                <a:solidFill>
                  <a:srgbClr val="FF0000"/>
                </a:solidFill>
              </a:rPr>
              <a:t>　</a:t>
            </a:r>
            <a:r>
              <a:rPr lang="ja-JP" altLang="en-US" b="1" dirty="0" smtClean="0">
                <a:solidFill>
                  <a:srgbClr val="FF0000"/>
                </a:solidFill>
              </a:rPr>
              <a:t>　</a:t>
            </a:r>
            <a:r>
              <a:rPr lang="ja-JP" altLang="en-US" b="1" dirty="0">
                <a:solidFill>
                  <a:srgbClr val="FF0000"/>
                </a:solidFill>
              </a:rPr>
              <a:t>　</a:t>
            </a:r>
            <a:r>
              <a:rPr lang="ja-JP" altLang="en-US" b="1" dirty="0" smtClean="0">
                <a:solidFill>
                  <a:srgbClr val="FF0000"/>
                </a:solidFill>
              </a:rPr>
              <a:t>　</a:t>
            </a:r>
            <a:r>
              <a:rPr lang="ja-JP" altLang="en-US" dirty="0" smtClean="0"/>
              <a:t>・</a:t>
            </a:r>
            <a:r>
              <a:rPr lang="ja-JP" altLang="en-US" sz="2400" b="1" u="sng" dirty="0" smtClean="0"/>
              <a:t>地域</a:t>
            </a:r>
            <a:r>
              <a:rPr lang="ja-JP" altLang="en-US" sz="2400" b="1" u="sng" dirty="0"/>
              <a:t>ケア会議の活用</a:t>
            </a:r>
            <a:endParaRPr lang="en-US" altLang="ja-JP" sz="2400" b="1" u="sng" dirty="0"/>
          </a:p>
          <a:p>
            <a:r>
              <a:rPr lang="ja-JP" altLang="en-US" dirty="0"/>
              <a:t>　　　</a:t>
            </a:r>
            <a:r>
              <a:rPr lang="ja-JP" altLang="en-US" dirty="0" smtClean="0"/>
              <a:t>　・事例検討</a:t>
            </a:r>
            <a:r>
              <a:rPr lang="ja-JP" altLang="en-US" dirty="0"/>
              <a:t>、</a:t>
            </a:r>
            <a:r>
              <a:rPr lang="ja-JP" altLang="en-US" dirty="0" smtClean="0"/>
              <a:t>検証</a:t>
            </a:r>
            <a:endParaRPr lang="en-US" altLang="ja-JP" dirty="0" smtClean="0"/>
          </a:p>
          <a:p>
            <a:r>
              <a:rPr lang="ja-JP" altLang="en-US" dirty="0"/>
              <a:t>　　　</a:t>
            </a:r>
            <a:r>
              <a:rPr lang="ja-JP" altLang="en-US" dirty="0" smtClean="0"/>
              <a:t>　・住民</a:t>
            </a:r>
            <a:r>
              <a:rPr lang="ja-JP" altLang="en-US" dirty="0"/>
              <a:t>や関係者の声・要望　等</a:t>
            </a:r>
            <a:endParaRPr lang="en-US" altLang="ja-JP" dirty="0"/>
          </a:p>
        </p:txBody>
      </p:sp>
      <p:sp>
        <p:nvSpPr>
          <p:cNvPr id="13" name="Rectangle 59"/>
          <p:cNvSpPr>
            <a:spLocks noChangeArrowheads="1"/>
          </p:cNvSpPr>
          <p:nvPr/>
        </p:nvSpPr>
        <p:spPr bwMode="auto">
          <a:xfrm>
            <a:off x="0" y="52895"/>
            <a:ext cx="10080625" cy="520443"/>
          </a:xfrm>
          <a:prstGeom prst="rect">
            <a:avLst/>
          </a:prstGeom>
          <a:noFill/>
          <a:ln w="38100" cmpd="dbl">
            <a:noFill/>
            <a:miter lim="800000"/>
            <a:headEnd/>
            <a:tailEnd/>
          </a:ln>
        </p:spPr>
        <p:txBody>
          <a:bodyPr wrap="square" lIns="88684" tIns="44345" rIns="88684" bIns="44345">
            <a:spAutoFit/>
          </a:bodyPr>
          <a:lstStyle/>
          <a:p>
            <a:pPr algn="ctr"/>
            <a:r>
              <a:rPr lang="en-US" altLang="ja-JP" sz="2800" dirty="0" smtClean="0">
                <a:latin typeface="+mj-ea"/>
                <a:ea typeface="+mj-ea"/>
              </a:rPr>
              <a:t>｢</a:t>
            </a:r>
            <a:r>
              <a:rPr lang="ja-JP" altLang="en-US" sz="2800" dirty="0" smtClean="0">
                <a:latin typeface="+mj-ea"/>
                <a:ea typeface="+mj-ea"/>
              </a:rPr>
              <a:t>ミクロ</a:t>
            </a:r>
            <a:r>
              <a:rPr lang="en-US" altLang="ja-JP" sz="2800" dirty="0" smtClean="0">
                <a:latin typeface="+mj-ea"/>
                <a:ea typeface="+mj-ea"/>
              </a:rPr>
              <a:t>｣</a:t>
            </a:r>
            <a:r>
              <a:rPr lang="ja-JP" altLang="en-US" sz="2800" dirty="0" smtClean="0">
                <a:latin typeface="+mj-ea"/>
                <a:ea typeface="+mj-ea"/>
              </a:rPr>
              <a:t>と「マクロ」をつなぐツールとしての「地域ケア会議」</a:t>
            </a:r>
            <a:endParaRPr lang="en-US" altLang="ja-JP" sz="2800" dirty="0" smtClean="0">
              <a:latin typeface="+mj-ea"/>
              <a:ea typeface="+mj-ea"/>
            </a:endParaRPr>
          </a:p>
        </p:txBody>
      </p:sp>
      <p:sp>
        <p:nvSpPr>
          <p:cNvPr id="8" name="角丸四角形 7"/>
          <p:cNvSpPr/>
          <p:nvPr/>
        </p:nvSpPr>
        <p:spPr>
          <a:xfrm>
            <a:off x="308339" y="840599"/>
            <a:ext cx="1190759" cy="469186"/>
          </a:xfrm>
          <a:prstGeom prst="roundRect">
            <a:avLst/>
          </a:prstGeom>
          <a:solidFill>
            <a:schemeClr val="accent2">
              <a:lumMod val="60000"/>
              <a:lumOff val="40000"/>
            </a:schemeClr>
          </a:solidFill>
          <a:ln w="1270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マクロ</a:t>
            </a:r>
            <a:endParaRPr kumimoji="1" lang="ja-JP" altLang="en-US" b="1" dirty="0">
              <a:solidFill>
                <a:schemeClr val="tx1"/>
              </a:solidFill>
            </a:endParaRPr>
          </a:p>
        </p:txBody>
      </p:sp>
      <p:sp>
        <p:nvSpPr>
          <p:cNvPr id="14" name="角丸四角形 13"/>
          <p:cNvSpPr/>
          <p:nvPr/>
        </p:nvSpPr>
        <p:spPr>
          <a:xfrm>
            <a:off x="4161261" y="2259924"/>
            <a:ext cx="1190759" cy="4680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地域診断</a:t>
            </a:r>
            <a:endParaRPr kumimoji="1" lang="ja-JP" altLang="en-US" sz="1600" b="1" dirty="0">
              <a:solidFill>
                <a:schemeClr val="tx1"/>
              </a:solidFill>
            </a:endParaRPr>
          </a:p>
        </p:txBody>
      </p:sp>
      <p:sp>
        <p:nvSpPr>
          <p:cNvPr id="15" name="角丸四角形 14"/>
          <p:cNvSpPr/>
          <p:nvPr/>
        </p:nvSpPr>
        <p:spPr>
          <a:xfrm>
            <a:off x="352292" y="5400453"/>
            <a:ext cx="1190759" cy="469186"/>
          </a:xfrm>
          <a:prstGeom prst="roundRect">
            <a:avLst/>
          </a:prstGeom>
          <a:solidFill>
            <a:schemeClr val="accent2">
              <a:lumMod val="60000"/>
              <a:lumOff val="40000"/>
            </a:schemeClr>
          </a:solidFill>
          <a:ln w="1270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ミ</a:t>
            </a:r>
            <a:r>
              <a:rPr lang="ja-JP" altLang="en-US" b="1" dirty="0" smtClean="0">
                <a:solidFill>
                  <a:schemeClr val="tx1"/>
                </a:solidFill>
              </a:rPr>
              <a:t>クロ</a:t>
            </a:r>
            <a:endParaRPr kumimoji="1" lang="ja-JP" altLang="en-US" b="1" dirty="0">
              <a:solidFill>
                <a:schemeClr val="tx1"/>
              </a:solidFill>
            </a:endParaRPr>
          </a:p>
        </p:txBody>
      </p:sp>
      <p:sp>
        <p:nvSpPr>
          <p:cNvPr id="16" name="テキスト ボックス 15"/>
          <p:cNvSpPr txBox="1"/>
          <p:nvPr/>
        </p:nvSpPr>
        <p:spPr>
          <a:xfrm>
            <a:off x="9392099" y="6556998"/>
            <a:ext cx="777630" cy="307777"/>
          </a:xfrm>
          <a:prstGeom prst="rect">
            <a:avLst/>
          </a:prstGeom>
          <a:noFill/>
        </p:spPr>
        <p:txBody>
          <a:bodyPr wrap="square" rtlCol="0">
            <a:spAutoFit/>
          </a:bodyPr>
          <a:lstStyle/>
          <a:p>
            <a:pPr algn="ctr"/>
            <a:fld id="{CF6E422F-9A65-49FE-A36F-46C5DC6D3106}" type="slidenum">
              <a:rPr lang="ja-JP" altLang="en-US" sz="1400" smtClean="0">
                <a:solidFill>
                  <a:prstClr val="black"/>
                </a:solidFill>
              </a:rPr>
              <a:pPr algn="ctr"/>
              <a:t>19</a:t>
            </a:fld>
            <a:endParaRPr lang="ja-JP" altLang="en-US" sz="1400" dirty="0">
              <a:solidFill>
                <a:prstClr val="black"/>
              </a:solidFill>
            </a:endParaRPr>
          </a:p>
        </p:txBody>
      </p:sp>
    </p:spTree>
    <p:extLst>
      <p:ext uri="{BB962C8B-B14F-4D97-AF65-F5344CB8AC3E}">
        <p14:creationId xmlns:p14="http://schemas.microsoft.com/office/powerpoint/2010/main" val="487255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97900" y="1052736"/>
            <a:ext cx="9675100" cy="5256584"/>
          </a:xfrm>
        </p:spPr>
        <p:txBody>
          <a:bodyPr>
            <a:normAutofit/>
          </a:bodyPr>
          <a:lstStyle/>
          <a:p>
            <a:pPr>
              <a:lnSpc>
                <a:spcPct val="150000"/>
              </a:lnSpc>
              <a:buNone/>
            </a:pPr>
            <a:r>
              <a:rPr lang="ja-JP" altLang="en-US" sz="2800" dirty="0" smtClean="0">
                <a:latin typeface="HGSｺﾞｼｯｸE" pitchFamily="50" charset="-128"/>
                <a:ea typeface="HGSｺﾞｼｯｸE" pitchFamily="50" charset="-128"/>
              </a:rPr>
              <a:t>１　高齢者、介護保険を取り巻く状況</a:t>
            </a:r>
            <a:endParaRPr lang="en-US" altLang="ja-JP" sz="2800" dirty="0" smtClean="0">
              <a:latin typeface="HGSｺﾞｼｯｸE" pitchFamily="50" charset="-128"/>
              <a:ea typeface="HGSｺﾞｼｯｸE" pitchFamily="50" charset="-128"/>
            </a:endParaRPr>
          </a:p>
          <a:p>
            <a:pPr>
              <a:lnSpc>
                <a:spcPct val="150000"/>
              </a:lnSpc>
              <a:buNone/>
            </a:pPr>
            <a:r>
              <a:rPr kumimoji="1" lang="ja-JP" altLang="en-US" sz="2800" dirty="0" smtClean="0">
                <a:latin typeface="HGSｺﾞｼｯｸE" pitchFamily="50" charset="-128"/>
                <a:ea typeface="HGSｺﾞｼｯｸE" pitchFamily="50" charset="-128"/>
              </a:rPr>
              <a:t>２　地域包括ケアシステムの構築について</a:t>
            </a:r>
            <a:endParaRPr kumimoji="1" lang="en-US" altLang="ja-JP" sz="2800" dirty="0" smtClean="0">
              <a:latin typeface="HGSｺﾞｼｯｸE" pitchFamily="50" charset="-128"/>
              <a:ea typeface="HGSｺﾞｼｯｸE" pitchFamily="50" charset="-128"/>
            </a:endParaRPr>
          </a:p>
          <a:p>
            <a:pPr>
              <a:lnSpc>
                <a:spcPct val="150000"/>
              </a:lnSpc>
              <a:buNone/>
            </a:pPr>
            <a:r>
              <a:rPr lang="ja-JP" altLang="en-US" sz="2800" dirty="0" smtClean="0">
                <a:latin typeface="HGSｺﾞｼｯｸE" pitchFamily="50" charset="-128"/>
                <a:ea typeface="HGSｺﾞｼｯｸE" pitchFamily="50" charset="-128"/>
              </a:rPr>
              <a:t>３　地域包括支援センターの現状と課題</a:t>
            </a:r>
            <a:endParaRPr lang="en-US" altLang="ja-JP" sz="2800" dirty="0" smtClean="0">
              <a:latin typeface="HGSｺﾞｼｯｸE" pitchFamily="50" charset="-128"/>
              <a:ea typeface="HGSｺﾞｼｯｸE" pitchFamily="50" charset="-128"/>
            </a:endParaRPr>
          </a:p>
          <a:p>
            <a:pPr>
              <a:lnSpc>
                <a:spcPct val="150000"/>
              </a:lnSpc>
              <a:buNone/>
            </a:pPr>
            <a:r>
              <a:rPr lang="ja-JP" altLang="en-US" sz="2800" dirty="0" smtClean="0">
                <a:latin typeface="HGSｺﾞｼｯｸE" pitchFamily="50" charset="-128"/>
                <a:ea typeface="HGSｺﾞｼｯｸE" pitchFamily="50" charset="-128"/>
              </a:rPr>
              <a:t>４　地域ケア会議の推進について</a:t>
            </a:r>
            <a:endParaRPr lang="en-US" altLang="ja-JP" sz="2800" dirty="0" smtClean="0">
              <a:latin typeface="HGSｺﾞｼｯｸE" pitchFamily="50" charset="-128"/>
              <a:ea typeface="HGSｺﾞｼｯｸE" pitchFamily="50" charset="-128"/>
            </a:endParaRPr>
          </a:p>
          <a:p>
            <a:pPr>
              <a:lnSpc>
                <a:spcPct val="150000"/>
              </a:lnSpc>
              <a:buNone/>
            </a:pPr>
            <a:r>
              <a:rPr lang="ja-JP" altLang="en-US" sz="2800" dirty="0" smtClean="0">
                <a:latin typeface="HGSｺﾞｼｯｸE" pitchFamily="50" charset="-128"/>
                <a:ea typeface="HGSｺﾞｼｯｸE" pitchFamily="50" charset="-128"/>
              </a:rPr>
              <a:t>５　</a:t>
            </a:r>
            <a:r>
              <a:rPr lang="ja-JP" altLang="en-US" sz="2800" dirty="0">
                <a:latin typeface="HGSｺﾞｼｯｸE" pitchFamily="50" charset="-128"/>
                <a:ea typeface="HGSｺﾞｼｯｸE" pitchFamily="50" charset="-128"/>
              </a:rPr>
              <a:t>在宅医療・介護連携の</a:t>
            </a:r>
            <a:r>
              <a:rPr lang="ja-JP" altLang="en-US" sz="2800" dirty="0" smtClean="0">
                <a:latin typeface="HGSｺﾞｼｯｸE" pitchFamily="50" charset="-128"/>
                <a:ea typeface="HGSｺﾞｼｯｸE" pitchFamily="50" charset="-128"/>
              </a:rPr>
              <a:t>方向性について</a:t>
            </a:r>
            <a:endParaRPr lang="en-US" altLang="ja-JP" sz="2800" dirty="0" smtClean="0">
              <a:latin typeface="HGSｺﾞｼｯｸE" pitchFamily="50" charset="-128"/>
              <a:ea typeface="HGSｺﾞｼｯｸE" pitchFamily="50" charset="-128"/>
            </a:endParaRPr>
          </a:p>
          <a:p>
            <a:pPr>
              <a:lnSpc>
                <a:spcPct val="150000"/>
              </a:lnSpc>
              <a:buNone/>
            </a:pPr>
            <a:r>
              <a:rPr kumimoji="1" lang="ja-JP" altLang="en-US" sz="2800" dirty="0" smtClean="0">
                <a:latin typeface="HGSｺﾞｼｯｸE" pitchFamily="50" charset="-128"/>
                <a:ea typeface="HGSｺﾞｼｯｸE" pitchFamily="50" charset="-128"/>
              </a:rPr>
              <a:t>６　</a:t>
            </a:r>
            <a:r>
              <a:rPr lang="ja-JP" altLang="en-US" sz="2800" dirty="0">
                <a:latin typeface="HGSｺﾞｼｯｸE" pitchFamily="50" charset="-128"/>
                <a:ea typeface="HGSｺﾞｼｯｸE" pitchFamily="50" charset="-128"/>
              </a:rPr>
              <a:t>生活支援・介護予防の</a:t>
            </a:r>
            <a:r>
              <a:rPr lang="ja-JP" altLang="en-US" sz="2800" dirty="0" smtClean="0">
                <a:latin typeface="HGSｺﾞｼｯｸE" pitchFamily="50" charset="-128"/>
                <a:ea typeface="HGSｺﾞｼｯｸE" pitchFamily="50" charset="-128"/>
              </a:rPr>
              <a:t>方向性について</a:t>
            </a:r>
            <a:endParaRPr lang="en-US" altLang="ja-JP" sz="2800" dirty="0" smtClean="0">
              <a:latin typeface="HGSｺﾞｼｯｸE" pitchFamily="50" charset="-128"/>
              <a:ea typeface="HGSｺﾞｼｯｸE" pitchFamily="50" charset="-128"/>
            </a:endParaRPr>
          </a:p>
          <a:p>
            <a:pPr>
              <a:lnSpc>
                <a:spcPct val="150000"/>
              </a:lnSpc>
              <a:buNone/>
            </a:pPr>
            <a:r>
              <a:rPr lang="ja-JP" altLang="en-US" sz="2800" dirty="0">
                <a:latin typeface="HGSｺﾞｼｯｸE" pitchFamily="50" charset="-128"/>
                <a:ea typeface="HGSｺﾞｼｯｸE" pitchFamily="50" charset="-128"/>
              </a:rPr>
              <a:t>７　認知症施策の</a:t>
            </a:r>
            <a:r>
              <a:rPr lang="ja-JP" altLang="en-US" sz="2800" dirty="0" smtClean="0">
                <a:latin typeface="HGSｺﾞｼｯｸE" pitchFamily="50" charset="-128"/>
                <a:ea typeface="HGSｺﾞｼｯｸE" pitchFamily="50" charset="-128"/>
              </a:rPr>
              <a:t>推進、ケアマネジメント</a:t>
            </a:r>
            <a:r>
              <a:rPr lang="ja-JP" altLang="en-US" sz="2800" dirty="0">
                <a:latin typeface="HGSｺﾞｼｯｸE" pitchFamily="50" charset="-128"/>
                <a:ea typeface="HGSｺﾞｼｯｸE" pitchFamily="50" charset="-128"/>
              </a:rPr>
              <a:t>の動向について</a:t>
            </a:r>
            <a:endParaRPr kumimoji="1" lang="en-US" altLang="ja-JP" sz="2800" dirty="0">
              <a:latin typeface="HGSｺﾞｼｯｸE" pitchFamily="50" charset="-128"/>
              <a:ea typeface="HGSｺﾞｼｯｸE" pitchFamily="50" charset="-128"/>
            </a:endParaRPr>
          </a:p>
        </p:txBody>
      </p:sp>
      <p:sp>
        <p:nvSpPr>
          <p:cNvPr id="4" name="スライド番号プレースホルダ 3"/>
          <p:cNvSpPr>
            <a:spLocks noGrp="1"/>
          </p:cNvSpPr>
          <p:nvPr>
            <p:ph type="sldNum" sz="quarter" idx="12"/>
          </p:nvPr>
        </p:nvSpPr>
        <p:spPr>
          <a:xfrm>
            <a:off x="9628318" y="6525344"/>
            <a:ext cx="436051" cy="330562"/>
          </a:xfrm>
        </p:spPr>
        <p:txBody>
          <a:bodyPr/>
          <a:lstStyle/>
          <a:p>
            <a:pPr algn="ctr"/>
            <a:fld id="{48BACA46-6FE4-47B2-827E-F4BE331AC4BA}" type="slidenum">
              <a:rPr kumimoji="1" lang="ja-JP" altLang="en-US" sz="1400" smtClean="0">
                <a:solidFill>
                  <a:schemeClr val="tx1"/>
                </a:solidFill>
                <a:latin typeface="HGｺﾞｼｯｸM" pitchFamily="49" charset="-128"/>
                <a:ea typeface="HGｺﾞｼｯｸM" pitchFamily="49" charset="-128"/>
              </a:rPr>
              <a:pPr algn="ctr"/>
              <a:t>2</a:t>
            </a:fld>
            <a:endParaRPr kumimoji="1" lang="ja-JP" altLang="en-US" sz="1400" dirty="0">
              <a:solidFill>
                <a:schemeClr val="tx1"/>
              </a:solidFill>
              <a:latin typeface="HGｺﾞｼｯｸM" pitchFamily="49" charset="-128"/>
              <a:ea typeface="HGｺﾞｼｯｸM" pitchFamily="49" charset="-128"/>
            </a:endParaRPr>
          </a:p>
        </p:txBody>
      </p:sp>
      <p:sp>
        <p:nvSpPr>
          <p:cNvPr id="5" name="タイトル 1"/>
          <p:cNvSpPr txBox="1">
            <a:spLocks/>
          </p:cNvSpPr>
          <p:nvPr/>
        </p:nvSpPr>
        <p:spPr>
          <a:xfrm>
            <a:off x="0" y="0"/>
            <a:ext cx="10080625" cy="720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600" dirty="0" smtClean="0">
                <a:latin typeface="HGSｺﾞｼｯｸE" pitchFamily="50" charset="-128"/>
                <a:ea typeface="HGSｺﾞｼｯｸE" pitchFamily="50" charset="-128"/>
                <a:cs typeface="+mj-cs"/>
              </a:rPr>
              <a:t>本日の内容</a:t>
            </a:r>
            <a:endParaRPr kumimoji="1" lang="ja-JP" altLang="en-US" sz="3600" b="0" i="0" u="none" strike="noStrike" kern="1200" cap="none" spc="0" normalizeH="0" baseline="0" noProof="0" dirty="0">
              <a:ln>
                <a:noFill/>
              </a:ln>
              <a:solidFill>
                <a:schemeClr val="tx1"/>
              </a:solidFill>
              <a:effectLst/>
              <a:uLnTx/>
              <a:uFillTx/>
              <a:latin typeface="HGSｺﾞｼｯｸE" pitchFamily="50" charset="-128"/>
              <a:ea typeface="HGSｺﾞｼｯｸE" pitchFamily="50" charset="-128"/>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9733678" y="6556995"/>
            <a:ext cx="436051" cy="369332"/>
          </a:xfrm>
          <a:prstGeom prst="rect">
            <a:avLst/>
          </a:prstGeom>
          <a:noFill/>
        </p:spPr>
        <p:txBody>
          <a:bodyPr wrap="square" rtlCol="0">
            <a:spAutoFit/>
          </a:bodyPr>
          <a:lstStyle/>
          <a:p>
            <a:pPr algn="ctr" fontAlgn="auto">
              <a:spcBef>
                <a:spcPts val="0"/>
              </a:spcBef>
              <a:spcAft>
                <a:spcPts val="0"/>
              </a:spcAft>
            </a:pPr>
            <a:fld id="{CF6E422F-9A65-49FE-A36F-46C5DC6D3106}" type="slidenum">
              <a:rPr lang="ja-JP" altLang="en-US" smtClean="0">
                <a:solidFill>
                  <a:prstClr val="black"/>
                </a:solidFill>
                <a:latin typeface="Calibri"/>
                <a:ea typeface="ＭＳ Ｐゴシック"/>
              </a:rPr>
              <a:pPr algn="ctr" fontAlgn="auto">
                <a:spcBef>
                  <a:spcPts val="0"/>
                </a:spcBef>
                <a:spcAft>
                  <a:spcPts val="0"/>
                </a:spcAft>
              </a:pPr>
              <a:t>20</a:t>
            </a:fld>
            <a:endParaRPr lang="ja-JP" altLang="en-US" dirty="0">
              <a:solidFill>
                <a:prstClr val="black"/>
              </a:solidFill>
              <a:latin typeface="Calibri"/>
              <a:ea typeface="ＭＳ Ｐゴシック"/>
            </a:endParaRPr>
          </a:p>
        </p:txBody>
      </p:sp>
      <p:grpSp>
        <p:nvGrpSpPr>
          <p:cNvPr id="3" name="グループ化 2"/>
          <p:cNvGrpSpPr/>
          <p:nvPr/>
        </p:nvGrpSpPr>
        <p:grpSpPr>
          <a:xfrm>
            <a:off x="1335857" y="2431843"/>
            <a:ext cx="7483252" cy="3071619"/>
            <a:chOff x="1312716" y="1961302"/>
            <a:chExt cx="7353621" cy="3071619"/>
          </a:xfrm>
        </p:grpSpPr>
        <p:sp>
          <p:nvSpPr>
            <p:cNvPr id="15" name="ホームベース 14"/>
            <p:cNvSpPr/>
            <p:nvPr/>
          </p:nvSpPr>
          <p:spPr bwMode="auto">
            <a:xfrm>
              <a:off x="3099289" y="1986703"/>
              <a:ext cx="4686421" cy="2162377"/>
            </a:xfrm>
            <a:prstGeom prst="homePlate">
              <a:avLst>
                <a:gd name="adj" fmla="val 0"/>
              </a:avLst>
            </a:prstGeom>
            <a:solidFill>
              <a:srgbClr val="FFFF00">
                <a:alpha val="79000"/>
              </a:srgbClr>
            </a:solidFill>
            <a:ln w="6350">
              <a:solidFill>
                <a:schemeClr val="accent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600"/>
                </a:spcBef>
                <a:spcAft>
                  <a:spcPts val="0"/>
                </a:spcAft>
                <a:defRPr/>
              </a:pPr>
              <a:endParaRPr lang="ja-JP" altLang="en-US" sz="1400" b="1" dirty="0">
                <a:solidFill>
                  <a:prstClr val="black"/>
                </a:solidFill>
                <a:latin typeface="メイリオ" pitchFamily="50" charset="-128"/>
                <a:ea typeface="メイリオ" pitchFamily="50" charset="-128"/>
              </a:endParaRPr>
            </a:p>
          </p:txBody>
        </p:sp>
        <p:sp>
          <p:nvSpPr>
            <p:cNvPr id="12" name="ホームベース 11"/>
            <p:cNvSpPr/>
            <p:nvPr/>
          </p:nvSpPr>
          <p:spPr bwMode="auto">
            <a:xfrm>
              <a:off x="1312716" y="2815213"/>
              <a:ext cx="1756913" cy="1333867"/>
            </a:xfrm>
            <a:prstGeom prst="homePlate">
              <a:avLst>
                <a:gd name="adj" fmla="val 20077"/>
              </a:avLst>
            </a:prstGeom>
            <a:solidFill>
              <a:srgbClr val="66CCFF"/>
            </a:solidFill>
            <a:ln w="25400">
              <a:solidFill>
                <a:schemeClr val="tx1"/>
              </a:solidFill>
            </a:ln>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pPr>
              <a:r>
                <a:rPr lang="ja-JP" altLang="en-US"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第</a:t>
              </a:r>
              <a:r>
                <a:rPr lang="en-US" altLang="ja-JP"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5</a:t>
              </a:r>
              <a:r>
                <a:rPr lang="ja-JP" altLang="en-US"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期</a:t>
              </a:r>
              <a:r>
                <a:rPr lang="ja-JP" altLang="en-US"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計画</a:t>
              </a:r>
              <a:endParaRPr lang="en-US" altLang="ja-JP"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a:p>
              <a:pPr fontAlgn="auto">
                <a:spcBef>
                  <a:spcPts val="0"/>
                </a:spcBef>
                <a:spcAft>
                  <a:spcPts val="0"/>
                </a:spcAft>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2012</a:t>
              </a:r>
              <a:r>
                <a:rPr lang="ja-JP" altLang="en-US" sz="1400" dirty="0" smtClean="0">
                  <a:solidFill>
                    <a:srgbClr val="000000"/>
                  </a:solidFill>
                  <a:latin typeface="メイリオ" pitchFamily="50" charset="-128"/>
                  <a:ea typeface="メイリオ" pitchFamily="50" charset="-128"/>
                </a:rPr>
                <a:t>　</a:t>
              </a:r>
              <a:endParaRPr lang="en-US" altLang="ja-JP" sz="1400" dirty="0">
                <a:solidFill>
                  <a:srgbClr val="000000"/>
                </a:solidFill>
                <a:latin typeface="メイリオ" pitchFamily="50" charset="-128"/>
                <a:ea typeface="メイリオ" pitchFamily="50" charset="-128"/>
              </a:endParaRPr>
            </a:p>
            <a:p>
              <a:pPr algn="ctr" fontAlgn="auto">
                <a:spcBef>
                  <a:spcPts val="0"/>
                </a:spcBef>
                <a:spcAft>
                  <a:spcPts val="0"/>
                </a:spcAft>
              </a:pPr>
              <a:r>
                <a:rPr lang="ja-JP" altLang="en-US" sz="1400" dirty="0" smtClean="0">
                  <a:solidFill>
                    <a:srgbClr val="000000"/>
                  </a:solidFill>
                  <a:latin typeface="メイリオ" pitchFamily="50" charset="-128"/>
                  <a:ea typeface="メイリオ" pitchFamily="50" charset="-128"/>
                </a:rPr>
                <a:t>～</a:t>
              </a:r>
              <a:r>
                <a:rPr lang="en-US" altLang="ja-JP" sz="1400" dirty="0" smtClean="0">
                  <a:solidFill>
                    <a:srgbClr val="000000"/>
                  </a:solidFill>
                  <a:latin typeface="メイリオ" pitchFamily="50" charset="-128"/>
                  <a:ea typeface="メイリオ" pitchFamily="50" charset="-128"/>
                </a:rPr>
                <a:t>2014</a:t>
              </a:r>
              <a:endParaRPr lang="ja-JP" altLang="en-US" sz="14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cxnSp>
          <p:nvCxnSpPr>
            <p:cNvPr id="29" name="直線矢印コネクタ 28"/>
            <p:cNvCxnSpPr/>
            <p:nvPr/>
          </p:nvCxnSpPr>
          <p:spPr bwMode="auto">
            <a:xfrm>
              <a:off x="1456732" y="4483830"/>
              <a:ext cx="6561533" cy="0"/>
            </a:xfrm>
            <a:prstGeom prst="straightConnector1">
              <a:avLst/>
            </a:prstGeom>
            <a:ln w="3810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sp>
          <p:nvSpPr>
            <p:cNvPr id="23" name="テキスト ボックス 8"/>
            <p:cNvSpPr txBox="1">
              <a:spLocks noChangeArrowheads="1"/>
            </p:cNvSpPr>
            <p:nvPr/>
          </p:nvSpPr>
          <p:spPr bwMode="auto">
            <a:xfrm>
              <a:off x="7370193" y="4178753"/>
              <a:ext cx="633507" cy="307777"/>
            </a:xfrm>
            <a:prstGeom prst="rect">
              <a:avLst/>
            </a:prstGeom>
            <a:noFill/>
            <a:ln w="9525">
              <a:noFill/>
              <a:miter lim="800000"/>
              <a:headEnd/>
              <a:tailEnd/>
            </a:ln>
          </p:spPr>
          <p:txBody>
            <a:bodyPr wrap="none">
              <a:spAutoFit/>
            </a:bodyPr>
            <a:lstStyle/>
            <a:p>
              <a:pPr fontAlgn="auto">
                <a:spcBef>
                  <a:spcPts val="0"/>
                </a:spcBef>
                <a:spcAft>
                  <a:spcPts val="0"/>
                </a:spcAft>
              </a:pPr>
              <a:r>
                <a:rPr lang="en-US" altLang="ja-JP" sz="1400" dirty="0" smtClean="0">
                  <a:solidFill>
                    <a:srgbClr val="000000"/>
                  </a:solidFill>
                  <a:latin typeface="メイリオ" pitchFamily="50" charset="-128"/>
                  <a:ea typeface="メイリオ" pitchFamily="50" charset="-128"/>
                </a:rPr>
                <a:t>2025</a:t>
              </a:r>
              <a:endParaRPr lang="ja-JP" altLang="en-US" sz="1400" dirty="0">
                <a:solidFill>
                  <a:srgbClr val="000000"/>
                </a:solidFill>
                <a:latin typeface="メイリオ" pitchFamily="50" charset="-128"/>
                <a:ea typeface="メイリオ" pitchFamily="50" charset="-128"/>
              </a:endParaRPr>
            </a:p>
          </p:txBody>
        </p:sp>
        <p:sp>
          <p:nvSpPr>
            <p:cNvPr id="38" name="ホームベース 37"/>
            <p:cNvSpPr/>
            <p:nvPr/>
          </p:nvSpPr>
          <p:spPr bwMode="auto">
            <a:xfrm>
              <a:off x="7370193" y="2815215"/>
              <a:ext cx="1296144" cy="1333865"/>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600"/>
                </a:spcBef>
                <a:spcAft>
                  <a:spcPts val="0"/>
                </a:spcAft>
                <a:defRPr/>
              </a:pPr>
              <a:r>
                <a:rPr lang="ja-JP" altLang="en-US" sz="1400" b="1" dirty="0" smtClean="0">
                  <a:solidFill>
                    <a:prstClr val="black"/>
                  </a:solidFill>
                  <a:latin typeface="メイリオ" pitchFamily="50" charset="-128"/>
                  <a:ea typeface="メイリオ" pitchFamily="50" charset="-128"/>
                </a:rPr>
                <a:t>第９期計画</a:t>
              </a:r>
              <a:endParaRPr lang="en-US" altLang="ja-JP" sz="1400" b="1" dirty="0" smtClean="0">
                <a:solidFill>
                  <a:prstClr val="black"/>
                </a:solidFill>
                <a:latin typeface="メイリオ" pitchFamily="50" charset="-128"/>
                <a:ea typeface="メイリオ" pitchFamily="50" charset="-128"/>
              </a:endParaRPr>
            </a:p>
            <a:p>
              <a:pPr fontAlgn="auto">
                <a:spcBef>
                  <a:spcPts val="600"/>
                </a:spcBef>
                <a:spcAft>
                  <a:spcPts val="0"/>
                </a:spcAft>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2024</a:t>
              </a:r>
            </a:p>
            <a:p>
              <a:pPr algn="ctr" fontAlgn="auto">
                <a:spcBef>
                  <a:spcPts val="0"/>
                </a:spcBef>
                <a:spcAft>
                  <a:spcPts val="0"/>
                </a:spcAft>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2026</a:t>
              </a:r>
              <a:endParaRPr lang="ja-JP" altLang="en-US" sz="1400" b="1" dirty="0">
                <a:solidFill>
                  <a:prstClr val="black"/>
                </a:solidFill>
                <a:latin typeface="メイリオ" pitchFamily="50" charset="-128"/>
                <a:ea typeface="メイリオ" pitchFamily="50" charset="-128"/>
              </a:endParaRPr>
            </a:p>
          </p:txBody>
        </p:sp>
        <p:sp>
          <p:nvSpPr>
            <p:cNvPr id="39" name="ホームベース 38"/>
            <p:cNvSpPr/>
            <p:nvPr/>
          </p:nvSpPr>
          <p:spPr bwMode="auto">
            <a:xfrm>
              <a:off x="6074049" y="2815215"/>
              <a:ext cx="1296144" cy="1333865"/>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600"/>
                </a:spcBef>
                <a:spcAft>
                  <a:spcPts val="0"/>
                </a:spcAft>
                <a:defRPr/>
              </a:pPr>
              <a:r>
                <a:rPr lang="ja-JP" altLang="en-US" sz="1400" b="1" dirty="0" smtClean="0">
                  <a:solidFill>
                    <a:prstClr val="black"/>
                  </a:solidFill>
                  <a:latin typeface="メイリオ" pitchFamily="50" charset="-128"/>
                  <a:ea typeface="メイリオ" pitchFamily="50" charset="-128"/>
                </a:rPr>
                <a:t>第８期計画</a:t>
              </a:r>
              <a:endParaRPr lang="en-US" altLang="ja-JP" sz="1400" b="1" dirty="0" smtClean="0">
                <a:solidFill>
                  <a:prstClr val="black"/>
                </a:solidFill>
                <a:latin typeface="メイリオ" pitchFamily="50" charset="-128"/>
                <a:ea typeface="メイリオ" pitchFamily="50" charset="-128"/>
              </a:endParaRPr>
            </a:p>
            <a:p>
              <a:pPr fontAlgn="auto">
                <a:spcBef>
                  <a:spcPts val="600"/>
                </a:spcBef>
                <a:spcAft>
                  <a:spcPts val="0"/>
                </a:spcAft>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2021</a:t>
              </a:r>
            </a:p>
            <a:p>
              <a:pPr algn="ctr" fontAlgn="auto">
                <a:spcBef>
                  <a:spcPts val="0"/>
                </a:spcBef>
                <a:spcAft>
                  <a:spcPts val="0"/>
                </a:spcAft>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2023</a:t>
              </a:r>
              <a:endParaRPr lang="ja-JP" altLang="en-US" sz="1400" b="1" dirty="0">
                <a:solidFill>
                  <a:prstClr val="black"/>
                </a:solidFill>
                <a:latin typeface="メイリオ" pitchFamily="50" charset="-128"/>
                <a:ea typeface="メイリオ" pitchFamily="50" charset="-128"/>
              </a:endParaRPr>
            </a:p>
          </p:txBody>
        </p:sp>
        <p:sp>
          <p:nvSpPr>
            <p:cNvPr id="42" name="テキスト ボックス 8"/>
            <p:cNvSpPr txBox="1">
              <a:spLocks noChangeArrowheads="1"/>
            </p:cNvSpPr>
            <p:nvPr/>
          </p:nvSpPr>
          <p:spPr bwMode="auto">
            <a:xfrm>
              <a:off x="2761343" y="4178605"/>
              <a:ext cx="633507" cy="307777"/>
            </a:xfrm>
            <a:prstGeom prst="rect">
              <a:avLst/>
            </a:prstGeom>
            <a:noFill/>
            <a:ln w="9525">
              <a:noFill/>
              <a:miter lim="800000"/>
              <a:headEnd/>
              <a:tailEnd/>
            </a:ln>
          </p:spPr>
          <p:txBody>
            <a:bodyPr wrap="none">
              <a:spAutoFit/>
            </a:bodyPr>
            <a:lstStyle/>
            <a:p>
              <a:pPr fontAlgn="auto">
                <a:spcBef>
                  <a:spcPts val="0"/>
                </a:spcBef>
                <a:spcAft>
                  <a:spcPts val="0"/>
                </a:spcAft>
              </a:pPr>
              <a:r>
                <a:rPr lang="en-US" altLang="ja-JP" sz="1400" dirty="0" smtClean="0">
                  <a:solidFill>
                    <a:srgbClr val="000000"/>
                  </a:solidFill>
                  <a:latin typeface="メイリオ" pitchFamily="50" charset="-128"/>
                  <a:ea typeface="メイリオ" pitchFamily="50" charset="-128"/>
                </a:rPr>
                <a:t>2015</a:t>
              </a:r>
              <a:endParaRPr lang="ja-JP" altLang="en-US" sz="1400" dirty="0">
                <a:solidFill>
                  <a:srgbClr val="000000"/>
                </a:solidFill>
                <a:latin typeface="メイリオ" pitchFamily="50" charset="-128"/>
                <a:ea typeface="メイリオ" pitchFamily="50" charset="-128"/>
              </a:endParaRPr>
            </a:p>
          </p:txBody>
        </p:sp>
        <p:sp>
          <p:nvSpPr>
            <p:cNvPr id="40" name="ホームベース 39"/>
            <p:cNvSpPr/>
            <p:nvPr/>
          </p:nvSpPr>
          <p:spPr bwMode="auto">
            <a:xfrm>
              <a:off x="4777905" y="2796304"/>
              <a:ext cx="1296144" cy="1352776"/>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600"/>
                </a:spcBef>
                <a:spcAft>
                  <a:spcPts val="0"/>
                </a:spcAft>
                <a:defRPr/>
              </a:pPr>
              <a:r>
                <a:rPr lang="ja-JP" altLang="en-US" sz="1400" b="1" dirty="0" smtClean="0">
                  <a:solidFill>
                    <a:prstClr val="black"/>
                  </a:solidFill>
                  <a:latin typeface="メイリオ" pitchFamily="50" charset="-128"/>
                  <a:ea typeface="メイリオ" pitchFamily="50" charset="-128"/>
                </a:rPr>
                <a:t>第７期計画</a:t>
              </a:r>
              <a:endParaRPr lang="en-US" altLang="ja-JP" sz="1400" b="1" dirty="0" smtClean="0">
                <a:solidFill>
                  <a:prstClr val="black"/>
                </a:solidFill>
                <a:latin typeface="メイリオ" pitchFamily="50" charset="-128"/>
                <a:ea typeface="メイリオ" pitchFamily="50" charset="-128"/>
              </a:endParaRPr>
            </a:p>
            <a:p>
              <a:pPr fontAlgn="auto">
                <a:spcBef>
                  <a:spcPts val="600"/>
                </a:spcBef>
                <a:spcAft>
                  <a:spcPts val="0"/>
                </a:spcAft>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2018</a:t>
              </a:r>
            </a:p>
            <a:p>
              <a:pPr algn="ctr" fontAlgn="auto">
                <a:spcBef>
                  <a:spcPts val="0"/>
                </a:spcBef>
                <a:spcAft>
                  <a:spcPts val="0"/>
                </a:spcAft>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2020</a:t>
              </a:r>
              <a:endParaRPr lang="ja-JP" altLang="en-US" sz="1400" b="1" dirty="0">
                <a:solidFill>
                  <a:prstClr val="black"/>
                </a:solidFill>
                <a:latin typeface="メイリオ" pitchFamily="50" charset="-128"/>
                <a:ea typeface="メイリオ" pitchFamily="50" charset="-128"/>
              </a:endParaRPr>
            </a:p>
          </p:txBody>
        </p:sp>
        <p:sp>
          <p:nvSpPr>
            <p:cNvPr id="6" name="ホームベース 5"/>
            <p:cNvSpPr/>
            <p:nvPr/>
          </p:nvSpPr>
          <p:spPr bwMode="auto">
            <a:xfrm>
              <a:off x="3069629" y="2023125"/>
              <a:ext cx="1708276" cy="2125955"/>
            </a:xfrm>
            <a:prstGeom prst="homePlate">
              <a:avLst>
                <a:gd name="adj" fmla="val 26727"/>
              </a:avLst>
            </a:prstGeom>
            <a:solidFill>
              <a:srgbClr val="FFFF00"/>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600"/>
                </a:spcBef>
                <a:spcAft>
                  <a:spcPts val="0"/>
                </a:spcAft>
                <a:defRPr/>
              </a:pPr>
              <a:r>
                <a:rPr lang="ja-JP" altLang="en-US" b="1" dirty="0">
                  <a:solidFill>
                    <a:prstClr val="black"/>
                  </a:solidFill>
                  <a:latin typeface="メイリオ" pitchFamily="50" charset="-128"/>
                  <a:ea typeface="メイリオ" pitchFamily="50" charset="-128"/>
                </a:rPr>
                <a:t>第６期</a:t>
              </a:r>
              <a:r>
                <a:rPr lang="ja-JP" altLang="en-US" b="1" dirty="0" smtClean="0">
                  <a:solidFill>
                    <a:prstClr val="black"/>
                  </a:solidFill>
                  <a:latin typeface="メイリオ" pitchFamily="50" charset="-128"/>
                  <a:ea typeface="メイリオ" pitchFamily="50" charset="-128"/>
                </a:rPr>
                <a:t>計画</a:t>
              </a:r>
              <a:endParaRPr lang="en-US" altLang="ja-JP" b="1" dirty="0" smtClean="0">
                <a:solidFill>
                  <a:prstClr val="black"/>
                </a:solidFill>
                <a:latin typeface="メイリオ" pitchFamily="50" charset="-128"/>
                <a:ea typeface="メイリオ" pitchFamily="50" charset="-128"/>
              </a:endParaRPr>
            </a:p>
            <a:p>
              <a:pPr fontAlgn="auto">
                <a:spcBef>
                  <a:spcPts val="600"/>
                </a:spcBef>
                <a:spcAft>
                  <a:spcPts val="0"/>
                </a:spcAft>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2015</a:t>
              </a:r>
            </a:p>
            <a:p>
              <a:pPr algn="ctr" fontAlgn="auto">
                <a:spcBef>
                  <a:spcPts val="0"/>
                </a:spcBef>
                <a:spcAft>
                  <a:spcPts val="0"/>
                </a:spcAft>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2017</a:t>
              </a:r>
              <a:endParaRPr lang="ja-JP" altLang="en-US" sz="1400" b="1" dirty="0">
                <a:solidFill>
                  <a:prstClr val="black"/>
                </a:solidFill>
                <a:latin typeface="メイリオ" pitchFamily="50" charset="-128"/>
                <a:ea typeface="メイリオ" pitchFamily="50" charset="-128"/>
              </a:endParaRPr>
            </a:p>
          </p:txBody>
        </p:sp>
        <p:sp>
          <p:nvSpPr>
            <p:cNvPr id="4" name="テキスト ボックス 3"/>
            <p:cNvSpPr txBox="1"/>
            <p:nvPr/>
          </p:nvSpPr>
          <p:spPr>
            <a:xfrm>
              <a:off x="4520352" y="1961302"/>
              <a:ext cx="2849841" cy="369332"/>
            </a:xfrm>
            <a:prstGeom prst="rect">
              <a:avLst/>
            </a:prstGeom>
            <a:noFill/>
          </p:spPr>
          <p:txBody>
            <a:bodyPr wrap="square" rtlCol="0">
              <a:spAutoFit/>
            </a:bodyPr>
            <a:lstStyle/>
            <a:p>
              <a:pPr algn="ctr" fontAlgn="auto">
                <a:spcBef>
                  <a:spcPts val="0"/>
                </a:spcBef>
                <a:spcAft>
                  <a:spcPts val="0"/>
                </a:spcAft>
              </a:pPr>
              <a:r>
                <a:rPr lang="ja-JP" altLang="en-US" dirty="0" smtClean="0">
                  <a:solidFill>
                    <a:srgbClr val="1F497D"/>
                  </a:solidFill>
                  <a:latin typeface="ＤＦ特太ゴシック体" pitchFamily="49" charset="-128"/>
                  <a:ea typeface="ＤＦ特太ゴシック体" pitchFamily="49" charset="-128"/>
                </a:rPr>
                <a:t>＜</a:t>
              </a:r>
              <a:r>
                <a:rPr lang="en-US" altLang="ja-JP" dirty="0" smtClean="0">
                  <a:solidFill>
                    <a:srgbClr val="1F497D"/>
                  </a:solidFill>
                  <a:latin typeface="ＤＦ特太ゴシック体" pitchFamily="49" charset="-128"/>
                  <a:ea typeface="ＤＦ特太ゴシック体" pitchFamily="49" charset="-128"/>
                </a:rPr>
                <a:t>2025</a:t>
              </a:r>
              <a:r>
                <a:rPr lang="ja-JP" altLang="en-US" dirty="0" smtClean="0">
                  <a:solidFill>
                    <a:srgbClr val="1F497D"/>
                  </a:solidFill>
                  <a:latin typeface="ＤＦ特太ゴシック体" pitchFamily="49" charset="-128"/>
                  <a:ea typeface="ＤＦ特太ゴシック体" pitchFamily="49" charset="-128"/>
                </a:rPr>
                <a:t>年までの見通し＞</a:t>
              </a:r>
              <a:endParaRPr lang="ja-JP" altLang="en-US" dirty="0">
                <a:solidFill>
                  <a:srgbClr val="1F497D"/>
                </a:solidFill>
                <a:latin typeface="ＤＦ特太ゴシック体" pitchFamily="49" charset="-128"/>
                <a:ea typeface="ＤＦ特太ゴシック体" pitchFamily="49" charset="-128"/>
              </a:endParaRPr>
            </a:p>
          </p:txBody>
        </p:sp>
        <p:sp>
          <p:nvSpPr>
            <p:cNvPr id="7" name="二等辺三角形 6"/>
            <p:cNvSpPr/>
            <p:nvPr/>
          </p:nvSpPr>
          <p:spPr>
            <a:xfrm>
              <a:off x="2944095" y="4509120"/>
              <a:ext cx="197528"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 name="右矢印 1"/>
            <p:cNvSpPr/>
            <p:nvPr/>
          </p:nvSpPr>
          <p:spPr>
            <a:xfrm>
              <a:off x="3106188" y="2132856"/>
              <a:ext cx="4686422" cy="663448"/>
            </a:xfrm>
            <a:prstGeom prst="rightArrow">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2" name="二等辺三角形 21"/>
            <p:cNvSpPr/>
            <p:nvPr/>
          </p:nvSpPr>
          <p:spPr>
            <a:xfrm>
              <a:off x="7588182" y="4521785"/>
              <a:ext cx="197528"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9" name="テキスト ボックス 8"/>
            <p:cNvSpPr txBox="1"/>
            <p:nvPr/>
          </p:nvSpPr>
          <p:spPr>
            <a:xfrm>
              <a:off x="2252097" y="4725144"/>
              <a:ext cx="1635063" cy="307777"/>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ＤＦ特太ゴシック体" pitchFamily="49" charset="-128"/>
                  <a:ea typeface="ＤＦ特太ゴシック体" pitchFamily="49" charset="-128"/>
                </a:rPr>
                <a:t>団塊世代が</a:t>
              </a:r>
              <a:r>
                <a:rPr lang="en-US" altLang="ja-JP" sz="1400" dirty="0" smtClean="0">
                  <a:solidFill>
                    <a:prstClr val="black"/>
                  </a:solidFill>
                  <a:latin typeface="ＤＦ特太ゴシック体" pitchFamily="49" charset="-128"/>
                  <a:ea typeface="ＤＦ特太ゴシック体" pitchFamily="49" charset="-128"/>
                </a:rPr>
                <a:t>65</a:t>
              </a:r>
              <a:r>
                <a:rPr lang="ja-JP" altLang="en-US" sz="1400" dirty="0" smtClean="0">
                  <a:solidFill>
                    <a:prstClr val="black"/>
                  </a:solidFill>
                  <a:latin typeface="ＤＦ特太ゴシック体" pitchFamily="49" charset="-128"/>
                  <a:ea typeface="ＤＦ特太ゴシック体" pitchFamily="49" charset="-128"/>
                </a:rPr>
                <a:t>歳に</a:t>
              </a:r>
              <a:endParaRPr lang="ja-JP" altLang="en-US" sz="1400" dirty="0">
                <a:solidFill>
                  <a:prstClr val="black"/>
                </a:solidFill>
                <a:latin typeface="ＤＦ特太ゴシック体" pitchFamily="49" charset="-128"/>
                <a:ea typeface="ＤＦ特太ゴシック体" pitchFamily="49" charset="-128"/>
              </a:endParaRPr>
            </a:p>
          </p:txBody>
        </p:sp>
        <p:sp>
          <p:nvSpPr>
            <p:cNvPr id="24" name="テキスト ボックス 23"/>
            <p:cNvSpPr txBox="1"/>
            <p:nvPr/>
          </p:nvSpPr>
          <p:spPr>
            <a:xfrm>
              <a:off x="6869414" y="4725144"/>
              <a:ext cx="1635063" cy="307777"/>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ＤＦ特太ゴシック体" pitchFamily="49" charset="-128"/>
                  <a:ea typeface="ＤＦ特太ゴシック体" pitchFamily="49" charset="-128"/>
                </a:rPr>
                <a:t>団塊世代が</a:t>
              </a:r>
              <a:r>
                <a:rPr lang="en-US" altLang="ja-JP" sz="1400" dirty="0">
                  <a:solidFill>
                    <a:prstClr val="black"/>
                  </a:solidFill>
                  <a:latin typeface="ＤＦ特太ゴシック体" pitchFamily="49" charset="-128"/>
                  <a:ea typeface="ＤＦ特太ゴシック体" pitchFamily="49" charset="-128"/>
                </a:rPr>
                <a:t>75</a:t>
              </a:r>
              <a:r>
                <a:rPr lang="ja-JP" altLang="en-US" sz="1400" dirty="0" smtClean="0">
                  <a:solidFill>
                    <a:prstClr val="black"/>
                  </a:solidFill>
                  <a:latin typeface="ＤＦ特太ゴシック体" pitchFamily="49" charset="-128"/>
                  <a:ea typeface="ＤＦ特太ゴシック体" pitchFamily="49" charset="-128"/>
                </a:rPr>
                <a:t>歳に</a:t>
              </a:r>
              <a:endParaRPr lang="ja-JP" altLang="en-US" sz="1400" dirty="0">
                <a:solidFill>
                  <a:prstClr val="black"/>
                </a:solidFill>
                <a:latin typeface="ＤＦ特太ゴシック体" pitchFamily="49" charset="-128"/>
                <a:ea typeface="ＤＦ特太ゴシック体" pitchFamily="49" charset="-128"/>
              </a:endParaRPr>
            </a:p>
          </p:txBody>
        </p:sp>
      </p:grpSp>
      <p:sp>
        <p:nvSpPr>
          <p:cNvPr id="25" name="線吹き出し 1 (枠付き) 24"/>
          <p:cNvSpPr/>
          <p:nvPr/>
        </p:nvSpPr>
        <p:spPr>
          <a:xfrm>
            <a:off x="349285" y="946612"/>
            <a:ext cx="8943453" cy="1084125"/>
          </a:xfrm>
          <a:prstGeom prst="borderCallout1">
            <a:avLst>
              <a:gd name="adj1" fmla="val 153728"/>
              <a:gd name="adj2" fmla="val 39058"/>
              <a:gd name="adj3" fmla="val 100473"/>
              <a:gd name="adj4" fmla="val 4988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anchor="ctr">
            <a:spAutoFit/>
          </a:bodyPr>
          <a:lstStyle/>
          <a:p>
            <a:pPr marL="177800" indent="-177800" algn="just" fontAlgn="auto">
              <a:spcBef>
                <a:spcPts val="0"/>
              </a:spcBef>
              <a:spcAft>
                <a:spcPts val="0"/>
              </a:spcAft>
              <a:defRPr/>
            </a:pPr>
            <a:r>
              <a:rPr lang="ja-JP" altLang="en-US" sz="1400" b="1" dirty="0" smtClean="0">
                <a:solidFill>
                  <a:prstClr val="black"/>
                </a:solidFill>
                <a:latin typeface="ＭＳ ゴシック" pitchFamily="49" charset="-128"/>
                <a:ea typeface="ＭＳ ゴシック" pitchFamily="49" charset="-128"/>
              </a:rPr>
              <a:t>○　</a:t>
            </a:r>
            <a:r>
              <a:rPr lang="ja-JP" altLang="en-US" sz="1400" b="1" u="sng" dirty="0" smtClean="0">
                <a:solidFill>
                  <a:prstClr val="black"/>
                </a:solidFill>
                <a:latin typeface="ＭＳ ゴシック" pitchFamily="49" charset="-128"/>
                <a:ea typeface="ＭＳ ゴシック" pitchFamily="49" charset="-128"/>
              </a:rPr>
              <a:t>第６期計画以後の計画は</a:t>
            </a:r>
            <a:r>
              <a:rPr lang="ja-JP" altLang="en-US" sz="1400" dirty="0" smtClean="0">
                <a:solidFill>
                  <a:prstClr val="black"/>
                </a:solidFill>
                <a:latin typeface="ＭＳ ゴシック" pitchFamily="49" charset="-128"/>
                <a:ea typeface="ＭＳ ゴシック" pitchFamily="49" charset="-128"/>
              </a:rPr>
              <a:t>、</a:t>
            </a:r>
            <a:r>
              <a:rPr lang="en-US" altLang="ja-JP" sz="1400" b="1" u="sng" dirty="0" smtClean="0">
                <a:solidFill>
                  <a:prstClr val="black"/>
                </a:solidFill>
                <a:latin typeface="ＭＳ ゴシック" pitchFamily="49" charset="-128"/>
                <a:ea typeface="ＭＳ ゴシック" pitchFamily="49" charset="-128"/>
              </a:rPr>
              <a:t>2025</a:t>
            </a:r>
            <a:r>
              <a:rPr lang="ja-JP" altLang="en-US" sz="1400" b="1" u="sng" dirty="0" smtClean="0">
                <a:solidFill>
                  <a:prstClr val="black"/>
                </a:solidFill>
                <a:latin typeface="ＭＳ ゴシック" pitchFamily="49" charset="-128"/>
                <a:ea typeface="ＭＳ ゴシック" pitchFamily="49" charset="-128"/>
              </a:rPr>
              <a:t>年</a:t>
            </a:r>
            <a:r>
              <a:rPr lang="ja-JP" altLang="en-US" sz="1400" dirty="0" smtClean="0">
                <a:solidFill>
                  <a:prstClr val="black"/>
                </a:solidFill>
                <a:latin typeface="ＭＳ ゴシック" pitchFamily="49" charset="-128"/>
                <a:ea typeface="ＭＳ ゴシック" pitchFamily="49" charset="-128"/>
              </a:rPr>
              <a:t>に向け</a:t>
            </a:r>
            <a:r>
              <a:rPr lang="ja-JP" altLang="en-US" sz="1400" dirty="0">
                <a:solidFill>
                  <a:prstClr val="black"/>
                </a:solidFill>
                <a:latin typeface="ＭＳ ゴシック" pitchFamily="49" charset="-128"/>
                <a:ea typeface="ＭＳ ゴシック" pitchFamily="49" charset="-128"/>
              </a:rPr>
              <a:t>、</a:t>
            </a:r>
            <a:r>
              <a:rPr lang="ja-JP" altLang="en-US" sz="1400" dirty="0" smtClean="0">
                <a:solidFill>
                  <a:prstClr val="black"/>
                </a:solidFill>
                <a:latin typeface="ＭＳ ゴシック" pitchFamily="49" charset="-128"/>
                <a:ea typeface="ＭＳ ゴシック" pitchFamily="49" charset="-128"/>
              </a:rPr>
              <a:t>第５期で開始した</a:t>
            </a:r>
            <a:r>
              <a:rPr lang="ja-JP" altLang="en-US" sz="1400" b="1" u="sng" dirty="0" smtClean="0">
                <a:solidFill>
                  <a:prstClr val="black"/>
                </a:solidFill>
                <a:latin typeface="ＭＳ ゴシック" pitchFamily="49" charset="-128"/>
                <a:ea typeface="ＭＳ ゴシック" pitchFamily="49" charset="-128"/>
              </a:rPr>
              <a:t>地域包括ケア実現のための方向性を承継</a:t>
            </a:r>
            <a:r>
              <a:rPr lang="ja-JP" altLang="en-US" sz="1400" dirty="0" smtClean="0">
                <a:solidFill>
                  <a:prstClr val="black"/>
                </a:solidFill>
                <a:latin typeface="ＭＳ ゴシック" pitchFamily="49" charset="-128"/>
                <a:ea typeface="ＭＳ ゴシック" pitchFamily="49" charset="-128"/>
              </a:rPr>
              <a:t>しつつ、</a:t>
            </a:r>
            <a:r>
              <a:rPr lang="ja-JP" altLang="en-US" sz="1400" b="1" u="sng" dirty="0">
                <a:solidFill>
                  <a:prstClr val="black"/>
                </a:solidFill>
                <a:latin typeface="ＭＳ ゴシック" pitchFamily="49" charset="-128"/>
                <a:ea typeface="ＭＳ ゴシック" pitchFamily="49" charset="-128"/>
              </a:rPr>
              <a:t>在宅</a:t>
            </a:r>
            <a:r>
              <a:rPr lang="ja-JP" altLang="en-US" sz="1400" b="1" u="sng" dirty="0" smtClean="0">
                <a:solidFill>
                  <a:prstClr val="black"/>
                </a:solidFill>
                <a:latin typeface="ＭＳ ゴシック" pitchFamily="49" charset="-128"/>
                <a:ea typeface="ＭＳ ゴシック" pitchFamily="49" charset="-128"/>
              </a:rPr>
              <a:t>医療介護</a:t>
            </a:r>
            <a:r>
              <a:rPr lang="ja-JP" altLang="en-US" sz="1400" b="1" u="sng" dirty="0">
                <a:solidFill>
                  <a:prstClr val="black"/>
                </a:solidFill>
                <a:latin typeface="ＭＳ ゴシック" pitchFamily="49" charset="-128"/>
                <a:ea typeface="ＭＳ ゴシック" pitchFamily="49" charset="-128"/>
              </a:rPr>
              <a:t>連携等</a:t>
            </a:r>
            <a:r>
              <a:rPr lang="ja-JP" altLang="en-US" sz="1400" b="1" u="sng" dirty="0" smtClean="0">
                <a:solidFill>
                  <a:prstClr val="black"/>
                </a:solidFill>
                <a:latin typeface="ＭＳ ゴシック" pitchFamily="49" charset="-128"/>
                <a:ea typeface="ＭＳ ゴシック" pitchFamily="49" charset="-128"/>
              </a:rPr>
              <a:t>の取組を本格化</a:t>
            </a:r>
            <a:r>
              <a:rPr lang="ja-JP" altLang="en-US" sz="1400" dirty="0">
                <a:solidFill>
                  <a:prstClr val="black"/>
                </a:solidFill>
                <a:latin typeface="ＭＳ ゴシック" pitchFamily="49" charset="-128"/>
                <a:ea typeface="ＭＳ ゴシック" pitchFamily="49" charset="-128"/>
              </a:rPr>
              <a:t>していく</a:t>
            </a:r>
            <a:r>
              <a:rPr lang="ja-JP" altLang="en-US" sz="1400" dirty="0" smtClean="0">
                <a:solidFill>
                  <a:prstClr val="black"/>
                </a:solidFill>
                <a:latin typeface="ＭＳ ゴシック" pitchFamily="49" charset="-128"/>
                <a:ea typeface="ＭＳ ゴシック" pitchFamily="49" charset="-128"/>
              </a:rPr>
              <a:t>もの。</a:t>
            </a:r>
            <a:endParaRPr lang="en-US" altLang="ja-JP" sz="1400" dirty="0" smtClean="0">
              <a:solidFill>
                <a:prstClr val="black"/>
              </a:solidFill>
              <a:latin typeface="ＭＳ ゴシック" pitchFamily="49" charset="-128"/>
              <a:ea typeface="ＭＳ ゴシック" pitchFamily="49" charset="-128"/>
            </a:endParaRPr>
          </a:p>
          <a:p>
            <a:pPr marL="177800" indent="-177800" algn="just" fontAlgn="auto">
              <a:spcBef>
                <a:spcPts val="600"/>
              </a:spcBef>
              <a:spcAft>
                <a:spcPts val="0"/>
              </a:spcAft>
              <a:defRPr/>
            </a:pPr>
            <a:r>
              <a:rPr lang="ja-JP" altLang="en-US" sz="1400" dirty="0" smtClean="0">
                <a:solidFill>
                  <a:prstClr val="black"/>
                </a:solidFill>
                <a:latin typeface="ＭＳ ゴシック" pitchFamily="49" charset="-128"/>
                <a:ea typeface="ＭＳ ゴシック" pitchFamily="49" charset="-128"/>
              </a:rPr>
              <a:t>○　</a:t>
            </a:r>
            <a:r>
              <a:rPr lang="ja-JP" altLang="en-US" sz="1400" b="1" u="sng" dirty="0" smtClean="0">
                <a:solidFill>
                  <a:prstClr val="black"/>
                </a:solidFill>
                <a:latin typeface="ＭＳ ゴシック" pitchFamily="49" charset="-128"/>
                <a:ea typeface="ＭＳ ゴシック" pitchFamily="49" charset="-128"/>
              </a:rPr>
              <a:t>２０２５年までの中長期的なサービス・給付</a:t>
            </a:r>
            <a:r>
              <a:rPr lang="ja-JP" altLang="en-US" sz="1400" b="1" u="sng" dirty="0">
                <a:solidFill>
                  <a:prstClr val="black"/>
                </a:solidFill>
                <a:latin typeface="ＭＳ ゴシック" pitchFamily="49" charset="-128"/>
                <a:ea typeface="ＭＳ ゴシック" pitchFamily="49" charset="-128"/>
              </a:rPr>
              <a:t>・</a:t>
            </a:r>
            <a:r>
              <a:rPr lang="ja-JP" altLang="en-US" sz="1400" b="1" u="sng" dirty="0" smtClean="0">
                <a:solidFill>
                  <a:prstClr val="black"/>
                </a:solidFill>
                <a:latin typeface="ＭＳ ゴシック" pitchFamily="49" charset="-128"/>
                <a:ea typeface="ＭＳ ゴシック" pitchFamily="49" charset="-128"/>
              </a:rPr>
              <a:t>保険料の水準も推計</a:t>
            </a:r>
            <a:r>
              <a:rPr lang="ja-JP" altLang="en-US" sz="1400" dirty="0" smtClean="0">
                <a:solidFill>
                  <a:prstClr val="black"/>
                </a:solidFill>
                <a:latin typeface="ＭＳ ゴシック" pitchFamily="49" charset="-128"/>
                <a:ea typeface="ＭＳ ゴシック" pitchFamily="49" charset="-128"/>
              </a:rPr>
              <a:t>して記載することとし、</a:t>
            </a:r>
            <a:r>
              <a:rPr lang="ja-JP" altLang="en-US" sz="1400" b="1" u="sng" dirty="0" smtClean="0">
                <a:solidFill>
                  <a:prstClr val="black"/>
                </a:solidFill>
                <a:latin typeface="ＭＳ ゴシック" pitchFamily="49" charset="-128"/>
                <a:ea typeface="ＭＳ ゴシック" pitchFamily="49" charset="-128"/>
              </a:rPr>
              <a:t>中長期的な視野に立った</a:t>
            </a:r>
            <a:r>
              <a:rPr lang="ja-JP" altLang="en-US" sz="1400" b="1" u="sng" dirty="0">
                <a:solidFill>
                  <a:prstClr val="black"/>
                </a:solidFill>
                <a:latin typeface="ＭＳ ゴシック" pitchFamily="49" charset="-128"/>
                <a:ea typeface="ＭＳ ゴシック" pitchFamily="49" charset="-128"/>
              </a:rPr>
              <a:t>施策</a:t>
            </a:r>
            <a:r>
              <a:rPr lang="ja-JP" altLang="en-US" sz="1400" b="1" u="sng" dirty="0" smtClean="0">
                <a:solidFill>
                  <a:prstClr val="black"/>
                </a:solidFill>
                <a:latin typeface="ＭＳ ゴシック" pitchFamily="49" charset="-128"/>
                <a:ea typeface="ＭＳ ゴシック" pitchFamily="49" charset="-128"/>
              </a:rPr>
              <a:t>の</a:t>
            </a:r>
            <a:r>
              <a:rPr lang="ja-JP" altLang="en-US" sz="1400" b="1" u="sng" dirty="0">
                <a:solidFill>
                  <a:prstClr val="black"/>
                </a:solidFill>
                <a:latin typeface="ＭＳ ゴシック" pitchFamily="49" charset="-128"/>
                <a:ea typeface="ＭＳ ゴシック" pitchFamily="49" charset="-128"/>
              </a:rPr>
              <a:t>展開</a:t>
            </a:r>
            <a:r>
              <a:rPr lang="ja-JP" altLang="en-US" sz="1400" b="1" u="sng" dirty="0" smtClean="0">
                <a:solidFill>
                  <a:prstClr val="black"/>
                </a:solidFill>
                <a:latin typeface="ＭＳ ゴシック" pitchFamily="49" charset="-128"/>
                <a:ea typeface="ＭＳ ゴシック" pitchFamily="49" charset="-128"/>
              </a:rPr>
              <a:t>を図る。</a:t>
            </a:r>
            <a:endParaRPr lang="en-US" altLang="ja-JP" sz="1400" dirty="0" smtClean="0">
              <a:solidFill>
                <a:prstClr val="black"/>
              </a:solidFill>
              <a:latin typeface="ＭＳ ゴシック" pitchFamily="49" charset="-128"/>
              <a:ea typeface="ＭＳ ゴシック" pitchFamily="49" charset="-128"/>
            </a:endParaRPr>
          </a:p>
        </p:txBody>
      </p:sp>
      <p:sp>
        <p:nvSpPr>
          <p:cNvPr id="32" name="線吹き出し 1 (枠付き) 31"/>
          <p:cNvSpPr/>
          <p:nvPr/>
        </p:nvSpPr>
        <p:spPr>
          <a:xfrm>
            <a:off x="204006" y="5549815"/>
            <a:ext cx="8092137" cy="1007181"/>
          </a:xfrm>
          <a:prstGeom prst="borderCallout1">
            <a:avLst>
              <a:gd name="adj1" fmla="val -110167"/>
              <a:gd name="adj2" fmla="val 17329"/>
              <a:gd name="adj3" fmla="val -3993"/>
              <a:gd name="adj4" fmla="val 12187"/>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anchor="ctr">
            <a:spAutoFit/>
          </a:bodyPr>
          <a:lstStyle/>
          <a:p>
            <a:pPr algn="just" fontAlgn="auto">
              <a:spcBef>
                <a:spcPts val="0"/>
              </a:spcBef>
              <a:spcAft>
                <a:spcPts val="0"/>
              </a:spcAft>
              <a:defRPr/>
            </a:pPr>
            <a:r>
              <a:rPr lang="ja-JP" altLang="en-US" sz="1400" b="1" u="sng" dirty="0" smtClean="0">
                <a:solidFill>
                  <a:prstClr val="black"/>
                </a:solidFill>
                <a:latin typeface="ＭＳ ゴシック" pitchFamily="49" charset="-128"/>
                <a:ea typeface="ＭＳ ゴシック" pitchFamily="49" charset="-128"/>
              </a:rPr>
              <a:t>第５期計画では</a:t>
            </a:r>
            <a:r>
              <a:rPr lang="ja-JP" altLang="en-US" sz="1400" dirty="0" smtClean="0">
                <a:solidFill>
                  <a:prstClr val="black"/>
                </a:solidFill>
                <a:latin typeface="ＭＳ ゴシック" pitchFamily="49" charset="-128"/>
                <a:ea typeface="ＭＳ ゴシック" pitchFamily="49" charset="-128"/>
              </a:rPr>
              <a:t>、高齢者</a:t>
            </a:r>
            <a:r>
              <a:rPr lang="ja-JP" altLang="en-US" sz="1400" dirty="0">
                <a:solidFill>
                  <a:prstClr val="black"/>
                </a:solidFill>
                <a:latin typeface="ＭＳ ゴシック" pitchFamily="49" charset="-128"/>
                <a:ea typeface="ＭＳ ゴシック" pitchFamily="49" charset="-128"/>
              </a:rPr>
              <a:t>が地域で安心して</a:t>
            </a:r>
            <a:r>
              <a:rPr lang="ja-JP" altLang="en-US" sz="1400" dirty="0" smtClean="0">
                <a:solidFill>
                  <a:prstClr val="black"/>
                </a:solidFill>
                <a:latin typeface="ＭＳ ゴシック" pitchFamily="49" charset="-128"/>
                <a:ea typeface="ＭＳ ゴシック" pitchFamily="49" charset="-128"/>
              </a:rPr>
              <a:t>暮らせる </a:t>
            </a:r>
            <a:r>
              <a:rPr lang="ja-JP" altLang="ja-JP" sz="1400" dirty="0" smtClean="0">
                <a:solidFill>
                  <a:prstClr val="black"/>
                </a:solidFill>
                <a:latin typeface="ＭＳ ゴシック" pitchFamily="49" charset="-128"/>
                <a:ea typeface="ＭＳ ゴシック" pitchFamily="49" charset="-128"/>
              </a:rPr>
              <a:t>地域</a:t>
            </a:r>
            <a:r>
              <a:rPr lang="ja-JP" altLang="ja-JP" sz="1400" dirty="0">
                <a:solidFill>
                  <a:prstClr val="black"/>
                </a:solidFill>
                <a:latin typeface="ＭＳ ゴシック" pitchFamily="49" charset="-128"/>
                <a:ea typeface="ＭＳ ゴシック" pitchFamily="49" charset="-128"/>
              </a:rPr>
              <a:t>包括ケアシステムを構築</a:t>
            </a:r>
            <a:r>
              <a:rPr lang="ja-JP" altLang="en-US" sz="1400" dirty="0">
                <a:solidFill>
                  <a:prstClr val="black"/>
                </a:solidFill>
                <a:latin typeface="ＭＳ ゴシック" pitchFamily="49" charset="-128"/>
                <a:ea typeface="ＭＳ ゴシック" pitchFamily="49" charset="-128"/>
              </a:rPr>
              <a:t>するために必要となる、</a:t>
            </a:r>
            <a:r>
              <a:rPr lang="ja-JP" altLang="ja-JP" sz="1400" b="1" u="sng" spc="-60" dirty="0">
                <a:solidFill>
                  <a:prstClr val="black"/>
                </a:solidFill>
                <a:latin typeface="ＭＳ ゴシック" pitchFamily="49" charset="-128"/>
                <a:ea typeface="ＭＳ ゴシック" pitchFamily="49" charset="-128"/>
              </a:rPr>
              <a:t>①認知症支援策の充実 </a:t>
            </a:r>
            <a:r>
              <a:rPr lang="ja-JP" altLang="en-US" sz="1400" b="1" u="sng" spc="-60" dirty="0">
                <a:solidFill>
                  <a:prstClr val="black"/>
                </a:solidFill>
                <a:latin typeface="ＭＳ ゴシック" pitchFamily="49" charset="-128"/>
                <a:ea typeface="ＭＳ ゴシック" pitchFamily="49" charset="-128"/>
              </a:rPr>
              <a:t>、</a:t>
            </a:r>
            <a:r>
              <a:rPr lang="ja-JP" altLang="ja-JP" sz="1400" b="1" u="sng" spc="-60" dirty="0">
                <a:solidFill>
                  <a:prstClr val="black"/>
                </a:solidFill>
                <a:latin typeface="ＭＳ ゴシック" pitchFamily="49" charset="-128"/>
                <a:ea typeface="ＭＳ ゴシック" pitchFamily="49" charset="-128"/>
              </a:rPr>
              <a:t>②医療</a:t>
            </a:r>
            <a:r>
              <a:rPr lang="ja-JP" altLang="en-US" sz="1400" b="1" u="sng" spc="-60" dirty="0">
                <a:solidFill>
                  <a:prstClr val="black"/>
                </a:solidFill>
                <a:latin typeface="ＭＳ ゴシック" pitchFamily="49" charset="-128"/>
                <a:ea typeface="ＭＳ ゴシック" pitchFamily="49" charset="-128"/>
              </a:rPr>
              <a:t>と</a:t>
            </a:r>
            <a:r>
              <a:rPr lang="ja-JP" altLang="ja-JP" sz="1400" b="1" u="sng" spc="-60" dirty="0">
                <a:solidFill>
                  <a:prstClr val="black"/>
                </a:solidFill>
                <a:latin typeface="ＭＳ ゴシック" pitchFamily="49" charset="-128"/>
                <a:ea typeface="ＭＳ ゴシック" pitchFamily="49" charset="-128"/>
              </a:rPr>
              <a:t>の</a:t>
            </a:r>
            <a:r>
              <a:rPr lang="ja-JP" altLang="en-US" sz="1400" b="1" u="sng" spc="-60" dirty="0">
                <a:solidFill>
                  <a:prstClr val="black"/>
                </a:solidFill>
                <a:latin typeface="ＭＳ ゴシック" pitchFamily="49" charset="-128"/>
                <a:ea typeface="ＭＳ ゴシック" pitchFamily="49" charset="-128"/>
              </a:rPr>
              <a:t>連携、</a:t>
            </a:r>
            <a:r>
              <a:rPr lang="ja-JP" altLang="ja-JP" sz="1400" b="1" u="sng" spc="-60" dirty="0">
                <a:solidFill>
                  <a:prstClr val="black"/>
                </a:solidFill>
                <a:latin typeface="ＭＳ ゴシック" pitchFamily="49" charset="-128"/>
                <a:ea typeface="ＭＳ ゴシック" pitchFamily="49" charset="-128"/>
              </a:rPr>
              <a:t>③高齢者</a:t>
            </a:r>
            <a:r>
              <a:rPr lang="ja-JP" altLang="en-US" sz="1400" b="1" u="sng" spc="-60" dirty="0">
                <a:solidFill>
                  <a:prstClr val="black"/>
                </a:solidFill>
                <a:latin typeface="ＭＳ ゴシック" pitchFamily="49" charset="-128"/>
                <a:ea typeface="ＭＳ ゴシック" pitchFamily="49" charset="-128"/>
              </a:rPr>
              <a:t>の居住に係る施策との連携、</a:t>
            </a:r>
            <a:r>
              <a:rPr lang="ja-JP" altLang="ja-JP" sz="1400" b="1" u="sng" spc="-60" dirty="0">
                <a:solidFill>
                  <a:prstClr val="black"/>
                </a:solidFill>
                <a:latin typeface="ＭＳ ゴシック" pitchFamily="49" charset="-128"/>
                <a:ea typeface="ＭＳ ゴシック" pitchFamily="49" charset="-128"/>
              </a:rPr>
              <a:t>④生活支援サービス</a:t>
            </a:r>
            <a:r>
              <a:rPr lang="ja-JP" altLang="en-US" sz="1400" b="1" u="sng" spc="-60" dirty="0">
                <a:solidFill>
                  <a:prstClr val="black"/>
                </a:solidFill>
                <a:latin typeface="ＭＳ ゴシック" pitchFamily="49" charset="-128"/>
                <a:ea typeface="ＭＳ ゴシック" pitchFamily="49" charset="-128"/>
              </a:rPr>
              <a:t>の充実といった</a:t>
            </a:r>
            <a:r>
              <a:rPr lang="ja-JP" altLang="ja-JP" sz="1400" b="1" u="sng" spc="-60" dirty="0">
                <a:solidFill>
                  <a:prstClr val="black"/>
                </a:solidFill>
                <a:latin typeface="ＭＳ ゴシック" pitchFamily="49" charset="-128"/>
                <a:ea typeface="ＭＳ ゴシック" pitchFamily="49" charset="-128"/>
              </a:rPr>
              <a:t>重点</a:t>
            </a:r>
            <a:r>
              <a:rPr lang="ja-JP" altLang="en-US" sz="1400" b="1" u="sng" spc="-60" dirty="0">
                <a:solidFill>
                  <a:prstClr val="black"/>
                </a:solidFill>
                <a:latin typeface="ＭＳ ゴシック" pitchFamily="49" charset="-128"/>
                <a:ea typeface="ＭＳ ゴシック" pitchFamily="49" charset="-128"/>
              </a:rPr>
              <a:t>的に取り組むべき</a:t>
            </a:r>
            <a:r>
              <a:rPr lang="ja-JP" altLang="ja-JP" sz="1400" b="1" u="sng" spc="-60" dirty="0">
                <a:solidFill>
                  <a:prstClr val="black"/>
                </a:solidFill>
                <a:latin typeface="ＭＳ ゴシック" pitchFamily="49" charset="-128"/>
                <a:ea typeface="ＭＳ ゴシック" pitchFamily="49" charset="-128"/>
              </a:rPr>
              <a:t>事項</a:t>
            </a:r>
            <a:r>
              <a:rPr lang="ja-JP" altLang="ja-JP" sz="1400" spc="-60" dirty="0">
                <a:solidFill>
                  <a:prstClr val="black"/>
                </a:solidFill>
                <a:latin typeface="ＭＳ ゴシック" pitchFamily="49" charset="-128"/>
                <a:ea typeface="ＭＳ ゴシック" pitchFamily="49" charset="-128"/>
              </a:rPr>
              <a:t>を、</a:t>
            </a:r>
            <a:r>
              <a:rPr lang="ja-JP" altLang="en-US" sz="1400" spc="-60" dirty="0">
                <a:solidFill>
                  <a:prstClr val="black"/>
                </a:solidFill>
                <a:latin typeface="ＭＳ ゴシック" pitchFamily="49" charset="-128"/>
                <a:ea typeface="ＭＳ ゴシック" pitchFamily="49" charset="-128"/>
              </a:rPr>
              <a:t>実情に応じて</a:t>
            </a:r>
            <a:r>
              <a:rPr lang="ja-JP" altLang="ja-JP" sz="1400" spc="-60" dirty="0">
                <a:solidFill>
                  <a:prstClr val="black"/>
                </a:solidFill>
                <a:latin typeface="ＭＳ ゴシック" pitchFamily="49" charset="-128"/>
                <a:ea typeface="ＭＳ ゴシック" pitchFamily="49" charset="-128"/>
              </a:rPr>
              <a:t>選択</a:t>
            </a:r>
            <a:r>
              <a:rPr lang="ja-JP" altLang="ja-JP" sz="1400" spc="-60" dirty="0" smtClean="0">
                <a:solidFill>
                  <a:prstClr val="black"/>
                </a:solidFill>
                <a:latin typeface="ＭＳ ゴシック" pitchFamily="49" charset="-128"/>
                <a:ea typeface="ＭＳ ゴシック" pitchFamily="49" charset="-128"/>
              </a:rPr>
              <a:t>して</a:t>
            </a:r>
            <a:r>
              <a:rPr lang="ja-JP" altLang="ja-JP" sz="1400" b="1" u="sng" spc="-60" dirty="0" smtClean="0">
                <a:solidFill>
                  <a:prstClr val="black"/>
                </a:solidFill>
                <a:latin typeface="ＭＳ ゴシック" pitchFamily="49" charset="-128"/>
                <a:ea typeface="ＭＳ ゴシック" pitchFamily="49" charset="-128"/>
              </a:rPr>
              <a:t>位置づける</a:t>
            </a:r>
            <a:r>
              <a:rPr lang="ja-JP" altLang="en-US" sz="1400" b="1" u="sng" spc="-60" dirty="0" smtClean="0">
                <a:solidFill>
                  <a:prstClr val="black"/>
                </a:solidFill>
                <a:latin typeface="ＭＳ ゴシック" pitchFamily="49" charset="-128"/>
                <a:ea typeface="ＭＳ ゴシック" pitchFamily="49" charset="-128"/>
              </a:rPr>
              <a:t>など</a:t>
            </a:r>
            <a:r>
              <a:rPr lang="ja-JP" altLang="ja-JP" sz="1400" b="1" u="sng" spc="-60" dirty="0" smtClean="0">
                <a:solidFill>
                  <a:prstClr val="black"/>
                </a:solidFill>
                <a:latin typeface="ＭＳ ゴシック" pitchFamily="49" charset="-128"/>
                <a:ea typeface="ＭＳ ゴシック" pitchFamily="49" charset="-128"/>
              </a:rPr>
              <a:t>、</a:t>
            </a:r>
            <a:r>
              <a:rPr lang="ja-JP" altLang="ja-JP" sz="1400" b="1" u="sng" spc="-60" dirty="0">
                <a:solidFill>
                  <a:prstClr val="black"/>
                </a:solidFill>
                <a:latin typeface="ＭＳ ゴシック" pitchFamily="49" charset="-128"/>
                <a:ea typeface="ＭＳ ゴシック" pitchFamily="49" charset="-128"/>
              </a:rPr>
              <a:t>段階的に計画の記載内容を充実強化させ</a:t>
            </a:r>
            <a:r>
              <a:rPr lang="ja-JP" altLang="en-US" sz="1400" b="1" u="sng" spc="-60" dirty="0">
                <a:solidFill>
                  <a:prstClr val="black"/>
                </a:solidFill>
                <a:latin typeface="ＭＳ ゴシック" pitchFamily="49" charset="-128"/>
                <a:ea typeface="ＭＳ ゴシック" pitchFamily="49" charset="-128"/>
              </a:rPr>
              <a:t>ていく取組を</a:t>
            </a:r>
            <a:r>
              <a:rPr lang="ja-JP" altLang="en-US" sz="1400" b="1" u="sng" spc="-60" dirty="0" smtClean="0">
                <a:solidFill>
                  <a:prstClr val="black"/>
                </a:solidFill>
                <a:latin typeface="ＭＳ ゴシック" pitchFamily="49" charset="-128"/>
                <a:ea typeface="ＭＳ ゴシック" pitchFamily="49" charset="-128"/>
              </a:rPr>
              <a:t>スタート</a:t>
            </a:r>
            <a:endParaRPr lang="ja-JP" altLang="en-US" sz="1400" spc="-60" dirty="0">
              <a:solidFill>
                <a:prstClr val="black"/>
              </a:solidFill>
              <a:latin typeface="ＭＳ ゴシック" pitchFamily="49" charset="-128"/>
              <a:ea typeface="ＭＳ ゴシック" pitchFamily="49" charset="-128"/>
            </a:endParaRPr>
          </a:p>
        </p:txBody>
      </p:sp>
      <p:sp>
        <p:nvSpPr>
          <p:cNvPr id="21" name="テキスト ボックス 20"/>
          <p:cNvSpPr txBox="1"/>
          <p:nvPr/>
        </p:nvSpPr>
        <p:spPr>
          <a:xfrm>
            <a:off x="915705" y="259925"/>
            <a:ext cx="8133789" cy="461665"/>
          </a:xfrm>
          <a:prstGeom prst="rect">
            <a:avLst/>
          </a:prstGeom>
          <a:solidFill>
            <a:srgbClr val="FFFF00">
              <a:alpha val="29000"/>
            </a:srgbClr>
          </a:solidFill>
          <a:ln>
            <a:solidFill>
              <a:schemeClr val="tx1"/>
            </a:solidFill>
          </a:ln>
        </p:spPr>
        <p:txBody>
          <a:bodyPr wrap="square" rtlCol="0">
            <a:spAutoFit/>
          </a:bodyPr>
          <a:lstStyle/>
          <a:p>
            <a:pPr algn="ctr"/>
            <a:r>
              <a:rPr lang="ja-JP" altLang="en-US" sz="2400" dirty="0" smtClean="0">
                <a:solidFill>
                  <a:prstClr val="black"/>
                </a:solidFill>
                <a:latin typeface="HGP創英角ｺﾞｼｯｸUB" pitchFamily="50" charset="-128"/>
                <a:ea typeface="HGP創英角ｺﾞｼｯｸUB" pitchFamily="50" charset="-128"/>
              </a:rPr>
              <a:t>２０２５年</a:t>
            </a:r>
            <a:r>
              <a:rPr lang="ja-JP" altLang="en-US" sz="2400" dirty="0">
                <a:solidFill>
                  <a:prstClr val="black"/>
                </a:solidFill>
                <a:latin typeface="HGP創英角ｺﾞｼｯｸUB" pitchFamily="50" charset="-128"/>
                <a:ea typeface="HGP創英角ｺﾞｼｯｸUB" pitchFamily="50" charset="-128"/>
              </a:rPr>
              <a:t>を</a:t>
            </a:r>
            <a:r>
              <a:rPr lang="ja-JP" altLang="en-US" sz="2400" dirty="0" smtClean="0">
                <a:solidFill>
                  <a:prstClr val="black"/>
                </a:solidFill>
                <a:latin typeface="HGP創英角ｺﾞｼｯｸUB" pitchFamily="50" charset="-128"/>
                <a:ea typeface="HGP創英角ｺﾞｼｯｸUB" pitchFamily="50" charset="-128"/>
              </a:rPr>
              <a:t>見据えた介護</a:t>
            </a:r>
            <a:r>
              <a:rPr lang="ja-JP" altLang="en-US" sz="2400" dirty="0">
                <a:solidFill>
                  <a:prstClr val="black"/>
                </a:solidFill>
                <a:latin typeface="HGP創英角ｺﾞｼｯｸUB" pitchFamily="50" charset="-128"/>
                <a:ea typeface="HGP創英角ｺﾞｼｯｸUB" pitchFamily="50" charset="-128"/>
              </a:rPr>
              <a:t>保険事業計画</a:t>
            </a:r>
            <a:r>
              <a:rPr lang="ja-JP" altLang="en-US" sz="2400" dirty="0" smtClean="0">
                <a:solidFill>
                  <a:prstClr val="black"/>
                </a:solidFill>
                <a:latin typeface="HGP創英角ｺﾞｼｯｸUB" pitchFamily="50" charset="-128"/>
                <a:ea typeface="HGP創英角ｺﾞｼｯｸUB" pitchFamily="50" charset="-128"/>
              </a:rPr>
              <a:t>の策定</a:t>
            </a:r>
            <a:endParaRPr lang="ja-JP" altLang="en-US" sz="2400" dirty="0">
              <a:solidFill>
                <a:prstClr val="black"/>
              </a:solidFill>
              <a:latin typeface="HGP創英角ｺﾞｼｯｸUB" pitchFamily="50" charset="-128"/>
              <a:ea typeface="HGP創英角ｺﾞｼｯｸUB" pitchFamily="50" charset="-128"/>
            </a:endParaRPr>
          </a:p>
        </p:txBody>
      </p:sp>
      <p:sp>
        <p:nvSpPr>
          <p:cNvPr id="5" name="テキスト ボックス 4"/>
          <p:cNvSpPr txBox="1"/>
          <p:nvPr/>
        </p:nvSpPr>
        <p:spPr>
          <a:xfrm>
            <a:off x="204006" y="5134129"/>
            <a:ext cx="1172438" cy="369332"/>
          </a:xfrm>
          <a:prstGeom prst="rect">
            <a:avLst/>
          </a:prstGeom>
          <a:noFill/>
        </p:spPr>
        <p:txBody>
          <a:bodyPr wrap="square" rtlCol="0">
            <a:spAutoFit/>
          </a:bodyPr>
          <a:lstStyle/>
          <a:p>
            <a:r>
              <a:rPr kumimoji="1" lang="ja-JP" altLang="en-US" dirty="0" smtClean="0"/>
              <a:t>（参考）</a:t>
            </a:r>
            <a:endParaRPr kumimoji="1" lang="ja-JP" altLang="en-US" dirty="0"/>
          </a:p>
        </p:txBody>
      </p:sp>
    </p:spTree>
    <p:extLst>
      <p:ext uri="{BB962C8B-B14F-4D97-AF65-F5344CB8AC3E}">
        <p14:creationId xmlns:p14="http://schemas.microsoft.com/office/powerpoint/2010/main" val="101379232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659980" y="6525347"/>
            <a:ext cx="2352145" cy="365125"/>
          </a:xfrm>
        </p:spPr>
        <p:txBody>
          <a:bodyPr/>
          <a:lstStyle/>
          <a:p>
            <a:fld id="{32927FFD-3D24-4EC2-AEC8-E83A8D96C0AC}" type="slidenum">
              <a:rPr kumimoji="1" lang="ja-JP" altLang="en-US" sz="1400" smtClean="0">
                <a:solidFill>
                  <a:schemeClr val="tx1"/>
                </a:solidFill>
              </a:rPr>
              <a:pPr/>
              <a:t>21</a:t>
            </a:fld>
            <a:endParaRPr kumimoji="1" lang="ja-JP" altLang="en-US" sz="1400">
              <a:solidFill>
                <a:schemeClr val="tx1"/>
              </a:solidFill>
            </a:endParaRPr>
          </a:p>
        </p:txBody>
      </p:sp>
      <p:pic>
        <p:nvPicPr>
          <p:cNvPr id="2498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841" r="16782" b="10516"/>
          <a:stretch/>
        </p:blipFill>
        <p:spPr bwMode="auto">
          <a:xfrm>
            <a:off x="436052" y="620691"/>
            <a:ext cx="7303312" cy="31170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5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12" t="24526" r="39139" b="9943"/>
          <a:stretch/>
        </p:blipFill>
        <p:spPr bwMode="auto">
          <a:xfrm>
            <a:off x="4325859" y="3864884"/>
            <a:ext cx="5159950" cy="28764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6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979" t="20738" r="24977" b="13254"/>
          <a:stretch/>
        </p:blipFill>
        <p:spPr bwMode="auto">
          <a:xfrm>
            <a:off x="346418" y="3795506"/>
            <a:ext cx="2550532" cy="1649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1" y="0"/>
            <a:ext cx="1004149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dirty="0" smtClean="0"/>
              <a:t>厚生労働省ホームページで地域包括ケアシステム実現に向けた取組事例が閲覧できます！</a:t>
            </a:r>
            <a:endParaRPr kumimoji="1" lang="ja-JP" altLang="en-US" dirty="0"/>
          </a:p>
        </p:txBody>
      </p:sp>
      <p:sp>
        <p:nvSpPr>
          <p:cNvPr id="8" name="星 7 7"/>
          <p:cNvSpPr/>
          <p:nvPr/>
        </p:nvSpPr>
        <p:spPr>
          <a:xfrm>
            <a:off x="7779614" y="692696"/>
            <a:ext cx="2261880" cy="216024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215668" y="1196752"/>
            <a:ext cx="1587676" cy="1077218"/>
          </a:xfrm>
          <a:prstGeom prst="rect">
            <a:avLst/>
          </a:prstGeom>
          <a:noFill/>
        </p:spPr>
        <p:txBody>
          <a:bodyPr wrap="square" rtlCol="0">
            <a:spAutoFit/>
          </a:bodyPr>
          <a:lstStyle/>
          <a:p>
            <a:r>
              <a:rPr kumimoji="1" lang="ja-JP" altLang="en-US" sz="1600" dirty="0" smtClean="0">
                <a:solidFill>
                  <a:schemeClr val="bg1"/>
                </a:solidFill>
              </a:rPr>
              <a:t>検索エンジンで「地域包括ケアシステム」と検索してください！</a:t>
            </a:r>
            <a:endParaRPr kumimoji="1" lang="ja-JP" altLang="en-US" sz="1600" dirty="0">
              <a:solidFill>
                <a:schemeClr val="bg1"/>
              </a:solidFill>
            </a:endParaRPr>
          </a:p>
        </p:txBody>
      </p:sp>
      <p:sp>
        <p:nvSpPr>
          <p:cNvPr id="10" name="テキスト ボックス 9"/>
          <p:cNvSpPr txBox="1"/>
          <p:nvPr/>
        </p:nvSpPr>
        <p:spPr>
          <a:xfrm>
            <a:off x="118516" y="369334"/>
            <a:ext cx="2540282" cy="276999"/>
          </a:xfrm>
          <a:prstGeom prst="rect">
            <a:avLst/>
          </a:prstGeom>
          <a:noFill/>
        </p:spPr>
        <p:txBody>
          <a:bodyPr wrap="square" rtlCol="0">
            <a:spAutoFit/>
          </a:bodyPr>
          <a:lstStyle/>
          <a:p>
            <a:r>
              <a:rPr kumimoji="1" lang="en-US" altLang="ja-JP" sz="1200" dirty="0" smtClean="0"/>
              <a:t>※</a:t>
            </a:r>
            <a:r>
              <a:rPr kumimoji="1" lang="ja-JP" altLang="en-US" sz="1200" dirty="0" smtClean="0"/>
              <a:t>今後も充実していく予定</a:t>
            </a:r>
            <a:endParaRPr kumimoji="1" lang="ja-JP" altLang="en-US" sz="1200" dirty="0"/>
          </a:p>
        </p:txBody>
      </p:sp>
      <p:pic>
        <p:nvPicPr>
          <p:cNvPr id="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014" t="21140" r="23107" b="13155"/>
          <a:stretch/>
        </p:blipFill>
        <p:spPr bwMode="auto">
          <a:xfrm>
            <a:off x="1457792" y="5430584"/>
            <a:ext cx="2550532" cy="13827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597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4" descr="30%"/>
          <p:cNvSpPr>
            <a:spLocks noChangeArrowheads="1"/>
          </p:cNvSpPr>
          <p:nvPr/>
        </p:nvSpPr>
        <p:spPr bwMode="auto">
          <a:xfrm>
            <a:off x="597016" y="2079161"/>
            <a:ext cx="6163965" cy="1665044"/>
          </a:xfrm>
          <a:prstGeom prst="ellipse">
            <a:avLst/>
          </a:prstGeom>
          <a:solidFill>
            <a:srgbClr val="FFFF99">
              <a:alpha val="69804"/>
            </a:srgbClr>
          </a:solidFill>
          <a:ln w="9525">
            <a:solidFill>
              <a:schemeClr val="tx1"/>
            </a:solidFill>
            <a:round/>
            <a:headEnd/>
            <a:tailEnd/>
          </a:ln>
        </p:spPr>
        <p:txBody>
          <a:bodyPr wrap="none" lIns="86971" tIns="43491" rIns="86971" bIns="43491" anchor="ctr"/>
          <a:lstStyle/>
          <a:p>
            <a:pPr algn="ctr"/>
            <a:r>
              <a:rPr lang="en-US" altLang="ja-JP" sz="2200" dirty="0">
                <a:solidFill>
                  <a:srgbClr val="000000"/>
                </a:solidFill>
                <a:latin typeface="Times New Roman" pitchFamily="18" charset="0"/>
              </a:rPr>
              <a:t> </a:t>
            </a:r>
          </a:p>
        </p:txBody>
      </p:sp>
      <p:sp>
        <p:nvSpPr>
          <p:cNvPr id="113" name="Oval 5"/>
          <p:cNvSpPr>
            <a:spLocks noChangeArrowheads="1"/>
          </p:cNvSpPr>
          <p:nvPr/>
        </p:nvSpPr>
        <p:spPr bwMode="auto">
          <a:xfrm rot="1574855">
            <a:off x="2462670" y="2066101"/>
            <a:ext cx="1691521" cy="1055812"/>
          </a:xfrm>
          <a:prstGeom prst="ellipse">
            <a:avLst/>
          </a:prstGeom>
          <a:solidFill>
            <a:srgbClr val="FAC090">
              <a:alpha val="19000"/>
            </a:srgbClr>
          </a:solidFill>
          <a:ln w="12700">
            <a:solidFill>
              <a:schemeClr val="tx1"/>
            </a:solidFill>
            <a:round/>
            <a:headEnd/>
            <a:tailEnd/>
          </a:ln>
        </p:spPr>
        <p:txBody>
          <a:bodyPr wrap="none" lIns="86971" tIns="43491" rIns="86971" bIns="43491" anchor="ctr"/>
          <a:lstStyle/>
          <a:p>
            <a:pPr algn="ctr"/>
            <a:endParaRPr lang="ja-JP" altLang="en-US" sz="1000" dirty="0">
              <a:solidFill>
                <a:srgbClr val="000000"/>
              </a:solidFill>
              <a:latin typeface="Times New Roman" pitchFamily="18" charset="0"/>
            </a:endParaRPr>
          </a:p>
        </p:txBody>
      </p:sp>
      <p:sp>
        <p:nvSpPr>
          <p:cNvPr id="45" name="テキスト ボックス 13"/>
          <p:cNvSpPr txBox="1">
            <a:spLocks noChangeArrowheads="1"/>
          </p:cNvSpPr>
          <p:nvPr/>
        </p:nvSpPr>
        <p:spPr bwMode="auto">
          <a:xfrm>
            <a:off x="277285" y="0"/>
            <a:ext cx="9526058" cy="460691"/>
          </a:xfrm>
          <a:prstGeom prst="rect">
            <a:avLst/>
          </a:prstGeom>
          <a:noFill/>
          <a:ln w="9525">
            <a:noFill/>
            <a:miter lim="800000"/>
            <a:headEnd/>
            <a:tailEnd/>
          </a:ln>
        </p:spPr>
        <p:txBody>
          <a:bodyPr wrap="square" lIns="90477" tIns="45238" rIns="90477" bIns="45238">
            <a:spAutoFit/>
          </a:bodyPr>
          <a:lstStyle/>
          <a:p>
            <a:pPr algn="ctr"/>
            <a:r>
              <a:rPr lang="ja-JP" altLang="en-US" sz="2400" dirty="0" smtClean="0">
                <a:solidFill>
                  <a:prstClr val="black"/>
                </a:solidFill>
                <a:latin typeface="HG丸ｺﾞｼｯｸM-PRO" pitchFamily="50" charset="-128"/>
                <a:ea typeface="HG丸ｺﾞｼｯｸM-PRO" pitchFamily="50" charset="-128"/>
              </a:rPr>
              <a:t>（参考）定期巡回・随時対応サービスについて</a:t>
            </a:r>
            <a:endParaRPr lang="ja-JP" altLang="en-US" sz="3200" dirty="0">
              <a:solidFill>
                <a:prstClr val="black"/>
              </a:solidFill>
              <a:latin typeface="HG丸ｺﾞｼｯｸM-PRO" pitchFamily="50" charset="-128"/>
              <a:ea typeface="HG丸ｺﾞｼｯｸM-PRO" pitchFamily="50" charset="-128"/>
            </a:endParaRPr>
          </a:p>
        </p:txBody>
      </p:sp>
      <p:sp>
        <p:nvSpPr>
          <p:cNvPr id="19" name="正方形/長方形 18"/>
          <p:cNvSpPr/>
          <p:nvPr/>
        </p:nvSpPr>
        <p:spPr>
          <a:xfrm>
            <a:off x="168202" y="476672"/>
            <a:ext cx="9793913" cy="1224136"/>
          </a:xfrm>
          <a:prstGeom prst="rect">
            <a:avLst/>
          </a:prstGeom>
          <a:ln/>
        </p:spPr>
        <p:style>
          <a:lnRef idx="2">
            <a:schemeClr val="accent1"/>
          </a:lnRef>
          <a:fillRef idx="1">
            <a:schemeClr val="lt1"/>
          </a:fillRef>
          <a:effectRef idx="0">
            <a:schemeClr val="accent1"/>
          </a:effectRef>
          <a:fontRef idx="minor">
            <a:schemeClr val="dk1"/>
          </a:fontRef>
        </p:style>
        <p:txBody>
          <a:bodyPr lIns="85533" tIns="42766" rIns="85533" bIns="42766" rtlCol="0" anchor="ctr" anchorCtr="0"/>
          <a:lstStyle/>
          <a:p>
            <a:pPr marL="174625" indent="-174625"/>
            <a:r>
              <a:rPr lang="ja-JP" altLang="en-US" sz="1400" dirty="0" smtClean="0">
                <a:solidFill>
                  <a:prstClr val="black"/>
                </a:solidFill>
                <a:latin typeface="ＭＳ Ｐゴシック"/>
              </a:rPr>
              <a:t>○　訪問介護などの在宅サービスが増加しているものの、</a:t>
            </a:r>
            <a:r>
              <a:rPr lang="ja-JP" altLang="en-US" sz="1400" b="1" u="sng" dirty="0" smtClean="0">
                <a:solidFill>
                  <a:srgbClr val="FF0000"/>
                </a:solidFill>
                <a:latin typeface="ＭＳ Ｐゴシック"/>
              </a:rPr>
              <a:t>重度者を始めとした要介護高齢者の在宅生活を２４時間支える仕組みが不足</a:t>
            </a:r>
            <a:r>
              <a:rPr lang="ja-JP" altLang="en-US" sz="1400" dirty="0" smtClean="0">
                <a:solidFill>
                  <a:prstClr val="black"/>
                </a:solidFill>
                <a:latin typeface="ＭＳ Ｐゴシック"/>
              </a:rPr>
              <a:t>していることに加え、医療ニーズが高い高齢者に対して</a:t>
            </a:r>
            <a:r>
              <a:rPr lang="ja-JP" altLang="en-US" sz="1400" b="1" u="sng" dirty="0" smtClean="0">
                <a:solidFill>
                  <a:srgbClr val="FF0000"/>
                </a:solidFill>
                <a:latin typeface="ＭＳ Ｐゴシック"/>
              </a:rPr>
              <a:t>医療と介護との連携が不足</a:t>
            </a:r>
            <a:r>
              <a:rPr lang="ja-JP" altLang="en-US" sz="1400" dirty="0" smtClean="0">
                <a:solidFill>
                  <a:prstClr val="black"/>
                </a:solidFill>
                <a:latin typeface="ＭＳ Ｐゴシック"/>
              </a:rPr>
              <a:t>しているとの問題がある。</a:t>
            </a:r>
            <a:endParaRPr lang="en-US" altLang="ja-JP" sz="1400" dirty="0" smtClean="0">
              <a:solidFill>
                <a:prstClr val="black"/>
              </a:solidFill>
              <a:latin typeface="ＭＳ Ｐゴシック"/>
            </a:endParaRPr>
          </a:p>
          <a:p>
            <a:pPr marL="174625" indent="-174625"/>
            <a:r>
              <a:rPr lang="ja-JP" altLang="en-US" sz="1400" dirty="0" smtClean="0">
                <a:solidFill>
                  <a:prstClr val="black"/>
                </a:solidFill>
                <a:latin typeface="ＭＳ Ｐゴシック"/>
              </a:rPr>
              <a:t>○　このため、①日中・夜間を通じて、②訪問介護と訪問看護の両方を提供し、③定期巡回と随時の対応を行う</a:t>
            </a:r>
            <a:r>
              <a:rPr lang="ja-JP" altLang="en-US" sz="1400" b="1" u="sng" dirty="0" smtClean="0">
                <a:solidFill>
                  <a:srgbClr val="FF0000"/>
                </a:solidFill>
                <a:latin typeface="ＭＳ Ｐゴシック"/>
              </a:rPr>
              <a:t>「定期巡回・随時対応型訪問介護看護」</a:t>
            </a:r>
            <a:r>
              <a:rPr lang="ja-JP" altLang="en-US" sz="1400" dirty="0" smtClean="0">
                <a:solidFill>
                  <a:prstClr val="black"/>
                </a:solidFill>
                <a:latin typeface="ＭＳ Ｐゴシック"/>
              </a:rPr>
              <a:t>を創設（</a:t>
            </a:r>
            <a:r>
              <a:rPr lang="en-US" altLang="ja-JP" sz="1400" dirty="0" smtClean="0">
                <a:solidFill>
                  <a:prstClr val="black"/>
                </a:solidFill>
                <a:latin typeface="ＭＳ Ｐゴシック"/>
              </a:rPr>
              <a:t>2012</a:t>
            </a:r>
            <a:r>
              <a:rPr lang="ja-JP" altLang="en-US" sz="1400" dirty="0" smtClean="0">
                <a:solidFill>
                  <a:prstClr val="black"/>
                </a:solidFill>
                <a:latin typeface="ＭＳ Ｐゴシック"/>
              </a:rPr>
              <a:t>年４月）。</a:t>
            </a:r>
            <a:endParaRPr lang="en-US" altLang="ja-JP" sz="1400" dirty="0" smtClean="0">
              <a:solidFill>
                <a:prstClr val="black"/>
              </a:solidFill>
              <a:latin typeface="ＭＳ Ｐゴシック"/>
            </a:endParaRPr>
          </a:p>
        </p:txBody>
      </p:sp>
      <p:sp>
        <p:nvSpPr>
          <p:cNvPr id="15" name="テキスト ボックス 14"/>
          <p:cNvSpPr txBox="1"/>
          <p:nvPr/>
        </p:nvSpPr>
        <p:spPr>
          <a:xfrm>
            <a:off x="243940" y="5493737"/>
            <a:ext cx="3517314" cy="307777"/>
          </a:xfrm>
          <a:prstGeom prst="rect">
            <a:avLst/>
          </a:prstGeom>
          <a:noFill/>
        </p:spPr>
        <p:txBody>
          <a:bodyPr wrap="square" rtlCol="0">
            <a:spAutoFit/>
          </a:bodyPr>
          <a:lstStyle/>
          <a:p>
            <a:r>
              <a:rPr lang="ja-JP" altLang="en-US" sz="1400" dirty="0" smtClean="0">
                <a:solidFill>
                  <a:prstClr val="black"/>
                </a:solidFill>
                <a:latin typeface="ＭＳ ゴシック" pitchFamily="49" charset="-128"/>
                <a:ea typeface="ＭＳ ゴシック" pitchFamily="49" charset="-128"/>
              </a:rPr>
              <a:t>＜参考＞　</a:t>
            </a:r>
            <a:endParaRPr lang="ja-JP" altLang="en-US" sz="1400" dirty="0">
              <a:solidFill>
                <a:prstClr val="black"/>
              </a:solidFill>
              <a:latin typeface="ＭＳ ゴシック" pitchFamily="49" charset="-128"/>
              <a:ea typeface="ＭＳ ゴシック" pitchFamily="49" charset="-128"/>
            </a:endParaRPr>
          </a:p>
        </p:txBody>
      </p:sp>
      <p:sp>
        <p:nvSpPr>
          <p:cNvPr id="16" name="テキスト ボックス 3"/>
          <p:cNvSpPr txBox="1">
            <a:spLocks noChangeArrowheads="1"/>
          </p:cNvSpPr>
          <p:nvPr/>
        </p:nvSpPr>
        <p:spPr bwMode="auto">
          <a:xfrm>
            <a:off x="170662" y="5730654"/>
            <a:ext cx="5202694" cy="307777"/>
          </a:xfrm>
          <a:prstGeom prst="rect">
            <a:avLst/>
          </a:prstGeom>
          <a:noFill/>
          <a:ln w="9525">
            <a:noFill/>
            <a:miter lim="800000"/>
            <a:headEnd/>
            <a:tailEnd/>
          </a:ln>
        </p:spPr>
        <p:txBody>
          <a:bodyPr wrap="square">
            <a:spAutoFit/>
          </a:bodyPr>
          <a:lstStyle/>
          <a:p>
            <a:r>
              <a:rPr lang="ja-JP" altLang="en-US" sz="1400" u="sng" dirty="0" smtClean="0">
                <a:solidFill>
                  <a:srgbClr val="000000"/>
                </a:solidFill>
              </a:rPr>
              <a:t>１．第５期</a:t>
            </a:r>
            <a:r>
              <a:rPr lang="ja-JP" altLang="en-US" sz="1400" u="sng" dirty="0">
                <a:solidFill>
                  <a:srgbClr val="000000"/>
                </a:solidFill>
              </a:rPr>
              <a:t>介護保険事業</a:t>
            </a:r>
            <a:r>
              <a:rPr lang="ja-JP" altLang="en-US" sz="1400" u="sng" dirty="0" smtClean="0">
                <a:solidFill>
                  <a:srgbClr val="000000"/>
                </a:solidFill>
              </a:rPr>
              <a:t>計画での実施見込み</a:t>
            </a:r>
            <a:endParaRPr lang="en-US" altLang="ja-JP" sz="1400" u="sng" dirty="0">
              <a:solidFill>
                <a:srgbClr val="000000"/>
              </a:solidFill>
            </a:endParaRPr>
          </a:p>
        </p:txBody>
      </p:sp>
      <p:graphicFrame>
        <p:nvGraphicFramePr>
          <p:cNvPr id="17" name="表 16"/>
          <p:cNvGraphicFramePr>
            <a:graphicFrameLocks noGrp="1"/>
          </p:cNvGraphicFramePr>
          <p:nvPr/>
        </p:nvGraphicFramePr>
        <p:xfrm>
          <a:off x="243943" y="6071444"/>
          <a:ext cx="5129417" cy="757740"/>
        </p:xfrm>
        <a:graphic>
          <a:graphicData uri="http://schemas.openxmlformats.org/drawingml/2006/table">
            <a:tbl>
              <a:tblPr firstRow="1" bandRow="1">
                <a:tableStyleId>{5C22544A-7EE6-4342-B048-85BDC9FD1C3A}</a:tableStyleId>
              </a:tblPr>
              <a:tblGrid>
                <a:gridCol w="1685380"/>
                <a:gridCol w="1685380"/>
                <a:gridCol w="1758657"/>
              </a:tblGrid>
              <a:tr h="297702">
                <a:tc>
                  <a:txBody>
                    <a:bodyPr/>
                    <a:lstStyle/>
                    <a:p>
                      <a:pPr algn="ctr"/>
                      <a:r>
                        <a:rPr kumimoji="1" lang="ja-JP" altLang="en-US" sz="1400" dirty="0" smtClean="0">
                          <a:latin typeface="+mn-ea"/>
                          <a:ea typeface="+mn-ea"/>
                        </a:rPr>
                        <a:t>平成</a:t>
                      </a:r>
                      <a:r>
                        <a:rPr kumimoji="1" lang="en-US" altLang="ja-JP" sz="1400" dirty="0" smtClean="0">
                          <a:latin typeface="+mn-ea"/>
                          <a:ea typeface="+mn-ea"/>
                        </a:rPr>
                        <a:t>24</a:t>
                      </a:r>
                      <a:r>
                        <a:rPr kumimoji="1" lang="ja-JP" altLang="en-US" sz="1400" dirty="0" smtClean="0">
                          <a:latin typeface="+mn-ea"/>
                          <a:ea typeface="+mn-ea"/>
                        </a:rPr>
                        <a:t>年度</a:t>
                      </a:r>
                      <a:endParaRPr kumimoji="1" lang="ja-JP" altLang="en-US" sz="1400" dirty="0">
                        <a:latin typeface="+mn-ea"/>
                        <a:ea typeface="+mn-ea"/>
                      </a:endParaRPr>
                    </a:p>
                  </a:txBody>
                  <a:tcPr marL="93052" marR="93052" marT="44655" marB="44655" anchor="ctr">
                    <a:solidFill>
                      <a:schemeClr val="bg1">
                        <a:lumMod val="50000"/>
                      </a:schemeClr>
                    </a:solidFill>
                  </a:tcPr>
                </a:tc>
                <a:tc>
                  <a:txBody>
                    <a:bodyPr/>
                    <a:lstStyle/>
                    <a:p>
                      <a:pPr algn="ctr"/>
                      <a:r>
                        <a:rPr kumimoji="1" lang="ja-JP" altLang="en-US" sz="1400" dirty="0" smtClean="0">
                          <a:latin typeface="+mn-ea"/>
                          <a:ea typeface="+mn-ea"/>
                        </a:rPr>
                        <a:t>平成</a:t>
                      </a:r>
                      <a:r>
                        <a:rPr kumimoji="1" lang="en-US" altLang="ja-JP" sz="1400" dirty="0" smtClean="0">
                          <a:latin typeface="+mn-ea"/>
                          <a:ea typeface="+mn-ea"/>
                        </a:rPr>
                        <a:t>25</a:t>
                      </a:r>
                      <a:r>
                        <a:rPr kumimoji="1" lang="ja-JP" altLang="en-US" sz="1400" dirty="0" smtClean="0">
                          <a:latin typeface="+mn-ea"/>
                          <a:ea typeface="+mn-ea"/>
                        </a:rPr>
                        <a:t>年度</a:t>
                      </a:r>
                      <a:endParaRPr kumimoji="1" lang="ja-JP" altLang="en-US" sz="1400" dirty="0">
                        <a:latin typeface="+mn-ea"/>
                        <a:ea typeface="+mn-ea"/>
                      </a:endParaRPr>
                    </a:p>
                  </a:txBody>
                  <a:tcPr marL="93052" marR="93052" marT="44655" marB="44655" anchor="ctr">
                    <a:solidFill>
                      <a:schemeClr val="bg1">
                        <a:lumMod val="50000"/>
                      </a:schemeClr>
                    </a:solidFill>
                  </a:tcPr>
                </a:tc>
                <a:tc>
                  <a:txBody>
                    <a:bodyPr/>
                    <a:lstStyle/>
                    <a:p>
                      <a:pPr algn="ctr"/>
                      <a:r>
                        <a:rPr kumimoji="1" lang="ja-JP" altLang="en-US" sz="1400" dirty="0" smtClean="0">
                          <a:latin typeface="+mn-ea"/>
                          <a:ea typeface="+mn-ea"/>
                        </a:rPr>
                        <a:t>平成</a:t>
                      </a:r>
                      <a:r>
                        <a:rPr kumimoji="1" lang="en-US" altLang="ja-JP" sz="1400" dirty="0" smtClean="0">
                          <a:latin typeface="+mn-ea"/>
                          <a:ea typeface="+mn-ea"/>
                        </a:rPr>
                        <a:t>26</a:t>
                      </a:r>
                      <a:r>
                        <a:rPr kumimoji="1" lang="ja-JP" altLang="en-US" sz="1400" dirty="0" smtClean="0">
                          <a:latin typeface="+mn-ea"/>
                          <a:ea typeface="+mn-ea"/>
                        </a:rPr>
                        <a:t>年度</a:t>
                      </a:r>
                      <a:endParaRPr kumimoji="1" lang="ja-JP" altLang="en-US" sz="1400" dirty="0">
                        <a:latin typeface="+mn-ea"/>
                        <a:ea typeface="+mn-ea"/>
                      </a:endParaRPr>
                    </a:p>
                  </a:txBody>
                  <a:tcPr marL="93052" marR="93052" marT="44655" marB="44655" anchor="ctr">
                    <a:solidFill>
                      <a:schemeClr val="bg1">
                        <a:lumMod val="50000"/>
                      </a:schemeClr>
                    </a:solidFill>
                  </a:tcPr>
                </a:tc>
              </a:tr>
              <a:tr h="446553">
                <a:tc>
                  <a:txBody>
                    <a:bodyPr/>
                    <a:lstStyle/>
                    <a:p>
                      <a:pPr algn="ctr"/>
                      <a:r>
                        <a:rPr kumimoji="1" lang="ja-JP" altLang="en-US" sz="1200" dirty="0" smtClean="0">
                          <a:latin typeface="+mn-ea"/>
                          <a:ea typeface="+mn-ea"/>
                        </a:rPr>
                        <a:t>１８９保険者</a:t>
                      </a:r>
                      <a:endParaRPr kumimoji="1" lang="en-US" altLang="ja-JP" sz="1200" dirty="0" smtClean="0">
                        <a:latin typeface="+mn-ea"/>
                        <a:ea typeface="+mn-ea"/>
                      </a:endParaRPr>
                    </a:p>
                    <a:p>
                      <a:pPr algn="ctr"/>
                      <a:r>
                        <a:rPr kumimoji="1" lang="ja-JP" altLang="en-US" sz="1200" dirty="0" smtClean="0">
                          <a:latin typeface="+mn-ea"/>
                          <a:ea typeface="+mn-ea"/>
                        </a:rPr>
                        <a:t>（０．６万人／日）</a:t>
                      </a:r>
                      <a:endParaRPr kumimoji="1" lang="en-US" altLang="ja-JP" sz="1200" dirty="0" smtClean="0">
                        <a:latin typeface="+mn-ea"/>
                        <a:ea typeface="+mn-ea"/>
                      </a:endParaRPr>
                    </a:p>
                  </a:txBody>
                  <a:tcPr marL="0" marR="0" marT="44655" marB="44655" anchor="ctr">
                    <a:solidFill>
                      <a:schemeClr val="bg1">
                        <a:lumMod val="85000"/>
                      </a:schemeClr>
                    </a:solidFill>
                  </a:tcPr>
                </a:tc>
                <a:tc>
                  <a:txBody>
                    <a:bodyPr/>
                    <a:lstStyle/>
                    <a:p>
                      <a:pPr algn="ctr"/>
                      <a:r>
                        <a:rPr kumimoji="1" lang="ja-JP" altLang="en-US" sz="1200" dirty="0" smtClean="0">
                          <a:latin typeface="+mn-ea"/>
                          <a:ea typeface="+mn-ea"/>
                        </a:rPr>
                        <a:t>２８３保険者</a:t>
                      </a:r>
                      <a:endParaRPr kumimoji="1" lang="en-US" altLang="ja-JP" sz="1200" dirty="0" smtClean="0">
                        <a:latin typeface="+mn-ea"/>
                        <a:ea typeface="+mn-ea"/>
                      </a:endParaRPr>
                    </a:p>
                    <a:p>
                      <a:pPr algn="ctr"/>
                      <a:r>
                        <a:rPr kumimoji="1" lang="ja-JP" altLang="en-US" sz="1200" dirty="0" smtClean="0">
                          <a:latin typeface="+mn-ea"/>
                          <a:ea typeface="+mn-ea"/>
                        </a:rPr>
                        <a:t>（１．２万人／日）</a:t>
                      </a:r>
                      <a:endParaRPr kumimoji="1" lang="en-US" altLang="ja-JP" sz="1200" dirty="0" smtClean="0">
                        <a:latin typeface="+mn-ea"/>
                        <a:ea typeface="+mn-ea"/>
                      </a:endParaRPr>
                    </a:p>
                  </a:txBody>
                  <a:tcPr marL="93052" marR="93052" marT="44655" marB="44655" anchor="ctr">
                    <a:solidFill>
                      <a:schemeClr val="bg1">
                        <a:lumMod val="85000"/>
                      </a:schemeClr>
                    </a:solidFill>
                  </a:tcPr>
                </a:tc>
                <a:tc>
                  <a:txBody>
                    <a:bodyPr/>
                    <a:lstStyle/>
                    <a:p>
                      <a:pPr algn="ctr"/>
                      <a:r>
                        <a:rPr kumimoji="1" lang="ja-JP" altLang="en-US" sz="1200" dirty="0" smtClean="0">
                          <a:latin typeface="+mn-ea"/>
                          <a:ea typeface="+mn-ea"/>
                        </a:rPr>
                        <a:t>３２９保険者</a:t>
                      </a:r>
                      <a:endParaRPr kumimoji="1" lang="en-US" altLang="ja-JP" sz="1200" dirty="0" smtClean="0">
                        <a:latin typeface="+mn-ea"/>
                        <a:ea typeface="+mn-ea"/>
                      </a:endParaRPr>
                    </a:p>
                    <a:p>
                      <a:pPr algn="ctr"/>
                      <a:r>
                        <a:rPr kumimoji="1" lang="ja-JP" altLang="en-US" sz="1200" dirty="0" smtClean="0">
                          <a:latin typeface="+mn-ea"/>
                          <a:ea typeface="+mn-ea"/>
                        </a:rPr>
                        <a:t>（１．７万人／日）</a:t>
                      </a:r>
                      <a:endParaRPr kumimoji="1" lang="ja-JP" altLang="en-US" sz="1200" dirty="0">
                        <a:latin typeface="+mn-ea"/>
                        <a:ea typeface="+mn-ea"/>
                      </a:endParaRPr>
                    </a:p>
                  </a:txBody>
                  <a:tcPr marL="93052" marR="93052" marT="44655" marB="44655" anchor="ctr">
                    <a:solidFill>
                      <a:schemeClr val="bg1">
                        <a:lumMod val="85000"/>
                      </a:schemeClr>
                    </a:solidFill>
                  </a:tcPr>
                </a:tc>
              </a:tr>
            </a:tbl>
          </a:graphicData>
        </a:graphic>
      </p:graphicFrame>
      <p:sp>
        <p:nvSpPr>
          <p:cNvPr id="18" name="テキスト ボックス 3"/>
          <p:cNvSpPr txBox="1">
            <a:spLocks noChangeArrowheads="1"/>
          </p:cNvSpPr>
          <p:nvPr/>
        </p:nvSpPr>
        <p:spPr bwMode="auto">
          <a:xfrm>
            <a:off x="5569897" y="5730654"/>
            <a:ext cx="4543197" cy="307777"/>
          </a:xfrm>
          <a:prstGeom prst="rect">
            <a:avLst/>
          </a:prstGeom>
          <a:noFill/>
          <a:ln w="9525">
            <a:noFill/>
            <a:miter lim="800000"/>
            <a:headEnd/>
            <a:tailEnd/>
          </a:ln>
        </p:spPr>
        <p:txBody>
          <a:bodyPr wrap="square">
            <a:spAutoFit/>
          </a:bodyPr>
          <a:lstStyle/>
          <a:p>
            <a:r>
              <a:rPr lang="ja-JP" altLang="en-US" sz="1400" u="sng" dirty="0" smtClean="0">
                <a:solidFill>
                  <a:srgbClr val="000000"/>
                </a:solidFill>
                <a:latin typeface="ＭＳ Ｐゴシック"/>
              </a:rPr>
              <a:t>２．社会保障・税の一体改革での今後の利用見込み</a:t>
            </a:r>
            <a:endParaRPr lang="en-US" altLang="ja-JP" sz="1400" u="sng" dirty="0">
              <a:solidFill>
                <a:srgbClr val="000000"/>
              </a:solidFill>
              <a:latin typeface="ＭＳ Ｐゴシック"/>
            </a:endParaRPr>
          </a:p>
        </p:txBody>
      </p:sp>
      <p:graphicFrame>
        <p:nvGraphicFramePr>
          <p:cNvPr id="20" name="表 19"/>
          <p:cNvGraphicFramePr>
            <a:graphicFrameLocks noGrp="1"/>
          </p:cNvGraphicFramePr>
          <p:nvPr/>
        </p:nvGraphicFramePr>
        <p:xfrm>
          <a:off x="5813021" y="6071443"/>
          <a:ext cx="3843767" cy="756000"/>
        </p:xfrm>
        <a:graphic>
          <a:graphicData uri="http://schemas.openxmlformats.org/drawingml/2006/table">
            <a:tbl>
              <a:tblPr firstRow="1" bandRow="1">
                <a:tableStyleId>{5C22544A-7EE6-4342-B048-85BDC9FD1C3A}</a:tableStyleId>
              </a:tblPr>
              <a:tblGrid>
                <a:gridCol w="1938555"/>
                <a:gridCol w="1905212"/>
              </a:tblGrid>
              <a:tr h="312130">
                <a:tc>
                  <a:txBody>
                    <a:bodyPr/>
                    <a:lstStyle/>
                    <a:p>
                      <a:pPr algn="ctr"/>
                      <a:r>
                        <a:rPr kumimoji="1" lang="ja-JP" altLang="en-US" sz="1400" dirty="0" smtClean="0">
                          <a:latin typeface="+mn-ea"/>
                          <a:ea typeface="+mn-ea"/>
                        </a:rPr>
                        <a:t>平成</a:t>
                      </a:r>
                      <a:r>
                        <a:rPr kumimoji="1" lang="en-US" altLang="ja-JP" sz="1400" dirty="0" smtClean="0">
                          <a:latin typeface="+mn-ea"/>
                          <a:ea typeface="+mn-ea"/>
                        </a:rPr>
                        <a:t>27</a:t>
                      </a:r>
                      <a:r>
                        <a:rPr kumimoji="1" lang="ja-JP" altLang="en-US" sz="1400" dirty="0" smtClean="0">
                          <a:latin typeface="+mn-ea"/>
                          <a:ea typeface="+mn-ea"/>
                        </a:rPr>
                        <a:t>年度</a:t>
                      </a:r>
                      <a:endParaRPr kumimoji="1" lang="ja-JP" altLang="en-US" sz="1400" dirty="0">
                        <a:latin typeface="+mn-ea"/>
                        <a:ea typeface="+mn-ea"/>
                      </a:endParaRPr>
                    </a:p>
                  </a:txBody>
                  <a:tcPr marL="93052" marR="93052" marT="44655" marB="44655" anchor="ctr">
                    <a:solidFill>
                      <a:schemeClr val="bg1">
                        <a:lumMod val="50000"/>
                      </a:schemeClr>
                    </a:solidFill>
                  </a:tcPr>
                </a:tc>
                <a:tc>
                  <a:txBody>
                    <a:bodyPr/>
                    <a:lstStyle/>
                    <a:p>
                      <a:pPr algn="ctr"/>
                      <a:r>
                        <a:rPr kumimoji="1" lang="ja-JP" altLang="en-US" sz="1400" dirty="0" smtClean="0">
                          <a:latin typeface="+mn-ea"/>
                          <a:ea typeface="+mn-ea"/>
                        </a:rPr>
                        <a:t>平成</a:t>
                      </a:r>
                      <a:r>
                        <a:rPr kumimoji="1" lang="en-US" altLang="ja-JP" sz="1400" dirty="0" smtClean="0">
                          <a:latin typeface="+mn-ea"/>
                          <a:ea typeface="+mn-ea"/>
                        </a:rPr>
                        <a:t>37</a:t>
                      </a:r>
                      <a:r>
                        <a:rPr kumimoji="1" lang="ja-JP" altLang="en-US" sz="1400" dirty="0" smtClean="0">
                          <a:latin typeface="+mn-ea"/>
                          <a:ea typeface="+mn-ea"/>
                        </a:rPr>
                        <a:t>年度</a:t>
                      </a:r>
                      <a:endParaRPr kumimoji="1" lang="ja-JP" altLang="en-US" sz="1400" dirty="0">
                        <a:latin typeface="+mn-ea"/>
                        <a:ea typeface="+mn-ea"/>
                      </a:endParaRPr>
                    </a:p>
                  </a:txBody>
                  <a:tcPr marL="93052" marR="93052" marT="44655" marB="44655" anchor="ctr">
                    <a:solidFill>
                      <a:schemeClr val="bg1">
                        <a:lumMod val="50000"/>
                      </a:schemeClr>
                    </a:solidFill>
                  </a:tcPr>
                </a:tc>
              </a:tr>
              <a:tr h="443870">
                <a:tc>
                  <a:txBody>
                    <a:bodyPr/>
                    <a:lstStyle/>
                    <a:p>
                      <a:pPr algn="ctr"/>
                      <a:r>
                        <a:rPr kumimoji="1" lang="ja-JP" altLang="en-US" sz="1400" dirty="0" smtClean="0">
                          <a:latin typeface="+mn-ea"/>
                          <a:ea typeface="+mn-ea"/>
                        </a:rPr>
                        <a:t>１万人／日</a:t>
                      </a:r>
                      <a:endParaRPr kumimoji="1" lang="en-US" altLang="ja-JP" sz="1400" dirty="0" smtClean="0">
                        <a:latin typeface="+mn-ea"/>
                        <a:ea typeface="+mn-ea"/>
                      </a:endParaRPr>
                    </a:p>
                  </a:txBody>
                  <a:tcPr marL="0" marR="0" marT="44655" marB="44655" anchor="ctr">
                    <a:solidFill>
                      <a:schemeClr val="bg1">
                        <a:lumMod val="85000"/>
                      </a:schemeClr>
                    </a:solidFill>
                  </a:tcPr>
                </a:tc>
                <a:tc>
                  <a:txBody>
                    <a:bodyPr/>
                    <a:lstStyle/>
                    <a:p>
                      <a:pPr algn="ctr"/>
                      <a:r>
                        <a:rPr kumimoji="1" lang="ja-JP" altLang="en-US" sz="1400" dirty="0" smtClean="0">
                          <a:latin typeface="+mn-ea"/>
                          <a:ea typeface="+mn-ea"/>
                        </a:rPr>
                        <a:t>１５万人／日</a:t>
                      </a:r>
                      <a:endParaRPr kumimoji="1" lang="en-US" altLang="ja-JP" sz="1400" dirty="0" smtClean="0">
                        <a:latin typeface="+mn-ea"/>
                        <a:ea typeface="+mn-ea"/>
                      </a:endParaRPr>
                    </a:p>
                  </a:txBody>
                  <a:tcPr marL="93052" marR="93052" marT="44655" marB="44655" anchor="ctr">
                    <a:solidFill>
                      <a:schemeClr val="bg1">
                        <a:lumMod val="85000"/>
                      </a:schemeClr>
                    </a:solidFill>
                  </a:tcPr>
                </a:tc>
              </a:tr>
            </a:tbl>
          </a:graphicData>
        </a:graphic>
      </p:graphicFrame>
      <p:graphicFrame>
        <p:nvGraphicFramePr>
          <p:cNvPr id="84" name="表 83"/>
          <p:cNvGraphicFramePr>
            <a:graphicFrameLocks noGrp="1"/>
          </p:cNvGraphicFramePr>
          <p:nvPr/>
        </p:nvGraphicFramePr>
        <p:xfrm>
          <a:off x="350545" y="4060431"/>
          <a:ext cx="5647451" cy="1419558"/>
        </p:xfrm>
        <a:graphic>
          <a:graphicData uri="http://schemas.openxmlformats.org/drawingml/2006/table">
            <a:tbl>
              <a:tblPr/>
              <a:tblGrid>
                <a:gridCol w="309582"/>
                <a:gridCol w="73878"/>
                <a:gridCol w="73878"/>
                <a:gridCol w="73878"/>
                <a:gridCol w="73878"/>
                <a:gridCol w="73878"/>
                <a:gridCol w="73878"/>
                <a:gridCol w="73878"/>
                <a:gridCol w="73878"/>
                <a:gridCol w="73878"/>
                <a:gridCol w="73878"/>
                <a:gridCol w="73878"/>
                <a:gridCol w="73878"/>
                <a:gridCol w="47387"/>
                <a:gridCol w="107818"/>
                <a:gridCol w="73878"/>
                <a:gridCol w="73878"/>
                <a:gridCol w="73878"/>
                <a:gridCol w="73878"/>
                <a:gridCol w="73878"/>
                <a:gridCol w="73878"/>
                <a:gridCol w="73878"/>
                <a:gridCol w="73878"/>
                <a:gridCol w="73878"/>
                <a:gridCol w="73878"/>
                <a:gridCol w="73878"/>
                <a:gridCol w="73878"/>
                <a:gridCol w="73878"/>
                <a:gridCol w="73878"/>
                <a:gridCol w="73878"/>
                <a:gridCol w="73878"/>
                <a:gridCol w="37694"/>
                <a:gridCol w="47387"/>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3878"/>
                <a:gridCol w="75056"/>
                <a:gridCol w="72701"/>
                <a:gridCol w="73878"/>
              </a:tblGrid>
              <a:tr h="202794">
                <a:tc>
                  <a:txBody>
                    <a:bodyPr/>
                    <a:lstStyle/>
                    <a:p>
                      <a:pPr algn="ctr" fontAlgn="ctr"/>
                      <a:r>
                        <a:rPr lang="ja-JP" altLang="en-US" sz="1100" b="0" i="0" u="none" strike="noStrike" dirty="0">
                          <a:solidFill>
                            <a:srgbClr val="000000"/>
                          </a:solidFill>
                          <a:latin typeface="ＭＳ Ｐゴシック"/>
                        </a:rPr>
                        <a:t>月</a:t>
                      </a:r>
                    </a:p>
                  </a:txBody>
                  <a:tcPr marL="9692" marR="9692"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w="6350" cap="flat" cmpd="sng" algn="ctr">
                      <a:solidFill>
                        <a:schemeClr val="tx1"/>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chemeClr val="tx1"/>
                      </a:solidFill>
                      <a:prstDash val="dot"/>
                      <a:round/>
                      <a:headEnd type="none" w="med" len="med"/>
                      <a:tailEnd type="none" w="med" len="med"/>
                    </a:lnL>
                    <a:lnR w="63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no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w="63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2794">
                <a:tc>
                  <a:txBody>
                    <a:bodyPr/>
                    <a:lstStyle/>
                    <a:p>
                      <a:pPr algn="ctr" fontAlgn="ctr"/>
                      <a:r>
                        <a:rPr lang="ja-JP" altLang="en-US" sz="1100" b="0" i="0" u="none" strike="noStrike" dirty="0">
                          <a:solidFill>
                            <a:srgbClr val="000000"/>
                          </a:solidFill>
                          <a:latin typeface="ＭＳ Ｐゴシック"/>
                        </a:rPr>
                        <a:t>火</a:t>
                      </a:r>
                    </a:p>
                  </a:txBody>
                  <a:tcPr marL="9692" marR="9692"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latin typeface="ＭＳ Ｐゴシック"/>
                        </a:rPr>
                        <a:t>　</a:t>
                      </a:r>
                      <a:endParaRPr lang="ja-JP" altLang="en-US" sz="1100" b="0" i="0" u="none" strike="noStrike" dirty="0">
                        <a:solidFill>
                          <a:srgbClr val="000000"/>
                        </a:solidFill>
                        <a:latin typeface="ＭＳ Ｐゴシック"/>
                      </a:endParaRPr>
                    </a:p>
                  </a:txBody>
                  <a:tcPr marL="9692" marR="9692" marT="93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dirty="0" smtClean="0">
                          <a:solidFill>
                            <a:srgbClr val="000000"/>
                          </a:solidFill>
                          <a:latin typeface="ＭＳ Ｐゴシック"/>
                        </a:rPr>
                        <a:t>　</a:t>
                      </a:r>
                      <a:endParaRPr lang="ja-JP" altLang="en-US" sz="1100" b="0" i="0" u="none" strike="noStrike" dirty="0">
                        <a:solidFill>
                          <a:srgbClr val="000000"/>
                        </a:solidFill>
                        <a:latin typeface="ＭＳ Ｐゴシック"/>
                      </a:endParaRPr>
                    </a:p>
                  </a:txBody>
                  <a:tcPr marL="9692" marR="9692" marT="9303"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kumimoji="1" lang="ja-JP" altLang="en-US"/>
                    </a:p>
                  </a:txBody>
                  <a:tcPr/>
                </a:tc>
                <a:tc gridSpan="22">
                  <a:txBody>
                    <a:bodyPr/>
                    <a:lstStyle/>
                    <a:p>
                      <a:pPr algn="ctr" fontAlgn="ctr"/>
                      <a:r>
                        <a:rPr lang="ja-JP" altLang="en-US" sz="1100" b="0" i="0" u="none" strike="noStrike" dirty="0">
                          <a:solidFill>
                            <a:srgbClr val="92D05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2794">
                <a:tc>
                  <a:txBody>
                    <a:bodyPr/>
                    <a:lstStyle/>
                    <a:p>
                      <a:pPr algn="ctr" fontAlgn="ctr"/>
                      <a:r>
                        <a:rPr lang="ja-JP" altLang="en-US" sz="1100" b="0" i="0" u="none" strike="noStrike" dirty="0">
                          <a:solidFill>
                            <a:srgbClr val="000000"/>
                          </a:solidFill>
                          <a:latin typeface="ＭＳ Ｐゴシック"/>
                        </a:rPr>
                        <a:t>水</a:t>
                      </a:r>
                    </a:p>
                  </a:txBody>
                  <a:tcPr marL="9692" marR="9692"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smtClean="0">
                          <a:solidFill>
                            <a:srgbClr val="000000"/>
                          </a:solidFill>
                          <a:latin typeface="ＭＳ Ｐゴシック"/>
                        </a:rPr>
                        <a:t>　</a:t>
                      </a:r>
                      <a:endParaRPr lang="ja-JP" altLang="en-US" sz="1100" b="0" i="0" u="none" strike="noStrike" dirty="0">
                        <a:solidFill>
                          <a:srgbClr val="000000"/>
                        </a:solidFill>
                        <a:latin typeface="ＭＳ Ｐゴシック"/>
                      </a:endParaRP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FF00"/>
                        </a:gs>
                        <a:gs pos="13000">
                          <a:srgbClr val="0047FF"/>
                        </a:gs>
                        <a:gs pos="28000">
                          <a:srgbClr val="FFFF00"/>
                        </a:gs>
                        <a:gs pos="42999">
                          <a:srgbClr val="0047FF"/>
                        </a:gs>
                        <a:gs pos="58000">
                          <a:srgbClr val="FFFF00"/>
                        </a:gs>
                        <a:gs pos="72000">
                          <a:srgbClr val="0047FF"/>
                        </a:gs>
                        <a:gs pos="87000">
                          <a:srgbClr val="FFFF00"/>
                        </a:gs>
                        <a:gs pos="100000">
                          <a:srgbClr val="0047FF"/>
                        </a:gs>
                      </a:gsLst>
                      <a:lin ang="2700000" scaled="0"/>
                    </a:gradFill>
                  </a:tcPr>
                </a:tc>
                <a:tc gridSpan="2">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2794">
                <a:tc>
                  <a:txBody>
                    <a:bodyPr/>
                    <a:lstStyle/>
                    <a:p>
                      <a:pPr algn="ctr" fontAlgn="ctr"/>
                      <a:r>
                        <a:rPr lang="ja-JP" altLang="en-US" sz="1100" b="0" i="0" u="none" strike="noStrike" dirty="0">
                          <a:solidFill>
                            <a:srgbClr val="000000"/>
                          </a:solidFill>
                          <a:latin typeface="ＭＳ Ｐゴシック"/>
                        </a:rPr>
                        <a:t>木</a:t>
                      </a:r>
                    </a:p>
                  </a:txBody>
                  <a:tcPr marL="9692" marR="9692"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smtClean="0">
                          <a:solidFill>
                            <a:srgbClr val="000000"/>
                          </a:solidFill>
                          <a:latin typeface="ＭＳ Ｐゴシック"/>
                        </a:rPr>
                        <a:t>　</a:t>
                      </a:r>
                      <a:endParaRPr lang="ja-JP" altLang="en-US" sz="1100" b="0" i="0" u="none" strike="noStrike" dirty="0">
                        <a:solidFill>
                          <a:srgbClr val="000000"/>
                        </a:solidFill>
                        <a:latin typeface="ＭＳ Ｐゴシック"/>
                      </a:endParaRP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kumimoji="1" lang="ja-JP" altLang="en-US"/>
                    </a:p>
                  </a:txBody>
                  <a:tcPr/>
                </a:tc>
                <a:tc gridSpan="20">
                  <a:txBody>
                    <a:bodyPr/>
                    <a:lstStyle/>
                    <a:p>
                      <a:pPr algn="ctr" fontAlgn="ctr"/>
                      <a:r>
                        <a:rPr lang="ja-JP" altLang="en-US" sz="1100" b="0" i="0" u="none" strike="noStrike" dirty="0">
                          <a:solidFill>
                            <a:srgbClr val="92D05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2794">
                <a:tc>
                  <a:txBody>
                    <a:bodyPr/>
                    <a:lstStyle/>
                    <a:p>
                      <a:pPr algn="ctr" fontAlgn="ctr"/>
                      <a:r>
                        <a:rPr lang="ja-JP" altLang="en-US" sz="1100" b="0" i="0" u="none" strike="noStrike" dirty="0">
                          <a:solidFill>
                            <a:srgbClr val="000000"/>
                          </a:solidFill>
                          <a:latin typeface="ＭＳ Ｐゴシック"/>
                        </a:rPr>
                        <a:t>金</a:t>
                      </a:r>
                    </a:p>
                  </a:txBody>
                  <a:tcPr marL="9692" marR="9692"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a:solidFill>
                          <a:srgbClr val="000000"/>
                        </a:solidFill>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0000"/>
                        </a:gs>
                        <a:gs pos="13000">
                          <a:srgbClr val="FFC000"/>
                        </a:gs>
                        <a:gs pos="28000">
                          <a:srgbClr val="FF0000"/>
                        </a:gs>
                        <a:gs pos="42999">
                          <a:srgbClr val="FFC000"/>
                        </a:gs>
                        <a:gs pos="58000">
                          <a:srgbClr val="FF0000"/>
                        </a:gs>
                        <a:gs pos="72000">
                          <a:srgbClr val="FFC000"/>
                        </a:gs>
                        <a:gs pos="87000">
                          <a:srgbClr val="FF0000"/>
                        </a:gs>
                        <a:gs pos="100000">
                          <a:srgbClr val="FFC000"/>
                        </a:gs>
                      </a:gsLst>
                      <a:lin ang="5400000" scaled="0"/>
                    </a:gradFill>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2794">
                <a:tc>
                  <a:txBody>
                    <a:bodyPr/>
                    <a:lstStyle/>
                    <a:p>
                      <a:pPr algn="ctr" fontAlgn="ctr"/>
                      <a:r>
                        <a:rPr lang="ja-JP" altLang="en-US" sz="1100" b="0" i="0" u="none" strike="noStrike" dirty="0">
                          <a:solidFill>
                            <a:srgbClr val="000000"/>
                          </a:solidFill>
                          <a:latin typeface="ＭＳ Ｐゴシック"/>
                        </a:rPr>
                        <a:t>土</a:t>
                      </a:r>
                    </a:p>
                  </a:txBody>
                  <a:tcPr marL="9692" marR="9692"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kumimoji="1" lang="ja-JP" altLang="en-US"/>
                    </a:p>
                  </a:txBody>
                  <a:tcPr/>
                </a:tc>
                <a:tc gridSpan="2">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a:solidFill>
                          <a:srgbClr val="000000"/>
                        </a:solidFill>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2794">
                <a:tc>
                  <a:txBody>
                    <a:bodyPr/>
                    <a:lstStyle/>
                    <a:p>
                      <a:pPr algn="ctr" fontAlgn="ctr"/>
                      <a:r>
                        <a:rPr lang="ja-JP" altLang="en-US" sz="1100" b="0" i="0" u="none" strike="noStrike" dirty="0">
                          <a:solidFill>
                            <a:srgbClr val="000000"/>
                          </a:solidFill>
                          <a:latin typeface="ＭＳ Ｐゴシック"/>
                        </a:rPr>
                        <a:t>日</a:t>
                      </a:r>
                    </a:p>
                  </a:txBody>
                  <a:tcPr marL="9692" marR="9692"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a:solidFill>
                          <a:srgbClr val="000000"/>
                        </a:solidFill>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9692" marR="96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9692" marR="96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88" name="正方形/長方形 87"/>
          <p:cNvSpPr/>
          <p:nvPr/>
        </p:nvSpPr>
        <p:spPr>
          <a:xfrm>
            <a:off x="1742831" y="3885259"/>
            <a:ext cx="51294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rPr>
              <a:t>6</a:t>
            </a:r>
            <a:r>
              <a:rPr lang="ja-JP" altLang="en-US" sz="900" dirty="0" smtClean="0">
                <a:solidFill>
                  <a:prstClr val="black"/>
                </a:solidFill>
              </a:rPr>
              <a:t>時</a:t>
            </a:r>
            <a:endParaRPr lang="ja-JP" altLang="en-US" sz="900" dirty="0">
              <a:solidFill>
                <a:prstClr val="black"/>
              </a:solidFill>
            </a:endParaRPr>
          </a:p>
        </p:txBody>
      </p:sp>
      <p:sp>
        <p:nvSpPr>
          <p:cNvPr id="90" name="四角形吹き出し 89"/>
          <p:cNvSpPr/>
          <p:nvPr/>
        </p:nvSpPr>
        <p:spPr>
          <a:xfrm>
            <a:off x="1156612" y="4329475"/>
            <a:ext cx="806051" cy="351656"/>
          </a:xfrm>
          <a:prstGeom prst="wedgeRectCallout">
            <a:avLst>
              <a:gd name="adj1" fmla="val 72799"/>
              <a:gd name="adj2" fmla="val 52167"/>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70C0"/>
                </a:solidFill>
              </a:rPr>
              <a:t>水分補給</a:t>
            </a:r>
            <a:endParaRPr lang="en-US" altLang="ja-JP" sz="800" b="1" dirty="0" smtClean="0">
              <a:solidFill>
                <a:srgbClr val="0070C0"/>
              </a:solidFill>
            </a:endParaRPr>
          </a:p>
          <a:p>
            <a:pPr algn="ctr"/>
            <a:r>
              <a:rPr lang="ja-JP" altLang="en-US" sz="800" b="1" dirty="0" smtClean="0">
                <a:solidFill>
                  <a:srgbClr val="0070C0"/>
                </a:solidFill>
              </a:rPr>
              <a:t>更衣介助</a:t>
            </a:r>
            <a:endParaRPr lang="ja-JP" altLang="en-US" sz="800" b="1" dirty="0">
              <a:solidFill>
                <a:srgbClr val="0070C0"/>
              </a:solidFill>
            </a:endParaRPr>
          </a:p>
        </p:txBody>
      </p:sp>
      <p:sp>
        <p:nvSpPr>
          <p:cNvPr id="91" name="四角形吹き出し 90"/>
          <p:cNvSpPr/>
          <p:nvPr/>
        </p:nvSpPr>
        <p:spPr>
          <a:xfrm>
            <a:off x="2988546" y="5054379"/>
            <a:ext cx="806051" cy="421987"/>
          </a:xfrm>
          <a:prstGeom prst="wedgeRectCallout">
            <a:avLst>
              <a:gd name="adj1" fmla="val -76034"/>
              <a:gd name="adj2" fmla="val -37383"/>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70C0"/>
                </a:solidFill>
              </a:rPr>
              <a:t>排せつ介助</a:t>
            </a:r>
            <a:endParaRPr lang="en-US" altLang="ja-JP" sz="800" b="1" dirty="0" smtClean="0">
              <a:solidFill>
                <a:srgbClr val="0070C0"/>
              </a:solidFill>
            </a:endParaRPr>
          </a:p>
          <a:p>
            <a:pPr algn="ctr"/>
            <a:r>
              <a:rPr lang="ja-JP" altLang="en-US" sz="800" b="1" dirty="0" smtClean="0">
                <a:solidFill>
                  <a:srgbClr val="0070C0"/>
                </a:solidFill>
              </a:rPr>
              <a:t>食事介助</a:t>
            </a:r>
            <a:endParaRPr lang="en-US" altLang="ja-JP" sz="800" b="1" dirty="0" smtClean="0">
              <a:solidFill>
                <a:srgbClr val="0070C0"/>
              </a:solidFill>
            </a:endParaRPr>
          </a:p>
          <a:p>
            <a:pPr algn="ctr"/>
            <a:r>
              <a:rPr lang="ja-JP" altLang="en-US" sz="800" b="1" dirty="0" smtClean="0">
                <a:solidFill>
                  <a:srgbClr val="0070C0"/>
                </a:solidFill>
              </a:rPr>
              <a:t>体位交換</a:t>
            </a:r>
            <a:endParaRPr lang="en-US" altLang="ja-JP" sz="800" b="1" dirty="0" smtClean="0">
              <a:solidFill>
                <a:srgbClr val="0070C0"/>
              </a:solidFill>
            </a:endParaRPr>
          </a:p>
        </p:txBody>
      </p:sp>
      <p:sp>
        <p:nvSpPr>
          <p:cNvPr id="92" name="四角形吹き出し 91"/>
          <p:cNvSpPr/>
          <p:nvPr/>
        </p:nvSpPr>
        <p:spPr>
          <a:xfrm>
            <a:off x="4893758" y="4437112"/>
            <a:ext cx="806051" cy="351656"/>
          </a:xfrm>
          <a:prstGeom prst="wedgeRectCallout">
            <a:avLst>
              <a:gd name="adj1" fmla="val -63138"/>
              <a:gd name="adj2" fmla="val 60066"/>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70C0"/>
                </a:solidFill>
              </a:rPr>
              <a:t>排せつ介助</a:t>
            </a:r>
            <a:endParaRPr lang="en-US" altLang="ja-JP" sz="800" b="1" dirty="0" smtClean="0">
              <a:solidFill>
                <a:srgbClr val="0070C0"/>
              </a:solidFill>
            </a:endParaRPr>
          </a:p>
          <a:p>
            <a:pPr algn="ctr"/>
            <a:r>
              <a:rPr lang="ja-JP" altLang="en-US" sz="800" b="1" dirty="0" smtClean="0">
                <a:solidFill>
                  <a:srgbClr val="0070C0"/>
                </a:solidFill>
              </a:rPr>
              <a:t>食事介助</a:t>
            </a:r>
            <a:endParaRPr lang="ja-JP" altLang="en-US" sz="800" b="1" dirty="0">
              <a:solidFill>
                <a:srgbClr val="0070C0"/>
              </a:solidFill>
            </a:endParaRPr>
          </a:p>
        </p:txBody>
      </p:sp>
      <p:sp>
        <p:nvSpPr>
          <p:cNvPr id="95" name="正方形/長方形 94"/>
          <p:cNvSpPr/>
          <p:nvPr/>
        </p:nvSpPr>
        <p:spPr>
          <a:xfrm>
            <a:off x="423839" y="3885259"/>
            <a:ext cx="51294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rPr>
              <a:t>0</a:t>
            </a:r>
            <a:r>
              <a:rPr lang="ja-JP" altLang="en-US" sz="900" dirty="0" smtClean="0">
                <a:solidFill>
                  <a:prstClr val="black"/>
                </a:solidFill>
              </a:rPr>
              <a:t>時</a:t>
            </a:r>
            <a:endParaRPr lang="ja-JP" altLang="en-US" sz="900" dirty="0">
              <a:solidFill>
                <a:prstClr val="black"/>
              </a:solidFill>
            </a:endParaRPr>
          </a:p>
        </p:txBody>
      </p:sp>
      <p:sp>
        <p:nvSpPr>
          <p:cNvPr id="96" name="正方形/長方形 95"/>
          <p:cNvSpPr/>
          <p:nvPr/>
        </p:nvSpPr>
        <p:spPr>
          <a:xfrm>
            <a:off x="863504" y="3885259"/>
            <a:ext cx="51294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rPr>
              <a:t>2</a:t>
            </a:r>
            <a:r>
              <a:rPr lang="ja-JP" altLang="en-US" sz="900" dirty="0" smtClean="0">
                <a:solidFill>
                  <a:prstClr val="black"/>
                </a:solidFill>
              </a:rPr>
              <a:t>時</a:t>
            </a:r>
            <a:endParaRPr lang="ja-JP" altLang="en-US" sz="900" dirty="0">
              <a:solidFill>
                <a:prstClr val="black"/>
              </a:solidFill>
            </a:endParaRPr>
          </a:p>
        </p:txBody>
      </p:sp>
      <p:sp>
        <p:nvSpPr>
          <p:cNvPr id="97" name="正方形/長方形 96"/>
          <p:cNvSpPr/>
          <p:nvPr/>
        </p:nvSpPr>
        <p:spPr>
          <a:xfrm>
            <a:off x="1303166" y="3885259"/>
            <a:ext cx="51294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rPr>
              <a:t>4</a:t>
            </a:r>
            <a:r>
              <a:rPr lang="ja-JP" altLang="en-US" sz="900" dirty="0" smtClean="0">
                <a:solidFill>
                  <a:prstClr val="black"/>
                </a:solidFill>
              </a:rPr>
              <a:t>時</a:t>
            </a:r>
            <a:endParaRPr lang="ja-JP" altLang="en-US" sz="900" dirty="0">
              <a:solidFill>
                <a:prstClr val="black"/>
              </a:solidFill>
            </a:endParaRPr>
          </a:p>
        </p:txBody>
      </p:sp>
      <p:sp>
        <p:nvSpPr>
          <p:cNvPr id="98" name="正方形/長方形 97"/>
          <p:cNvSpPr/>
          <p:nvPr/>
        </p:nvSpPr>
        <p:spPr>
          <a:xfrm>
            <a:off x="2182495" y="3885259"/>
            <a:ext cx="51294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rPr>
              <a:t>8</a:t>
            </a:r>
            <a:r>
              <a:rPr lang="ja-JP" altLang="en-US" sz="900" dirty="0" smtClean="0">
                <a:solidFill>
                  <a:prstClr val="black"/>
                </a:solidFill>
              </a:rPr>
              <a:t>時</a:t>
            </a:r>
            <a:endParaRPr lang="ja-JP" altLang="en-US" sz="900" dirty="0">
              <a:solidFill>
                <a:prstClr val="black"/>
              </a:solidFill>
            </a:endParaRPr>
          </a:p>
        </p:txBody>
      </p:sp>
      <p:sp>
        <p:nvSpPr>
          <p:cNvPr id="99" name="正方形/長方形 98"/>
          <p:cNvSpPr/>
          <p:nvPr/>
        </p:nvSpPr>
        <p:spPr>
          <a:xfrm>
            <a:off x="2622160" y="3885259"/>
            <a:ext cx="51294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rPr>
              <a:t>10</a:t>
            </a:r>
            <a:r>
              <a:rPr lang="ja-JP" altLang="en-US" sz="900" dirty="0" smtClean="0">
                <a:solidFill>
                  <a:prstClr val="black"/>
                </a:solidFill>
              </a:rPr>
              <a:t>時</a:t>
            </a:r>
            <a:endParaRPr lang="ja-JP" altLang="en-US" sz="900" dirty="0">
              <a:solidFill>
                <a:prstClr val="black"/>
              </a:solidFill>
            </a:endParaRPr>
          </a:p>
        </p:txBody>
      </p:sp>
      <p:sp>
        <p:nvSpPr>
          <p:cNvPr id="100" name="正方形/長方形 99"/>
          <p:cNvSpPr/>
          <p:nvPr/>
        </p:nvSpPr>
        <p:spPr>
          <a:xfrm>
            <a:off x="3061823" y="3885259"/>
            <a:ext cx="51294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rPr>
              <a:t>12</a:t>
            </a:r>
            <a:r>
              <a:rPr lang="ja-JP" altLang="en-US" sz="900" dirty="0" smtClean="0">
                <a:solidFill>
                  <a:prstClr val="black"/>
                </a:solidFill>
              </a:rPr>
              <a:t>時</a:t>
            </a:r>
            <a:endParaRPr lang="ja-JP" altLang="en-US" sz="900" dirty="0">
              <a:solidFill>
                <a:prstClr val="black"/>
              </a:solidFill>
            </a:endParaRPr>
          </a:p>
        </p:txBody>
      </p:sp>
      <p:sp>
        <p:nvSpPr>
          <p:cNvPr id="101" name="正方形/長方形 100"/>
          <p:cNvSpPr/>
          <p:nvPr/>
        </p:nvSpPr>
        <p:spPr>
          <a:xfrm>
            <a:off x="3501488" y="3885259"/>
            <a:ext cx="51294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rPr>
              <a:t>14</a:t>
            </a:r>
            <a:r>
              <a:rPr lang="ja-JP" altLang="en-US" sz="900" dirty="0" smtClean="0">
                <a:solidFill>
                  <a:prstClr val="black"/>
                </a:solidFill>
              </a:rPr>
              <a:t>時</a:t>
            </a:r>
            <a:endParaRPr lang="ja-JP" altLang="en-US" sz="900" dirty="0">
              <a:solidFill>
                <a:prstClr val="black"/>
              </a:solidFill>
            </a:endParaRPr>
          </a:p>
        </p:txBody>
      </p:sp>
      <p:sp>
        <p:nvSpPr>
          <p:cNvPr id="102" name="正方形/長方形 101"/>
          <p:cNvSpPr/>
          <p:nvPr/>
        </p:nvSpPr>
        <p:spPr>
          <a:xfrm>
            <a:off x="3941153" y="3885259"/>
            <a:ext cx="51294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rPr>
              <a:t>16</a:t>
            </a:r>
            <a:r>
              <a:rPr lang="ja-JP" altLang="en-US" sz="900" dirty="0" smtClean="0">
                <a:solidFill>
                  <a:prstClr val="black"/>
                </a:solidFill>
              </a:rPr>
              <a:t>時</a:t>
            </a:r>
            <a:endParaRPr lang="ja-JP" altLang="en-US" sz="900" dirty="0">
              <a:solidFill>
                <a:prstClr val="black"/>
              </a:solidFill>
            </a:endParaRPr>
          </a:p>
        </p:txBody>
      </p:sp>
      <p:sp>
        <p:nvSpPr>
          <p:cNvPr id="103" name="正方形/長方形 102"/>
          <p:cNvSpPr/>
          <p:nvPr/>
        </p:nvSpPr>
        <p:spPr>
          <a:xfrm>
            <a:off x="4380817" y="3885259"/>
            <a:ext cx="51294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rPr>
              <a:t>18</a:t>
            </a:r>
            <a:r>
              <a:rPr lang="ja-JP" altLang="en-US" sz="900" dirty="0" smtClean="0">
                <a:solidFill>
                  <a:prstClr val="black"/>
                </a:solidFill>
              </a:rPr>
              <a:t>時</a:t>
            </a:r>
            <a:endParaRPr lang="ja-JP" altLang="en-US" sz="900" dirty="0">
              <a:solidFill>
                <a:prstClr val="black"/>
              </a:solidFill>
            </a:endParaRPr>
          </a:p>
        </p:txBody>
      </p:sp>
      <p:sp>
        <p:nvSpPr>
          <p:cNvPr id="104" name="正方形/長方形 103"/>
          <p:cNvSpPr/>
          <p:nvPr/>
        </p:nvSpPr>
        <p:spPr>
          <a:xfrm>
            <a:off x="4893757" y="3885259"/>
            <a:ext cx="51294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rPr>
              <a:t>20</a:t>
            </a:r>
            <a:r>
              <a:rPr lang="ja-JP" altLang="en-US" sz="900" dirty="0" smtClean="0">
                <a:solidFill>
                  <a:prstClr val="black"/>
                </a:solidFill>
              </a:rPr>
              <a:t>時</a:t>
            </a:r>
            <a:endParaRPr lang="ja-JP" altLang="en-US" sz="900" dirty="0">
              <a:solidFill>
                <a:prstClr val="black"/>
              </a:solidFill>
            </a:endParaRPr>
          </a:p>
        </p:txBody>
      </p:sp>
      <p:sp>
        <p:nvSpPr>
          <p:cNvPr id="105" name="正方形/長方形 104"/>
          <p:cNvSpPr/>
          <p:nvPr/>
        </p:nvSpPr>
        <p:spPr>
          <a:xfrm>
            <a:off x="5333422" y="3885259"/>
            <a:ext cx="51294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rPr>
              <a:t>22</a:t>
            </a:r>
            <a:r>
              <a:rPr lang="ja-JP" altLang="en-US" sz="900" dirty="0" smtClean="0">
                <a:solidFill>
                  <a:prstClr val="black"/>
                </a:solidFill>
              </a:rPr>
              <a:t>時</a:t>
            </a:r>
            <a:endParaRPr lang="ja-JP" altLang="en-US" sz="900" dirty="0">
              <a:solidFill>
                <a:prstClr val="black"/>
              </a:solidFill>
            </a:endParaRPr>
          </a:p>
        </p:txBody>
      </p:sp>
      <p:sp>
        <p:nvSpPr>
          <p:cNvPr id="106" name="テキスト ボックス 105"/>
          <p:cNvSpPr txBox="1"/>
          <p:nvPr/>
        </p:nvSpPr>
        <p:spPr>
          <a:xfrm>
            <a:off x="3281656" y="4264816"/>
            <a:ext cx="659497" cy="215444"/>
          </a:xfrm>
          <a:prstGeom prst="rect">
            <a:avLst/>
          </a:prstGeom>
          <a:noFill/>
        </p:spPr>
        <p:txBody>
          <a:bodyPr wrap="square" rtlCol="0">
            <a:spAutoFit/>
          </a:bodyPr>
          <a:lstStyle/>
          <a:p>
            <a:r>
              <a:rPr lang="ja-JP" altLang="en-US" sz="800" dirty="0" smtClean="0">
                <a:solidFill>
                  <a:prstClr val="black"/>
                </a:solidFill>
                <a:latin typeface="HG丸ｺﾞｼｯｸM-PRO" pitchFamily="50" charset="-128"/>
                <a:ea typeface="HG丸ｺﾞｼｯｸM-PRO" pitchFamily="50" charset="-128"/>
              </a:rPr>
              <a:t>通所介護</a:t>
            </a:r>
          </a:p>
        </p:txBody>
      </p:sp>
      <p:sp>
        <p:nvSpPr>
          <p:cNvPr id="107" name="テキスト ボックス 106"/>
          <p:cNvSpPr txBox="1"/>
          <p:nvPr/>
        </p:nvSpPr>
        <p:spPr>
          <a:xfrm>
            <a:off x="3061823" y="4658289"/>
            <a:ext cx="659497" cy="215444"/>
          </a:xfrm>
          <a:prstGeom prst="rect">
            <a:avLst/>
          </a:prstGeom>
          <a:noFill/>
        </p:spPr>
        <p:txBody>
          <a:bodyPr wrap="square" rtlCol="0" anchor="t">
            <a:spAutoFit/>
          </a:bodyPr>
          <a:lstStyle/>
          <a:p>
            <a:r>
              <a:rPr lang="ja-JP" altLang="en-US" sz="800" dirty="0" smtClean="0">
                <a:solidFill>
                  <a:prstClr val="black"/>
                </a:solidFill>
                <a:latin typeface="HG丸ｺﾞｼｯｸM-PRO" pitchFamily="50" charset="-128"/>
                <a:ea typeface="HG丸ｺﾞｼｯｸM-PRO" pitchFamily="50" charset="-128"/>
              </a:rPr>
              <a:t>通所介護</a:t>
            </a:r>
          </a:p>
        </p:txBody>
      </p:sp>
      <p:graphicFrame>
        <p:nvGraphicFramePr>
          <p:cNvPr id="112" name="表 111"/>
          <p:cNvGraphicFramePr>
            <a:graphicFrameLocks noGrp="1"/>
          </p:cNvGraphicFramePr>
          <p:nvPr/>
        </p:nvGraphicFramePr>
        <p:xfrm>
          <a:off x="6212756" y="4279339"/>
          <a:ext cx="551215" cy="949060"/>
        </p:xfrm>
        <a:graphic>
          <a:graphicData uri="http://schemas.openxmlformats.org/drawingml/2006/table">
            <a:tbl>
              <a:tblPr/>
              <a:tblGrid>
                <a:gridCol w="67586"/>
                <a:gridCol w="47387"/>
                <a:gridCol w="218121"/>
                <a:gridCol w="218121"/>
              </a:tblGrid>
              <a:tr h="251696">
                <a:tc>
                  <a:txBody>
                    <a:bodyPr/>
                    <a:lstStyle/>
                    <a:p>
                      <a:pPr algn="l" fontAlgn="ctr"/>
                      <a:r>
                        <a:rPr lang="ja-JP" altLang="en-US" sz="6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l" fontAlgn="ctr"/>
                      <a:endParaRPr lang="ja-JP" altLang="en-US" sz="600" b="0" i="0" u="none" strike="noStrike">
                        <a:solidFill>
                          <a:srgbClr val="000000"/>
                        </a:solidFill>
                        <a:latin typeface="ＭＳ Ｐゴシック"/>
                      </a:endParaRPr>
                    </a:p>
                  </a:txBody>
                  <a:tcPr marL="9692" marR="9692" marT="9303"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ctr"/>
                      <a:r>
                        <a:rPr lang="ja-JP" altLang="en-US" sz="800" b="0" i="0" u="none" strike="noStrike" dirty="0">
                          <a:solidFill>
                            <a:srgbClr val="000000"/>
                          </a:solidFill>
                          <a:latin typeface="ＭＳ Ｐゴシック"/>
                        </a:rPr>
                        <a:t>定期巡回</a:t>
                      </a:r>
                      <a:endParaRPr lang="ja-JP" altLang="en-US" sz="600" b="0" i="0" u="none" strike="noStrike" dirty="0">
                        <a:solidFill>
                          <a:srgbClr val="000000"/>
                        </a:solidFill>
                        <a:latin typeface="ＭＳ Ｐゴシック"/>
                      </a:endParaRPr>
                    </a:p>
                  </a:txBody>
                  <a:tcPr marL="9692" marR="9692" marT="9303" marB="0" anchor="ctr">
                    <a:lnL>
                      <a:noFill/>
                    </a:lnL>
                    <a:lnR>
                      <a:noFill/>
                    </a:lnR>
                    <a:lnT>
                      <a:noFill/>
                    </a:lnT>
                    <a:lnB>
                      <a:noFill/>
                    </a:lnB>
                  </a:tcPr>
                </a:tc>
                <a:tc hMerge="1">
                  <a:txBody>
                    <a:bodyPr/>
                    <a:lstStyle/>
                    <a:p>
                      <a:endParaRPr kumimoji="1" lang="ja-JP" altLang="en-US"/>
                    </a:p>
                  </a:txBody>
                  <a:tcPr/>
                </a:tc>
              </a:tr>
              <a:tr h="99551">
                <a:tc>
                  <a:txBody>
                    <a:bodyPr/>
                    <a:lstStyle/>
                    <a:p>
                      <a:pPr algn="l" fontAlgn="ctr"/>
                      <a:endParaRPr lang="ja-JP" altLang="en-US" sz="600" b="0" i="0" u="none" strike="noStrike" dirty="0">
                        <a:solidFill>
                          <a:srgbClr val="000000"/>
                        </a:solidFill>
                        <a:latin typeface="ＭＳ Ｐゴシック"/>
                      </a:endParaRP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latin typeface="ＭＳ Ｐゴシック"/>
                      </a:endParaRPr>
                    </a:p>
                  </a:txBody>
                  <a:tcPr marL="9692" marR="9692" marT="9303" marB="0" anchor="ctr">
                    <a:lnL>
                      <a:noFill/>
                    </a:lnL>
                    <a:lnR>
                      <a:noFill/>
                    </a:lnR>
                    <a:lnT>
                      <a:noFill/>
                    </a:lnT>
                    <a:lnB>
                      <a:noFill/>
                    </a:lnB>
                  </a:tcPr>
                </a:tc>
                <a:tc>
                  <a:txBody>
                    <a:bodyPr/>
                    <a:lstStyle/>
                    <a:p>
                      <a:pPr algn="l" fontAlgn="ctr"/>
                      <a:endParaRPr lang="ja-JP" altLang="en-US" sz="600" b="0" i="0" u="none" strike="noStrike" dirty="0">
                        <a:solidFill>
                          <a:srgbClr val="000000"/>
                        </a:solidFill>
                        <a:latin typeface="ＭＳ Ｐゴシック"/>
                      </a:endParaRPr>
                    </a:p>
                  </a:txBody>
                  <a:tcPr marL="9692" marR="9692" marT="9303" marB="0" anchor="ctr">
                    <a:lnL>
                      <a:noFill/>
                    </a:lnL>
                    <a:lnR>
                      <a:noFill/>
                    </a:lnR>
                    <a:lnT>
                      <a:noFill/>
                    </a:lnT>
                    <a:lnB>
                      <a:noFill/>
                    </a:lnB>
                  </a:tcPr>
                </a:tc>
                <a:tc>
                  <a:txBody>
                    <a:bodyPr/>
                    <a:lstStyle/>
                    <a:p>
                      <a:pPr algn="l" fontAlgn="ctr"/>
                      <a:endParaRPr lang="ja-JP" altLang="en-US" sz="600" b="0" i="0" u="none" strike="noStrike" dirty="0">
                        <a:solidFill>
                          <a:srgbClr val="000000"/>
                        </a:solidFill>
                        <a:latin typeface="ＭＳ Ｐゴシック"/>
                      </a:endParaRPr>
                    </a:p>
                  </a:txBody>
                  <a:tcPr marL="9692" marR="9692" marT="9303" marB="0" anchor="ctr">
                    <a:lnL>
                      <a:noFill/>
                    </a:lnL>
                    <a:lnR>
                      <a:noFill/>
                    </a:lnR>
                    <a:lnT>
                      <a:noFill/>
                    </a:lnT>
                    <a:lnB>
                      <a:noFill/>
                    </a:lnB>
                  </a:tcPr>
                </a:tc>
              </a:tr>
              <a:tr h="244182">
                <a:tc>
                  <a:txBody>
                    <a:bodyPr/>
                    <a:lstStyle/>
                    <a:p>
                      <a:pPr algn="l" fontAlgn="ctr"/>
                      <a:r>
                        <a:rPr lang="ja-JP" altLang="en-US" sz="6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0000"/>
                        </a:gs>
                        <a:gs pos="13000">
                          <a:srgbClr val="FFC000"/>
                        </a:gs>
                        <a:gs pos="28000">
                          <a:srgbClr val="FF0000"/>
                        </a:gs>
                        <a:gs pos="42999">
                          <a:srgbClr val="FFC000"/>
                        </a:gs>
                        <a:gs pos="58000">
                          <a:srgbClr val="FF0000"/>
                        </a:gs>
                        <a:gs pos="72000">
                          <a:srgbClr val="FFC000"/>
                        </a:gs>
                        <a:gs pos="87000">
                          <a:srgbClr val="FF0000"/>
                        </a:gs>
                        <a:gs pos="100000">
                          <a:srgbClr val="FFC000"/>
                        </a:gs>
                      </a:gsLst>
                      <a:lin ang="5400000" scaled="1"/>
                      <a:tileRect/>
                    </a:gradFill>
                  </a:tcPr>
                </a:tc>
                <a:tc>
                  <a:txBody>
                    <a:bodyPr/>
                    <a:lstStyle/>
                    <a:p>
                      <a:pPr algn="l" fontAlgn="ctr"/>
                      <a:endParaRPr lang="ja-JP" altLang="en-US" sz="800" b="0" i="0" u="none" strike="noStrike">
                        <a:solidFill>
                          <a:srgbClr val="000000"/>
                        </a:solidFill>
                        <a:latin typeface="ＭＳ Ｐゴシック"/>
                      </a:endParaRPr>
                    </a:p>
                  </a:txBody>
                  <a:tcPr marL="9692" marR="9692" marT="9303"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ctr"/>
                      <a:r>
                        <a:rPr lang="ja-JP" altLang="en-US" sz="800" b="0" i="0" u="none" strike="noStrike" dirty="0">
                          <a:solidFill>
                            <a:srgbClr val="000000"/>
                          </a:solidFill>
                          <a:latin typeface="ＭＳ Ｐゴシック"/>
                        </a:rPr>
                        <a:t>随時訪問</a:t>
                      </a:r>
                    </a:p>
                  </a:txBody>
                  <a:tcPr marL="9692" marR="9692" marT="9303" marB="0" anchor="ctr">
                    <a:lnL>
                      <a:noFill/>
                    </a:lnL>
                    <a:lnR>
                      <a:noFill/>
                    </a:lnR>
                    <a:lnT>
                      <a:noFill/>
                    </a:lnT>
                    <a:lnB>
                      <a:noFill/>
                    </a:lnB>
                  </a:tcPr>
                </a:tc>
                <a:tc hMerge="1">
                  <a:txBody>
                    <a:bodyPr/>
                    <a:lstStyle/>
                    <a:p>
                      <a:endParaRPr kumimoji="1" lang="ja-JP" altLang="en-US"/>
                    </a:p>
                  </a:txBody>
                  <a:tcPr/>
                </a:tc>
              </a:tr>
              <a:tr h="99551">
                <a:tc>
                  <a:txBody>
                    <a:bodyPr/>
                    <a:lstStyle/>
                    <a:p>
                      <a:pPr algn="l" fontAlgn="ctr"/>
                      <a:endParaRPr lang="ja-JP" altLang="en-US" sz="600" b="0" i="0" u="none" strike="noStrike" dirty="0">
                        <a:solidFill>
                          <a:srgbClr val="000000"/>
                        </a:solidFill>
                        <a:latin typeface="ＭＳ Ｐゴシック"/>
                      </a:endParaRPr>
                    </a:p>
                  </a:txBody>
                  <a:tcPr marL="9692" marR="96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9692" marR="9692" marT="9303" marB="0" anchor="ctr">
                    <a:lnL>
                      <a:noFill/>
                    </a:lnL>
                    <a:lnR>
                      <a:noFill/>
                    </a:lnR>
                    <a:lnT>
                      <a:noFill/>
                    </a:lnT>
                    <a:lnB>
                      <a:noFill/>
                    </a:lnB>
                  </a:tcPr>
                </a:tc>
                <a:tc>
                  <a:txBody>
                    <a:bodyPr/>
                    <a:lstStyle/>
                    <a:p>
                      <a:pPr algn="l" fontAlgn="ctr"/>
                      <a:endParaRPr lang="ja-JP" altLang="en-US" sz="600" b="0" i="0" u="none" strike="noStrike" dirty="0">
                        <a:solidFill>
                          <a:srgbClr val="000000"/>
                        </a:solidFill>
                        <a:latin typeface="ＭＳ Ｐゴシック"/>
                      </a:endParaRPr>
                    </a:p>
                  </a:txBody>
                  <a:tcPr marL="9692" marR="9692" marT="9303"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9692" marR="9692" marT="9303" marB="0" anchor="ctr">
                    <a:lnL>
                      <a:noFill/>
                    </a:lnL>
                    <a:lnR>
                      <a:noFill/>
                    </a:lnR>
                    <a:lnT>
                      <a:noFill/>
                    </a:lnT>
                    <a:lnB>
                      <a:noFill/>
                    </a:lnB>
                  </a:tcPr>
                </a:tc>
              </a:tr>
              <a:tr h="251696">
                <a:tc>
                  <a:txBody>
                    <a:bodyPr/>
                    <a:lstStyle/>
                    <a:p>
                      <a:pPr algn="l" fontAlgn="ctr"/>
                      <a:r>
                        <a:rPr lang="ja-JP" altLang="en-US" sz="600" b="0" i="0" u="none" strike="noStrike" dirty="0">
                          <a:solidFill>
                            <a:srgbClr val="000000"/>
                          </a:solidFill>
                          <a:latin typeface="ＭＳ Ｐゴシック"/>
                        </a:rPr>
                        <a:t>　</a:t>
                      </a:r>
                    </a:p>
                  </a:txBody>
                  <a:tcPr marL="9692" marR="96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FF00"/>
                        </a:gs>
                        <a:gs pos="13000">
                          <a:srgbClr val="0047FF"/>
                        </a:gs>
                        <a:gs pos="28000">
                          <a:srgbClr val="FFFF00"/>
                        </a:gs>
                        <a:gs pos="42999">
                          <a:srgbClr val="0047FF"/>
                        </a:gs>
                        <a:gs pos="58000">
                          <a:srgbClr val="FFFF00"/>
                        </a:gs>
                        <a:gs pos="72000">
                          <a:srgbClr val="0047FF"/>
                        </a:gs>
                        <a:gs pos="87000">
                          <a:srgbClr val="FFFF00"/>
                        </a:gs>
                        <a:gs pos="100000">
                          <a:srgbClr val="0047FF"/>
                        </a:gs>
                      </a:gsLst>
                      <a:lin ang="2700000" scaled="1"/>
                    </a:gradFill>
                  </a:tcPr>
                </a:tc>
                <a:tc>
                  <a:txBody>
                    <a:bodyPr/>
                    <a:lstStyle/>
                    <a:p>
                      <a:pPr algn="l" fontAlgn="ctr"/>
                      <a:endParaRPr lang="ja-JP" altLang="en-US" sz="800" b="0" i="0" u="none" strike="noStrike" dirty="0">
                        <a:solidFill>
                          <a:srgbClr val="000000"/>
                        </a:solidFill>
                        <a:latin typeface="ＭＳ Ｐゴシック"/>
                      </a:endParaRPr>
                    </a:p>
                  </a:txBody>
                  <a:tcPr marL="9692" marR="9692" marT="9303"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ctr"/>
                      <a:r>
                        <a:rPr lang="ja-JP" altLang="en-US" sz="800" b="0" i="0" u="none" strike="noStrike" dirty="0">
                          <a:solidFill>
                            <a:srgbClr val="000000"/>
                          </a:solidFill>
                          <a:latin typeface="ＭＳ Ｐゴシック"/>
                        </a:rPr>
                        <a:t>訪問看護</a:t>
                      </a:r>
                    </a:p>
                  </a:txBody>
                  <a:tcPr marL="9692" marR="9692" marT="9303" marB="0" anchor="ctr">
                    <a:lnL>
                      <a:noFill/>
                    </a:lnL>
                    <a:lnR>
                      <a:noFill/>
                    </a:lnR>
                    <a:lnT>
                      <a:noFill/>
                    </a:lnT>
                    <a:lnB>
                      <a:noFill/>
                    </a:lnB>
                  </a:tcPr>
                </a:tc>
                <a:tc hMerge="1">
                  <a:txBody>
                    <a:bodyPr/>
                    <a:lstStyle/>
                    <a:p>
                      <a:endParaRPr kumimoji="1" lang="ja-JP" altLang="en-US"/>
                    </a:p>
                  </a:txBody>
                  <a:tcPr/>
                </a:tc>
              </a:tr>
            </a:tbl>
          </a:graphicData>
        </a:graphic>
      </p:graphicFrame>
      <p:sp>
        <p:nvSpPr>
          <p:cNvPr id="23" name="Text Box 7"/>
          <p:cNvSpPr txBox="1">
            <a:spLocks noChangeArrowheads="1"/>
          </p:cNvSpPr>
          <p:nvPr/>
        </p:nvSpPr>
        <p:spPr bwMode="auto">
          <a:xfrm>
            <a:off x="3143284" y="2891558"/>
            <a:ext cx="1088704" cy="249414"/>
          </a:xfrm>
          <a:prstGeom prst="rect">
            <a:avLst/>
          </a:prstGeom>
          <a:noFill/>
          <a:ln w="9525">
            <a:noFill/>
            <a:miter lim="800000"/>
            <a:headEnd/>
            <a:tailEnd/>
          </a:ln>
        </p:spPr>
        <p:txBody>
          <a:bodyPr wrap="square" lIns="86971" tIns="43491" rIns="86971" bIns="43491">
            <a:spAutoFit/>
          </a:bodyPr>
          <a:lstStyle/>
          <a:p>
            <a:pPr algn="ctr">
              <a:spcBef>
                <a:spcPct val="50000"/>
              </a:spcBef>
            </a:pPr>
            <a:r>
              <a:rPr lang="ja-JP" altLang="en-US" sz="1050" b="1" dirty="0" smtClean="0">
                <a:solidFill>
                  <a:srgbClr val="000000"/>
                </a:solidFill>
                <a:latin typeface="HG丸ｺﾞｼｯｸM-PRO" pitchFamily="50" charset="-128"/>
                <a:ea typeface="HG丸ｺﾞｼｯｸM-PRO" pitchFamily="50" charset="-128"/>
              </a:rPr>
              <a:t>オペレーター</a:t>
            </a:r>
            <a:endParaRPr lang="ja-JP" altLang="en-US" sz="700" b="1" dirty="0">
              <a:solidFill>
                <a:srgbClr val="000000"/>
              </a:solidFill>
              <a:latin typeface="HG丸ｺﾞｼｯｸM-PRO" pitchFamily="50" charset="-128"/>
              <a:ea typeface="HG丸ｺﾞｼｯｸM-PRO" pitchFamily="50" charset="-128"/>
            </a:endParaRPr>
          </a:p>
        </p:txBody>
      </p:sp>
      <p:sp>
        <p:nvSpPr>
          <p:cNvPr id="25" name="Oval 8"/>
          <p:cNvSpPr>
            <a:spLocks noChangeArrowheads="1"/>
          </p:cNvSpPr>
          <p:nvPr/>
        </p:nvSpPr>
        <p:spPr bwMode="auto">
          <a:xfrm rot="21072760">
            <a:off x="2127844" y="2554022"/>
            <a:ext cx="3801226" cy="840951"/>
          </a:xfrm>
          <a:prstGeom prst="ellipse">
            <a:avLst/>
          </a:prstGeom>
          <a:noFill/>
          <a:ln w="44450" cap="rnd">
            <a:solidFill>
              <a:schemeClr val="accent2"/>
            </a:solidFill>
            <a:prstDash val="sysDot"/>
            <a:round/>
            <a:headEnd/>
            <a:tailEnd/>
          </a:ln>
        </p:spPr>
        <p:txBody>
          <a:bodyPr wrap="none" lIns="86971" tIns="43491" rIns="86971" bIns="43491" anchor="ctr"/>
          <a:lstStyle/>
          <a:p>
            <a:pPr algn="ctr"/>
            <a:endParaRPr lang="ja-JP" altLang="en-US" sz="1000" dirty="0">
              <a:solidFill>
                <a:srgbClr val="000000"/>
              </a:solidFill>
              <a:latin typeface="Times New Roman" pitchFamily="18" charset="0"/>
            </a:endParaRPr>
          </a:p>
        </p:txBody>
      </p:sp>
      <p:pic>
        <p:nvPicPr>
          <p:cNvPr id="26" name="Picture 12" descr="BD06775_"/>
          <p:cNvPicPr>
            <a:picLocks noChangeAspect="1" noChangeArrowheads="1"/>
          </p:cNvPicPr>
          <p:nvPr/>
        </p:nvPicPr>
        <p:blipFill>
          <a:blip r:embed="rId3" cstate="print"/>
          <a:srcRect/>
          <a:stretch>
            <a:fillRect/>
          </a:stretch>
        </p:blipFill>
        <p:spPr bwMode="auto">
          <a:xfrm>
            <a:off x="3501489" y="2636912"/>
            <a:ext cx="455835" cy="360040"/>
          </a:xfrm>
          <a:prstGeom prst="rect">
            <a:avLst/>
          </a:prstGeom>
          <a:noFill/>
          <a:ln w="9525">
            <a:noFill/>
            <a:miter lim="800000"/>
            <a:headEnd/>
            <a:tailEnd/>
          </a:ln>
        </p:spPr>
      </p:pic>
      <p:sp>
        <p:nvSpPr>
          <p:cNvPr id="27" name="Line 14"/>
          <p:cNvSpPr>
            <a:spLocks noChangeShapeType="1"/>
          </p:cNvSpPr>
          <p:nvPr/>
        </p:nvSpPr>
        <p:spPr bwMode="auto">
          <a:xfrm>
            <a:off x="3077047" y="2309391"/>
            <a:ext cx="565964" cy="362743"/>
          </a:xfrm>
          <a:prstGeom prst="line">
            <a:avLst/>
          </a:prstGeom>
          <a:noFill/>
          <a:ln w="38100">
            <a:solidFill>
              <a:schemeClr val="tx1"/>
            </a:solidFill>
            <a:round/>
            <a:headEnd/>
            <a:tailEnd type="triangle" w="med" len="med"/>
          </a:ln>
        </p:spPr>
        <p:txBody>
          <a:bodyPr lIns="86971" tIns="43491" rIns="86971" bIns="43491"/>
          <a:lstStyle/>
          <a:p>
            <a:endParaRPr lang="ja-JP" altLang="en-US" sz="1000" dirty="0">
              <a:solidFill>
                <a:prstClr val="black"/>
              </a:solidFill>
              <a:latin typeface="Times New Roman" pitchFamily="18" charset="0"/>
            </a:endParaRPr>
          </a:p>
        </p:txBody>
      </p:sp>
      <p:sp>
        <p:nvSpPr>
          <p:cNvPr id="28" name="Line 15"/>
          <p:cNvSpPr>
            <a:spLocks noChangeShapeType="1"/>
          </p:cNvSpPr>
          <p:nvPr/>
        </p:nvSpPr>
        <p:spPr bwMode="auto">
          <a:xfrm>
            <a:off x="2851579" y="2371115"/>
            <a:ext cx="604844" cy="370479"/>
          </a:xfrm>
          <a:prstGeom prst="line">
            <a:avLst/>
          </a:prstGeom>
          <a:noFill/>
          <a:ln w="38100">
            <a:solidFill>
              <a:schemeClr val="tx1"/>
            </a:solidFill>
            <a:round/>
            <a:headEnd type="triangle" w="med" len="med"/>
            <a:tailEnd/>
          </a:ln>
        </p:spPr>
        <p:txBody>
          <a:bodyPr lIns="86971" tIns="43491" rIns="86971" bIns="43491"/>
          <a:lstStyle/>
          <a:p>
            <a:endParaRPr lang="ja-JP" altLang="en-US" sz="1000" dirty="0">
              <a:solidFill>
                <a:prstClr val="black"/>
              </a:solidFill>
              <a:latin typeface="Times New Roman" pitchFamily="18" charset="0"/>
            </a:endParaRPr>
          </a:p>
        </p:txBody>
      </p:sp>
      <p:sp>
        <p:nvSpPr>
          <p:cNvPr id="29" name="AutoShape 16"/>
          <p:cNvSpPr>
            <a:spLocks noChangeArrowheads="1"/>
          </p:cNvSpPr>
          <p:nvPr/>
        </p:nvSpPr>
        <p:spPr bwMode="auto">
          <a:xfrm>
            <a:off x="2658028" y="2483270"/>
            <a:ext cx="628750" cy="153642"/>
          </a:xfrm>
          <a:prstGeom prst="roundRect">
            <a:avLst>
              <a:gd name="adj" fmla="val 16667"/>
            </a:avLst>
          </a:prstGeom>
          <a:solidFill>
            <a:schemeClr val="bg1"/>
          </a:solidFill>
          <a:ln w="9525">
            <a:solidFill>
              <a:srgbClr val="FF9933"/>
            </a:solidFill>
            <a:round/>
            <a:headEnd/>
            <a:tailEnd/>
          </a:ln>
        </p:spPr>
        <p:txBody>
          <a:bodyPr wrap="none" lIns="86971" tIns="43491" rIns="86971" bIns="43491" anchor="ctr"/>
          <a:lstStyle/>
          <a:p>
            <a:pPr algn="ctr"/>
            <a:r>
              <a:rPr lang="ja-JP" altLang="en-US" sz="1050" b="1" dirty="0" smtClean="0">
                <a:solidFill>
                  <a:srgbClr val="F79646">
                    <a:lumMod val="75000"/>
                  </a:srgbClr>
                </a:solidFill>
                <a:latin typeface="HG丸ｺﾞｼｯｸM-PRO" pitchFamily="50" charset="-128"/>
                <a:ea typeface="HG丸ｺﾞｼｯｸM-PRO" pitchFamily="50" charset="-128"/>
              </a:rPr>
              <a:t>随時対応</a:t>
            </a:r>
            <a:endParaRPr lang="ja-JP" altLang="en-US" sz="1050" b="1" dirty="0">
              <a:solidFill>
                <a:srgbClr val="F79646">
                  <a:lumMod val="75000"/>
                </a:srgbClr>
              </a:solidFill>
              <a:latin typeface="HG丸ｺﾞｼｯｸM-PRO" pitchFamily="50" charset="-128"/>
              <a:ea typeface="HG丸ｺﾞｼｯｸM-PRO" pitchFamily="50" charset="-128"/>
            </a:endParaRPr>
          </a:p>
        </p:txBody>
      </p:sp>
      <p:sp>
        <p:nvSpPr>
          <p:cNvPr id="31" name="AutoShape 17"/>
          <p:cNvSpPr>
            <a:spLocks noChangeArrowheads="1"/>
          </p:cNvSpPr>
          <p:nvPr/>
        </p:nvSpPr>
        <p:spPr bwMode="auto">
          <a:xfrm>
            <a:off x="277285" y="2325992"/>
            <a:ext cx="2271511" cy="506160"/>
          </a:xfrm>
          <a:prstGeom prst="wedgeRoundRectCallout">
            <a:avLst>
              <a:gd name="adj1" fmla="val 55994"/>
              <a:gd name="adj2" fmla="val -14409"/>
              <a:gd name="adj3" fmla="val 16667"/>
            </a:avLst>
          </a:prstGeom>
          <a:solidFill>
            <a:schemeClr val="bg1"/>
          </a:solidFill>
          <a:ln w="9525">
            <a:solidFill>
              <a:srgbClr val="FF9933"/>
            </a:solidFill>
            <a:miter lim="800000"/>
            <a:headEnd/>
            <a:tailEnd/>
          </a:ln>
        </p:spPr>
        <p:txBody>
          <a:bodyPr lIns="72000" tIns="36000" rIns="72000" bIns="36000"/>
          <a:lstStyle/>
          <a:p>
            <a:pPr>
              <a:lnSpc>
                <a:spcPct val="90000"/>
              </a:lnSpc>
              <a:spcBef>
                <a:spcPct val="50000"/>
              </a:spcBef>
            </a:pPr>
            <a:r>
              <a:rPr lang="ja-JP" altLang="en-US" sz="1000" dirty="0">
                <a:solidFill>
                  <a:prstClr val="black"/>
                </a:solidFill>
                <a:latin typeface="HG丸ｺﾞｼｯｸM-PRO" pitchFamily="50" charset="-128"/>
                <a:ea typeface="HG丸ｺﾞｼｯｸM-PRO" pitchFamily="50" charset="-128"/>
              </a:rPr>
              <a:t>利用者からの通報に</a:t>
            </a:r>
            <a:r>
              <a:rPr lang="ja-JP" altLang="en-US" sz="1000" dirty="0" smtClean="0">
                <a:solidFill>
                  <a:prstClr val="black"/>
                </a:solidFill>
                <a:latin typeface="HG丸ｺﾞｼｯｸM-PRO" pitchFamily="50" charset="-128"/>
                <a:ea typeface="HG丸ｺﾞｼｯｸM-PRO" pitchFamily="50" charset="-128"/>
              </a:rPr>
              <a:t>より、</a:t>
            </a:r>
            <a:endParaRPr lang="en-US" altLang="ja-JP" sz="1000" dirty="0" smtClean="0">
              <a:solidFill>
                <a:prstClr val="black"/>
              </a:solidFill>
              <a:latin typeface="HG丸ｺﾞｼｯｸM-PRO" pitchFamily="50" charset="-128"/>
              <a:ea typeface="HG丸ｺﾞｼｯｸM-PRO" pitchFamily="50" charset="-128"/>
            </a:endParaRPr>
          </a:p>
          <a:p>
            <a:pPr>
              <a:lnSpc>
                <a:spcPct val="90000"/>
              </a:lnSpc>
            </a:pPr>
            <a:r>
              <a:rPr lang="ja-JP" altLang="en-US" sz="1000" dirty="0" smtClean="0">
                <a:solidFill>
                  <a:prstClr val="black"/>
                </a:solidFill>
                <a:latin typeface="HG丸ｺﾞｼｯｸM-PRO" pitchFamily="50" charset="-128"/>
                <a:ea typeface="HG丸ｺﾞｼｯｸM-PRO" pitchFamily="50" charset="-128"/>
              </a:rPr>
              <a:t>電話や</a:t>
            </a:r>
            <a:r>
              <a:rPr lang="en-US" altLang="ja-JP" sz="1000" dirty="0" smtClean="0">
                <a:solidFill>
                  <a:prstClr val="black"/>
                </a:solidFill>
                <a:latin typeface="HG丸ｺﾞｼｯｸM-PRO" pitchFamily="50" charset="-128"/>
                <a:ea typeface="HG丸ｺﾞｼｯｸM-PRO" pitchFamily="50" charset="-128"/>
              </a:rPr>
              <a:t>ICT</a:t>
            </a:r>
            <a:r>
              <a:rPr lang="ja-JP" altLang="en-US" sz="1000" dirty="0" smtClean="0">
                <a:solidFill>
                  <a:prstClr val="black"/>
                </a:solidFill>
                <a:latin typeface="HG丸ｺﾞｼｯｸM-PRO" pitchFamily="50" charset="-128"/>
                <a:ea typeface="HG丸ｺﾞｼｯｸM-PRO" pitchFamily="50" charset="-128"/>
              </a:rPr>
              <a:t>機器等による応対・訪問などの随時対応を行う</a:t>
            </a:r>
            <a:endParaRPr lang="ja-JP" altLang="en-US" sz="1000" dirty="0">
              <a:solidFill>
                <a:prstClr val="black"/>
              </a:solidFill>
              <a:latin typeface="HG丸ｺﾞｼｯｸM-PRO" pitchFamily="50" charset="-128"/>
              <a:ea typeface="HG丸ｺﾞｼｯｸM-PRO" pitchFamily="50" charset="-128"/>
            </a:endParaRPr>
          </a:p>
        </p:txBody>
      </p:sp>
      <p:sp>
        <p:nvSpPr>
          <p:cNvPr id="32" name="AutoShape 22"/>
          <p:cNvSpPr>
            <a:spLocks noChangeArrowheads="1"/>
          </p:cNvSpPr>
          <p:nvPr/>
        </p:nvSpPr>
        <p:spPr bwMode="auto">
          <a:xfrm>
            <a:off x="3330480" y="2348881"/>
            <a:ext cx="418831" cy="157662"/>
          </a:xfrm>
          <a:prstGeom prst="roundRect">
            <a:avLst>
              <a:gd name="adj" fmla="val 16667"/>
            </a:avLst>
          </a:prstGeom>
          <a:solidFill>
            <a:schemeClr val="bg1"/>
          </a:solidFill>
          <a:ln w="9525">
            <a:solidFill>
              <a:srgbClr val="FF9933"/>
            </a:solidFill>
            <a:round/>
            <a:headEnd/>
            <a:tailEnd/>
          </a:ln>
        </p:spPr>
        <p:txBody>
          <a:bodyPr wrap="none" lIns="86971" tIns="43491" rIns="86971" bIns="43491" anchor="ctr"/>
          <a:lstStyle/>
          <a:p>
            <a:pPr algn="ctr">
              <a:spcBef>
                <a:spcPct val="50000"/>
              </a:spcBef>
            </a:pPr>
            <a:r>
              <a:rPr lang="ja-JP" altLang="en-US" sz="1050" b="1" dirty="0">
                <a:solidFill>
                  <a:srgbClr val="F79646">
                    <a:lumMod val="75000"/>
                  </a:srgbClr>
                </a:solidFill>
                <a:latin typeface="HG丸ｺﾞｼｯｸM-PRO" pitchFamily="50" charset="-128"/>
                <a:ea typeface="HG丸ｺﾞｼｯｸM-PRO" pitchFamily="50" charset="-128"/>
              </a:rPr>
              <a:t>通報</a:t>
            </a:r>
          </a:p>
        </p:txBody>
      </p:sp>
      <p:pic>
        <p:nvPicPr>
          <p:cNvPr id="33" name="Picture 76" descr="BD07273_"/>
          <p:cNvPicPr>
            <a:picLocks noChangeAspect="1" noChangeArrowheads="1"/>
          </p:cNvPicPr>
          <p:nvPr/>
        </p:nvPicPr>
        <p:blipFill>
          <a:blip r:embed="rId4" cstate="print"/>
          <a:srcRect/>
          <a:stretch>
            <a:fillRect/>
          </a:stretch>
        </p:blipFill>
        <p:spPr bwMode="auto">
          <a:xfrm flipH="1">
            <a:off x="3036378" y="3356997"/>
            <a:ext cx="438595" cy="201809"/>
          </a:xfrm>
          <a:prstGeom prst="rect">
            <a:avLst/>
          </a:prstGeom>
          <a:noFill/>
          <a:ln w="9525">
            <a:noFill/>
            <a:miter lim="800000"/>
            <a:headEnd/>
            <a:tailEnd/>
          </a:ln>
        </p:spPr>
      </p:pic>
      <p:pic>
        <p:nvPicPr>
          <p:cNvPr id="34" name="Picture 78" descr="BD07273_"/>
          <p:cNvPicPr>
            <a:picLocks noChangeAspect="1" noChangeArrowheads="1"/>
          </p:cNvPicPr>
          <p:nvPr/>
        </p:nvPicPr>
        <p:blipFill>
          <a:blip r:embed="rId4" cstate="print"/>
          <a:srcRect/>
          <a:stretch>
            <a:fillRect/>
          </a:stretch>
        </p:blipFill>
        <p:spPr bwMode="auto">
          <a:xfrm>
            <a:off x="4820484" y="2348880"/>
            <a:ext cx="422632" cy="217180"/>
          </a:xfrm>
          <a:prstGeom prst="rect">
            <a:avLst/>
          </a:prstGeom>
          <a:noFill/>
          <a:ln w="9525">
            <a:noFill/>
            <a:miter lim="800000"/>
            <a:headEnd/>
            <a:tailEnd/>
          </a:ln>
        </p:spPr>
      </p:pic>
      <p:grpSp>
        <p:nvGrpSpPr>
          <p:cNvPr id="2" name="グループ化 97"/>
          <p:cNvGrpSpPr/>
          <p:nvPr/>
        </p:nvGrpSpPr>
        <p:grpSpPr>
          <a:xfrm>
            <a:off x="1218521" y="2852948"/>
            <a:ext cx="534335" cy="307977"/>
            <a:chOff x="1063689" y="4163175"/>
            <a:chExt cx="810821" cy="533375"/>
          </a:xfrm>
        </p:grpSpPr>
        <p:sp>
          <p:nvSpPr>
            <p:cNvPr id="36" name="Rectangle 18"/>
            <p:cNvSpPr>
              <a:spLocks noChangeArrowheads="1"/>
            </p:cNvSpPr>
            <p:nvPr/>
          </p:nvSpPr>
          <p:spPr bwMode="auto">
            <a:xfrm>
              <a:off x="1192197" y="4340079"/>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37" name="AutoShape 19"/>
            <p:cNvSpPr>
              <a:spLocks noChangeArrowheads="1"/>
            </p:cNvSpPr>
            <p:nvPr/>
          </p:nvSpPr>
          <p:spPr bwMode="auto">
            <a:xfrm>
              <a:off x="1063689" y="4163175"/>
              <a:ext cx="810821"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38" name="Picture 20" descr="GUM13_CL11105"/>
            <p:cNvPicPr>
              <a:picLocks noChangeAspect="1" noChangeArrowheads="1"/>
            </p:cNvPicPr>
            <p:nvPr/>
          </p:nvPicPr>
          <p:blipFill>
            <a:blip r:embed="rId5" cstate="print"/>
            <a:srcRect/>
            <a:stretch>
              <a:fillRect/>
            </a:stretch>
          </p:blipFill>
          <p:spPr bwMode="auto">
            <a:xfrm>
              <a:off x="1308155" y="4400614"/>
              <a:ext cx="297298" cy="244673"/>
            </a:xfrm>
            <a:prstGeom prst="rect">
              <a:avLst/>
            </a:prstGeom>
            <a:noFill/>
            <a:ln w="9525">
              <a:noFill/>
              <a:miter lim="800000"/>
              <a:headEnd/>
              <a:tailEnd/>
            </a:ln>
          </p:spPr>
        </p:pic>
      </p:grpSp>
      <p:sp>
        <p:nvSpPr>
          <p:cNvPr id="39" name="テキスト ボックス 101"/>
          <p:cNvSpPr txBox="1">
            <a:spLocks noChangeArrowheads="1"/>
          </p:cNvSpPr>
          <p:nvPr/>
        </p:nvSpPr>
        <p:spPr bwMode="auto">
          <a:xfrm>
            <a:off x="4744623" y="2503514"/>
            <a:ext cx="1186137" cy="249432"/>
          </a:xfrm>
          <a:prstGeom prst="rect">
            <a:avLst/>
          </a:prstGeom>
          <a:noFill/>
          <a:ln w="9525">
            <a:noFill/>
            <a:miter lim="800000"/>
            <a:headEnd/>
            <a:tailEnd/>
          </a:ln>
        </p:spPr>
        <p:txBody>
          <a:bodyPr wrap="square" lIns="86991" tIns="43500" rIns="86991" bIns="43500">
            <a:spAutoFit/>
          </a:bodyPr>
          <a:lstStyle/>
          <a:p>
            <a:r>
              <a:rPr lang="ja-JP" altLang="en-US" sz="1050" b="1" dirty="0" smtClean="0">
                <a:solidFill>
                  <a:srgbClr val="C0504D">
                    <a:lumMod val="75000"/>
                  </a:srgbClr>
                </a:solidFill>
                <a:latin typeface="HG丸ｺﾞｼｯｸM-PRO" pitchFamily="50" charset="-128"/>
                <a:ea typeface="HG丸ｺﾞｼｯｸM-PRO" pitchFamily="50" charset="-128"/>
              </a:rPr>
              <a:t>定期巡回型</a:t>
            </a:r>
            <a:r>
              <a:rPr lang="ja-JP" altLang="en-US" sz="1050" b="1" dirty="0">
                <a:solidFill>
                  <a:srgbClr val="C0504D">
                    <a:lumMod val="75000"/>
                  </a:srgbClr>
                </a:solidFill>
                <a:latin typeface="HG丸ｺﾞｼｯｸM-PRO" pitchFamily="50" charset="-128"/>
                <a:ea typeface="HG丸ｺﾞｼｯｸM-PRO" pitchFamily="50" charset="-128"/>
              </a:rPr>
              <a:t>訪問</a:t>
            </a:r>
          </a:p>
        </p:txBody>
      </p:sp>
      <p:sp>
        <p:nvSpPr>
          <p:cNvPr id="40" name="テキスト ボックス 104"/>
          <p:cNvSpPr txBox="1">
            <a:spLocks noChangeArrowheads="1"/>
          </p:cNvSpPr>
          <p:nvPr/>
        </p:nvSpPr>
        <p:spPr bwMode="auto">
          <a:xfrm>
            <a:off x="3030615" y="3522702"/>
            <a:ext cx="1569749" cy="249432"/>
          </a:xfrm>
          <a:prstGeom prst="rect">
            <a:avLst/>
          </a:prstGeom>
          <a:noFill/>
          <a:ln w="9525">
            <a:noFill/>
            <a:miter lim="800000"/>
            <a:headEnd/>
            <a:tailEnd/>
          </a:ln>
        </p:spPr>
        <p:txBody>
          <a:bodyPr wrap="square" lIns="86991" tIns="43500" rIns="86991" bIns="43500">
            <a:spAutoFit/>
          </a:bodyPr>
          <a:lstStyle/>
          <a:p>
            <a:r>
              <a:rPr lang="ja-JP" altLang="en-US" sz="1050" b="1" dirty="0" smtClean="0">
                <a:solidFill>
                  <a:srgbClr val="C0504D">
                    <a:lumMod val="75000"/>
                  </a:srgbClr>
                </a:solidFill>
                <a:latin typeface="HG丸ｺﾞｼｯｸM-PRO" pitchFamily="50" charset="-128"/>
                <a:ea typeface="HG丸ｺﾞｼｯｸM-PRO" pitchFamily="50" charset="-128"/>
              </a:rPr>
              <a:t>定期巡回型</a:t>
            </a:r>
            <a:r>
              <a:rPr lang="ja-JP" altLang="en-US" sz="1050" b="1" dirty="0">
                <a:solidFill>
                  <a:srgbClr val="C0504D">
                    <a:lumMod val="75000"/>
                  </a:srgbClr>
                </a:solidFill>
                <a:latin typeface="HG丸ｺﾞｼｯｸM-PRO" pitchFamily="50" charset="-128"/>
                <a:ea typeface="HG丸ｺﾞｼｯｸM-PRO" pitchFamily="50" charset="-128"/>
              </a:rPr>
              <a:t>訪問</a:t>
            </a:r>
          </a:p>
        </p:txBody>
      </p:sp>
      <p:sp>
        <p:nvSpPr>
          <p:cNvPr id="41" name="AutoShape 17"/>
          <p:cNvSpPr>
            <a:spLocks noChangeArrowheads="1"/>
          </p:cNvSpPr>
          <p:nvPr/>
        </p:nvSpPr>
        <p:spPr bwMode="auto">
          <a:xfrm>
            <a:off x="4806014" y="1791660"/>
            <a:ext cx="2060132" cy="525627"/>
          </a:xfrm>
          <a:prstGeom prst="wedgeRoundRectCallout">
            <a:avLst>
              <a:gd name="adj1" fmla="val -26272"/>
              <a:gd name="adj2" fmla="val 59322"/>
              <a:gd name="adj3" fmla="val 16667"/>
            </a:avLst>
          </a:prstGeom>
          <a:solidFill>
            <a:schemeClr val="bg1"/>
          </a:solidFill>
          <a:ln w="12700">
            <a:solidFill>
              <a:schemeClr val="accent2">
                <a:lumMod val="60000"/>
                <a:lumOff val="40000"/>
              </a:schemeClr>
            </a:solidFill>
            <a:miter lim="800000"/>
            <a:headEnd/>
            <a:tailEnd/>
          </a:ln>
        </p:spPr>
        <p:txBody>
          <a:bodyPr lIns="72000" tIns="36000" rIns="72000" bIns="36000"/>
          <a:lstStyle/>
          <a:p>
            <a:pPr>
              <a:lnSpc>
                <a:spcPct val="90000"/>
              </a:lnSpc>
            </a:pPr>
            <a:r>
              <a:rPr lang="ja-JP" altLang="en-US" sz="1000" dirty="0" smtClean="0">
                <a:solidFill>
                  <a:prstClr val="black"/>
                </a:solidFill>
                <a:latin typeface="HG丸ｺﾞｼｯｸM-PRO" pitchFamily="50" charset="-128"/>
                <a:ea typeface="HG丸ｺﾞｼｯｸM-PRO" pitchFamily="50" charset="-128"/>
              </a:rPr>
              <a:t>訪問介護と訪問看護が一体的又は密接に連携しながら、</a:t>
            </a:r>
            <a:endParaRPr lang="en-US" altLang="ja-JP" sz="1000" dirty="0" smtClean="0">
              <a:solidFill>
                <a:prstClr val="black"/>
              </a:solidFill>
              <a:latin typeface="HG丸ｺﾞｼｯｸM-PRO" pitchFamily="50" charset="-128"/>
              <a:ea typeface="HG丸ｺﾞｼｯｸM-PRO" pitchFamily="50" charset="-128"/>
            </a:endParaRPr>
          </a:p>
          <a:p>
            <a:pPr>
              <a:lnSpc>
                <a:spcPct val="90000"/>
              </a:lnSpc>
            </a:pPr>
            <a:r>
              <a:rPr lang="ja-JP" altLang="en-US" sz="1000" dirty="0" smtClean="0">
                <a:solidFill>
                  <a:prstClr val="black"/>
                </a:solidFill>
                <a:latin typeface="HG丸ｺﾞｼｯｸM-PRO" pitchFamily="50" charset="-128"/>
                <a:ea typeface="HG丸ｺﾞｼｯｸM-PRO" pitchFamily="50" charset="-128"/>
              </a:rPr>
              <a:t>定期巡回型</a:t>
            </a:r>
            <a:r>
              <a:rPr lang="ja-JP" altLang="en-US" sz="1000" dirty="0">
                <a:solidFill>
                  <a:prstClr val="black"/>
                </a:solidFill>
                <a:latin typeface="HG丸ｺﾞｼｯｸM-PRO" pitchFamily="50" charset="-128"/>
                <a:ea typeface="HG丸ｺﾞｼｯｸM-PRO" pitchFamily="50" charset="-128"/>
              </a:rPr>
              <a:t>訪問を行う</a:t>
            </a:r>
          </a:p>
        </p:txBody>
      </p:sp>
      <p:grpSp>
        <p:nvGrpSpPr>
          <p:cNvPr id="3" name="グループ化 98"/>
          <p:cNvGrpSpPr/>
          <p:nvPr/>
        </p:nvGrpSpPr>
        <p:grpSpPr>
          <a:xfrm>
            <a:off x="2581918" y="1988842"/>
            <a:ext cx="534335" cy="348793"/>
            <a:chOff x="5046583" y="2011680"/>
            <a:chExt cx="810822" cy="533378"/>
          </a:xfrm>
        </p:grpSpPr>
        <p:sp>
          <p:nvSpPr>
            <p:cNvPr id="43"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44"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46"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4" name="グループ化 102"/>
          <p:cNvGrpSpPr/>
          <p:nvPr/>
        </p:nvGrpSpPr>
        <p:grpSpPr>
          <a:xfrm>
            <a:off x="4230727" y="2204876"/>
            <a:ext cx="534335" cy="385423"/>
            <a:chOff x="5046583" y="2011680"/>
            <a:chExt cx="810822" cy="533378"/>
          </a:xfrm>
        </p:grpSpPr>
        <p:sp>
          <p:nvSpPr>
            <p:cNvPr id="51"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52"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53"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5" name="グループ化 106"/>
          <p:cNvGrpSpPr/>
          <p:nvPr/>
        </p:nvGrpSpPr>
        <p:grpSpPr>
          <a:xfrm>
            <a:off x="5479981" y="2708932"/>
            <a:ext cx="534335" cy="408193"/>
            <a:chOff x="5046583" y="2011680"/>
            <a:chExt cx="810822" cy="533378"/>
          </a:xfrm>
        </p:grpSpPr>
        <p:sp>
          <p:nvSpPr>
            <p:cNvPr id="55"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56"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57"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6" name="グループ化 114"/>
          <p:cNvGrpSpPr/>
          <p:nvPr/>
        </p:nvGrpSpPr>
        <p:grpSpPr>
          <a:xfrm>
            <a:off x="4820482" y="2924956"/>
            <a:ext cx="534335" cy="358957"/>
            <a:chOff x="5046583" y="2011680"/>
            <a:chExt cx="810822" cy="533378"/>
          </a:xfrm>
        </p:grpSpPr>
        <p:sp>
          <p:nvSpPr>
            <p:cNvPr id="63"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64"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65"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7" name="グループ化 118"/>
          <p:cNvGrpSpPr/>
          <p:nvPr/>
        </p:nvGrpSpPr>
        <p:grpSpPr>
          <a:xfrm>
            <a:off x="4160990" y="3140980"/>
            <a:ext cx="534335" cy="368971"/>
            <a:chOff x="5046583" y="2011680"/>
            <a:chExt cx="810822" cy="533378"/>
          </a:xfrm>
        </p:grpSpPr>
        <p:sp>
          <p:nvSpPr>
            <p:cNvPr id="67"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68"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69"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8" name="グループ化 122"/>
          <p:cNvGrpSpPr/>
          <p:nvPr/>
        </p:nvGrpSpPr>
        <p:grpSpPr>
          <a:xfrm>
            <a:off x="2047860" y="2780929"/>
            <a:ext cx="534335" cy="346200"/>
            <a:chOff x="5046583" y="2011680"/>
            <a:chExt cx="810822" cy="533378"/>
          </a:xfrm>
        </p:grpSpPr>
        <p:sp>
          <p:nvSpPr>
            <p:cNvPr id="71"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72"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73"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9" name="グループ化 126"/>
          <p:cNvGrpSpPr/>
          <p:nvPr/>
        </p:nvGrpSpPr>
        <p:grpSpPr>
          <a:xfrm>
            <a:off x="2109219" y="3212976"/>
            <a:ext cx="534335" cy="325218"/>
            <a:chOff x="5046583" y="2011680"/>
            <a:chExt cx="810822" cy="533378"/>
          </a:xfrm>
        </p:grpSpPr>
        <p:sp>
          <p:nvSpPr>
            <p:cNvPr id="75"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76"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77"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sp>
        <p:nvSpPr>
          <p:cNvPr id="115" name="正方形/長方形 114"/>
          <p:cNvSpPr/>
          <p:nvPr/>
        </p:nvSpPr>
        <p:spPr>
          <a:xfrm>
            <a:off x="233089" y="1774292"/>
            <a:ext cx="4092774" cy="286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＜定期巡回・随時対応サービスのイメージ＞</a:t>
            </a:r>
            <a:endParaRPr lang="ja-JP" altLang="en-US" sz="1400" dirty="0">
              <a:solidFill>
                <a:prstClr val="black"/>
              </a:solidFill>
            </a:endParaRPr>
          </a:p>
        </p:txBody>
      </p:sp>
      <p:sp>
        <p:nvSpPr>
          <p:cNvPr id="116" name="正方形/長方形 115"/>
          <p:cNvSpPr/>
          <p:nvPr/>
        </p:nvSpPr>
        <p:spPr>
          <a:xfrm>
            <a:off x="277289" y="3688059"/>
            <a:ext cx="1978490" cy="281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＜サービス提供の例＞</a:t>
            </a:r>
            <a:endParaRPr lang="ja-JP" altLang="en-US" sz="1400" dirty="0">
              <a:solidFill>
                <a:prstClr val="black"/>
              </a:solidFill>
            </a:endParaRPr>
          </a:p>
        </p:txBody>
      </p:sp>
      <p:sp>
        <p:nvSpPr>
          <p:cNvPr id="117" name="正方形/長方形 116"/>
          <p:cNvSpPr/>
          <p:nvPr/>
        </p:nvSpPr>
        <p:spPr>
          <a:xfrm>
            <a:off x="7238636" y="4153738"/>
            <a:ext cx="2711262" cy="12914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prstClr val="black"/>
                </a:solidFill>
              </a:rPr>
              <a:t>・</a:t>
            </a:r>
            <a:r>
              <a:rPr lang="ja-JP" altLang="en-US" sz="1100" b="1" u="sng" dirty="0" smtClean="0">
                <a:solidFill>
                  <a:srgbClr val="FF0000"/>
                </a:solidFill>
              </a:rPr>
              <a:t>日中・夜間を通じて</a:t>
            </a:r>
            <a:r>
              <a:rPr lang="ja-JP" altLang="en-US" sz="1100" dirty="0" smtClean="0">
                <a:solidFill>
                  <a:prstClr val="black"/>
                </a:solidFill>
              </a:rPr>
              <a:t>サービスを受けることが可能</a:t>
            </a:r>
            <a:endParaRPr lang="en-US" altLang="ja-JP" sz="1100" dirty="0" smtClean="0">
              <a:solidFill>
                <a:prstClr val="black"/>
              </a:solidFill>
            </a:endParaRPr>
          </a:p>
          <a:p>
            <a:pPr>
              <a:spcBef>
                <a:spcPts val="600"/>
              </a:spcBef>
            </a:pPr>
            <a:r>
              <a:rPr lang="ja-JP" altLang="en-US" sz="1100" dirty="0" smtClean="0">
                <a:solidFill>
                  <a:prstClr val="black"/>
                </a:solidFill>
              </a:rPr>
              <a:t>・</a:t>
            </a:r>
            <a:r>
              <a:rPr lang="ja-JP" altLang="en-US" sz="1100" b="1" u="sng" dirty="0" smtClean="0">
                <a:solidFill>
                  <a:srgbClr val="FF0000"/>
                </a:solidFill>
              </a:rPr>
              <a:t>訪問介護と訪問看護を一体的に</a:t>
            </a:r>
            <a:r>
              <a:rPr lang="ja-JP" altLang="en-US" sz="1100" dirty="0" smtClean="0">
                <a:solidFill>
                  <a:prstClr val="black"/>
                </a:solidFill>
              </a:rPr>
              <a:t>受けることが可能</a:t>
            </a:r>
            <a:endParaRPr lang="en-US" altLang="ja-JP" sz="1100" dirty="0" smtClean="0">
              <a:solidFill>
                <a:prstClr val="black"/>
              </a:solidFill>
            </a:endParaRPr>
          </a:p>
          <a:p>
            <a:pPr>
              <a:spcBef>
                <a:spcPts val="600"/>
              </a:spcBef>
            </a:pPr>
            <a:r>
              <a:rPr lang="ja-JP" altLang="en-US" sz="1100" dirty="0" smtClean="0">
                <a:solidFill>
                  <a:prstClr val="black"/>
                </a:solidFill>
              </a:rPr>
              <a:t>・定期的な訪問だけではなく、</a:t>
            </a:r>
            <a:r>
              <a:rPr lang="ja-JP" altLang="en-US" sz="1100" b="1" u="sng" dirty="0" smtClean="0">
                <a:solidFill>
                  <a:srgbClr val="FF0000"/>
                </a:solidFill>
              </a:rPr>
              <a:t>必要なときに随時サービス</a:t>
            </a:r>
            <a:r>
              <a:rPr lang="ja-JP" altLang="en-US" sz="1100" dirty="0" smtClean="0">
                <a:solidFill>
                  <a:prstClr val="black"/>
                </a:solidFill>
              </a:rPr>
              <a:t>を受けること</a:t>
            </a:r>
            <a:r>
              <a:rPr lang="ja-JP" altLang="en-US" sz="1200" dirty="0" smtClean="0">
                <a:solidFill>
                  <a:prstClr val="black"/>
                </a:solidFill>
              </a:rPr>
              <a:t>が可能</a:t>
            </a:r>
            <a:endParaRPr lang="ja-JP" altLang="en-US" sz="1200" dirty="0">
              <a:solidFill>
                <a:prstClr val="black"/>
              </a:solidFill>
            </a:endParaRPr>
          </a:p>
        </p:txBody>
      </p:sp>
      <p:sp>
        <p:nvSpPr>
          <p:cNvPr id="118" name="右矢印 117"/>
          <p:cNvSpPr/>
          <p:nvPr/>
        </p:nvSpPr>
        <p:spPr>
          <a:xfrm>
            <a:off x="6889559" y="4644797"/>
            <a:ext cx="219833" cy="210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8" name="テキスト ボックス 107"/>
          <p:cNvSpPr txBox="1"/>
          <p:nvPr/>
        </p:nvSpPr>
        <p:spPr>
          <a:xfrm>
            <a:off x="6945526" y="2924944"/>
            <a:ext cx="3004372" cy="1080120"/>
          </a:xfrm>
          <a:prstGeom prst="rect">
            <a:avLst/>
          </a:prstGeom>
          <a:solidFill>
            <a:schemeClr val="bg1"/>
          </a:solidFill>
          <a:ln w="15875">
            <a:solidFill>
              <a:schemeClr val="tx1"/>
            </a:solidFill>
          </a:ln>
        </p:spPr>
        <p:txBody>
          <a:bodyPr wrap="square" rtlCol="0" anchor="ctr">
            <a:noAutofit/>
          </a:bodyPr>
          <a:lstStyle/>
          <a:p>
            <a:r>
              <a:rPr lang="ja-JP" altLang="ja-JP" sz="1200" b="1" u="sng" dirty="0" smtClean="0">
                <a:solidFill>
                  <a:srgbClr val="FF0000"/>
                </a:solidFill>
              </a:rPr>
              <a:t>夜間・深夜の対応は日中と比べて少な</a:t>
            </a:r>
            <a:r>
              <a:rPr lang="ja-JP" altLang="en-US" sz="1200" b="1" u="sng" dirty="0" smtClean="0">
                <a:solidFill>
                  <a:srgbClr val="FF0000"/>
                </a:solidFill>
              </a:rPr>
              <a:t>く</a:t>
            </a:r>
            <a:r>
              <a:rPr lang="ja-JP" altLang="ja-JP" sz="1200" b="1" u="sng" dirty="0" smtClean="0">
                <a:solidFill>
                  <a:srgbClr val="FF0000"/>
                </a:solidFill>
              </a:rPr>
              <a:t>、</a:t>
            </a:r>
            <a:r>
              <a:rPr lang="ja-JP" altLang="en-US" sz="1200" b="1" u="sng" dirty="0" smtClean="0">
                <a:solidFill>
                  <a:srgbClr val="FF0000"/>
                </a:solidFill>
              </a:rPr>
              <a:t>利用者からのコールも少ない。（</a:t>
            </a:r>
            <a:r>
              <a:rPr lang="ja-JP" altLang="ja-JP" sz="1200" b="1" u="sng" dirty="0" smtClean="0">
                <a:solidFill>
                  <a:srgbClr val="FF0000"/>
                </a:solidFill>
              </a:rPr>
              <a:t>イメージが実態と大きく異なっていることが多い</a:t>
            </a:r>
            <a:r>
              <a:rPr lang="ja-JP" altLang="en-US" sz="1200" b="1" u="sng" dirty="0" smtClean="0">
                <a:solidFill>
                  <a:srgbClr val="FF0000"/>
                </a:solidFill>
              </a:rPr>
              <a:t>。）</a:t>
            </a:r>
            <a:endParaRPr lang="en-US" altLang="ja-JP" sz="1200" b="1" u="sng" dirty="0" smtClean="0">
              <a:solidFill>
                <a:srgbClr val="FF0000"/>
              </a:solidFill>
            </a:endParaRPr>
          </a:p>
          <a:p>
            <a:endParaRPr lang="en-US" altLang="ja-JP" sz="4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三菱</a:t>
            </a:r>
            <a:r>
              <a:rPr lang="en-US" altLang="ja-JP" sz="800" dirty="0" smtClean="0">
                <a:solidFill>
                  <a:prstClr val="black"/>
                </a:solidFill>
              </a:rPr>
              <a:t>UFJ</a:t>
            </a:r>
            <a:r>
              <a:rPr lang="ja-JP" altLang="en-US" sz="800" dirty="0" smtClean="0">
                <a:solidFill>
                  <a:prstClr val="black"/>
                </a:solidFill>
              </a:rPr>
              <a:t>リサーチ＆コンサルティング調査より</a:t>
            </a:r>
            <a:r>
              <a:rPr lang="en-US" altLang="ja-JP" sz="800" dirty="0" smtClean="0">
                <a:solidFill>
                  <a:prstClr val="black"/>
                </a:solidFill>
              </a:rPr>
              <a:t>】</a:t>
            </a:r>
          </a:p>
        </p:txBody>
      </p:sp>
      <p:sp>
        <p:nvSpPr>
          <p:cNvPr id="109" name="雲形吹き出し 108"/>
          <p:cNvSpPr/>
          <p:nvPr/>
        </p:nvSpPr>
        <p:spPr>
          <a:xfrm>
            <a:off x="6945529" y="1772816"/>
            <a:ext cx="2931095" cy="936104"/>
          </a:xfrm>
          <a:prstGeom prst="cloudCallout">
            <a:avLst>
              <a:gd name="adj1" fmla="val -52913"/>
              <a:gd name="adj2" fmla="val 62870"/>
            </a:avLst>
          </a:prstGeom>
          <a:solidFill>
            <a:srgbClr val="FFC000">
              <a:alpha val="52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0" name="テキスト ボックス 109"/>
          <p:cNvSpPr txBox="1"/>
          <p:nvPr/>
        </p:nvSpPr>
        <p:spPr>
          <a:xfrm>
            <a:off x="7238638" y="1916832"/>
            <a:ext cx="2637985" cy="600164"/>
          </a:xfrm>
          <a:prstGeom prst="rect">
            <a:avLst/>
          </a:prstGeom>
          <a:noFill/>
          <a:ln>
            <a:noFill/>
          </a:ln>
        </p:spPr>
        <p:txBody>
          <a:bodyPr wrap="square" rtlCol="0">
            <a:spAutoFit/>
          </a:bodyPr>
          <a:lstStyle/>
          <a:p>
            <a:r>
              <a:rPr lang="ja-JP" altLang="ja-JP" sz="1100" b="1" dirty="0" smtClean="0">
                <a:solidFill>
                  <a:prstClr val="black"/>
                </a:solidFill>
              </a:rPr>
              <a:t>参入</a:t>
            </a:r>
            <a:r>
              <a:rPr lang="ja-JP" altLang="en-US" sz="1100" b="1" dirty="0" smtClean="0">
                <a:solidFill>
                  <a:prstClr val="black"/>
                </a:solidFill>
              </a:rPr>
              <a:t>していない</a:t>
            </a:r>
            <a:r>
              <a:rPr lang="ja-JP" altLang="ja-JP" sz="1100" b="1" dirty="0" smtClean="0">
                <a:solidFill>
                  <a:prstClr val="black"/>
                </a:solidFill>
              </a:rPr>
              <a:t>事業者は、</a:t>
            </a:r>
            <a:endParaRPr lang="en-US" altLang="ja-JP" sz="1100" b="1" dirty="0" smtClean="0">
              <a:solidFill>
                <a:prstClr val="black"/>
              </a:solidFill>
            </a:endParaRPr>
          </a:p>
          <a:p>
            <a:r>
              <a:rPr lang="ja-JP" altLang="ja-JP" sz="1100" b="1" dirty="0" smtClean="0">
                <a:solidFill>
                  <a:prstClr val="black"/>
                </a:solidFill>
              </a:rPr>
              <a:t>「夜間・深夜の対応が中心」</a:t>
            </a:r>
            <a:endParaRPr lang="en-US" altLang="ja-JP" sz="1100" b="1" dirty="0" smtClean="0">
              <a:solidFill>
                <a:prstClr val="black"/>
              </a:solidFill>
            </a:endParaRPr>
          </a:p>
          <a:p>
            <a:r>
              <a:rPr lang="ja-JP" altLang="en-US" sz="1100" b="1" dirty="0" smtClean="0">
                <a:solidFill>
                  <a:prstClr val="black"/>
                </a:solidFill>
              </a:rPr>
              <a:t>「コール対応が中心」　等</a:t>
            </a:r>
            <a:r>
              <a:rPr lang="ja-JP" altLang="ja-JP" sz="1100" b="1" dirty="0" smtClean="0">
                <a:solidFill>
                  <a:prstClr val="black"/>
                </a:solidFill>
              </a:rPr>
              <a:t>のイメージ</a:t>
            </a:r>
            <a:endParaRPr lang="en-US" altLang="ja-JP" sz="1100" b="1" dirty="0" smtClean="0">
              <a:solidFill>
                <a:prstClr val="black"/>
              </a:solidFill>
            </a:endParaRPr>
          </a:p>
        </p:txBody>
      </p:sp>
      <p:sp>
        <p:nvSpPr>
          <p:cNvPr id="111" name="V 字形矢印 110"/>
          <p:cNvSpPr/>
          <p:nvPr/>
        </p:nvSpPr>
        <p:spPr>
          <a:xfrm rot="5400000">
            <a:off x="8231052" y="2450552"/>
            <a:ext cx="360040" cy="732773"/>
          </a:xfrm>
          <a:prstGeom prst="notchedRightArrow">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4" name="テキスト ボックス 113"/>
          <p:cNvSpPr txBox="1"/>
          <p:nvPr/>
        </p:nvSpPr>
        <p:spPr>
          <a:xfrm>
            <a:off x="7238636" y="2708932"/>
            <a:ext cx="895155" cy="276999"/>
          </a:xfrm>
          <a:prstGeom prst="rect">
            <a:avLst/>
          </a:prstGeom>
          <a:noFill/>
        </p:spPr>
        <p:txBody>
          <a:bodyPr wrap="square" rtlCol="0">
            <a:spAutoFit/>
          </a:bodyPr>
          <a:lstStyle/>
          <a:p>
            <a:r>
              <a:rPr lang="ja-JP" altLang="en-US" sz="1200" b="1" dirty="0" smtClean="0">
                <a:solidFill>
                  <a:prstClr val="black"/>
                </a:solidFill>
              </a:rPr>
              <a:t>実態は、</a:t>
            </a:r>
            <a:endParaRPr lang="ja-JP" altLang="en-US" sz="1200" b="1" dirty="0">
              <a:solidFill>
                <a:prstClr val="black"/>
              </a:solidFill>
            </a:endParaRPr>
          </a:p>
        </p:txBody>
      </p:sp>
      <p:sp>
        <p:nvSpPr>
          <p:cNvPr id="119" name="四角形吹き出し 118"/>
          <p:cNvSpPr/>
          <p:nvPr/>
        </p:nvSpPr>
        <p:spPr>
          <a:xfrm>
            <a:off x="4454094" y="4941168"/>
            <a:ext cx="659497" cy="360040"/>
          </a:xfrm>
          <a:prstGeom prst="wedgeRectCallout">
            <a:avLst>
              <a:gd name="adj1" fmla="val -77034"/>
              <a:gd name="adj2" fmla="val -34039"/>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FF0000"/>
                </a:solidFill>
              </a:rPr>
              <a:t>体位変換</a:t>
            </a:r>
            <a:endParaRPr lang="en-US" altLang="ja-JP" sz="800" b="1" dirty="0" smtClean="0">
              <a:solidFill>
                <a:srgbClr val="FF0000"/>
              </a:solidFill>
            </a:endParaRPr>
          </a:p>
          <a:p>
            <a:pPr algn="ctr"/>
            <a:r>
              <a:rPr lang="ja-JP" altLang="en-US" sz="800" b="1" dirty="0" smtClean="0">
                <a:solidFill>
                  <a:srgbClr val="FF0000"/>
                </a:solidFill>
              </a:rPr>
              <a:t>水分補給</a:t>
            </a:r>
            <a:endParaRPr lang="ja-JP" altLang="en-US" sz="800" b="1" dirty="0">
              <a:solidFill>
                <a:srgbClr val="FF0000"/>
              </a:solidFill>
            </a:endParaRPr>
          </a:p>
        </p:txBody>
      </p:sp>
      <p:sp>
        <p:nvSpPr>
          <p:cNvPr id="86" name="スライド番号プレースホルダー 1"/>
          <p:cNvSpPr txBox="1">
            <a:spLocks noGrp="1"/>
          </p:cNvSpPr>
          <p:nvPr/>
        </p:nvSpPr>
        <p:spPr bwMode="auto">
          <a:xfrm>
            <a:off x="9565196" y="6519687"/>
            <a:ext cx="515436"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400">
                <a:solidFill>
                  <a:srgbClr val="000000"/>
                </a:solidFill>
              </a:rPr>
              <a:pPr algn="r">
                <a:defRPr/>
              </a:pPr>
              <a:t>22</a:t>
            </a:fld>
            <a:endParaRPr lang="en-US" altLang="ja-JP" sz="1400" dirty="0">
              <a:solidFill>
                <a:srgbClr val="000000"/>
              </a:solidFill>
            </a:endParaRPr>
          </a:p>
        </p:txBody>
      </p:sp>
    </p:spTree>
    <p:extLst>
      <p:ext uri="{BB962C8B-B14F-4D97-AF65-F5344CB8AC3E}">
        <p14:creationId xmlns:p14="http://schemas.microsoft.com/office/powerpoint/2010/main" val="2273460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139027" y="620689"/>
            <a:ext cx="9773823" cy="4608512"/>
          </a:xfrm>
          <a:prstGeom prst="roundRect">
            <a:avLst>
              <a:gd name="adj" fmla="val 7841"/>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1300"/>
              </a:lnSpc>
            </a:pPr>
            <a:endParaRPr kumimoji="1" lang="en-US" altLang="ja-JP" dirty="0" smtClean="0">
              <a:solidFill>
                <a:srgbClr val="002060"/>
              </a:solidFill>
              <a:latin typeface="HGP創英角ﾎﾟｯﾌﾟ体" pitchFamily="50" charset="-128"/>
              <a:ea typeface="HGP創英角ﾎﾟｯﾌﾟ体" pitchFamily="50" charset="-128"/>
            </a:endParaRPr>
          </a:p>
          <a:p>
            <a:pPr algn="ctr">
              <a:lnSpc>
                <a:spcPts val="1300"/>
              </a:lnSpc>
            </a:pPr>
            <a:endParaRPr kumimoji="1" lang="ja-JP" altLang="en-US" dirty="0">
              <a:solidFill>
                <a:srgbClr val="002060"/>
              </a:solidFill>
              <a:latin typeface="HGP創英角ﾎﾟｯﾌﾟ体" pitchFamily="50" charset="-128"/>
              <a:ea typeface="HGP創英角ﾎﾟｯﾌﾟ体" pitchFamily="50" charset="-128"/>
            </a:endParaRPr>
          </a:p>
        </p:txBody>
      </p:sp>
      <p:sp>
        <p:nvSpPr>
          <p:cNvPr id="40" name="角丸四角形 39"/>
          <p:cNvSpPr/>
          <p:nvPr/>
        </p:nvSpPr>
        <p:spPr>
          <a:xfrm>
            <a:off x="607404" y="783883"/>
            <a:ext cx="4646508" cy="3796159"/>
          </a:xfrm>
          <a:prstGeom prst="roundRect">
            <a:avLst>
              <a:gd name="adj" fmla="val 6245"/>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1300"/>
              </a:lnSpc>
            </a:pPr>
            <a:r>
              <a:rPr lang="ja-JP" altLang="en-US" sz="1600" b="1" dirty="0" smtClean="0">
                <a:solidFill>
                  <a:srgbClr val="002060"/>
                </a:solidFill>
                <a:latin typeface="HG丸ｺﾞｼｯｸM-PRO" pitchFamily="50" charset="-128"/>
                <a:ea typeface="HG丸ｺﾞｼｯｸM-PRO" pitchFamily="50" charset="-128"/>
              </a:rPr>
              <a:t>登録利用者への</a:t>
            </a:r>
            <a:r>
              <a:rPr kumimoji="1" lang="ja-JP" altLang="en-US" sz="1600" b="1" dirty="0" smtClean="0">
                <a:solidFill>
                  <a:srgbClr val="002060"/>
                </a:solidFill>
                <a:latin typeface="HG丸ｺﾞｼｯｸM-PRO" pitchFamily="50" charset="-128"/>
                <a:ea typeface="HG丸ｺﾞｼｯｸM-PRO" pitchFamily="50" charset="-128"/>
              </a:rPr>
              <a:t>複合型サービスの提供</a:t>
            </a:r>
            <a:endParaRPr kumimoji="1" lang="ja-JP" altLang="en-US" sz="1600" b="1" dirty="0">
              <a:solidFill>
                <a:srgbClr val="002060"/>
              </a:solidFill>
              <a:latin typeface="HG丸ｺﾞｼｯｸM-PRO" pitchFamily="50" charset="-128"/>
              <a:ea typeface="HG丸ｺﾞｼｯｸM-PRO" pitchFamily="50" charset="-128"/>
            </a:endParaRPr>
          </a:p>
        </p:txBody>
      </p:sp>
      <p:sp>
        <p:nvSpPr>
          <p:cNvPr id="15" name="角丸四角形 14"/>
          <p:cNvSpPr/>
          <p:nvPr/>
        </p:nvSpPr>
        <p:spPr>
          <a:xfrm>
            <a:off x="186051" y="2873627"/>
            <a:ext cx="6297856" cy="2207700"/>
          </a:xfrm>
          <a:prstGeom prst="roundRect">
            <a:avLst>
              <a:gd name="adj" fmla="val 12639"/>
            </a:avLst>
          </a:prstGeom>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white"/>
              </a:solidFill>
            </a:endParaRPr>
          </a:p>
        </p:txBody>
      </p:sp>
      <p:grpSp>
        <p:nvGrpSpPr>
          <p:cNvPr id="3" name="グループ化 2"/>
          <p:cNvGrpSpPr/>
          <p:nvPr/>
        </p:nvGrpSpPr>
        <p:grpSpPr>
          <a:xfrm>
            <a:off x="7931784" y="1505615"/>
            <a:ext cx="1881401" cy="1938992"/>
            <a:chOff x="97814" y="3660808"/>
            <a:chExt cx="1594482" cy="1938992"/>
          </a:xfrm>
        </p:grpSpPr>
        <p:sp>
          <p:nvSpPr>
            <p:cNvPr id="4" name="テキスト ボックス 3"/>
            <p:cNvSpPr txBox="1"/>
            <p:nvPr/>
          </p:nvSpPr>
          <p:spPr>
            <a:xfrm>
              <a:off x="97814" y="3660808"/>
              <a:ext cx="1594482" cy="193899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1200" dirty="0" smtClean="0">
                  <a:solidFill>
                    <a:srgbClr val="002060"/>
                  </a:solidFill>
                  <a:latin typeface="ＤＦ特太ゴシック体" pitchFamily="49" charset="-128"/>
                  <a:ea typeface="ＤＦ特太ゴシック体" pitchFamily="49" charset="-128"/>
                </a:rPr>
                <a:t>・協力医療機関</a:t>
              </a:r>
              <a:endParaRPr lang="en-US" altLang="ja-JP" sz="1200" dirty="0">
                <a:solidFill>
                  <a:srgbClr val="002060"/>
                </a:solidFill>
                <a:latin typeface="ＤＦ特太ゴシック体" pitchFamily="49" charset="-128"/>
                <a:ea typeface="ＤＦ特太ゴシック体" pitchFamily="49" charset="-128"/>
              </a:endParaRPr>
            </a:p>
            <a:p>
              <a:r>
                <a:rPr kumimoji="1" lang="ja-JP" altLang="en-US" sz="1200" dirty="0" smtClean="0">
                  <a:solidFill>
                    <a:srgbClr val="002060"/>
                  </a:solidFill>
                  <a:latin typeface="ＤＦ特太ゴシック体" pitchFamily="49" charset="-128"/>
                  <a:ea typeface="ＤＦ特太ゴシック体" pitchFamily="49" charset="-128"/>
                </a:rPr>
                <a:t>・協力歯科医療機関</a:t>
              </a:r>
              <a:endParaRPr kumimoji="1" lang="en-US" altLang="ja-JP" sz="1200" dirty="0" smtClean="0">
                <a:solidFill>
                  <a:srgbClr val="002060"/>
                </a:solidFill>
                <a:latin typeface="ＤＦ特太ゴシック体" pitchFamily="49" charset="-128"/>
                <a:ea typeface="ＤＦ特太ゴシック体" pitchFamily="49" charset="-128"/>
              </a:endParaRPr>
            </a:p>
            <a:p>
              <a:r>
                <a:rPr kumimoji="1" lang="ja-JP" altLang="en-US" sz="1200" dirty="0" smtClean="0">
                  <a:solidFill>
                    <a:srgbClr val="002060"/>
                  </a:solidFill>
                  <a:latin typeface="ＤＦ特太ゴシック体" pitchFamily="49" charset="-128"/>
                  <a:ea typeface="ＤＦ特太ゴシック体" pitchFamily="49" charset="-128"/>
                </a:rPr>
                <a:t>・バックアップ施設</a:t>
              </a:r>
              <a:endParaRPr kumimoji="1" lang="en-US" altLang="ja-JP" sz="1200" dirty="0" smtClean="0">
                <a:solidFill>
                  <a:srgbClr val="002060"/>
                </a:solidFill>
                <a:latin typeface="ＤＦ特太ゴシック体" pitchFamily="49" charset="-128"/>
                <a:ea typeface="ＤＦ特太ゴシック体" pitchFamily="49" charset="-128"/>
              </a:endParaRPr>
            </a:p>
            <a:p>
              <a:r>
                <a:rPr kumimoji="1" lang="ja-JP" altLang="en-US" sz="1200" dirty="0" smtClean="0">
                  <a:solidFill>
                    <a:srgbClr val="002060"/>
                  </a:solidFill>
                  <a:latin typeface="ＤＦ特太ゴシック体" pitchFamily="49" charset="-128"/>
                  <a:ea typeface="ＤＦ特太ゴシック体" pitchFamily="49" charset="-128"/>
                </a:rPr>
                <a:t>（介護老人福祉施設、　</a:t>
              </a:r>
              <a:endParaRPr kumimoji="1" lang="en-US" altLang="ja-JP" sz="1200" dirty="0" smtClean="0">
                <a:solidFill>
                  <a:srgbClr val="002060"/>
                </a:solidFill>
                <a:latin typeface="ＤＦ特太ゴシック体" pitchFamily="49" charset="-128"/>
                <a:ea typeface="ＤＦ特太ゴシック体" pitchFamily="49" charset="-128"/>
              </a:endParaRPr>
            </a:p>
            <a:p>
              <a:r>
                <a:rPr lang="ja-JP" altLang="en-US" sz="1200" dirty="0">
                  <a:solidFill>
                    <a:srgbClr val="002060"/>
                  </a:solidFill>
                  <a:latin typeface="ＤＦ特太ゴシック体" pitchFamily="49" charset="-128"/>
                  <a:ea typeface="ＤＦ特太ゴシック体" pitchFamily="49" charset="-128"/>
                </a:rPr>
                <a:t>　</a:t>
              </a:r>
              <a:r>
                <a:rPr kumimoji="1" lang="ja-JP" altLang="en-US" sz="1200" dirty="0" smtClean="0">
                  <a:solidFill>
                    <a:srgbClr val="002060"/>
                  </a:solidFill>
                  <a:latin typeface="ＤＦ特太ゴシック体" pitchFamily="49" charset="-128"/>
                  <a:ea typeface="ＤＦ特太ゴシック体" pitchFamily="49" charset="-128"/>
                </a:rPr>
                <a:t>介護老人保健施設、</a:t>
              </a:r>
              <a:endParaRPr kumimoji="1" lang="en-US" altLang="ja-JP" sz="1200" dirty="0" smtClean="0">
                <a:solidFill>
                  <a:srgbClr val="002060"/>
                </a:solidFill>
                <a:latin typeface="ＤＦ特太ゴシック体" pitchFamily="49" charset="-128"/>
                <a:ea typeface="ＤＦ特太ゴシック体" pitchFamily="49" charset="-128"/>
              </a:endParaRPr>
            </a:p>
            <a:p>
              <a:r>
                <a:rPr lang="ja-JP" altLang="en-US" sz="1200" dirty="0">
                  <a:solidFill>
                    <a:srgbClr val="002060"/>
                  </a:solidFill>
                  <a:latin typeface="ＤＦ特太ゴシック体" pitchFamily="49" charset="-128"/>
                  <a:ea typeface="ＤＦ特太ゴシック体" pitchFamily="49" charset="-128"/>
                </a:rPr>
                <a:t>　</a:t>
              </a:r>
              <a:r>
                <a:rPr kumimoji="1" lang="ja-JP" altLang="en-US" sz="1200" dirty="0" smtClean="0">
                  <a:solidFill>
                    <a:srgbClr val="002060"/>
                  </a:solidFill>
                  <a:latin typeface="ＤＦ特太ゴシック体" pitchFamily="49" charset="-128"/>
                  <a:ea typeface="ＤＦ特太ゴシック体" pitchFamily="49" charset="-128"/>
                </a:rPr>
                <a:t>病院等）</a:t>
              </a:r>
              <a:endParaRPr lang="en-US" altLang="ja-JP" sz="1200" dirty="0">
                <a:solidFill>
                  <a:srgbClr val="002060"/>
                </a:solidFill>
                <a:latin typeface="ＤＦ特太ゴシック体" pitchFamily="49" charset="-128"/>
                <a:ea typeface="ＤＦ特太ゴシック体" pitchFamily="49" charset="-128"/>
              </a:endParaRPr>
            </a:p>
            <a:p>
              <a:endParaRPr kumimoji="1" lang="en-US" altLang="ja-JP" sz="1200" dirty="0" smtClean="0">
                <a:solidFill>
                  <a:srgbClr val="002060"/>
                </a:solidFill>
                <a:latin typeface="ＤＦ特太ゴシック体" pitchFamily="49" charset="-128"/>
                <a:ea typeface="ＤＦ特太ゴシック体" pitchFamily="49" charset="-128"/>
              </a:endParaRPr>
            </a:p>
            <a:p>
              <a:endParaRPr lang="en-US" altLang="ja-JP" sz="1200" dirty="0">
                <a:solidFill>
                  <a:srgbClr val="002060"/>
                </a:solidFill>
                <a:latin typeface="ＤＦ特太ゴシック体" pitchFamily="49" charset="-128"/>
                <a:ea typeface="ＤＦ特太ゴシック体" pitchFamily="49" charset="-128"/>
              </a:endParaRPr>
            </a:p>
            <a:p>
              <a:endParaRPr kumimoji="1" lang="en-US" altLang="ja-JP" sz="1200" dirty="0" smtClean="0"/>
            </a:p>
            <a:p>
              <a:endParaRPr kumimoji="1" lang="ja-JP" altLang="en-US" sz="1200" dirty="0"/>
            </a:p>
          </p:txBody>
        </p:sp>
        <p:pic>
          <p:nvPicPr>
            <p:cNvPr id="5" name="Picture 4" descr="C:\Users\KNUIP\AppData\Local\Microsoft\Windows\Temporary Internet Files\Content.IE5\IRRK2YOF\MC900239657[1].wmf"/>
            <p:cNvPicPr>
              <a:picLocks noChangeAspect="1" noChangeArrowheads="1"/>
            </p:cNvPicPr>
            <p:nvPr/>
          </p:nvPicPr>
          <p:blipFill>
            <a:blip r:embed="rId2" cstate="print"/>
            <a:srcRect/>
            <a:stretch>
              <a:fillRect/>
            </a:stretch>
          </p:blipFill>
          <p:spPr bwMode="auto">
            <a:xfrm>
              <a:off x="559633" y="4832103"/>
              <a:ext cx="972198" cy="733645"/>
            </a:xfrm>
            <a:prstGeom prst="rect">
              <a:avLst/>
            </a:prstGeom>
            <a:noFill/>
          </p:spPr>
        </p:pic>
      </p:grpSp>
      <p:sp>
        <p:nvSpPr>
          <p:cNvPr id="6" name="テキスト ボックス 5"/>
          <p:cNvSpPr txBox="1"/>
          <p:nvPr/>
        </p:nvSpPr>
        <p:spPr>
          <a:xfrm>
            <a:off x="7931784" y="3505210"/>
            <a:ext cx="1881401"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1200" dirty="0" smtClean="0">
                <a:solidFill>
                  <a:srgbClr val="C00000"/>
                </a:solidFill>
                <a:latin typeface="ＤＦ特太ゴシック体" pitchFamily="49" charset="-128"/>
                <a:ea typeface="ＤＦ特太ゴシック体" pitchFamily="49" charset="-128"/>
              </a:rPr>
              <a:t>・主治医</a:t>
            </a:r>
            <a:endParaRPr lang="en-US" altLang="ja-JP" sz="1200" dirty="0" smtClean="0">
              <a:solidFill>
                <a:srgbClr val="C00000"/>
              </a:solidFill>
              <a:latin typeface="ＤＦ特太ゴシック体" pitchFamily="49" charset="-128"/>
              <a:ea typeface="ＤＦ特太ゴシック体" pitchFamily="49" charset="-128"/>
            </a:endParaRPr>
          </a:p>
          <a:p>
            <a:endParaRPr lang="en-US" altLang="ja-JP" sz="1200" dirty="0">
              <a:solidFill>
                <a:srgbClr val="C00000"/>
              </a:solidFill>
              <a:latin typeface="ＤＦ特太ゴシック体" pitchFamily="49" charset="-128"/>
              <a:ea typeface="ＤＦ特太ゴシック体" pitchFamily="49" charset="-128"/>
            </a:endParaRPr>
          </a:p>
          <a:p>
            <a:endParaRPr kumimoji="1" lang="ja-JP" altLang="en-US" sz="1200" dirty="0">
              <a:solidFill>
                <a:srgbClr val="C00000"/>
              </a:solidFill>
              <a:latin typeface="ＤＦ特太ゴシック体" pitchFamily="49" charset="-128"/>
              <a:ea typeface="ＤＦ特太ゴシック体" pitchFamily="49" charset="-128"/>
            </a:endParaRPr>
          </a:p>
        </p:txBody>
      </p:sp>
      <p:pic>
        <p:nvPicPr>
          <p:cNvPr id="7" name="Picture 4"/>
          <p:cNvPicPr>
            <a:picLocks noChangeAspect="1" noChangeArrowheads="1"/>
          </p:cNvPicPr>
          <p:nvPr/>
        </p:nvPicPr>
        <p:blipFill>
          <a:blip r:embed="rId3" cstate="print"/>
          <a:srcRect/>
          <a:stretch>
            <a:fillRect/>
          </a:stretch>
        </p:blipFill>
        <p:spPr bwMode="auto">
          <a:xfrm>
            <a:off x="8872484" y="3543435"/>
            <a:ext cx="412037" cy="556005"/>
          </a:xfrm>
          <a:prstGeom prst="rect">
            <a:avLst/>
          </a:prstGeom>
          <a:noFill/>
          <a:ln w="9525">
            <a:noFill/>
            <a:miter lim="800000"/>
            <a:headEnd/>
            <a:tailEnd/>
          </a:ln>
          <a:effectLst/>
        </p:spPr>
      </p:pic>
      <p:sp>
        <p:nvSpPr>
          <p:cNvPr id="8" name="テキスト ボックス 7"/>
          <p:cNvSpPr txBox="1"/>
          <p:nvPr/>
        </p:nvSpPr>
        <p:spPr>
          <a:xfrm>
            <a:off x="7922749" y="4250333"/>
            <a:ext cx="1881401"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sz="1200" dirty="0" smtClean="0">
                <a:solidFill>
                  <a:srgbClr val="0070C0"/>
                </a:solidFill>
                <a:latin typeface="ＤＦ特太ゴシック体" pitchFamily="49" charset="-128"/>
                <a:ea typeface="ＤＦ特太ゴシック体" pitchFamily="49" charset="-128"/>
              </a:rPr>
              <a:t>・地域住民の代表者</a:t>
            </a:r>
            <a:endParaRPr kumimoji="1" lang="en-US" altLang="ja-JP" sz="1200" dirty="0" smtClean="0">
              <a:solidFill>
                <a:srgbClr val="0070C0"/>
              </a:solidFill>
              <a:latin typeface="ＤＦ特太ゴシック体" pitchFamily="49" charset="-128"/>
              <a:ea typeface="ＤＦ特太ゴシック体" pitchFamily="49" charset="-128"/>
            </a:endParaRPr>
          </a:p>
          <a:p>
            <a:r>
              <a:rPr kumimoji="1" lang="ja-JP" altLang="en-US" sz="1200" dirty="0" smtClean="0">
                <a:solidFill>
                  <a:srgbClr val="0070C0"/>
                </a:solidFill>
                <a:latin typeface="ＤＦ特太ゴシック体" pitchFamily="49" charset="-128"/>
                <a:ea typeface="ＤＦ特太ゴシック体" pitchFamily="49" charset="-128"/>
              </a:rPr>
              <a:t>・市町村又は地域包括支援センターの職員等</a:t>
            </a:r>
            <a:endParaRPr kumimoji="1" lang="ja-JP" altLang="en-US" sz="1200" dirty="0">
              <a:solidFill>
                <a:srgbClr val="0070C0"/>
              </a:solidFill>
              <a:latin typeface="ＤＦ特太ゴシック体" pitchFamily="49" charset="-128"/>
              <a:ea typeface="ＤＦ特太ゴシック体" pitchFamily="49" charset="-128"/>
            </a:endParaRPr>
          </a:p>
        </p:txBody>
      </p:sp>
      <p:sp>
        <p:nvSpPr>
          <p:cNvPr id="16" name="テキスト ボックス 15"/>
          <p:cNvSpPr txBox="1"/>
          <p:nvPr/>
        </p:nvSpPr>
        <p:spPr>
          <a:xfrm>
            <a:off x="324429" y="2983827"/>
            <a:ext cx="6159477" cy="2120556"/>
          </a:xfrm>
          <a:prstGeom prst="rect">
            <a:avLst/>
          </a:prstGeom>
          <a:noFill/>
        </p:spPr>
        <p:txBody>
          <a:bodyPr wrap="square" lIns="88368" tIns="44184" rIns="88368" bIns="44184" rtlCol="0">
            <a:spAutoFit/>
          </a:bodyPr>
          <a:lstStyle/>
          <a:p>
            <a:endParaRPr lang="en-US" altLang="ja-JP" sz="800" b="1" dirty="0" smtClean="0">
              <a:latin typeface="+mn-ea"/>
            </a:endParaRPr>
          </a:p>
          <a:p>
            <a:r>
              <a:rPr lang="ja-JP" altLang="en-US" sz="800" b="1" dirty="0">
                <a:latin typeface="+mn-ea"/>
              </a:rPr>
              <a:t>　</a:t>
            </a:r>
            <a:r>
              <a:rPr lang="ja-JP" altLang="en-US" sz="800" b="1" dirty="0" smtClean="0">
                <a:latin typeface="+mn-ea"/>
              </a:rPr>
              <a:t>　　　　　　　　　</a:t>
            </a:r>
            <a:r>
              <a:rPr lang="ja-JP" altLang="en-US" sz="1400" b="1" dirty="0" smtClean="0">
                <a:latin typeface="+mn-ea"/>
              </a:rPr>
              <a:t>医療ニーズの高い利用者の状況</a:t>
            </a:r>
            <a:r>
              <a:rPr lang="ja-JP" altLang="en-US" sz="1400" b="1" dirty="0">
                <a:latin typeface="+mn-ea"/>
              </a:rPr>
              <a:t>に応じたサービス</a:t>
            </a:r>
            <a:r>
              <a:rPr lang="ja-JP" altLang="en-US" sz="1400" b="1" dirty="0" smtClean="0">
                <a:latin typeface="+mn-ea"/>
              </a:rPr>
              <a:t>の</a:t>
            </a:r>
            <a:endParaRPr lang="en-US" altLang="ja-JP" sz="1400" b="1" dirty="0" smtClean="0">
              <a:latin typeface="+mn-ea"/>
            </a:endParaRPr>
          </a:p>
          <a:p>
            <a:r>
              <a:rPr lang="ja-JP" altLang="en-US" sz="1400" b="1" dirty="0">
                <a:latin typeface="+mn-ea"/>
              </a:rPr>
              <a:t>　</a:t>
            </a:r>
            <a:r>
              <a:rPr lang="ja-JP" altLang="en-US" sz="1400" b="1" dirty="0" smtClean="0">
                <a:latin typeface="+mn-ea"/>
              </a:rPr>
              <a:t>　　　　　組み合わせに</a:t>
            </a:r>
            <a:r>
              <a:rPr lang="ja-JP" altLang="en-US" sz="1400" b="1" dirty="0">
                <a:latin typeface="+mn-ea"/>
              </a:rPr>
              <a:t>より</a:t>
            </a:r>
            <a:r>
              <a:rPr lang="ja-JP" altLang="en-US" sz="1400" b="1" dirty="0" smtClean="0">
                <a:latin typeface="+mn-ea"/>
              </a:rPr>
              <a:t>、地域における多様な療養支援</a:t>
            </a:r>
            <a:endParaRPr lang="en-US" altLang="ja-JP" sz="1400" dirty="0" smtClean="0">
              <a:latin typeface="+mn-ea"/>
            </a:endParaRPr>
          </a:p>
          <a:p>
            <a:pPr marL="177800" indent="-177800"/>
            <a:r>
              <a:rPr lang="ja-JP" altLang="en-US" sz="1200" b="1" dirty="0" smtClean="0">
                <a:latin typeface="+mn-ea"/>
              </a:rPr>
              <a:t>　　　　　　</a:t>
            </a:r>
            <a:endParaRPr lang="en-US" altLang="ja-JP" sz="1200" b="1" dirty="0" smtClean="0">
              <a:latin typeface="+mn-ea"/>
            </a:endParaRPr>
          </a:p>
          <a:p>
            <a:pPr marL="177800" indent="-177800"/>
            <a:r>
              <a:rPr lang="ja-JP" altLang="en-US" sz="1200" b="1" dirty="0" smtClean="0">
                <a:latin typeface="+mn-ea"/>
              </a:rPr>
              <a:t>　　　　　　○</a:t>
            </a:r>
            <a:r>
              <a:rPr lang="ja-JP" altLang="en-US" sz="1200" b="1" dirty="0">
                <a:latin typeface="+mn-ea"/>
              </a:rPr>
              <a:t>登録定員：</a:t>
            </a:r>
            <a:r>
              <a:rPr lang="en-US" altLang="ja-JP" sz="1200" b="1" dirty="0">
                <a:latin typeface="+mn-ea"/>
              </a:rPr>
              <a:t>25</a:t>
            </a:r>
            <a:r>
              <a:rPr lang="ja-JP" altLang="en-US" sz="1200" b="1" dirty="0">
                <a:latin typeface="+mn-ea"/>
              </a:rPr>
              <a:t>名以下　（通い定員</a:t>
            </a:r>
            <a:r>
              <a:rPr lang="en-US" altLang="ja-JP" sz="1200" b="1" dirty="0">
                <a:latin typeface="+mn-ea"/>
              </a:rPr>
              <a:t>15</a:t>
            </a:r>
            <a:r>
              <a:rPr lang="ja-JP" altLang="en-US" sz="1200" b="1" dirty="0">
                <a:latin typeface="+mn-ea"/>
              </a:rPr>
              <a:t>名以下・宿泊定員</a:t>
            </a:r>
            <a:r>
              <a:rPr lang="en-US" altLang="ja-JP" sz="1200" b="1" dirty="0">
                <a:latin typeface="+mn-ea"/>
              </a:rPr>
              <a:t>9</a:t>
            </a:r>
            <a:r>
              <a:rPr lang="ja-JP" altLang="en-US" sz="1200" b="1" dirty="0">
                <a:latin typeface="+mn-ea"/>
              </a:rPr>
              <a:t>名以下）</a:t>
            </a:r>
            <a:endParaRPr lang="en-US" altLang="ja-JP" sz="1200" b="1" dirty="0">
              <a:latin typeface="+mn-ea"/>
            </a:endParaRPr>
          </a:p>
          <a:p>
            <a:pPr marL="177800" indent="-177800"/>
            <a:r>
              <a:rPr lang="ja-JP" altLang="en-US" sz="1200" b="1" dirty="0" smtClean="0">
                <a:latin typeface="+mn-ea"/>
              </a:rPr>
              <a:t>　　　　　　</a:t>
            </a:r>
            <a:endParaRPr lang="en-US" altLang="ja-JP" sz="1200" b="1" dirty="0" smtClean="0">
              <a:latin typeface="+mn-ea"/>
            </a:endParaRPr>
          </a:p>
          <a:p>
            <a:pPr marL="177800" indent="-177800"/>
            <a:r>
              <a:rPr lang="ja-JP" altLang="en-US" sz="1200" b="1" dirty="0">
                <a:latin typeface="+mn-ea"/>
              </a:rPr>
              <a:t>　</a:t>
            </a:r>
            <a:r>
              <a:rPr lang="ja-JP" altLang="en-US" sz="1200" b="1" dirty="0" smtClean="0">
                <a:latin typeface="+mn-ea"/>
              </a:rPr>
              <a:t>　　　　　○</a:t>
            </a:r>
            <a:r>
              <a:rPr lang="ja-JP" altLang="en-US" sz="1200" dirty="0">
                <a:latin typeface="+mn-ea"/>
              </a:rPr>
              <a:t>（指定訪問看護事業所の指定を併せて受けている場合</a:t>
            </a:r>
            <a:r>
              <a:rPr lang="ja-JP" altLang="en-US" sz="1200" dirty="0" smtClean="0">
                <a:latin typeface="+mn-ea"/>
              </a:rPr>
              <a:t>）</a:t>
            </a:r>
            <a:endParaRPr lang="en-US" altLang="ja-JP" sz="1200" dirty="0" smtClean="0">
              <a:latin typeface="+mn-ea"/>
            </a:endParaRPr>
          </a:p>
          <a:p>
            <a:pPr marL="177800" indent="-177800"/>
            <a:r>
              <a:rPr lang="ja-JP" altLang="en-US" sz="1200" b="1" dirty="0">
                <a:latin typeface="+mn-ea"/>
              </a:rPr>
              <a:t>　</a:t>
            </a:r>
            <a:r>
              <a:rPr lang="ja-JP" altLang="en-US" sz="1200" b="1" dirty="0" smtClean="0">
                <a:latin typeface="+mn-ea"/>
              </a:rPr>
              <a:t>　　　　　　　登録</a:t>
            </a:r>
            <a:r>
              <a:rPr lang="ja-JP" altLang="en-US" sz="1200" b="1" dirty="0">
                <a:latin typeface="+mn-ea"/>
              </a:rPr>
              <a:t>利用者以外の地域住民に</a:t>
            </a:r>
            <a:r>
              <a:rPr lang="ja-JP" altLang="en-US" sz="1200" b="1" dirty="0" smtClean="0">
                <a:latin typeface="+mn-ea"/>
              </a:rPr>
              <a:t>対しても訪問</a:t>
            </a:r>
            <a:r>
              <a:rPr lang="ja-JP" altLang="en-US" sz="1200" b="1" dirty="0">
                <a:latin typeface="+mn-ea"/>
              </a:rPr>
              <a:t>看護を</a:t>
            </a:r>
            <a:r>
              <a:rPr lang="ja-JP" altLang="en-US" sz="1200" b="1" dirty="0" smtClean="0">
                <a:latin typeface="+mn-ea"/>
              </a:rPr>
              <a:t>提供</a:t>
            </a:r>
            <a:endParaRPr lang="en-US" altLang="ja-JP" sz="1200" b="1" dirty="0" smtClean="0">
              <a:latin typeface="+mn-ea"/>
            </a:endParaRPr>
          </a:p>
          <a:p>
            <a:pPr marL="177800" indent="-177800"/>
            <a:endParaRPr lang="en-US" altLang="ja-JP" sz="1200" b="1" dirty="0" smtClean="0">
              <a:latin typeface="+mn-ea"/>
            </a:endParaRPr>
          </a:p>
          <a:p>
            <a:r>
              <a:rPr lang="ja-JP" altLang="en-US" sz="1200" b="1" dirty="0" smtClean="0">
                <a:latin typeface="+mn-ea"/>
              </a:rPr>
              <a:t>　　　　　　○</a:t>
            </a:r>
            <a:r>
              <a:rPr lang="ja-JP" altLang="en-US" sz="1200" b="1" dirty="0">
                <a:latin typeface="+mn-ea"/>
              </a:rPr>
              <a:t>主な人員：常勤保健師又は看護師</a:t>
            </a:r>
            <a:r>
              <a:rPr lang="en-US" altLang="ja-JP" sz="1200" b="1" dirty="0">
                <a:latin typeface="+mn-ea"/>
              </a:rPr>
              <a:t>1</a:t>
            </a:r>
            <a:r>
              <a:rPr lang="ja-JP" altLang="en-US" sz="1200" b="1" dirty="0">
                <a:latin typeface="+mn-ea"/>
              </a:rPr>
              <a:t>以上、常勤換算</a:t>
            </a:r>
            <a:r>
              <a:rPr lang="en-US" altLang="ja-JP" sz="1200" b="1" dirty="0">
                <a:latin typeface="+mn-ea"/>
              </a:rPr>
              <a:t>2.5</a:t>
            </a:r>
            <a:r>
              <a:rPr lang="ja-JP" altLang="en-US" sz="1200" b="1" dirty="0">
                <a:latin typeface="+mn-ea"/>
              </a:rPr>
              <a:t>以上の看護職員、</a:t>
            </a:r>
            <a:endParaRPr lang="en-US" altLang="ja-JP" sz="1200" b="1" dirty="0">
              <a:latin typeface="+mn-ea"/>
            </a:endParaRPr>
          </a:p>
          <a:p>
            <a:r>
              <a:rPr lang="ja-JP" altLang="en-US" sz="1200" b="1" dirty="0">
                <a:latin typeface="+mn-ea"/>
              </a:rPr>
              <a:t>　　　　　　</a:t>
            </a:r>
            <a:r>
              <a:rPr lang="ja-JP" altLang="en-US" sz="1200" b="1" dirty="0" smtClean="0">
                <a:latin typeface="+mn-ea"/>
              </a:rPr>
              <a:t>　　　　　</a:t>
            </a:r>
            <a:r>
              <a:rPr lang="ja-JP" altLang="en-US" sz="1200" b="1" dirty="0">
                <a:latin typeface="+mn-ea"/>
              </a:rPr>
              <a:t>　　　</a:t>
            </a:r>
            <a:r>
              <a:rPr lang="ja-JP" altLang="en-US" sz="1200" b="1" dirty="0" smtClean="0">
                <a:latin typeface="+mn-ea"/>
              </a:rPr>
              <a:t>　専従</a:t>
            </a:r>
            <a:r>
              <a:rPr lang="ja-JP" altLang="en-US" sz="1200" b="1" dirty="0">
                <a:latin typeface="+mn-ea"/>
              </a:rPr>
              <a:t>の介護支援専門員、その他</a:t>
            </a:r>
            <a:r>
              <a:rPr lang="ja-JP" altLang="en-US" sz="1200" b="1" dirty="0" smtClean="0">
                <a:latin typeface="+mn-ea"/>
              </a:rPr>
              <a:t>職員</a:t>
            </a:r>
            <a:endParaRPr lang="en-US" altLang="ja-JP" sz="1200" b="1" dirty="0">
              <a:latin typeface="+mn-ea"/>
            </a:endParaRPr>
          </a:p>
        </p:txBody>
      </p:sp>
      <p:sp>
        <p:nvSpPr>
          <p:cNvPr id="17" name="テキスト ボックス 16"/>
          <p:cNvSpPr txBox="1"/>
          <p:nvPr/>
        </p:nvSpPr>
        <p:spPr>
          <a:xfrm>
            <a:off x="1293511" y="2649898"/>
            <a:ext cx="3257449" cy="366230"/>
          </a:xfrm>
          <a:prstGeom prst="rect">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wrap="square" lIns="88368" tIns="44184" rIns="88368" bIns="44184" rtlCol="0">
            <a:spAutoFit/>
          </a:bodyPr>
          <a:lstStyle/>
          <a:p>
            <a:pPr algn="ctr"/>
            <a:r>
              <a:rPr lang="ja-JP" altLang="en-US" b="1" dirty="0">
                <a:solidFill>
                  <a:schemeClr val="tx1"/>
                </a:solidFill>
                <a:latin typeface="HG丸ｺﾞｼｯｸM-PRO" pitchFamily="50" charset="-128"/>
                <a:ea typeface="HG丸ｺﾞｼｯｸM-PRO" pitchFamily="50" charset="-128"/>
              </a:rPr>
              <a:t>複合型サービス</a:t>
            </a:r>
            <a:r>
              <a:rPr lang="ja-JP" altLang="en-US" b="1" dirty="0" smtClean="0">
                <a:solidFill>
                  <a:schemeClr val="tx1"/>
                </a:solidFill>
                <a:latin typeface="HG丸ｺﾞｼｯｸM-PRO" pitchFamily="50" charset="-128"/>
                <a:ea typeface="HG丸ｺﾞｼｯｸM-PRO" pitchFamily="50" charset="-128"/>
              </a:rPr>
              <a:t>事業所</a:t>
            </a:r>
            <a:endParaRPr lang="en-US" altLang="ja-JP" b="1" dirty="0">
              <a:solidFill>
                <a:schemeClr val="tx1"/>
              </a:solidFill>
              <a:latin typeface="HG丸ｺﾞｼｯｸM-PRO" pitchFamily="50" charset="-128"/>
              <a:ea typeface="HG丸ｺﾞｼｯｸM-PRO" pitchFamily="50" charset="-128"/>
            </a:endParaRPr>
          </a:p>
        </p:txBody>
      </p:sp>
      <p:sp>
        <p:nvSpPr>
          <p:cNvPr id="19" name="テキスト ボックス 18"/>
          <p:cNvSpPr txBox="1"/>
          <p:nvPr/>
        </p:nvSpPr>
        <p:spPr>
          <a:xfrm>
            <a:off x="1882511" y="1091671"/>
            <a:ext cx="1817072" cy="827895"/>
          </a:xfrm>
          <a:prstGeom prst="rect">
            <a:avLst/>
          </a:prstGeom>
          <a:ln/>
        </p:spPr>
        <p:style>
          <a:lnRef idx="1">
            <a:schemeClr val="accent2"/>
          </a:lnRef>
          <a:fillRef idx="2">
            <a:schemeClr val="accent2"/>
          </a:fillRef>
          <a:effectRef idx="1">
            <a:schemeClr val="accent2"/>
          </a:effectRef>
          <a:fontRef idx="minor">
            <a:schemeClr val="dk1"/>
          </a:fontRef>
        </p:style>
        <p:txBody>
          <a:bodyPr wrap="square" lIns="88368" tIns="44184" rIns="88368" bIns="44184" rtlCol="0">
            <a:spAutoFit/>
          </a:bodyPr>
          <a:lstStyle/>
          <a:p>
            <a:pPr algn="ctr"/>
            <a:r>
              <a:rPr lang="ja-JP" altLang="en-US" sz="1600" b="1" dirty="0" smtClean="0">
                <a:solidFill>
                  <a:prstClr val="black"/>
                </a:solidFill>
                <a:latin typeface="HG丸ｺﾞｼｯｸM-PRO" pitchFamily="50" charset="-128"/>
                <a:ea typeface="HG丸ｺﾞｼｯｸM-PRO" pitchFamily="50" charset="-128"/>
              </a:rPr>
              <a:t>自宅</a:t>
            </a:r>
            <a:endParaRPr lang="en-US" altLang="ja-JP" sz="1600" b="1" dirty="0">
              <a:solidFill>
                <a:prstClr val="black"/>
              </a:solidFill>
              <a:latin typeface="HG丸ｺﾞｼｯｸM-PRO" pitchFamily="50" charset="-128"/>
              <a:ea typeface="HG丸ｺﾞｼｯｸM-PRO" pitchFamily="50" charset="-128"/>
            </a:endParaRPr>
          </a:p>
          <a:p>
            <a:pPr algn="ctr"/>
            <a:endParaRPr lang="en-US" altLang="ja-JP" sz="1600" dirty="0">
              <a:solidFill>
                <a:prstClr val="black"/>
              </a:solidFill>
              <a:latin typeface="HGP創英角ﾎﾟｯﾌﾟ体" pitchFamily="50" charset="-128"/>
              <a:ea typeface="HGP創英角ﾎﾟｯﾌﾟ体" pitchFamily="50" charset="-128"/>
            </a:endParaRPr>
          </a:p>
          <a:p>
            <a:pPr algn="ctr"/>
            <a:endParaRPr lang="en-US" altLang="ja-JP" sz="1600" dirty="0" smtClean="0">
              <a:solidFill>
                <a:prstClr val="black"/>
              </a:solidFill>
              <a:latin typeface="HGP創英角ﾎﾟｯﾌﾟ体" pitchFamily="50" charset="-128"/>
              <a:ea typeface="HGP創英角ﾎﾟｯﾌﾟ体" pitchFamily="50" charset="-128"/>
            </a:endParaRPr>
          </a:p>
        </p:txBody>
      </p:sp>
      <p:grpSp>
        <p:nvGrpSpPr>
          <p:cNvPr id="20" name="グループ化 19"/>
          <p:cNvGrpSpPr/>
          <p:nvPr/>
        </p:nvGrpSpPr>
        <p:grpSpPr>
          <a:xfrm>
            <a:off x="595447" y="1425204"/>
            <a:ext cx="1303217" cy="1454268"/>
            <a:chOff x="195638" y="1743309"/>
            <a:chExt cx="2627377" cy="2838252"/>
          </a:xfrm>
        </p:grpSpPr>
        <p:sp>
          <p:nvSpPr>
            <p:cNvPr id="21" name="曲折矢印 20"/>
            <p:cNvSpPr/>
            <p:nvPr/>
          </p:nvSpPr>
          <p:spPr>
            <a:xfrm rot="16200000" flipH="1">
              <a:off x="245322" y="2155126"/>
              <a:ext cx="2838252" cy="2014618"/>
            </a:xfrm>
            <a:prstGeom prst="bentArrow">
              <a:avLst>
                <a:gd name="adj1" fmla="val 20524"/>
                <a:gd name="adj2" fmla="val 19815"/>
                <a:gd name="adj3" fmla="val 20607"/>
                <a:gd name="adj4" fmla="val 30131"/>
              </a:avLst>
            </a:prstGeom>
            <a:solidFill>
              <a:srgbClr val="99FF99"/>
            </a:solidFill>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lIns="88368" tIns="44184" rIns="88368" bIns="44184" rtlCol="0" anchor="ctr"/>
            <a:lstStyle/>
            <a:p>
              <a:pPr algn="ctr"/>
              <a:endParaRPr lang="ja-JP" altLang="en-US" dirty="0">
                <a:solidFill>
                  <a:prstClr val="black"/>
                </a:solidFill>
              </a:endParaRPr>
            </a:p>
          </p:txBody>
        </p:sp>
        <p:sp>
          <p:nvSpPr>
            <p:cNvPr id="22" name="円/楕円 21"/>
            <p:cNvSpPr/>
            <p:nvPr/>
          </p:nvSpPr>
          <p:spPr>
            <a:xfrm>
              <a:off x="195638" y="2395946"/>
              <a:ext cx="2627377" cy="1232129"/>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HG丸ｺﾞｼｯｸM-PRO" pitchFamily="50" charset="-128"/>
                  <a:ea typeface="HG丸ｺﾞｼｯｸM-PRO" pitchFamily="50" charset="-128"/>
                </a:rPr>
                <a:t>通い</a:t>
              </a:r>
              <a:endParaRPr lang="en-US" altLang="ja-JP" sz="1600" b="1" dirty="0" smtClean="0">
                <a:solidFill>
                  <a:schemeClr val="tx1"/>
                </a:solidFill>
                <a:latin typeface="HG丸ｺﾞｼｯｸM-PRO" pitchFamily="50" charset="-128"/>
                <a:ea typeface="HG丸ｺﾞｼｯｸM-PRO" pitchFamily="50" charset="-128"/>
              </a:endParaRPr>
            </a:p>
            <a:p>
              <a:pPr algn="ctr"/>
              <a:r>
                <a:rPr lang="ja-JP" altLang="en-US" sz="1600" b="1" dirty="0" smtClean="0">
                  <a:solidFill>
                    <a:schemeClr val="tx1"/>
                  </a:solidFill>
                  <a:latin typeface="HG丸ｺﾞｼｯｸM-PRO" pitchFamily="50" charset="-128"/>
                  <a:ea typeface="HG丸ｺﾞｼｯｸM-PRO" pitchFamily="50" charset="-128"/>
                </a:rPr>
                <a:t>泊まり</a:t>
              </a:r>
              <a:endParaRPr kumimoji="1" lang="ja-JP" altLang="en-US" sz="1600" b="1" dirty="0">
                <a:solidFill>
                  <a:schemeClr val="tx1"/>
                </a:solidFill>
                <a:latin typeface="HG丸ｺﾞｼｯｸM-PRO" pitchFamily="50" charset="-128"/>
                <a:ea typeface="HG丸ｺﾞｼｯｸM-PRO" pitchFamily="50" charset="-128"/>
              </a:endParaRPr>
            </a:p>
          </p:txBody>
        </p:sp>
      </p:grpSp>
      <p:pic>
        <p:nvPicPr>
          <p:cNvPr id="23" name="Picture 12" descr="通所高齢者　"/>
          <p:cNvPicPr>
            <a:picLocks noChangeAspect="1" noChangeArrowheads="1"/>
          </p:cNvPicPr>
          <p:nvPr/>
        </p:nvPicPr>
        <p:blipFill>
          <a:blip r:embed="rId4" cstate="print"/>
          <a:srcRect/>
          <a:stretch>
            <a:fillRect/>
          </a:stretch>
        </p:blipFill>
        <p:spPr bwMode="auto">
          <a:xfrm flipH="1">
            <a:off x="2014621" y="1124083"/>
            <a:ext cx="375439" cy="768792"/>
          </a:xfrm>
          <a:prstGeom prst="rect">
            <a:avLst/>
          </a:prstGeom>
          <a:noFill/>
          <a:ln w="9525">
            <a:noFill/>
            <a:miter lim="800000"/>
            <a:headEnd/>
            <a:tailEnd/>
          </a:ln>
        </p:spPr>
      </p:pic>
      <p:pic>
        <p:nvPicPr>
          <p:cNvPr id="24" name="Picture 11" descr="C:\Users\KNUIP\AppData\Local\Microsoft\Windows\Temporary Internet Files\Content.IE5\50HXI09L\MC900079126[1].wmf"/>
          <p:cNvPicPr>
            <a:picLocks noChangeAspect="1" noChangeArrowheads="1"/>
          </p:cNvPicPr>
          <p:nvPr/>
        </p:nvPicPr>
        <p:blipFill>
          <a:blip r:embed="rId5" cstate="print">
            <a:lum bright="20000"/>
          </a:blip>
          <a:srcRect/>
          <a:stretch>
            <a:fillRect/>
          </a:stretch>
        </p:blipFill>
        <p:spPr bwMode="auto">
          <a:xfrm>
            <a:off x="2961157" y="1260506"/>
            <a:ext cx="802378" cy="629723"/>
          </a:xfrm>
          <a:prstGeom prst="rect">
            <a:avLst/>
          </a:prstGeom>
          <a:noFill/>
        </p:spPr>
      </p:pic>
      <p:grpSp>
        <p:nvGrpSpPr>
          <p:cNvPr id="25" name="グループ化 24"/>
          <p:cNvGrpSpPr/>
          <p:nvPr/>
        </p:nvGrpSpPr>
        <p:grpSpPr>
          <a:xfrm>
            <a:off x="3699583" y="1388238"/>
            <a:ext cx="1563124" cy="1454990"/>
            <a:chOff x="5912283" y="1457984"/>
            <a:chExt cx="3713979" cy="2993790"/>
          </a:xfrm>
        </p:grpSpPr>
        <p:sp>
          <p:nvSpPr>
            <p:cNvPr id="26" name="曲折矢印 25"/>
            <p:cNvSpPr/>
            <p:nvPr/>
          </p:nvSpPr>
          <p:spPr>
            <a:xfrm flipH="1">
              <a:off x="5971562" y="1457984"/>
              <a:ext cx="2836310" cy="2993790"/>
            </a:xfrm>
            <a:prstGeom prst="bentArrow">
              <a:avLst>
                <a:gd name="adj1" fmla="val 16831"/>
                <a:gd name="adj2" fmla="val 14978"/>
                <a:gd name="adj3" fmla="val 19872"/>
                <a:gd name="adj4" fmla="val 27508"/>
              </a:avLst>
            </a:prstGeom>
            <a:solidFill>
              <a:srgbClr val="FFCCFF"/>
            </a:solidFill>
            <a:ln w="12700">
              <a:solidFill>
                <a:schemeClr val="tx1"/>
              </a:solidFill>
            </a:ln>
          </p:spPr>
          <p:style>
            <a:lnRef idx="1">
              <a:schemeClr val="accent2"/>
            </a:lnRef>
            <a:fillRef idx="2">
              <a:schemeClr val="accent2"/>
            </a:fillRef>
            <a:effectRef idx="1">
              <a:schemeClr val="accent2"/>
            </a:effectRef>
            <a:fontRef idx="minor">
              <a:schemeClr val="dk1"/>
            </a:fontRef>
          </p:style>
          <p:txBody>
            <a:bodyPr lIns="88368" tIns="44184" rIns="88368" bIns="44184" rtlCol="0" anchor="ctr"/>
            <a:lstStyle/>
            <a:p>
              <a:pPr algn="ctr"/>
              <a:endParaRPr lang="ja-JP" altLang="en-US" dirty="0">
                <a:solidFill>
                  <a:prstClr val="black"/>
                </a:solidFill>
              </a:endParaRPr>
            </a:p>
          </p:txBody>
        </p:sp>
        <p:sp>
          <p:nvSpPr>
            <p:cNvPr id="27" name="円/楕円 26"/>
            <p:cNvSpPr/>
            <p:nvPr/>
          </p:nvSpPr>
          <p:spPr>
            <a:xfrm>
              <a:off x="5912283" y="2290533"/>
              <a:ext cx="3713979" cy="123212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HG丸ｺﾞｼｯｸM-PRO" pitchFamily="50" charset="-128"/>
                  <a:ea typeface="HG丸ｺﾞｼｯｸM-PRO" pitchFamily="50" charset="-128"/>
                </a:rPr>
                <a:t>訪問看護</a:t>
              </a:r>
              <a:endParaRPr kumimoji="1" lang="en-US" altLang="ja-JP" sz="1600" b="1" dirty="0" smtClean="0">
                <a:solidFill>
                  <a:schemeClr val="tx1"/>
                </a:solidFill>
                <a:latin typeface="HG丸ｺﾞｼｯｸM-PRO" pitchFamily="50" charset="-128"/>
                <a:ea typeface="HG丸ｺﾞｼｯｸM-PRO" pitchFamily="50" charset="-128"/>
              </a:endParaRPr>
            </a:p>
            <a:p>
              <a:pPr algn="ctr"/>
              <a:r>
                <a:rPr lang="ja-JP" altLang="en-US" sz="1600" b="1" dirty="0">
                  <a:solidFill>
                    <a:schemeClr val="tx1"/>
                  </a:solidFill>
                  <a:latin typeface="HG丸ｺﾞｼｯｸM-PRO" pitchFamily="50" charset="-128"/>
                  <a:ea typeface="HG丸ｺﾞｼｯｸM-PRO" pitchFamily="50" charset="-128"/>
                </a:rPr>
                <a:t>訪問介護</a:t>
              </a:r>
              <a:endParaRPr kumimoji="1" lang="ja-JP" altLang="en-US" sz="1600" b="1" dirty="0">
                <a:solidFill>
                  <a:schemeClr val="tx1"/>
                </a:solidFill>
                <a:latin typeface="HG丸ｺﾞｼｯｸM-PRO" pitchFamily="50" charset="-128"/>
                <a:ea typeface="HG丸ｺﾞｼｯｸM-PRO" pitchFamily="50" charset="-128"/>
              </a:endParaRPr>
            </a:p>
          </p:txBody>
        </p:sp>
      </p:grpSp>
      <p:sp>
        <p:nvSpPr>
          <p:cNvPr id="30" name="Text Box 2"/>
          <p:cNvSpPr txBox="1">
            <a:spLocks noChangeArrowheads="1"/>
          </p:cNvSpPr>
          <p:nvPr/>
        </p:nvSpPr>
        <p:spPr bwMode="auto">
          <a:xfrm>
            <a:off x="3" y="18329"/>
            <a:ext cx="10080624" cy="461665"/>
          </a:xfrm>
          <a:prstGeom prst="rect">
            <a:avLst/>
          </a:prstGeom>
          <a:noFill/>
          <a:ln w="9525">
            <a:noFill/>
            <a:miter lim="800000"/>
            <a:headEnd/>
            <a:tailEnd/>
          </a:ln>
          <a:effectLst/>
        </p:spPr>
        <p:txBody>
          <a:bodyPr wrap="square">
            <a:spAutoFit/>
          </a:bodyPr>
          <a:lstStyle/>
          <a:p>
            <a:pPr lvl="0" algn="ctr"/>
            <a:r>
              <a:rPr lang="ja-JP" altLang="en-US" sz="2400" dirty="0" smtClean="0">
                <a:solidFill>
                  <a:prstClr val="black"/>
                </a:solidFill>
                <a:ea typeface="HG丸ｺﾞｼｯｸM-PRO" pitchFamily="50" charset="-128"/>
              </a:rPr>
              <a:t>（参考）複合型サービス</a:t>
            </a:r>
            <a:r>
              <a:rPr lang="ja-JP" altLang="en-US" sz="2400" dirty="0">
                <a:solidFill>
                  <a:prstClr val="black"/>
                </a:solidFill>
                <a:ea typeface="HG丸ｺﾞｼｯｸM-PRO" pitchFamily="50" charset="-128"/>
              </a:rPr>
              <a:t>について</a:t>
            </a:r>
          </a:p>
        </p:txBody>
      </p:sp>
      <p:sp>
        <p:nvSpPr>
          <p:cNvPr id="31" name="左右矢印 30"/>
          <p:cNvSpPr/>
          <p:nvPr/>
        </p:nvSpPr>
        <p:spPr>
          <a:xfrm>
            <a:off x="6447571" y="4151540"/>
            <a:ext cx="1488486" cy="708737"/>
          </a:xfrm>
          <a:prstGeom prst="leftRightArrow">
            <a:avLst>
              <a:gd name="adj1" fmla="val 51476"/>
              <a:gd name="adj2" fmla="val 2407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100" dirty="0" smtClean="0">
                <a:latin typeface="ＤＨＰ特太ゴシック体" pitchFamily="50" charset="-128"/>
                <a:ea typeface="ＤＨＰ特太ゴシック体" pitchFamily="50" charset="-128"/>
              </a:rPr>
              <a:t>運営推進会議</a:t>
            </a:r>
            <a:endParaRPr kumimoji="1" lang="en-US" altLang="ja-JP" sz="1100" dirty="0" smtClean="0">
              <a:latin typeface="ＤＨＰ特太ゴシック体" pitchFamily="50" charset="-128"/>
              <a:ea typeface="ＤＨＰ特太ゴシック体" pitchFamily="50" charset="-128"/>
            </a:endParaRPr>
          </a:p>
          <a:p>
            <a:pPr algn="ctr"/>
            <a:r>
              <a:rPr kumimoji="1" lang="ja-JP" altLang="en-US" sz="1100" dirty="0" smtClean="0">
                <a:latin typeface="ＤＨＰ特太ゴシック体" pitchFamily="50" charset="-128"/>
                <a:ea typeface="ＤＨＰ特太ゴシック体" pitchFamily="50" charset="-128"/>
              </a:rPr>
              <a:t>等による連携</a:t>
            </a:r>
            <a:endParaRPr kumimoji="1" lang="en-US" altLang="ja-JP" sz="1100" dirty="0" smtClean="0">
              <a:latin typeface="ＤＨＰ特太ゴシック体" pitchFamily="50" charset="-128"/>
              <a:ea typeface="ＤＨＰ特太ゴシック体" pitchFamily="50" charset="-128"/>
            </a:endParaRPr>
          </a:p>
        </p:txBody>
      </p:sp>
      <p:sp>
        <p:nvSpPr>
          <p:cNvPr id="32" name="左右矢印 31"/>
          <p:cNvSpPr/>
          <p:nvPr/>
        </p:nvSpPr>
        <p:spPr>
          <a:xfrm>
            <a:off x="6459100" y="2681959"/>
            <a:ext cx="1503497" cy="730272"/>
          </a:xfrm>
          <a:prstGeom prst="leftRightArrow">
            <a:avLst>
              <a:gd name="adj1" fmla="val 51476"/>
              <a:gd name="adj2" fmla="val 2468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100" dirty="0" smtClean="0">
                <a:latin typeface="ＤＨＰ特太ゴシック体" pitchFamily="50" charset="-128"/>
                <a:ea typeface="ＤＨＰ特太ゴシック体" pitchFamily="50" charset="-128"/>
              </a:rPr>
              <a:t>入院・休日</a:t>
            </a:r>
            <a:endParaRPr kumimoji="1" lang="en-US" altLang="ja-JP" sz="1100" dirty="0" smtClean="0">
              <a:latin typeface="ＤＨＰ特太ゴシック体" pitchFamily="50" charset="-128"/>
              <a:ea typeface="ＤＨＰ特太ゴシック体" pitchFamily="50" charset="-128"/>
            </a:endParaRPr>
          </a:p>
          <a:p>
            <a:pPr algn="ctr"/>
            <a:r>
              <a:rPr kumimoji="1" lang="ja-JP" altLang="en-US" sz="1100" dirty="0" smtClean="0">
                <a:latin typeface="ＤＨＰ特太ゴシック体" pitchFamily="50" charset="-128"/>
                <a:ea typeface="ＤＨＰ特太ゴシック体" pitchFamily="50" charset="-128"/>
              </a:rPr>
              <a:t>夜間の対応</a:t>
            </a:r>
            <a:endParaRPr kumimoji="1" lang="ja-JP" altLang="en-US" sz="1100" dirty="0">
              <a:latin typeface="ＤＨＰ特太ゴシック体" pitchFamily="50" charset="-128"/>
              <a:ea typeface="ＤＨＰ特太ゴシック体" pitchFamily="50" charset="-128"/>
            </a:endParaRPr>
          </a:p>
        </p:txBody>
      </p:sp>
      <p:sp>
        <p:nvSpPr>
          <p:cNvPr id="33" name="左右矢印 32"/>
          <p:cNvSpPr/>
          <p:nvPr/>
        </p:nvSpPr>
        <p:spPr>
          <a:xfrm>
            <a:off x="6448787" y="3410558"/>
            <a:ext cx="1503497" cy="708737"/>
          </a:xfrm>
          <a:prstGeom prst="leftRightArrow">
            <a:avLst>
              <a:gd name="adj1" fmla="val 51476"/>
              <a:gd name="adj2" fmla="val 2407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100" dirty="0">
                <a:latin typeface="ＤＨＰ特太ゴシック体" pitchFamily="50" charset="-128"/>
                <a:ea typeface="ＤＨＰ特太ゴシック体" pitchFamily="50" charset="-128"/>
              </a:rPr>
              <a:t>密接</a:t>
            </a:r>
            <a:r>
              <a:rPr lang="ja-JP" altLang="en-US" sz="1100" dirty="0" smtClean="0">
                <a:latin typeface="ＤＨＰ特太ゴシック体" pitchFamily="50" charset="-128"/>
                <a:ea typeface="ＤＨＰ特太ゴシック体" pitchFamily="50" charset="-128"/>
              </a:rPr>
              <a:t>な連携</a:t>
            </a:r>
            <a:endParaRPr lang="en-US" altLang="ja-JP" sz="1100" dirty="0" smtClean="0">
              <a:latin typeface="ＤＨＰ特太ゴシック体" pitchFamily="50" charset="-128"/>
              <a:ea typeface="ＤＨＰ特太ゴシック体" pitchFamily="50" charset="-128"/>
            </a:endParaRPr>
          </a:p>
          <a:p>
            <a:pPr algn="ctr"/>
            <a:r>
              <a:rPr kumimoji="1" lang="ja-JP" altLang="en-US" sz="1100" dirty="0">
                <a:latin typeface="ＤＨＰ特太ゴシック体" pitchFamily="50" charset="-128"/>
                <a:ea typeface="ＤＨＰ特太ゴシック体" pitchFamily="50" charset="-128"/>
              </a:rPr>
              <a:t>訪問</a:t>
            </a:r>
            <a:r>
              <a:rPr kumimoji="1" lang="ja-JP" altLang="en-US" sz="1100" dirty="0" smtClean="0">
                <a:latin typeface="ＤＨＰ特太ゴシック体" pitchFamily="50" charset="-128"/>
                <a:ea typeface="ＤＨＰ特太ゴシック体" pitchFamily="50" charset="-128"/>
              </a:rPr>
              <a:t>看護</a:t>
            </a:r>
            <a:r>
              <a:rPr kumimoji="1" lang="ja-JP" altLang="en-US" sz="1100" dirty="0">
                <a:latin typeface="ＤＨＰ特太ゴシック体" pitchFamily="50" charset="-128"/>
                <a:ea typeface="ＤＨＰ特太ゴシック体" pitchFamily="50" charset="-128"/>
              </a:rPr>
              <a:t>指示</a:t>
            </a:r>
          </a:p>
        </p:txBody>
      </p:sp>
      <p:grpSp>
        <p:nvGrpSpPr>
          <p:cNvPr id="34" name="グループ化 33"/>
          <p:cNvGrpSpPr/>
          <p:nvPr/>
        </p:nvGrpSpPr>
        <p:grpSpPr>
          <a:xfrm>
            <a:off x="5836109" y="2039074"/>
            <a:ext cx="647796" cy="1057230"/>
            <a:chOff x="8054959" y="3453754"/>
            <a:chExt cx="756341" cy="1363489"/>
          </a:xfrm>
        </p:grpSpPr>
        <p:sp>
          <p:nvSpPr>
            <p:cNvPr id="35" name="ストライプ矢印 34"/>
            <p:cNvSpPr/>
            <p:nvPr/>
          </p:nvSpPr>
          <p:spPr>
            <a:xfrm rot="5400000">
              <a:off x="7751385" y="3757328"/>
              <a:ext cx="1363489" cy="756341"/>
            </a:xfrm>
            <a:prstGeom prst="stripedRightArrow">
              <a:avLst>
                <a:gd name="adj1" fmla="val 50000"/>
                <a:gd name="adj2" fmla="val 44819"/>
              </a:avLst>
            </a:prstGeom>
            <a:ln>
              <a:prstDash val="lgDash"/>
            </a:ln>
            <a:scene3d>
              <a:camera prst="orthographicFront"/>
              <a:lightRig rig="threePt" dir="t"/>
            </a:scene3d>
            <a:sp3d/>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400" dirty="0">
                <a:solidFill>
                  <a:schemeClr val="tx1"/>
                </a:solidFill>
                <a:latin typeface="ＤＨＰ特太ゴシック体" pitchFamily="50" charset="-128"/>
                <a:ea typeface="ＤＨＰ特太ゴシック体" pitchFamily="50" charset="-128"/>
              </a:endParaRPr>
            </a:p>
          </p:txBody>
        </p:sp>
        <p:sp>
          <p:nvSpPr>
            <p:cNvPr id="36" name="テキスト ボックス 35"/>
            <p:cNvSpPr txBox="1"/>
            <p:nvPr/>
          </p:nvSpPr>
          <p:spPr>
            <a:xfrm>
              <a:off x="8188398" y="3730452"/>
              <a:ext cx="467153" cy="1077523"/>
            </a:xfrm>
            <a:prstGeom prst="rect">
              <a:avLst/>
            </a:prstGeom>
            <a:noFill/>
          </p:spPr>
          <p:txBody>
            <a:bodyPr vert="eaVert" wrap="square" rtlCol="0">
              <a:spAutoFit/>
            </a:bodyPr>
            <a:lstStyle/>
            <a:p>
              <a:pPr algn="ctr"/>
              <a:r>
                <a:rPr lang="ja-JP" altLang="en-US" sz="1400" dirty="0">
                  <a:latin typeface="ＤＨＰ特太ゴシック体" pitchFamily="50" charset="-128"/>
                  <a:ea typeface="ＤＨＰ特太ゴシック体" pitchFamily="50" charset="-128"/>
                </a:rPr>
                <a:t>登録申込</a:t>
              </a:r>
            </a:p>
          </p:txBody>
        </p:sp>
      </p:grpSp>
      <p:grpSp>
        <p:nvGrpSpPr>
          <p:cNvPr id="37" name="グループ化 36"/>
          <p:cNvGrpSpPr/>
          <p:nvPr/>
        </p:nvGrpSpPr>
        <p:grpSpPr>
          <a:xfrm>
            <a:off x="5288287" y="1999026"/>
            <a:ext cx="624961" cy="1150494"/>
            <a:chOff x="7350648" y="2958901"/>
            <a:chExt cx="629407" cy="1381115"/>
          </a:xfrm>
        </p:grpSpPr>
        <p:sp>
          <p:nvSpPr>
            <p:cNvPr id="38" name="下矢印 37"/>
            <p:cNvSpPr/>
            <p:nvPr/>
          </p:nvSpPr>
          <p:spPr>
            <a:xfrm rot="10800000">
              <a:off x="7350648" y="2958901"/>
              <a:ext cx="629407" cy="1317230"/>
            </a:xfrm>
            <a:prstGeom prst="downArrow">
              <a:avLst/>
            </a:prstGeom>
            <a:solidFill>
              <a:srgbClr val="F1CFEA"/>
            </a:solidFill>
            <a:ln>
              <a:solidFill>
                <a:srgbClr val="F779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400" dirty="0">
                <a:solidFill>
                  <a:schemeClr val="tx1"/>
                </a:solidFill>
                <a:latin typeface="ＤＨＰ特太ゴシック体" pitchFamily="50" charset="-128"/>
                <a:ea typeface="ＤＨＰ特太ゴシック体" pitchFamily="50" charset="-128"/>
              </a:endParaRPr>
            </a:p>
          </p:txBody>
        </p:sp>
        <p:sp>
          <p:nvSpPr>
            <p:cNvPr id="39" name="テキスト ボックス 38"/>
            <p:cNvSpPr txBox="1"/>
            <p:nvPr/>
          </p:nvSpPr>
          <p:spPr>
            <a:xfrm>
              <a:off x="7453524" y="3302635"/>
              <a:ext cx="402956" cy="1037381"/>
            </a:xfrm>
            <a:prstGeom prst="rect">
              <a:avLst/>
            </a:prstGeom>
            <a:noFill/>
          </p:spPr>
          <p:txBody>
            <a:bodyPr vert="eaVert" wrap="square" rtlCol="0">
              <a:spAutoFit/>
            </a:bodyPr>
            <a:lstStyle/>
            <a:p>
              <a:pPr algn="ctr"/>
              <a:r>
                <a:rPr lang="ja-JP" altLang="en-US" sz="1400" dirty="0">
                  <a:latin typeface="ＤＨＰ特太ゴシック体" pitchFamily="50" charset="-128"/>
                  <a:ea typeface="ＤＨＰ特太ゴシック体" pitchFamily="50" charset="-128"/>
                </a:rPr>
                <a:t>訪問看護</a:t>
              </a:r>
            </a:p>
          </p:txBody>
        </p:sp>
      </p:grpSp>
      <p:pic>
        <p:nvPicPr>
          <p:cNvPr id="44" name="Picture 5"/>
          <p:cNvPicPr>
            <a:picLocks noChangeAspect="1" noChangeArrowheads="1"/>
          </p:cNvPicPr>
          <p:nvPr/>
        </p:nvPicPr>
        <p:blipFill rotWithShape="1">
          <a:blip r:embed="rId6" cstate="print"/>
          <a:srcRect b="39211"/>
          <a:stretch/>
        </p:blipFill>
        <p:spPr bwMode="auto">
          <a:xfrm flipH="1">
            <a:off x="5681760" y="3157269"/>
            <a:ext cx="662936" cy="768796"/>
          </a:xfrm>
          <a:prstGeom prst="rect">
            <a:avLst/>
          </a:prstGeom>
          <a:noFill/>
          <a:ln w="9525">
            <a:noFill/>
            <a:miter lim="800000"/>
            <a:headEnd/>
            <a:tailEnd/>
          </a:ln>
          <a:effectLst/>
        </p:spPr>
      </p:pic>
      <p:pic>
        <p:nvPicPr>
          <p:cNvPr id="46" name="Picture 11" descr="詳細を表示"/>
          <p:cNvPicPr>
            <a:picLocks noChangeAspect="1" noChangeArrowheads="1"/>
          </p:cNvPicPr>
          <p:nvPr/>
        </p:nvPicPr>
        <p:blipFill>
          <a:blip r:embed="rId7" cstate="print"/>
          <a:srcRect/>
          <a:stretch>
            <a:fillRect/>
          </a:stretch>
        </p:blipFill>
        <p:spPr bwMode="auto">
          <a:xfrm>
            <a:off x="186050" y="3919473"/>
            <a:ext cx="882392" cy="901341"/>
          </a:xfrm>
          <a:prstGeom prst="rect">
            <a:avLst/>
          </a:prstGeom>
          <a:noFill/>
          <a:ln w="9525">
            <a:noFill/>
            <a:miter lim="800000"/>
            <a:headEnd/>
            <a:tailEnd/>
          </a:ln>
        </p:spPr>
      </p:pic>
      <p:sp>
        <p:nvSpPr>
          <p:cNvPr id="48" name="正方形/長方形 47"/>
          <p:cNvSpPr/>
          <p:nvPr/>
        </p:nvSpPr>
        <p:spPr>
          <a:xfrm>
            <a:off x="6344696" y="2152337"/>
            <a:ext cx="1578052" cy="338554"/>
          </a:xfrm>
          <a:prstGeom prst="rect">
            <a:avLst/>
          </a:prstGeom>
        </p:spPr>
        <p:txBody>
          <a:bodyPr wrap="square">
            <a:spAutoFit/>
          </a:bodyPr>
          <a:lstStyle/>
          <a:p>
            <a:pPr algn="ctr" defTabSz="914125">
              <a:defRPr/>
            </a:pPr>
            <a:r>
              <a:rPr lang="ja-JP" altLang="en-US" sz="1600" b="1" dirty="0" smtClean="0">
                <a:solidFill>
                  <a:srgbClr val="002060"/>
                </a:solidFill>
                <a:latin typeface="HG丸ｺﾞｼｯｸM-PRO" pitchFamily="50" charset="-128"/>
                <a:ea typeface="HG丸ｺﾞｼｯｸM-PRO" pitchFamily="50" charset="-128"/>
              </a:rPr>
              <a:t>地域との連携</a:t>
            </a:r>
          </a:p>
        </p:txBody>
      </p:sp>
      <p:pic>
        <p:nvPicPr>
          <p:cNvPr id="52" name="図 51" descr="build32.wmf"/>
          <p:cNvPicPr>
            <a:picLocks noChangeAspect="1"/>
          </p:cNvPicPr>
          <p:nvPr/>
        </p:nvPicPr>
        <p:blipFill>
          <a:blip r:embed="rId8" cstate="print"/>
          <a:stretch>
            <a:fillRect/>
          </a:stretch>
        </p:blipFill>
        <p:spPr>
          <a:xfrm>
            <a:off x="47987" y="2669762"/>
            <a:ext cx="1032008" cy="1203774"/>
          </a:xfrm>
          <a:prstGeom prst="rect">
            <a:avLst/>
          </a:prstGeom>
        </p:spPr>
      </p:pic>
      <p:pic>
        <p:nvPicPr>
          <p:cNvPr id="51" name="図 50" descr="health_0166.wmf"/>
          <p:cNvPicPr>
            <a:picLocks noChangeAspect="1"/>
          </p:cNvPicPr>
          <p:nvPr/>
        </p:nvPicPr>
        <p:blipFill>
          <a:blip r:embed="rId9" cstate="print"/>
          <a:stretch>
            <a:fillRect/>
          </a:stretch>
        </p:blipFill>
        <p:spPr>
          <a:xfrm>
            <a:off x="8605507" y="769571"/>
            <a:ext cx="945989" cy="559721"/>
          </a:xfrm>
          <a:prstGeom prst="rect">
            <a:avLst/>
          </a:prstGeom>
        </p:spPr>
      </p:pic>
      <p:sp>
        <p:nvSpPr>
          <p:cNvPr id="9" name="角丸四角形 8"/>
          <p:cNvSpPr/>
          <p:nvPr/>
        </p:nvSpPr>
        <p:spPr>
          <a:xfrm>
            <a:off x="5906937" y="769569"/>
            <a:ext cx="2229345" cy="642006"/>
          </a:xfrm>
          <a:prstGeom prst="roundRect">
            <a:avLst/>
          </a:prstGeom>
          <a:solidFill>
            <a:srgbClr val="DDFFDD"/>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ＭＳ Ｐゴシック"/>
              </a:rPr>
              <a:t>がん末期等の看取り期・</a:t>
            </a:r>
            <a:endParaRPr lang="en-US" altLang="ja-JP" sz="1200" b="1" dirty="0" smtClean="0">
              <a:solidFill>
                <a:prstClr val="black"/>
              </a:solidFill>
              <a:latin typeface="ＭＳ Ｐゴシック"/>
            </a:endParaRPr>
          </a:p>
          <a:p>
            <a:pPr algn="ctr"/>
            <a:r>
              <a:rPr lang="ja-JP" altLang="en-US" sz="1200" b="1" dirty="0" smtClean="0">
                <a:solidFill>
                  <a:prstClr val="black"/>
                </a:solidFill>
                <a:latin typeface="ＭＳ Ｐゴシック"/>
              </a:rPr>
              <a:t>病状不安定期における</a:t>
            </a:r>
            <a:endParaRPr lang="en-US" altLang="ja-JP" sz="1200" b="1" dirty="0" smtClean="0">
              <a:solidFill>
                <a:prstClr val="black"/>
              </a:solidFill>
              <a:latin typeface="ＭＳ Ｐゴシック"/>
            </a:endParaRPr>
          </a:p>
          <a:p>
            <a:pPr algn="ctr"/>
            <a:r>
              <a:rPr lang="ja-JP" altLang="en-US" sz="1200" b="1" dirty="0" smtClean="0">
                <a:solidFill>
                  <a:prstClr val="black"/>
                </a:solidFill>
                <a:latin typeface="ＭＳ Ｐゴシック"/>
              </a:rPr>
              <a:t>在宅</a:t>
            </a:r>
            <a:r>
              <a:rPr lang="ja-JP" altLang="en-US" sz="1200" b="1" dirty="0">
                <a:solidFill>
                  <a:prstClr val="black"/>
                </a:solidFill>
                <a:latin typeface="ＭＳ Ｐゴシック"/>
              </a:rPr>
              <a:t>生活</a:t>
            </a:r>
            <a:r>
              <a:rPr lang="ja-JP" altLang="en-US" sz="1200" b="1" dirty="0" smtClean="0">
                <a:solidFill>
                  <a:prstClr val="black"/>
                </a:solidFill>
                <a:latin typeface="ＭＳ Ｐゴシック"/>
              </a:rPr>
              <a:t>の継続支援</a:t>
            </a:r>
            <a:endParaRPr kumimoji="1" lang="ja-JP" altLang="en-US" b="1" dirty="0"/>
          </a:p>
        </p:txBody>
      </p:sp>
      <p:sp>
        <p:nvSpPr>
          <p:cNvPr id="53" name="角丸四角形 52"/>
          <p:cNvSpPr/>
          <p:nvPr/>
        </p:nvSpPr>
        <p:spPr>
          <a:xfrm>
            <a:off x="2134211" y="1871059"/>
            <a:ext cx="1375752" cy="765129"/>
          </a:xfrm>
          <a:prstGeom prst="roundRect">
            <a:avLst/>
          </a:prstGeom>
          <a:solidFill>
            <a:srgbClr val="DDFFDD"/>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ＭＳ Ｐゴシック"/>
              </a:rPr>
              <a:t>家族に対するレスパイトケア</a:t>
            </a:r>
            <a:r>
              <a:rPr lang="ja-JP" altLang="en-US" sz="1200" b="1" dirty="0" smtClean="0">
                <a:solidFill>
                  <a:prstClr val="black"/>
                </a:solidFill>
                <a:latin typeface="ＭＳ Ｐゴシック"/>
              </a:rPr>
              <a:t>、相談</a:t>
            </a:r>
            <a:r>
              <a:rPr lang="ja-JP" altLang="en-US" sz="1200" b="1" dirty="0">
                <a:solidFill>
                  <a:prstClr val="black"/>
                </a:solidFill>
                <a:latin typeface="ＭＳ Ｐゴシック"/>
              </a:rPr>
              <a:t>対応による不安軽減</a:t>
            </a:r>
            <a:endParaRPr kumimoji="1" lang="ja-JP" altLang="en-US" b="1" dirty="0"/>
          </a:p>
        </p:txBody>
      </p:sp>
      <p:sp>
        <p:nvSpPr>
          <p:cNvPr id="55" name="角丸四角形 54"/>
          <p:cNvSpPr/>
          <p:nvPr/>
        </p:nvSpPr>
        <p:spPr>
          <a:xfrm>
            <a:off x="5929171" y="1511577"/>
            <a:ext cx="1963352" cy="407986"/>
          </a:xfrm>
          <a:prstGeom prst="roundRect">
            <a:avLst/>
          </a:prstGeom>
          <a:solidFill>
            <a:srgbClr val="DDFFDD"/>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b="1" dirty="0">
                <a:solidFill>
                  <a:prstClr val="black"/>
                </a:solidFill>
                <a:latin typeface="ＭＳ Ｐゴシック"/>
              </a:rPr>
              <a:t>退院直後の在宅生活へのスムーズな移行支援</a:t>
            </a:r>
            <a:endParaRPr lang="en-US" altLang="ja-JP" sz="1200" b="1" dirty="0">
              <a:solidFill>
                <a:prstClr val="black"/>
              </a:solidFill>
              <a:latin typeface="ＭＳ Ｐゴシック"/>
            </a:endParaRPr>
          </a:p>
        </p:txBody>
      </p:sp>
      <p:sp>
        <p:nvSpPr>
          <p:cNvPr id="56" name="角丸四角形 55"/>
          <p:cNvSpPr/>
          <p:nvPr/>
        </p:nvSpPr>
        <p:spPr bwMode="auto">
          <a:xfrm>
            <a:off x="159364" y="5304979"/>
            <a:ext cx="9753485" cy="1364831"/>
          </a:xfrm>
          <a:prstGeom prst="roundRect">
            <a:avLst>
              <a:gd name="adj" fmla="val 6785"/>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a:lstStyle/>
          <a:p>
            <a:pPr marL="177800" indent="-177800"/>
            <a:r>
              <a:rPr lang="ja-JP" altLang="en-US" sz="1200" dirty="0">
                <a:latin typeface="+mn-ea"/>
              </a:rPr>
              <a:t>○　主治医と事業所の密接な連携のもとで、医療行為も含めた多様なサービスを</a:t>
            </a:r>
            <a:r>
              <a:rPr lang="en-US" altLang="ja-JP" sz="1200" dirty="0">
                <a:latin typeface="+mn-ea"/>
              </a:rPr>
              <a:t>24</a:t>
            </a:r>
            <a:r>
              <a:rPr lang="ja-JP" altLang="en-US" sz="1200" dirty="0">
                <a:latin typeface="+mn-ea"/>
              </a:rPr>
              <a:t>時間</a:t>
            </a:r>
            <a:r>
              <a:rPr lang="en-US" altLang="ja-JP" sz="1200" dirty="0">
                <a:latin typeface="+mn-ea"/>
              </a:rPr>
              <a:t>365</a:t>
            </a:r>
            <a:r>
              <a:rPr lang="ja-JP" altLang="en-US" sz="1200" dirty="0">
                <a:latin typeface="+mn-ea"/>
              </a:rPr>
              <a:t>日利用することができる。　</a:t>
            </a:r>
          </a:p>
          <a:p>
            <a:pPr marL="355600" indent="-177800"/>
            <a:r>
              <a:rPr lang="en-US" altLang="ja-JP" sz="1050" dirty="0">
                <a:latin typeface="+mn-ea"/>
              </a:rPr>
              <a:t>※</a:t>
            </a:r>
            <a:r>
              <a:rPr lang="ja-JP" altLang="en-US" sz="1050" dirty="0">
                <a:latin typeface="+mn-ea"/>
              </a:rPr>
              <a:t>　医療ニーズへの対応が必要で小規模多機能型居宅介護事業所では登録に至らなかった利用者が、複合型サービス事業所では登録できる。</a:t>
            </a:r>
            <a:endParaRPr lang="en-US" altLang="ja-JP" sz="1050" dirty="0">
              <a:latin typeface="+mn-ea"/>
            </a:endParaRPr>
          </a:p>
          <a:p>
            <a:pPr marL="355600" indent="-177800"/>
            <a:endParaRPr lang="ja-JP" altLang="en-US" sz="1050" dirty="0"/>
          </a:p>
          <a:p>
            <a:pPr marL="177800" indent="-177800"/>
            <a:r>
              <a:rPr lang="ja-JP" altLang="en-US" sz="1200" dirty="0"/>
              <a:t>○　事業所のケアマネが「通い」、「泊まり」、「訪問看護」、「訪問介護」のサービスを一元的に管理するため、利用者や家族の状態に即応できるサービスを組み合わせることができる。</a:t>
            </a:r>
            <a:endParaRPr lang="en-US" altLang="ja-JP" sz="1200" dirty="0"/>
          </a:p>
          <a:p>
            <a:pPr marL="177800" indent="-177800"/>
            <a:r>
              <a:rPr lang="ja-JP" altLang="en-US" sz="1050" dirty="0">
                <a:solidFill>
                  <a:prstClr val="black"/>
                </a:solidFill>
                <a:latin typeface="ＭＳ Ｐゴシック"/>
              </a:rPr>
              <a:t>　</a:t>
            </a:r>
            <a:endParaRPr lang="en-US" altLang="ja-JP" sz="1200" dirty="0"/>
          </a:p>
          <a:p>
            <a:pPr marL="177800" indent="-177800"/>
            <a:r>
              <a:rPr lang="ja-JP" altLang="en-US" sz="1200" dirty="0"/>
              <a:t>○　地域の協力医療機関等との連携により、急変時・休日夜間等も対応可能な体制を構築できる。</a:t>
            </a:r>
          </a:p>
        </p:txBody>
      </p:sp>
      <p:pic>
        <p:nvPicPr>
          <p:cNvPr id="12" name="Picture 11" descr="C:\Users\KNUIP\AppData\Local\Microsoft\Windows\Temporary Internet Files\Content.IE5\50HXI09L\MC900079126[1].wmf"/>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4979159" y="1212880"/>
            <a:ext cx="1043616" cy="756320"/>
          </a:xfrm>
          <a:prstGeom prst="rect">
            <a:avLst/>
          </a:prstGeom>
          <a:noFill/>
        </p:spPr>
      </p:pic>
      <p:pic>
        <p:nvPicPr>
          <p:cNvPr id="50" name="Picture 5" descr="C:\Documents and Settings\nao\Local Settings\Temporary Internet Files\Content.IE5\TEYYXPF4\MC900343525[1].wmf"/>
          <p:cNvPicPr>
            <a:picLocks noChangeAspect="1" noChangeArrowheads="1"/>
          </p:cNvPicPr>
          <p:nvPr/>
        </p:nvPicPr>
        <p:blipFill>
          <a:blip r:embed="rId10" cstate="print"/>
          <a:srcRect/>
          <a:stretch>
            <a:fillRect/>
          </a:stretch>
        </p:blipFill>
        <p:spPr bwMode="auto">
          <a:xfrm>
            <a:off x="186050" y="1037699"/>
            <a:ext cx="1198201" cy="587778"/>
          </a:xfrm>
          <a:prstGeom prst="rect">
            <a:avLst/>
          </a:prstGeom>
          <a:noFill/>
        </p:spPr>
      </p:pic>
      <p:sp>
        <p:nvSpPr>
          <p:cNvPr id="45" name="スライド番号プレースホルダー 1"/>
          <p:cNvSpPr txBox="1">
            <a:spLocks noGrp="1"/>
          </p:cNvSpPr>
          <p:nvPr/>
        </p:nvSpPr>
        <p:spPr bwMode="auto">
          <a:xfrm>
            <a:off x="9565192" y="6588514"/>
            <a:ext cx="515436"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400">
                <a:solidFill>
                  <a:srgbClr val="000000"/>
                </a:solidFill>
                <a:latin typeface="+mn-lt"/>
                <a:ea typeface="+mn-ea"/>
              </a:rPr>
              <a:pPr algn="r">
                <a:defRPr/>
              </a:pPr>
              <a:t>23</a:t>
            </a:fld>
            <a:endParaRPr lang="en-US" altLang="ja-JP" sz="1400" dirty="0">
              <a:solidFill>
                <a:srgbClr val="000000"/>
              </a:solidFill>
              <a:latin typeface="+mn-lt"/>
              <a:ea typeface="+mn-ea"/>
            </a:endParaRPr>
          </a:p>
        </p:txBody>
      </p:sp>
    </p:spTree>
    <p:extLst>
      <p:ext uri="{BB962C8B-B14F-4D97-AF65-F5344CB8AC3E}">
        <p14:creationId xmlns:p14="http://schemas.microsoft.com/office/powerpoint/2010/main" val="3568055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円/楕円 345"/>
          <p:cNvSpPr/>
          <p:nvPr/>
        </p:nvSpPr>
        <p:spPr>
          <a:xfrm rot="20796439">
            <a:off x="941695" y="3578659"/>
            <a:ext cx="12462523" cy="5903913"/>
          </a:xfrm>
          <a:prstGeom prst="ellipse">
            <a:avLst/>
          </a:prstGeom>
          <a:solidFill>
            <a:srgbClr val="FFFFC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4" name="Text Box 7"/>
          <p:cNvSpPr txBox="1">
            <a:spLocks noChangeArrowheads="1"/>
          </p:cNvSpPr>
          <p:nvPr/>
        </p:nvSpPr>
        <p:spPr bwMode="auto">
          <a:xfrm>
            <a:off x="-118686" y="621436"/>
            <a:ext cx="9881884" cy="2375519"/>
          </a:xfrm>
          <a:prstGeom prst="rect">
            <a:avLst/>
          </a:prstGeom>
          <a:noFill/>
          <a:ln w="12700">
            <a:noFill/>
            <a:prstDash val="dash"/>
            <a:miter lim="800000"/>
            <a:headEnd/>
            <a:tailEnd/>
          </a:ln>
        </p:spPr>
        <p:txBody>
          <a:bodyPr lIns="35995" tIns="45626" rIns="35995" bIns="45626"/>
          <a:lstStyle/>
          <a:p>
            <a:pPr fontAlgn="base">
              <a:spcBef>
                <a:spcPct val="0"/>
              </a:spcBef>
              <a:spcAft>
                <a:spcPct val="0"/>
              </a:spcAft>
              <a:defRPr/>
            </a:pPr>
            <a:r>
              <a:rPr lang="ja-JP" altLang="en-US" sz="1600" b="1" dirty="0">
                <a:solidFill>
                  <a:prstClr val="black"/>
                </a:solidFill>
                <a:latin typeface="Helvetica"/>
                <a:ea typeface="ヒラギノ丸ゴ ProN W4"/>
              </a:rPr>
              <a:t>　</a:t>
            </a:r>
            <a:r>
              <a:rPr lang="ja-JP" altLang="en-US" sz="1600" b="1" dirty="0">
                <a:solidFill>
                  <a:srgbClr val="0070C0"/>
                </a:solidFill>
                <a:latin typeface="Helvetica"/>
                <a:ea typeface="ヒラギノ丸ゴ ProN W4"/>
              </a:rPr>
              <a:t>１．登録基準</a:t>
            </a:r>
            <a:endParaRPr lang="en-US" altLang="ja-JP" sz="800" b="1" dirty="0">
              <a:solidFill>
                <a:prstClr val="black"/>
              </a:solidFill>
              <a:latin typeface="Helvetica"/>
              <a:ea typeface="ヒラギノ丸ゴ ProN W4"/>
            </a:endParaRPr>
          </a:p>
          <a:p>
            <a:pPr marL="276775" indent="-276775" fontAlgn="base">
              <a:spcBef>
                <a:spcPct val="0"/>
              </a:spcBef>
              <a:spcAft>
                <a:spcPct val="0"/>
              </a:spcAft>
              <a:tabLst>
                <a:tab pos="1257300" algn="l"/>
              </a:tabLst>
              <a:defRPr/>
            </a:pPr>
            <a:endParaRPr lang="en-US" altLang="ja-JP" sz="800" dirty="0">
              <a:solidFill>
                <a:prstClr val="black"/>
              </a:solidFill>
              <a:latin typeface="Helvetica"/>
              <a:ea typeface="ヒラギノ丸ゴ ProN W4"/>
            </a:endParaRPr>
          </a:p>
          <a:p>
            <a:pPr marL="276775" indent="-276775" fontAlgn="base">
              <a:spcBef>
                <a:spcPct val="0"/>
              </a:spcBef>
              <a:spcAft>
                <a:spcPct val="0"/>
              </a:spcAft>
              <a:tabLst>
                <a:tab pos="1257300" algn="l"/>
                <a:tab pos="1619250" algn="l"/>
              </a:tabLst>
              <a:defRPr/>
            </a:pPr>
            <a:r>
              <a:rPr lang="ja-JP" altLang="en-US" sz="1400" dirty="0">
                <a:solidFill>
                  <a:prstClr val="black"/>
                </a:solidFill>
                <a:latin typeface="Helvetica"/>
                <a:ea typeface="ヒラギノ丸ゴ ProN W4"/>
              </a:rPr>
              <a:t>　　</a:t>
            </a:r>
            <a:r>
              <a:rPr lang="ja-JP" altLang="en-US" sz="1400" dirty="0">
                <a:solidFill>
                  <a:srgbClr val="669900"/>
                </a:solidFill>
                <a:latin typeface="Helvetica"/>
                <a:ea typeface="ヒラギノ丸ゴ ProN W4"/>
              </a:rPr>
              <a:t> </a:t>
            </a:r>
            <a:r>
              <a:rPr lang="en-US" altLang="ja-JP" sz="1400" dirty="0">
                <a:solidFill>
                  <a:srgbClr val="669900"/>
                </a:solidFill>
                <a:latin typeface="Helvetica"/>
                <a:ea typeface="ヒラギノ丸ゴ ProN W4"/>
              </a:rPr>
              <a:t>《</a:t>
            </a:r>
            <a:r>
              <a:rPr lang="ja-JP" altLang="en-US" sz="1400" dirty="0">
                <a:solidFill>
                  <a:srgbClr val="669900"/>
                </a:solidFill>
                <a:latin typeface="Helvetica"/>
                <a:ea typeface="ヒラギノ丸ゴ ProN W4"/>
              </a:rPr>
              <a:t>ハード</a:t>
            </a:r>
            <a:r>
              <a:rPr lang="en-US" altLang="ja-JP" sz="1400" dirty="0">
                <a:solidFill>
                  <a:srgbClr val="669900"/>
                </a:solidFill>
                <a:latin typeface="Helvetica"/>
                <a:ea typeface="ヒラギノ丸ゴ ProN W4"/>
              </a:rPr>
              <a:t>》</a:t>
            </a:r>
            <a:r>
              <a:rPr lang="ja-JP" altLang="en-US" sz="1400" dirty="0">
                <a:solidFill>
                  <a:prstClr val="black"/>
                </a:solidFill>
                <a:latin typeface="Helvetica"/>
                <a:ea typeface="ヒラギノ丸ゴ ProN W4"/>
              </a:rPr>
              <a:t>　</a:t>
            </a:r>
            <a:r>
              <a:rPr lang="en-US" altLang="ja-JP" sz="1400" dirty="0">
                <a:solidFill>
                  <a:prstClr val="black"/>
                </a:solidFill>
                <a:latin typeface="Helvetica"/>
                <a:ea typeface="ヒラギノ丸ゴ ProN W4"/>
              </a:rPr>
              <a:t>	</a:t>
            </a:r>
            <a:r>
              <a:rPr lang="ja-JP" altLang="en-US" sz="1400" u="sng" dirty="0">
                <a:solidFill>
                  <a:prstClr val="black"/>
                </a:solidFill>
                <a:latin typeface="Helvetica"/>
                <a:ea typeface="ヒラギノ丸ゴ ProN W4"/>
              </a:rPr>
              <a:t>・床面積は原則</a:t>
            </a:r>
            <a:r>
              <a:rPr lang="en-US" altLang="ja-JP" sz="1400" u="sng" dirty="0">
                <a:solidFill>
                  <a:prstClr val="black"/>
                </a:solidFill>
                <a:latin typeface="Helvetica"/>
                <a:ea typeface="ヒラギノ丸ゴ ProN W4"/>
              </a:rPr>
              <a:t>25</a:t>
            </a:r>
            <a:r>
              <a:rPr lang="ja-JP" altLang="en-US" sz="1400" u="sng" dirty="0">
                <a:solidFill>
                  <a:prstClr val="black"/>
                </a:solidFill>
                <a:latin typeface="Helvetica"/>
                <a:ea typeface="ヒラギノ丸ゴ ProN W4"/>
              </a:rPr>
              <a:t>㎡以上</a:t>
            </a:r>
            <a:r>
              <a:rPr lang="ja-JP" altLang="en-US" sz="1400" dirty="0">
                <a:solidFill>
                  <a:prstClr val="black"/>
                </a:solidFill>
                <a:latin typeface="Helvetica"/>
                <a:ea typeface="ヒラギノ丸ゴ ProN W4"/>
              </a:rPr>
              <a:t>　</a:t>
            </a:r>
            <a:r>
              <a:rPr lang="ja-JP" altLang="en-US" sz="1400" u="sng" dirty="0">
                <a:solidFill>
                  <a:prstClr val="black"/>
                </a:solidFill>
                <a:latin typeface="Helvetica"/>
                <a:ea typeface="ヒラギノ丸ゴ ProN W4"/>
              </a:rPr>
              <a:t>・構造・設備が一定の基準を満たすこと</a:t>
            </a:r>
            <a:endParaRPr lang="en-US" altLang="ja-JP" sz="1400" u="sng" dirty="0">
              <a:solidFill>
                <a:prstClr val="black"/>
              </a:solidFill>
              <a:latin typeface="Helvetica"/>
              <a:ea typeface="ヒラギノ丸ゴ ProN W4"/>
            </a:endParaRPr>
          </a:p>
          <a:p>
            <a:pPr marL="276775" indent="-276775" fontAlgn="base">
              <a:spcBef>
                <a:spcPct val="0"/>
              </a:spcBef>
              <a:spcAft>
                <a:spcPct val="0"/>
              </a:spcAft>
              <a:tabLst>
                <a:tab pos="1257300" algn="l"/>
                <a:tab pos="1619250" algn="l"/>
              </a:tabLst>
              <a:defRPr/>
            </a:pPr>
            <a:r>
              <a:rPr lang="ja-JP" altLang="en-US" sz="1400" dirty="0">
                <a:solidFill>
                  <a:prstClr val="black"/>
                </a:solidFill>
                <a:latin typeface="Helvetica"/>
                <a:ea typeface="ヒラギノ丸ゴ ProN W4"/>
              </a:rPr>
              <a:t>　　　 　　　　　</a:t>
            </a:r>
            <a:r>
              <a:rPr lang="en-US" altLang="ja-JP" sz="1400" dirty="0">
                <a:solidFill>
                  <a:prstClr val="black"/>
                </a:solidFill>
                <a:latin typeface="Helvetica"/>
                <a:ea typeface="ヒラギノ丸ゴ ProN W4"/>
              </a:rPr>
              <a:t>	</a:t>
            </a:r>
            <a:r>
              <a:rPr lang="ja-JP" altLang="en-US" sz="1400" u="sng" dirty="0">
                <a:solidFill>
                  <a:prstClr val="black"/>
                </a:solidFill>
                <a:latin typeface="Helvetica"/>
                <a:ea typeface="ヒラギノ丸ゴ ProN W4"/>
              </a:rPr>
              <a:t>・バリアフリー（廊下幅、段差解消、手すり設置）</a:t>
            </a:r>
            <a:endParaRPr lang="en-US" altLang="ja-JP" sz="1400" u="sng" dirty="0">
              <a:solidFill>
                <a:prstClr val="black"/>
              </a:solidFill>
              <a:latin typeface="Helvetica"/>
              <a:ea typeface="ヒラギノ丸ゴ ProN W4"/>
            </a:endParaRPr>
          </a:p>
          <a:p>
            <a:pPr marL="276775" indent="-276775" fontAlgn="base">
              <a:spcBef>
                <a:spcPct val="0"/>
              </a:spcBef>
              <a:spcAft>
                <a:spcPct val="0"/>
              </a:spcAft>
              <a:tabLst>
                <a:tab pos="1257300" algn="l"/>
                <a:tab pos="1619250" algn="l"/>
              </a:tabLst>
              <a:defRPr/>
            </a:pPr>
            <a:endParaRPr lang="en-US" altLang="ja-JP" sz="800" u="sng" dirty="0">
              <a:solidFill>
                <a:prstClr val="black"/>
              </a:solidFill>
              <a:latin typeface="Helvetica"/>
              <a:ea typeface="ヒラギノ丸ゴ ProN W4"/>
            </a:endParaRPr>
          </a:p>
          <a:p>
            <a:pPr marL="276775" indent="-276775" fontAlgn="base">
              <a:spcBef>
                <a:spcPct val="0"/>
              </a:spcBef>
              <a:spcAft>
                <a:spcPct val="0"/>
              </a:spcAft>
              <a:tabLst>
                <a:tab pos="1257300" algn="l"/>
                <a:tab pos="1619250" algn="l"/>
              </a:tabLst>
              <a:defRPr/>
            </a:pPr>
            <a:r>
              <a:rPr lang="ja-JP" altLang="en-US" sz="1400" dirty="0">
                <a:solidFill>
                  <a:prstClr val="black"/>
                </a:solidFill>
                <a:latin typeface="Helvetica"/>
                <a:ea typeface="ヒラギノ丸ゴ ProN W4"/>
              </a:rPr>
              <a:t>　　 </a:t>
            </a:r>
            <a:r>
              <a:rPr lang="en-US" altLang="ja-JP" sz="1400" dirty="0">
                <a:solidFill>
                  <a:srgbClr val="669900"/>
                </a:solidFill>
                <a:latin typeface="Helvetica"/>
                <a:ea typeface="ヒラギノ丸ゴ ProN W4"/>
              </a:rPr>
              <a:t>《</a:t>
            </a:r>
            <a:r>
              <a:rPr lang="ja-JP" altLang="en-US" sz="1400" dirty="0">
                <a:solidFill>
                  <a:srgbClr val="669900"/>
                </a:solidFill>
                <a:latin typeface="Helvetica"/>
                <a:ea typeface="ヒラギノ丸ゴ ProN W4"/>
              </a:rPr>
              <a:t>サービス</a:t>
            </a:r>
            <a:r>
              <a:rPr lang="en-US" altLang="ja-JP" sz="1400" dirty="0">
                <a:solidFill>
                  <a:srgbClr val="669900"/>
                </a:solidFill>
                <a:latin typeface="Helvetica"/>
                <a:ea typeface="ヒラギノ丸ゴ ProN W4"/>
              </a:rPr>
              <a:t>》</a:t>
            </a:r>
            <a:r>
              <a:rPr lang="ja-JP" altLang="en-US" sz="1400" dirty="0">
                <a:solidFill>
                  <a:srgbClr val="669900"/>
                </a:solidFill>
                <a:latin typeface="Helvetica"/>
                <a:ea typeface="ヒラギノ丸ゴ ProN W4"/>
              </a:rPr>
              <a:t>  </a:t>
            </a:r>
            <a:r>
              <a:rPr lang="en-US" altLang="ja-JP" sz="1400" dirty="0">
                <a:solidFill>
                  <a:srgbClr val="669900"/>
                </a:solidFill>
                <a:latin typeface="Helvetica"/>
                <a:ea typeface="ヒラギノ丸ゴ ProN W4"/>
              </a:rPr>
              <a:t>	</a:t>
            </a:r>
            <a:r>
              <a:rPr lang="ja-JP" altLang="en-US" sz="1400" u="sng" dirty="0">
                <a:solidFill>
                  <a:prstClr val="black"/>
                </a:solidFill>
                <a:latin typeface="Helvetica"/>
                <a:ea typeface="ヒラギノ丸ゴ ProN W4"/>
              </a:rPr>
              <a:t>・サービスを提供すること　（少なくとも</a:t>
            </a:r>
            <a:r>
              <a:rPr lang="ja-JP" altLang="en-US" sz="1400" u="sng" dirty="0">
                <a:solidFill>
                  <a:srgbClr val="FF0000"/>
                </a:solidFill>
                <a:latin typeface="Helvetica"/>
                <a:ea typeface="ヒラギノ丸ゴ ProN W4"/>
              </a:rPr>
              <a:t>安否確認・生活相談サービス</a:t>
            </a:r>
            <a:r>
              <a:rPr lang="ja-JP" altLang="en-US" sz="1400" u="sng" dirty="0">
                <a:solidFill>
                  <a:prstClr val="black"/>
                </a:solidFill>
                <a:latin typeface="Helvetica"/>
                <a:ea typeface="ヒラギノ丸ゴ ProN W4"/>
              </a:rPr>
              <a:t>を提供）</a:t>
            </a:r>
            <a:endParaRPr lang="en-US" altLang="ja-JP" sz="1400" u="sng" dirty="0">
              <a:solidFill>
                <a:prstClr val="black"/>
              </a:solidFill>
              <a:latin typeface="Helvetica"/>
              <a:ea typeface="ヒラギノ丸ゴ ProN W4"/>
            </a:endParaRPr>
          </a:p>
          <a:p>
            <a:pPr marL="276775" indent="-276775" fontAlgn="base">
              <a:spcBef>
                <a:spcPct val="0"/>
              </a:spcBef>
              <a:spcAft>
                <a:spcPct val="0"/>
              </a:spcAft>
              <a:tabLst>
                <a:tab pos="1257300" algn="l"/>
                <a:tab pos="1619250" algn="l"/>
              </a:tabLst>
              <a:defRPr/>
            </a:pPr>
            <a:r>
              <a:rPr lang="ja-JP" altLang="en-US" sz="1400" dirty="0">
                <a:solidFill>
                  <a:prstClr val="black"/>
                </a:solidFill>
                <a:latin typeface="Helvetica"/>
                <a:ea typeface="ヒラギノ丸ゴ ProN W4"/>
              </a:rPr>
              <a:t>　　　　　　　　　　　　［サービスの例：食事の提供、清掃・洗濯等の家事援助　等］</a:t>
            </a:r>
            <a:endParaRPr lang="en-US" altLang="ja-JP" sz="1400" dirty="0">
              <a:solidFill>
                <a:prstClr val="black"/>
              </a:solidFill>
              <a:latin typeface="Helvetica"/>
              <a:ea typeface="ヒラギノ丸ゴ ProN W4"/>
            </a:endParaRPr>
          </a:p>
          <a:p>
            <a:pPr marL="276775" indent="-276775" fontAlgn="base">
              <a:spcBef>
                <a:spcPct val="0"/>
              </a:spcBef>
              <a:spcAft>
                <a:spcPct val="0"/>
              </a:spcAft>
              <a:tabLst>
                <a:tab pos="1257300" algn="l"/>
                <a:tab pos="1619250" algn="l"/>
              </a:tabLst>
              <a:defRPr/>
            </a:pPr>
            <a:endParaRPr lang="en-US" altLang="ja-JP" sz="800" dirty="0">
              <a:solidFill>
                <a:prstClr val="black"/>
              </a:solidFill>
              <a:latin typeface="Helvetica"/>
              <a:ea typeface="ヒラギノ丸ゴ ProN W4"/>
            </a:endParaRPr>
          </a:p>
          <a:p>
            <a:pPr marL="1789113" indent="-1789113" fontAlgn="base">
              <a:spcBef>
                <a:spcPct val="0"/>
              </a:spcBef>
              <a:spcAft>
                <a:spcPct val="0"/>
              </a:spcAft>
              <a:tabLst>
                <a:tab pos="1257300" algn="l"/>
                <a:tab pos="1619250" algn="l"/>
              </a:tabLst>
              <a:defRPr/>
            </a:pPr>
            <a:r>
              <a:rPr lang="ja-JP" altLang="en-US" sz="1400" dirty="0">
                <a:solidFill>
                  <a:prstClr val="black"/>
                </a:solidFill>
                <a:latin typeface="Helvetica"/>
                <a:ea typeface="ヒラギノ丸ゴ ProN W4"/>
              </a:rPr>
              <a:t>　 　</a:t>
            </a:r>
            <a:r>
              <a:rPr lang="en-US" altLang="ja-JP" sz="1400" dirty="0">
                <a:solidFill>
                  <a:srgbClr val="669900"/>
                </a:solidFill>
                <a:latin typeface="Helvetica"/>
                <a:ea typeface="ヒラギノ丸ゴ ProN W4"/>
              </a:rPr>
              <a:t>《</a:t>
            </a:r>
            <a:r>
              <a:rPr lang="ja-JP" altLang="en-US" sz="1400" dirty="0">
                <a:solidFill>
                  <a:srgbClr val="669900"/>
                </a:solidFill>
                <a:latin typeface="Helvetica"/>
                <a:ea typeface="ヒラギノ丸ゴ ProN W4"/>
              </a:rPr>
              <a:t>契約内容</a:t>
            </a:r>
            <a:r>
              <a:rPr lang="en-US" altLang="ja-JP" sz="1400" dirty="0">
                <a:solidFill>
                  <a:srgbClr val="669900"/>
                </a:solidFill>
                <a:latin typeface="Helvetica"/>
                <a:ea typeface="ヒラギノ丸ゴ ProN W4"/>
              </a:rPr>
              <a:t>》	</a:t>
            </a:r>
            <a:r>
              <a:rPr lang="ja-JP" altLang="en-US" sz="1400" dirty="0">
                <a:solidFill>
                  <a:prstClr val="black"/>
                </a:solidFill>
                <a:latin typeface="Helvetica"/>
                <a:ea typeface="ヒラギノ丸ゴ ProN W4"/>
              </a:rPr>
              <a:t>・長期入院を理由に事業者から一方的に解約できないなど、居住の安定が図られた契約であること</a:t>
            </a:r>
            <a:endParaRPr lang="en-US" altLang="ja-JP" sz="1400" dirty="0">
              <a:solidFill>
                <a:prstClr val="black"/>
              </a:solidFill>
              <a:latin typeface="Helvetica"/>
              <a:ea typeface="ヒラギノ丸ゴ ProN W4"/>
            </a:endParaRPr>
          </a:p>
          <a:p>
            <a:pPr marL="276775" indent="-276775" fontAlgn="base">
              <a:spcBef>
                <a:spcPct val="0"/>
              </a:spcBef>
              <a:spcAft>
                <a:spcPct val="0"/>
              </a:spcAft>
              <a:tabLst>
                <a:tab pos="1257300" algn="l"/>
                <a:tab pos="1619250" algn="l"/>
              </a:tabLst>
              <a:defRPr/>
            </a:pPr>
            <a:r>
              <a:rPr lang="ja-JP" altLang="en-US" sz="1400" dirty="0">
                <a:solidFill>
                  <a:prstClr val="black"/>
                </a:solidFill>
                <a:latin typeface="Helvetica"/>
                <a:ea typeface="ヒラギノ丸ゴ ProN W4"/>
              </a:rPr>
              <a:t>　　  　　　　　　</a:t>
            </a:r>
            <a:r>
              <a:rPr lang="en-US" altLang="ja-JP" sz="1400" dirty="0">
                <a:solidFill>
                  <a:prstClr val="black"/>
                </a:solidFill>
                <a:latin typeface="Helvetica"/>
                <a:ea typeface="ヒラギノ丸ゴ ProN W4"/>
              </a:rPr>
              <a:t>	</a:t>
            </a:r>
            <a:r>
              <a:rPr lang="ja-JP" altLang="en-US" sz="1400" dirty="0">
                <a:solidFill>
                  <a:prstClr val="black"/>
                </a:solidFill>
                <a:latin typeface="Helvetica"/>
                <a:ea typeface="ヒラギノ丸ゴ ProN W4"/>
              </a:rPr>
              <a:t>・敷金、家賃、サービス対価以外の金銭を徴収しないこと</a:t>
            </a:r>
            <a:endParaRPr lang="en-US" altLang="ja-JP" sz="1400" dirty="0">
              <a:solidFill>
                <a:prstClr val="black"/>
              </a:solidFill>
              <a:latin typeface="Helvetica"/>
              <a:ea typeface="ヒラギノ丸ゴ ProN W4"/>
            </a:endParaRPr>
          </a:p>
          <a:p>
            <a:pPr marL="1341438" indent="-1341438" fontAlgn="base">
              <a:spcBef>
                <a:spcPct val="0"/>
              </a:spcBef>
              <a:spcAft>
                <a:spcPct val="0"/>
              </a:spcAft>
              <a:tabLst>
                <a:tab pos="1257300" algn="l"/>
                <a:tab pos="1619250" algn="l"/>
              </a:tabLst>
              <a:defRPr/>
            </a:pPr>
            <a:r>
              <a:rPr lang="ja-JP" altLang="en-US" sz="1400" dirty="0">
                <a:solidFill>
                  <a:prstClr val="black"/>
                </a:solidFill>
                <a:latin typeface="Helvetica"/>
                <a:ea typeface="ヒラギノ丸ゴ ProN W4"/>
              </a:rPr>
              <a:t>　　　　　　　　</a:t>
            </a:r>
            <a:r>
              <a:rPr lang="en-US" altLang="ja-JP" sz="1400" dirty="0">
                <a:solidFill>
                  <a:prstClr val="black"/>
                </a:solidFill>
                <a:latin typeface="Helvetica"/>
                <a:ea typeface="ヒラギノ丸ゴ ProN W4"/>
              </a:rPr>
              <a:t>	</a:t>
            </a:r>
            <a:r>
              <a:rPr lang="ja-JP" altLang="en-US" sz="1400" dirty="0">
                <a:solidFill>
                  <a:prstClr val="black"/>
                </a:solidFill>
                <a:latin typeface="Helvetica"/>
                <a:ea typeface="ヒラギノ丸ゴ ProN W4"/>
              </a:rPr>
              <a:t>・前払金に関して入居者保護が図られていること</a:t>
            </a:r>
            <a:endParaRPr lang="en-US" altLang="ja-JP" sz="1400" dirty="0">
              <a:solidFill>
                <a:prstClr val="black"/>
              </a:solidFill>
              <a:latin typeface="Helvetica"/>
              <a:ea typeface="ヒラギノ丸ゴ ProN W4"/>
            </a:endParaRPr>
          </a:p>
          <a:p>
            <a:pPr marL="1341438" indent="-1341438" fontAlgn="base">
              <a:spcBef>
                <a:spcPct val="0"/>
              </a:spcBef>
              <a:spcAft>
                <a:spcPct val="0"/>
              </a:spcAft>
              <a:tabLst>
                <a:tab pos="1257300" algn="l"/>
                <a:tab pos="1619250" algn="l"/>
              </a:tabLst>
              <a:defRPr/>
            </a:pPr>
            <a:r>
              <a:rPr lang="en-US" altLang="ja-JP" sz="1400" dirty="0">
                <a:solidFill>
                  <a:prstClr val="black"/>
                </a:solidFill>
                <a:latin typeface="Helvetica"/>
                <a:ea typeface="ヒラギノ丸ゴ ProN W4"/>
              </a:rPr>
              <a:t>			</a:t>
            </a:r>
            <a:r>
              <a:rPr lang="ja-JP" altLang="en-US" sz="1200" dirty="0">
                <a:solidFill>
                  <a:prstClr val="black"/>
                </a:solidFill>
                <a:latin typeface="Helvetica"/>
                <a:ea typeface="ヒラギノ丸ゴ ProN W4"/>
              </a:rPr>
              <a:t>（初期償却の制限、工事完了前の受領禁止、保全措置・返還ルールの明示の義務付け）</a:t>
            </a:r>
            <a:endParaRPr lang="en-US" altLang="ja-JP" sz="1200" dirty="0">
              <a:solidFill>
                <a:prstClr val="black"/>
              </a:solidFill>
              <a:latin typeface="Helvetica"/>
              <a:ea typeface="ヒラギノ丸ゴ ProN W4"/>
            </a:endParaRPr>
          </a:p>
        </p:txBody>
      </p:sp>
      <p:grpSp>
        <p:nvGrpSpPr>
          <p:cNvPr id="2" name="グループ化 339"/>
          <p:cNvGrpSpPr>
            <a:grpSpLocks/>
          </p:cNvGrpSpPr>
          <p:nvPr/>
        </p:nvGrpSpPr>
        <p:grpSpPr bwMode="auto">
          <a:xfrm>
            <a:off x="2818054" y="4797425"/>
            <a:ext cx="7103936" cy="2060582"/>
            <a:chOff x="3022601" y="5013321"/>
            <a:chExt cx="6121400" cy="1844674"/>
          </a:xfrm>
        </p:grpSpPr>
        <p:sp>
          <p:nvSpPr>
            <p:cNvPr id="6" name="フリーフォーム 5"/>
            <p:cNvSpPr/>
            <p:nvPr/>
          </p:nvSpPr>
          <p:spPr bwMode="auto">
            <a:xfrm>
              <a:off x="7556501" y="5662610"/>
              <a:ext cx="1106488" cy="479425"/>
            </a:xfrm>
            <a:custGeom>
              <a:avLst/>
              <a:gdLst>
                <a:gd name="connsiteX0" fmla="*/ 0 w 1338262"/>
                <a:gd name="connsiteY0" fmla="*/ 214312 h 604837"/>
                <a:gd name="connsiteX1" fmla="*/ 1338262 w 1338262"/>
                <a:gd name="connsiteY1" fmla="*/ 0 h 604837"/>
                <a:gd name="connsiteX2" fmla="*/ 1000125 w 1338262"/>
                <a:gd name="connsiteY2" fmla="*/ 247650 h 604837"/>
                <a:gd name="connsiteX3" fmla="*/ 509587 w 1338262"/>
                <a:gd name="connsiteY3" fmla="*/ 328612 h 604837"/>
                <a:gd name="connsiteX4" fmla="*/ 633412 w 1338262"/>
                <a:gd name="connsiteY4" fmla="*/ 509587 h 604837"/>
                <a:gd name="connsiteX5" fmla="*/ 471487 w 1338262"/>
                <a:gd name="connsiteY5" fmla="*/ 604837 h 604837"/>
                <a:gd name="connsiteX6" fmla="*/ 314325 w 1338262"/>
                <a:gd name="connsiteY6" fmla="*/ 376237 h 604837"/>
                <a:gd name="connsiteX7" fmla="*/ 23812 w 1338262"/>
                <a:gd name="connsiteY7" fmla="*/ 423862 h 604837"/>
                <a:gd name="connsiteX8" fmla="*/ 0 w 1338262"/>
                <a:gd name="connsiteY8" fmla="*/ 214312 h 60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8262" h="604837">
                  <a:moveTo>
                    <a:pt x="0" y="214312"/>
                  </a:moveTo>
                  <a:lnTo>
                    <a:pt x="1338262" y="0"/>
                  </a:lnTo>
                  <a:lnTo>
                    <a:pt x="1000125" y="247650"/>
                  </a:lnTo>
                  <a:lnTo>
                    <a:pt x="509587" y="328612"/>
                  </a:lnTo>
                  <a:lnTo>
                    <a:pt x="633412" y="509587"/>
                  </a:lnTo>
                  <a:lnTo>
                    <a:pt x="471487" y="604837"/>
                  </a:lnTo>
                  <a:lnTo>
                    <a:pt x="314325" y="376237"/>
                  </a:lnTo>
                  <a:lnTo>
                    <a:pt x="23812" y="423862"/>
                  </a:lnTo>
                  <a:lnTo>
                    <a:pt x="0" y="21431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7" name="フリーフォーム 6"/>
            <p:cNvSpPr/>
            <p:nvPr/>
          </p:nvSpPr>
          <p:spPr bwMode="auto">
            <a:xfrm>
              <a:off x="5675314" y="5202234"/>
              <a:ext cx="1876425" cy="1655761"/>
            </a:xfrm>
            <a:custGeom>
              <a:avLst/>
              <a:gdLst>
                <a:gd name="connsiteX0" fmla="*/ 695325 w 2266950"/>
                <a:gd name="connsiteY0" fmla="*/ 471487 h 2090737"/>
                <a:gd name="connsiteX1" fmla="*/ 300038 w 2266950"/>
                <a:gd name="connsiteY1" fmla="*/ 757237 h 2090737"/>
                <a:gd name="connsiteX2" fmla="*/ 0 w 2266950"/>
                <a:gd name="connsiteY2" fmla="*/ 795337 h 2090737"/>
                <a:gd name="connsiteX3" fmla="*/ 452438 w 2266950"/>
                <a:gd name="connsiteY3" fmla="*/ 1100137 h 2090737"/>
                <a:gd name="connsiteX4" fmla="*/ 1276350 w 2266950"/>
                <a:gd name="connsiteY4" fmla="*/ 2076450 h 2090737"/>
                <a:gd name="connsiteX5" fmla="*/ 1443038 w 2266950"/>
                <a:gd name="connsiteY5" fmla="*/ 2090737 h 2090737"/>
                <a:gd name="connsiteX6" fmla="*/ 1533525 w 2266950"/>
                <a:gd name="connsiteY6" fmla="*/ 2028825 h 2090737"/>
                <a:gd name="connsiteX7" fmla="*/ 895350 w 2266950"/>
                <a:gd name="connsiteY7" fmla="*/ 1243012 h 2090737"/>
                <a:gd name="connsiteX8" fmla="*/ 2266950 w 2266950"/>
                <a:gd name="connsiteY8" fmla="*/ 1009650 h 2090737"/>
                <a:gd name="connsiteX9" fmla="*/ 2252663 w 2266950"/>
                <a:gd name="connsiteY9" fmla="*/ 785812 h 2090737"/>
                <a:gd name="connsiteX10" fmla="*/ 738188 w 2266950"/>
                <a:gd name="connsiteY10" fmla="*/ 1062037 h 2090737"/>
                <a:gd name="connsiteX11" fmla="*/ 542925 w 2266950"/>
                <a:gd name="connsiteY11" fmla="*/ 881062 h 2090737"/>
                <a:gd name="connsiteX12" fmla="*/ 1447800 w 2266950"/>
                <a:gd name="connsiteY12" fmla="*/ 219075 h 2090737"/>
                <a:gd name="connsiteX13" fmla="*/ 1347788 w 2266950"/>
                <a:gd name="connsiteY13" fmla="*/ 0 h 2090737"/>
                <a:gd name="connsiteX14" fmla="*/ 652463 w 2266950"/>
                <a:gd name="connsiteY14" fmla="*/ 500062 h 2090737"/>
                <a:gd name="connsiteX15" fmla="*/ 652463 w 2266950"/>
                <a:gd name="connsiteY15" fmla="*/ 500062 h 209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6950" h="2090737">
                  <a:moveTo>
                    <a:pt x="695325" y="471487"/>
                  </a:moveTo>
                  <a:lnTo>
                    <a:pt x="300038" y="757237"/>
                  </a:lnTo>
                  <a:lnTo>
                    <a:pt x="0" y="795337"/>
                  </a:lnTo>
                  <a:lnTo>
                    <a:pt x="452438" y="1100137"/>
                  </a:lnTo>
                  <a:lnTo>
                    <a:pt x="1276350" y="2076450"/>
                  </a:lnTo>
                  <a:lnTo>
                    <a:pt x="1443038" y="2090737"/>
                  </a:lnTo>
                  <a:lnTo>
                    <a:pt x="1533525" y="2028825"/>
                  </a:lnTo>
                  <a:lnTo>
                    <a:pt x="895350" y="1243012"/>
                  </a:lnTo>
                  <a:lnTo>
                    <a:pt x="2266950" y="1009650"/>
                  </a:lnTo>
                  <a:lnTo>
                    <a:pt x="2252663" y="785812"/>
                  </a:lnTo>
                  <a:lnTo>
                    <a:pt x="738188" y="1062037"/>
                  </a:lnTo>
                  <a:lnTo>
                    <a:pt x="542925" y="881062"/>
                  </a:lnTo>
                  <a:lnTo>
                    <a:pt x="1447800" y="219075"/>
                  </a:lnTo>
                  <a:lnTo>
                    <a:pt x="1347788" y="0"/>
                  </a:lnTo>
                  <a:lnTo>
                    <a:pt x="652463" y="500062"/>
                  </a:lnTo>
                  <a:lnTo>
                    <a:pt x="652463" y="500062"/>
                  </a:lnTo>
                </a:path>
              </a:pathLst>
            </a:cu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ja-JP" altLang="en-US">
                <a:solidFill>
                  <a:prstClr val="black"/>
                </a:solidFill>
                <a:latin typeface="Helvetica"/>
                <a:ea typeface="ヒラギノ丸ゴ ProN W4"/>
              </a:endParaRPr>
            </a:p>
          </p:txBody>
        </p:sp>
        <p:sp>
          <p:nvSpPr>
            <p:cNvPr id="8" name="フリーフォーム 7"/>
            <p:cNvSpPr/>
            <p:nvPr/>
          </p:nvSpPr>
          <p:spPr bwMode="auto">
            <a:xfrm>
              <a:off x="3998914" y="6062658"/>
              <a:ext cx="398462" cy="658812"/>
            </a:xfrm>
            <a:custGeom>
              <a:avLst/>
              <a:gdLst>
                <a:gd name="connsiteX0" fmla="*/ 104775 w 481012"/>
                <a:gd name="connsiteY0" fmla="*/ 0 h 833437"/>
                <a:gd name="connsiteX1" fmla="*/ 0 w 481012"/>
                <a:gd name="connsiteY1" fmla="*/ 80962 h 833437"/>
                <a:gd name="connsiteX2" fmla="*/ 342900 w 481012"/>
                <a:gd name="connsiteY2" fmla="*/ 819150 h 833437"/>
                <a:gd name="connsiteX3" fmla="*/ 481012 w 481012"/>
                <a:gd name="connsiteY3" fmla="*/ 833437 h 833437"/>
                <a:gd name="connsiteX4" fmla="*/ 104775 w 481012"/>
                <a:gd name="connsiteY4" fmla="*/ 0 h 833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2" h="833437">
                  <a:moveTo>
                    <a:pt x="104775" y="0"/>
                  </a:moveTo>
                  <a:lnTo>
                    <a:pt x="0" y="80962"/>
                  </a:lnTo>
                  <a:lnTo>
                    <a:pt x="342900" y="819150"/>
                  </a:lnTo>
                  <a:lnTo>
                    <a:pt x="481012" y="833437"/>
                  </a:lnTo>
                  <a:lnTo>
                    <a:pt x="10477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9" name="フリーフォーム 8"/>
            <p:cNvSpPr/>
            <p:nvPr/>
          </p:nvSpPr>
          <p:spPr bwMode="auto">
            <a:xfrm>
              <a:off x="4219576" y="5124446"/>
              <a:ext cx="1474788" cy="1619248"/>
            </a:xfrm>
            <a:custGeom>
              <a:avLst/>
              <a:gdLst>
                <a:gd name="connsiteX0" fmla="*/ 1543050 w 1781175"/>
                <a:gd name="connsiteY0" fmla="*/ 0 h 2047875"/>
                <a:gd name="connsiteX1" fmla="*/ 1666875 w 1781175"/>
                <a:gd name="connsiteY1" fmla="*/ 19050 h 2047875"/>
                <a:gd name="connsiteX2" fmla="*/ 438150 w 1781175"/>
                <a:gd name="connsiteY2" fmla="*/ 881063 h 2047875"/>
                <a:gd name="connsiteX3" fmla="*/ 452437 w 1781175"/>
                <a:gd name="connsiteY3" fmla="*/ 976313 h 2047875"/>
                <a:gd name="connsiteX4" fmla="*/ 681037 w 1781175"/>
                <a:gd name="connsiteY4" fmla="*/ 1019175 h 2047875"/>
                <a:gd name="connsiteX5" fmla="*/ 719137 w 1781175"/>
                <a:gd name="connsiteY5" fmla="*/ 1004888 h 2047875"/>
                <a:gd name="connsiteX6" fmla="*/ 1700212 w 1781175"/>
                <a:gd name="connsiteY6" fmla="*/ 890588 h 2047875"/>
                <a:gd name="connsiteX7" fmla="*/ 1781175 w 1781175"/>
                <a:gd name="connsiteY7" fmla="*/ 1100138 h 2047875"/>
                <a:gd name="connsiteX8" fmla="*/ 1681162 w 1781175"/>
                <a:gd name="connsiteY8" fmla="*/ 1162050 h 2047875"/>
                <a:gd name="connsiteX9" fmla="*/ 1576387 w 1781175"/>
                <a:gd name="connsiteY9" fmla="*/ 1181100 h 2047875"/>
                <a:gd name="connsiteX10" fmla="*/ 1238250 w 1781175"/>
                <a:gd name="connsiteY10" fmla="*/ 1204913 h 2047875"/>
                <a:gd name="connsiteX11" fmla="*/ 995362 w 1781175"/>
                <a:gd name="connsiteY11" fmla="*/ 1214438 h 2047875"/>
                <a:gd name="connsiteX12" fmla="*/ 781050 w 1781175"/>
                <a:gd name="connsiteY12" fmla="*/ 2047875 h 2047875"/>
                <a:gd name="connsiteX13" fmla="*/ 552450 w 1781175"/>
                <a:gd name="connsiteY13" fmla="*/ 2033588 h 2047875"/>
                <a:gd name="connsiteX14" fmla="*/ 781050 w 1781175"/>
                <a:gd name="connsiteY14" fmla="*/ 1219200 h 2047875"/>
                <a:gd name="connsiteX15" fmla="*/ 742950 w 1781175"/>
                <a:gd name="connsiteY15" fmla="*/ 1247775 h 2047875"/>
                <a:gd name="connsiteX16" fmla="*/ 500062 w 1781175"/>
                <a:gd name="connsiteY16" fmla="*/ 1238250 h 2047875"/>
                <a:gd name="connsiteX17" fmla="*/ 300037 w 1781175"/>
                <a:gd name="connsiteY17" fmla="*/ 1223963 h 2047875"/>
                <a:gd name="connsiteX18" fmla="*/ 185737 w 1781175"/>
                <a:gd name="connsiteY18" fmla="*/ 1195388 h 2047875"/>
                <a:gd name="connsiteX19" fmla="*/ 71437 w 1781175"/>
                <a:gd name="connsiteY19" fmla="*/ 1152525 h 2047875"/>
                <a:gd name="connsiteX20" fmla="*/ 0 w 1781175"/>
                <a:gd name="connsiteY20" fmla="*/ 1081088 h 2047875"/>
                <a:gd name="connsiteX21" fmla="*/ 1543050 w 1781175"/>
                <a:gd name="connsiteY21" fmla="*/ 0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81175" h="2047875">
                  <a:moveTo>
                    <a:pt x="1543050" y="0"/>
                  </a:moveTo>
                  <a:lnTo>
                    <a:pt x="1666875" y="19050"/>
                  </a:lnTo>
                  <a:lnTo>
                    <a:pt x="438150" y="881063"/>
                  </a:lnTo>
                  <a:lnTo>
                    <a:pt x="452437" y="976313"/>
                  </a:lnTo>
                  <a:lnTo>
                    <a:pt x="681037" y="1019175"/>
                  </a:lnTo>
                  <a:lnTo>
                    <a:pt x="719137" y="1004888"/>
                  </a:lnTo>
                  <a:lnTo>
                    <a:pt x="1700212" y="890588"/>
                  </a:lnTo>
                  <a:lnTo>
                    <a:pt x="1781175" y="1100138"/>
                  </a:lnTo>
                  <a:lnTo>
                    <a:pt x="1681162" y="1162050"/>
                  </a:lnTo>
                  <a:lnTo>
                    <a:pt x="1576387" y="1181100"/>
                  </a:lnTo>
                  <a:lnTo>
                    <a:pt x="1238250" y="1204913"/>
                  </a:lnTo>
                  <a:lnTo>
                    <a:pt x="995362" y="1214438"/>
                  </a:lnTo>
                  <a:lnTo>
                    <a:pt x="781050" y="2047875"/>
                  </a:lnTo>
                  <a:lnTo>
                    <a:pt x="552450" y="2033588"/>
                  </a:lnTo>
                  <a:lnTo>
                    <a:pt x="781050" y="1219200"/>
                  </a:lnTo>
                  <a:lnTo>
                    <a:pt x="742950" y="1247775"/>
                  </a:lnTo>
                  <a:lnTo>
                    <a:pt x="500062" y="1238250"/>
                  </a:lnTo>
                  <a:lnTo>
                    <a:pt x="300037" y="1223963"/>
                  </a:lnTo>
                  <a:lnTo>
                    <a:pt x="185737" y="1195388"/>
                  </a:lnTo>
                  <a:lnTo>
                    <a:pt x="71437" y="1152525"/>
                  </a:lnTo>
                  <a:lnTo>
                    <a:pt x="0" y="1081088"/>
                  </a:lnTo>
                  <a:lnTo>
                    <a:pt x="154305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0" name="フリーフォーム 9"/>
            <p:cNvSpPr/>
            <p:nvPr/>
          </p:nvSpPr>
          <p:spPr bwMode="auto">
            <a:xfrm>
              <a:off x="6419851" y="5956295"/>
              <a:ext cx="1528763" cy="849312"/>
            </a:xfrm>
            <a:custGeom>
              <a:avLst/>
              <a:gdLst>
                <a:gd name="connsiteX0" fmla="*/ 1695450 w 1847850"/>
                <a:gd name="connsiteY0" fmla="*/ 0 h 1071562"/>
                <a:gd name="connsiteX1" fmla="*/ 1847850 w 1847850"/>
                <a:gd name="connsiteY1" fmla="*/ 233362 h 1071562"/>
                <a:gd name="connsiteX2" fmla="*/ 638175 w 1847850"/>
                <a:gd name="connsiteY2" fmla="*/ 1071562 h 1071562"/>
                <a:gd name="connsiteX3" fmla="*/ 0 w 1847850"/>
                <a:gd name="connsiteY3" fmla="*/ 285750 h 1071562"/>
                <a:gd name="connsiteX4" fmla="*/ 1695450 w 1847850"/>
                <a:gd name="connsiteY4" fmla="*/ 0 h 1071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50" h="1071562">
                  <a:moveTo>
                    <a:pt x="1695450" y="0"/>
                  </a:moveTo>
                  <a:lnTo>
                    <a:pt x="1847850" y="233362"/>
                  </a:lnTo>
                  <a:lnTo>
                    <a:pt x="638175" y="1071562"/>
                  </a:lnTo>
                  <a:lnTo>
                    <a:pt x="0" y="285750"/>
                  </a:lnTo>
                  <a:lnTo>
                    <a:pt x="1695450" y="0"/>
                  </a:lnTo>
                  <a:close/>
                </a:path>
              </a:pathLst>
            </a:custGeom>
            <a:solidFill>
              <a:srgbClr val="FFFFC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1" name="フリーフォーム 10"/>
            <p:cNvSpPr/>
            <p:nvPr/>
          </p:nvSpPr>
          <p:spPr bwMode="auto">
            <a:xfrm>
              <a:off x="6119814" y="5245096"/>
              <a:ext cx="3024187" cy="806450"/>
            </a:xfrm>
            <a:custGeom>
              <a:avLst/>
              <a:gdLst>
                <a:gd name="connsiteX0" fmla="*/ 3652837 w 3652837"/>
                <a:gd name="connsiteY0" fmla="*/ 123825 h 1019175"/>
                <a:gd name="connsiteX1" fmla="*/ 1300162 w 3652837"/>
                <a:gd name="connsiteY1" fmla="*/ 0 h 1019175"/>
                <a:gd name="connsiteX2" fmla="*/ 652462 w 3652837"/>
                <a:gd name="connsiteY2" fmla="*/ 357188 h 1019175"/>
                <a:gd name="connsiteX3" fmla="*/ 0 w 3652837"/>
                <a:gd name="connsiteY3" fmla="*/ 838200 h 1019175"/>
                <a:gd name="connsiteX4" fmla="*/ 195262 w 3652837"/>
                <a:gd name="connsiteY4" fmla="*/ 1019175 h 1019175"/>
                <a:gd name="connsiteX5" fmla="*/ 3105150 w 3652837"/>
                <a:gd name="connsiteY5" fmla="*/ 519113 h 1019175"/>
                <a:gd name="connsiteX6" fmla="*/ 3652837 w 3652837"/>
                <a:gd name="connsiteY6" fmla="*/ 12382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2837" h="1019175">
                  <a:moveTo>
                    <a:pt x="3652837" y="123825"/>
                  </a:moveTo>
                  <a:lnTo>
                    <a:pt x="1300162" y="0"/>
                  </a:lnTo>
                  <a:lnTo>
                    <a:pt x="652462" y="357188"/>
                  </a:lnTo>
                  <a:lnTo>
                    <a:pt x="0" y="838200"/>
                  </a:lnTo>
                  <a:lnTo>
                    <a:pt x="195262" y="1019175"/>
                  </a:lnTo>
                  <a:lnTo>
                    <a:pt x="3105150" y="519113"/>
                  </a:lnTo>
                  <a:lnTo>
                    <a:pt x="3652837" y="123825"/>
                  </a:lnTo>
                  <a:close/>
                </a:path>
              </a:pathLst>
            </a:custGeom>
            <a:solidFill>
              <a:srgbClr val="CCFF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2" name="フリーフォーム 11"/>
            <p:cNvSpPr/>
            <p:nvPr/>
          </p:nvSpPr>
          <p:spPr bwMode="auto">
            <a:xfrm>
              <a:off x="4883151" y="5975346"/>
              <a:ext cx="1836738" cy="876299"/>
            </a:xfrm>
            <a:custGeom>
              <a:avLst/>
              <a:gdLst>
                <a:gd name="connsiteX0" fmla="*/ 195262 w 2219325"/>
                <a:gd name="connsiteY0" fmla="*/ 138113 h 1104900"/>
                <a:gd name="connsiteX1" fmla="*/ 0 w 2219325"/>
                <a:gd name="connsiteY1" fmla="*/ 971550 h 1104900"/>
                <a:gd name="connsiteX2" fmla="*/ 2185987 w 2219325"/>
                <a:gd name="connsiteY2" fmla="*/ 1104900 h 1104900"/>
                <a:gd name="connsiteX3" fmla="*/ 2219325 w 2219325"/>
                <a:gd name="connsiteY3" fmla="*/ 1071563 h 1104900"/>
                <a:gd name="connsiteX4" fmla="*/ 1290637 w 2219325"/>
                <a:gd name="connsiteY4" fmla="*/ 0 h 1104900"/>
                <a:gd name="connsiteX5" fmla="*/ 904875 w 2219325"/>
                <a:gd name="connsiteY5" fmla="*/ 71438 h 1104900"/>
                <a:gd name="connsiteX6" fmla="*/ 742950 w 2219325"/>
                <a:gd name="connsiteY6" fmla="*/ 119063 h 1104900"/>
                <a:gd name="connsiteX7" fmla="*/ 457200 w 2219325"/>
                <a:gd name="connsiteY7" fmla="*/ 114300 h 1104900"/>
                <a:gd name="connsiteX8" fmla="*/ 195262 w 2219325"/>
                <a:gd name="connsiteY8" fmla="*/ 138113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9325" h="1104900">
                  <a:moveTo>
                    <a:pt x="195262" y="138113"/>
                  </a:moveTo>
                  <a:lnTo>
                    <a:pt x="0" y="971550"/>
                  </a:lnTo>
                  <a:lnTo>
                    <a:pt x="2185987" y="1104900"/>
                  </a:lnTo>
                  <a:lnTo>
                    <a:pt x="2219325" y="1071563"/>
                  </a:lnTo>
                  <a:lnTo>
                    <a:pt x="1290637" y="0"/>
                  </a:lnTo>
                  <a:lnTo>
                    <a:pt x="904875" y="71438"/>
                  </a:lnTo>
                  <a:lnTo>
                    <a:pt x="742950" y="119063"/>
                  </a:lnTo>
                  <a:lnTo>
                    <a:pt x="457200" y="114300"/>
                  </a:lnTo>
                  <a:lnTo>
                    <a:pt x="195262" y="138113"/>
                  </a:lnTo>
                  <a:close/>
                </a:path>
              </a:pathLst>
            </a:custGeom>
            <a:solidFill>
              <a:srgbClr val="CCFF66">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3" name="フリーフォーム 12"/>
            <p:cNvSpPr/>
            <p:nvPr/>
          </p:nvSpPr>
          <p:spPr bwMode="auto">
            <a:xfrm>
              <a:off x="4090989" y="5980108"/>
              <a:ext cx="784225" cy="750886"/>
            </a:xfrm>
            <a:custGeom>
              <a:avLst/>
              <a:gdLst>
                <a:gd name="connsiteX0" fmla="*/ 138113 w 947738"/>
                <a:gd name="connsiteY0" fmla="*/ 0 h 947737"/>
                <a:gd name="connsiteX1" fmla="*/ 0 w 947738"/>
                <a:gd name="connsiteY1" fmla="*/ 109537 h 947737"/>
                <a:gd name="connsiteX2" fmla="*/ 371475 w 947738"/>
                <a:gd name="connsiteY2" fmla="*/ 923925 h 947737"/>
                <a:gd name="connsiteX3" fmla="*/ 723900 w 947738"/>
                <a:gd name="connsiteY3" fmla="*/ 947737 h 947737"/>
                <a:gd name="connsiteX4" fmla="*/ 947738 w 947738"/>
                <a:gd name="connsiteY4" fmla="*/ 138112 h 947737"/>
                <a:gd name="connsiteX5" fmla="*/ 904875 w 947738"/>
                <a:gd name="connsiteY5" fmla="*/ 157162 h 947737"/>
                <a:gd name="connsiteX6" fmla="*/ 785813 w 947738"/>
                <a:gd name="connsiteY6" fmla="*/ 166687 h 947737"/>
                <a:gd name="connsiteX7" fmla="*/ 638175 w 947738"/>
                <a:gd name="connsiteY7" fmla="*/ 157162 h 947737"/>
                <a:gd name="connsiteX8" fmla="*/ 495300 w 947738"/>
                <a:gd name="connsiteY8" fmla="*/ 147637 h 947737"/>
                <a:gd name="connsiteX9" fmla="*/ 376238 w 947738"/>
                <a:gd name="connsiteY9" fmla="*/ 128587 h 947737"/>
                <a:gd name="connsiteX10" fmla="*/ 261938 w 947738"/>
                <a:gd name="connsiteY10" fmla="*/ 90487 h 947737"/>
                <a:gd name="connsiteX11" fmla="*/ 180975 w 947738"/>
                <a:gd name="connsiteY11" fmla="*/ 33337 h 947737"/>
                <a:gd name="connsiteX12" fmla="*/ 138113 w 947738"/>
                <a:gd name="connsiteY12" fmla="*/ 0 h 94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7738" h="947737">
                  <a:moveTo>
                    <a:pt x="138113" y="0"/>
                  </a:moveTo>
                  <a:lnTo>
                    <a:pt x="0" y="109537"/>
                  </a:lnTo>
                  <a:lnTo>
                    <a:pt x="371475" y="923925"/>
                  </a:lnTo>
                  <a:lnTo>
                    <a:pt x="723900" y="947737"/>
                  </a:lnTo>
                  <a:lnTo>
                    <a:pt x="947738" y="138112"/>
                  </a:lnTo>
                  <a:lnTo>
                    <a:pt x="904875" y="157162"/>
                  </a:lnTo>
                  <a:lnTo>
                    <a:pt x="785813" y="166687"/>
                  </a:lnTo>
                  <a:lnTo>
                    <a:pt x="638175" y="157162"/>
                  </a:lnTo>
                  <a:lnTo>
                    <a:pt x="495300" y="147637"/>
                  </a:lnTo>
                  <a:lnTo>
                    <a:pt x="376238" y="128587"/>
                  </a:lnTo>
                  <a:lnTo>
                    <a:pt x="261938" y="90487"/>
                  </a:lnTo>
                  <a:lnTo>
                    <a:pt x="180975" y="33337"/>
                  </a:lnTo>
                  <a:lnTo>
                    <a:pt x="138113" y="0"/>
                  </a:lnTo>
                  <a:close/>
                </a:path>
              </a:pathLst>
            </a:custGeom>
            <a:solidFill>
              <a:srgbClr val="CCFF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4" name="フリーフォーム 13"/>
            <p:cNvSpPr/>
            <p:nvPr/>
          </p:nvSpPr>
          <p:spPr bwMode="auto">
            <a:xfrm>
              <a:off x="4589464" y="5146671"/>
              <a:ext cx="2201862" cy="768349"/>
            </a:xfrm>
            <a:custGeom>
              <a:avLst/>
              <a:gdLst>
                <a:gd name="connsiteX0" fmla="*/ 1209675 w 2657475"/>
                <a:gd name="connsiteY0" fmla="*/ 0 h 971550"/>
                <a:gd name="connsiteX1" fmla="*/ 0 w 2657475"/>
                <a:gd name="connsiteY1" fmla="*/ 847725 h 971550"/>
                <a:gd name="connsiteX2" fmla="*/ 0 w 2657475"/>
                <a:gd name="connsiteY2" fmla="*/ 909638 h 971550"/>
                <a:gd name="connsiteX3" fmla="*/ 33337 w 2657475"/>
                <a:gd name="connsiteY3" fmla="*/ 947738 h 971550"/>
                <a:gd name="connsiteX4" fmla="*/ 123825 w 2657475"/>
                <a:gd name="connsiteY4" fmla="*/ 971550 h 971550"/>
                <a:gd name="connsiteX5" fmla="*/ 547687 w 2657475"/>
                <a:gd name="connsiteY5" fmla="*/ 942975 h 971550"/>
                <a:gd name="connsiteX6" fmla="*/ 1624012 w 2657475"/>
                <a:gd name="connsiteY6" fmla="*/ 814388 h 971550"/>
                <a:gd name="connsiteX7" fmla="*/ 2657475 w 2657475"/>
                <a:gd name="connsiteY7" fmla="*/ 80963 h 971550"/>
                <a:gd name="connsiteX8" fmla="*/ 1209675 w 2657475"/>
                <a:gd name="connsiteY8" fmla="*/ 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7475" h="971550">
                  <a:moveTo>
                    <a:pt x="1209675" y="0"/>
                  </a:moveTo>
                  <a:lnTo>
                    <a:pt x="0" y="847725"/>
                  </a:lnTo>
                  <a:lnTo>
                    <a:pt x="0" y="909638"/>
                  </a:lnTo>
                  <a:lnTo>
                    <a:pt x="33337" y="947738"/>
                  </a:lnTo>
                  <a:lnTo>
                    <a:pt x="123825" y="971550"/>
                  </a:lnTo>
                  <a:lnTo>
                    <a:pt x="547687" y="942975"/>
                  </a:lnTo>
                  <a:lnTo>
                    <a:pt x="1624012" y="814388"/>
                  </a:lnTo>
                  <a:lnTo>
                    <a:pt x="2657475" y="80963"/>
                  </a:lnTo>
                  <a:lnTo>
                    <a:pt x="1209675" y="0"/>
                  </a:lnTo>
                  <a:close/>
                </a:path>
              </a:pathLst>
            </a:custGeom>
            <a:solidFill>
              <a:srgbClr val="CCFF66">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5" name="フリーフォーム 14"/>
            <p:cNvSpPr/>
            <p:nvPr/>
          </p:nvSpPr>
          <p:spPr bwMode="auto">
            <a:xfrm>
              <a:off x="6721475" y="6049959"/>
              <a:ext cx="1095375" cy="539749"/>
            </a:xfrm>
            <a:custGeom>
              <a:avLst/>
              <a:gdLst>
                <a:gd name="connsiteX0" fmla="*/ 231775 w 1323182"/>
                <a:gd name="connsiteY0" fmla="*/ 115887 h 681831"/>
                <a:gd name="connsiteX1" fmla="*/ 36513 w 1323182"/>
                <a:gd name="connsiteY1" fmla="*/ 153987 h 681831"/>
                <a:gd name="connsiteX2" fmla="*/ 12700 w 1323182"/>
                <a:gd name="connsiteY2" fmla="*/ 277812 h 681831"/>
                <a:gd name="connsiteX3" fmla="*/ 93663 w 1323182"/>
                <a:gd name="connsiteY3" fmla="*/ 354012 h 681831"/>
                <a:gd name="connsiteX4" fmla="*/ 217488 w 1323182"/>
                <a:gd name="connsiteY4" fmla="*/ 406400 h 681831"/>
                <a:gd name="connsiteX5" fmla="*/ 327025 w 1323182"/>
                <a:gd name="connsiteY5" fmla="*/ 496887 h 681831"/>
                <a:gd name="connsiteX6" fmla="*/ 279400 w 1323182"/>
                <a:gd name="connsiteY6" fmla="*/ 587375 h 681831"/>
                <a:gd name="connsiteX7" fmla="*/ 422275 w 1323182"/>
                <a:gd name="connsiteY7" fmla="*/ 668337 h 681831"/>
                <a:gd name="connsiteX8" fmla="*/ 608013 w 1323182"/>
                <a:gd name="connsiteY8" fmla="*/ 668337 h 681831"/>
                <a:gd name="connsiteX9" fmla="*/ 741363 w 1323182"/>
                <a:gd name="connsiteY9" fmla="*/ 592137 h 681831"/>
                <a:gd name="connsiteX10" fmla="*/ 884238 w 1323182"/>
                <a:gd name="connsiteY10" fmla="*/ 492125 h 681831"/>
                <a:gd name="connsiteX11" fmla="*/ 912813 w 1323182"/>
                <a:gd name="connsiteY11" fmla="*/ 392112 h 681831"/>
                <a:gd name="connsiteX12" fmla="*/ 974725 w 1323182"/>
                <a:gd name="connsiteY12" fmla="*/ 368300 h 681831"/>
                <a:gd name="connsiteX13" fmla="*/ 1093788 w 1323182"/>
                <a:gd name="connsiteY13" fmla="*/ 349250 h 681831"/>
                <a:gd name="connsiteX14" fmla="*/ 1236663 w 1323182"/>
                <a:gd name="connsiteY14" fmla="*/ 182562 h 681831"/>
                <a:gd name="connsiteX15" fmla="*/ 1322388 w 1323182"/>
                <a:gd name="connsiteY15" fmla="*/ 44450 h 681831"/>
                <a:gd name="connsiteX16" fmla="*/ 1231900 w 1323182"/>
                <a:gd name="connsiteY16" fmla="*/ 6350 h 681831"/>
                <a:gd name="connsiteX17" fmla="*/ 1012825 w 1323182"/>
                <a:gd name="connsiteY17" fmla="*/ 6350 h 681831"/>
                <a:gd name="connsiteX18" fmla="*/ 679450 w 1323182"/>
                <a:gd name="connsiteY18" fmla="*/ 25400 h 681831"/>
                <a:gd name="connsiteX19" fmla="*/ 398463 w 1323182"/>
                <a:gd name="connsiteY19" fmla="*/ 106362 h 681831"/>
                <a:gd name="connsiteX20" fmla="*/ 231775 w 1323182"/>
                <a:gd name="connsiteY20" fmla="*/ 115887 h 6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23182" h="681831">
                  <a:moveTo>
                    <a:pt x="231775" y="115887"/>
                  </a:moveTo>
                  <a:cubicBezTo>
                    <a:pt x="171450" y="123824"/>
                    <a:pt x="73026" y="126999"/>
                    <a:pt x="36513" y="153987"/>
                  </a:cubicBezTo>
                  <a:cubicBezTo>
                    <a:pt x="0" y="180975"/>
                    <a:pt x="3175" y="244475"/>
                    <a:pt x="12700" y="277812"/>
                  </a:cubicBezTo>
                  <a:cubicBezTo>
                    <a:pt x="22225" y="311150"/>
                    <a:pt x="59532" y="332581"/>
                    <a:pt x="93663" y="354012"/>
                  </a:cubicBezTo>
                  <a:cubicBezTo>
                    <a:pt x="127794" y="375443"/>
                    <a:pt x="178594" y="382588"/>
                    <a:pt x="217488" y="406400"/>
                  </a:cubicBezTo>
                  <a:cubicBezTo>
                    <a:pt x="256382" y="430212"/>
                    <a:pt x="316706" y="466725"/>
                    <a:pt x="327025" y="496887"/>
                  </a:cubicBezTo>
                  <a:cubicBezTo>
                    <a:pt x="337344" y="527049"/>
                    <a:pt x="263525" y="558800"/>
                    <a:pt x="279400" y="587375"/>
                  </a:cubicBezTo>
                  <a:cubicBezTo>
                    <a:pt x="295275" y="615950"/>
                    <a:pt x="367506" y="654843"/>
                    <a:pt x="422275" y="668337"/>
                  </a:cubicBezTo>
                  <a:cubicBezTo>
                    <a:pt x="477044" y="681831"/>
                    <a:pt x="554832" y="681037"/>
                    <a:pt x="608013" y="668337"/>
                  </a:cubicBezTo>
                  <a:cubicBezTo>
                    <a:pt x="661194" y="655637"/>
                    <a:pt x="695326" y="621506"/>
                    <a:pt x="741363" y="592137"/>
                  </a:cubicBezTo>
                  <a:cubicBezTo>
                    <a:pt x="787400" y="562768"/>
                    <a:pt x="855663" y="525463"/>
                    <a:pt x="884238" y="492125"/>
                  </a:cubicBezTo>
                  <a:cubicBezTo>
                    <a:pt x="912813" y="458788"/>
                    <a:pt x="897732" y="412750"/>
                    <a:pt x="912813" y="392112"/>
                  </a:cubicBezTo>
                  <a:cubicBezTo>
                    <a:pt x="927894" y="371475"/>
                    <a:pt x="944563" y="375444"/>
                    <a:pt x="974725" y="368300"/>
                  </a:cubicBezTo>
                  <a:cubicBezTo>
                    <a:pt x="1004887" y="361156"/>
                    <a:pt x="1050132" y="380206"/>
                    <a:pt x="1093788" y="349250"/>
                  </a:cubicBezTo>
                  <a:cubicBezTo>
                    <a:pt x="1137444" y="318294"/>
                    <a:pt x="1198563" y="233362"/>
                    <a:pt x="1236663" y="182562"/>
                  </a:cubicBezTo>
                  <a:cubicBezTo>
                    <a:pt x="1274763" y="131762"/>
                    <a:pt x="1323182" y="73819"/>
                    <a:pt x="1322388" y="44450"/>
                  </a:cubicBezTo>
                  <a:cubicBezTo>
                    <a:pt x="1321594" y="15081"/>
                    <a:pt x="1283494" y="12700"/>
                    <a:pt x="1231900" y="6350"/>
                  </a:cubicBezTo>
                  <a:cubicBezTo>
                    <a:pt x="1180306" y="0"/>
                    <a:pt x="1104900" y="3175"/>
                    <a:pt x="1012825" y="6350"/>
                  </a:cubicBezTo>
                  <a:cubicBezTo>
                    <a:pt x="920750" y="9525"/>
                    <a:pt x="781844" y="8731"/>
                    <a:pt x="679450" y="25400"/>
                  </a:cubicBezTo>
                  <a:cubicBezTo>
                    <a:pt x="577056" y="42069"/>
                    <a:pt x="477044" y="92075"/>
                    <a:pt x="398463" y="106362"/>
                  </a:cubicBezTo>
                  <a:cubicBezTo>
                    <a:pt x="319882" y="120649"/>
                    <a:pt x="292100" y="107950"/>
                    <a:pt x="231775" y="115887"/>
                  </a:cubicBezTo>
                  <a:close/>
                </a:path>
              </a:pathLst>
            </a:custGeom>
            <a:solidFill>
              <a:srgbClr val="CCFF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6" name="フリーフォーム 15"/>
            <p:cNvSpPr/>
            <p:nvPr/>
          </p:nvSpPr>
          <p:spPr bwMode="auto">
            <a:xfrm>
              <a:off x="5621339" y="6124570"/>
              <a:ext cx="496887" cy="220663"/>
            </a:xfrm>
            <a:custGeom>
              <a:avLst/>
              <a:gdLst>
                <a:gd name="connsiteX0" fmla="*/ 7144 w 600076"/>
                <a:gd name="connsiteY0" fmla="*/ 92869 h 278607"/>
                <a:gd name="connsiteX1" fmla="*/ 178594 w 600076"/>
                <a:gd name="connsiteY1" fmla="*/ 7144 h 278607"/>
                <a:gd name="connsiteX2" fmla="*/ 335757 w 600076"/>
                <a:gd name="connsiteY2" fmla="*/ 50006 h 278607"/>
                <a:gd name="connsiteX3" fmla="*/ 564357 w 600076"/>
                <a:gd name="connsiteY3" fmla="*/ 121444 h 278607"/>
                <a:gd name="connsiteX4" fmla="*/ 550069 w 600076"/>
                <a:gd name="connsiteY4" fmla="*/ 250031 h 278607"/>
                <a:gd name="connsiteX5" fmla="*/ 407194 w 600076"/>
                <a:gd name="connsiteY5" fmla="*/ 250031 h 278607"/>
                <a:gd name="connsiteX6" fmla="*/ 207169 w 600076"/>
                <a:gd name="connsiteY6" fmla="*/ 264319 h 278607"/>
                <a:gd name="connsiteX7" fmla="*/ 221457 w 600076"/>
                <a:gd name="connsiteY7" fmla="*/ 164306 h 278607"/>
                <a:gd name="connsiteX8" fmla="*/ 7144 w 600076"/>
                <a:gd name="connsiteY8" fmla="*/ 92869 h 27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076" h="278607">
                  <a:moveTo>
                    <a:pt x="7144" y="92869"/>
                  </a:moveTo>
                  <a:cubicBezTo>
                    <a:pt x="0" y="66675"/>
                    <a:pt x="123825" y="14288"/>
                    <a:pt x="178594" y="7144"/>
                  </a:cubicBezTo>
                  <a:cubicBezTo>
                    <a:pt x="233363" y="0"/>
                    <a:pt x="271463" y="30956"/>
                    <a:pt x="335757" y="50006"/>
                  </a:cubicBezTo>
                  <a:cubicBezTo>
                    <a:pt x="400051" y="69056"/>
                    <a:pt x="528638" y="88107"/>
                    <a:pt x="564357" y="121444"/>
                  </a:cubicBezTo>
                  <a:cubicBezTo>
                    <a:pt x="600076" y="154781"/>
                    <a:pt x="576263" y="228600"/>
                    <a:pt x="550069" y="250031"/>
                  </a:cubicBezTo>
                  <a:cubicBezTo>
                    <a:pt x="523875" y="271462"/>
                    <a:pt x="464344" y="247650"/>
                    <a:pt x="407194" y="250031"/>
                  </a:cubicBezTo>
                  <a:cubicBezTo>
                    <a:pt x="350044" y="252412"/>
                    <a:pt x="238125" y="278607"/>
                    <a:pt x="207169" y="264319"/>
                  </a:cubicBezTo>
                  <a:cubicBezTo>
                    <a:pt x="176213" y="250032"/>
                    <a:pt x="257176" y="192881"/>
                    <a:pt x="221457" y="164306"/>
                  </a:cubicBezTo>
                  <a:cubicBezTo>
                    <a:pt x="185738" y="135731"/>
                    <a:pt x="14288" y="119063"/>
                    <a:pt x="7144" y="92869"/>
                  </a:cubicBezTo>
                  <a:close/>
                </a:path>
              </a:pathLst>
            </a:custGeom>
            <a:solidFill>
              <a:srgbClr val="CC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7" name="フリーフォーム 16"/>
            <p:cNvSpPr/>
            <p:nvPr/>
          </p:nvSpPr>
          <p:spPr bwMode="auto">
            <a:xfrm>
              <a:off x="5343526" y="5199059"/>
              <a:ext cx="803275" cy="346075"/>
            </a:xfrm>
            <a:custGeom>
              <a:avLst/>
              <a:gdLst>
                <a:gd name="connsiteX0" fmla="*/ 342900 w 971550"/>
                <a:gd name="connsiteY0" fmla="*/ 0 h 438150"/>
                <a:gd name="connsiteX1" fmla="*/ 190500 w 971550"/>
                <a:gd name="connsiteY1" fmla="*/ 142875 h 438150"/>
                <a:gd name="connsiteX2" fmla="*/ 0 w 971550"/>
                <a:gd name="connsiteY2" fmla="*/ 285750 h 438150"/>
                <a:gd name="connsiteX3" fmla="*/ 28575 w 971550"/>
                <a:gd name="connsiteY3" fmla="*/ 438150 h 438150"/>
                <a:gd name="connsiteX4" fmla="*/ 228600 w 971550"/>
                <a:gd name="connsiteY4" fmla="*/ 390525 h 438150"/>
                <a:gd name="connsiteX5" fmla="*/ 733425 w 971550"/>
                <a:gd name="connsiteY5" fmla="*/ 304800 h 438150"/>
                <a:gd name="connsiteX6" fmla="*/ 971550 w 971550"/>
                <a:gd name="connsiteY6" fmla="*/ 142875 h 438150"/>
                <a:gd name="connsiteX7" fmla="*/ 781050 w 971550"/>
                <a:gd name="connsiteY7" fmla="*/ 19050 h 438150"/>
                <a:gd name="connsiteX8" fmla="*/ 342900 w 971550"/>
                <a:gd name="connsiteY8" fmla="*/ 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438150">
                  <a:moveTo>
                    <a:pt x="342900" y="0"/>
                  </a:moveTo>
                  <a:lnTo>
                    <a:pt x="190500" y="142875"/>
                  </a:lnTo>
                  <a:lnTo>
                    <a:pt x="0" y="285750"/>
                  </a:lnTo>
                  <a:lnTo>
                    <a:pt x="28575" y="438150"/>
                  </a:lnTo>
                  <a:lnTo>
                    <a:pt x="228600" y="390525"/>
                  </a:lnTo>
                  <a:lnTo>
                    <a:pt x="733425" y="304800"/>
                  </a:lnTo>
                  <a:lnTo>
                    <a:pt x="971550" y="142875"/>
                  </a:lnTo>
                  <a:lnTo>
                    <a:pt x="781050" y="19050"/>
                  </a:lnTo>
                  <a:lnTo>
                    <a:pt x="342900" y="0"/>
                  </a:lnTo>
                  <a:close/>
                </a:path>
              </a:pathLst>
            </a:custGeom>
            <a:solidFill>
              <a:srgbClr val="CCFF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8" name="フリーフォーム 17"/>
            <p:cNvSpPr/>
            <p:nvPr/>
          </p:nvSpPr>
          <p:spPr bwMode="auto">
            <a:xfrm>
              <a:off x="3022601" y="6142033"/>
              <a:ext cx="1257300" cy="573087"/>
            </a:xfrm>
            <a:custGeom>
              <a:avLst/>
              <a:gdLst>
                <a:gd name="connsiteX0" fmla="*/ 942975 w 1285875"/>
                <a:gd name="connsiteY0" fmla="*/ 0 h 723900"/>
                <a:gd name="connsiteX1" fmla="*/ 1285875 w 1285875"/>
                <a:gd name="connsiteY1" fmla="*/ 723900 h 723900"/>
                <a:gd name="connsiteX2" fmla="*/ 0 w 1285875"/>
                <a:gd name="connsiteY2" fmla="*/ 628650 h 723900"/>
                <a:gd name="connsiteX3" fmla="*/ 942975 w 1285875"/>
                <a:gd name="connsiteY3" fmla="*/ 0 h 723900"/>
              </a:gdLst>
              <a:ahLst/>
              <a:cxnLst>
                <a:cxn ang="0">
                  <a:pos x="connsiteX0" y="connsiteY0"/>
                </a:cxn>
                <a:cxn ang="0">
                  <a:pos x="connsiteX1" y="connsiteY1"/>
                </a:cxn>
                <a:cxn ang="0">
                  <a:pos x="connsiteX2" y="connsiteY2"/>
                </a:cxn>
                <a:cxn ang="0">
                  <a:pos x="connsiteX3" y="connsiteY3"/>
                </a:cxn>
              </a:cxnLst>
              <a:rect l="l" t="t" r="r" b="b"/>
              <a:pathLst>
                <a:path w="1285875" h="723900">
                  <a:moveTo>
                    <a:pt x="942975" y="0"/>
                  </a:moveTo>
                  <a:lnTo>
                    <a:pt x="1285875" y="723900"/>
                  </a:lnTo>
                  <a:lnTo>
                    <a:pt x="0" y="628650"/>
                  </a:lnTo>
                  <a:lnTo>
                    <a:pt x="942975" y="0"/>
                  </a:lnTo>
                  <a:close/>
                </a:path>
              </a:pathLst>
            </a:custGeom>
            <a:solidFill>
              <a:srgbClr val="CCFF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90140" name="Oval 411"/>
            <p:cNvSpPr>
              <a:spLocks noChangeArrowheads="1"/>
            </p:cNvSpPr>
            <p:nvPr/>
          </p:nvSpPr>
          <p:spPr bwMode="auto">
            <a:xfrm rot="19290638">
              <a:off x="4309263" y="6137971"/>
              <a:ext cx="395632" cy="486775"/>
            </a:xfrm>
            <a:prstGeom prst="ellipse">
              <a:avLst/>
            </a:prstGeom>
            <a:solidFill>
              <a:srgbClr val="CCFF99"/>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41" name="Freeform 378"/>
            <p:cNvSpPr>
              <a:spLocks/>
            </p:cNvSpPr>
            <p:nvPr/>
          </p:nvSpPr>
          <p:spPr bwMode="auto">
            <a:xfrm>
              <a:off x="6509897" y="6298202"/>
              <a:ext cx="182336" cy="62875"/>
            </a:xfrm>
            <a:custGeom>
              <a:avLst/>
              <a:gdLst>
                <a:gd name="T0" fmla="*/ 2147483647 w 135"/>
                <a:gd name="T1" fmla="*/ 2147483647 h 46"/>
                <a:gd name="T2" fmla="*/ 2147483647 w 135"/>
                <a:gd name="T3" fmla="*/ 2147483647 h 46"/>
                <a:gd name="T4" fmla="*/ 0 w 135"/>
                <a:gd name="T5" fmla="*/ 0 h 46"/>
                <a:gd name="T6" fmla="*/ 2147483647 w 135"/>
                <a:gd name="T7" fmla="*/ 0 h 46"/>
                <a:gd name="T8" fmla="*/ 2147483647 w 135"/>
                <a:gd name="T9" fmla="*/ 2147483647 h 46"/>
                <a:gd name="T10" fmla="*/ 0 60000 65536"/>
                <a:gd name="T11" fmla="*/ 0 60000 65536"/>
                <a:gd name="T12" fmla="*/ 0 60000 65536"/>
                <a:gd name="T13" fmla="*/ 0 60000 65536"/>
                <a:gd name="T14" fmla="*/ 0 60000 65536"/>
                <a:gd name="T15" fmla="*/ 0 w 135"/>
                <a:gd name="T16" fmla="*/ 0 h 46"/>
                <a:gd name="T17" fmla="*/ 135 w 135"/>
                <a:gd name="T18" fmla="*/ 46 h 46"/>
              </a:gdLst>
              <a:ahLst/>
              <a:cxnLst>
                <a:cxn ang="T10">
                  <a:pos x="T0" y="T1"/>
                </a:cxn>
                <a:cxn ang="T11">
                  <a:pos x="T2" y="T3"/>
                </a:cxn>
                <a:cxn ang="T12">
                  <a:pos x="T4" y="T5"/>
                </a:cxn>
                <a:cxn ang="T13">
                  <a:pos x="T6" y="T7"/>
                </a:cxn>
                <a:cxn ang="T14">
                  <a:pos x="T8" y="T9"/>
                </a:cxn>
              </a:cxnLst>
              <a:rect l="T15" t="T16" r="T17" b="T18"/>
              <a:pathLst>
                <a:path w="135" h="46">
                  <a:moveTo>
                    <a:pt x="135" y="46"/>
                  </a:moveTo>
                  <a:lnTo>
                    <a:pt x="46" y="46"/>
                  </a:lnTo>
                  <a:lnTo>
                    <a:pt x="0" y="0"/>
                  </a:lnTo>
                  <a:lnTo>
                    <a:pt x="88" y="0"/>
                  </a:lnTo>
                  <a:lnTo>
                    <a:pt x="135" y="46"/>
                  </a:lnTo>
                  <a:close/>
                </a:path>
              </a:pathLst>
            </a:custGeom>
            <a:solidFill>
              <a:schemeClr val="folHlink">
                <a:alpha val="50195"/>
              </a:schemeClr>
            </a:solidFill>
            <a:ln w="3175">
              <a:solidFill>
                <a:srgbClr val="339966"/>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42" name="Line 395"/>
            <p:cNvSpPr>
              <a:spLocks noChangeShapeType="1"/>
            </p:cNvSpPr>
            <p:nvPr/>
          </p:nvSpPr>
          <p:spPr bwMode="auto">
            <a:xfrm flipH="1">
              <a:off x="4871174" y="6079154"/>
              <a:ext cx="174307" cy="683514"/>
            </a:xfrm>
            <a:prstGeom prst="line">
              <a:avLst/>
            </a:prstGeom>
            <a:noFill/>
            <a:ln w="9525">
              <a:solidFill>
                <a:srgbClr val="666633"/>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22" name="フリーフォーム 21"/>
            <p:cNvSpPr/>
            <p:nvPr/>
          </p:nvSpPr>
          <p:spPr bwMode="auto">
            <a:xfrm>
              <a:off x="5035551" y="5956295"/>
              <a:ext cx="895350" cy="128588"/>
            </a:xfrm>
            <a:custGeom>
              <a:avLst/>
              <a:gdLst>
                <a:gd name="connsiteX0" fmla="*/ 1081088 w 1081088"/>
                <a:gd name="connsiteY0" fmla="*/ 0 h 161925"/>
                <a:gd name="connsiteX1" fmla="*/ 590550 w 1081088"/>
                <a:gd name="connsiteY1" fmla="*/ 133350 h 161925"/>
                <a:gd name="connsiteX2" fmla="*/ 590550 w 1081088"/>
                <a:gd name="connsiteY2" fmla="*/ 133350 h 161925"/>
                <a:gd name="connsiteX3" fmla="*/ 0 w 1081088"/>
                <a:gd name="connsiteY3" fmla="*/ 161925 h 161925"/>
                <a:gd name="connsiteX4" fmla="*/ 0 w 1081088"/>
                <a:gd name="connsiteY4" fmla="*/ 161925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088" h="161925">
                  <a:moveTo>
                    <a:pt x="1081088" y="0"/>
                  </a:moveTo>
                  <a:lnTo>
                    <a:pt x="590550" y="133350"/>
                  </a:lnTo>
                  <a:lnTo>
                    <a:pt x="590550" y="133350"/>
                  </a:lnTo>
                  <a:lnTo>
                    <a:pt x="0" y="161925"/>
                  </a:lnTo>
                  <a:lnTo>
                    <a:pt x="0" y="161925"/>
                  </a:lnTo>
                </a:path>
              </a:pathLst>
            </a:custGeom>
            <a:ln>
              <a:solidFill>
                <a:srgbClr val="666633"/>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ja-JP" altLang="en-US">
                <a:solidFill>
                  <a:prstClr val="black"/>
                </a:solidFill>
                <a:latin typeface="Helvetica"/>
                <a:ea typeface="ヒラギノ丸ゴ ProN W4"/>
              </a:endParaRPr>
            </a:p>
          </p:txBody>
        </p:sp>
        <p:sp>
          <p:nvSpPr>
            <p:cNvPr id="90144" name="Line 409"/>
            <p:cNvSpPr>
              <a:spLocks noChangeShapeType="1"/>
            </p:cNvSpPr>
            <p:nvPr/>
          </p:nvSpPr>
          <p:spPr bwMode="auto">
            <a:xfrm>
              <a:off x="5943395" y="5964557"/>
              <a:ext cx="775210" cy="876194"/>
            </a:xfrm>
            <a:prstGeom prst="line">
              <a:avLst/>
            </a:prstGeom>
            <a:noFill/>
            <a:ln w="9525">
              <a:solidFill>
                <a:srgbClr val="666633"/>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cxnSp>
          <p:nvCxnSpPr>
            <p:cNvPr id="24" name="直線コネクタ 23"/>
            <p:cNvCxnSpPr/>
            <p:nvPr/>
          </p:nvCxnSpPr>
          <p:spPr bwMode="auto">
            <a:xfrm flipV="1">
              <a:off x="6122988" y="5222870"/>
              <a:ext cx="952500" cy="684213"/>
            </a:xfrm>
            <a:prstGeom prst="line">
              <a:avLst/>
            </a:prstGeom>
            <a:ln>
              <a:solidFill>
                <a:srgbClr val="666633"/>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90152" idx="2"/>
            </p:cNvCxnSpPr>
            <p:nvPr/>
          </p:nvCxnSpPr>
          <p:spPr bwMode="auto">
            <a:xfrm flipV="1">
              <a:off x="5938839" y="5222870"/>
              <a:ext cx="839787" cy="569913"/>
            </a:xfrm>
            <a:prstGeom prst="line">
              <a:avLst/>
            </a:prstGeom>
            <a:ln>
              <a:solidFill>
                <a:srgbClr val="666633"/>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bwMode="auto">
            <a:xfrm flipV="1">
              <a:off x="4602164" y="5165720"/>
              <a:ext cx="982662" cy="649288"/>
            </a:xfrm>
            <a:prstGeom prst="line">
              <a:avLst/>
            </a:prstGeom>
            <a:ln>
              <a:solidFill>
                <a:srgbClr val="666633"/>
              </a:solidFill>
            </a:ln>
          </p:spPr>
          <p:style>
            <a:lnRef idx="1">
              <a:schemeClr val="accent1"/>
            </a:lnRef>
            <a:fillRef idx="0">
              <a:schemeClr val="accent1"/>
            </a:fillRef>
            <a:effectRef idx="0">
              <a:schemeClr val="accent1"/>
            </a:effectRef>
            <a:fontRef idx="minor">
              <a:schemeClr val="tx1"/>
            </a:fontRef>
          </p:style>
        </p:cxnSp>
        <p:sp>
          <p:nvSpPr>
            <p:cNvPr id="90148" name="Freeform 381"/>
            <p:cNvSpPr>
              <a:spLocks/>
            </p:cNvSpPr>
            <p:nvPr/>
          </p:nvSpPr>
          <p:spPr bwMode="auto">
            <a:xfrm>
              <a:off x="6726635" y="5617731"/>
              <a:ext cx="589434" cy="283952"/>
            </a:xfrm>
            <a:custGeom>
              <a:avLst/>
              <a:gdLst>
                <a:gd name="T0" fmla="*/ 2147483647 w 450"/>
                <a:gd name="T1" fmla="*/ 2147483647 h 205"/>
                <a:gd name="T2" fmla="*/ 2147483647 w 450"/>
                <a:gd name="T3" fmla="*/ 0 h 205"/>
                <a:gd name="T4" fmla="*/ 2147483647 w 450"/>
                <a:gd name="T5" fmla="*/ 2147483647 h 205"/>
                <a:gd name="T6" fmla="*/ 2147483647 w 450"/>
                <a:gd name="T7" fmla="*/ 2147483647 h 205"/>
                <a:gd name="T8" fmla="*/ 2147483647 w 450"/>
                <a:gd name="T9" fmla="*/ 2147483647 h 205"/>
                <a:gd name="T10" fmla="*/ 2147483647 w 450"/>
                <a:gd name="T11" fmla="*/ 2147483647 h 205"/>
                <a:gd name="T12" fmla="*/ 2147483647 w 450"/>
                <a:gd name="T13" fmla="*/ 2147483647 h 205"/>
                <a:gd name="T14" fmla="*/ 2147483647 w 450"/>
                <a:gd name="T15" fmla="*/ 2147483647 h 205"/>
                <a:gd name="T16" fmla="*/ 2147483647 w 450"/>
                <a:gd name="T17" fmla="*/ 2147483647 h 205"/>
                <a:gd name="T18" fmla="*/ 0 w 450"/>
                <a:gd name="T19" fmla="*/ 2147483647 h 205"/>
                <a:gd name="T20" fmla="*/ 2147483647 w 450"/>
                <a:gd name="T21" fmla="*/ 2147483647 h 205"/>
                <a:gd name="T22" fmla="*/ 2147483647 w 450"/>
                <a:gd name="T23" fmla="*/ 2147483647 h 205"/>
                <a:gd name="T24" fmla="*/ 2147483647 w 450"/>
                <a:gd name="T25" fmla="*/ 2147483647 h 205"/>
                <a:gd name="T26" fmla="*/ 2147483647 w 450"/>
                <a:gd name="T27" fmla="*/ 2147483647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0"/>
                <a:gd name="T43" fmla="*/ 0 h 205"/>
                <a:gd name="T44" fmla="*/ 450 w 450"/>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0" h="205">
                  <a:moveTo>
                    <a:pt x="24" y="24"/>
                  </a:moveTo>
                  <a:cubicBezTo>
                    <a:pt x="72" y="8"/>
                    <a:pt x="117" y="5"/>
                    <a:pt x="168" y="0"/>
                  </a:cubicBezTo>
                  <a:cubicBezTo>
                    <a:pt x="187" y="1"/>
                    <a:pt x="279" y="5"/>
                    <a:pt x="312" y="12"/>
                  </a:cubicBezTo>
                  <a:cubicBezTo>
                    <a:pt x="324" y="15"/>
                    <a:pt x="336" y="20"/>
                    <a:pt x="348" y="24"/>
                  </a:cubicBezTo>
                  <a:cubicBezTo>
                    <a:pt x="354" y="26"/>
                    <a:pt x="366" y="30"/>
                    <a:pt x="366" y="30"/>
                  </a:cubicBezTo>
                  <a:cubicBezTo>
                    <a:pt x="399" y="79"/>
                    <a:pt x="356" y="23"/>
                    <a:pt x="396" y="54"/>
                  </a:cubicBezTo>
                  <a:cubicBezTo>
                    <a:pt x="423" y="75"/>
                    <a:pt x="440" y="95"/>
                    <a:pt x="450" y="126"/>
                  </a:cubicBezTo>
                  <a:cubicBezTo>
                    <a:pt x="398" y="205"/>
                    <a:pt x="314" y="171"/>
                    <a:pt x="222" y="174"/>
                  </a:cubicBezTo>
                  <a:cubicBezTo>
                    <a:pt x="176" y="183"/>
                    <a:pt x="129" y="189"/>
                    <a:pt x="84" y="204"/>
                  </a:cubicBezTo>
                  <a:cubicBezTo>
                    <a:pt x="21" y="197"/>
                    <a:pt x="18" y="199"/>
                    <a:pt x="0" y="144"/>
                  </a:cubicBezTo>
                  <a:cubicBezTo>
                    <a:pt x="1" y="133"/>
                    <a:pt x="3" y="80"/>
                    <a:pt x="12" y="60"/>
                  </a:cubicBezTo>
                  <a:cubicBezTo>
                    <a:pt x="15" y="53"/>
                    <a:pt x="19" y="47"/>
                    <a:pt x="24" y="42"/>
                  </a:cubicBezTo>
                  <a:cubicBezTo>
                    <a:pt x="29" y="37"/>
                    <a:pt x="42" y="37"/>
                    <a:pt x="42" y="30"/>
                  </a:cubicBezTo>
                  <a:cubicBezTo>
                    <a:pt x="42" y="24"/>
                    <a:pt x="30" y="26"/>
                    <a:pt x="24" y="24"/>
                  </a:cubicBezTo>
                  <a:close/>
                </a:path>
              </a:pathLst>
            </a:custGeom>
            <a:solidFill>
              <a:srgbClr val="99CC00">
                <a:alpha val="36862"/>
              </a:srgbClr>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49" name="Arc 383"/>
            <p:cNvSpPr>
              <a:spLocks/>
            </p:cNvSpPr>
            <p:nvPr/>
          </p:nvSpPr>
          <p:spPr bwMode="auto">
            <a:xfrm flipV="1">
              <a:off x="4505362" y="5215128"/>
              <a:ext cx="1909355" cy="482719"/>
            </a:xfrm>
            <a:custGeom>
              <a:avLst/>
              <a:gdLst>
                <a:gd name="T0" fmla="*/ 2147483647 w 21229"/>
                <a:gd name="T1" fmla="*/ 0 h 21477"/>
                <a:gd name="T2" fmla="*/ 2147483647 w 21229"/>
                <a:gd name="T3" fmla="*/ 2147483647 h 21477"/>
                <a:gd name="T4" fmla="*/ 0 w 21229"/>
                <a:gd name="T5" fmla="*/ 2147483647 h 21477"/>
                <a:gd name="T6" fmla="*/ 0 60000 65536"/>
                <a:gd name="T7" fmla="*/ 0 60000 65536"/>
                <a:gd name="T8" fmla="*/ 0 60000 65536"/>
                <a:gd name="T9" fmla="*/ 0 w 21229"/>
                <a:gd name="T10" fmla="*/ 0 h 21477"/>
                <a:gd name="T11" fmla="*/ 21229 w 21229"/>
                <a:gd name="T12" fmla="*/ 21477 h 21477"/>
              </a:gdLst>
              <a:ahLst/>
              <a:cxnLst>
                <a:cxn ang="T6">
                  <a:pos x="T0" y="T1"/>
                </a:cxn>
                <a:cxn ang="T7">
                  <a:pos x="T2" y="T3"/>
                </a:cxn>
                <a:cxn ang="T8">
                  <a:pos x="T4" y="T5"/>
                </a:cxn>
              </a:cxnLst>
              <a:rect l="T9" t="T10" r="T11" b="T12"/>
              <a:pathLst>
                <a:path w="21229" h="21477" fill="none" extrusionOk="0">
                  <a:moveTo>
                    <a:pt x="2301" y="-1"/>
                  </a:moveTo>
                  <a:cubicBezTo>
                    <a:pt x="11777" y="1015"/>
                    <a:pt x="19468" y="8121"/>
                    <a:pt x="21228" y="17489"/>
                  </a:cubicBezTo>
                </a:path>
                <a:path w="21229" h="21477" stroke="0" extrusionOk="0">
                  <a:moveTo>
                    <a:pt x="2301" y="-1"/>
                  </a:moveTo>
                  <a:cubicBezTo>
                    <a:pt x="11777" y="1015"/>
                    <a:pt x="19468" y="8121"/>
                    <a:pt x="21228" y="17489"/>
                  </a:cubicBezTo>
                  <a:lnTo>
                    <a:pt x="0" y="21477"/>
                  </a:lnTo>
                  <a:close/>
                </a:path>
              </a:pathLst>
            </a:custGeom>
            <a:noFill/>
            <a:ln w="57150">
              <a:solidFill>
                <a:srgbClr val="000000"/>
              </a:solidFill>
              <a:prstDash val="sysDot"/>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50" name="Line 384"/>
            <p:cNvSpPr>
              <a:spLocks noChangeShapeType="1"/>
            </p:cNvSpPr>
            <p:nvPr/>
          </p:nvSpPr>
          <p:spPr bwMode="auto">
            <a:xfrm flipV="1">
              <a:off x="6285129" y="5675536"/>
              <a:ext cx="2262557" cy="370152"/>
            </a:xfrm>
            <a:prstGeom prst="line">
              <a:avLst/>
            </a:prstGeom>
            <a:noFill/>
            <a:ln w="9525">
              <a:solidFill>
                <a:srgbClr val="666633"/>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51" name="Line 385"/>
            <p:cNvSpPr>
              <a:spLocks noChangeShapeType="1"/>
            </p:cNvSpPr>
            <p:nvPr/>
          </p:nvSpPr>
          <p:spPr bwMode="auto">
            <a:xfrm flipV="1">
              <a:off x="7970869" y="5849961"/>
              <a:ext cx="416273" cy="72002"/>
            </a:xfrm>
            <a:prstGeom prst="line">
              <a:avLst/>
            </a:prstGeom>
            <a:noFill/>
            <a:ln w="9525">
              <a:solidFill>
                <a:srgbClr val="666633"/>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52" name="Freeform 389"/>
            <p:cNvSpPr>
              <a:spLocks/>
            </p:cNvSpPr>
            <p:nvPr/>
          </p:nvSpPr>
          <p:spPr bwMode="auto">
            <a:xfrm>
              <a:off x="4573017" y="5793175"/>
              <a:ext cx="1365791" cy="130821"/>
            </a:xfrm>
            <a:custGeom>
              <a:avLst/>
              <a:gdLst>
                <a:gd name="T0" fmla="*/ 2147483647 w 212"/>
                <a:gd name="T1" fmla="*/ 2147483647 h 14"/>
                <a:gd name="T2" fmla="*/ 2147483647 w 212"/>
                <a:gd name="T3" fmla="*/ 2147483647 h 14"/>
                <a:gd name="T4" fmla="*/ 2147483647 w 212"/>
                <a:gd name="T5" fmla="*/ 0 h 14"/>
                <a:gd name="T6" fmla="*/ 0 60000 65536"/>
                <a:gd name="T7" fmla="*/ 0 60000 65536"/>
                <a:gd name="T8" fmla="*/ 0 60000 65536"/>
                <a:gd name="T9" fmla="*/ 0 w 212"/>
                <a:gd name="T10" fmla="*/ 0 h 14"/>
                <a:gd name="T11" fmla="*/ 212 w 212"/>
                <a:gd name="T12" fmla="*/ 14 h 14"/>
              </a:gdLst>
              <a:ahLst/>
              <a:cxnLst>
                <a:cxn ang="T6">
                  <a:pos x="T0" y="T1"/>
                </a:cxn>
                <a:cxn ang="T7">
                  <a:pos x="T2" y="T3"/>
                </a:cxn>
                <a:cxn ang="T8">
                  <a:pos x="T4" y="T5"/>
                </a:cxn>
              </a:cxnLst>
              <a:rect l="T9" t="T10" r="T11" b="T12"/>
              <a:pathLst>
                <a:path w="212" h="14">
                  <a:moveTo>
                    <a:pt x="4" y="4"/>
                  </a:moveTo>
                  <a:cubicBezTo>
                    <a:pt x="2" y="9"/>
                    <a:pt x="0" y="14"/>
                    <a:pt x="35" y="13"/>
                  </a:cubicBezTo>
                  <a:cubicBezTo>
                    <a:pt x="70" y="12"/>
                    <a:pt x="183" y="2"/>
                    <a:pt x="212" y="0"/>
                  </a:cubicBezTo>
                </a:path>
              </a:pathLst>
            </a:custGeom>
            <a:noFill/>
            <a:ln w="9525">
              <a:solidFill>
                <a:srgbClr val="666633"/>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53" name="Rectangle 390"/>
            <p:cNvSpPr>
              <a:spLocks noChangeArrowheads="1"/>
            </p:cNvSpPr>
            <p:nvPr/>
          </p:nvSpPr>
          <p:spPr bwMode="auto">
            <a:xfrm rot="20933966">
              <a:off x="5623451" y="5483870"/>
              <a:ext cx="440356" cy="124735"/>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54" name="Rectangle 391"/>
            <p:cNvSpPr>
              <a:spLocks noChangeArrowheads="1"/>
            </p:cNvSpPr>
            <p:nvPr/>
          </p:nvSpPr>
          <p:spPr bwMode="auto">
            <a:xfrm>
              <a:off x="5884912" y="5297272"/>
              <a:ext cx="214444" cy="94313"/>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55" name="Rectangle 392"/>
            <p:cNvSpPr>
              <a:spLocks noChangeArrowheads="1"/>
            </p:cNvSpPr>
            <p:nvPr/>
          </p:nvSpPr>
          <p:spPr bwMode="auto">
            <a:xfrm>
              <a:off x="5512216" y="5240478"/>
              <a:ext cx="103209" cy="185583"/>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56" name="Freeform 393"/>
            <p:cNvSpPr>
              <a:spLocks/>
            </p:cNvSpPr>
            <p:nvPr/>
          </p:nvSpPr>
          <p:spPr bwMode="auto">
            <a:xfrm>
              <a:off x="4215227" y="5964557"/>
              <a:ext cx="659387" cy="164286"/>
            </a:xfrm>
            <a:custGeom>
              <a:avLst/>
              <a:gdLst>
                <a:gd name="T0" fmla="*/ 2147483647 w 573"/>
                <a:gd name="T1" fmla="*/ 2147483647 h 57"/>
                <a:gd name="T2" fmla="*/ 2147483647 w 573"/>
                <a:gd name="T3" fmla="*/ 2147483647 h 57"/>
                <a:gd name="T4" fmla="*/ 2147483647 w 573"/>
                <a:gd name="T5" fmla="*/ 2147483647 h 57"/>
                <a:gd name="T6" fmla="*/ 0 w 573"/>
                <a:gd name="T7" fmla="*/ 0 h 57"/>
                <a:gd name="T8" fmla="*/ 0 60000 65536"/>
                <a:gd name="T9" fmla="*/ 0 60000 65536"/>
                <a:gd name="T10" fmla="*/ 0 60000 65536"/>
                <a:gd name="T11" fmla="*/ 0 60000 65536"/>
                <a:gd name="T12" fmla="*/ 0 w 573"/>
                <a:gd name="T13" fmla="*/ 0 h 57"/>
                <a:gd name="T14" fmla="*/ 573 w 573"/>
                <a:gd name="T15" fmla="*/ 57 h 57"/>
              </a:gdLst>
              <a:ahLst/>
              <a:cxnLst>
                <a:cxn ang="T8">
                  <a:pos x="T0" y="T1"/>
                </a:cxn>
                <a:cxn ang="T9">
                  <a:pos x="T2" y="T3"/>
                </a:cxn>
                <a:cxn ang="T10">
                  <a:pos x="T4" y="T5"/>
                </a:cxn>
                <a:cxn ang="T11">
                  <a:pos x="T6" y="T7"/>
                </a:cxn>
              </a:cxnLst>
              <a:rect l="T12" t="T13" r="T14" b="T15"/>
              <a:pathLst>
                <a:path w="573" h="57">
                  <a:moveTo>
                    <a:pt x="573" y="42"/>
                  </a:moveTo>
                  <a:cubicBezTo>
                    <a:pt x="527" y="57"/>
                    <a:pt x="561" y="48"/>
                    <a:pt x="465" y="51"/>
                  </a:cubicBezTo>
                  <a:cubicBezTo>
                    <a:pt x="357" y="49"/>
                    <a:pt x="258" y="47"/>
                    <a:pt x="153" y="39"/>
                  </a:cubicBezTo>
                  <a:cubicBezTo>
                    <a:pt x="110" y="28"/>
                    <a:pt x="35" y="35"/>
                    <a:pt x="0" y="0"/>
                  </a:cubicBezTo>
                </a:path>
              </a:pathLst>
            </a:custGeom>
            <a:noFill/>
            <a:ln w="9525">
              <a:solidFill>
                <a:srgbClr val="666633"/>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57" name="Line 394"/>
            <p:cNvSpPr>
              <a:spLocks noChangeShapeType="1"/>
            </p:cNvSpPr>
            <p:nvPr/>
          </p:nvSpPr>
          <p:spPr bwMode="auto">
            <a:xfrm>
              <a:off x="3993906" y="6105520"/>
              <a:ext cx="279811" cy="600356"/>
            </a:xfrm>
            <a:prstGeom prst="line">
              <a:avLst/>
            </a:prstGeom>
            <a:noFill/>
            <a:ln w="9525">
              <a:solidFill>
                <a:srgbClr val="666633"/>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58" name="Line 395"/>
            <p:cNvSpPr>
              <a:spLocks noChangeShapeType="1"/>
            </p:cNvSpPr>
            <p:nvPr/>
          </p:nvSpPr>
          <p:spPr bwMode="auto">
            <a:xfrm flipH="1">
              <a:off x="4692280" y="6079152"/>
              <a:ext cx="178893" cy="626723"/>
            </a:xfrm>
            <a:prstGeom prst="line">
              <a:avLst/>
            </a:prstGeom>
            <a:noFill/>
            <a:ln w="9525">
              <a:solidFill>
                <a:srgbClr val="666633"/>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59" name="Rectangle 396"/>
            <p:cNvSpPr>
              <a:spLocks noChangeArrowheads="1"/>
            </p:cNvSpPr>
            <p:nvPr/>
          </p:nvSpPr>
          <p:spPr bwMode="auto">
            <a:xfrm>
              <a:off x="4323023" y="6175495"/>
              <a:ext cx="160545" cy="184569"/>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60" name="Line 397"/>
            <p:cNvSpPr>
              <a:spLocks noChangeShapeType="1"/>
            </p:cNvSpPr>
            <p:nvPr/>
          </p:nvSpPr>
          <p:spPr bwMode="auto">
            <a:xfrm>
              <a:off x="4083354" y="6053800"/>
              <a:ext cx="310771" cy="652074"/>
            </a:xfrm>
            <a:prstGeom prst="line">
              <a:avLst/>
            </a:prstGeom>
            <a:noFill/>
            <a:ln w="9525">
              <a:solidFill>
                <a:srgbClr val="666633"/>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nvGrpSpPr>
            <p:cNvPr id="3" name="Group 398"/>
            <p:cNvGrpSpPr>
              <a:grpSpLocks/>
            </p:cNvGrpSpPr>
            <p:nvPr/>
          </p:nvGrpSpPr>
          <p:grpSpPr bwMode="auto">
            <a:xfrm>
              <a:off x="3633824" y="6244455"/>
              <a:ext cx="186922" cy="210936"/>
              <a:chOff x="442" y="351"/>
              <a:chExt cx="47" cy="33"/>
            </a:xfrm>
          </p:grpSpPr>
          <p:sp>
            <p:nvSpPr>
              <p:cNvPr id="90407" name="Rectangle 399"/>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408" name="AutoShape 400"/>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grpSp>
        <p:sp>
          <p:nvSpPr>
            <p:cNvPr id="90162" name="Rectangle 401"/>
            <p:cNvSpPr>
              <a:spLocks noChangeArrowheads="1"/>
            </p:cNvSpPr>
            <p:nvPr/>
          </p:nvSpPr>
          <p:spPr bwMode="auto">
            <a:xfrm>
              <a:off x="4875765" y="5722185"/>
              <a:ext cx="120411" cy="103440"/>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63" name="Rectangle 402"/>
            <p:cNvSpPr>
              <a:spLocks noChangeArrowheads="1"/>
            </p:cNvSpPr>
            <p:nvPr/>
          </p:nvSpPr>
          <p:spPr bwMode="auto">
            <a:xfrm>
              <a:off x="4715219" y="5748551"/>
              <a:ext cx="116970" cy="106483"/>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64" name="Rectangle 403"/>
            <p:cNvSpPr>
              <a:spLocks noChangeArrowheads="1"/>
            </p:cNvSpPr>
            <p:nvPr/>
          </p:nvSpPr>
          <p:spPr bwMode="auto">
            <a:xfrm>
              <a:off x="5128048" y="5654239"/>
              <a:ext cx="192655" cy="14806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65" name="Rectangle 404"/>
            <p:cNvSpPr>
              <a:spLocks noChangeArrowheads="1"/>
            </p:cNvSpPr>
            <p:nvPr/>
          </p:nvSpPr>
          <p:spPr bwMode="auto">
            <a:xfrm>
              <a:off x="4569580" y="6200847"/>
              <a:ext cx="139904" cy="16530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lIns="93349" tIns="46674" rIns="93349" bIns="46674">
              <a:flatTx/>
            </a:bodyPr>
            <a:lstStyle/>
            <a:p>
              <a:pPr defTabSz="933450" fontAlgn="base">
                <a:spcBef>
                  <a:spcPct val="0"/>
                </a:spcBef>
                <a:spcAft>
                  <a:spcPct val="0"/>
                </a:spcAft>
              </a:pPr>
              <a:endParaRPr lang="ja-JP" altLang="ja-JP" b="1">
                <a:solidFill>
                  <a:prstClr val="black"/>
                </a:solidFill>
                <a:latin typeface="Helvetica"/>
                <a:ea typeface="ヒラギノ丸ゴ ProN W4"/>
              </a:endParaRPr>
            </a:p>
          </p:txBody>
        </p:sp>
        <p:grpSp>
          <p:nvGrpSpPr>
            <p:cNvPr id="5" name="Group 405"/>
            <p:cNvGrpSpPr>
              <a:grpSpLocks/>
            </p:cNvGrpSpPr>
            <p:nvPr/>
          </p:nvGrpSpPr>
          <p:grpSpPr bwMode="auto">
            <a:xfrm>
              <a:off x="4362027" y="6406732"/>
              <a:ext cx="190363" cy="212965"/>
              <a:chOff x="442" y="351"/>
              <a:chExt cx="47" cy="33"/>
            </a:xfrm>
          </p:grpSpPr>
          <p:sp>
            <p:nvSpPr>
              <p:cNvPr id="90405" name="Rectangle 406"/>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406" name="AutoShape 407"/>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grpSp>
        <p:sp>
          <p:nvSpPr>
            <p:cNvPr id="90167" name="Line 408"/>
            <p:cNvSpPr>
              <a:spLocks noChangeShapeType="1"/>
            </p:cNvSpPr>
            <p:nvPr/>
          </p:nvSpPr>
          <p:spPr bwMode="auto">
            <a:xfrm flipV="1">
              <a:off x="6420450" y="5964559"/>
              <a:ext cx="1397900" cy="227161"/>
            </a:xfrm>
            <a:prstGeom prst="line">
              <a:avLst/>
            </a:prstGeom>
            <a:noFill/>
            <a:ln w="9525">
              <a:solidFill>
                <a:srgbClr val="666633"/>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68" name="Line 409"/>
            <p:cNvSpPr>
              <a:spLocks noChangeShapeType="1"/>
            </p:cNvSpPr>
            <p:nvPr/>
          </p:nvSpPr>
          <p:spPr bwMode="auto">
            <a:xfrm>
              <a:off x="7820640" y="5964557"/>
              <a:ext cx="119263" cy="170372"/>
            </a:xfrm>
            <a:prstGeom prst="line">
              <a:avLst/>
            </a:prstGeom>
            <a:noFill/>
            <a:ln w="9525">
              <a:solidFill>
                <a:srgbClr val="666633"/>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69" name="Line 410"/>
            <p:cNvSpPr>
              <a:spLocks noChangeShapeType="1"/>
            </p:cNvSpPr>
            <p:nvPr/>
          </p:nvSpPr>
          <p:spPr bwMode="auto">
            <a:xfrm>
              <a:off x="7970869" y="5907766"/>
              <a:ext cx="118116" cy="171384"/>
            </a:xfrm>
            <a:prstGeom prst="line">
              <a:avLst/>
            </a:prstGeom>
            <a:noFill/>
            <a:ln w="9525">
              <a:solidFill>
                <a:srgbClr val="666633"/>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70" name="Oval 411"/>
            <p:cNvSpPr>
              <a:spLocks noChangeArrowheads="1"/>
            </p:cNvSpPr>
            <p:nvPr/>
          </p:nvSpPr>
          <p:spPr bwMode="auto">
            <a:xfrm rot="17183704">
              <a:off x="5082993" y="6261555"/>
              <a:ext cx="266714" cy="449530"/>
            </a:xfrm>
            <a:prstGeom prst="ellipse">
              <a:avLst/>
            </a:prstGeom>
            <a:solidFill>
              <a:srgbClr val="808000">
                <a:alpha val="21960"/>
              </a:srgbClr>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71" name="Rectangle 416"/>
            <p:cNvSpPr>
              <a:spLocks noChangeArrowheads="1"/>
            </p:cNvSpPr>
            <p:nvPr/>
          </p:nvSpPr>
          <p:spPr bwMode="auto">
            <a:xfrm>
              <a:off x="7341298" y="6053800"/>
              <a:ext cx="196096" cy="204852"/>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51" name="Rectangle 417"/>
            <p:cNvSpPr>
              <a:spLocks noChangeArrowheads="1"/>
            </p:cNvSpPr>
            <p:nvPr/>
          </p:nvSpPr>
          <p:spPr bwMode="auto">
            <a:xfrm>
              <a:off x="3830639" y="6175369"/>
              <a:ext cx="241300" cy="363538"/>
            </a:xfrm>
            <a:prstGeom prst="rect">
              <a:avLst/>
            </a:prstGeom>
            <a:solidFill>
              <a:schemeClr val="bg1">
                <a:lumMod val="85000"/>
              </a:schemeClr>
            </a:solidFill>
            <a:ln w="9525">
              <a:miter lim="800000"/>
              <a:headEnd/>
              <a:tailEnd/>
            </a:ln>
            <a:scene3d>
              <a:camera prst="legacyObliqueTopLeft"/>
              <a:lightRig rig="legacyFlat3" dir="t"/>
            </a:scene3d>
            <a:sp3d extrusionH="227000" prstMaterial="legacyMatte">
              <a:bevelT w="13500" h="13500" prst="angle"/>
              <a:bevelB w="13500" h="13500" prst="angle"/>
              <a:extrusionClr>
                <a:schemeClr val="bg2"/>
              </a:extrusionClr>
            </a:sp3d>
          </p:spPr>
          <p:txBody>
            <a:bodyPr>
              <a:flatTx/>
            </a:bodyPr>
            <a:lstStyle/>
            <a:p>
              <a:pPr fontAlgn="base">
                <a:spcBef>
                  <a:spcPct val="0"/>
                </a:spcBef>
                <a:spcAft>
                  <a:spcPct val="0"/>
                </a:spcAft>
                <a:defRPr/>
              </a:pPr>
              <a:endParaRPr lang="ja-JP" altLang="en-US">
                <a:solidFill>
                  <a:prstClr val="black"/>
                </a:solidFill>
                <a:latin typeface="Helvetica"/>
                <a:ea typeface="ヒラギノ丸ゴ ProN W4"/>
              </a:endParaRPr>
            </a:p>
          </p:txBody>
        </p:sp>
        <p:grpSp>
          <p:nvGrpSpPr>
            <p:cNvPr id="19" name="Group 422"/>
            <p:cNvGrpSpPr>
              <a:grpSpLocks/>
            </p:cNvGrpSpPr>
            <p:nvPr/>
          </p:nvGrpSpPr>
          <p:grpSpPr bwMode="auto">
            <a:xfrm>
              <a:off x="5379168" y="6370224"/>
              <a:ext cx="91738" cy="168346"/>
              <a:chOff x="383" y="364"/>
              <a:chExt cx="46" cy="56"/>
            </a:xfrm>
          </p:grpSpPr>
          <p:sp>
            <p:nvSpPr>
              <p:cNvPr id="90403" name="AutoShape 423"/>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404" name="Oval 424"/>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20" name="Group 428"/>
            <p:cNvGrpSpPr>
              <a:grpSpLocks/>
            </p:cNvGrpSpPr>
            <p:nvPr/>
          </p:nvGrpSpPr>
          <p:grpSpPr bwMode="auto">
            <a:xfrm>
              <a:off x="5439958" y="6504076"/>
              <a:ext cx="80272" cy="144006"/>
              <a:chOff x="383" y="364"/>
              <a:chExt cx="46" cy="56"/>
            </a:xfrm>
          </p:grpSpPr>
          <p:sp>
            <p:nvSpPr>
              <p:cNvPr id="90401" name="AutoShape 42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402" name="Oval 43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21" name="Group 431"/>
            <p:cNvGrpSpPr>
              <a:grpSpLocks/>
            </p:cNvGrpSpPr>
            <p:nvPr/>
          </p:nvGrpSpPr>
          <p:grpSpPr bwMode="auto">
            <a:xfrm>
              <a:off x="5073023" y="6517263"/>
              <a:ext cx="97476" cy="163274"/>
              <a:chOff x="658" y="432"/>
              <a:chExt cx="46" cy="56"/>
            </a:xfrm>
          </p:grpSpPr>
          <p:sp>
            <p:nvSpPr>
              <p:cNvPr id="90399" name="AutoShape 432"/>
              <p:cNvSpPr>
                <a:spLocks noChangeArrowheads="1"/>
              </p:cNvSpPr>
              <p:nvPr/>
            </p:nvSpPr>
            <p:spPr bwMode="auto">
              <a:xfrm>
                <a:off x="674" y="459"/>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400" name="Oval 433"/>
              <p:cNvSpPr>
                <a:spLocks noChangeArrowheads="1"/>
              </p:cNvSpPr>
              <p:nvPr/>
            </p:nvSpPr>
            <p:spPr bwMode="auto">
              <a:xfrm>
                <a:off x="658" y="432"/>
                <a:ext cx="46" cy="45"/>
              </a:xfrm>
              <a:prstGeom prst="ellipse">
                <a:avLst/>
              </a:prstGeom>
              <a:solidFill>
                <a:srgbClr val="8080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23" name="Group 434"/>
            <p:cNvGrpSpPr>
              <a:grpSpLocks/>
            </p:cNvGrpSpPr>
            <p:nvPr/>
          </p:nvGrpSpPr>
          <p:grpSpPr bwMode="auto">
            <a:xfrm>
              <a:off x="7181907" y="6150140"/>
              <a:ext cx="185776" cy="213979"/>
              <a:chOff x="442" y="351"/>
              <a:chExt cx="47" cy="33"/>
            </a:xfrm>
          </p:grpSpPr>
          <p:sp>
            <p:nvSpPr>
              <p:cNvPr id="90397" name="Rectangle 435"/>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98" name="AutoShape 436"/>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27" name="Group 437"/>
            <p:cNvGrpSpPr>
              <a:grpSpLocks/>
            </p:cNvGrpSpPr>
            <p:nvPr/>
          </p:nvGrpSpPr>
          <p:grpSpPr bwMode="auto">
            <a:xfrm>
              <a:off x="7254155" y="6249533"/>
              <a:ext cx="190363" cy="216008"/>
              <a:chOff x="442" y="351"/>
              <a:chExt cx="47" cy="33"/>
            </a:xfrm>
          </p:grpSpPr>
          <p:sp>
            <p:nvSpPr>
              <p:cNvPr id="90395" name="Rectangle 438"/>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96" name="AutoShape 439"/>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28" name="Group 441"/>
            <p:cNvGrpSpPr>
              <a:grpSpLocks/>
            </p:cNvGrpSpPr>
            <p:nvPr/>
          </p:nvGrpSpPr>
          <p:grpSpPr bwMode="auto">
            <a:xfrm>
              <a:off x="4915885" y="6402643"/>
              <a:ext cx="98618" cy="193694"/>
              <a:chOff x="383" y="364"/>
              <a:chExt cx="46" cy="56"/>
            </a:xfrm>
          </p:grpSpPr>
          <p:sp>
            <p:nvSpPr>
              <p:cNvPr id="90393" name="AutoShape 442"/>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94" name="Oval 443"/>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sp>
          <p:nvSpPr>
            <p:cNvPr id="90179" name="Rectangle 444"/>
            <p:cNvSpPr>
              <a:spLocks noChangeArrowheads="1"/>
            </p:cNvSpPr>
            <p:nvPr/>
          </p:nvSpPr>
          <p:spPr bwMode="auto">
            <a:xfrm>
              <a:off x="5395242" y="6053802"/>
              <a:ext cx="105502" cy="184569"/>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80" name="Rectangle 445"/>
            <p:cNvSpPr>
              <a:spLocks noChangeArrowheads="1"/>
            </p:cNvSpPr>
            <p:nvPr/>
          </p:nvSpPr>
          <p:spPr bwMode="auto">
            <a:xfrm>
              <a:off x="6832137" y="6086253"/>
              <a:ext cx="143345" cy="162258"/>
            </a:xfrm>
            <a:prstGeom prst="rect">
              <a:avLst/>
            </a:prstGeom>
            <a:solidFill>
              <a:srgbClr val="B2B2B2">
                <a:alpha val="74901"/>
              </a:srgbClr>
            </a:solidFill>
            <a:ln w="9525">
              <a:miter lim="800000"/>
              <a:headEnd/>
              <a:tailEnd/>
            </a:ln>
            <a:scene3d>
              <a:camera prst="legacyObliqueTopLeft"/>
              <a:lightRig rig="legacyFlat3" dir="t"/>
            </a:scene3d>
            <a:sp3d extrusionH="290500" prstMaterial="legacyMatte">
              <a:bevelT w="13500" h="13500" prst="angle"/>
              <a:bevelB w="13500" h="13500" prst="angle"/>
              <a:extrusionClr>
                <a:srgbClr val="B2B2B2"/>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81" name="Rectangle 446"/>
            <p:cNvSpPr>
              <a:spLocks noChangeArrowheads="1"/>
            </p:cNvSpPr>
            <p:nvPr/>
          </p:nvSpPr>
          <p:spPr bwMode="auto">
            <a:xfrm>
              <a:off x="7063779" y="6327610"/>
              <a:ext cx="137611" cy="173413"/>
            </a:xfrm>
            <a:prstGeom prst="rect">
              <a:avLst/>
            </a:prstGeom>
            <a:solidFill>
              <a:srgbClr val="FFFFFF"/>
            </a:solidFill>
            <a:ln w="9525">
              <a:miter lim="800000"/>
              <a:headEnd/>
              <a:tailEnd/>
            </a:ln>
            <a:scene3d>
              <a:camera prst="legacyObliqueTopLeft"/>
              <a:lightRig rig="legacyFlat3" dir="t"/>
            </a:scene3d>
            <a:sp3d extrusionH="2905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grpSp>
          <p:nvGrpSpPr>
            <p:cNvPr id="29" name="Group 447"/>
            <p:cNvGrpSpPr>
              <a:grpSpLocks/>
            </p:cNvGrpSpPr>
            <p:nvPr/>
          </p:nvGrpSpPr>
          <p:grpSpPr bwMode="auto">
            <a:xfrm>
              <a:off x="5227847" y="5234402"/>
              <a:ext cx="130733" cy="150090"/>
              <a:chOff x="537" y="437"/>
              <a:chExt cx="46" cy="56"/>
            </a:xfrm>
          </p:grpSpPr>
          <p:sp>
            <p:nvSpPr>
              <p:cNvPr id="90391" name="AutoShape 448"/>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92" name="Oval 449"/>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30" name="Group 450"/>
            <p:cNvGrpSpPr>
              <a:grpSpLocks/>
            </p:cNvGrpSpPr>
            <p:nvPr/>
          </p:nvGrpSpPr>
          <p:grpSpPr bwMode="auto">
            <a:xfrm>
              <a:off x="5353916" y="5424050"/>
              <a:ext cx="129579" cy="148063"/>
              <a:chOff x="537" y="437"/>
              <a:chExt cx="46" cy="56"/>
            </a:xfrm>
          </p:grpSpPr>
          <p:sp>
            <p:nvSpPr>
              <p:cNvPr id="90389" name="AutoShape 451"/>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90" name="Oval 452"/>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31" name="Group 453"/>
            <p:cNvGrpSpPr>
              <a:grpSpLocks/>
            </p:cNvGrpSpPr>
            <p:nvPr/>
          </p:nvGrpSpPr>
          <p:grpSpPr bwMode="auto">
            <a:xfrm>
              <a:off x="5227821" y="5424048"/>
              <a:ext cx="113530" cy="148063"/>
              <a:chOff x="383" y="364"/>
              <a:chExt cx="46" cy="56"/>
            </a:xfrm>
          </p:grpSpPr>
          <p:sp>
            <p:nvSpPr>
              <p:cNvPr id="90387" name="AutoShape 454"/>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88" name="Oval 455"/>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32" name="Group 456"/>
            <p:cNvGrpSpPr>
              <a:grpSpLocks/>
            </p:cNvGrpSpPr>
            <p:nvPr/>
          </p:nvGrpSpPr>
          <p:grpSpPr bwMode="auto">
            <a:xfrm>
              <a:off x="5109700" y="5358120"/>
              <a:ext cx="128437" cy="213977"/>
              <a:chOff x="537" y="437"/>
              <a:chExt cx="46" cy="56"/>
            </a:xfrm>
          </p:grpSpPr>
          <p:sp>
            <p:nvSpPr>
              <p:cNvPr id="90385" name="AutoShape 457"/>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86" name="Oval 458"/>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sp>
          <p:nvSpPr>
            <p:cNvPr id="90186" name="Rectangle 459"/>
            <p:cNvSpPr>
              <a:spLocks noChangeArrowheads="1"/>
            </p:cNvSpPr>
            <p:nvPr/>
          </p:nvSpPr>
          <p:spPr bwMode="auto">
            <a:xfrm>
              <a:off x="7435333" y="5358120"/>
              <a:ext cx="238525" cy="385362"/>
            </a:xfrm>
            <a:prstGeom prst="rect">
              <a:avLst/>
            </a:prstGeom>
            <a:solidFill>
              <a:schemeClr val="bg1"/>
            </a:solidFill>
            <a:ln w="9525">
              <a:miter lim="800000"/>
              <a:headEnd/>
              <a:tailEnd/>
            </a:ln>
            <a:scene3d>
              <a:camera prst="legacyObliqueTopLeft"/>
              <a:lightRig rig="legacyFlat3" dir="t"/>
            </a:scene3d>
            <a:sp3d extrusionH="354000" prstMaterial="legacyMatte">
              <a:bevelT w="13500" h="13500" prst="angle"/>
              <a:bevelB w="13500" h="13500" prst="angle"/>
              <a:extrusionClr>
                <a:schemeClr val="bg1"/>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grpSp>
          <p:nvGrpSpPr>
            <p:cNvPr id="33" name="Group 470"/>
            <p:cNvGrpSpPr>
              <a:grpSpLocks/>
            </p:cNvGrpSpPr>
            <p:nvPr/>
          </p:nvGrpSpPr>
          <p:grpSpPr bwMode="auto">
            <a:xfrm>
              <a:off x="5169332" y="6420910"/>
              <a:ext cx="110090" cy="96340"/>
              <a:chOff x="154" y="400"/>
              <a:chExt cx="111" cy="107"/>
            </a:xfrm>
          </p:grpSpPr>
          <p:sp>
            <p:nvSpPr>
              <p:cNvPr id="90381" name="Line 471"/>
              <p:cNvSpPr>
                <a:spLocks noChangeShapeType="1"/>
              </p:cNvSpPr>
              <p:nvPr/>
            </p:nvSpPr>
            <p:spPr bwMode="auto">
              <a:xfrm flipH="1">
                <a:off x="197" y="400"/>
                <a:ext cx="17" cy="107"/>
              </a:xfrm>
              <a:prstGeom prst="line">
                <a:avLst/>
              </a:prstGeom>
              <a:noFill/>
              <a:ln w="3175">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82" name="AutoShape 472"/>
              <p:cNvSpPr>
                <a:spLocks noChangeArrowheads="1"/>
              </p:cNvSpPr>
              <p:nvPr/>
            </p:nvSpPr>
            <p:spPr bwMode="auto">
              <a:xfrm rot="5905618">
                <a:off x="189" y="373"/>
                <a:ext cx="42" cy="111"/>
              </a:xfrm>
              <a:prstGeom prst="moon">
                <a:avLst>
                  <a:gd name="adj" fmla="val 87500"/>
                </a:avLst>
              </a:prstGeom>
              <a:solidFill>
                <a:srgbClr val="FF99CC"/>
              </a:solidFill>
              <a:ln w="3175">
                <a:solidFill>
                  <a:srgbClr val="000000"/>
                </a:solidFill>
                <a:miter lim="800000"/>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83" name="Freeform 473"/>
              <p:cNvSpPr>
                <a:spLocks/>
              </p:cNvSpPr>
              <p:nvPr/>
            </p:nvSpPr>
            <p:spPr bwMode="auto">
              <a:xfrm>
                <a:off x="177" y="408"/>
                <a:ext cx="33" cy="33"/>
              </a:xfrm>
              <a:custGeom>
                <a:avLst/>
                <a:gdLst>
                  <a:gd name="T0" fmla="*/ 33 w 33"/>
                  <a:gd name="T1" fmla="*/ 0 h 33"/>
                  <a:gd name="T2" fmla="*/ 15 w 33"/>
                  <a:gd name="T3" fmla="*/ 7 h 33"/>
                  <a:gd name="T4" fmla="*/ 8 w 33"/>
                  <a:gd name="T5" fmla="*/ 17 h 33"/>
                  <a:gd name="T6" fmla="*/ 0 w 33"/>
                  <a:gd name="T7" fmla="*/ 33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99CC"/>
              </a:solidFill>
              <a:ln w="3175" cmpd="sng">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84" name="Freeform 474"/>
              <p:cNvSpPr>
                <a:spLocks/>
              </p:cNvSpPr>
              <p:nvPr/>
            </p:nvSpPr>
            <p:spPr bwMode="auto">
              <a:xfrm rot="2616169" flipH="1">
                <a:off x="202" y="416"/>
                <a:ext cx="36" cy="23"/>
              </a:xfrm>
              <a:custGeom>
                <a:avLst/>
                <a:gdLst>
                  <a:gd name="T0" fmla="*/ 3616 w 33"/>
                  <a:gd name="T1" fmla="*/ 0 h 33"/>
                  <a:gd name="T2" fmla="*/ 1594 w 33"/>
                  <a:gd name="T3" fmla="*/ 1 h 33"/>
                  <a:gd name="T4" fmla="*/ 866 w 33"/>
                  <a:gd name="T5" fmla="*/ 1 h 33"/>
                  <a:gd name="T6" fmla="*/ 0 w 33"/>
                  <a:gd name="T7" fmla="*/ 1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99CC"/>
              </a:solidFill>
              <a:ln w="3175" cmpd="sng">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34" name="Group 485"/>
            <p:cNvGrpSpPr>
              <a:grpSpLocks/>
            </p:cNvGrpSpPr>
            <p:nvPr/>
          </p:nvGrpSpPr>
          <p:grpSpPr bwMode="auto">
            <a:xfrm>
              <a:off x="5146472" y="6504046"/>
              <a:ext cx="81442" cy="43606"/>
              <a:chOff x="135" y="485"/>
              <a:chExt cx="41" cy="24"/>
            </a:xfrm>
          </p:grpSpPr>
          <p:sp>
            <p:nvSpPr>
              <p:cNvPr id="90377" name="Line 486"/>
              <p:cNvSpPr>
                <a:spLocks noChangeShapeType="1"/>
              </p:cNvSpPr>
              <p:nvPr/>
            </p:nvSpPr>
            <p:spPr bwMode="auto">
              <a:xfrm flipH="1">
                <a:off x="137" y="491"/>
                <a:ext cx="3" cy="17"/>
              </a:xfrm>
              <a:prstGeom prst="line">
                <a:avLst/>
              </a:prstGeom>
              <a:noFill/>
              <a:ln w="3175">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78" name="Line 487"/>
              <p:cNvSpPr>
                <a:spLocks noChangeShapeType="1"/>
              </p:cNvSpPr>
              <p:nvPr/>
            </p:nvSpPr>
            <p:spPr bwMode="auto">
              <a:xfrm>
                <a:off x="169" y="492"/>
                <a:ext cx="1" cy="17"/>
              </a:xfrm>
              <a:prstGeom prst="line">
                <a:avLst/>
              </a:prstGeom>
              <a:noFill/>
              <a:ln w="3175">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79" name="Line 488"/>
              <p:cNvSpPr>
                <a:spLocks noChangeShapeType="1"/>
              </p:cNvSpPr>
              <p:nvPr/>
            </p:nvSpPr>
            <p:spPr bwMode="auto">
              <a:xfrm>
                <a:off x="154" y="488"/>
                <a:ext cx="1" cy="17"/>
              </a:xfrm>
              <a:prstGeom prst="line">
                <a:avLst/>
              </a:prstGeom>
              <a:noFill/>
              <a:ln w="3175">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80" name="Oval 489"/>
              <p:cNvSpPr>
                <a:spLocks noChangeArrowheads="1"/>
              </p:cNvSpPr>
              <p:nvPr/>
            </p:nvSpPr>
            <p:spPr bwMode="auto">
              <a:xfrm>
                <a:off x="135" y="485"/>
                <a:ext cx="41" cy="8"/>
              </a:xfrm>
              <a:prstGeom prst="ellipse">
                <a:avLst/>
              </a:prstGeom>
              <a:solidFill>
                <a:srgbClr val="FFFFFF"/>
              </a:solidFill>
              <a:ln w="3175">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sp>
          <p:nvSpPr>
            <p:cNvPr id="90189" name="Rectangle 490"/>
            <p:cNvSpPr>
              <a:spLocks noChangeArrowheads="1"/>
            </p:cNvSpPr>
            <p:nvPr/>
          </p:nvSpPr>
          <p:spPr bwMode="auto">
            <a:xfrm>
              <a:off x="7136024" y="5171520"/>
              <a:ext cx="254580" cy="447224"/>
            </a:xfrm>
            <a:prstGeom prst="rect">
              <a:avLst/>
            </a:prstGeom>
            <a:solidFill>
              <a:schemeClr val="bg1"/>
            </a:solidFill>
            <a:ln w="9525">
              <a:miter lim="800000"/>
              <a:headEnd/>
              <a:tailEnd/>
            </a:ln>
            <a:scene3d>
              <a:camera prst="legacyObliqueTopLeft"/>
              <a:lightRig rig="legacyFlat3" dir="t"/>
            </a:scene3d>
            <a:sp3d extrusionH="354000" prstMaterial="legacyMatte">
              <a:bevelT w="13500" h="13500" prst="angle"/>
              <a:bevelB w="13500" h="13500" prst="angle"/>
              <a:extrusionClr>
                <a:schemeClr val="bg1"/>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grpSp>
          <p:nvGrpSpPr>
            <p:cNvPr id="35" name="Group 492"/>
            <p:cNvGrpSpPr>
              <a:grpSpLocks/>
            </p:cNvGrpSpPr>
            <p:nvPr/>
          </p:nvGrpSpPr>
          <p:grpSpPr bwMode="auto">
            <a:xfrm>
              <a:off x="7297701" y="5516307"/>
              <a:ext cx="123847" cy="274823"/>
              <a:chOff x="498" y="415"/>
              <a:chExt cx="46" cy="56"/>
            </a:xfrm>
          </p:grpSpPr>
          <p:sp>
            <p:nvSpPr>
              <p:cNvPr id="90375"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76"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36" name="Group 495"/>
            <p:cNvGrpSpPr>
              <a:grpSpLocks/>
            </p:cNvGrpSpPr>
            <p:nvPr/>
          </p:nvGrpSpPr>
          <p:grpSpPr bwMode="auto">
            <a:xfrm>
              <a:off x="7673818" y="5484889"/>
              <a:ext cx="120406" cy="274827"/>
              <a:chOff x="537" y="437"/>
              <a:chExt cx="46" cy="56"/>
            </a:xfrm>
          </p:grpSpPr>
          <p:sp>
            <p:nvSpPr>
              <p:cNvPr id="90373" name="AutoShape 496"/>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74" name="Oval 497"/>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sp>
          <p:nvSpPr>
            <p:cNvPr id="90192" name="Freeform 498"/>
            <p:cNvSpPr>
              <a:spLocks/>
            </p:cNvSpPr>
            <p:nvPr/>
          </p:nvSpPr>
          <p:spPr bwMode="auto">
            <a:xfrm>
              <a:off x="7907794" y="5578181"/>
              <a:ext cx="540124" cy="173415"/>
            </a:xfrm>
            <a:custGeom>
              <a:avLst/>
              <a:gdLst>
                <a:gd name="T0" fmla="*/ 2147483647 w 410"/>
                <a:gd name="T1" fmla="*/ 2147483647 h 126"/>
                <a:gd name="T2" fmla="*/ 2147483647 w 410"/>
                <a:gd name="T3" fmla="*/ 2147483647 h 126"/>
                <a:gd name="T4" fmla="*/ 2147483647 w 410"/>
                <a:gd name="T5" fmla="*/ 0 h 126"/>
                <a:gd name="T6" fmla="*/ 0 w 410"/>
                <a:gd name="T7" fmla="*/ 2147483647 h 126"/>
                <a:gd name="T8" fmla="*/ 2147483647 w 410"/>
                <a:gd name="T9" fmla="*/ 2147483647 h 126"/>
                <a:gd name="T10" fmla="*/ 0 60000 65536"/>
                <a:gd name="T11" fmla="*/ 0 60000 65536"/>
                <a:gd name="T12" fmla="*/ 0 60000 65536"/>
                <a:gd name="T13" fmla="*/ 0 60000 65536"/>
                <a:gd name="T14" fmla="*/ 0 60000 65536"/>
                <a:gd name="T15" fmla="*/ 0 w 410"/>
                <a:gd name="T16" fmla="*/ 0 h 126"/>
                <a:gd name="T17" fmla="*/ 410 w 410"/>
                <a:gd name="T18" fmla="*/ 126 h 126"/>
              </a:gdLst>
              <a:ahLst/>
              <a:cxnLst>
                <a:cxn ang="T10">
                  <a:pos x="T0" y="T1"/>
                </a:cxn>
                <a:cxn ang="T11">
                  <a:pos x="T2" y="T3"/>
                </a:cxn>
                <a:cxn ang="T12">
                  <a:pos x="T4" y="T5"/>
                </a:cxn>
                <a:cxn ang="T13">
                  <a:pos x="T6" y="T7"/>
                </a:cxn>
                <a:cxn ang="T14">
                  <a:pos x="T8" y="T9"/>
                </a:cxn>
              </a:cxnLst>
              <a:rect l="T15" t="T16" r="T17" b="T18"/>
              <a:pathLst>
                <a:path w="410" h="126">
                  <a:moveTo>
                    <a:pt x="56" y="126"/>
                  </a:moveTo>
                  <a:lnTo>
                    <a:pt x="410" y="74"/>
                  </a:lnTo>
                  <a:lnTo>
                    <a:pt x="346" y="0"/>
                  </a:lnTo>
                  <a:lnTo>
                    <a:pt x="0" y="48"/>
                  </a:lnTo>
                  <a:lnTo>
                    <a:pt x="56" y="126"/>
                  </a:lnTo>
                  <a:close/>
                </a:path>
              </a:pathLst>
            </a:custGeom>
            <a:solidFill>
              <a:srgbClr val="EAEAEA"/>
            </a:solidFill>
            <a:ln w="3175">
              <a:solidFill>
                <a:schemeClr val="tx1"/>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nvGrpSpPr>
            <p:cNvPr id="37" name="Group 515"/>
            <p:cNvGrpSpPr>
              <a:grpSpLocks/>
            </p:cNvGrpSpPr>
            <p:nvPr/>
          </p:nvGrpSpPr>
          <p:grpSpPr bwMode="auto">
            <a:xfrm>
              <a:off x="8209254" y="5604443"/>
              <a:ext cx="106646" cy="66928"/>
              <a:chOff x="4243" y="1485"/>
              <a:chExt cx="82" cy="48"/>
            </a:xfrm>
          </p:grpSpPr>
          <p:sp>
            <p:nvSpPr>
              <p:cNvPr id="90367" name="AutoShape 516"/>
              <p:cNvSpPr>
                <a:spLocks noChangeArrowheads="1"/>
              </p:cNvSpPr>
              <p:nvPr/>
            </p:nvSpPr>
            <p:spPr bwMode="auto">
              <a:xfrm rot="-5400000">
                <a:off x="4246" y="1490"/>
                <a:ext cx="14" cy="19"/>
              </a:xfrm>
              <a:prstGeom prst="can">
                <a:avLst>
                  <a:gd name="adj" fmla="val 33929"/>
                </a:avLst>
              </a:prstGeom>
              <a:solidFill>
                <a:srgbClr val="333333"/>
              </a:solidFill>
              <a:ln w="3175">
                <a:solidFill>
                  <a:srgbClr val="969696"/>
                </a:solidFill>
                <a:round/>
                <a:headEnd/>
                <a:tailEnd/>
              </a:ln>
            </p:spPr>
            <p:txBody>
              <a:bodyPr wrap="none" anchor="ct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68" name="AutoShape 517"/>
              <p:cNvSpPr>
                <a:spLocks noChangeArrowheads="1"/>
              </p:cNvSpPr>
              <p:nvPr/>
            </p:nvSpPr>
            <p:spPr bwMode="auto">
              <a:xfrm rot="-5400000">
                <a:off x="4278" y="1516"/>
                <a:ext cx="14" cy="19"/>
              </a:xfrm>
              <a:prstGeom prst="can">
                <a:avLst>
                  <a:gd name="adj" fmla="val 33929"/>
                </a:avLst>
              </a:prstGeom>
              <a:solidFill>
                <a:srgbClr val="333333"/>
              </a:solidFill>
              <a:ln w="3175">
                <a:solidFill>
                  <a:srgbClr val="969696"/>
                </a:solidFill>
                <a:round/>
                <a:headEnd/>
                <a:tailEnd/>
              </a:ln>
            </p:spPr>
            <p:txBody>
              <a:bodyPr wrap="none" anchor="ct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69" name="AutoShape 518"/>
              <p:cNvSpPr>
                <a:spLocks noChangeArrowheads="1"/>
              </p:cNvSpPr>
              <p:nvPr/>
            </p:nvSpPr>
            <p:spPr bwMode="auto">
              <a:xfrm rot="-5400000">
                <a:off x="4309" y="1517"/>
                <a:ext cx="14" cy="18"/>
              </a:xfrm>
              <a:prstGeom prst="can">
                <a:avLst>
                  <a:gd name="adj" fmla="val 32143"/>
                </a:avLst>
              </a:prstGeom>
              <a:solidFill>
                <a:srgbClr val="333333"/>
              </a:solidFill>
              <a:ln w="3175">
                <a:solidFill>
                  <a:srgbClr val="969696"/>
                </a:solidFill>
                <a:round/>
                <a:headEnd/>
                <a:tailEnd/>
              </a:ln>
            </p:spPr>
            <p:txBody>
              <a:bodyPr wrap="none" anchor="ct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70" name="Rectangle 519"/>
              <p:cNvSpPr>
                <a:spLocks noChangeArrowheads="1"/>
              </p:cNvSpPr>
              <p:nvPr/>
            </p:nvSpPr>
            <p:spPr bwMode="auto">
              <a:xfrm>
                <a:off x="4274" y="1507"/>
                <a:ext cx="50" cy="12"/>
              </a:xfrm>
              <a:prstGeom prst="rect">
                <a:avLst/>
              </a:prstGeom>
              <a:solidFill>
                <a:srgbClr val="FF0000"/>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0000"/>
                </a:extrusionClr>
              </a:sp3d>
            </p:spPr>
            <p:txBody>
              <a:bodyPr wrap="none" anchor="ct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71" name="Rectangle 520"/>
              <p:cNvSpPr>
                <a:spLocks noChangeArrowheads="1"/>
              </p:cNvSpPr>
              <p:nvPr/>
            </p:nvSpPr>
            <p:spPr bwMode="auto">
              <a:xfrm>
                <a:off x="4262" y="1485"/>
                <a:ext cx="50" cy="12"/>
              </a:xfrm>
              <a:prstGeom prst="rect">
                <a:avLst/>
              </a:prstGeom>
              <a:solidFill>
                <a:srgbClr val="FF0000"/>
              </a:solidFill>
              <a:ln w="9525">
                <a:miter lim="800000"/>
                <a:headEnd/>
                <a:tailEnd/>
              </a:ln>
              <a:scene3d>
                <a:camera prst="legacyObliqueTopLeft"/>
                <a:lightRig rig="legacyFlat3" dir="t"/>
              </a:scene3d>
              <a:sp3d extrusionH="49200" prstMaterial="legacyMatte">
                <a:bevelT w="13500" h="13500" prst="angle"/>
                <a:bevelB w="13500" h="13500" prst="angle"/>
                <a:extrusionClr>
                  <a:srgbClr val="FF0000"/>
                </a:extrusionClr>
              </a:sp3d>
            </p:spPr>
            <p:txBody>
              <a:bodyPr wrap="none" anchor="ct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72" name="Rectangle 521"/>
              <p:cNvSpPr>
                <a:spLocks noChangeArrowheads="1"/>
              </p:cNvSpPr>
              <p:nvPr/>
            </p:nvSpPr>
            <p:spPr bwMode="auto">
              <a:xfrm>
                <a:off x="4265" y="1487"/>
                <a:ext cx="50" cy="12"/>
              </a:xfrm>
              <a:prstGeom prst="rect">
                <a:avLst/>
              </a:prstGeom>
              <a:solidFill>
                <a:srgbClr val="CCFFFF"/>
              </a:solidFill>
              <a:ln w="0">
                <a:noFill/>
                <a:miter lim="800000"/>
                <a:headEnd/>
                <a:tailEnd/>
              </a:ln>
            </p:spPr>
            <p:txBody>
              <a:bodyPr wrap="none" lIns="93349" tIns="46674" rIns="93349" bIns="46674" anchor="ctr"/>
              <a:lstStyle/>
              <a:p>
                <a:pPr algn="ctr" defTabSz="933450" fontAlgn="base">
                  <a:spcBef>
                    <a:spcPct val="0"/>
                  </a:spcBef>
                  <a:spcAft>
                    <a:spcPct val="0"/>
                  </a:spcAft>
                </a:pPr>
                <a:endParaRPr lang="ja-JP" altLang="ja-JP">
                  <a:solidFill>
                    <a:prstClr val="black"/>
                  </a:solidFill>
                  <a:latin typeface="Helvetica"/>
                  <a:ea typeface="ヒラギノ丸ゴ ProN W4"/>
                </a:endParaRPr>
              </a:p>
            </p:txBody>
          </p:sp>
        </p:grpSp>
        <p:grpSp>
          <p:nvGrpSpPr>
            <p:cNvPr id="38" name="Group 523"/>
            <p:cNvGrpSpPr>
              <a:grpSpLocks/>
            </p:cNvGrpSpPr>
            <p:nvPr/>
          </p:nvGrpSpPr>
          <p:grpSpPr bwMode="auto">
            <a:xfrm>
              <a:off x="6149834" y="5657287"/>
              <a:ext cx="118119" cy="270770"/>
              <a:chOff x="383" y="364"/>
              <a:chExt cx="46" cy="56"/>
            </a:xfrm>
          </p:grpSpPr>
          <p:sp>
            <p:nvSpPr>
              <p:cNvPr id="90365" name="AutoShape 524"/>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66" name="Oval 525"/>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sp>
          <p:nvSpPr>
            <p:cNvPr id="74" name="Rectangle 526"/>
            <p:cNvSpPr>
              <a:spLocks noChangeArrowheads="1"/>
            </p:cNvSpPr>
            <p:nvPr/>
          </p:nvSpPr>
          <p:spPr bwMode="auto">
            <a:xfrm>
              <a:off x="5700714" y="5905494"/>
              <a:ext cx="344487" cy="284162"/>
            </a:xfrm>
            <a:prstGeom prst="rect">
              <a:avLst/>
            </a:prstGeom>
            <a:solidFill>
              <a:schemeClr val="bg1">
                <a:lumMod val="85000"/>
              </a:schemeClr>
            </a:solidFill>
            <a:ln w="9525">
              <a:miter lim="800000"/>
              <a:headEnd/>
              <a:tailEnd/>
            </a:ln>
            <a:scene3d>
              <a:camera prst="legacyObliqueTopLeft"/>
              <a:lightRig rig="legacyFlat3" dir="t"/>
            </a:scene3d>
            <a:sp3d extrusionH="227000" contourW="12700" prstMaterial="legacyMatte">
              <a:bevelT w="13500" h="13500" prst="angle"/>
              <a:bevelB w="13500" h="13500" prst="angle"/>
              <a:extrusionClr>
                <a:schemeClr val="bg1">
                  <a:lumMod val="65000"/>
                </a:schemeClr>
              </a:extrusionClr>
              <a:contourClr>
                <a:schemeClr val="bg1">
                  <a:lumMod val="65000"/>
                </a:schemeClr>
              </a:contourClr>
            </a:sp3d>
          </p:spPr>
          <p:txBody>
            <a:bodyPr>
              <a:flatTx/>
            </a:bodyPr>
            <a:lstStyle/>
            <a:p>
              <a:pPr fontAlgn="base">
                <a:spcBef>
                  <a:spcPct val="0"/>
                </a:spcBef>
                <a:spcAft>
                  <a:spcPct val="0"/>
                </a:spcAft>
                <a:defRPr/>
              </a:pPr>
              <a:endParaRPr lang="ja-JP" altLang="en-US">
                <a:solidFill>
                  <a:prstClr val="black"/>
                </a:solidFill>
                <a:latin typeface="Helvetica"/>
                <a:ea typeface="ヒラギノ丸ゴ ProN W4"/>
              </a:endParaRPr>
            </a:p>
          </p:txBody>
        </p:sp>
        <p:sp>
          <p:nvSpPr>
            <p:cNvPr id="90196" name="Rectangle 527"/>
            <p:cNvSpPr>
              <a:spLocks noChangeArrowheads="1"/>
            </p:cNvSpPr>
            <p:nvPr/>
          </p:nvSpPr>
          <p:spPr bwMode="auto">
            <a:xfrm>
              <a:off x="5839039" y="6446264"/>
              <a:ext cx="137611" cy="222091"/>
            </a:xfrm>
            <a:prstGeom prst="rect">
              <a:avLst/>
            </a:prstGeom>
            <a:solidFill>
              <a:srgbClr val="FFFFFF"/>
            </a:solidFill>
            <a:ln w="9525">
              <a:miter lim="800000"/>
              <a:headEnd/>
              <a:tailEnd/>
            </a:ln>
            <a:scene3d>
              <a:camera prst="legacyObliqueTopLeft"/>
              <a:lightRig rig="legacyFlat3" dir="t"/>
            </a:scene3d>
            <a:sp3d extrusionH="2905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97" name="Rectangle 528"/>
            <p:cNvSpPr>
              <a:spLocks noChangeArrowheads="1"/>
            </p:cNvSpPr>
            <p:nvPr/>
          </p:nvSpPr>
          <p:spPr bwMode="auto">
            <a:xfrm>
              <a:off x="5586753" y="6308343"/>
              <a:ext cx="177748" cy="339730"/>
            </a:xfrm>
            <a:prstGeom prst="rect">
              <a:avLst/>
            </a:prstGeom>
            <a:solidFill>
              <a:srgbClr val="FFFFFF"/>
            </a:solidFill>
            <a:ln w="9525">
              <a:miter lim="800000"/>
              <a:headEnd/>
              <a:tailEnd/>
            </a:ln>
            <a:scene3d>
              <a:camera prst="legacyObliqueTopLeft"/>
              <a:lightRig rig="legacyFlat3" dir="t"/>
            </a:scene3d>
            <a:sp3d extrusionH="1635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98" name="Rectangle 529"/>
            <p:cNvSpPr>
              <a:spLocks noChangeArrowheads="1"/>
            </p:cNvSpPr>
            <p:nvPr/>
          </p:nvSpPr>
          <p:spPr bwMode="auto">
            <a:xfrm>
              <a:off x="5114288" y="5941233"/>
              <a:ext cx="177748" cy="339730"/>
            </a:xfrm>
            <a:prstGeom prst="rect">
              <a:avLst/>
            </a:prstGeom>
            <a:solidFill>
              <a:srgbClr val="FFFFFF"/>
            </a:solidFill>
            <a:ln w="9525">
              <a:miter lim="800000"/>
              <a:headEnd/>
              <a:tailEnd/>
            </a:ln>
            <a:scene3d>
              <a:camera prst="legacyObliqueTopLeft"/>
              <a:lightRig rig="legacyFlat3" dir="t"/>
            </a:scene3d>
            <a:sp3d extrusionH="1635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199" name="Rectangle 491"/>
            <p:cNvSpPr>
              <a:spLocks noChangeArrowheads="1"/>
            </p:cNvSpPr>
            <p:nvPr/>
          </p:nvSpPr>
          <p:spPr bwMode="auto">
            <a:xfrm>
              <a:off x="6837867" y="5108645"/>
              <a:ext cx="243113" cy="441140"/>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00" name="Rectangle 530"/>
            <p:cNvSpPr>
              <a:spLocks noChangeArrowheads="1"/>
            </p:cNvSpPr>
            <p:nvPr/>
          </p:nvSpPr>
          <p:spPr bwMode="auto">
            <a:xfrm>
              <a:off x="5313824" y="6150142"/>
              <a:ext cx="108942" cy="183555"/>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01" name="Rectangle 531"/>
            <p:cNvSpPr>
              <a:spLocks noChangeArrowheads="1"/>
            </p:cNvSpPr>
            <p:nvPr/>
          </p:nvSpPr>
          <p:spPr bwMode="auto">
            <a:xfrm>
              <a:off x="8258706" y="5311468"/>
              <a:ext cx="204124" cy="187610"/>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02" name="Rectangle 532"/>
            <p:cNvSpPr>
              <a:spLocks noChangeArrowheads="1"/>
            </p:cNvSpPr>
            <p:nvPr/>
          </p:nvSpPr>
          <p:spPr bwMode="auto">
            <a:xfrm>
              <a:off x="7927289" y="5229327"/>
              <a:ext cx="225912" cy="309306"/>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03" name="Rectangle 533"/>
            <p:cNvSpPr>
              <a:spLocks noChangeArrowheads="1"/>
            </p:cNvSpPr>
            <p:nvPr/>
          </p:nvSpPr>
          <p:spPr bwMode="auto">
            <a:xfrm>
              <a:off x="7865365" y="5441277"/>
              <a:ext cx="86008" cy="166315"/>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04" name="AutoShape 539"/>
            <p:cNvSpPr>
              <a:spLocks noChangeArrowheads="1"/>
            </p:cNvSpPr>
            <p:nvPr/>
          </p:nvSpPr>
          <p:spPr bwMode="auto">
            <a:xfrm rot="16200000">
              <a:off x="6450049" y="6116143"/>
              <a:ext cx="163272" cy="158252"/>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05" name="AutoShape 540"/>
            <p:cNvSpPr>
              <a:spLocks noChangeArrowheads="1"/>
            </p:cNvSpPr>
            <p:nvPr/>
          </p:nvSpPr>
          <p:spPr bwMode="auto">
            <a:xfrm rot="16200000">
              <a:off x="6142076" y="6198793"/>
              <a:ext cx="162258" cy="158252"/>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06" name="AutoShape 542"/>
            <p:cNvSpPr>
              <a:spLocks noChangeArrowheads="1"/>
            </p:cNvSpPr>
            <p:nvPr/>
          </p:nvSpPr>
          <p:spPr bwMode="auto">
            <a:xfrm rot="16200000">
              <a:off x="6268727" y="6353446"/>
              <a:ext cx="161245" cy="158252"/>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07" name="AutoShape 543"/>
            <p:cNvSpPr>
              <a:spLocks noChangeArrowheads="1"/>
            </p:cNvSpPr>
            <p:nvPr/>
          </p:nvSpPr>
          <p:spPr bwMode="auto">
            <a:xfrm rot="16200000">
              <a:off x="6326063" y="6425449"/>
              <a:ext cx="161245" cy="158252"/>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08" name="AutoShape 544"/>
            <p:cNvSpPr>
              <a:spLocks noChangeArrowheads="1"/>
            </p:cNvSpPr>
            <p:nvPr/>
          </p:nvSpPr>
          <p:spPr bwMode="auto">
            <a:xfrm rot="16200000">
              <a:off x="6398377" y="6498397"/>
              <a:ext cx="162258" cy="159400"/>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09" name="AutoShape 545"/>
            <p:cNvSpPr>
              <a:spLocks noChangeArrowheads="1"/>
            </p:cNvSpPr>
            <p:nvPr/>
          </p:nvSpPr>
          <p:spPr bwMode="auto">
            <a:xfrm rot="16200000">
              <a:off x="6458009" y="6562420"/>
              <a:ext cx="162258" cy="157107"/>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10" name="Rectangle 546"/>
            <p:cNvSpPr>
              <a:spLocks noChangeArrowheads="1"/>
            </p:cNvSpPr>
            <p:nvPr/>
          </p:nvSpPr>
          <p:spPr bwMode="auto">
            <a:xfrm>
              <a:off x="6052337" y="6308343"/>
              <a:ext cx="134171" cy="376238"/>
            </a:xfrm>
            <a:prstGeom prst="rect">
              <a:avLst/>
            </a:prstGeom>
            <a:solidFill>
              <a:srgbClr val="DDDDDD">
                <a:alpha val="74901"/>
              </a:srgbClr>
            </a:solidFill>
            <a:ln w="9525">
              <a:miter lim="800000"/>
              <a:headEnd/>
              <a:tailEnd/>
            </a:ln>
            <a:scene3d>
              <a:camera prst="legacyObliqueTopLeft"/>
              <a:lightRig rig="legacyFlat3" dir="t"/>
            </a:scene3d>
            <a:sp3d extrusionH="290500" prstMaterial="legacyMatte">
              <a:bevelT w="13500" h="13500" prst="angle"/>
              <a:bevelB w="13500" h="13500" prst="angle"/>
              <a:extrusionClr>
                <a:srgbClr val="DDDDDD"/>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grpSp>
          <p:nvGrpSpPr>
            <p:cNvPr id="39" name="Group 547"/>
            <p:cNvGrpSpPr>
              <a:grpSpLocks/>
            </p:cNvGrpSpPr>
            <p:nvPr/>
          </p:nvGrpSpPr>
          <p:grpSpPr bwMode="auto">
            <a:xfrm>
              <a:off x="6554639" y="6165349"/>
              <a:ext cx="79130" cy="145016"/>
              <a:chOff x="383" y="364"/>
              <a:chExt cx="46" cy="56"/>
            </a:xfrm>
          </p:grpSpPr>
          <p:sp>
            <p:nvSpPr>
              <p:cNvPr id="90363" name="AutoShape 548"/>
              <p:cNvSpPr>
                <a:spLocks noChangeArrowheads="1"/>
              </p:cNvSpPr>
              <p:nvPr/>
            </p:nvSpPr>
            <p:spPr bwMode="auto">
              <a:xfrm>
                <a:off x="399" y="391"/>
                <a:ext cx="13" cy="29"/>
              </a:xfrm>
              <a:prstGeom prst="can">
                <a:avLst>
                  <a:gd name="adj" fmla="val 55769"/>
                </a:avLst>
              </a:prstGeom>
              <a:solidFill>
                <a:srgbClr val="993300">
                  <a:alpha val="70195"/>
                </a:srgbClr>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64" name="Oval 549"/>
              <p:cNvSpPr>
                <a:spLocks noChangeArrowheads="1"/>
              </p:cNvSpPr>
              <p:nvPr/>
            </p:nvSpPr>
            <p:spPr bwMode="auto">
              <a:xfrm>
                <a:off x="383" y="364"/>
                <a:ext cx="46" cy="45"/>
              </a:xfrm>
              <a:prstGeom prst="ellipse">
                <a:avLst/>
              </a:prstGeom>
              <a:solidFill>
                <a:srgbClr val="99CC00">
                  <a:alpha val="89803"/>
                </a:srgbClr>
              </a:solidFill>
              <a:ln w="3175">
                <a:solidFill>
                  <a:srgbClr val="339966"/>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sp>
          <p:nvSpPr>
            <p:cNvPr id="90212" name="AutoShape 550"/>
            <p:cNvSpPr>
              <a:spLocks noChangeArrowheads="1"/>
            </p:cNvSpPr>
            <p:nvPr/>
          </p:nvSpPr>
          <p:spPr bwMode="auto">
            <a:xfrm rot="16200000">
              <a:off x="6595619" y="6286447"/>
              <a:ext cx="162258" cy="159400"/>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13" name="AutoShape 551"/>
            <p:cNvSpPr>
              <a:spLocks noChangeArrowheads="1"/>
            </p:cNvSpPr>
            <p:nvPr/>
          </p:nvSpPr>
          <p:spPr bwMode="auto">
            <a:xfrm rot="16200000">
              <a:off x="6661558" y="6363210"/>
              <a:ext cx="162258" cy="155959"/>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14" name="AutoShape 552"/>
            <p:cNvSpPr>
              <a:spLocks noChangeArrowheads="1"/>
            </p:cNvSpPr>
            <p:nvPr/>
          </p:nvSpPr>
          <p:spPr bwMode="auto">
            <a:xfrm rot="16200000">
              <a:off x="6719975" y="6434135"/>
              <a:ext cx="161245" cy="157107"/>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15" name="AutoShape 553"/>
            <p:cNvSpPr>
              <a:spLocks noChangeArrowheads="1"/>
            </p:cNvSpPr>
            <p:nvPr/>
          </p:nvSpPr>
          <p:spPr bwMode="auto">
            <a:xfrm rot="16200000">
              <a:off x="6792862" y="6508672"/>
              <a:ext cx="162258" cy="157107"/>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16" name="AutoShape 554"/>
            <p:cNvSpPr>
              <a:spLocks noChangeArrowheads="1"/>
            </p:cNvSpPr>
            <p:nvPr/>
          </p:nvSpPr>
          <p:spPr bwMode="auto">
            <a:xfrm rot="16200000">
              <a:off x="6851855" y="6571040"/>
              <a:ext cx="161245" cy="157105"/>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pPr fontAlgn="base">
                <a:spcBef>
                  <a:spcPct val="0"/>
                </a:spcBef>
                <a:spcAft>
                  <a:spcPct val="0"/>
                </a:spcAft>
              </a:pPr>
              <a:endParaRPr lang="ja-JP" altLang="en-US">
                <a:solidFill>
                  <a:prstClr val="black"/>
                </a:solidFill>
                <a:latin typeface="Helvetica"/>
                <a:ea typeface="ヒラギノ丸ゴ ProN W4"/>
              </a:endParaRPr>
            </a:p>
          </p:txBody>
        </p:sp>
        <p:grpSp>
          <p:nvGrpSpPr>
            <p:cNvPr id="40" name="Group 556"/>
            <p:cNvGrpSpPr>
              <a:grpSpLocks/>
            </p:cNvGrpSpPr>
            <p:nvPr/>
          </p:nvGrpSpPr>
          <p:grpSpPr bwMode="auto">
            <a:xfrm>
              <a:off x="7699101" y="5813456"/>
              <a:ext cx="100916" cy="230204"/>
              <a:chOff x="537" y="437"/>
              <a:chExt cx="46" cy="56"/>
            </a:xfrm>
          </p:grpSpPr>
          <p:sp>
            <p:nvSpPr>
              <p:cNvPr id="90361" name="AutoShape 557"/>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62" name="Oval 558"/>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41" name="Group 559"/>
            <p:cNvGrpSpPr>
              <a:grpSpLocks/>
            </p:cNvGrpSpPr>
            <p:nvPr/>
          </p:nvGrpSpPr>
          <p:grpSpPr bwMode="auto">
            <a:xfrm>
              <a:off x="7496068" y="5813456"/>
              <a:ext cx="104351" cy="230204"/>
              <a:chOff x="537" y="437"/>
              <a:chExt cx="46" cy="56"/>
            </a:xfrm>
          </p:grpSpPr>
          <p:sp>
            <p:nvSpPr>
              <p:cNvPr id="90359" name="AutoShape 560"/>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60" name="Oval 561"/>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42" name="Group 562"/>
            <p:cNvGrpSpPr>
              <a:grpSpLocks/>
            </p:cNvGrpSpPr>
            <p:nvPr/>
          </p:nvGrpSpPr>
          <p:grpSpPr bwMode="auto">
            <a:xfrm>
              <a:off x="7559194" y="5904727"/>
              <a:ext cx="190363" cy="217020"/>
              <a:chOff x="442" y="351"/>
              <a:chExt cx="47" cy="33"/>
            </a:xfrm>
          </p:grpSpPr>
          <p:sp>
            <p:nvSpPr>
              <p:cNvPr id="90357" name="Rectangle 563"/>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58" name="AutoShape 564"/>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43" name="Group 565"/>
            <p:cNvGrpSpPr>
              <a:grpSpLocks/>
            </p:cNvGrpSpPr>
            <p:nvPr/>
          </p:nvGrpSpPr>
          <p:grpSpPr bwMode="auto">
            <a:xfrm>
              <a:off x="7533965" y="6105519"/>
              <a:ext cx="190363" cy="214993"/>
              <a:chOff x="442" y="351"/>
              <a:chExt cx="47" cy="33"/>
            </a:xfrm>
          </p:grpSpPr>
          <p:sp>
            <p:nvSpPr>
              <p:cNvPr id="90355" name="Rectangle 566"/>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56" name="AutoShape 567"/>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grpSp>
        <p:sp>
          <p:nvSpPr>
            <p:cNvPr id="90221" name="Rectangle 571"/>
            <p:cNvSpPr>
              <a:spLocks noChangeArrowheads="1"/>
            </p:cNvSpPr>
            <p:nvPr/>
          </p:nvSpPr>
          <p:spPr bwMode="auto">
            <a:xfrm>
              <a:off x="5645237" y="5171520"/>
              <a:ext cx="112382" cy="186597"/>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22" name="Line 409"/>
            <p:cNvSpPr>
              <a:spLocks noChangeShapeType="1"/>
            </p:cNvSpPr>
            <p:nvPr/>
          </p:nvSpPr>
          <p:spPr bwMode="auto">
            <a:xfrm>
              <a:off x="6420447" y="6191721"/>
              <a:ext cx="536683" cy="627736"/>
            </a:xfrm>
            <a:prstGeom prst="line">
              <a:avLst/>
            </a:prstGeom>
            <a:noFill/>
            <a:ln w="9525">
              <a:solidFill>
                <a:srgbClr val="666633"/>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23" name="Line 410"/>
            <p:cNvSpPr>
              <a:spLocks noChangeShapeType="1"/>
            </p:cNvSpPr>
            <p:nvPr/>
          </p:nvSpPr>
          <p:spPr bwMode="auto">
            <a:xfrm>
              <a:off x="6152106" y="5928052"/>
              <a:ext cx="119263" cy="114593"/>
            </a:xfrm>
            <a:prstGeom prst="line">
              <a:avLst/>
            </a:prstGeom>
            <a:noFill/>
            <a:ln w="9525">
              <a:solidFill>
                <a:srgbClr val="666633"/>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nvGrpSpPr>
            <p:cNvPr id="44" name="グループ化 205"/>
            <p:cNvGrpSpPr>
              <a:grpSpLocks/>
            </p:cNvGrpSpPr>
            <p:nvPr/>
          </p:nvGrpSpPr>
          <p:grpSpPr bwMode="auto">
            <a:xfrm>
              <a:off x="7970851" y="5621789"/>
              <a:ext cx="118116" cy="113581"/>
              <a:chOff x="8161338" y="5922963"/>
              <a:chExt cx="101600" cy="50800"/>
            </a:xfrm>
          </p:grpSpPr>
          <p:sp>
            <p:nvSpPr>
              <p:cNvPr id="90350" name="AutoShape 503"/>
              <p:cNvSpPr>
                <a:spLocks noChangeArrowheads="1"/>
              </p:cNvSpPr>
              <p:nvPr/>
            </p:nvSpPr>
            <p:spPr bwMode="auto">
              <a:xfrm rot="-5400000">
                <a:off x="8165306" y="5925345"/>
                <a:ext cx="15875" cy="23812"/>
              </a:xfrm>
              <a:prstGeom prst="can">
                <a:avLst>
                  <a:gd name="adj" fmla="val 37499"/>
                </a:avLst>
              </a:prstGeom>
              <a:solidFill>
                <a:srgbClr val="333333"/>
              </a:solidFill>
              <a:ln w="3175">
                <a:solidFill>
                  <a:srgbClr val="969696"/>
                </a:solidFill>
                <a:round/>
                <a:headEnd/>
                <a:tailEnd/>
              </a:ln>
            </p:spPr>
            <p:txBody>
              <a:bodyPr wrap="none" anchor="ct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51" name="AutoShape 504"/>
              <p:cNvSpPr>
                <a:spLocks noChangeArrowheads="1"/>
              </p:cNvSpPr>
              <p:nvPr/>
            </p:nvSpPr>
            <p:spPr bwMode="auto">
              <a:xfrm rot="-5400000">
                <a:off x="8204994" y="5953919"/>
                <a:ext cx="15875" cy="23813"/>
              </a:xfrm>
              <a:prstGeom prst="can">
                <a:avLst>
                  <a:gd name="adj" fmla="val 37501"/>
                </a:avLst>
              </a:prstGeom>
              <a:solidFill>
                <a:srgbClr val="333333"/>
              </a:solidFill>
              <a:ln w="3175">
                <a:solidFill>
                  <a:srgbClr val="969696"/>
                </a:solidFill>
                <a:round/>
                <a:headEnd/>
                <a:tailEnd/>
              </a:ln>
            </p:spPr>
            <p:txBody>
              <a:bodyPr wrap="none" anchor="ct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52" name="AutoShape 505"/>
              <p:cNvSpPr>
                <a:spLocks noChangeArrowheads="1"/>
              </p:cNvSpPr>
              <p:nvPr/>
            </p:nvSpPr>
            <p:spPr bwMode="auto">
              <a:xfrm rot="-5400000">
                <a:off x="8243094" y="5953919"/>
                <a:ext cx="15875" cy="23813"/>
              </a:xfrm>
              <a:prstGeom prst="can">
                <a:avLst>
                  <a:gd name="adj" fmla="val 37501"/>
                </a:avLst>
              </a:prstGeom>
              <a:solidFill>
                <a:srgbClr val="333333"/>
              </a:solidFill>
              <a:ln w="3175">
                <a:solidFill>
                  <a:srgbClr val="969696"/>
                </a:solidFill>
                <a:round/>
                <a:headEnd/>
                <a:tailEnd/>
              </a:ln>
            </p:spPr>
            <p:txBody>
              <a:bodyPr wrap="none" anchor="ct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53" name="Rectangle 506"/>
              <p:cNvSpPr>
                <a:spLocks noChangeArrowheads="1"/>
              </p:cNvSpPr>
              <p:nvPr/>
            </p:nvSpPr>
            <p:spPr bwMode="auto">
              <a:xfrm>
                <a:off x="8199438" y="5945188"/>
                <a:ext cx="61912" cy="12700"/>
              </a:xfrm>
              <a:prstGeom prst="rect">
                <a:avLst/>
              </a:prstGeom>
              <a:solidFill>
                <a:srgbClr val="3366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3366FF"/>
                </a:extrusionClr>
              </a:sp3d>
            </p:spPr>
            <p:txBody>
              <a:bodyPr wrap="none" anchor="ctr">
                <a:flatTx/>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54" name="Rectangle 508"/>
              <p:cNvSpPr>
                <a:spLocks noChangeArrowheads="1"/>
              </p:cNvSpPr>
              <p:nvPr/>
            </p:nvSpPr>
            <p:spPr bwMode="auto">
              <a:xfrm>
                <a:off x="8188325" y="5922963"/>
                <a:ext cx="61913" cy="12700"/>
              </a:xfrm>
              <a:prstGeom prst="rect">
                <a:avLst/>
              </a:prstGeom>
              <a:solidFill>
                <a:srgbClr val="CCFFFF"/>
              </a:solidFill>
              <a:ln w="0">
                <a:noFill/>
                <a:miter lim="800000"/>
                <a:headEnd/>
                <a:tailEnd/>
              </a:ln>
            </p:spPr>
            <p:txBody>
              <a:bodyPr wrap="none" lIns="93349" tIns="46674" rIns="93349" bIns="46674" anchor="ctr"/>
              <a:lstStyle/>
              <a:p>
                <a:pPr algn="ctr" defTabSz="933450" fontAlgn="base">
                  <a:spcBef>
                    <a:spcPct val="0"/>
                  </a:spcBef>
                  <a:spcAft>
                    <a:spcPct val="0"/>
                  </a:spcAft>
                </a:pPr>
                <a:endParaRPr lang="ja-JP" altLang="ja-JP">
                  <a:solidFill>
                    <a:prstClr val="black"/>
                  </a:solidFill>
                  <a:latin typeface="Helvetica"/>
                  <a:ea typeface="ヒラギノ丸ゴ ProN W4"/>
                </a:endParaRPr>
              </a:p>
            </p:txBody>
          </p:sp>
        </p:grpSp>
        <p:cxnSp>
          <p:nvCxnSpPr>
            <p:cNvPr id="104" name="直線コネクタ 103"/>
            <p:cNvCxnSpPr/>
            <p:nvPr/>
          </p:nvCxnSpPr>
          <p:spPr bwMode="auto">
            <a:xfrm>
              <a:off x="8074026" y="5635620"/>
              <a:ext cx="76200" cy="10001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bwMode="auto">
            <a:xfrm>
              <a:off x="8208964" y="5622921"/>
              <a:ext cx="74612" cy="10001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60"/>
            <p:cNvGrpSpPr>
              <a:grpSpLocks/>
            </p:cNvGrpSpPr>
            <p:nvPr/>
          </p:nvGrpSpPr>
          <p:grpSpPr bwMode="auto">
            <a:xfrm>
              <a:off x="5126912" y="6327612"/>
              <a:ext cx="77985" cy="58819"/>
              <a:chOff x="154" y="400"/>
              <a:chExt cx="111" cy="107"/>
            </a:xfrm>
          </p:grpSpPr>
          <p:sp>
            <p:nvSpPr>
              <p:cNvPr id="90346" name="Line 461"/>
              <p:cNvSpPr>
                <a:spLocks noChangeShapeType="1"/>
              </p:cNvSpPr>
              <p:nvPr/>
            </p:nvSpPr>
            <p:spPr bwMode="auto">
              <a:xfrm flipH="1">
                <a:off x="197" y="400"/>
                <a:ext cx="17" cy="107"/>
              </a:xfrm>
              <a:prstGeom prst="line">
                <a:avLst/>
              </a:prstGeom>
              <a:noFill/>
              <a:ln w="3175">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47" name="AutoShape 462"/>
              <p:cNvSpPr>
                <a:spLocks noChangeArrowheads="1"/>
              </p:cNvSpPr>
              <p:nvPr/>
            </p:nvSpPr>
            <p:spPr bwMode="auto">
              <a:xfrm rot="5905618">
                <a:off x="189" y="373"/>
                <a:ext cx="42" cy="111"/>
              </a:xfrm>
              <a:prstGeom prst="moon">
                <a:avLst>
                  <a:gd name="adj" fmla="val 87500"/>
                </a:avLst>
              </a:prstGeom>
              <a:solidFill>
                <a:srgbClr val="FF0000"/>
              </a:solidFill>
              <a:ln w="3175">
                <a:solidFill>
                  <a:srgbClr val="000000"/>
                </a:solidFill>
                <a:miter lim="800000"/>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48" name="Freeform 463"/>
              <p:cNvSpPr>
                <a:spLocks/>
              </p:cNvSpPr>
              <p:nvPr/>
            </p:nvSpPr>
            <p:spPr bwMode="auto">
              <a:xfrm>
                <a:off x="177" y="408"/>
                <a:ext cx="33" cy="33"/>
              </a:xfrm>
              <a:custGeom>
                <a:avLst/>
                <a:gdLst>
                  <a:gd name="T0" fmla="*/ 33 w 33"/>
                  <a:gd name="T1" fmla="*/ 0 h 33"/>
                  <a:gd name="T2" fmla="*/ 15 w 33"/>
                  <a:gd name="T3" fmla="*/ 7 h 33"/>
                  <a:gd name="T4" fmla="*/ 8 w 33"/>
                  <a:gd name="T5" fmla="*/ 17 h 33"/>
                  <a:gd name="T6" fmla="*/ 0 w 33"/>
                  <a:gd name="T7" fmla="*/ 33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0000"/>
              </a:solidFill>
              <a:ln w="3175" cmpd="sng">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49" name="Freeform 464"/>
              <p:cNvSpPr>
                <a:spLocks/>
              </p:cNvSpPr>
              <p:nvPr/>
            </p:nvSpPr>
            <p:spPr bwMode="auto">
              <a:xfrm rot="2616169" flipH="1">
                <a:off x="202" y="416"/>
                <a:ext cx="36" cy="23"/>
              </a:xfrm>
              <a:custGeom>
                <a:avLst/>
                <a:gdLst>
                  <a:gd name="T0" fmla="*/ 3315 w 33"/>
                  <a:gd name="T1" fmla="*/ 0 h 33"/>
                  <a:gd name="T2" fmla="*/ 1461 w 33"/>
                  <a:gd name="T3" fmla="*/ 1 h 33"/>
                  <a:gd name="T4" fmla="*/ 794 w 33"/>
                  <a:gd name="T5" fmla="*/ 1 h 33"/>
                  <a:gd name="T6" fmla="*/ 0 w 33"/>
                  <a:gd name="T7" fmla="*/ 1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0000"/>
              </a:solidFill>
              <a:ln w="3175" cmpd="sng">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46" name="Group 475"/>
            <p:cNvGrpSpPr>
              <a:grpSpLocks/>
            </p:cNvGrpSpPr>
            <p:nvPr/>
          </p:nvGrpSpPr>
          <p:grpSpPr bwMode="auto">
            <a:xfrm>
              <a:off x="5201490" y="6373304"/>
              <a:ext cx="63087" cy="28398"/>
              <a:chOff x="135" y="485"/>
              <a:chExt cx="41" cy="24"/>
            </a:xfrm>
          </p:grpSpPr>
          <p:sp>
            <p:nvSpPr>
              <p:cNvPr id="90342" name="Line 476"/>
              <p:cNvSpPr>
                <a:spLocks noChangeShapeType="1"/>
              </p:cNvSpPr>
              <p:nvPr/>
            </p:nvSpPr>
            <p:spPr bwMode="auto">
              <a:xfrm flipH="1">
                <a:off x="137" y="491"/>
                <a:ext cx="3" cy="17"/>
              </a:xfrm>
              <a:prstGeom prst="line">
                <a:avLst/>
              </a:prstGeom>
              <a:noFill/>
              <a:ln w="3175">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43" name="Line 477"/>
              <p:cNvSpPr>
                <a:spLocks noChangeShapeType="1"/>
              </p:cNvSpPr>
              <p:nvPr/>
            </p:nvSpPr>
            <p:spPr bwMode="auto">
              <a:xfrm>
                <a:off x="169" y="492"/>
                <a:ext cx="1" cy="17"/>
              </a:xfrm>
              <a:prstGeom prst="line">
                <a:avLst/>
              </a:prstGeom>
              <a:noFill/>
              <a:ln w="3175">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44" name="Line 478"/>
              <p:cNvSpPr>
                <a:spLocks noChangeShapeType="1"/>
              </p:cNvSpPr>
              <p:nvPr/>
            </p:nvSpPr>
            <p:spPr bwMode="auto">
              <a:xfrm>
                <a:off x="154" y="488"/>
                <a:ext cx="1" cy="17"/>
              </a:xfrm>
              <a:prstGeom prst="line">
                <a:avLst/>
              </a:prstGeom>
              <a:noFill/>
              <a:ln w="3175">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45" name="Oval 479"/>
              <p:cNvSpPr>
                <a:spLocks noChangeArrowheads="1"/>
              </p:cNvSpPr>
              <p:nvPr/>
            </p:nvSpPr>
            <p:spPr bwMode="auto">
              <a:xfrm>
                <a:off x="135" y="485"/>
                <a:ext cx="41" cy="8"/>
              </a:xfrm>
              <a:prstGeom prst="ellipse">
                <a:avLst/>
              </a:prstGeom>
              <a:solidFill>
                <a:srgbClr val="FFFFFF"/>
              </a:solidFill>
              <a:ln w="3175">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47" name="Group 480"/>
            <p:cNvGrpSpPr>
              <a:grpSpLocks/>
            </p:cNvGrpSpPr>
            <p:nvPr/>
          </p:nvGrpSpPr>
          <p:grpSpPr bwMode="auto">
            <a:xfrm>
              <a:off x="5219793" y="6326598"/>
              <a:ext cx="68808" cy="48678"/>
              <a:chOff x="154" y="400"/>
              <a:chExt cx="111" cy="107"/>
            </a:xfrm>
          </p:grpSpPr>
          <p:sp>
            <p:nvSpPr>
              <p:cNvPr id="90338" name="Line 481"/>
              <p:cNvSpPr>
                <a:spLocks noChangeShapeType="1"/>
              </p:cNvSpPr>
              <p:nvPr/>
            </p:nvSpPr>
            <p:spPr bwMode="auto">
              <a:xfrm flipH="1">
                <a:off x="197" y="400"/>
                <a:ext cx="17" cy="107"/>
              </a:xfrm>
              <a:prstGeom prst="line">
                <a:avLst/>
              </a:prstGeom>
              <a:noFill/>
              <a:ln w="3175">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39" name="AutoShape 482"/>
              <p:cNvSpPr>
                <a:spLocks noChangeArrowheads="1"/>
              </p:cNvSpPr>
              <p:nvPr/>
            </p:nvSpPr>
            <p:spPr bwMode="auto">
              <a:xfrm rot="5905618">
                <a:off x="189" y="373"/>
                <a:ext cx="42" cy="111"/>
              </a:xfrm>
              <a:prstGeom prst="moon">
                <a:avLst>
                  <a:gd name="adj" fmla="val 87500"/>
                </a:avLst>
              </a:prstGeom>
              <a:solidFill>
                <a:srgbClr val="FFFF00"/>
              </a:solidFill>
              <a:ln w="3175">
                <a:solidFill>
                  <a:srgbClr val="000000"/>
                </a:solidFill>
                <a:miter lim="800000"/>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40" name="Freeform 483"/>
              <p:cNvSpPr>
                <a:spLocks/>
              </p:cNvSpPr>
              <p:nvPr/>
            </p:nvSpPr>
            <p:spPr bwMode="auto">
              <a:xfrm>
                <a:off x="177" y="408"/>
                <a:ext cx="33" cy="33"/>
              </a:xfrm>
              <a:custGeom>
                <a:avLst/>
                <a:gdLst>
                  <a:gd name="T0" fmla="*/ 33 w 33"/>
                  <a:gd name="T1" fmla="*/ 0 h 33"/>
                  <a:gd name="T2" fmla="*/ 15 w 33"/>
                  <a:gd name="T3" fmla="*/ 7 h 33"/>
                  <a:gd name="T4" fmla="*/ 8 w 33"/>
                  <a:gd name="T5" fmla="*/ 17 h 33"/>
                  <a:gd name="T6" fmla="*/ 0 w 33"/>
                  <a:gd name="T7" fmla="*/ 33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FF00"/>
              </a:solidFill>
              <a:ln w="3175" cmpd="sng">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41" name="Freeform 484"/>
              <p:cNvSpPr>
                <a:spLocks/>
              </p:cNvSpPr>
              <p:nvPr/>
            </p:nvSpPr>
            <p:spPr bwMode="auto">
              <a:xfrm rot="2616169" flipH="1">
                <a:off x="202" y="416"/>
                <a:ext cx="36" cy="23"/>
              </a:xfrm>
              <a:custGeom>
                <a:avLst/>
                <a:gdLst>
                  <a:gd name="T0" fmla="*/ 3315 w 33"/>
                  <a:gd name="T1" fmla="*/ 0 h 33"/>
                  <a:gd name="T2" fmla="*/ 1461 w 33"/>
                  <a:gd name="T3" fmla="*/ 1 h 33"/>
                  <a:gd name="T4" fmla="*/ 794 w 33"/>
                  <a:gd name="T5" fmla="*/ 1 h 33"/>
                  <a:gd name="T6" fmla="*/ 0 w 33"/>
                  <a:gd name="T7" fmla="*/ 1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FF00"/>
              </a:solidFill>
              <a:ln w="3175" cmpd="sng">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48" name="Group 485"/>
            <p:cNvGrpSpPr>
              <a:grpSpLocks/>
            </p:cNvGrpSpPr>
            <p:nvPr/>
          </p:nvGrpSpPr>
          <p:grpSpPr bwMode="auto">
            <a:xfrm>
              <a:off x="5108607" y="6363161"/>
              <a:ext cx="63087" cy="28398"/>
              <a:chOff x="135" y="485"/>
              <a:chExt cx="41" cy="24"/>
            </a:xfrm>
          </p:grpSpPr>
          <p:sp>
            <p:nvSpPr>
              <p:cNvPr id="90334" name="Line 486"/>
              <p:cNvSpPr>
                <a:spLocks noChangeShapeType="1"/>
              </p:cNvSpPr>
              <p:nvPr/>
            </p:nvSpPr>
            <p:spPr bwMode="auto">
              <a:xfrm flipH="1">
                <a:off x="137" y="491"/>
                <a:ext cx="3" cy="17"/>
              </a:xfrm>
              <a:prstGeom prst="line">
                <a:avLst/>
              </a:prstGeom>
              <a:noFill/>
              <a:ln w="3175">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35" name="Line 487"/>
              <p:cNvSpPr>
                <a:spLocks noChangeShapeType="1"/>
              </p:cNvSpPr>
              <p:nvPr/>
            </p:nvSpPr>
            <p:spPr bwMode="auto">
              <a:xfrm>
                <a:off x="169" y="492"/>
                <a:ext cx="1" cy="17"/>
              </a:xfrm>
              <a:prstGeom prst="line">
                <a:avLst/>
              </a:prstGeom>
              <a:noFill/>
              <a:ln w="3175">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36" name="Line 488"/>
              <p:cNvSpPr>
                <a:spLocks noChangeShapeType="1"/>
              </p:cNvSpPr>
              <p:nvPr/>
            </p:nvSpPr>
            <p:spPr bwMode="auto">
              <a:xfrm>
                <a:off x="154" y="488"/>
                <a:ext cx="1" cy="17"/>
              </a:xfrm>
              <a:prstGeom prst="line">
                <a:avLst/>
              </a:prstGeom>
              <a:noFill/>
              <a:ln w="3175">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37" name="Oval 489"/>
              <p:cNvSpPr>
                <a:spLocks noChangeArrowheads="1"/>
              </p:cNvSpPr>
              <p:nvPr/>
            </p:nvSpPr>
            <p:spPr bwMode="auto">
              <a:xfrm>
                <a:off x="135" y="485"/>
                <a:ext cx="41" cy="8"/>
              </a:xfrm>
              <a:prstGeom prst="ellipse">
                <a:avLst/>
              </a:prstGeom>
              <a:solidFill>
                <a:srgbClr val="FFFFFF"/>
              </a:solidFill>
              <a:ln w="3175">
                <a:solidFill>
                  <a:srgbClr val="000000"/>
                </a:solid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pic>
          <p:nvPicPr>
            <p:cNvPr id="90231" name="Picture 223" descr="http://www.printout.jp/clipart/clipart_d/13_sports/03_golf/gif/g_golf_04.gif"/>
            <p:cNvPicPr>
              <a:picLocks noChangeAspect="1" noChangeArrowheads="1"/>
            </p:cNvPicPr>
            <p:nvPr/>
          </p:nvPicPr>
          <p:blipFill>
            <a:blip r:embed="rId2" cstate="print"/>
            <a:srcRect/>
            <a:stretch>
              <a:fillRect/>
            </a:stretch>
          </p:blipFill>
          <p:spPr bwMode="auto">
            <a:xfrm>
              <a:off x="5764502" y="6078140"/>
              <a:ext cx="169719" cy="229190"/>
            </a:xfrm>
            <a:prstGeom prst="rect">
              <a:avLst/>
            </a:prstGeom>
            <a:noFill/>
            <a:ln w="9525">
              <a:noFill/>
              <a:miter lim="800000"/>
              <a:headEnd/>
              <a:tailEnd/>
            </a:ln>
          </p:spPr>
        </p:pic>
        <p:pic>
          <p:nvPicPr>
            <p:cNvPr id="90232" name="Picture 224" descr="http://www.printout.jp/clipart/clipart_d/18_health/04_care/gif/health_0168.gif"/>
            <p:cNvPicPr>
              <a:picLocks noChangeAspect="1" noChangeArrowheads="1"/>
            </p:cNvPicPr>
            <p:nvPr/>
          </p:nvPicPr>
          <p:blipFill>
            <a:blip r:embed="rId3" cstate="print"/>
            <a:srcRect/>
            <a:stretch>
              <a:fillRect/>
            </a:stretch>
          </p:blipFill>
          <p:spPr bwMode="auto">
            <a:xfrm>
              <a:off x="8566034" y="5451416"/>
              <a:ext cx="149078" cy="171384"/>
            </a:xfrm>
            <a:prstGeom prst="rect">
              <a:avLst/>
            </a:prstGeom>
            <a:noFill/>
            <a:ln w="9525">
              <a:noFill/>
              <a:miter lim="800000"/>
              <a:headEnd/>
              <a:tailEnd/>
            </a:ln>
          </p:spPr>
        </p:pic>
        <p:pic>
          <p:nvPicPr>
            <p:cNvPr id="90233" name="Picture 225" descr="http://www.printout.jp/clipart/clipart_d/18_health/04_care/gif/health_0179.gif"/>
            <p:cNvPicPr>
              <a:picLocks noChangeAspect="1" noChangeArrowheads="1"/>
            </p:cNvPicPr>
            <p:nvPr/>
          </p:nvPicPr>
          <p:blipFill>
            <a:blip r:embed="rId4" cstate="print"/>
            <a:srcRect/>
            <a:stretch>
              <a:fillRect/>
            </a:stretch>
          </p:blipFill>
          <p:spPr bwMode="auto">
            <a:xfrm>
              <a:off x="6957131" y="5964558"/>
              <a:ext cx="293571" cy="170372"/>
            </a:xfrm>
            <a:prstGeom prst="rect">
              <a:avLst/>
            </a:prstGeom>
            <a:noFill/>
            <a:ln w="9525">
              <a:noFill/>
              <a:miter lim="800000"/>
              <a:headEnd/>
              <a:tailEnd/>
            </a:ln>
          </p:spPr>
        </p:pic>
        <p:pic>
          <p:nvPicPr>
            <p:cNvPr id="90234" name="Picture 226" descr="http://www.printout.jp/clipart/clipart_d/18_health/04_care/gif/health_0185.gif"/>
            <p:cNvPicPr>
              <a:picLocks noChangeAspect="1" noChangeArrowheads="1"/>
            </p:cNvPicPr>
            <p:nvPr/>
          </p:nvPicPr>
          <p:blipFill>
            <a:blip r:embed="rId5" cstate="print"/>
            <a:srcRect/>
            <a:stretch>
              <a:fillRect/>
            </a:stretch>
          </p:blipFill>
          <p:spPr bwMode="auto">
            <a:xfrm>
              <a:off x="4513385" y="6476687"/>
              <a:ext cx="147933" cy="164286"/>
            </a:xfrm>
            <a:prstGeom prst="rect">
              <a:avLst/>
            </a:prstGeom>
            <a:noFill/>
            <a:ln w="9525">
              <a:noFill/>
              <a:miter lim="800000"/>
              <a:headEnd/>
              <a:tailEnd/>
            </a:ln>
          </p:spPr>
        </p:pic>
        <p:pic>
          <p:nvPicPr>
            <p:cNvPr id="90235" name="Picture 227" descr="http://www.printout.jp/clipart/clipart_d/18_health/04_care/gif/health_0152.gif"/>
            <p:cNvPicPr>
              <a:picLocks noChangeAspect="1" noChangeArrowheads="1"/>
            </p:cNvPicPr>
            <p:nvPr/>
          </p:nvPicPr>
          <p:blipFill>
            <a:blip r:embed="rId6" cstate="print"/>
            <a:srcRect/>
            <a:stretch>
              <a:fillRect/>
            </a:stretch>
          </p:blipFill>
          <p:spPr bwMode="auto">
            <a:xfrm>
              <a:off x="5227820" y="6420911"/>
              <a:ext cx="188067" cy="205866"/>
            </a:xfrm>
            <a:prstGeom prst="rect">
              <a:avLst/>
            </a:prstGeom>
            <a:noFill/>
            <a:ln w="9525">
              <a:noFill/>
              <a:miter lim="800000"/>
              <a:headEnd/>
              <a:tailEnd/>
            </a:ln>
          </p:spPr>
        </p:pic>
        <p:pic>
          <p:nvPicPr>
            <p:cNvPr id="90236" name="Picture 228" descr="http://www.printout.jp/clipart/clipart_d/18_health/04_care/gif/health_0165.gif"/>
            <p:cNvPicPr>
              <a:picLocks noChangeAspect="1" noChangeArrowheads="1"/>
            </p:cNvPicPr>
            <p:nvPr/>
          </p:nvPicPr>
          <p:blipFill>
            <a:blip r:embed="rId7" cstate="print"/>
            <a:srcRect/>
            <a:stretch>
              <a:fillRect/>
            </a:stretch>
          </p:blipFill>
          <p:spPr bwMode="auto">
            <a:xfrm>
              <a:off x="5646386" y="5222226"/>
              <a:ext cx="185776" cy="206880"/>
            </a:xfrm>
            <a:prstGeom prst="rect">
              <a:avLst/>
            </a:prstGeom>
            <a:noFill/>
            <a:ln w="9525">
              <a:noFill/>
              <a:miter lim="800000"/>
              <a:headEnd/>
              <a:tailEnd/>
            </a:ln>
          </p:spPr>
        </p:pic>
        <p:grpSp>
          <p:nvGrpSpPr>
            <p:cNvPr id="49" name="Group 447"/>
            <p:cNvGrpSpPr>
              <a:grpSpLocks/>
            </p:cNvGrpSpPr>
            <p:nvPr/>
          </p:nvGrpSpPr>
          <p:grpSpPr bwMode="auto">
            <a:xfrm>
              <a:off x="4155628" y="5907767"/>
              <a:ext cx="130733" cy="151101"/>
              <a:chOff x="537" y="437"/>
              <a:chExt cx="46" cy="56"/>
            </a:xfrm>
          </p:grpSpPr>
          <p:sp>
            <p:nvSpPr>
              <p:cNvPr id="90332" name="AutoShape 448"/>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33" name="Oval 449"/>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50" name="Group 447"/>
            <p:cNvGrpSpPr>
              <a:grpSpLocks/>
            </p:cNvGrpSpPr>
            <p:nvPr/>
          </p:nvGrpSpPr>
          <p:grpSpPr bwMode="auto">
            <a:xfrm>
              <a:off x="4125791" y="6042650"/>
              <a:ext cx="129585" cy="150090"/>
              <a:chOff x="537" y="437"/>
              <a:chExt cx="46" cy="56"/>
            </a:xfrm>
          </p:grpSpPr>
          <p:sp>
            <p:nvSpPr>
              <p:cNvPr id="90330" name="AutoShape 448"/>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31" name="Oval 449"/>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52" name="Group 418"/>
            <p:cNvGrpSpPr>
              <a:grpSpLocks/>
            </p:cNvGrpSpPr>
            <p:nvPr/>
          </p:nvGrpSpPr>
          <p:grpSpPr bwMode="auto">
            <a:xfrm>
              <a:off x="6718603" y="5622812"/>
              <a:ext cx="124996" cy="209924"/>
              <a:chOff x="383" y="364"/>
              <a:chExt cx="46" cy="56"/>
            </a:xfrm>
          </p:grpSpPr>
          <p:sp>
            <p:nvSpPr>
              <p:cNvPr id="90328" name="AutoShape 41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29" name="Oval 42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53" name="Group 418"/>
            <p:cNvGrpSpPr>
              <a:grpSpLocks/>
            </p:cNvGrpSpPr>
            <p:nvPr/>
          </p:nvGrpSpPr>
          <p:grpSpPr bwMode="auto">
            <a:xfrm>
              <a:off x="4692271" y="6021358"/>
              <a:ext cx="124996" cy="209924"/>
              <a:chOff x="383" y="364"/>
              <a:chExt cx="46" cy="56"/>
            </a:xfrm>
          </p:grpSpPr>
          <p:sp>
            <p:nvSpPr>
              <p:cNvPr id="90326" name="AutoShape 41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27" name="Oval 42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sp>
          <p:nvSpPr>
            <p:cNvPr id="90241" name="Oval 455"/>
            <p:cNvSpPr>
              <a:spLocks noChangeArrowheads="1"/>
            </p:cNvSpPr>
            <p:nvPr/>
          </p:nvSpPr>
          <p:spPr bwMode="auto">
            <a:xfrm>
              <a:off x="4007665" y="6554773"/>
              <a:ext cx="112382" cy="11966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42" name="Oval 455"/>
            <p:cNvSpPr>
              <a:spLocks noChangeArrowheads="1"/>
            </p:cNvSpPr>
            <p:nvPr/>
          </p:nvSpPr>
          <p:spPr bwMode="auto">
            <a:xfrm>
              <a:off x="4095964" y="6533476"/>
              <a:ext cx="112382" cy="11966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nvGrpSpPr>
            <p:cNvPr id="54" name="Group 453"/>
            <p:cNvGrpSpPr>
              <a:grpSpLocks/>
            </p:cNvGrpSpPr>
            <p:nvPr/>
          </p:nvGrpSpPr>
          <p:grpSpPr bwMode="auto">
            <a:xfrm>
              <a:off x="3678549" y="6306308"/>
              <a:ext cx="113530" cy="262655"/>
              <a:chOff x="383" y="364"/>
              <a:chExt cx="46" cy="56"/>
            </a:xfrm>
          </p:grpSpPr>
          <p:sp>
            <p:nvSpPr>
              <p:cNvPr id="90324" name="AutoShape 454"/>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25" name="Oval 455"/>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55" name="Group 453"/>
            <p:cNvGrpSpPr>
              <a:grpSpLocks/>
            </p:cNvGrpSpPr>
            <p:nvPr/>
          </p:nvGrpSpPr>
          <p:grpSpPr bwMode="auto">
            <a:xfrm>
              <a:off x="3559288" y="6363118"/>
              <a:ext cx="113530" cy="148063"/>
              <a:chOff x="383" y="364"/>
              <a:chExt cx="46" cy="56"/>
            </a:xfrm>
          </p:grpSpPr>
          <p:sp>
            <p:nvSpPr>
              <p:cNvPr id="90322" name="AutoShape 454"/>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23" name="Oval 455"/>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56" name="Group 431"/>
            <p:cNvGrpSpPr>
              <a:grpSpLocks/>
            </p:cNvGrpSpPr>
            <p:nvPr/>
          </p:nvGrpSpPr>
          <p:grpSpPr bwMode="auto">
            <a:xfrm>
              <a:off x="3618898" y="6476687"/>
              <a:ext cx="96327" cy="164286"/>
              <a:chOff x="658" y="432"/>
              <a:chExt cx="46" cy="56"/>
            </a:xfrm>
          </p:grpSpPr>
          <p:sp>
            <p:nvSpPr>
              <p:cNvPr id="90320" name="AutoShape 432"/>
              <p:cNvSpPr>
                <a:spLocks noChangeArrowheads="1"/>
              </p:cNvSpPr>
              <p:nvPr/>
            </p:nvSpPr>
            <p:spPr bwMode="auto">
              <a:xfrm>
                <a:off x="674" y="459"/>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21" name="Oval 433"/>
              <p:cNvSpPr>
                <a:spLocks noChangeArrowheads="1"/>
              </p:cNvSpPr>
              <p:nvPr/>
            </p:nvSpPr>
            <p:spPr bwMode="auto">
              <a:xfrm>
                <a:off x="658" y="432"/>
                <a:ext cx="46" cy="45"/>
              </a:xfrm>
              <a:prstGeom prst="ellipse">
                <a:avLst/>
              </a:prstGeom>
              <a:solidFill>
                <a:srgbClr val="8080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57" name="Group 492"/>
            <p:cNvGrpSpPr>
              <a:grpSpLocks/>
            </p:cNvGrpSpPr>
            <p:nvPr/>
          </p:nvGrpSpPr>
          <p:grpSpPr bwMode="auto">
            <a:xfrm>
              <a:off x="7672723" y="5166459"/>
              <a:ext cx="122704" cy="273812"/>
              <a:chOff x="498" y="415"/>
              <a:chExt cx="46" cy="56"/>
            </a:xfrm>
          </p:grpSpPr>
          <p:sp>
            <p:nvSpPr>
              <p:cNvPr id="90318"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19"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58" name="Group 492"/>
            <p:cNvGrpSpPr>
              <a:grpSpLocks/>
            </p:cNvGrpSpPr>
            <p:nvPr/>
          </p:nvGrpSpPr>
          <p:grpSpPr bwMode="auto">
            <a:xfrm>
              <a:off x="8744942" y="5280037"/>
              <a:ext cx="122704" cy="274827"/>
              <a:chOff x="498" y="415"/>
              <a:chExt cx="46" cy="56"/>
            </a:xfrm>
          </p:grpSpPr>
          <p:sp>
            <p:nvSpPr>
              <p:cNvPr id="90316"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17"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59" name="Group 492"/>
            <p:cNvGrpSpPr>
              <a:grpSpLocks/>
            </p:cNvGrpSpPr>
            <p:nvPr/>
          </p:nvGrpSpPr>
          <p:grpSpPr bwMode="auto">
            <a:xfrm>
              <a:off x="6241534" y="6476694"/>
              <a:ext cx="123847" cy="274827"/>
              <a:chOff x="498" y="415"/>
              <a:chExt cx="46" cy="56"/>
            </a:xfrm>
          </p:grpSpPr>
          <p:sp>
            <p:nvSpPr>
              <p:cNvPr id="90314"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15"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60" name="Group 492"/>
            <p:cNvGrpSpPr>
              <a:grpSpLocks/>
            </p:cNvGrpSpPr>
            <p:nvPr/>
          </p:nvGrpSpPr>
          <p:grpSpPr bwMode="auto">
            <a:xfrm>
              <a:off x="6181904" y="6134920"/>
              <a:ext cx="123847" cy="274824"/>
              <a:chOff x="498" y="415"/>
              <a:chExt cx="46" cy="56"/>
            </a:xfrm>
          </p:grpSpPr>
          <p:sp>
            <p:nvSpPr>
              <p:cNvPr id="90312"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13"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61" name="Group 450"/>
            <p:cNvGrpSpPr>
              <a:grpSpLocks/>
            </p:cNvGrpSpPr>
            <p:nvPr/>
          </p:nvGrpSpPr>
          <p:grpSpPr bwMode="auto">
            <a:xfrm>
              <a:off x="7136025" y="6420925"/>
              <a:ext cx="128437" cy="148063"/>
              <a:chOff x="537" y="437"/>
              <a:chExt cx="46" cy="56"/>
            </a:xfrm>
          </p:grpSpPr>
          <p:sp>
            <p:nvSpPr>
              <p:cNvPr id="90310" name="AutoShape 451"/>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11" name="Oval 452"/>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62" name="Group 450"/>
            <p:cNvGrpSpPr>
              <a:grpSpLocks/>
            </p:cNvGrpSpPr>
            <p:nvPr/>
          </p:nvGrpSpPr>
          <p:grpSpPr bwMode="auto">
            <a:xfrm>
              <a:off x="6897500" y="6306331"/>
              <a:ext cx="128437" cy="148063"/>
              <a:chOff x="537" y="437"/>
              <a:chExt cx="46" cy="56"/>
            </a:xfrm>
          </p:grpSpPr>
          <p:sp>
            <p:nvSpPr>
              <p:cNvPr id="90308" name="AutoShape 451"/>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09" name="Oval 452"/>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63" name="Group 450"/>
            <p:cNvGrpSpPr>
              <a:grpSpLocks/>
            </p:cNvGrpSpPr>
            <p:nvPr/>
          </p:nvGrpSpPr>
          <p:grpSpPr bwMode="auto">
            <a:xfrm>
              <a:off x="6360816" y="6648089"/>
              <a:ext cx="128437" cy="148063"/>
              <a:chOff x="537" y="437"/>
              <a:chExt cx="46" cy="56"/>
            </a:xfrm>
          </p:grpSpPr>
          <p:sp>
            <p:nvSpPr>
              <p:cNvPr id="90306" name="AutoShape 451"/>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07" name="Oval 452"/>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sp>
          <p:nvSpPr>
            <p:cNvPr id="132" name="フリーフォーム 131"/>
            <p:cNvSpPr/>
            <p:nvPr/>
          </p:nvSpPr>
          <p:spPr bwMode="auto">
            <a:xfrm>
              <a:off x="5522914" y="5683246"/>
              <a:ext cx="377825" cy="80963"/>
            </a:xfrm>
            <a:custGeom>
              <a:avLst/>
              <a:gdLst>
                <a:gd name="connsiteX0" fmla="*/ 22225 w 457200"/>
                <a:gd name="connsiteY0" fmla="*/ 36512 h 103187"/>
                <a:gd name="connsiteX1" fmla="*/ 222250 w 457200"/>
                <a:gd name="connsiteY1" fmla="*/ 7937 h 103187"/>
                <a:gd name="connsiteX2" fmla="*/ 393700 w 457200"/>
                <a:gd name="connsiteY2" fmla="*/ 7937 h 103187"/>
                <a:gd name="connsiteX3" fmla="*/ 450850 w 457200"/>
                <a:gd name="connsiteY3" fmla="*/ 55562 h 103187"/>
                <a:gd name="connsiteX4" fmla="*/ 355600 w 457200"/>
                <a:gd name="connsiteY4" fmla="*/ 84137 h 103187"/>
                <a:gd name="connsiteX5" fmla="*/ 231775 w 457200"/>
                <a:gd name="connsiteY5" fmla="*/ 103187 h 103187"/>
                <a:gd name="connsiteX6" fmla="*/ 88900 w 457200"/>
                <a:gd name="connsiteY6" fmla="*/ 84137 h 103187"/>
                <a:gd name="connsiteX7" fmla="*/ 22225 w 457200"/>
                <a:gd name="connsiteY7" fmla="*/ 36512 h 10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103187">
                  <a:moveTo>
                    <a:pt x="22225" y="36512"/>
                  </a:moveTo>
                  <a:cubicBezTo>
                    <a:pt x="44450" y="23812"/>
                    <a:pt x="160338" y="12700"/>
                    <a:pt x="222250" y="7937"/>
                  </a:cubicBezTo>
                  <a:cubicBezTo>
                    <a:pt x="284163" y="3175"/>
                    <a:pt x="355600" y="0"/>
                    <a:pt x="393700" y="7937"/>
                  </a:cubicBezTo>
                  <a:cubicBezTo>
                    <a:pt x="431800" y="15874"/>
                    <a:pt x="457200" y="42862"/>
                    <a:pt x="450850" y="55562"/>
                  </a:cubicBezTo>
                  <a:cubicBezTo>
                    <a:pt x="444500" y="68262"/>
                    <a:pt x="392112" y="76200"/>
                    <a:pt x="355600" y="84137"/>
                  </a:cubicBezTo>
                  <a:cubicBezTo>
                    <a:pt x="319088" y="92074"/>
                    <a:pt x="276225" y="103187"/>
                    <a:pt x="231775" y="103187"/>
                  </a:cubicBezTo>
                  <a:cubicBezTo>
                    <a:pt x="187325" y="103187"/>
                    <a:pt x="125412" y="93662"/>
                    <a:pt x="88900" y="84137"/>
                  </a:cubicBezTo>
                  <a:cubicBezTo>
                    <a:pt x="52388" y="74612"/>
                    <a:pt x="0" y="49212"/>
                    <a:pt x="22225" y="36512"/>
                  </a:cubicBezTo>
                  <a:close/>
                </a:path>
              </a:pathLst>
            </a:cu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33" name="フリーフォーム 132"/>
            <p:cNvSpPr/>
            <p:nvPr/>
          </p:nvSpPr>
          <p:spPr bwMode="auto">
            <a:xfrm>
              <a:off x="7985127" y="5854696"/>
              <a:ext cx="385763" cy="211138"/>
            </a:xfrm>
            <a:custGeom>
              <a:avLst/>
              <a:gdLst>
                <a:gd name="connsiteX0" fmla="*/ 466725 w 466725"/>
                <a:gd name="connsiteY0" fmla="*/ 0 h 266700"/>
                <a:gd name="connsiteX1" fmla="*/ 0 w 466725"/>
                <a:gd name="connsiteY1" fmla="*/ 85725 h 266700"/>
                <a:gd name="connsiteX2" fmla="*/ 114300 w 466725"/>
                <a:gd name="connsiteY2" fmla="*/ 266700 h 266700"/>
                <a:gd name="connsiteX3" fmla="*/ 466725 w 466725"/>
                <a:gd name="connsiteY3" fmla="*/ 0 h 266700"/>
              </a:gdLst>
              <a:ahLst/>
              <a:cxnLst>
                <a:cxn ang="0">
                  <a:pos x="connsiteX0" y="connsiteY0"/>
                </a:cxn>
                <a:cxn ang="0">
                  <a:pos x="connsiteX1" y="connsiteY1"/>
                </a:cxn>
                <a:cxn ang="0">
                  <a:pos x="connsiteX2" y="connsiteY2"/>
                </a:cxn>
                <a:cxn ang="0">
                  <a:pos x="connsiteX3" y="connsiteY3"/>
                </a:cxn>
              </a:cxnLst>
              <a:rect l="l" t="t" r="r" b="b"/>
              <a:pathLst>
                <a:path w="466725" h="266700">
                  <a:moveTo>
                    <a:pt x="466725" y="0"/>
                  </a:moveTo>
                  <a:lnTo>
                    <a:pt x="0" y="85725"/>
                  </a:lnTo>
                  <a:lnTo>
                    <a:pt x="114300" y="266700"/>
                  </a:lnTo>
                  <a:lnTo>
                    <a:pt x="466725" y="0"/>
                  </a:lnTo>
                  <a:close/>
                </a:path>
              </a:pathLst>
            </a:custGeom>
            <a:solidFill>
              <a:srgbClr val="CCFF6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nvGrpSpPr>
            <p:cNvPr id="64" name="Group 428"/>
            <p:cNvGrpSpPr>
              <a:grpSpLocks/>
            </p:cNvGrpSpPr>
            <p:nvPr/>
          </p:nvGrpSpPr>
          <p:grpSpPr bwMode="auto">
            <a:xfrm>
              <a:off x="5764490" y="5051868"/>
              <a:ext cx="80272" cy="144006"/>
              <a:chOff x="383" y="364"/>
              <a:chExt cx="46" cy="56"/>
            </a:xfrm>
          </p:grpSpPr>
          <p:sp>
            <p:nvSpPr>
              <p:cNvPr id="90304" name="AutoShape 42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05" name="Oval 43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65" name="Group 428"/>
            <p:cNvGrpSpPr>
              <a:grpSpLocks/>
            </p:cNvGrpSpPr>
            <p:nvPr/>
          </p:nvGrpSpPr>
          <p:grpSpPr bwMode="auto">
            <a:xfrm>
              <a:off x="6062647" y="5108657"/>
              <a:ext cx="80272" cy="144006"/>
              <a:chOff x="383" y="364"/>
              <a:chExt cx="46" cy="56"/>
            </a:xfrm>
          </p:grpSpPr>
          <p:sp>
            <p:nvSpPr>
              <p:cNvPr id="90302" name="AutoShape 42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03" name="Oval 43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66" name="Group 428"/>
            <p:cNvGrpSpPr>
              <a:grpSpLocks/>
            </p:cNvGrpSpPr>
            <p:nvPr/>
          </p:nvGrpSpPr>
          <p:grpSpPr bwMode="auto">
            <a:xfrm>
              <a:off x="6123427" y="5051868"/>
              <a:ext cx="80272" cy="144006"/>
              <a:chOff x="383" y="364"/>
              <a:chExt cx="46" cy="56"/>
            </a:xfrm>
          </p:grpSpPr>
          <p:sp>
            <p:nvSpPr>
              <p:cNvPr id="90300" name="AutoShape 42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301" name="Oval 43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sp>
          <p:nvSpPr>
            <p:cNvPr id="137" name="円/楕円 136"/>
            <p:cNvSpPr/>
            <p:nvPr/>
          </p:nvSpPr>
          <p:spPr bwMode="auto">
            <a:xfrm>
              <a:off x="4037014" y="6591296"/>
              <a:ext cx="36512" cy="36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38" name="円/楕円 137"/>
            <p:cNvSpPr/>
            <p:nvPr/>
          </p:nvSpPr>
          <p:spPr bwMode="auto">
            <a:xfrm>
              <a:off x="4065588" y="6584947"/>
              <a:ext cx="38100" cy="36513"/>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nvGrpSpPr>
            <p:cNvPr id="67" name="Group 418"/>
            <p:cNvGrpSpPr>
              <a:grpSpLocks/>
            </p:cNvGrpSpPr>
            <p:nvPr/>
          </p:nvGrpSpPr>
          <p:grpSpPr bwMode="auto">
            <a:xfrm>
              <a:off x="6658971" y="5424048"/>
              <a:ext cx="124996" cy="209924"/>
              <a:chOff x="383" y="364"/>
              <a:chExt cx="46" cy="56"/>
            </a:xfrm>
          </p:grpSpPr>
          <p:sp>
            <p:nvSpPr>
              <p:cNvPr id="90298" name="AutoShape 41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99" name="Oval 42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nvGrpSpPr>
            <p:cNvPr id="68" name="グループ化 223"/>
            <p:cNvGrpSpPr>
              <a:grpSpLocks/>
            </p:cNvGrpSpPr>
            <p:nvPr/>
          </p:nvGrpSpPr>
          <p:grpSpPr bwMode="auto">
            <a:xfrm flipH="1">
              <a:off x="6248432" y="5013321"/>
              <a:ext cx="832548" cy="914731"/>
              <a:chOff x="2249043" y="3927943"/>
              <a:chExt cx="1627664" cy="1377047"/>
            </a:xfrm>
          </p:grpSpPr>
          <p:sp>
            <p:nvSpPr>
              <p:cNvPr id="149" name="フリーフォーム 148"/>
              <p:cNvSpPr/>
              <p:nvPr/>
            </p:nvSpPr>
            <p:spPr>
              <a:xfrm>
                <a:off x="2343577" y="4126300"/>
                <a:ext cx="1533191" cy="1092156"/>
              </a:xfrm>
              <a:custGeom>
                <a:avLst/>
                <a:gdLst>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1071570 w 1071570"/>
                  <a:gd name="connsiteY9" fmla="*/ 0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1071570 w 1071570"/>
                  <a:gd name="connsiteY2" fmla="*/ 0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1071570 w 1071570"/>
                  <a:gd name="connsiteY9" fmla="*/ 0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1071570 w 1071570"/>
                  <a:gd name="connsiteY2" fmla="*/ 0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59653 w 1071570"/>
                  <a:gd name="connsiteY9" fmla="*/ 111929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59653 w 1071570"/>
                  <a:gd name="connsiteY9" fmla="*/ 111929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88231 w 1071570"/>
                  <a:gd name="connsiteY9" fmla="*/ 83363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985847 w 1071570"/>
                  <a:gd name="connsiteY3" fmla="*/ 621516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88231 w 1071570"/>
                  <a:gd name="connsiteY9" fmla="*/ 83363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00132 w 1071570"/>
                  <a:gd name="connsiteY2" fmla="*/ 71438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985847 w 1071570"/>
                  <a:gd name="connsiteY3" fmla="*/ 621516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88231 w 1071570"/>
                  <a:gd name="connsiteY9" fmla="*/ 83363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992991 w 1071570"/>
                  <a:gd name="connsiteY2" fmla="*/ 595322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00132 w 1071570"/>
                  <a:gd name="connsiteY2" fmla="*/ 71438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985847 w 1071570"/>
                  <a:gd name="connsiteY3" fmla="*/ 621516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88231 w 1071570"/>
                  <a:gd name="connsiteY9" fmla="*/ 83363 h 714380"/>
                  <a:gd name="connsiteX10" fmla="*/ 892975 w 1071570"/>
                  <a:gd name="connsiteY10" fmla="*/ 178595 h 714380"/>
                  <a:gd name="connsiteX11" fmla="*/ 892975 w 1071570"/>
                  <a:gd name="connsiteY11" fmla="*/ 714380 h 714380"/>
                  <a:gd name="connsiteX0" fmla="*/ 0 w 1000132"/>
                  <a:gd name="connsiteY0" fmla="*/ 178595 h 714380"/>
                  <a:gd name="connsiteX1" fmla="*/ 892975 w 1000132"/>
                  <a:gd name="connsiteY1" fmla="*/ 178595 h 714380"/>
                  <a:gd name="connsiteX2" fmla="*/ 892975 w 1000132"/>
                  <a:gd name="connsiteY2" fmla="*/ 714380 h 714380"/>
                  <a:gd name="connsiteX3" fmla="*/ 0 w 1000132"/>
                  <a:gd name="connsiteY3" fmla="*/ 714380 h 714380"/>
                  <a:gd name="connsiteX4" fmla="*/ 0 w 1000132"/>
                  <a:gd name="connsiteY4" fmla="*/ 178595 h 714380"/>
                  <a:gd name="connsiteX0" fmla="*/ 892975 w 1000132"/>
                  <a:gd name="connsiteY0" fmla="*/ 178595 h 714380"/>
                  <a:gd name="connsiteX1" fmla="*/ 983466 w 1000132"/>
                  <a:gd name="connsiteY1" fmla="*/ 92879 h 714380"/>
                  <a:gd name="connsiteX2" fmla="*/ 992991 w 1000132"/>
                  <a:gd name="connsiteY2" fmla="*/ 595322 h 714380"/>
                  <a:gd name="connsiteX3" fmla="*/ 892975 w 1000132"/>
                  <a:gd name="connsiteY3" fmla="*/ 714380 h 714380"/>
                  <a:gd name="connsiteX4" fmla="*/ 892975 w 1000132"/>
                  <a:gd name="connsiteY4" fmla="*/ 178595 h 714380"/>
                  <a:gd name="connsiteX0" fmla="*/ 0 w 1000132"/>
                  <a:gd name="connsiteY0" fmla="*/ 178595 h 714380"/>
                  <a:gd name="connsiteX1" fmla="*/ 178595 w 1000132"/>
                  <a:gd name="connsiteY1" fmla="*/ 0 h 714380"/>
                  <a:gd name="connsiteX2" fmla="*/ 1000132 w 1000132"/>
                  <a:gd name="connsiteY2" fmla="*/ 71438 h 714380"/>
                  <a:gd name="connsiteX3" fmla="*/ 892975 w 1000132"/>
                  <a:gd name="connsiteY3" fmla="*/ 178595 h 714380"/>
                  <a:gd name="connsiteX4" fmla="*/ 0 w 1000132"/>
                  <a:gd name="connsiteY4" fmla="*/ 178595 h 714380"/>
                  <a:gd name="connsiteX0" fmla="*/ 0 w 1000132"/>
                  <a:gd name="connsiteY0" fmla="*/ 178595 h 714380"/>
                  <a:gd name="connsiteX1" fmla="*/ 88116 w 1000132"/>
                  <a:gd name="connsiteY1" fmla="*/ 90498 h 714380"/>
                  <a:gd name="connsiteX2" fmla="*/ 988228 w 1000132"/>
                  <a:gd name="connsiteY2" fmla="*/ 85735 h 714380"/>
                  <a:gd name="connsiteX3" fmla="*/ 985847 w 1000132"/>
                  <a:gd name="connsiteY3" fmla="*/ 621516 h 714380"/>
                  <a:gd name="connsiteX4" fmla="*/ 892975 w 1000132"/>
                  <a:gd name="connsiteY4" fmla="*/ 714380 h 714380"/>
                  <a:gd name="connsiteX5" fmla="*/ 0 w 1000132"/>
                  <a:gd name="connsiteY5" fmla="*/ 714380 h 714380"/>
                  <a:gd name="connsiteX6" fmla="*/ 0 w 1000132"/>
                  <a:gd name="connsiteY6" fmla="*/ 178595 h 714380"/>
                  <a:gd name="connsiteX7" fmla="*/ 0 w 1000132"/>
                  <a:gd name="connsiteY7" fmla="*/ 178595 h 714380"/>
                  <a:gd name="connsiteX8" fmla="*/ 892975 w 1000132"/>
                  <a:gd name="connsiteY8" fmla="*/ 178595 h 714380"/>
                  <a:gd name="connsiteX9" fmla="*/ 988231 w 1000132"/>
                  <a:gd name="connsiteY9" fmla="*/ 83363 h 714380"/>
                  <a:gd name="connsiteX10" fmla="*/ 892975 w 1000132"/>
                  <a:gd name="connsiteY10" fmla="*/ 178595 h 714380"/>
                  <a:gd name="connsiteX11" fmla="*/ 892975 w 1000132"/>
                  <a:gd name="connsiteY11" fmla="*/ 714380 h 714380"/>
                  <a:gd name="connsiteX0" fmla="*/ 0 w 1000132"/>
                  <a:gd name="connsiteY0" fmla="*/ 107157 h 642942"/>
                  <a:gd name="connsiteX1" fmla="*/ 892975 w 1000132"/>
                  <a:gd name="connsiteY1" fmla="*/ 107157 h 642942"/>
                  <a:gd name="connsiteX2" fmla="*/ 892975 w 1000132"/>
                  <a:gd name="connsiteY2" fmla="*/ 642942 h 642942"/>
                  <a:gd name="connsiteX3" fmla="*/ 0 w 1000132"/>
                  <a:gd name="connsiteY3" fmla="*/ 642942 h 642942"/>
                  <a:gd name="connsiteX4" fmla="*/ 0 w 1000132"/>
                  <a:gd name="connsiteY4" fmla="*/ 107157 h 642942"/>
                  <a:gd name="connsiteX0" fmla="*/ 892975 w 1000132"/>
                  <a:gd name="connsiteY0" fmla="*/ 107157 h 642942"/>
                  <a:gd name="connsiteX1" fmla="*/ 983466 w 1000132"/>
                  <a:gd name="connsiteY1" fmla="*/ 21441 h 642942"/>
                  <a:gd name="connsiteX2" fmla="*/ 992991 w 1000132"/>
                  <a:gd name="connsiteY2" fmla="*/ 523884 h 642942"/>
                  <a:gd name="connsiteX3" fmla="*/ 892975 w 1000132"/>
                  <a:gd name="connsiteY3" fmla="*/ 642942 h 642942"/>
                  <a:gd name="connsiteX4" fmla="*/ 892975 w 1000132"/>
                  <a:gd name="connsiteY4" fmla="*/ 107157 h 642942"/>
                  <a:gd name="connsiteX0" fmla="*/ 0 w 1000132"/>
                  <a:gd name="connsiteY0" fmla="*/ 107157 h 642942"/>
                  <a:gd name="connsiteX1" fmla="*/ 85734 w 1000132"/>
                  <a:gd name="connsiteY1" fmla="*/ 28585 h 642942"/>
                  <a:gd name="connsiteX2" fmla="*/ 1000132 w 1000132"/>
                  <a:gd name="connsiteY2" fmla="*/ 0 h 642942"/>
                  <a:gd name="connsiteX3" fmla="*/ 892975 w 1000132"/>
                  <a:gd name="connsiteY3" fmla="*/ 107157 h 642942"/>
                  <a:gd name="connsiteX4" fmla="*/ 0 w 1000132"/>
                  <a:gd name="connsiteY4" fmla="*/ 107157 h 642942"/>
                  <a:gd name="connsiteX0" fmla="*/ 0 w 1000132"/>
                  <a:gd name="connsiteY0" fmla="*/ 107157 h 642942"/>
                  <a:gd name="connsiteX1" fmla="*/ 88116 w 1000132"/>
                  <a:gd name="connsiteY1" fmla="*/ 19060 h 642942"/>
                  <a:gd name="connsiteX2" fmla="*/ 988228 w 1000132"/>
                  <a:gd name="connsiteY2" fmla="*/ 14297 h 642942"/>
                  <a:gd name="connsiteX3" fmla="*/ 985847 w 1000132"/>
                  <a:gd name="connsiteY3" fmla="*/ 550078 h 642942"/>
                  <a:gd name="connsiteX4" fmla="*/ 892975 w 1000132"/>
                  <a:gd name="connsiteY4" fmla="*/ 642942 h 642942"/>
                  <a:gd name="connsiteX5" fmla="*/ 0 w 1000132"/>
                  <a:gd name="connsiteY5" fmla="*/ 642942 h 642942"/>
                  <a:gd name="connsiteX6" fmla="*/ 0 w 1000132"/>
                  <a:gd name="connsiteY6" fmla="*/ 107157 h 642942"/>
                  <a:gd name="connsiteX7" fmla="*/ 0 w 1000132"/>
                  <a:gd name="connsiteY7" fmla="*/ 107157 h 642942"/>
                  <a:gd name="connsiteX8" fmla="*/ 892975 w 1000132"/>
                  <a:gd name="connsiteY8" fmla="*/ 107157 h 642942"/>
                  <a:gd name="connsiteX9" fmla="*/ 988231 w 1000132"/>
                  <a:gd name="connsiteY9" fmla="*/ 11925 h 642942"/>
                  <a:gd name="connsiteX10" fmla="*/ 892975 w 1000132"/>
                  <a:gd name="connsiteY10" fmla="*/ 107157 h 642942"/>
                  <a:gd name="connsiteX11" fmla="*/ 892975 w 1000132"/>
                  <a:gd name="connsiteY11" fmla="*/ 642942 h 642942"/>
                  <a:gd name="connsiteX0" fmla="*/ 0 w 1000132"/>
                  <a:gd name="connsiteY0" fmla="*/ 107157 h 642942"/>
                  <a:gd name="connsiteX1" fmla="*/ 892975 w 1000132"/>
                  <a:gd name="connsiteY1" fmla="*/ 107157 h 642942"/>
                  <a:gd name="connsiteX2" fmla="*/ 892975 w 1000132"/>
                  <a:gd name="connsiteY2" fmla="*/ 642942 h 642942"/>
                  <a:gd name="connsiteX3" fmla="*/ 0 w 1000132"/>
                  <a:gd name="connsiteY3" fmla="*/ 642942 h 642942"/>
                  <a:gd name="connsiteX4" fmla="*/ 0 w 1000132"/>
                  <a:gd name="connsiteY4" fmla="*/ 107157 h 642942"/>
                  <a:gd name="connsiteX0" fmla="*/ 892975 w 1000132"/>
                  <a:gd name="connsiteY0" fmla="*/ 107157 h 642942"/>
                  <a:gd name="connsiteX1" fmla="*/ 983466 w 1000132"/>
                  <a:gd name="connsiteY1" fmla="*/ 21441 h 642942"/>
                  <a:gd name="connsiteX2" fmla="*/ 992991 w 1000132"/>
                  <a:gd name="connsiteY2" fmla="*/ 523884 h 642942"/>
                  <a:gd name="connsiteX3" fmla="*/ 892975 w 1000132"/>
                  <a:gd name="connsiteY3" fmla="*/ 642942 h 642942"/>
                  <a:gd name="connsiteX4" fmla="*/ 892975 w 1000132"/>
                  <a:gd name="connsiteY4" fmla="*/ 107157 h 642942"/>
                  <a:gd name="connsiteX0" fmla="*/ 0 w 1000132"/>
                  <a:gd name="connsiteY0" fmla="*/ 107157 h 642942"/>
                  <a:gd name="connsiteX1" fmla="*/ 85734 w 1000132"/>
                  <a:gd name="connsiteY1" fmla="*/ 28585 h 642942"/>
                  <a:gd name="connsiteX2" fmla="*/ 1000132 w 1000132"/>
                  <a:gd name="connsiteY2" fmla="*/ 0 h 642942"/>
                  <a:gd name="connsiteX3" fmla="*/ 892975 w 1000132"/>
                  <a:gd name="connsiteY3" fmla="*/ 107157 h 642942"/>
                  <a:gd name="connsiteX4" fmla="*/ 0 w 1000132"/>
                  <a:gd name="connsiteY4" fmla="*/ 107157 h 642942"/>
                  <a:gd name="connsiteX0" fmla="*/ 0 w 1000132"/>
                  <a:gd name="connsiteY0" fmla="*/ 107157 h 642942"/>
                  <a:gd name="connsiteX1" fmla="*/ 88116 w 1000132"/>
                  <a:gd name="connsiteY1" fmla="*/ 19060 h 642942"/>
                  <a:gd name="connsiteX2" fmla="*/ 988228 w 1000132"/>
                  <a:gd name="connsiteY2" fmla="*/ 14297 h 642942"/>
                  <a:gd name="connsiteX3" fmla="*/ 985847 w 1000132"/>
                  <a:gd name="connsiteY3" fmla="*/ 550078 h 642942"/>
                  <a:gd name="connsiteX4" fmla="*/ 892975 w 1000132"/>
                  <a:gd name="connsiteY4" fmla="*/ 642942 h 642942"/>
                  <a:gd name="connsiteX5" fmla="*/ 0 w 1000132"/>
                  <a:gd name="connsiteY5" fmla="*/ 642942 h 642942"/>
                  <a:gd name="connsiteX6" fmla="*/ 0 w 1000132"/>
                  <a:gd name="connsiteY6" fmla="*/ 107157 h 642942"/>
                  <a:gd name="connsiteX7" fmla="*/ 0 w 1000132"/>
                  <a:gd name="connsiteY7" fmla="*/ 107157 h 642942"/>
                  <a:gd name="connsiteX8" fmla="*/ 892975 w 1000132"/>
                  <a:gd name="connsiteY8" fmla="*/ 107157 h 642942"/>
                  <a:gd name="connsiteX9" fmla="*/ 973946 w 1000132"/>
                  <a:gd name="connsiteY9" fmla="*/ 21460 h 642942"/>
                  <a:gd name="connsiteX10" fmla="*/ 892975 w 1000132"/>
                  <a:gd name="connsiteY10" fmla="*/ 107157 h 642942"/>
                  <a:gd name="connsiteX11" fmla="*/ 892975 w 1000132"/>
                  <a:gd name="connsiteY11" fmla="*/ 642942 h 642942"/>
                  <a:gd name="connsiteX0" fmla="*/ 0 w 992991"/>
                  <a:gd name="connsiteY0" fmla="*/ 95241 h 631026"/>
                  <a:gd name="connsiteX1" fmla="*/ 892975 w 992991"/>
                  <a:gd name="connsiteY1" fmla="*/ 95241 h 631026"/>
                  <a:gd name="connsiteX2" fmla="*/ 892975 w 992991"/>
                  <a:gd name="connsiteY2" fmla="*/ 631026 h 631026"/>
                  <a:gd name="connsiteX3" fmla="*/ 0 w 992991"/>
                  <a:gd name="connsiteY3" fmla="*/ 631026 h 631026"/>
                  <a:gd name="connsiteX4" fmla="*/ 0 w 992991"/>
                  <a:gd name="connsiteY4" fmla="*/ 95241 h 631026"/>
                  <a:gd name="connsiteX0" fmla="*/ 892975 w 992991"/>
                  <a:gd name="connsiteY0" fmla="*/ 95241 h 631026"/>
                  <a:gd name="connsiteX1" fmla="*/ 983466 w 992991"/>
                  <a:gd name="connsiteY1" fmla="*/ 9525 h 631026"/>
                  <a:gd name="connsiteX2" fmla="*/ 992991 w 992991"/>
                  <a:gd name="connsiteY2" fmla="*/ 511968 h 631026"/>
                  <a:gd name="connsiteX3" fmla="*/ 892975 w 992991"/>
                  <a:gd name="connsiteY3" fmla="*/ 631026 h 631026"/>
                  <a:gd name="connsiteX4" fmla="*/ 892975 w 992991"/>
                  <a:gd name="connsiteY4" fmla="*/ 95241 h 631026"/>
                  <a:gd name="connsiteX0" fmla="*/ 0 w 992991"/>
                  <a:gd name="connsiteY0" fmla="*/ 95241 h 631026"/>
                  <a:gd name="connsiteX1" fmla="*/ 85734 w 992991"/>
                  <a:gd name="connsiteY1" fmla="*/ 16669 h 631026"/>
                  <a:gd name="connsiteX2" fmla="*/ 978703 w 992991"/>
                  <a:gd name="connsiteY2" fmla="*/ 0 h 631026"/>
                  <a:gd name="connsiteX3" fmla="*/ 892975 w 992991"/>
                  <a:gd name="connsiteY3" fmla="*/ 95241 h 631026"/>
                  <a:gd name="connsiteX4" fmla="*/ 0 w 992991"/>
                  <a:gd name="connsiteY4" fmla="*/ 95241 h 631026"/>
                  <a:gd name="connsiteX0" fmla="*/ 0 w 992991"/>
                  <a:gd name="connsiteY0" fmla="*/ 95241 h 631026"/>
                  <a:gd name="connsiteX1" fmla="*/ 88116 w 992991"/>
                  <a:gd name="connsiteY1" fmla="*/ 7144 h 631026"/>
                  <a:gd name="connsiteX2" fmla="*/ 988228 w 992991"/>
                  <a:gd name="connsiteY2" fmla="*/ 2381 h 631026"/>
                  <a:gd name="connsiteX3" fmla="*/ 985847 w 992991"/>
                  <a:gd name="connsiteY3" fmla="*/ 538162 h 631026"/>
                  <a:gd name="connsiteX4" fmla="*/ 892975 w 992991"/>
                  <a:gd name="connsiteY4" fmla="*/ 631026 h 631026"/>
                  <a:gd name="connsiteX5" fmla="*/ 0 w 992991"/>
                  <a:gd name="connsiteY5" fmla="*/ 631026 h 631026"/>
                  <a:gd name="connsiteX6" fmla="*/ 0 w 992991"/>
                  <a:gd name="connsiteY6" fmla="*/ 95241 h 631026"/>
                  <a:gd name="connsiteX7" fmla="*/ 0 w 992991"/>
                  <a:gd name="connsiteY7" fmla="*/ 95241 h 631026"/>
                  <a:gd name="connsiteX8" fmla="*/ 892975 w 992991"/>
                  <a:gd name="connsiteY8" fmla="*/ 95241 h 631026"/>
                  <a:gd name="connsiteX9" fmla="*/ 973946 w 992991"/>
                  <a:gd name="connsiteY9" fmla="*/ 9544 h 631026"/>
                  <a:gd name="connsiteX10" fmla="*/ 892975 w 992991"/>
                  <a:gd name="connsiteY10" fmla="*/ 95241 h 631026"/>
                  <a:gd name="connsiteX11" fmla="*/ 892975 w 992991"/>
                  <a:gd name="connsiteY11" fmla="*/ 631026 h 631026"/>
                  <a:gd name="connsiteX0" fmla="*/ 0 w 992991"/>
                  <a:gd name="connsiteY0" fmla="*/ 95241 h 631026"/>
                  <a:gd name="connsiteX1" fmla="*/ 892975 w 992991"/>
                  <a:gd name="connsiteY1" fmla="*/ 95241 h 631026"/>
                  <a:gd name="connsiteX2" fmla="*/ 892975 w 992991"/>
                  <a:gd name="connsiteY2" fmla="*/ 631026 h 631026"/>
                  <a:gd name="connsiteX3" fmla="*/ 0 w 992991"/>
                  <a:gd name="connsiteY3" fmla="*/ 631026 h 631026"/>
                  <a:gd name="connsiteX4" fmla="*/ 0 w 992991"/>
                  <a:gd name="connsiteY4" fmla="*/ 95241 h 631026"/>
                  <a:gd name="connsiteX0" fmla="*/ 892975 w 992991"/>
                  <a:gd name="connsiteY0" fmla="*/ 95241 h 631026"/>
                  <a:gd name="connsiteX1" fmla="*/ 983466 w 992991"/>
                  <a:gd name="connsiteY1" fmla="*/ 9525 h 631026"/>
                  <a:gd name="connsiteX2" fmla="*/ 992991 w 992991"/>
                  <a:gd name="connsiteY2" fmla="*/ 511968 h 631026"/>
                  <a:gd name="connsiteX3" fmla="*/ 892975 w 992991"/>
                  <a:gd name="connsiteY3" fmla="*/ 631026 h 631026"/>
                  <a:gd name="connsiteX4" fmla="*/ 892975 w 992991"/>
                  <a:gd name="connsiteY4" fmla="*/ 95241 h 631026"/>
                  <a:gd name="connsiteX0" fmla="*/ 0 w 992991"/>
                  <a:gd name="connsiteY0" fmla="*/ 95241 h 631026"/>
                  <a:gd name="connsiteX1" fmla="*/ 85734 w 992991"/>
                  <a:gd name="connsiteY1" fmla="*/ 16669 h 631026"/>
                  <a:gd name="connsiteX2" fmla="*/ 978703 w 992991"/>
                  <a:gd name="connsiteY2" fmla="*/ 0 h 631026"/>
                  <a:gd name="connsiteX3" fmla="*/ 892975 w 992991"/>
                  <a:gd name="connsiteY3" fmla="*/ 95241 h 631026"/>
                  <a:gd name="connsiteX4" fmla="*/ 0 w 992991"/>
                  <a:gd name="connsiteY4" fmla="*/ 95241 h 631026"/>
                  <a:gd name="connsiteX0" fmla="*/ 0 w 992991"/>
                  <a:gd name="connsiteY0" fmla="*/ 95241 h 631026"/>
                  <a:gd name="connsiteX1" fmla="*/ 88116 w 992991"/>
                  <a:gd name="connsiteY1" fmla="*/ 7144 h 631026"/>
                  <a:gd name="connsiteX2" fmla="*/ 990612 w 992991"/>
                  <a:gd name="connsiteY2" fmla="*/ 4772 h 631026"/>
                  <a:gd name="connsiteX3" fmla="*/ 985847 w 992991"/>
                  <a:gd name="connsiteY3" fmla="*/ 538162 h 631026"/>
                  <a:gd name="connsiteX4" fmla="*/ 892975 w 992991"/>
                  <a:gd name="connsiteY4" fmla="*/ 631026 h 631026"/>
                  <a:gd name="connsiteX5" fmla="*/ 0 w 992991"/>
                  <a:gd name="connsiteY5" fmla="*/ 631026 h 631026"/>
                  <a:gd name="connsiteX6" fmla="*/ 0 w 992991"/>
                  <a:gd name="connsiteY6" fmla="*/ 95241 h 631026"/>
                  <a:gd name="connsiteX7" fmla="*/ 0 w 992991"/>
                  <a:gd name="connsiteY7" fmla="*/ 95241 h 631026"/>
                  <a:gd name="connsiteX8" fmla="*/ 892975 w 992991"/>
                  <a:gd name="connsiteY8" fmla="*/ 95241 h 631026"/>
                  <a:gd name="connsiteX9" fmla="*/ 973946 w 992991"/>
                  <a:gd name="connsiteY9" fmla="*/ 9544 h 631026"/>
                  <a:gd name="connsiteX10" fmla="*/ 892975 w 992991"/>
                  <a:gd name="connsiteY10" fmla="*/ 95241 h 631026"/>
                  <a:gd name="connsiteX11" fmla="*/ 892975 w 992991"/>
                  <a:gd name="connsiteY11" fmla="*/ 631026 h 631026"/>
                  <a:gd name="connsiteX0" fmla="*/ 0 w 992991"/>
                  <a:gd name="connsiteY0" fmla="*/ 95241 h 631026"/>
                  <a:gd name="connsiteX1" fmla="*/ 892975 w 992991"/>
                  <a:gd name="connsiteY1" fmla="*/ 95241 h 631026"/>
                  <a:gd name="connsiteX2" fmla="*/ 892975 w 992991"/>
                  <a:gd name="connsiteY2" fmla="*/ 631026 h 631026"/>
                  <a:gd name="connsiteX3" fmla="*/ 0 w 992991"/>
                  <a:gd name="connsiteY3" fmla="*/ 631026 h 631026"/>
                  <a:gd name="connsiteX4" fmla="*/ 0 w 992991"/>
                  <a:gd name="connsiteY4" fmla="*/ 95241 h 631026"/>
                  <a:gd name="connsiteX0" fmla="*/ 892975 w 992991"/>
                  <a:gd name="connsiteY0" fmla="*/ 95241 h 631026"/>
                  <a:gd name="connsiteX1" fmla="*/ 983466 w 992991"/>
                  <a:gd name="connsiteY1" fmla="*/ 9525 h 631026"/>
                  <a:gd name="connsiteX2" fmla="*/ 992991 w 992991"/>
                  <a:gd name="connsiteY2" fmla="*/ 511968 h 631026"/>
                  <a:gd name="connsiteX3" fmla="*/ 892975 w 992991"/>
                  <a:gd name="connsiteY3" fmla="*/ 631026 h 631026"/>
                  <a:gd name="connsiteX4" fmla="*/ 892975 w 992991"/>
                  <a:gd name="connsiteY4" fmla="*/ 95241 h 631026"/>
                  <a:gd name="connsiteX0" fmla="*/ 0 w 992991"/>
                  <a:gd name="connsiteY0" fmla="*/ 95241 h 631026"/>
                  <a:gd name="connsiteX1" fmla="*/ 85734 w 992991"/>
                  <a:gd name="connsiteY1" fmla="*/ 16669 h 631026"/>
                  <a:gd name="connsiteX2" fmla="*/ 978703 w 992991"/>
                  <a:gd name="connsiteY2" fmla="*/ 0 h 631026"/>
                  <a:gd name="connsiteX3" fmla="*/ 892975 w 992991"/>
                  <a:gd name="connsiteY3" fmla="*/ 95241 h 631026"/>
                  <a:gd name="connsiteX4" fmla="*/ 0 w 992991"/>
                  <a:gd name="connsiteY4" fmla="*/ 95241 h 631026"/>
                  <a:gd name="connsiteX0" fmla="*/ 0 w 992991"/>
                  <a:gd name="connsiteY0" fmla="*/ 95241 h 631026"/>
                  <a:gd name="connsiteX1" fmla="*/ 88116 w 992991"/>
                  <a:gd name="connsiteY1" fmla="*/ 7144 h 631026"/>
                  <a:gd name="connsiteX2" fmla="*/ 983471 w 992991"/>
                  <a:gd name="connsiteY2" fmla="*/ 4782 h 631026"/>
                  <a:gd name="connsiteX3" fmla="*/ 985847 w 992991"/>
                  <a:gd name="connsiteY3" fmla="*/ 538162 h 631026"/>
                  <a:gd name="connsiteX4" fmla="*/ 892975 w 992991"/>
                  <a:gd name="connsiteY4" fmla="*/ 631026 h 631026"/>
                  <a:gd name="connsiteX5" fmla="*/ 0 w 992991"/>
                  <a:gd name="connsiteY5" fmla="*/ 631026 h 631026"/>
                  <a:gd name="connsiteX6" fmla="*/ 0 w 992991"/>
                  <a:gd name="connsiteY6" fmla="*/ 95241 h 631026"/>
                  <a:gd name="connsiteX7" fmla="*/ 0 w 992991"/>
                  <a:gd name="connsiteY7" fmla="*/ 95241 h 631026"/>
                  <a:gd name="connsiteX8" fmla="*/ 892975 w 992991"/>
                  <a:gd name="connsiteY8" fmla="*/ 95241 h 631026"/>
                  <a:gd name="connsiteX9" fmla="*/ 973946 w 992991"/>
                  <a:gd name="connsiteY9" fmla="*/ 9544 h 631026"/>
                  <a:gd name="connsiteX10" fmla="*/ 892975 w 992991"/>
                  <a:gd name="connsiteY10" fmla="*/ 95241 h 631026"/>
                  <a:gd name="connsiteX11" fmla="*/ 892975 w 992991"/>
                  <a:gd name="connsiteY11" fmla="*/ 631026 h 631026"/>
                  <a:gd name="connsiteX0" fmla="*/ 0 w 986641"/>
                  <a:gd name="connsiteY0" fmla="*/ 95241 h 631026"/>
                  <a:gd name="connsiteX1" fmla="*/ 892975 w 986641"/>
                  <a:gd name="connsiteY1" fmla="*/ 95241 h 631026"/>
                  <a:gd name="connsiteX2" fmla="*/ 892975 w 986641"/>
                  <a:gd name="connsiteY2" fmla="*/ 631026 h 631026"/>
                  <a:gd name="connsiteX3" fmla="*/ 0 w 986641"/>
                  <a:gd name="connsiteY3" fmla="*/ 631026 h 631026"/>
                  <a:gd name="connsiteX4" fmla="*/ 0 w 986641"/>
                  <a:gd name="connsiteY4" fmla="*/ 95241 h 631026"/>
                  <a:gd name="connsiteX0" fmla="*/ 892975 w 986641"/>
                  <a:gd name="connsiteY0" fmla="*/ 95241 h 631026"/>
                  <a:gd name="connsiteX1" fmla="*/ 983466 w 986641"/>
                  <a:gd name="connsiteY1" fmla="*/ 9525 h 631026"/>
                  <a:gd name="connsiteX2" fmla="*/ 978706 w 986641"/>
                  <a:gd name="connsiteY2" fmla="*/ 559599 h 631026"/>
                  <a:gd name="connsiteX3" fmla="*/ 892975 w 986641"/>
                  <a:gd name="connsiteY3" fmla="*/ 631026 h 631026"/>
                  <a:gd name="connsiteX4" fmla="*/ 892975 w 986641"/>
                  <a:gd name="connsiteY4" fmla="*/ 95241 h 631026"/>
                  <a:gd name="connsiteX0" fmla="*/ 0 w 986641"/>
                  <a:gd name="connsiteY0" fmla="*/ 95241 h 631026"/>
                  <a:gd name="connsiteX1" fmla="*/ 85734 w 986641"/>
                  <a:gd name="connsiteY1" fmla="*/ 16669 h 631026"/>
                  <a:gd name="connsiteX2" fmla="*/ 978703 w 986641"/>
                  <a:gd name="connsiteY2" fmla="*/ 0 h 631026"/>
                  <a:gd name="connsiteX3" fmla="*/ 892975 w 986641"/>
                  <a:gd name="connsiteY3" fmla="*/ 95241 h 631026"/>
                  <a:gd name="connsiteX4" fmla="*/ 0 w 986641"/>
                  <a:gd name="connsiteY4" fmla="*/ 95241 h 631026"/>
                  <a:gd name="connsiteX0" fmla="*/ 0 w 986641"/>
                  <a:gd name="connsiteY0" fmla="*/ 95241 h 631026"/>
                  <a:gd name="connsiteX1" fmla="*/ 88116 w 986641"/>
                  <a:gd name="connsiteY1" fmla="*/ 7144 h 631026"/>
                  <a:gd name="connsiteX2" fmla="*/ 983471 w 986641"/>
                  <a:gd name="connsiteY2" fmla="*/ 4782 h 631026"/>
                  <a:gd name="connsiteX3" fmla="*/ 985847 w 986641"/>
                  <a:gd name="connsiteY3" fmla="*/ 538162 h 631026"/>
                  <a:gd name="connsiteX4" fmla="*/ 892975 w 986641"/>
                  <a:gd name="connsiteY4" fmla="*/ 631026 h 631026"/>
                  <a:gd name="connsiteX5" fmla="*/ 0 w 986641"/>
                  <a:gd name="connsiteY5" fmla="*/ 631026 h 631026"/>
                  <a:gd name="connsiteX6" fmla="*/ 0 w 986641"/>
                  <a:gd name="connsiteY6" fmla="*/ 95241 h 631026"/>
                  <a:gd name="connsiteX7" fmla="*/ 0 w 986641"/>
                  <a:gd name="connsiteY7" fmla="*/ 95241 h 631026"/>
                  <a:gd name="connsiteX8" fmla="*/ 892975 w 986641"/>
                  <a:gd name="connsiteY8" fmla="*/ 95241 h 631026"/>
                  <a:gd name="connsiteX9" fmla="*/ 973946 w 986641"/>
                  <a:gd name="connsiteY9" fmla="*/ 9544 h 631026"/>
                  <a:gd name="connsiteX10" fmla="*/ 892975 w 986641"/>
                  <a:gd name="connsiteY10" fmla="*/ 95241 h 631026"/>
                  <a:gd name="connsiteX11" fmla="*/ 892975 w 986641"/>
                  <a:gd name="connsiteY11" fmla="*/ 631026 h 631026"/>
                  <a:gd name="connsiteX0" fmla="*/ 0 w 987436"/>
                  <a:gd name="connsiteY0" fmla="*/ 95241 h 631026"/>
                  <a:gd name="connsiteX1" fmla="*/ 892975 w 987436"/>
                  <a:gd name="connsiteY1" fmla="*/ 95241 h 631026"/>
                  <a:gd name="connsiteX2" fmla="*/ 892975 w 987436"/>
                  <a:gd name="connsiteY2" fmla="*/ 631026 h 631026"/>
                  <a:gd name="connsiteX3" fmla="*/ 0 w 987436"/>
                  <a:gd name="connsiteY3" fmla="*/ 631026 h 631026"/>
                  <a:gd name="connsiteX4" fmla="*/ 0 w 987436"/>
                  <a:gd name="connsiteY4" fmla="*/ 95241 h 631026"/>
                  <a:gd name="connsiteX0" fmla="*/ 892975 w 987436"/>
                  <a:gd name="connsiteY0" fmla="*/ 95241 h 631026"/>
                  <a:gd name="connsiteX1" fmla="*/ 983466 w 987436"/>
                  <a:gd name="connsiteY1" fmla="*/ 9525 h 631026"/>
                  <a:gd name="connsiteX2" fmla="*/ 985849 w 987436"/>
                  <a:gd name="connsiteY2" fmla="*/ 542930 h 631026"/>
                  <a:gd name="connsiteX3" fmla="*/ 892975 w 987436"/>
                  <a:gd name="connsiteY3" fmla="*/ 631026 h 631026"/>
                  <a:gd name="connsiteX4" fmla="*/ 892975 w 987436"/>
                  <a:gd name="connsiteY4" fmla="*/ 95241 h 631026"/>
                  <a:gd name="connsiteX0" fmla="*/ 0 w 987436"/>
                  <a:gd name="connsiteY0" fmla="*/ 95241 h 631026"/>
                  <a:gd name="connsiteX1" fmla="*/ 85734 w 987436"/>
                  <a:gd name="connsiteY1" fmla="*/ 16669 h 631026"/>
                  <a:gd name="connsiteX2" fmla="*/ 978703 w 987436"/>
                  <a:gd name="connsiteY2" fmla="*/ 0 h 631026"/>
                  <a:gd name="connsiteX3" fmla="*/ 892975 w 987436"/>
                  <a:gd name="connsiteY3" fmla="*/ 95241 h 631026"/>
                  <a:gd name="connsiteX4" fmla="*/ 0 w 987436"/>
                  <a:gd name="connsiteY4" fmla="*/ 95241 h 631026"/>
                  <a:gd name="connsiteX0" fmla="*/ 0 w 987436"/>
                  <a:gd name="connsiteY0" fmla="*/ 95241 h 631026"/>
                  <a:gd name="connsiteX1" fmla="*/ 88116 w 987436"/>
                  <a:gd name="connsiteY1" fmla="*/ 7144 h 631026"/>
                  <a:gd name="connsiteX2" fmla="*/ 983471 w 987436"/>
                  <a:gd name="connsiteY2" fmla="*/ 4782 h 631026"/>
                  <a:gd name="connsiteX3" fmla="*/ 985847 w 987436"/>
                  <a:gd name="connsiteY3" fmla="*/ 538162 h 631026"/>
                  <a:gd name="connsiteX4" fmla="*/ 892975 w 987436"/>
                  <a:gd name="connsiteY4" fmla="*/ 631026 h 631026"/>
                  <a:gd name="connsiteX5" fmla="*/ 0 w 987436"/>
                  <a:gd name="connsiteY5" fmla="*/ 631026 h 631026"/>
                  <a:gd name="connsiteX6" fmla="*/ 0 w 987436"/>
                  <a:gd name="connsiteY6" fmla="*/ 95241 h 631026"/>
                  <a:gd name="connsiteX7" fmla="*/ 0 w 987436"/>
                  <a:gd name="connsiteY7" fmla="*/ 95241 h 631026"/>
                  <a:gd name="connsiteX8" fmla="*/ 892975 w 987436"/>
                  <a:gd name="connsiteY8" fmla="*/ 95241 h 631026"/>
                  <a:gd name="connsiteX9" fmla="*/ 973946 w 987436"/>
                  <a:gd name="connsiteY9" fmla="*/ 9544 h 631026"/>
                  <a:gd name="connsiteX10" fmla="*/ 892975 w 987436"/>
                  <a:gd name="connsiteY10" fmla="*/ 95241 h 631026"/>
                  <a:gd name="connsiteX11" fmla="*/ 892975 w 987436"/>
                  <a:gd name="connsiteY11" fmla="*/ 631026 h 63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7436" h="631026" stroke="0" extrusionOk="0">
                    <a:moveTo>
                      <a:pt x="0" y="95241"/>
                    </a:moveTo>
                    <a:lnTo>
                      <a:pt x="892975" y="95241"/>
                    </a:lnTo>
                    <a:lnTo>
                      <a:pt x="892975" y="631026"/>
                    </a:lnTo>
                    <a:lnTo>
                      <a:pt x="0" y="631026"/>
                    </a:lnTo>
                    <a:lnTo>
                      <a:pt x="0" y="95241"/>
                    </a:lnTo>
                    <a:close/>
                  </a:path>
                  <a:path w="987436" h="631026" fill="darkenLess" stroke="0" extrusionOk="0">
                    <a:moveTo>
                      <a:pt x="892975" y="95241"/>
                    </a:moveTo>
                    <a:lnTo>
                      <a:pt x="983466" y="9525"/>
                    </a:lnTo>
                    <a:cubicBezTo>
                      <a:pt x="981879" y="192883"/>
                      <a:pt x="987436" y="359572"/>
                      <a:pt x="985849" y="542930"/>
                    </a:cubicBezTo>
                    <a:lnTo>
                      <a:pt x="892975" y="631026"/>
                    </a:lnTo>
                    <a:lnTo>
                      <a:pt x="892975" y="95241"/>
                    </a:lnTo>
                    <a:close/>
                  </a:path>
                  <a:path w="987436" h="631026" fill="lightenLess" stroke="0" extrusionOk="0">
                    <a:moveTo>
                      <a:pt x="0" y="95241"/>
                    </a:moveTo>
                    <a:lnTo>
                      <a:pt x="85734" y="16669"/>
                    </a:lnTo>
                    <a:lnTo>
                      <a:pt x="978703" y="0"/>
                    </a:lnTo>
                    <a:lnTo>
                      <a:pt x="892975" y="95241"/>
                    </a:lnTo>
                    <a:lnTo>
                      <a:pt x="0" y="95241"/>
                    </a:lnTo>
                    <a:close/>
                  </a:path>
                  <a:path w="987436" h="631026" fill="none" extrusionOk="0">
                    <a:moveTo>
                      <a:pt x="0" y="95241"/>
                    </a:moveTo>
                    <a:lnTo>
                      <a:pt x="88116" y="7144"/>
                    </a:lnTo>
                    <a:lnTo>
                      <a:pt x="983471" y="4782"/>
                    </a:lnTo>
                    <a:cubicBezTo>
                      <a:pt x="982677" y="183376"/>
                      <a:pt x="986641" y="359568"/>
                      <a:pt x="985847" y="538162"/>
                    </a:cubicBezTo>
                    <a:lnTo>
                      <a:pt x="892975" y="631026"/>
                    </a:lnTo>
                    <a:lnTo>
                      <a:pt x="0" y="631026"/>
                    </a:lnTo>
                    <a:lnTo>
                      <a:pt x="0" y="95241"/>
                    </a:lnTo>
                    <a:close/>
                    <a:moveTo>
                      <a:pt x="0" y="95241"/>
                    </a:moveTo>
                    <a:lnTo>
                      <a:pt x="892975" y="95241"/>
                    </a:lnTo>
                    <a:lnTo>
                      <a:pt x="973946" y="9544"/>
                    </a:lnTo>
                    <a:moveTo>
                      <a:pt x="892975" y="95241"/>
                    </a:moveTo>
                    <a:lnTo>
                      <a:pt x="892975" y="631026"/>
                    </a:lnTo>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nvGrpSpPr>
              <p:cNvPr id="69" name="グループ化 91"/>
              <p:cNvGrpSpPr/>
              <p:nvPr/>
            </p:nvGrpSpPr>
            <p:grpSpPr>
              <a:xfrm>
                <a:off x="2450314" y="4369850"/>
                <a:ext cx="222253" cy="111127"/>
                <a:chOff x="3286116" y="2240756"/>
                <a:chExt cx="216694" cy="71438"/>
              </a:xfrm>
              <a:solidFill>
                <a:schemeClr val="accent1">
                  <a:lumMod val="20000"/>
                  <a:lumOff val="80000"/>
                </a:schemeClr>
              </a:solidFill>
            </p:grpSpPr>
            <p:sp>
              <p:nvSpPr>
                <p:cNvPr id="217" name="正方形/長方形 21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218" name="正方形/長方形 21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70" name="グループ化 94"/>
              <p:cNvGrpSpPr/>
              <p:nvPr/>
            </p:nvGrpSpPr>
            <p:grpSpPr>
              <a:xfrm>
                <a:off x="3119438" y="4369850"/>
                <a:ext cx="222253" cy="111127"/>
                <a:chOff x="3286116" y="2240756"/>
                <a:chExt cx="216694" cy="71438"/>
              </a:xfrm>
              <a:solidFill>
                <a:schemeClr val="accent1">
                  <a:lumMod val="20000"/>
                  <a:lumOff val="80000"/>
                </a:schemeClr>
              </a:solidFill>
            </p:grpSpPr>
            <p:sp>
              <p:nvSpPr>
                <p:cNvPr id="215" name="正方形/長方形 214"/>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216" name="正方形/長方形 215"/>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71" name="グループ化 97"/>
              <p:cNvGrpSpPr/>
              <p:nvPr/>
            </p:nvGrpSpPr>
            <p:grpSpPr>
              <a:xfrm>
                <a:off x="3452818" y="4369850"/>
                <a:ext cx="222253" cy="111127"/>
                <a:chOff x="3286116" y="2240756"/>
                <a:chExt cx="216694" cy="71438"/>
              </a:xfrm>
              <a:solidFill>
                <a:schemeClr val="accent1">
                  <a:lumMod val="20000"/>
                  <a:lumOff val="80000"/>
                </a:schemeClr>
              </a:solidFill>
            </p:grpSpPr>
            <p:sp>
              <p:nvSpPr>
                <p:cNvPr id="213" name="正方形/長方形 212"/>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214" name="正方形/長方形 213"/>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72" name="グループ化 100"/>
              <p:cNvGrpSpPr/>
              <p:nvPr/>
            </p:nvGrpSpPr>
            <p:grpSpPr>
              <a:xfrm>
                <a:off x="2452678" y="4551345"/>
                <a:ext cx="222253" cy="111127"/>
                <a:chOff x="3286116" y="2240756"/>
                <a:chExt cx="216694" cy="71438"/>
              </a:xfrm>
              <a:solidFill>
                <a:schemeClr val="accent1">
                  <a:lumMod val="20000"/>
                  <a:lumOff val="80000"/>
                </a:schemeClr>
              </a:solidFill>
            </p:grpSpPr>
            <p:sp>
              <p:nvSpPr>
                <p:cNvPr id="211" name="正方形/長方形 210"/>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212" name="正方形/長方形 211"/>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73" name="グループ化 103"/>
              <p:cNvGrpSpPr/>
              <p:nvPr/>
            </p:nvGrpSpPr>
            <p:grpSpPr>
              <a:xfrm>
                <a:off x="2786058" y="4551345"/>
                <a:ext cx="222253" cy="111127"/>
                <a:chOff x="3286116" y="2240756"/>
                <a:chExt cx="216694" cy="71438"/>
              </a:xfrm>
              <a:solidFill>
                <a:schemeClr val="accent1">
                  <a:lumMod val="20000"/>
                  <a:lumOff val="80000"/>
                </a:schemeClr>
              </a:solidFill>
            </p:grpSpPr>
            <p:sp>
              <p:nvSpPr>
                <p:cNvPr id="209" name="正方形/長方形 208"/>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210" name="正方形/長方形 209"/>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75" name="グループ化 106"/>
              <p:cNvGrpSpPr/>
              <p:nvPr/>
            </p:nvGrpSpPr>
            <p:grpSpPr>
              <a:xfrm>
                <a:off x="3119438" y="4551345"/>
                <a:ext cx="222253" cy="111127"/>
                <a:chOff x="3286116" y="2240756"/>
                <a:chExt cx="216694" cy="71438"/>
              </a:xfrm>
              <a:solidFill>
                <a:schemeClr val="accent1">
                  <a:lumMod val="20000"/>
                  <a:lumOff val="80000"/>
                </a:schemeClr>
              </a:solidFill>
            </p:grpSpPr>
            <p:sp>
              <p:nvSpPr>
                <p:cNvPr id="207" name="正方形/長方形 20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208" name="正方形/長方形 20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76" name="グループ化 109"/>
              <p:cNvGrpSpPr/>
              <p:nvPr/>
            </p:nvGrpSpPr>
            <p:grpSpPr>
              <a:xfrm>
                <a:off x="3452818" y="4551345"/>
                <a:ext cx="222253" cy="111127"/>
                <a:chOff x="3286116" y="2240756"/>
                <a:chExt cx="216694" cy="71438"/>
              </a:xfrm>
              <a:solidFill>
                <a:schemeClr val="accent1">
                  <a:lumMod val="20000"/>
                  <a:lumOff val="80000"/>
                </a:schemeClr>
              </a:solidFill>
            </p:grpSpPr>
            <p:sp>
              <p:nvSpPr>
                <p:cNvPr id="205" name="正方形/長方形 204"/>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206" name="正方形/長方形 205"/>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77" name="グループ化 112"/>
              <p:cNvGrpSpPr/>
              <p:nvPr/>
            </p:nvGrpSpPr>
            <p:grpSpPr>
              <a:xfrm>
                <a:off x="2452678" y="4725453"/>
                <a:ext cx="222253" cy="111127"/>
                <a:chOff x="3286116" y="2240756"/>
                <a:chExt cx="216694" cy="71438"/>
              </a:xfrm>
              <a:solidFill>
                <a:schemeClr val="accent1">
                  <a:lumMod val="20000"/>
                  <a:lumOff val="80000"/>
                </a:schemeClr>
              </a:solidFill>
            </p:grpSpPr>
            <p:sp>
              <p:nvSpPr>
                <p:cNvPr id="203" name="正方形/長方形 202"/>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204" name="正方形/長方形 203"/>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78" name="グループ化 115"/>
              <p:cNvGrpSpPr/>
              <p:nvPr/>
            </p:nvGrpSpPr>
            <p:grpSpPr>
              <a:xfrm>
                <a:off x="2786058" y="4725453"/>
                <a:ext cx="222253" cy="111127"/>
                <a:chOff x="3286116" y="2240756"/>
                <a:chExt cx="216694" cy="71438"/>
              </a:xfrm>
              <a:solidFill>
                <a:schemeClr val="accent1">
                  <a:lumMod val="20000"/>
                  <a:lumOff val="80000"/>
                </a:schemeClr>
              </a:solidFill>
            </p:grpSpPr>
            <p:sp>
              <p:nvSpPr>
                <p:cNvPr id="201" name="正方形/長方形 200"/>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202" name="正方形/長方形 201"/>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79" name="グループ化 118"/>
              <p:cNvGrpSpPr/>
              <p:nvPr/>
            </p:nvGrpSpPr>
            <p:grpSpPr>
              <a:xfrm>
                <a:off x="3119438" y="4725453"/>
                <a:ext cx="222253" cy="111127"/>
                <a:chOff x="3286116" y="2240756"/>
                <a:chExt cx="216694" cy="71438"/>
              </a:xfrm>
              <a:solidFill>
                <a:schemeClr val="accent1">
                  <a:lumMod val="20000"/>
                  <a:lumOff val="80000"/>
                </a:schemeClr>
              </a:solidFill>
            </p:grpSpPr>
            <p:sp>
              <p:nvSpPr>
                <p:cNvPr id="199" name="正方形/長方形 198"/>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200" name="正方形/長方形 199"/>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80" name="グループ化 121"/>
              <p:cNvGrpSpPr/>
              <p:nvPr/>
            </p:nvGrpSpPr>
            <p:grpSpPr>
              <a:xfrm>
                <a:off x="3452818" y="4725453"/>
                <a:ext cx="222253" cy="111127"/>
                <a:chOff x="3286116" y="2240756"/>
                <a:chExt cx="216694" cy="71438"/>
              </a:xfrm>
              <a:solidFill>
                <a:schemeClr val="accent1">
                  <a:lumMod val="20000"/>
                  <a:lumOff val="80000"/>
                </a:schemeClr>
              </a:solidFill>
            </p:grpSpPr>
            <p:sp>
              <p:nvSpPr>
                <p:cNvPr id="197" name="正方形/長方形 19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98" name="正方形/長方形 19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81" name="グループ化 124"/>
              <p:cNvGrpSpPr/>
              <p:nvPr/>
            </p:nvGrpSpPr>
            <p:grpSpPr>
              <a:xfrm>
                <a:off x="2452678" y="4914368"/>
                <a:ext cx="222253" cy="111127"/>
                <a:chOff x="3286116" y="2240756"/>
                <a:chExt cx="216694" cy="71438"/>
              </a:xfrm>
              <a:solidFill>
                <a:schemeClr val="accent1">
                  <a:lumMod val="20000"/>
                  <a:lumOff val="80000"/>
                </a:schemeClr>
              </a:solidFill>
            </p:grpSpPr>
            <p:sp>
              <p:nvSpPr>
                <p:cNvPr id="195" name="正方形/長方形 194"/>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96" name="正方形/長方形 195"/>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82" name="グループ化 127"/>
              <p:cNvGrpSpPr/>
              <p:nvPr/>
            </p:nvGrpSpPr>
            <p:grpSpPr>
              <a:xfrm>
                <a:off x="2786058" y="4914368"/>
                <a:ext cx="222253" cy="111127"/>
                <a:chOff x="3286116" y="2240756"/>
                <a:chExt cx="216694" cy="71438"/>
              </a:xfrm>
              <a:solidFill>
                <a:schemeClr val="accent1">
                  <a:lumMod val="20000"/>
                  <a:lumOff val="80000"/>
                </a:schemeClr>
              </a:solidFill>
            </p:grpSpPr>
            <p:sp>
              <p:nvSpPr>
                <p:cNvPr id="193" name="正方形/長方形 192"/>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94" name="正方形/長方形 193"/>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83" name="グループ化 130"/>
              <p:cNvGrpSpPr/>
              <p:nvPr/>
            </p:nvGrpSpPr>
            <p:grpSpPr>
              <a:xfrm>
                <a:off x="3119438" y="4914368"/>
                <a:ext cx="222253" cy="111127"/>
                <a:chOff x="3286116" y="2240756"/>
                <a:chExt cx="216694" cy="71438"/>
              </a:xfrm>
              <a:solidFill>
                <a:schemeClr val="accent1">
                  <a:lumMod val="20000"/>
                  <a:lumOff val="80000"/>
                </a:schemeClr>
              </a:solidFill>
            </p:grpSpPr>
            <p:sp>
              <p:nvSpPr>
                <p:cNvPr id="191" name="正方形/長方形 190"/>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92" name="正方形/長方形 191"/>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84" name="グループ化 133"/>
              <p:cNvGrpSpPr/>
              <p:nvPr/>
            </p:nvGrpSpPr>
            <p:grpSpPr>
              <a:xfrm>
                <a:off x="3452818" y="4914368"/>
                <a:ext cx="222253" cy="111127"/>
                <a:chOff x="3286116" y="2240756"/>
                <a:chExt cx="216694" cy="71438"/>
              </a:xfrm>
              <a:solidFill>
                <a:schemeClr val="accent1">
                  <a:lumMod val="20000"/>
                  <a:lumOff val="80000"/>
                </a:schemeClr>
              </a:solidFill>
            </p:grpSpPr>
            <p:sp>
              <p:nvSpPr>
                <p:cNvPr id="189" name="正方形/長方形 188"/>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90" name="正方形/長方形 189"/>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sp>
            <p:nvSpPr>
              <p:cNvPr id="165" name="フリーフォーム 164"/>
              <p:cNvSpPr/>
              <p:nvPr/>
            </p:nvSpPr>
            <p:spPr>
              <a:xfrm>
                <a:off x="2343577" y="4630556"/>
                <a:ext cx="1393527" cy="114712"/>
              </a:xfrm>
              <a:custGeom>
                <a:avLst/>
                <a:gdLst>
                  <a:gd name="connsiteX0" fmla="*/ 0 w 895360"/>
                  <a:gd name="connsiteY0" fmla="*/ 17860 h 71438"/>
                  <a:gd name="connsiteX1" fmla="*/ 877501 w 895360"/>
                  <a:gd name="connsiteY1" fmla="*/ 17860 h 71438"/>
                  <a:gd name="connsiteX2" fmla="*/ 877501 w 895360"/>
                  <a:gd name="connsiteY2" fmla="*/ 71438 h 71438"/>
                  <a:gd name="connsiteX3" fmla="*/ 0 w 895360"/>
                  <a:gd name="connsiteY3" fmla="*/ 71438 h 71438"/>
                  <a:gd name="connsiteX4" fmla="*/ 0 w 895360"/>
                  <a:gd name="connsiteY4" fmla="*/ 17860 h 71438"/>
                  <a:gd name="connsiteX0" fmla="*/ 877501 w 895360"/>
                  <a:gd name="connsiteY0" fmla="*/ 17860 h 71438"/>
                  <a:gd name="connsiteX1" fmla="*/ 895360 w 895360"/>
                  <a:gd name="connsiteY1" fmla="*/ 0 h 71438"/>
                  <a:gd name="connsiteX2" fmla="*/ 895360 w 895360"/>
                  <a:gd name="connsiteY2" fmla="*/ 53579 h 71438"/>
                  <a:gd name="connsiteX3" fmla="*/ 877501 w 895360"/>
                  <a:gd name="connsiteY3" fmla="*/ 71438 h 71438"/>
                  <a:gd name="connsiteX4" fmla="*/ 877501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77501 w 895360"/>
                  <a:gd name="connsiteY3" fmla="*/ 17860 h 71438"/>
                  <a:gd name="connsiteX4" fmla="*/ 0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95360 w 895360"/>
                  <a:gd name="connsiteY3" fmla="*/ 53579 h 71438"/>
                  <a:gd name="connsiteX4" fmla="*/ 877501 w 895360"/>
                  <a:gd name="connsiteY4" fmla="*/ 71438 h 71438"/>
                  <a:gd name="connsiteX5" fmla="*/ 0 w 895360"/>
                  <a:gd name="connsiteY5" fmla="*/ 71438 h 71438"/>
                  <a:gd name="connsiteX6" fmla="*/ 0 w 895360"/>
                  <a:gd name="connsiteY6" fmla="*/ 17860 h 71438"/>
                  <a:gd name="connsiteX7" fmla="*/ 0 w 895360"/>
                  <a:gd name="connsiteY7" fmla="*/ 17860 h 71438"/>
                  <a:gd name="connsiteX8" fmla="*/ 877501 w 895360"/>
                  <a:gd name="connsiteY8" fmla="*/ 17860 h 71438"/>
                  <a:gd name="connsiteX9" fmla="*/ 895360 w 895360"/>
                  <a:gd name="connsiteY9" fmla="*/ 0 h 71438"/>
                  <a:gd name="connsiteX10" fmla="*/ 877501 w 895360"/>
                  <a:gd name="connsiteY10" fmla="*/ 17860 h 71438"/>
                  <a:gd name="connsiteX11" fmla="*/ 877501 w 895360"/>
                  <a:gd name="connsiteY11" fmla="*/ 71438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360" h="71438" stroke="0" extrusionOk="0">
                    <a:moveTo>
                      <a:pt x="0" y="17860"/>
                    </a:moveTo>
                    <a:lnTo>
                      <a:pt x="877501" y="17860"/>
                    </a:lnTo>
                    <a:lnTo>
                      <a:pt x="877501" y="71438"/>
                    </a:lnTo>
                    <a:lnTo>
                      <a:pt x="0" y="71438"/>
                    </a:lnTo>
                    <a:lnTo>
                      <a:pt x="0" y="17860"/>
                    </a:lnTo>
                    <a:close/>
                  </a:path>
                  <a:path w="895360" h="71438" fill="darkenLess" stroke="0" extrusionOk="0">
                    <a:moveTo>
                      <a:pt x="877501" y="17860"/>
                    </a:moveTo>
                    <a:lnTo>
                      <a:pt x="895360" y="0"/>
                    </a:lnTo>
                    <a:lnTo>
                      <a:pt x="895360" y="53579"/>
                    </a:lnTo>
                    <a:lnTo>
                      <a:pt x="877501" y="71438"/>
                    </a:lnTo>
                    <a:lnTo>
                      <a:pt x="877501" y="17860"/>
                    </a:lnTo>
                    <a:close/>
                  </a:path>
                  <a:path w="895360" h="71438" fill="lightenLess" stroke="0" extrusionOk="0">
                    <a:moveTo>
                      <a:pt x="0" y="17860"/>
                    </a:moveTo>
                    <a:lnTo>
                      <a:pt x="17860" y="0"/>
                    </a:lnTo>
                    <a:lnTo>
                      <a:pt x="895360" y="0"/>
                    </a:lnTo>
                    <a:lnTo>
                      <a:pt x="877501" y="17860"/>
                    </a:lnTo>
                    <a:lnTo>
                      <a:pt x="0" y="17860"/>
                    </a:lnTo>
                    <a:close/>
                  </a:path>
                  <a:path w="895360" h="71438" fill="none" extrusionOk="0">
                    <a:moveTo>
                      <a:pt x="0" y="17860"/>
                    </a:moveTo>
                    <a:lnTo>
                      <a:pt x="17860" y="0"/>
                    </a:lnTo>
                    <a:lnTo>
                      <a:pt x="895360" y="0"/>
                    </a:lnTo>
                    <a:lnTo>
                      <a:pt x="895360" y="53579"/>
                    </a:lnTo>
                    <a:lnTo>
                      <a:pt x="877501" y="71438"/>
                    </a:lnTo>
                    <a:lnTo>
                      <a:pt x="0" y="71438"/>
                    </a:lnTo>
                    <a:lnTo>
                      <a:pt x="0" y="17860"/>
                    </a:lnTo>
                    <a:close/>
                    <a:moveTo>
                      <a:pt x="0" y="17860"/>
                    </a:moveTo>
                    <a:lnTo>
                      <a:pt x="877501" y="17860"/>
                    </a:lnTo>
                    <a:lnTo>
                      <a:pt x="895360" y="0"/>
                    </a:lnTo>
                    <a:moveTo>
                      <a:pt x="877501" y="17860"/>
                    </a:moveTo>
                    <a:lnTo>
                      <a:pt x="877501" y="71438"/>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66" name="フリーフォーム 165"/>
              <p:cNvSpPr/>
              <p:nvPr/>
            </p:nvSpPr>
            <p:spPr>
              <a:xfrm>
                <a:off x="2343577" y="4807404"/>
                <a:ext cx="1393527" cy="112323"/>
              </a:xfrm>
              <a:custGeom>
                <a:avLst/>
                <a:gdLst>
                  <a:gd name="connsiteX0" fmla="*/ 0 w 895360"/>
                  <a:gd name="connsiteY0" fmla="*/ 17860 h 71438"/>
                  <a:gd name="connsiteX1" fmla="*/ 877501 w 895360"/>
                  <a:gd name="connsiteY1" fmla="*/ 17860 h 71438"/>
                  <a:gd name="connsiteX2" fmla="*/ 877501 w 895360"/>
                  <a:gd name="connsiteY2" fmla="*/ 71438 h 71438"/>
                  <a:gd name="connsiteX3" fmla="*/ 0 w 895360"/>
                  <a:gd name="connsiteY3" fmla="*/ 71438 h 71438"/>
                  <a:gd name="connsiteX4" fmla="*/ 0 w 895360"/>
                  <a:gd name="connsiteY4" fmla="*/ 17860 h 71438"/>
                  <a:gd name="connsiteX0" fmla="*/ 877501 w 895360"/>
                  <a:gd name="connsiteY0" fmla="*/ 17860 h 71438"/>
                  <a:gd name="connsiteX1" fmla="*/ 895360 w 895360"/>
                  <a:gd name="connsiteY1" fmla="*/ 0 h 71438"/>
                  <a:gd name="connsiteX2" fmla="*/ 895360 w 895360"/>
                  <a:gd name="connsiteY2" fmla="*/ 53579 h 71438"/>
                  <a:gd name="connsiteX3" fmla="*/ 877501 w 895360"/>
                  <a:gd name="connsiteY3" fmla="*/ 71438 h 71438"/>
                  <a:gd name="connsiteX4" fmla="*/ 877501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77501 w 895360"/>
                  <a:gd name="connsiteY3" fmla="*/ 17860 h 71438"/>
                  <a:gd name="connsiteX4" fmla="*/ 0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95360 w 895360"/>
                  <a:gd name="connsiteY3" fmla="*/ 53579 h 71438"/>
                  <a:gd name="connsiteX4" fmla="*/ 877501 w 895360"/>
                  <a:gd name="connsiteY4" fmla="*/ 71438 h 71438"/>
                  <a:gd name="connsiteX5" fmla="*/ 0 w 895360"/>
                  <a:gd name="connsiteY5" fmla="*/ 71438 h 71438"/>
                  <a:gd name="connsiteX6" fmla="*/ 0 w 895360"/>
                  <a:gd name="connsiteY6" fmla="*/ 17860 h 71438"/>
                  <a:gd name="connsiteX7" fmla="*/ 0 w 895360"/>
                  <a:gd name="connsiteY7" fmla="*/ 17860 h 71438"/>
                  <a:gd name="connsiteX8" fmla="*/ 877501 w 895360"/>
                  <a:gd name="connsiteY8" fmla="*/ 17860 h 71438"/>
                  <a:gd name="connsiteX9" fmla="*/ 895360 w 895360"/>
                  <a:gd name="connsiteY9" fmla="*/ 0 h 71438"/>
                  <a:gd name="connsiteX10" fmla="*/ 877501 w 895360"/>
                  <a:gd name="connsiteY10" fmla="*/ 17860 h 71438"/>
                  <a:gd name="connsiteX11" fmla="*/ 877501 w 895360"/>
                  <a:gd name="connsiteY11" fmla="*/ 71438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360" h="71438" stroke="0" extrusionOk="0">
                    <a:moveTo>
                      <a:pt x="0" y="17860"/>
                    </a:moveTo>
                    <a:lnTo>
                      <a:pt x="877501" y="17860"/>
                    </a:lnTo>
                    <a:lnTo>
                      <a:pt x="877501" y="71438"/>
                    </a:lnTo>
                    <a:lnTo>
                      <a:pt x="0" y="71438"/>
                    </a:lnTo>
                    <a:lnTo>
                      <a:pt x="0" y="17860"/>
                    </a:lnTo>
                    <a:close/>
                  </a:path>
                  <a:path w="895360" h="71438" fill="darkenLess" stroke="0" extrusionOk="0">
                    <a:moveTo>
                      <a:pt x="877501" y="17860"/>
                    </a:moveTo>
                    <a:lnTo>
                      <a:pt x="895360" y="0"/>
                    </a:lnTo>
                    <a:lnTo>
                      <a:pt x="895360" y="53579"/>
                    </a:lnTo>
                    <a:lnTo>
                      <a:pt x="877501" y="71438"/>
                    </a:lnTo>
                    <a:lnTo>
                      <a:pt x="877501" y="17860"/>
                    </a:lnTo>
                    <a:close/>
                  </a:path>
                  <a:path w="895360" h="71438" fill="lightenLess" stroke="0" extrusionOk="0">
                    <a:moveTo>
                      <a:pt x="0" y="17860"/>
                    </a:moveTo>
                    <a:lnTo>
                      <a:pt x="17860" y="0"/>
                    </a:lnTo>
                    <a:lnTo>
                      <a:pt x="895360" y="0"/>
                    </a:lnTo>
                    <a:lnTo>
                      <a:pt x="877501" y="17860"/>
                    </a:lnTo>
                    <a:lnTo>
                      <a:pt x="0" y="17860"/>
                    </a:lnTo>
                    <a:close/>
                  </a:path>
                  <a:path w="895360" h="71438" fill="none" extrusionOk="0">
                    <a:moveTo>
                      <a:pt x="0" y="17860"/>
                    </a:moveTo>
                    <a:lnTo>
                      <a:pt x="17860" y="0"/>
                    </a:lnTo>
                    <a:lnTo>
                      <a:pt x="895360" y="0"/>
                    </a:lnTo>
                    <a:lnTo>
                      <a:pt x="895360" y="53579"/>
                    </a:lnTo>
                    <a:lnTo>
                      <a:pt x="877501" y="71438"/>
                    </a:lnTo>
                    <a:lnTo>
                      <a:pt x="0" y="71438"/>
                    </a:lnTo>
                    <a:lnTo>
                      <a:pt x="0" y="17860"/>
                    </a:lnTo>
                    <a:close/>
                    <a:moveTo>
                      <a:pt x="0" y="17860"/>
                    </a:moveTo>
                    <a:lnTo>
                      <a:pt x="877501" y="17860"/>
                    </a:lnTo>
                    <a:lnTo>
                      <a:pt x="895360" y="0"/>
                    </a:lnTo>
                    <a:moveTo>
                      <a:pt x="877501" y="17860"/>
                    </a:moveTo>
                    <a:lnTo>
                      <a:pt x="877501" y="71438"/>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67" name="フリーフォーム 166"/>
              <p:cNvSpPr/>
              <p:nvPr/>
            </p:nvSpPr>
            <p:spPr>
              <a:xfrm>
                <a:off x="2253571" y="4998591"/>
                <a:ext cx="1483533" cy="305899"/>
              </a:xfrm>
              <a:custGeom>
                <a:avLst/>
                <a:gdLst>
                  <a:gd name="connsiteX0" fmla="*/ 0 w 895360"/>
                  <a:gd name="connsiteY0" fmla="*/ 17860 h 71438"/>
                  <a:gd name="connsiteX1" fmla="*/ 877501 w 895360"/>
                  <a:gd name="connsiteY1" fmla="*/ 17860 h 71438"/>
                  <a:gd name="connsiteX2" fmla="*/ 877501 w 895360"/>
                  <a:gd name="connsiteY2" fmla="*/ 71438 h 71438"/>
                  <a:gd name="connsiteX3" fmla="*/ 0 w 895360"/>
                  <a:gd name="connsiteY3" fmla="*/ 71438 h 71438"/>
                  <a:gd name="connsiteX4" fmla="*/ 0 w 895360"/>
                  <a:gd name="connsiteY4" fmla="*/ 17860 h 71438"/>
                  <a:gd name="connsiteX0" fmla="*/ 877501 w 895360"/>
                  <a:gd name="connsiteY0" fmla="*/ 17860 h 71438"/>
                  <a:gd name="connsiteX1" fmla="*/ 895360 w 895360"/>
                  <a:gd name="connsiteY1" fmla="*/ 0 h 71438"/>
                  <a:gd name="connsiteX2" fmla="*/ 895360 w 895360"/>
                  <a:gd name="connsiteY2" fmla="*/ 53579 h 71438"/>
                  <a:gd name="connsiteX3" fmla="*/ 877501 w 895360"/>
                  <a:gd name="connsiteY3" fmla="*/ 71438 h 71438"/>
                  <a:gd name="connsiteX4" fmla="*/ 877501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77501 w 895360"/>
                  <a:gd name="connsiteY3" fmla="*/ 17860 h 71438"/>
                  <a:gd name="connsiteX4" fmla="*/ 0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95360 w 895360"/>
                  <a:gd name="connsiteY3" fmla="*/ 53579 h 71438"/>
                  <a:gd name="connsiteX4" fmla="*/ 877501 w 895360"/>
                  <a:gd name="connsiteY4" fmla="*/ 71438 h 71438"/>
                  <a:gd name="connsiteX5" fmla="*/ 0 w 895360"/>
                  <a:gd name="connsiteY5" fmla="*/ 71438 h 71438"/>
                  <a:gd name="connsiteX6" fmla="*/ 0 w 895360"/>
                  <a:gd name="connsiteY6" fmla="*/ 17860 h 71438"/>
                  <a:gd name="connsiteX7" fmla="*/ 0 w 895360"/>
                  <a:gd name="connsiteY7" fmla="*/ 17860 h 71438"/>
                  <a:gd name="connsiteX8" fmla="*/ 877501 w 895360"/>
                  <a:gd name="connsiteY8" fmla="*/ 17860 h 71438"/>
                  <a:gd name="connsiteX9" fmla="*/ 895360 w 895360"/>
                  <a:gd name="connsiteY9" fmla="*/ 0 h 71438"/>
                  <a:gd name="connsiteX10" fmla="*/ 877501 w 895360"/>
                  <a:gd name="connsiteY10" fmla="*/ 17860 h 71438"/>
                  <a:gd name="connsiteX11" fmla="*/ 877501 w 895360"/>
                  <a:gd name="connsiteY11" fmla="*/ 71438 h 71438"/>
                  <a:gd name="connsiteX0" fmla="*/ 41835 w 937195"/>
                  <a:gd name="connsiteY0" fmla="*/ 17860 h 71438"/>
                  <a:gd name="connsiteX1" fmla="*/ 919336 w 937195"/>
                  <a:gd name="connsiteY1" fmla="*/ 17860 h 71438"/>
                  <a:gd name="connsiteX2" fmla="*/ 919336 w 937195"/>
                  <a:gd name="connsiteY2" fmla="*/ 71438 h 71438"/>
                  <a:gd name="connsiteX3" fmla="*/ 41835 w 937195"/>
                  <a:gd name="connsiteY3" fmla="*/ 71438 h 71438"/>
                  <a:gd name="connsiteX4" fmla="*/ 41835 w 937195"/>
                  <a:gd name="connsiteY4" fmla="*/ 17860 h 71438"/>
                  <a:gd name="connsiteX0" fmla="*/ 919336 w 937195"/>
                  <a:gd name="connsiteY0" fmla="*/ 17860 h 71438"/>
                  <a:gd name="connsiteX1" fmla="*/ 937195 w 937195"/>
                  <a:gd name="connsiteY1" fmla="*/ 0 h 71438"/>
                  <a:gd name="connsiteX2" fmla="*/ 937195 w 937195"/>
                  <a:gd name="connsiteY2" fmla="*/ 53579 h 71438"/>
                  <a:gd name="connsiteX3" fmla="*/ 919336 w 937195"/>
                  <a:gd name="connsiteY3" fmla="*/ 71438 h 71438"/>
                  <a:gd name="connsiteX4" fmla="*/ 919336 w 937195"/>
                  <a:gd name="connsiteY4" fmla="*/ 17860 h 71438"/>
                  <a:gd name="connsiteX0" fmla="*/ 41835 w 937195"/>
                  <a:gd name="connsiteY0" fmla="*/ 17860 h 71438"/>
                  <a:gd name="connsiteX1" fmla="*/ 59695 w 937195"/>
                  <a:gd name="connsiteY1" fmla="*/ 0 h 71438"/>
                  <a:gd name="connsiteX2" fmla="*/ 937195 w 937195"/>
                  <a:gd name="connsiteY2" fmla="*/ 0 h 71438"/>
                  <a:gd name="connsiteX3" fmla="*/ 919336 w 937195"/>
                  <a:gd name="connsiteY3" fmla="*/ 17860 h 71438"/>
                  <a:gd name="connsiteX4" fmla="*/ 41835 w 937195"/>
                  <a:gd name="connsiteY4" fmla="*/ 17860 h 71438"/>
                  <a:gd name="connsiteX0" fmla="*/ 41835 w 937195"/>
                  <a:gd name="connsiteY0" fmla="*/ 17860 h 71438"/>
                  <a:gd name="connsiteX1" fmla="*/ 59695 w 937195"/>
                  <a:gd name="connsiteY1" fmla="*/ 0 h 71438"/>
                  <a:gd name="connsiteX2" fmla="*/ 937195 w 937195"/>
                  <a:gd name="connsiteY2" fmla="*/ 0 h 71438"/>
                  <a:gd name="connsiteX3" fmla="*/ 937195 w 937195"/>
                  <a:gd name="connsiteY3" fmla="*/ 53579 h 71438"/>
                  <a:gd name="connsiteX4" fmla="*/ 919336 w 937195"/>
                  <a:gd name="connsiteY4" fmla="*/ 71438 h 71438"/>
                  <a:gd name="connsiteX5" fmla="*/ 41835 w 937195"/>
                  <a:gd name="connsiteY5" fmla="*/ 71438 h 71438"/>
                  <a:gd name="connsiteX6" fmla="*/ 41835 w 937195"/>
                  <a:gd name="connsiteY6" fmla="*/ 17860 h 71438"/>
                  <a:gd name="connsiteX7" fmla="*/ 0 w 937195"/>
                  <a:gd name="connsiteY7" fmla="*/ 29690 h 71438"/>
                  <a:gd name="connsiteX8" fmla="*/ 919336 w 937195"/>
                  <a:gd name="connsiteY8" fmla="*/ 17860 h 71438"/>
                  <a:gd name="connsiteX9" fmla="*/ 937195 w 937195"/>
                  <a:gd name="connsiteY9" fmla="*/ 0 h 71438"/>
                  <a:gd name="connsiteX10" fmla="*/ 919336 w 937195"/>
                  <a:gd name="connsiteY10" fmla="*/ 17860 h 71438"/>
                  <a:gd name="connsiteX11" fmla="*/ 919336 w 937195"/>
                  <a:gd name="connsiteY11" fmla="*/ 71438 h 71438"/>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919336 w 937195"/>
                  <a:gd name="connsiteY4" fmla="*/ 71438 h 84144"/>
                  <a:gd name="connsiteX5" fmla="*/ 7971 w 937195"/>
                  <a:gd name="connsiteY5" fmla="*/ 84144 h 84144"/>
                  <a:gd name="connsiteX6" fmla="*/ 41835 w 937195"/>
                  <a:gd name="connsiteY6" fmla="*/ 17860 h 84144"/>
                  <a:gd name="connsiteX7" fmla="*/ 0 w 937195"/>
                  <a:gd name="connsiteY7" fmla="*/ 29690 h 84144"/>
                  <a:gd name="connsiteX8" fmla="*/ 919336 w 937195"/>
                  <a:gd name="connsiteY8" fmla="*/ 17860 h 84144"/>
                  <a:gd name="connsiteX9" fmla="*/ 937195 w 937195"/>
                  <a:gd name="connsiteY9" fmla="*/ 0 h 84144"/>
                  <a:gd name="connsiteX10" fmla="*/ 919336 w 937195"/>
                  <a:gd name="connsiteY10" fmla="*/ 17860 h 84144"/>
                  <a:gd name="connsiteX11" fmla="*/ 919336 w 937195"/>
                  <a:gd name="connsiteY11" fmla="*/ 71438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919336 w 937195"/>
                  <a:gd name="connsiteY4" fmla="*/ 71438 h 84144"/>
                  <a:gd name="connsiteX5" fmla="*/ 7971 w 937195"/>
                  <a:gd name="connsiteY5" fmla="*/ 84144 h 84144"/>
                  <a:gd name="connsiteX6" fmla="*/ 41835 w 937195"/>
                  <a:gd name="connsiteY6" fmla="*/ 17860 h 84144"/>
                  <a:gd name="connsiteX7" fmla="*/ 0 w 937195"/>
                  <a:gd name="connsiteY7" fmla="*/ 29690 h 84144"/>
                  <a:gd name="connsiteX8" fmla="*/ 919336 w 937195"/>
                  <a:gd name="connsiteY8" fmla="*/ 17860 h 84144"/>
                  <a:gd name="connsiteX9" fmla="*/ 937195 w 937195"/>
                  <a:gd name="connsiteY9" fmla="*/ 0 h 84144"/>
                  <a:gd name="connsiteX10" fmla="*/ 919336 w 937195"/>
                  <a:gd name="connsiteY10" fmla="*/ 178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41835 w 937195"/>
                  <a:gd name="connsiteY6" fmla="*/ 17860 h 84144"/>
                  <a:gd name="connsiteX7" fmla="*/ 0 w 937195"/>
                  <a:gd name="connsiteY7" fmla="*/ 29690 h 84144"/>
                  <a:gd name="connsiteX8" fmla="*/ 919336 w 937195"/>
                  <a:gd name="connsiteY8" fmla="*/ 17860 h 84144"/>
                  <a:gd name="connsiteX9" fmla="*/ 937195 w 937195"/>
                  <a:gd name="connsiteY9" fmla="*/ 0 h 84144"/>
                  <a:gd name="connsiteX10" fmla="*/ 919336 w 937195"/>
                  <a:gd name="connsiteY10" fmla="*/ 178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41835 w 937195"/>
                  <a:gd name="connsiteY6" fmla="*/ 17860 h 84144"/>
                  <a:gd name="connsiteX7" fmla="*/ 0 w 937195"/>
                  <a:gd name="connsiteY7" fmla="*/ 29690 h 84144"/>
                  <a:gd name="connsiteX8" fmla="*/ 919336 w 937195"/>
                  <a:gd name="connsiteY8" fmla="*/ 17860 h 84144"/>
                  <a:gd name="connsiteX9" fmla="*/ 937195 w 937195"/>
                  <a:gd name="connsiteY9" fmla="*/ 0 h 84144"/>
                  <a:gd name="connsiteX10" fmla="*/ 875503 w 937195"/>
                  <a:gd name="connsiteY10" fmla="*/ 270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41835 w 937195"/>
                  <a:gd name="connsiteY6" fmla="*/ 17860 h 84144"/>
                  <a:gd name="connsiteX7" fmla="*/ 0 w 937195"/>
                  <a:gd name="connsiteY7" fmla="*/ 29690 h 84144"/>
                  <a:gd name="connsiteX8" fmla="*/ 873510 w 937195"/>
                  <a:gd name="connsiteY8" fmla="*/ 22678 h 84144"/>
                  <a:gd name="connsiteX9" fmla="*/ 937195 w 937195"/>
                  <a:gd name="connsiteY9" fmla="*/ 0 h 84144"/>
                  <a:gd name="connsiteX10" fmla="*/ 875503 w 937195"/>
                  <a:gd name="connsiteY10" fmla="*/ 270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877730 w 937195"/>
                  <a:gd name="connsiteY3" fmla="*/ 21042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41835 w 937195"/>
                  <a:gd name="connsiteY6" fmla="*/ 17860 h 84144"/>
                  <a:gd name="connsiteX7" fmla="*/ 0 w 937195"/>
                  <a:gd name="connsiteY7" fmla="*/ 29690 h 84144"/>
                  <a:gd name="connsiteX8" fmla="*/ 873510 w 937195"/>
                  <a:gd name="connsiteY8" fmla="*/ 22678 h 84144"/>
                  <a:gd name="connsiteX9" fmla="*/ 937195 w 937195"/>
                  <a:gd name="connsiteY9" fmla="*/ 0 h 84144"/>
                  <a:gd name="connsiteX10" fmla="*/ 875503 w 937195"/>
                  <a:gd name="connsiteY10" fmla="*/ 270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877730 w 937195"/>
                  <a:gd name="connsiteY3" fmla="*/ 21042 h 84144"/>
                  <a:gd name="connsiteX4" fmla="*/ 41835 w 937195"/>
                  <a:gd name="connsiteY4" fmla="*/ 17860 h 84144"/>
                  <a:gd name="connsiteX0" fmla="*/ 9964 w 937195"/>
                  <a:gd name="connsiteY0" fmla="*/ 20048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9964 w 937195"/>
                  <a:gd name="connsiteY6" fmla="*/ 20048 h 84144"/>
                  <a:gd name="connsiteX7" fmla="*/ 0 w 937195"/>
                  <a:gd name="connsiteY7" fmla="*/ 29690 h 84144"/>
                  <a:gd name="connsiteX8" fmla="*/ 873510 w 937195"/>
                  <a:gd name="connsiteY8" fmla="*/ 22678 h 84144"/>
                  <a:gd name="connsiteX9" fmla="*/ 937195 w 937195"/>
                  <a:gd name="connsiteY9" fmla="*/ 0 h 84144"/>
                  <a:gd name="connsiteX10" fmla="*/ 875503 w 937195"/>
                  <a:gd name="connsiteY10" fmla="*/ 27060 h 84144"/>
                  <a:gd name="connsiteX11" fmla="*/ 875503 w 937195"/>
                  <a:gd name="connsiteY11" fmla="*/ 81076 h 84144"/>
                  <a:gd name="connsiteX0" fmla="*/ 33864 w 929224"/>
                  <a:gd name="connsiteY0" fmla="*/ 17860 h 84144"/>
                  <a:gd name="connsiteX1" fmla="*/ 911365 w 929224"/>
                  <a:gd name="connsiteY1" fmla="*/ 17860 h 84144"/>
                  <a:gd name="connsiteX2" fmla="*/ 911365 w 929224"/>
                  <a:gd name="connsiteY2" fmla="*/ 71438 h 84144"/>
                  <a:gd name="connsiteX3" fmla="*/ 33864 w 929224"/>
                  <a:gd name="connsiteY3" fmla="*/ 71438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911365 w 929224"/>
                  <a:gd name="connsiteY3" fmla="*/ 71438 h 84144"/>
                  <a:gd name="connsiteX4" fmla="*/ 911365 w 929224"/>
                  <a:gd name="connsiteY4" fmla="*/ 17860 h 84144"/>
                  <a:gd name="connsiteX0" fmla="*/ 33864 w 929224"/>
                  <a:gd name="connsiteY0" fmla="*/ 17860 h 84144"/>
                  <a:gd name="connsiteX1" fmla="*/ 51724 w 929224"/>
                  <a:gd name="connsiteY1" fmla="*/ 0 h 84144"/>
                  <a:gd name="connsiteX2" fmla="*/ 929224 w 929224"/>
                  <a:gd name="connsiteY2" fmla="*/ 0 h 84144"/>
                  <a:gd name="connsiteX3" fmla="*/ 869759 w 929224"/>
                  <a:gd name="connsiteY3" fmla="*/ 21042 h 84144"/>
                  <a:gd name="connsiteX4" fmla="*/ 33864 w 929224"/>
                  <a:gd name="connsiteY4" fmla="*/ 17860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3864 w 929224"/>
                  <a:gd name="connsiteY0" fmla="*/ 17860 h 84144"/>
                  <a:gd name="connsiteX1" fmla="*/ 911365 w 929224"/>
                  <a:gd name="connsiteY1" fmla="*/ 17860 h 84144"/>
                  <a:gd name="connsiteX2" fmla="*/ 911365 w 929224"/>
                  <a:gd name="connsiteY2" fmla="*/ 71438 h 84144"/>
                  <a:gd name="connsiteX3" fmla="*/ 33864 w 929224"/>
                  <a:gd name="connsiteY3" fmla="*/ 71438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911365 w 929224"/>
                  <a:gd name="connsiteY3" fmla="*/ 71438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3864 w 929224"/>
                  <a:gd name="connsiteY0" fmla="*/ 17860 h 84144"/>
                  <a:gd name="connsiteX1" fmla="*/ 911365 w 929224"/>
                  <a:gd name="connsiteY1" fmla="*/ 17860 h 84144"/>
                  <a:gd name="connsiteX2" fmla="*/ 911365 w 929224"/>
                  <a:gd name="connsiteY2" fmla="*/ 71438 h 84144"/>
                  <a:gd name="connsiteX3" fmla="*/ 17913 w 929224"/>
                  <a:gd name="connsiteY3" fmla="*/ 80206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911365 w 929224"/>
                  <a:gd name="connsiteY3" fmla="*/ 71438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3864 w 929224"/>
                  <a:gd name="connsiteY0" fmla="*/ 17860 h 84144"/>
                  <a:gd name="connsiteX1" fmla="*/ 911365 w 929224"/>
                  <a:gd name="connsiteY1" fmla="*/ 17860 h 84144"/>
                  <a:gd name="connsiteX2" fmla="*/ 911365 w 929224"/>
                  <a:gd name="connsiteY2" fmla="*/ 71438 h 84144"/>
                  <a:gd name="connsiteX3" fmla="*/ 17913 w 929224"/>
                  <a:gd name="connsiteY3" fmla="*/ 80206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869759 w 929224"/>
                  <a:gd name="connsiteY3" fmla="*/ 80206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3864 w 929224"/>
                  <a:gd name="connsiteY0" fmla="*/ 17860 h 84144"/>
                  <a:gd name="connsiteX1" fmla="*/ 911365 w 929224"/>
                  <a:gd name="connsiteY1" fmla="*/ 17860 h 84144"/>
                  <a:gd name="connsiteX2" fmla="*/ 869759 w 929224"/>
                  <a:gd name="connsiteY2" fmla="*/ 80206 h 84144"/>
                  <a:gd name="connsiteX3" fmla="*/ 17913 w 929224"/>
                  <a:gd name="connsiteY3" fmla="*/ 80206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869759 w 929224"/>
                  <a:gd name="connsiteY3" fmla="*/ 80206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985 w 929224"/>
                  <a:gd name="connsiteY0" fmla="*/ 20925 h 84144"/>
                  <a:gd name="connsiteX1" fmla="*/ 911365 w 929224"/>
                  <a:gd name="connsiteY1" fmla="*/ 17860 h 84144"/>
                  <a:gd name="connsiteX2" fmla="*/ 869759 w 929224"/>
                  <a:gd name="connsiteY2" fmla="*/ 80206 h 84144"/>
                  <a:gd name="connsiteX3" fmla="*/ 17913 w 929224"/>
                  <a:gd name="connsiteY3" fmla="*/ 80206 h 84144"/>
                  <a:gd name="connsiteX4" fmla="*/ 3985 w 929224"/>
                  <a:gd name="connsiteY4" fmla="*/ 20925 h 84144"/>
                  <a:gd name="connsiteX0" fmla="*/ 911365 w 929224"/>
                  <a:gd name="connsiteY0" fmla="*/ 17860 h 84144"/>
                  <a:gd name="connsiteX1" fmla="*/ 929224 w 929224"/>
                  <a:gd name="connsiteY1" fmla="*/ 0 h 84144"/>
                  <a:gd name="connsiteX2" fmla="*/ 929224 w 929224"/>
                  <a:gd name="connsiteY2" fmla="*/ 53579 h 84144"/>
                  <a:gd name="connsiteX3" fmla="*/ 869759 w 929224"/>
                  <a:gd name="connsiteY3" fmla="*/ 80206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985 w 929224"/>
                  <a:gd name="connsiteY0" fmla="*/ 20925 h 85461"/>
                  <a:gd name="connsiteX1" fmla="*/ 911365 w 929224"/>
                  <a:gd name="connsiteY1" fmla="*/ 17860 h 85461"/>
                  <a:gd name="connsiteX2" fmla="*/ 869759 w 929224"/>
                  <a:gd name="connsiteY2" fmla="*/ 80206 h 85461"/>
                  <a:gd name="connsiteX3" fmla="*/ 7960 w 929224"/>
                  <a:gd name="connsiteY3" fmla="*/ 85461 h 85461"/>
                  <a:gd name="connsiteX4" fmla="*/ 3985 w 929224"/>
                  <a:gd name="connsiteY4" fmla="*/ 20925 h 85461"/>
                  <a:gd name="connsiteX0" fmla="*/ 911365 w 929224"/>
                  <a:gd name="connsiteY0" fmla="*/ 17860 h 85461"/>
                  <a:gd name="connsiteX1" fmla="*/ 929224 w 929224"/>
                  <a:gd name="connsiteY1" fmla="*/ 0 h 85461"/>
                  <a:gd name="connsiteX2" fmla="*/ 929224 w 929224"/>
                  <a:gd name="connsiteY2" fmla="*/ 53579 h 85461"/>
                  <a:gd name="connsiteX3" fmla="*/ 869759 w 929224"/>
                  <a:gd name="connsiteY3" fmla="*/ 80206 h 85461"/>
                  <a:gd name="connsiteX4" fmla="*/ 911365 w 929224"/>
                  <a:gd name="connsiteY4" fmla="*/ 17860 h 85461"/>
                  <a:gd name="connsiteX0" fmla="*/ 11946 w 929224"/>
                  <a:gd name="connsiteY0" fmla="*/ 18737 h 85461"/>
                  <a:gd name="connsiteX1" fmla="*/ 51724 w 929224"/>
                  <a:gd name="connsiteY1" fmla="*/ 0 h 85461"/>
                  <a:gd name="connsiteX2" fmla="*/ 929224 w 929224"/>
                  <a:gd name="connsiteY2" fmla="*/ 0 h 85461"/>
                  <a:gd name="connsiteX3" fmla="*/ 869759 w 929224"/>
                  <a:gd name="connsiteY3" fmla="*/ 21042 h 85461"/>
                  <a:gd name="connsiteX4" fmla="*/ 11946 w 929224"/>
                  <a:gd name="connsiteY4" fmla="*/ 18737 h 85461"/>
                  <a:gd name="connsiteX0" fmla="*/ 1993 w 929224"/>
                  <a:gd name="connsiteY0" fmla="*/ 20048 h 85461"/>
                  <a:gd name="connsiteX1" fmla="*/ 51724 w 929224"/>
                  <a:gd name="connsiteY1" fmla="*/ 0 h 85461"/>
                  <a:gd name="connsiteX2" fmla="*/ 929224 w 929224"/>
                  <a:gd name="connsiteY2" fmla="*/ 0 h 85461"/>
                  <a:gd name="connsiteX3" fmla="*/ 929224 w 929224"/>
                  <a:gd name="connsiteY3" fmla="*/ 53579 h 85461"/>
                  <a:gd name="connsiteX4" fmla="*/ 869524 w 929224"/>
                  <a:gd name="connsiteY4" fmla="*/ 82829 h 85461"/>
                  <a:gd name="connsiteX5" fmla="*/ 0 w 929224"/>
                  <a:gd name="connsiteY5" fmla="*/ 84144 h 85461"/>
                  <a:gd name="connsiteX6" fmla="*/ 1993 w 929224"/>
                  <a:gd name="connsiteY6" fmla="*/ 20048 h 85461"/>
                  <a:gd name="connsiteX7" fmla="*/ 2999 w 929224"/>
                  <a:gd name="connsiteY7" fmla="*/ 19607 h 85461"/>
                  <a:gd name="connsiteX8" fmla="*/ 865539 w 929224"/>
                  <a:gd name="connsiteY8" fmla="*/ 22678 h 85461"/>
                  <a:gd name="connsiteX9" fmla="*/ 929224 w 929224"/>
                  <a:gd name="connsiteY9" fmla="*/ 0 h 85461"/>
                  <a:gd name="connsiteX10" fmla="*/ 867532 w 929224"/>
                  <a:gd name="connsiteY10" fmla="*/ 27060 h 85461"/>
                  <a:gd name="connsiteX11" fmla="*/ 867532 w 929224"/>
                  <a:gd name="connsiteY11" fmla="*/ 81076 h 85461"/>
                  <a:gd name="connsiteX0" fmla="*/ 3985 w 929224"/>
                  <a:gd name="connsiteY0" fmla="*/ 20925 h 85461"/>
                  <a:gd name="connsiteX1" fmla="*/ 911365 w 929224"/>
                  <a:gd name="connsiteY1" fmla="*/ 17860 h 85461"/>
                  <a:gd name="connsiteX2" fmla="*/ 869759 w 929224"/>
                  <a:gd name="connsiteY2" fmla="*/ 80206 h 85461"/>
                  <a:gd name="connsiteX3" fmla="*/ 7960 w 929224"/>
                  <a:gd name="connsiteY3" fmla="*/ 85461 h 85461"/>
                  <a:gd name="connsiteX4" fmla="*/ 3985 w 929224"/>
                  <a:gd name="connsiteY4" fmla="*/ 20925 h 85461"/>
                  <a:gd name="connsiteX0" fmla="*/ 863546 w 929224"/>
                  <a:gd name="connsiteY0" fmla="*/ 19172 h 85461"/>
                  <a:gd name="connsiteX1" fmla="*/ 929224 w 929224"/>
                  <a:gd name="connsiteY1" fmla="*/ 0 h 85461"/>
                  <a:gd name="connsiteX2" fmla="*/ 929224 w 929224"/>
                  <a:gd name="connsiteY2" fmla="*/ 53579 h 85461"/>
                  <a:gd name="connsiteX3" fmla="*/ 869759 w 929224"/>
                  <a:gd name="connsiteY3" fmla="*/ 80206 h 85461"/>
                  <a:gd name="connsiteX4" fmla="*/ 863546 w 929224"/>
                  <a:gd name="connsiteY4" fmla="*/ 19172 h 85461"/>
                  <a:gd name="connsiteX0" fmla="*/ 11946 w 929224"/>
                  <a:gd name="connsiteY0" fmla="*/ 18737 h 85461"/>
                  <a:gd name="connsiteX1" fmla="*/ 51724 w 929224"/>
                  <a:gd name="connsiteY1" fmla="*/ 0 h 85461"/>
                  <a:gd name="connsiteX2" fmla="*/ 929224 w 929224"/>
                  <a:gd name="connsiteY2" fmla="*/ 0 h 85461"/>
                  <a:gd name="connsiteX3" fmla="*/ 869759 w 929224"/>
                  <a:gd name="connsiteY3" fmla="*/ 21042 h 85461"/>
                  <a:gd name="connsiteX4" fmla="*/ 11946 w 929224"/>
                  <a:gd name="connsiteY4" fmla="*/ 18737 h 85461"/>
                  <a:gd name="connsiteX0" fmla="*/ 1993 w 929224"/>
                  <a:gd name="connsiteY0" fmla="*/ 20048 h 85461"/>
                  <a:gd name="connsiteX1" fmla="*/ 51724 w 929224"/>
                  <a:gd name="connsiteY1" fmla="*/ 0 h 85461"/>
                  <a:gd name="connsiteX2" fmla="*/ 929224 w 929224"/>
                  <a:gd name="connsiteY2" fmla="*/ 0 h 85461"/>
                  <a:gd name="connsiteX3" fmla="*/ 929224 w 929224"/>
                  <a:gd name="connsiteY3" fmla="*/ 53579 h 85461"/>
                  <a:gd name="connsiteX4" fmla="*/ 869524 w 929224"/>
                  <a:gd name="connsiteY4" fmla="*/ 82829 h 85461"/>
                  <a:gd name="connsiteX5" fmla="*/ 0 w 929224"/>
                  <a:gd name="connsiteY5" fmla="*/ 84144 h 85461"/>
                  <a:gd name="connsiteX6" fmla="*/ 1993 w 929224"/>
                  <a:gd name="connsiteY6" fmla="*/ 20048 h 85461"/>
                  <a:gd name="connsiteX7" fmla="*/ 2999 w 929224"/>
                  <a:gd name="connsiteY7" fmla="*/ 19607 h 85461"/>
                  <a:gd name="connsiteX8" fmla="*/ 865539 w 929224"/>
                  <a:gd name="connsiteY8" fmla="*/ 22678 h 85461"/>
                  <a:gd name="connsiteX9" fmla="*/ 929224 w 929224"/>
                  <a:gd name="connsiteY9" fmla="*/ 0 h 85461"/>
                  <a:gd name="connsiteX10" fmla="*/ 867532 w 929224"/>
                  <a:gd name="connsiteY10" fmla="*/ 27060 h 85461"/>
                  <a:gd name="connsiteX11" fmla="*/ 867532 w 929224"/>
                  <a:gd name="connsiteY11" fmla="*/ 81076 h 85461"/>
                  <a:gd name="connsiteX0" fmla="*/ 16917 w 942156"/>
                  <a:gd name="connsiteY0" fmla="*/ 20925 h 85461"/>
                  <a:gd name="connsiteX1" fmla="*/ 924297 w 942156"/>
                  <a:gd name="connsiteY1" fmla="*/ 17860 h 85461"/>
                  <a:gd name="connsiteX2" fmla="*/ 882691 w 942156"/>
                  <a:gd name="connsiteY2" fmla="*/ 80206 h 85461"/>
                  <a:gd name="connsiteX3" fmla="*/ 20892 w 942156"/>
                  <a:gd name="connsiteY3" fmla="*/ 85461 h 85461"/>
                  <a:gd name="connsiteX4" fmla="*/ 16917 w 942156"/>
                  <a:gd name="connsiteY4" fmla="*/ 20925 h 85461"/>
                  <a:gd name="connsiteX0" fmla="*/ 876478 w 942156"/>
                  <a:gd name="connsiteY0" fmla="*/ 19172 h 85461"/>
                  <a:gd name="connsiteX1" fmla="*/ 942156 w 942156"/>
                  <a:gd name="connsiteY1" fmla="*/ 0 h 85461"/>
                  <a:gd name="connsiteX2" fmla="*/ 942156 w 942156"/>
                  <a:gd name="connsiteY2" fmla="*/ 53579 h 85461"/>
                  <a:gd name="connsiteX3" fmla="*/ 882691 w 942156"/>
                  <a:gd name="connsiteY3" fmla="*/ 80206 h 85461"/>
                  <a:gd name="connsiteX4" fmla="*/ 876478 w 942156"/>
                  <a:gd name="connsiteY4" fmla="*/ 19172 h 85461"/>
                  <a:gd name="connsiteX0" fmla="*/ 24878 w 942156"/>
                  <a:gd name="connsiteY0" fmla="*/ 18737 h 85461"/>
                  <a:gd name="connsiteX1" fmla="*/ 64656 w 942156"/>
                  <a:gd name="connsiteY1" fmla="*/ 0 h 85461"/>
                  <a:gd name="connsiteX2" fmla="*/ 942156 w 942156"/>
                  <a:gd name="connsiteY2" fmla="*/ 0 h 85461"/>
                  <a:gd name="connsiteX3" fmla="*/ 882691 w 942156"/>
                  <a:gd name="connsiteY3" fmla="*/ 21042 h 85461"/>
                  <a:gd name="connsiteX4" fmla="*/ 24878 w 942156"/>
                  <a:gd name="connsiteY4" fmla="*/ 18737 h 85461"/>
                  <a:gd name="connsiteX0" fmla="*/ 14925 w 942156"/>
                  <a:gd name="connsiteY0" fmla="*/ 20048 h 85461"/>
                  <a:gd name="connsiteX1" fmla="*/ 64656 w 942156"/>
                  <a:gd name="connsiteY1" fmla="*/ 0 h 85461"/>
                  <a:gd name="connsiteX2" fmla="*/ 942156 w 942156"/>
                  <a:gd name="connsiteY2" fmla="*/ 0 h 85461"/>
                  <a:gd name="connsiteX3" fmla="*/ 942156 w 942156"/>
                  <a:gd name="connsiteY3" fmla="*/ 53579 h 85461"/>
                  <a:gd name="connsiteX4" fmla="*/ 882456 w 942156"/>
                  <a:gd name="connsiteY4" fmla="*/ 82829 h 85461"/>
                  <a:gd name="connsiteX5" fmla="*/ 12932 w 942156"/>
                  <a:gd name="connsiteY5" fmla="*/ 84144 h 85461"/>
                  <a:gd name="connsiteX6" fmla="*/ 14925 w 942156"/>
                  <a:gd name="connsiteY6" fmla="*/ 20048 h 85461"/>
                  <a:gd name="connsiteX7" fmla="*/ 0 w 942156"/>
                  <a:gd name="connsiteY7" fmla="*/ 21795 h 85461"/>
                  <a:gd name="connsiteX8" fmla="*/ 878471 w 942156"/>
                  <a:gd name="connsiteY8" fmla="*/ 22678 h 85461"/>
                  <a:gd name="connsiteX9" fmla="*/ 942156 w 942156"/>
                  <a:gd name="connsiteY9" fmla="*/ 0 h 85461"/>
                  <a:gd name="connsiteX10" fmla="*/ 880464 w 942156"/>
                  <a:gd name="connsiteY10" fmla="*/ 27060 h 85461"/>
                  <a:gd name="connsiteX11" fmla="*/ 880464 w 942156"/>
                  <a:gd name="connsiteY11" fmla="*/ 81076 h 85461"/>
                  <a:gd name="connsiteX0" fmla="*/ 3985 w 929224"/>
                  <a:gd name="connsiteY0" fmla="*/ 20925 h 85461"/>
                  <a:gd name="connsiteX1" fmla="*/ 911365 w 929224"/>
                  <a:gd name="connsiteY1" fmla="*/ 17860 h 85461"/>
                  <a:gd name="connsiteX2" fmla="*/ 869759 w 929224"/>
                  <a:gd name="connsiteY2" fmla="*/ 80206 h 85461"/>
                  <a:gd name="connsiteX3" fmla="*/ 7960 w 929224"/>
                  <a:gd name="connsiteY3" fmla="*/ 85461 h 85461"/>
                  <a:gd name="connsiteX4" fmla="*/ 3985 w 929224"/>
                  <a:gd name="connsiteY4" fmla="*/ 20925 h 85461"/>
                  <a:gd name="connsiteX0" fmla="*/ 863546 w 929224"/>
                  <a:gd name="connsiteY0" fmla="*/ 19172 h 85461"/>
                  <a:gd name="connsiteX1" fmla="*/ 929224 w 929224"/>
                  <a:gd name="connsiteY1" fmla="*/ 0 h 85461"/>
                  <a:gd name="connsiteX2" fmla="*/ 929224 w 929224"/>
                  <a:gd name="connsiteY2" fmla="*/ 53579 h 85461"/>
                  <a:gd name="connsiteX3" fmla="*/ 869759 w 929224"/>
                  <a:gd name="connsiteY3" fmla="*/ 80206 h 85461"/>
                  <a:gd name="connsiteX4" fmla="*/ 863546 w 929224"/>
                  <a:gd name="connsiteY4" fmla="*/ 19172 h 85461"/>
                  <a:gd name="connsiteX0" fmla="*/ 11946 w 929224"/>
                  <a:gd name="connsiteY0" fmla="*/ 18737 h 85461"/>
                  <a:gd name="connsiteX1" fmla="*/ 51724 w 929224"/>
                  <a:gd name="connsiteY1" fmla="*/ 0 h 85461"/>
                  <a:gd name="connsiteX2" fmla="*/ 929224 w 929224"/>
                  <a:gd name="connsiteY2" fmla="*/ 0 h 85461"/>
                  <a:gd name="connsiteX3" fmla="*/ 869759 w 929224"/>
                  <a:gd name="connsiteY3" fmla="*/ 21042 h 85461"/>
                  <a:gd name="connsiteX4" fmla="*/ 11946 w 929224"/>
                  <a:gd name="connsiteY4" fmla="*/ 18737 h 85461"/>
                  <a:gd name="connsiteX0" fmla="*/ 1993 w 929224"/>
                  <a:gd name="connsiteY0" fmla="*/ 20048 h 85461"/>
                  <a:gd name="connsiteX1" fmla="*/ 51724 w 929224"/>
                  <a:gd name="connsiteY1" fmla="*/ 0 h 85461"/>
                  <a:gd name="connsiteX2" fmla="*/ 929224 w 929224"/>
                  <a:gd name="connsiteY2" fmla="*/ 0 h 85461"/>
                  <a:gd name="connsiteX3" fmla="*/ 929224 w 929224"/>
                  <a:gd name="connsiteY3" fmla="*/ 53579 h 85461"/>
                  <a:gd name="connsiteX4" fmla="*/ 869524 w 929224"/>
                  <a:gd name="connsiteY4" fmla="*/ 82829 h 85461"/>
                  <a:gd name="connsiteX5" fmla="*/ 0 w 929224"/>
                  <a:gd name="connsiteY5" fmla="*/ 84144 h 85461"/>
                  <a:gd name="connsiteX6" fmla="*/ 1993 w 929224"/>
                  <a:gd name="connsiteY6" fmla="*/ 20048 h 85461"/>
                  <a:gd name="connsiteX7" fmla="*/ 15971 w 929224"/>
                  <a:gd name="connsiteY7" fmla="*/ 23983 h 85461"/>
                  <a:gd name="connsiteX8" fmla="*/ 865539 w 929224"/>
                  <a:gd name="connsiteY8" fmla="*/ 22678 h 85461"/>
                  <a:gd name="connsiteX9" fmla="*/ 929224 w 929224"/>
                  <a:gd name="connsiteY9" fmla="*/ 0 h 85461"/>
                  <a:gd name="connsiteX10" fmla="*/ 867532 w 929224"/>
                  <a:gd name="connsiteY10" fmla="*/ 27060 h 85461"/>
                  <a:gd name="connsiteX11" fmla="*/ 867532 w 929224"/>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7491 w 933169"/>
                  <a:gd name="connsiteY0" fmla="*/ 19172 h 85461"/>
                  <a:gd name="connsiteX1" fmla="*/ 933169 w 933169"/>
                  <a:gd name="connsiteY1" fmla="*/ 0 h 85461"/>
                  <a:gd name="connsiteX2" fmla="*/ 933169 w 933169"/>
                  <a:gd name="connsiteY2" fmla="*/ 53579 h 85461"/>
                  <a:gd name="connsiteX3" fmla="*/ 873704 w 933169"/>
                  <a:gd name="connsiteY3" fmla="*/ 80206 h 85461"/>
                  <a:gd name="connsiteX4" fmla="*/ 867491 w 933169"/>
                  <a:gd name="connsiteY4" fmla="*/ 19172 h 85461"/>
                  <a:gd name="connsiteX0" fmla="*/ 15891 w 933169"/>
                  <a:gd name="connsiteY0" fmla="*/ 18737 h 85461"/>
                  <a:gd name="connsiteX1" fmla="*/ 55669 w 933169"/>
                  <a:gd name="connsiteY1" fmla="*/ 0 h 85461"/>
                  <a:gd name="connsiteX2" fmla="*/ 933169 w 933169"/>
                  <a:gd name="connsiteY2" fmla="*/ 0 h 85461"/>
                  <a:gd name="connsiteX3" fmla="*/ 873704 w 933169"/>
                  <a:gd name="connsiteY3" fmla="*/ 21042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9484 w 933169"/>
                  <a:gd name="connsiteY8" fmla="*/ 22678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4 w 933169"/>
                  <a:gd name="connsiteY3" fmla="*/ 21042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9484 w 933169"/>
                  <a:gd name="connsiteY8" fmla="*/ 22678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4 w 933169"/>
                  <a:gd name="connsiteY3" fmla="*/ 21042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85660 w 933169"/>
                  <a:gd name="connsiteY3" fmla="*/ 21919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9 w 933169"/>
                  <a:gd name="connsiteY3" fmla="*/ 23231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9 w 933169"/>
                  <a:gd name="connsiteY3" fmla="*/ 23231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0184 w 933169"/>
                  <a:gd name="connsiteY3" fmla="*/ 6014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48118"/>
                  <a:gd name="connsiteY0" fmla="*/ 20925 h 85461"/>
                  <a:gd name="connsiteX1" fmla="*/ 915310 w 948118"/>
                  <a:gd name="connsiteY1" fmla="*/ 17860 h 85461"/>
                  <a:gd name="connsiteX2" fmla="*/ 873704 w 948118"/>
                  <a:gd name="connsiteY2" fmla="*/ 80206 h 85461"/>
                  <a:gd name="connsiteX3" fmla="*/ 11905 w 948118"/>
                  <a:gd name="connsiteY3" fmla="*/ 85461 h 85461"/>
                  <a:gd name="connsiteX4" fmla="*/ 7930 w 948118"/>
                  <a:gd name="connsiteY4" fmla="*/ 20925 h 85461"/>
                  <a:gd name="connsiteX0" fmla="*/ 864507 w 948118"/>
                  <a:gd name="connsiteY0" fmla="*/ 18731 h 85461"/>
                  <a:gd name="connsiteX1" fmla="*/ 933169 w 948118"/>
                  <a:gd name="connsiteY1" fmla="*/ 0 h 85461"/>
                  <a:gd name="connsiteX2" fmla="*/ 948118 w 948118"/>
                  <a:gd name="connsiteY2" fmla="*/ 52918 h 85461"/>
                  <a:gd name="connsiteX3" fmla="*/ 873704 w 948118"/>
                  <a:gd name="connsiteY3" fmla="*/ 80206 h 85461"/>
                  <a:gd name="connsiteX4" fmla="*/ 864507 w 948118"/>
                  <a:gd name="connsiteY4" fmla="*/ 18731 h 85461"/>
                  <a:gd name="connsiteX0" fmla="*/ 15891 w 948118"/>
                  <a:gd name="connsiteY0" fmla="*/ 18737 h 85461"/>
                  <a:gd name="connsiteX1" fmla="*/ 55669 w 948118"/>
                  <a:gd name="connsiteY1" fmla="*/ 0 h 85461"/>
                  <a:gd name="connsiteX2" fmla="*/ 933169 w 948118"/>
                  <a:gd name="connsiteY2" fmla="*/ 0 h 85461"/>
                  <a:gd name="connsiteX3" fmla="*/ 873709 w 948118"/>
                  <a:gd name="connsiteY3" fmla="*/ 23231 h 85461"/>
                  <a:gd name="connsiteX4" fmla="*/ 15891 w 948118"/>
                  <a:gd name="connsiteY4" fmla="*/ 18737 h 85461"/>
                  <a:gd name="connsiteX0" fmla="*/ 5938 w 948118"/>
                  <a:gd name="connsiteY0" fmla="*/ 20048 h 85461"/>
                  <a:gd name="connsiteX1" fmla="*/ 55669 w 948118"/>
                  <a:gd name="connsiteY1" fmla="*/ 0 h 85461"/>
                  <a:gd name="connsiteX2" fmla="*/ 933169 w 948118"/>
                  <a:gd name="connsiteY2" fmla="*/ 0 h 85461"/>
                  <a:gd name="connsiteX3" fmla="*/ 930184 w 948118"/>
                  <a:gd name="connsiteY3" fmla="*/ 60149 h 85461"/>
                  <a:gd name="connsiteX4" fmla="*/ 873469 w 948118"/>
                  <a:gd name="connsiteY4" fmla="*/ 82829 h 85461"/>
                  <a:gd name="connsiteX5" fmla="*/ 3945 w 948118"/>
                  <a:gd name="connsiteY5" fmla="*/ 84144 h 85461"/>
                  <a:gd name="connsiteX6" fmla="*/ 5938 w 948118"/>
                  <a:gd name="connsiteY6" fmla="*/ 20048 h 85461"/>
                  <a:gd name="connsiteX7" fmla="*/ 0 w 948118"/>
                  <a:gd name="connsiteY7" fmla="*/ 20912 h 85461"/>
                  <a:gd name="connsiteX8" fmla="*/ 866499 w 948118"/>
                  <a:gd name="connsiteY8" fmla="*/ 23113 h 85461"/>
                  <a:gd name="connsiteX9" fmla="*/ 933169 w 948118"/>
                  <a:gd name="connsiteY9" fmla="*/ 0 h 85461"/>
                  <a:gd name="connsiteX10" fmla="*/ 871477 w 948118"/>
                  <a:gd name="connsiteY10" fmla="*/ 27060 h 85461"/>
                  <a:gd name="connsiteX11" fmla="*/ 871477 w 948118"/>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1679 w 933169"/>
                  <a:gd name="connsiteY2" fmla="*/ 6014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9 w 933169"/>
                  <a:gd name="connsiteY3" fmla="*/ 23231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0184 w 933169"/>
                  <a:gd name="connsiteY3" fmla="*/ 6014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4800"/>
                  <a:gd name="connsiteX1" fmla="*/ 915310 w 933169"/>
                  <a:gd name="connsiteY1" fmla="*/ 17860 h 84800"/>
                  <a:gd name="connsiteX2" fmla="*/ 873704 w 933169"/>
                  <a:gd name="connsiteY2" fmla="*/ 80206 h 84800"/>
                  <a:gd name="connsiteX3" fmla="*/ 4443 w 933169"/>
                  <a:gd name="connsiteY3" fmla="*/ 84800 h 84800"/>
                  <a:gd name="connsiteX4" fmla="*/ 7930 w 933169"/>
                  <a:gd name="connsiteY4" fmla="*/ 20925 h 84800"/>
                  <a:gd name="connsiteX0" fmla="*/ 864507 w 933169"/>
                  <a:gd name="connsiteY0" fmla="*/ 18731 h 84800"/>
                  <a:gd name="connsiteX1" fmla="*/ 933169 w 933169"/>
                  <a:gd name="connsiteY1" fmla="*/ 0 h 84800"/>
                  <a:gd name="connsiteX2" fmla="*/ 931679 w 933169"/>
                  <a:gd name="connsiteY2" fmla="*/ 60149 h 84800"/>
                  <a:gd name="connsiteX3" fmla="*/ 873704 w 933169"/>
                  <a:gd name="connsiteY3" fmla="*/ 80206 h 84800"/>
                  <a:gd name="connsiteX4" fmla="*/ 864507 w 933169"/>
                  <a:gd name="connsiteY4" fmla="*/ 18731 h 84800"/>
                  <a:gd name="connsiteX0" fmla="*/ 15891 w 933169"/>
                  <a:gd name="connsiteY0" fmla="*/ 18737 h 84800"/>
                  <a:gd name="connsiteX1" fmla="*/ 55669 w 933169"/>
                  <a:gd name="connsiteY1" fmla="*/ 0 h 84800"/>
                  <a:gd name="connsiteX2" fmla="*/ 933169 w 933169"/>
                  <a:gd name="connsiteY2" fmla="*/ 0 h 84800"/>
                  <a:gd name="connsiteX3" fmla="*/ 873709 w 933169"/>
                  <a:gd name="connsiteY3" fmla="*/ 23231 h 84800"/>
                  <a:gd name="connsiteX4" fmla="*/ 15891 w 933169"/>
                  <a:gd name="connsiteY4" fmla="*/ 18737 h 84800"/>
                  <a:gd name="connsiteX0" fmla="*/ 5938 w 933169"/>
                  <a:gd name="connsiteY0" fmla="*/ 20048 h 84800"/>
                  <a:gd name="connsiteX1" fmla="*/ 55669 w 933169"/>
                  <a:gd name="connsiteY1" fmla="*/ 0 h 84800"/>
                  <a:gd name="connsiteX2" fmla="*/ 933169 w 933169"/>
                  <a:gd name="connsiteY2" fmla="*/ 0 h 84800"/>
                  <a:gd name="connsiteX3" fmla="*/ 930184 w 933169"/>
                  <a:gd name="connsiteY3" fmla="*/ 60149 h 84800"/>
                  <a:gd name="connsiteX4" fmla="*/ 873469 w 933169"/>
                  <a:gd name="connsiteY4" fmla="*/ 82829 h 84800"/>
                  <a:gd name="connsiteX5" fmla="*/ 3945 w 933169"/>
                  <a:gd name="connsiteY5" fmla="*/ 84144 h 84800"/>
                  <a:gd name="connsiteX6" fmla="*/ 5938 w 933169"/>
                  <a:gd name="connsiteY6" fmla="*/ 20048 h 84800"/>
                  <a:gd name="connsiteX7" fmla="*/ 0 w 933169"/>
                  <a:gd name="connsiteY7" fmla="*/ 20912 h 84800"/>
                  <a:gd name="connsiteX8" fmla="*/ 866499 w 933169"/>
                  <a:gd name="connsiteY8" fmla="*/ 23113 h 84800"/>
                  <a:gd name="connsiteX9" fmla="*/ 933169 w 933169"/>
                  <a:gd name="connsiteY9" fmla="*/ 0 h 84800"/>
                  <a:gd name="connsiteX10" fmla="*/ 871477 w 933169"/>
                  <a:gd name="connsiteY10" fmla="*/ 27060 h 84800"/>
                  <a:gd name="connsiteX11" fmla="*/ 871477 w 933169"/>
                  <a:gd name="connsiteY11" fmla="*/ 81076 h 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3169" h="84800" stroke="0" extrusionOk="0">
                    <a:moveTo>
                      <a:pt x="7930" y="20925"/>
                    </a:moveTo>
                    <a:lnTo>
                      <a:pt x="915310" y="17860"/>
                    </a:lnTo>
                    <a:lnTo>
                      <a:pt x="873704" y="80206"/>
                    </a:lnTo>
                    <a:lnTo>
                      <a:pt x="4443" y="84800"/>
                    </a:lnTo>
                    <a:lnTo>
                      <a:pt x="7930" y="20925"/>
                    </a:lnTo>
                    <a:close/>
                  </a:path>
                  <a:path w="933169" h="84800" fill="darkenLess" stroke="0" extrusionOk="0">
                    <a:moveTo>
                      <a:pt x="864507" y="18731"/>
                    </a:moveTo>
                    <a:lnTo>
                      <a:pt x="933169" y="0"/>
                    </a:lnTo>
                    <a:cubicBezTo>
                      <a:pt x="932672" y="20050"/>
                      <a:pt x="932176" y="40099"/>
                      <a:pt x="931679" y="60149"/>
                    </a:cubicBezTo>
                    <a:lnTo>
                      <a:pt x="873704" y="80206"/>
                    </a:lnTo>
                    <a:lnTo>
                      <a:pt x="864507" y="18731"/>
                    </a:lnTo>
                    <a:close/>
                  </a:path>
                  <a:path w="933169" h="84800" fill="lightenLess" stroke="0" extrusionOk="0">
                    <a:moveTo>
                      <a:pt x="15891" y="18737"/>
                    </a:moveTo>
                    <a:lnTo>
                      <a:pt x="55669" y="0"/>
                    </a:lnTo>
                    <a:lnTo>
                      <a:pt x="933169" y="0"/>
                    </a:lnTo>
                    <a:lnTo>
                      <a:pt x="873709" y="23231"/>
                    </a:lnTo>
                    <a:lnTo>
                      <a:pt x="15891" y="18737"/>
                    </a:lnTo>
                    <a:close/>
                  </a:path>
                  <a:path w="933169" h="84800" fill="none" extrusionOk="0">
                    <a:moveTo>
                      <a:pt x="5938" y="20048"/>
                    </a:moveTo>
                    <a:lnTo>
                      <a:pt x="55669" y="0"/>
                    </a:lnTo>
                    <a:lnTo>
                      <a:pt x="933169" y="0"/>
                    </a:lnTo>
                    <a:lnTo>
                      <a:pt x="930184" y="60149"/>
                    </a:lnTo>
                    <a:lnTo>
                      <a:pt x="873469" y="82829"/>
                    </a:lnTo>
                    <a:lnTo>
                      <a:pt x="3945" y="84144"/>
                    </a:lnTo>
                    <a:cubicBezTo>
                      <a:pt x="4609" y="62779"/>
                      <a:pt x="5274" y="41413"/>
                      <a:pt x="5938" y="20048"/>
                    </a:cubicBezTo>
                    <a:close/>
                    <a:moveTo>
                      <a:pt x="0" y="20912"/>
                    </a:moveTo>
                    <a:lnTo>
                      <a:pt x="866499" y="23113"/>
                    </a:lnTo>
                    <a:lnTo>
                      <a:pt x="933169" y="0"/>
                    </a:lnTo>
                    <a:moveTo>
                      <a:pt x="871477" y="27060"/>
                    </a:moveTo>
                    <a:lnTo>
                      <a:pt x="871477" y="81076"/>
                    </a:lnTo>
                  </a:path>
                </a:pathLst>
              </a:custGeom>
              <a:solidFill>
                <a:srgbClr val="FF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68" name="直方体 167"/>
              <p:cNvSpPr/>
              <p:nvPr/>
            </p:nvSpPr>
            <p:spPr>
              <a:xfrm>
                <a:off x="3041892" y="3927943"/>
                <a:ext cx="217254" cy="246154"/>
              </a:xfrm>
              <a:prstGeom prst="cub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69" name="フリーフォーム 168"/>
              <p:cNvSpPr/>
              <p:nvPr/>
            </p:nvSpPr>
            <p:spPr>
              <a:xfrm>
                <a:off x="2250468" y="4998591"/>
                <a:ext cx="1486635" cy="102764"/>
              </a:xfrm>
              <a:custGeom>
                <a:avLst/>
                <a:gdLst>
                  <a:gd name="connsiteX0" fmla="*/ 0 w 1476375"/>
                  <a:gd name="connsiteY0" fmla="*/ 71437 h 80962"/>
                  <a:gd name="connsiteX1" fmla="*/ 80963 w 1476375"/>
                  <a:gd name="connsiteY1" fmla="*/ 2381 h 80962"/>
                  <a:gd name="connsiteX2" fmla="*/ 1476375 w 1476375"/>
                  <a:gd name="connsiteY2" fmla="*/ 0 h 80962"/>
                  <a:gd name="connsiteX3" fmla="*/ 1381125 w 1476375"/>
                  <a:gd name="connsiteY3" fmla="*/ 80962 h 80962"/>
                  <a:gd name="connsiteX4" fmla="*/ 0 w 1476375"/>
                  <a:gd name="connsiteY4" fmla="*/ 71437 h 80962"/>
                  <a:gd name="connsiteX0" fmla="*/ 0 w 1476359"/>
                  <a:gd name="connsiteY0" fmla="*/ 78569 h 80962"/>
                  <a:gd name="connsiteX1" fmla="*/ 80947 w 1476359"/>
                  <a:gd name="connsiteY1" fmla="*/ 2381 h 80962"/>
                  <a:gd name="connsiteX2" fmla="*/ 1476359 w 1476359"/>
                  <a:gd name="connsiteY2" fmla="*/ 0 h 80962"/>
                  <a:gd name="connsiteX3" fmla="*/ 1381109 w 1476359"/>
                  <a:gd name="connsiteY3" fmla="*/ 80962 h 80962"/>
                  <a:gd name="connsiteX4" fmla="*/ 0 w 1476359"/>
                  <a:gd name="connsiteY4" fmla="*/ 78569 h 80962"/>
                  <a:gd name="connsiteX0" fmla="*/ 0 w 1478724"/>
                  <a:gd name="connsiteY0" fmla="*/ 92845 h 92845"/>
                  <a:gd name="connsiteX1" fmla="*/ 83312 w 1478724"/>
                  <a:gd name="connsiteY1" fmla="*/ 2381 h 92845"/>
                  <a:gd name="connsiteX2" fmla="*/ 1478724 w 1478724"/>
                  <a:gd name="connsiteY2" fmla="*/ 0 h 92845"/>
                  <a:gd name="connsiteX3" fmla="*/ 1383474 w 1478724"/>
                  <a:gd name="connsiteY3" fmla="*/ 80962 h 92845"/>
                  <a:gd name="connsiteX4" fmla="*/ 0 w 1478724"/>
                  <a:gd name="connsiteY4" fmla="*/ 92845 h 92845"/>
                  <a:gd name="connsiteX0" fmla="*/ 0 w 1478724"/>
                  <a:gd name="connsiteY0" fmla="*/ 92845 h 95238"/>
                  <a:gd name="connsiteX1" fmla="*/ 83312 w 1478724"/>
                  <a:gd name="connsiteY1" fmla="*/ 2381 h 95238"/>
                  <a:gd name="connsiteX2" fmla="*/ 1478724 w 1478724"/>
                  <a:gd name="connsiteY2" fmla="*/ 0 h 95238"/>
                  <a:gd name="connsiteX3" fmla="*/ 1378718 w 1478724"/>
                  <a:gd name="connsiteY3" fmla="*/ 95238 h 95238"/>
                  <a:gd name="connsiteX4" fmla="*/ 0 w 1478724"/>
                  <a:gd name="connsiteY4" fmla="*/ 92845 h 95238"/>
                  <a:gd name="connsiteX0" fmla="*/ 0 w 1488233"/>
                  <a:gd name="connsiteY0" fmla="*/ 104740 h 104740"/>
                  <a:gd name="connsiteX1" fmla="*/ 92821 w 1488233"/>
                  <a:gd name="connsiteY1" fmla="*/ 2381 h 104740"/>
                  <a:gd name="connsiteX2" fmla="*/ 1488233 w 1488233"/>
                  <a:gd name="connsiteY2" fmla="*/ 0 h 104740"/>
                  <a:gd name="connsiteX3" fmla="*/ 1388227 w 1488233"/>
                  <a:gd name="connsiteY3" fmla="*/ 95238 h 104740"/>
                  <a:gd name="connsiteX4" fmla="*/ 0 w 1488233"/>
                  <a:gd name="connsiteY4" fmla="*/ 104740 h 104740"/>
                  <a:gd name="connsiteX0" fmla="*/ 0 w 1488233"/>
                  <a:gd name="connsiteY0" fmla="*/ 104740 h 111895"/>
                  <a:gd name="connsiteX1" fmla="*/ 92821 w 1488233"/>
                  <a:gd name="connsiteY1" fmla="*/ 2381 h 111895"/>
                  <a:gd name="connsiteX2" fmla="*/ 1488233 w 1488233"/>
                  <a:gd name="connsiteY2" fmla="*/ 0 h 111895"/>
                  <a:gd name="connsiteX3" fmla="*/ 1385852 w 1488233"/>
                  <a:gd name="connsiteY3" fmla="*/ 111895 h 111895"/>
                  <a:gd name="connsiteX4" fmla="*/ 0 w 1488233"/>
                  <a:gd name="connsiteY4" fmla="*/ 104740 h 111895"/>
                  <a:gd name="connsiteX0" fmla="*/ 0 w 1488233"/>
                  <a:gd name="connsiteY0" fmla="*/ 104740 h 104752"/>
                  <a:gd name="connsiteX1" fmla="*/ 92821 w 1488233"/>
                  <a:gd name="connsiteY1" fmla="*/ 2381 h 104752"/>
                  <a:gd name="connsiteX2" fmla="*/ 1488233 w 1488233"/>
                  <a:gd name="connsiteY2" fmla="*/ 0 h 104752"/>
                  <a:gd name="connsiteX3" fmla="*/ 1390614 w 1488233"/>
                  <a:gd name="connsiteY3" fmla="*/ 104752 h 104752"/>
                  <a:gd name="connsiteX4" fmla="*/ 0 w 1488233"/>
                  <a:gd name="connsiteY4" fmla="*/ 104740 h 10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233" h="104752">
                    <a:moveTo>
                      <a:pt x="0" y="104740"/>
                    </a:moveTo>
                    <a:lnTo>
                      <a:pt x="92821" y="2381"/>
                    </a:lnTo>
                    <a:lnTo>
                      <a:pt x="1488233" y="0"/>
                    </a:lnTo>
                    <a:lnTo>
                      <a:pt x="1390614" y="104752"/>
                    </a:lnTo>
                    <a:lnTo>
                      <a:pt x="0" y="104740"/>
                    </a:lnTo>
                    <a:close/>
                  </a:path>
                </a:pathLst>
              </a:cu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nvGrpSpPr>
              <p:cNvPr id="85" name="グループ化 90"/>
              <p:cNvGrpSpPr/>
              <p:nvPr/>
            </p:nvGrpSpPr>
            <p:grpSpPr>
              <a:xfrm>
                <a:off x="2343158" y="5136606"/>
                <a:ext cx="222253" cy="137863"/>
                <a:chOff x="3286116" y="2240756"/>
                <a:chExt cx="216694" cy="71438"/>
              </a:xfrm>
              <a:solidFill>
                <a:schemeClr val="accent1">
                  <a:lumMod val="20000"/>
                  <a:lumOff val="80000"/>
                </a:schemeClr>
              </a:solidFill>
            </p:grpSpPr>
            <p:sp>
              <p:nvSpPr>
                <p:cNvPr id="187" name="正方形/長方形 18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88" name="正方形/長方形 18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86" name="グループ化 325"/>
              <p:cNvGrpSpPr/>
              <p:nvPr/>
            </p:nvGrpSpPr>
            <p:grpSpPr>
              <a:xfrm>
                <a:off x="2595565" y="5136606"/>
                <a:ext cx="222253" cy="137863"/>
                <a:chOff x="3286116" y="2240756"/>
                <a:chExt cx="216694" cy="71438"/>
              </a:xfrm>
              <a:solidFill>
                <a:schemeClr val="accent1">
                  <a:lumMod val="20000"/>
                  <a:lumOff val="80000"/>
                </a:schemeClr>
              </a:solidFill>
            </p:grpSpPr>
            <p:sp>
              <p:nvSpPr>
                <p:cNvPr id="185" name="正方形/長方形 184"/>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86" name="正方形/長方形 185"/>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87" name="グループ化 328"/>
              <p:cNvGrpSpPr/>
              <p:nvPr/>
            </p:nvGrpSpPr>
            <p:grpSpPr>
              <a:xfrm>
                <a:off x="2857524" y="5136606"/>
                <a:ext cx="222253" cy="137863"/>
                <a:chOff x="3286116" y="2240756"/>
                <a:chExt cx="216694" cy="71438"/>
              </a:xfrm>
              <a:solidFill>
                <a:schemeClr val="accent1">
                  <a:lumMod val="20000"/>
                  <a:lumOff val="80000"/>
                </a:schemeClr>
              </a:solidFill>
            </p:grpSpPr>
            <p:sp>
              <p:nvSpPr>
                <p:cNvPr id="183" name="正方形/長方形 182"/>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84" name="正方形/長方形 183"/>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88" name="グループ化 331"/>
              <p:cNvGrpSpPr/>
              <p:nvPr/>
            </p:nvGrpSpPr>
            <p:grpSpPr>
              <a:xfrm>
                <a:off x="3112315" y="5136606"/>
                <a:ext cx="222255" cy="137863"/>
                <a:chOff x="3286114" y="2240756"/>
                <a:chExt cx="216696" cy="71438"/>
              </a:xfrm>
              <a:solidFill>
                <a:schemeClr val="accent1">
                  <a:lumMod val="20000"/>
                  <a:lumOff val="80000"/>
                </a:schemeClr>
              </a:solidFill>
            </p:grpSpPr>
            <p:sp>
              <p:nvSpPr>
                <p:cNvPr id="181" name="正方形/長方形 180"/>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82" name="正方形/長方形 181"/>
                <p:cNvSpPr/>
                <p:nvPr/>
              </p:nvSpPr>
              <p:spPr>
                <a:xfrm>
                  <a:off x="3286114" y="2240756"/>
                  <a:ext cx="109530"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89" name="グループ化 334"/>
              <p:cNvGrpSpPr/>
              <p:nvPr/>
            </p:nvGrpSpPr>
            <p:grpSpPr>
              <a:xfrm>
                <a:off x="3362349" y="5136606"/>
                <a:ext cx="222253" cy="137863"/>
                <a:chOff x="3286116" y="2240756"/>
                <a:chExt cx="216694" cy="71438"/>
              </a:xfrm>
              <a:solidFill>
                <a:schemeClr val="accent1">
                  <a:lumMod val="20000"/>
                  <a:lumOff val="80000"/>
                </a:schemeClr>
              </a:solidFill>
            </p:grpSpPr>
            <p:sp>
              <p:nvSpPr>
                <p:cNvPr id="179" name="正方形/長方形 178"/>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80" name="正方形/長方形 179"/>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90" name="グループ化 337"/>
              <p:cNvGrpSpPr/>
              <p:nvPr/>
            </p:nvGrpSpPr>
            <p:grpSpPr>
              <a:xfrm>
                <a:off x="2786050" y="4369850"/>
                <a:ext cx="222253" cy="111127"/>
                <a:chOff x="3286116" y="2240756"/>
                <a:chExt cx="216694" cy="71438"/>
              </a:xfrm>
              <a:solidFill>
                <a:schemeClr val="accent1">
                  <a:lumMod val="20000"/>
                  <a:lumOff val="80000"/>
                </a:schemeClr>
              </a:solidFill>
            </p:grpSpPr>
            <p:sp>
              <p:nvSpPr>
                <p:cNvPr id="177" name="正方形/長方形 17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178" name="正方形/長方形 17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sp>
            <p:nvSpPr>
              <p:cNvPr id="176" name="フリーフォーム 175"/>
              <p:cNvSpPr/>
              <p:nvPr/>
            </p:nvSpPr>
            <p:spPr>
              <a:xfrm>
                <a:off x="2343577" y="4441759"/>
                <a:ext cx="1390424" cy="112322"/>
              </a:xfrm>
              <a:custGeom>
                <a:avLst/>
                <a:gdLst>
                  <a:gd name="connsiteX0" fmla="*/ 0 w 895360"/>
                  <a:gd name="connsiteY0" fmla="*/ 17860 h 71438"/>
                  <a:gd name="connsiteX1" fmla="*/ 877501 w 895360"/>
                  <a:gd name="connsiteY1" fmla="*/ 17860 h 71438"/>
                  <a:gd name="connsiteX2" fmla="*/ 877501 w 895360"/>
                  <a:gd name="connsiteY2" fmla="*/ 71438 h 71438"/>
                  <a:gd name="connsiteX3" fmla="*/ 0 w 895360"/>
                  <a:gd name="connsiteY3" fmla="*/ 71438 h 71438"/>
                  <a:gd name="connsiteX4" fmla="*/ 0 w 895360"/>
                  <a:gd name="connsiteY4" fmla="*/ 17860 h 71438"/>
                  <a:gd name="connsiteX0" fmla="*/ 877501 w 895360"/>
                  <a:gd name="connsiteY0" fmla="*/ 17860 h 71438"/>
                  <a:gd name="connsiteX1" fmla="*/ 895360 w 895360"/>
                  <a:gd name="connsiteY1" fmla="*/ 0 h 71438"/>
                  <a:gd name="connsiteX2" fmla="*/ 895360 w 895360"/>
                  <a:gd name="connsiteY2" fmla="*/ 53579 h 71438"/>
                  <a:gd name="connsiteX3" fmla="*/ 877501 w 895360"/>
                  <a:gd name="connsiteY3" fmla="*/ 71438 h 71438"/>
                  <a:gd name="connsiteX4" fmla="*/ 877501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77501 w 895360"/>
                  <a:gd name="connsiteY3" fmla="*/ 17860 h 71438"/>
                  <a:gd name="connsiteX4" fmla="*/ 0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95360 w 895360"/>
                  <a:gd name="connsiteY3" fmla="*/ 53579 h 71438"/>
                  <a:gd name="connsiteX4" fmla="*/ 877501 w 895360"/>
                  <a:gd name="connsiteY4" fmla="*/ 71438 h 71438"/>
                  <a:gd name="connsiteX5" fmla="*/ 0 w 895360"/>
                  <a:gd name="connsiteY5" fmla="*/ 71438 h 71438"/>
                  <a:gd name="connsiteX6" fmla="*/ 0 w 895360"/>
                  <a:gd name="connsiteY6" fmla="*/ 17860 h 71438"/>
                  <a:gd name="connsiteX7" fmla="*/ 0 w 895360"/>
                  <a:gd name="connsiteY7" fmla="*/ 17860 h 71438"/>
                  <a:gd name="connsiteX8" fmla="*/ 877501 w 895360"/>
                  <a:gd name="connsiteY8" fmla="*/ 17860 h 71438"/>
                  <a:gd name="connsiteX9" fmla="*/ 895360 w 895360"/>
                  <a:gd name="connsiteY9" fmla="*/ 0 h 71438"/>
                  <a:gd name="connsiteX10" fmla="*/ 877501 w 895360"/>
                  <a:gd name="connsiteY10" fmla="*/ 17860 h 71438"/>
                  <a:gd name="connsiteX11" fmla="*/ 877501 w 895360"/>
                  <a:gd name="connsiteY11" fmla="*/ 71438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360" h="71438" stroke="0" extrusionOk="0">
                    <a:moveTo>
                      <a:pt x="0" y="17860"/>
                    </a:moveTo>
                    <a:lnTo>
                      <a:pt x="877501" y="17860"/>
                    </a:lnTo>
                    <a:lnTo>
                      <a:pt x="877501" y="71438"/>
                    </a:lnTo>
                    <a:lnTo>
                      <a:pt x="0" y="71438"/>
                    </a:lnTo>
                    <a:lnTo>
                      <a:pt x="0" y="17860"/>
                    </a:lnTo>
                    <a:close/>
                  </a:path>
                  <a:path w="895360" h="71438" fill="darkenLess" stroke="0" extrusionOk="0">
                    <a:moveTo>
                      <a:pt x="877501" y="17860"/>
                    </a:moveTo>
                    <a:lnTo>
                      <a:pt x="895360" y="0"/>
                    </a:lnTo>
                    <a:lnTo>
                      <a:pt x="895360" y="53579"/>
                    </a:lnTo>
                    <a:lnTo>
                      <a:pt x="877501" y="71438"/>
                    </a:lnTo>
                    <a:lnTo>
                      <a:pt x="877501" y="17860"/>
                    </a:lnTo>
                    <a:close/>
                  </a:path>
                  <a:path w="895360" h="71438" fill="lightenLess" stroke="0" extrusionOk="0">
                    <a:moveTo>
                      <a:pt x="0" y="17860"/>
                    </a:moveTo>
                    <a:lnTo>
                      <a:pt x="17860" y="0"/>
                    </a:lnTo>
                    <a:lnTo>
                      <a:pt x="895360" y="0"/>
                    </a:lnTo>
                    <a:lnTo>
                      <a:pt x="877501" y="17860"/>
                    </a:lnTo>
                    <a:lnTo>
                      <a:pt x="0" y="17860"/>
                    </a:lnTo>
                    <a:close/>
                  </a:path>
                  <a:path w="895360" h="71438" fill="none" extrusionOk="0">
                    <a:moveTo>
                      <a:pt x="0" y="17860"/>
                    </a:moveTo>
                    <a:lnTo>
                      <a:pt x="17860" y="0"/>
                    </a:lnTo>
                    <a:lnTo>
                      <a:pt x="895360" y="0"/>
                    </a:lnTo>
                    <a:lnTo>
                      <a:pt x="895360" y="53579"/>
                    </a:lnTo>
                    <a:lnTo>
                      <a:pt x="877501" y="71438"/>
                    </a:lnTo>
                    <a:lnTo>
                      <a:pt x="0" y="71438"/>
                    </a:lnTo>
                    <a:lnTo>
                      <a:pt x="0" y="17860"/>
                    </a:lnTo>
                    <a:close/>
                    <a:moveTo>
                      <a:pt x="0" y="17860"/>
                    </a:moveTo>
                    <a:lnTo>
                      <a:pt x="877501" y="17860"/>
                    </a:lnTo>
                    <a:lnTo>
                      <a:pt x="895360" y="0"/>
                    </a:lnTo>
                    <a:moveTo>
                      <a:pt x="877501" y="17860"/>
                    </a:moveTo>
                    <a:lnTo>
                      <a:pt x="877501" y="71438"/>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grpSp>
        <p:grpSp>
          <p:nvGrpSpPr>
            <p:cNvPr id="91" name="Group 536"/>
            <p:cNvGrpSpPr>
              <a:grpSpLocks/>
            </p:cNvGrpSpPr>
            <p:nvPr/>
          </p:nvGrpSpPr>
          <p:grpSpPr bwMode="auto">
            <a:xfrm>
              <a:off x="6242680" y="5740441"/>
              <a:ext cx="123847" cy="272796"/>
              <a:chOff x="537" y="437"/>
              <a:chExt cx="46" cy="56"/>
            </a:xfrm>
          </p:grpSpPr>
          <p:sp>
            <p:nvSpPr>
              <p:cNvPr id="90268" name="AutoShape 537"/>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69" name="Oval 538"/>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pic>
          <p:nvPicPr>
            <p:cNvPr id="90263" name="Picture 229" descr="http://www.printout.jp/clipart/clipart_d/18_health/04_care/gif/health_0166.gif"/>
            <p:cNvPicPr>
              <a:picLocks noChangeAspect="1" noChangeArrowheads="1"/>
            </p:cNvPicPr>
            <p:nvPr/>
          </p:nvPicPr>
          <p:blipFill>
            <a:blip r:embed="rId8" cstate="print"/>
            <a:srcRect/>
            <a:stretch>
              <a:fillRect/>
            </a:stretch>
          </p:blipFill>
          <p:spPr bwMode="auto">
            <a:xfrm>
              <a:off x="7076397" y="5621792"/>
              <a:ext cx="220177" cy="150089"/>
            </a:xfrm>
            <a:prstGeom prst="rect">
              <a:avLst/>
            </a:prstGeom>
            <a:noFill/>
            <a:ln w="9525">
              <a:noFill/>
              <a:miter lim="800000"/>
              <a:headEnd/>
              <a:tailEnd/>
            </a:ln>
          </p:spPr>
        </p:pic>
        <p:pic>
          <p:nvPicPr>
            <p:cNvPr id="90264" name="Picture 47" descr="http://www.printout.jp/clipart/clipart_d/03_person/04_daily_life/gif/marry43.gif"/>
            <p:cNvPicPr>
              <a:picLocks noChangeAspect="1" noChangeArrowheads="1"/>
            </p:cNvPicPr>
            <p:nvPr/>
          </p:nvPicPr>
          <p:blipFill>
            <a:blip r:embed="rId9" cstate="print"/>
            <a:srcRect/>
            <a:stretch>
              <a:fillRect/>
            </a:stretch>
          </p:blipFill>
          <p:spPr bwMode="auto">
            <a:xfrm>
              <a:off x="8029354" y="5736389"/>
              <a:ext cx="178893" cy="228177"/>
            </a:xfrm>
            <a:prstGeom prst="rect">
              <a:avLst/>
            </a:prstGeom>
            <a:noFill/>
            <a:ln w="9525">
              <a:noFill/>
              <a:miter lim="800000"/>
              <a:headEnd/>
              <a:tailEnd/>
            </a:ln>
          </p:spPr>
        </p:pic>
        <p:grpSp>
          <p:nvGrpSpPr>
            <p:cNvPr id="92" name="Group 386"/>
            <p:cNvGrpSpPr>
              <a:grpSpLocks/>
            </p:cNvGrpSpPr>
            <p:nvPr/>
          </p:nvGrpSpPr>
          <p:grpSpPr bwMode="auto">
            <a:xfrm>
              <a:off x="8549990" y="5114722"/>
              <a:ext cx="181189" cy="341754"/>
              <a:chOff x="383" y="364"/>
              <a:chExt cx="46" cy="56"/>
            </a:xfrm>
          </p:grpSpPr>
          <p:sp>
            <p:nvSpPr>
              <p:cNvPr id="90266" name="AutoShape 387"/>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sp>
            <p:nvSpPr>
              <p:cNvPr id="90267" name="Oval 388"/>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pPr fontAlgn="base">
                  <a:spcBef>
                    <a:spcPct val="0"/>
                  </a:spcBef>
                  <a:spcAft>
                    <a:spcPct val="0"/>
                  </a:spcAft>
                </a:pPr>
                <a:endParaRPr lang="ja-JP" altLang="en-US">
                  <a:solidFill>
                    <a:prstClr val="black"/>
                  </a:solidFill>
                  <a:latin typeface="Helvetica"/>
                  <a:ea typeface="ヒラギノ丸ゴ ProN W4"/>
                </a:endParaRPr>
              </a:p>
            </p:txBody>
          </p:sp>
        </p:grpSp>
      </p:grpSp>
      <p:cxnSp>
        <p:nvCxnSpPr>
          <p:cNvPr id="331" name="直線矢印コネクタ 330"/>
          <p:cNvCxnSpPr>
            <a:stCxn id="330" idx="0"/>
            <a:endCxn id="179" idx="3"/>
          </p:cNvCxnSpPr>
          <p:nvPr/>
        </p:nvCxnSpPr>
        <p:spPr>
          <a:xfrm flipV="1">
            <a:off x="5397483" y="5745561"/>
            <a:ext cx="1337520" cy="347871"/>
          </a:xfrm>
          <a:prstGeom prst="straightConnector1">
            <a:avLst/>
          </a:prstGeom>
          <a:ln w="22225">
            <a:solidFill>
              <a:srgbClr val="FF0066"/>
            </a:solidFill>
            <a:tailEnd type="oval" w="lg" len="lg"/>
          </a:ln>
        </p:spPr>
        <p:style>
          <a:lnRef idx="1">
            <a:schemeClr val="accent1"/>
          </a:lnRef>
          <a:fillRef idx="0">
            <a:schemeClr val="accent1"/>
          </a:fillRef>
          <a:effectRef idx="0">
            <a:schemeClr val="accent1"/>
          </a:effectRef>
          <a:fontRef idx="minor">
            <a:schemeClr val="tx1"/>
          </a:fontRef>
        </p:style>
      </p:cxnSp>
      <p:cxnSp>
        <p:nvCxnSpPr>
          <p:cNvPr id="336" name="直線矢印コネクタ 335"/>
          <p:cNvCxnSpPr>
            <a:stCxn id="335" idx="2"/>
            <a:endCxn id="165" idx="2"/>
          </p:cNvCxnSpPr>
          <p:nvPr/>
        </p:nvCxnSpPr>
        <p:spPr>
          <a:xfrm>
            <a:off x="5740879" y="4581188"/>
            <a:ext cx="903647" cy="737589"/>
          </a:xfrm>
          <a:prstGeom prst="straightConnector1">
            <a:avLst/>
          </a:prstGeom>
          <a:ln w="22225">
            <a:solidFill>
              <a:srgbClr val="FF0066"/>
            </a:solidFill>
            <a:tailEnd type="oval" w="lg" len="lg"/>
          </a:ln>
        </p:spPr>
        <p:style>
          <a:lnRef idx="1">
            <a:schemeClr val="accent1"/>
          </a:lnRef>
          <a:fillRef idx="0">
            <a:schemeClr val="accent1"/>
          </a:fillRef>
          <a:effectRef idx="0">
            <a:schemeClr val="accent1"/>
          </a:effectRef>
          <a:fontRef idx="minor">
            <a:schemeClr val="tx1"/>
          </a:fontRef>
        </p:style>
      </p:cxnSp>
      <p:grpSp>
        <p:nvGrpSpPr>
          <p:cNvPr id="93" name="グループ化 364"/>
          <p:cNvGrpSpPr/>
          <p:nvPr/>
        </p:nvGrpSpPr>
        <p:grpSpPr>
          <a:xfrm>
            <a:off x="4564093" y="3284985"/>
            <a:ext cx="5159053" cy="459792"/>
            <a:chOff x="9397330" y="2326853"/>
            <a:chExt cx="2736304" cy="598092"/>
          </a:xfrm>
        </p:grpSpPr>
        <p:sp>
          <p:nvSpPr>
            <p:cNvPr id="344" name="正方形/長方形 343"/>
            <p:cNvSpPr/>
            <p:nvPr/>
          </p:nvSpPr>
          <p:spPr>
            <a:xfrm>
              <a:off x="9397330" y="2326853"/>
              <a:ext cx="2736303" cy="598092"/>
            </a:xfrm>
            <a:prstGeom prst="rect">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Helvetica"/>
                <a:ea typeface="ヒラギノ丸ゴ ProN W4"/>
              </a:endParaRPr>
            </a:p>
          </p:txBody>
        </p:sp>
        <p:sp>
          <p:nvSpPr>
            <p:cNvPr id="90124" name="テキスト ボックス 39"/>
            <p:cNvSpPr txBox="1">
              <a:spLocks noChangeArrowheads="1"/>
            </p:cNvSpPr>
            <p:nvPr/>
          </p:nvSpPr>
          <p:spPr bwMode="auto">
            <a:xfrm>
              <a:off x="9397330" y="2349498"/>
              <a:ext cx="2736304" cy="560493"/>
            </a:xfrm>
            <a:prstGeom prst="rect">
              <a:avLst/>
            </a:prstGeom>
            <a:noFill/>
            <a:ln w="9525">
              <a:noFill/>
              <a:miter lim="800000"/>
              <a:headEnd/>
              <a:tailEnd/>
            </a:ln>
          </p:spPr>
          <p:txBody>
            <a:bodyPr wrap="square">
              <a:spAutoFit/>
            </a:bodyPr>
            <a:lstStyle/>
            <a:p>
              <a:pPr fontAlgn="base">
                <a:spcBef>
                  <a:spcPct val="0"/>
                </a:spcBef>
                <a:spcAft>
                  <a:spcPct val="0"/>
                </a:spcAft>
              </a:pPr>
              <a:r>
                <a:rPr lang="en-US" altLang="ja-JP" sz="1100" dirty="0">
                  <a:solidFill>
                    <a:prstClr val="black"/>
                  </a:solidFill>
                  <a:latin typeface="Helvetica"/>
                  <a:ea typeface="ヒラギノ丸ゴ ProN W4"/>
                </a:rPr>
                <a:t>24</a:t>
              </a:r>
              <a:r>
                <a:rPr lang="ja-JP" altLang="en-US" sz="1100" dirty="0">
                  <a:solidFill>
                    <a:prstClr val="black"/>
                  </a:solidFill>
                  <a:latin typeface="Helvetica"/>
                  <a:ea typeface="ヒラギノ丸ゴ ProN W4"/>
                </a:rPr>
                <a:t>時間対応の訪問看護・介護</a:t>
              </a:r>
              <a:endParaRPr lang="en-US" altLang="ja-JP" sz="1100" dirty="0">
                <a:solidFill>
                  <a:prstClr val="black"/>
                </a:solidFill>
                <a:latin typeface="Helvetica"/>
                <a:ea typeface="ヒラギノ丸ゴ ProN W4"/>
              </a:endParaRPr>
            </a:p>
            <a:p>
              <a:pPr fontAlgn="base">
                <a:spcBef>
                  <a:spcPct val="0"/>
                </a:spcBef>
                <a:spcAft>
                  <a:spcPct val="0"/>
                </a:spcAft>
              </a:pPr>
              <a:r>
                <a:rPr lang="ja-JP" altLang="en-US" sz="1100" dirty="0">
                  <a:solidFill>
                    <a:srgbClr val="FF0066"/>
                  </a:solidFill>
                  <a:latin typeface="Helvetica"/>
                  <a:ea typeface="ヒラギノ丸ゴ ProN W4"/>
                </a:rPr>
                <a:t>　「定期巡回随時対応サービス」</a:t>
              </a:r>
              <a:r>
                <a:rPr lang="ja-JP" altLang="en-US" sz="1100" dirty="0">
                  <a:solidFill>
                    <a:srgbClr val="000000"/>
                  </a:solidFill>
                  <a:latin typeface="Helvetica"/>
                  <a:ea typeface="ヒラギノ丸ゴ ProN W4"/>
                </a:rPr>
                <a:t>の活用</a:t>
              </a:r>
              <a:r>
                <a:rPr lang="ja-JP" altLang="en-US" sz="1100" dirty="0">
                  <a:solidFill>
                    <a:srgbClr val="2D2D8A">
                      <a:lumMod val="60000"/>
                      <a:lumOff val="40000"/>
                    </a:srgbClr>
                  </a:solidFill>
                  <a:latin typeface="Helvetica"/>
                  <a:ea typeface="ヒラギノ丸ゴ ProN W4"/>
                </a:rPr>
                <a:t>→介護保険法改正により創設</a:t>
              </a:r>
            </a:p>
          </p:txBody>
        </p:sp>
      </p:grpSp>
      <p:sp>
        <p:nvSpPr>
          <p:cNvPr id="339" name="正方形/長方形 338"/>
          <p:cNvSpPr/>
          <p:nvPr/>
        </p:nvSpPr>
        <p:spPr>
          <a:xfrm>
            <a:off x="0" y="260648"/>
            <a:ext cx="10080625"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Helvetica"/>
              <a:ea typeface="ヒラギノ丸ゴ ProN W4"/>
            </a:endParaRPr>
          </a:p>
        </p:txBody>
      </p:sp>
      <p:sp>
        <p:nvSpPr>
          <p:cNvPr id="340" name="正方形/長方形 339"/>
          <p:cNvSpPr/>
          <p:nvPr/>
        </p:nvSpPr>
        <p:spPr>
          <a:xfrm>
            <a:off x="1" y="0"/>
            <a:ext cx="10082376" cy="404626"/>
          </a:xfrm>
          <a:prstGeom prst="rect">
            <a:avLst/>
          </a:prstGeom>
          <a:gradFill>
            <a:gsLst>
              <a:gs pos="0">
                <a:srgbClr val="2D2D8A">
                  <a:lumMod val="40000"/>
                  <a:lumOff val="60000"/>
                </a:srgbClr>
              </a:gs>
              <a:gs pos="50000">
                <a:srgbClr val="FFFFFF"/>
              </a:gs>
              <a:gs pos="100000">
                <a:srgbClr val="2D2D8A">
                  <a:lumMod val="40000"/>
                  <a:lumOff val="60000"/>
                </a:srgbClr>
              </a:gs>
            </a:gsLst>
            <a:lin ang="5400000" scaled="1"/>
          </a:gradFill>
          <a:ln w="25400" cap="flat" cmpd="sng" algn="ctr">
            <a:noFill/>
            <a:prstDash val="solid"/>
          </a:ln>
          <a:effectLst/>
        </p:spPr>
        <p:txBody>
          <a:bodyPr lIns="82844" tIns="41422" rIns="82844" bIns="41422" rtlCol="0" anchor="ctr"/>
          <a:lstStyle/>
          <a:p>
            <a:pPr algn="ctr"/>
            <a:r>
              <a:rPr kumimoji="0" lang="ja-JP" altLang="en-US" sz="2200" b="1" kern="0" dirty="0" smtClean="0">
                <a:solidFill>
                  <a:prstClr val="black"/>
                </a:solidFill>
                <a:latin typeface="Helvetica"/>
                <a:ea typeface="ヒラギノ丸ゴ ProN W4"/>
              </a:rPr>
              <a:t>（参考）サービス付き</a:t>
            </a:r>
            <a:r>
              <a:rPr kumimoji="0" lang="ja-JP" altLang="en-US" sz="2200" b="1" kern="0" dirty="0">
                <a:solidFill>
                  <a:prstClr val="black"/>
                </a:solidFill>
                <a:latin typeface="Helvetica"/>
                <a:ea typeface="ヒラギノ丸ゴ ProN W4"/>
              </a:rPr>
              <a:t>高齢者向け住宅の登録制度の</a:t>
            </a:r>
            <a:r>
              <a:rPr kumimoji="0" lang="ja-JP" altLang="en-US" sz="2200" b="1" kern="0" dirty="0" smtClean="0">
                <a:solidFill>
                  <a:prstClr val="black"/>
                </a:solidFill>
                <a:latin typeface="Helvetica"/>
                <a:ea typeface="ヒラギノ丸ゴ ProN W4"/>
              </a:rPr>
              <a:t>概要</a:t>
            </a:r>
            <a:endParaRPr kumimoji="0" lang="ja-JP" altLang="en-US" sz="1300" b="1" kern="0" dirty="0">
              <a:solidFill>
                <a:prstClr val="black"/>
              </a:solidFill>
              <a:latin typeface="Helvetica"/>
              <a:ea typeface="ヒラギノ丸ゴ ProN W4"/>
            </a:endParaRPr>
          </a:p>
        </p:txBody>
      </p:sp>
      <p:sp>
        <p:nvSpPr>
          <p:cNvPr id="343" name="テキスト ボックス 342"/>
          <p:cNvSpPr txBox="1"/>
          <p:nvPr/>
        </p:nvSpPr>
        <p:spPr>
          <a:xfrm>
            <a:off x="4799588" y="446479"/>
            <a:ext cx="4740400" cy="246221"/>
          </a:xfrm>
          <a:prstGeom prst="rect">
            <a:avLst/>
          </a:prstGeom>
          <a:solidFill>
            <a:srgbClr val="FFFFCC"/>
          </a:solidFill>
          <a:ln>
            <a:solidFill>
              <a:srgbClr val="0070C0"/>
            </a:solidFill>
          </a:ln>
        </p:spPr>
        <p:txBody>
          <a:bodyPr wrap="none" rtlCol="0">
            <a:spAutoFit/>
          </a:bodyPr>
          <a:lstStyle/>
          <a:p>
            <a:pPr algn="ctr" fontAlgn="base">
              <a:spcBef>
                <a:spcPct val="0"/>
              </a:spcBef>
              <a:spcAft>
                <a:spcPct val="0"/>
              </a:spcAft>
            </a:pPr>
            <a:r>
              <a:rPr lang="ja-JP" altLang="en-US" sz="1000" dirty="0">
                <a:solidFill>
                  <a:srgbClr val="000000"/>
                </a:solidFill>
                <a:latin typeface="Helvetica"/>
                <a:ea typeface="ヒラギノ丸ゴ ProN W4"/>
              </a:rPr>
              <a:t>高齢者の居住の安定確保に関する法律（改正法：公布　</a:t>
            </a:r>
            <a:r>
              <a:rPr lang="en-US" altLang="ja-JP" sz="1000" dirty="0">
                <a:solidFill>
                  <a:srgbClr val="000000"/>
                </a:solidFill>
                <a:latin typeface="Helvetica"/>
                <a:ea typeface="ヒラギノ丸ゴ ProN W4"/>
              </a:rPr>
              <a:t>H23.4.28</a:t>
            </a:r>
            <a:r>
              <a:rPr lang="ja-JP" altLang="en-US" sz="1000" dirty="0">
                <a:solidFill>
                  <a:srgbClr val="000000"/>
                </a:solidFill>
                <a:latin typeface="Helvetica"/>
                <a:ea typeface="ヒラギノ丸ゴ ProN W4"/>
              </a:rPr>
              <a:t>／施行</a:t>
            </a:r>
            <a:r>
              <a:rPr lang="en-US" altLang="ja-JP" sz="1000" dirty="0">
                <a:solidFill>
                  <a:srgbClr val="000000"/>
                </a:solidFill>
                <a:latin typeface="Helvetica"/>
                <a:ea typeface="ヒラギノ丸ゴ ProN W4"/>
              </a:rPr>
              <a:t>H23.10.20</a:t>
            </a:r>
            <a:r>
              <a:rPr lang="ja-JP" altLang="en-US" sz="1000" dirty="0">
                <a:solidFill>
                  <a:srgbClr val="000000"/>
                </a:solidFill>
                <a:latin typeface="Helvetica"/>
                <a:ea typeface="ヒラギノ丸ゴ ProN W4"/>
              </a:rPr>
              <a:t>）</a:t>
            </a:r>
          </a:p>
        </p:txBody>
      </p:sp>
      <p:sp>
        <p:nvSpPr>
          <p:cNvPr id="345" name="円/楕円 344"/>
          <p:cNvSpPr/>
          <p:nvPr/>
        </p:nvSpPr>
        <p:spPr>
          <a:xfrm>
            <a:off x="7659790" y="692696"/>
            <a:ext cx="2380836" cy="50400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none" lIns="0" tIns="32612" rIns="0" bIns="32612" rtlCol="0" anchor="ctr">
            <a:noAutofit/>
          </a:bodyPr>
          <a:lstStyle/>
          <a:p>
            <a:pPr algn="ctr" fontAlgn="base">
              <a:spcBef>
                <a:spcPct val="0"/>
              </a:spcBef>
              <a:spcAft>
                <a:spcPct val="0"/>
              </a:spcAft>
            </a:pPr>
            <a:r>
              <a:rPr lang="ja-JP" altLang="en-US" sz="1400" dirty="0">
                <a:solidFill>
                  <a:srgbClr val="FFFFFF"/>
                </a:solidFill>
                <a:latin typeface="Helvetica"/>
                <a:ea typeface="ヒラギノ丸ゴ ProN W4"/>
              </a:rPr>
              <a:t>登録戸数：</a:t>
            </a:r>
            <a:r>
              <a:rPr lang="en-US" altLang="ja-JP" sz="1400" dirty="0">
                <a:solidFill>
                  <a:srgbClr val="FFFFFF"/>
                </a:solidFill>
                <a:latin typeface="Helvetica"/>
                <a:ea typeface="ヒラギノ丸ゴ ProN W4"/>
              </a:rPr>
              <a:t>122,086</a:t>
            </a:r>
            <a:r>
              <a:rPr lang="ja-JP" altLang="en-US" sz="1400" dirty="0">
                <a:solidFill>
                  <a:srgbClr val="FFFFFF"/>
                </a:solidFill>
                <a:latin typeface="Helvetica"/>
                <a:ea typeface="ヒラギノ丸ゴ ProN W4"/>
              </a:rPr>
              <a:t>戸</a:t>
            </a:r>
            <a:endParaRPr lang="en-US" altLang="ja-JP" sz="1400" dirty="0">
              <a:solidFill>
                <a:srgbClr val="FFFFFF"/>
              </a:solidFill>
              <a:latin typeface="Helvetica"/>
              <a:ea typeface="ヒラギノ丸ゴ ProN W4"/>
            </a:endParaRPr>
          </a:p>
          <a:p>
            <a:pPr algn="ctr" fontAlgn="base">
              <a:spcBef>
                <a:spcPct val="0"/>
              </a:spcBef>
              <a:spcAft>
                <a:spcPct val="0"/>
              </a:spcAft>
            </a:pPr>
            <a:r>
              <a:rPr lang="ja-JP" altLang="en-US" sz="1000" dirty="0">
                <a:solidFill>
                  <a:srgbClr val="FFFFFF"/>
                </a:solidFill>
                <a:latin typeface="Helvetica"/>
                <a:ea typeface="ヒラギノ丸ゴ ProN W4"/>
              </a:rPr>
              <a:t>（平成</a:t>
            </a:r>
            <a:r>
              <a:rPr lang="en-US" altLang="ja-JP" sz="1000" dirty="0">
                <a:solidFill>
                  <a:srgbClr val="FFFFFF"/>
                </a:solidFill>
                <a:latin typeface="Helvetica"/>
                <a:ea typeface="ヒラギノ丸ゴ ProN W4"/>
              </a:rPr>
              <a:t>25</a:t>
            </a:r>
            <a:r>
              <a:rPr lang="ja-JP" altLang="en-US" sz="1000" dirty="0">
                <a:solidFill>
                  <a:srgbClr val="FFFFFF"/>
                </a:solidFill>
                <a:latin typeface="Helvetica"/>
                <a:ea typeface="ヒラギノ丸ゴ ProN W4"/>
              </a:rPr>
              <a:t>年</a:t>
            </a:r>
            <a:r>
              <a:rPr lang="en-US" altLang="ja-JP" sz="1000" dirty="0">
                <a:solidFill>
                  <a:srgbClr val="FFFFFF"/>
                </a:solidFill>
                <a:latin typeface="Helvetica"/>
                <a:ea typeface="ヒラギノ丸ゴ ProN W4"/>
              </a:rPr>
              <a:t>8</a:t>
            </a:r>
            <a:r>
              <a:rPr lang="ja-JP" altLang="en-US" sz="1000" dirty="0">
                <a:solidFill>
                  <a:srgbClr val="FFFFFF"/>
                </a:solidFill>
                <a:latin typeface="Helvetica"/>
                <a:ea typeface="ヒラギノ丸ゴ ProN W4"/>
              </a:rPr>
              <a:t>月</a:t>
            </a:r>
            <a:r>
              <a:rPr lang="en-US" altLang="ja-JP" sz="1000" dirty="0">
                <a:solidFill>
                  <a:srgbClr val="FFFFFF"/>
                </a:solidFill>
                <a:latin typeface="Helvetica"/>
                <a:ea typeface="ヒラギノ丸ゴ ProN W4"/>
              </a:rPr>
              <a:t>31</a:t>
            </a:r>
            <a:r>
              <a:rPr lang="ja-JP" altLang="en-US" sz="1000" dirty="0">
                <a:solidFill>
                  <a:srgbClr val="FFFFFF"/>
                </a:solidFill>
                <a:latin typeface="Helvetica"/>
                <a:ea typeface="ヒラギノ丸ゴ ProN W4"/>
              </a:rPr>
              <a:t>日現在）</a:t>
            </a:r>
          </a:p>
        </p:txBody>
      </p:sp>
      <p:sp>
        <p:nvSpPr>
          <p:cNvPr id="330" name="正方形/長方形 329"/>
          <p:cNvSpPr/>
          <p:nvPr/>
        </p:nvSpPr>
        <p:spPr>
          <a:xfrm>
            <a:off x="4246618" y="6093296"/>
            <a:ext cx="2301730" cy="576000"/>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altLang="ja-JP" sz="900" b="1" dirty="0">
                <a:solidFill>
                  <a:prstClr val="white"/>
                </a:solidFill>
                <a:latin typeface="Helvetica"/>
                <a:ea typeface="ヒラギノ丸ゴ ProN W4"/>
              </a:rPr>
              <a:t>【</a:t>
            </a:r>
            <a:r>
              <a:rPr lang="ja-JP" altLang="en-US" sz="900" b="1" dirty="0">
                <a:solidFill>
                  <a:prstClr val="white"/>
                </a:solidFill>
                <a:latin typeface="Helvetica"/>
                <a:ea typeface="ヒラギノ丸ゴ ProN W4"/>
              </a:rPr>
              <a:t>併設施設</a:t>
            </a:r>
            <a:r>
              <a:rPr lang="en-US" altLang="ja-JP" sz="900" b="1" dirty="0">
                <a:solidFill>
                  <a:prstClr val="white"/>
                </a:solidFill>
                <a:latin typeface="Helvetica"/>
                <a:ea typeface="ヒラギノ丸ゴ ProN W4"/>
              </a:rPr>
              <a:t>】</a:t>
            </a:r>
          </a:p>
          <a:p>
            <a:pPr marL="180975" indent="6350" fontAlgn="base">
              <a:spcBef>
                <a:spcPct val="0"/>
              </a:spcBef>
              <a:spcAft>
                <a:spcPct val="0"/>
              </a:spcAft>
              <a:defRPr/>
            </a:pPr>
            <a:r>
              <a:rPr lang="ja-JP" altLang="en-US" sz="900" b="1" dirty="0">
                <a:solidFill>
                  <a:prstClr val="white"/>
                </a:solidFill>
                <a:latin typeface="Helvetica"/>
                <a:ea typeface="ヒラギノ丸ゴ ProN W4"/>
              </a:rPr>
              <a:t>診療所、訪問看護ステーション、</a:t>
            </a:r>
            <a:endParaRPr lang="en-US" altLang="ja-JP" sz="900" b="1" dirty="0">
              <a:solidFill>
                <a:prstClr val="white"/>
              </a:solidFill>
              <a:latin typeface="Helvetica"/>
              <a:ea typeface="ヒラギノ丸ゴ ProN W4"/>
            </a:endParaRPr>
          </a:p>
          <a:p>
            <a:pPr marL="180975" indent="6350" fontAlgn="base">
              <a:spcBef>
                <a:spcPct val="0"/>
              </a:spcBef>
              <a:spcAft>
                <a:spcPct val="0"/>
              </a:spcAft>
              <a:defRPr/>
            </a:pPr>
            <a:r>
              <a:rPr lang="ja-JP" altLang="en-US" sz="900" b="1" dirty="0">
                <a:solidFill>
                  <a:prstClr val="white"/>
                </a:solidFill>
                <a:latin typeface="Helvetica"/>
                <a:ea typeface="ヒラギノ丸ゴ ProN W4"/>
              </a:rPr>
              <a:t>ヘルパーステーション、</a:t>
            </a:r>
            <a:endParaRPr lang="en-US" altLang="ja-JP" sz="900" b="1" dirty="0">
              <a:solidFill>
                <a:prstClr val="white"/>
              </a:solidFill>
              <a:latin typeface="Helvetica"/>
              <a:ea typeface="ヒラギノ丸ゴ ProN W4"/>
            </a:endParaRPr>
          </a:p>
          <a:p>
            <a:pPr marL="180975" indent="6350" fontAlgn="base">
              <a:spcBef>
                <a:spcPct val="0"/>
              </a:spcBef>
              <a:spcAft>
                <a:spcPct val="0"/>
              </a:spcAft>
              <a:defRPr/>
            </a:pPr>
            <a:r>
              <a:rPr lang="ja-JP" altLang="en-US" sz="900" b="1" dirty="0">
                <a:solidFill>
                  <a:prstClr val="white"/>
                </a:solidFill>
                <a:latin typeface="Helvetica"/>
                <a:ea typeface="ヒラギノ丸ゴ ProN W4"/>
              </a:rPr>
              <a:t>デイサービスセンター　　など</a:t>
            </a:r>
          </a:p>
        </p:txBody>
      </p:sp>
      <p:sp>
        <p:nvSpPr>
          <p:cNvPr id="342" name="スライド番号プレースホルダ 20"/>
          <p:cNvSpPr>
            <a:spLocks noGrp="1"/>
          </p:cNvSpPr>
          <p:nvPr>
            <p:ph type="sldNum" sz="quarter" idx="11"/>
          </p:nvPr>
        </p:nvSpPr>
        <p:spPr>
          <a:xfrm>
            <a:off x="9564404" y="6493183"/>
            <a:ext cx="516221" cy="365125"/>
          </a:xfrm>
          <a:prstGeom prst="rect">
            <a:avLst/>
          </a:prstGeom>
        </p:spPr>
        <p:txBody>
          <a:bodyPr/>
          <a:lstStyle/>
          <a:p>
            <a:pPr>
              <a:defRPr/>
            </a:pPr>
            <a:fld id="{92D081DB-5A9A-48CE-A852-EF5C7200A82E}" type="slidenum">
              <a:rPr lang="en-US" altLang="ja-JP" sz="1400" smtClean="0">
                <a:solidFill>
                  <a:prstClr val="black"/>
                </a:solidFill>
                <a:latin typeface="HGｺﾞｼｯｸM" panose="020B0609000000000000" pitchFamily="49" charset="-128"/>
                <a:ea typeface="HGｺﾞｼｯｸM" panose="020B0609000000000000" pitchFamily="49" charset="-128"/>
                <a:cs typeface="Century"/>
              </a:rPr>
              <a:pPr>
                <a:defRPr/>
              </a:pPr>
              <a:t>24</a:t>
            </a:fld>
            <a:endParaRPr lang="en-US" altLang="ja-JP" sz="1400" dirty="0">
              <a:solidFill>
                <a:prstClr val="black"/>
              </a:solidFill>
              <a:latin typeface="HGｺﾞｼｯｸM" panose="020B0609000000000000" pitchFamily="49" charset="-128"/>
              <a:ea typeface="HGｺﾞｼｯｸM" panose="020B0609000000000000" pitchFamily="49" charset="-128"/>
              <a:cs typeface="Century"/>
            </a:endParaRPr>
          </a:p>
        </p:txBody>
      </p:sp>
      <p:sp>
        <p:nvSpPr>
          <p:cNvPr id="347" name="Text Box 7"/>
          <p:cNvSpPr txBox="1">
            <a:spLocks noChangeArrowheads="1"/>
          </p:cNvSpPr>
          <p:nvPr/>
        </p:nvSpPr>
        <p:spPr bwMode="auto">
          <a:xfrm>
            <a:off x="-118690" y="3572410"/>
            <a:ext cx="4325982" cy="1296763"/>
          </a:xfrm>
          <a:prstGeom prst="rect">
            <a:avLst/>
          </a:prstGeom>
          <a:noFill/>
          <a:ln w="12700">
            <a:noFill/>
            <a:prstDash val="dash"/>
            <a:miter lim="800000"/>
            <a:headEnd/>
            <a:tailEnd/>
          </a:ln>
        </p:spPr>
        <p:txBody>
          <a:bodyPr lIns="35995" tIns="45626" rIns="35995" bIns="45626"/>
          <a:lstStyle/>
          <a:p>
            <a:pPr marL="276775" indent="-276775" fontAlgn="base">
              <a:spcBef>
                <a:spcPct val="0"/>
              </a:spcBef>
              <a:spcAft>
                <a:spcPct val="0"/>
              </a:spcAft>
              <a:defRPr/>
            </a:pPr>
            <a:r>
              <a:rPr lang="ja-JP" altLang="en-US" sz="1600" b="1" dirty="0">
                <a:solidFill>
                  <a:prstClr val="black"/>
                </a:solidFill>
                <a:latin typeface="Helvetica"/>
                <a:ea typeface="ヒラギノ丸ゴ ProN W4"/>
              </a:rPr>
              <a:t>　</a:t>
            </a:r>
            <a:r>
              <a:rPr lang="ja-JP" altLang="en-US" sz="1600" b="1" dirty="0">
                <a:solidFill>
                  <a:srgbClr val="0070C0"/>
                </a:solidFill>
                <a:latin typeface="Helvetica"/>
                <a:ea typeface="ヒラギノ丸ゴ ProN W4"/>
              </a:rPr>
              <a:t>２．登録事業者の義務</a:t>
            </a:r>
            <a:endParaRPr lang="en-US" altLang="ja-JP" sz="800" b="1" dirty="0">
              <a:solidFill>
                <a:srgbClr val="0070C0"/>
              </a:solidFill>
              <a:latin typeface="Helvetica"/>
              <a:ea typeface="ヒラギノ丸ゴ ProN W4"/>
            </a:endParaRPr>
          </a:p>
          <a:p>
            <a:pPr marL="622300" indent="-622300" fontAlgn="base">
              <a:spcBef>
                <a:spcPct val="0"/>
              </a:spcBef>
              <a:spcAft>
                <a:spcPct val="0"/>
              </a:spcAft>
              <a:defRPr/>
            </a:pPr>
            <a:r>
              <a:rPr lang="ja-JP" altLang="en-US" sz="1400" dirty="0">
                <a:solidFill>
                  <a:prstClr val="black"/>
                </a:solidFill>
                <a:latin typeface="Helvetica"/>
                <a:ea typeface="ヒラギノ丸ゴ ProN W4"/>
              </a:rPr>
              <a:t>　　　・契約締結前に、サービス内容や費用について書面を交付して説明すること</a:t>
            </a:r>
            <a:endParaRPr lang="en-US" altLang="ja-JP" sz="1400" dirty="0">
              <a:solidFill>
                <a:prstClr val="black"/>
              </a:solidFill>
              <a:latin typeface="Helvetica"/>
              <a:ea typeface="ヒラギノ丸ゴ ProN W4"/>
            </a:endParaRPr>
          </a:p>
          <a:p>
            <a:pPr marL="444500" indent="-444500" fontAlgn="base">
              <a:spcBef>
                <a:spcPct val="0"/>
              </a:spcBef>
              <a:spcAft>
                <a:spcPct val="0"/>
              </a:spcAft>
              <a:defRPr/>
            </a:pPr>
            <a:r>
              <a:rPr lang="ja-JP" altLang="en-US" sz="1400" dirty="0">
                <a:solidFill>
                  <a:prstClr val="black"/>
                </a:solidFill>
                <a:latin typeface="Helvetica"/>
                <a:ea typeface="ヒラギノ丸ゴ ProN W4"/>
              </a:rPr>
              <a:t>　　　・登録事項の情報開示</a:t>
            </a:r>
            <a:endParaRPr lang="en-US" altLang="ja-JP" sz="1400" dirty="0">
              <a:solidFill>
                <a:prstClr val="black"/>
              </a:solidFill>
              <a:latin typeface="Helvetica"/>
              <a:ea typeface="ヒラギノ丸ゴ ProN W4"/>
            </a:endParaRPr>
          </a:p>
          <a:p>
            <a:pPr marL="276775" indent="-276775" fontAlgn="base">
              <a:spcBef>
                <a:spcPct val="0"/>
              </a:spcBef>
              <a:spcAft>
                <a:spcPct val="0"/>
              </a:spcAft>
              <a:defRPr/>
            </a:pPr>
            <a:r>
              <a:rPr lang="ja-JP" altLang="en-US" sz="1400" dirty="0">
                <a:solidFill>
                  <a:prstClr val="black"/>
                </a:solidFill>
                <a:latin typeface="Helvetica"/>
                <a:ea typeface="ヒラギノ丸ゴ ProN W4"/>
              </a:rPr>
              <a:t>　　　・誤解を招くような広告の禁止</a:t>
            </a:r>
            <a:endParaRPr lang="en-US" altLang="ja-JP" sz="1400" dirty="0">
              <a:solidFill>
                <a:prstClr val="black"/>
              </a:solidFill>
              <a:latin typeface="Helvetica"/>
              <a:ea typeface="ヒラギノ丸ゴ ProN W4"/>
            </a:endParaRPr>
          </a:p>
          <a:p>
            <a:pPr marL="276775" indent="-276775" fontAlgn="base">
              <a:spcBef>
                <a:spcPct val="0"/>
              </a:spcBef>
              <a:spcAft>
                <a:spcPct val="0"/>
              </a:spcAft>
              <a:defRPr/>
            </a:pPr>
            <a:r>
              <a:rPr lang="ja-JP" altLang="en-US" sz="1400" dirty="0">
                <a:solidFill>
                  <a:prstClr val="black"/>
                </a:solidFill>
                <a:latin typeface="Helvetica"/>
                <a:ea typeface="ヒラギノ丸ゴ ProN W4"/>
              </a:rPr>
              <a:t>　　　・契約に従ってサービスを提供すること</a:t>
            </a:r>
            <a:endParaRPr lang="en-US" altLang="ja-JP" sz="1400" dirty="0">
              <a:solidFill>
                <a:prstClr val="black"/>
              </a:solidFill>
              <a:latin typeface="Helvetica"/>
              <a:ea typeface="ヒラギノ丸ゴ ProN W4"/>
            </a:endParaRPr>
          </a:p>
        </p:txBody>
      </p:sp>
      <p:sp>
        <p:nvSpPr>
          <p:cNvPr id="348" name="Text Box 7"/>
          <p:cNvSpPr txBox="1">
            <a:spLocks noChangeArrowheads="1"/>
          </p:cNvSpPr>
          <p:nvPr/>
        </p:nvSpPr>
        <p:spPr bwMode="auto">
          <a:xfrm>
            <a:off x="-118738" y="5373216"/>
            <a:ext cx="4643462" cy="1296144"/>
          </a:xfrm>
          <a:prstGeom prst="rect">
            <a:avLst/>
          </a:prstGeom>
          <a:noFill/>
          <a:ln w="12700">
            <a:noFill/>
            <a:prstDash val="dash"/>
            <a:miter lim="800000"/>
            <a:headEnd/>
            <a:tailEnd/>
          </a:ln>
        </p:spPr>
        <p:txBody>
          <a:bodyPr lIns="35995" tIns="45626" rIns="35995" bIns="45626"/>
          <a:lstStyle/>
          <a:p>
            <a:pPr marL="276775" indent="-276775" fontAlgn="base">
              <a:spcBef>
                <a:spcPct val="0"/>
              </a:spcBef>
              <a:spcAft>
                <a:spcPct val="0"/>
              </a:spcAft>
              <a:defRPr/>
            </a:pPr>
            <a:r>
              <a:rPr lang="ja-JP" altLang="en-US" sz="1600" b="1" dirty="0">
                <a:solidFill>
                  <a:prstClr val="black"/>
                </a:solidFill>
                <a:latin typeface="Helvetica"/>
                <a:ea typeface="ヒラギノ丸ゴ ProN W4"/>
              </a:rPr>
              <a:t>　</a:t>
            </a:r>
            <a:r>
              <a:rPr lang="ja-JP" altLang="en-US" sz="1600" b="1" dirty="0">
                <a:solidFill>
                  <a:srgbClr val="0070C0"/>
                </a:solidFill>
                <a:latin typeface="Helvetica"/>
                <a:ea typeface="ヒラギノ丸ゴ ProN W4"/>
              </a:rPr>
              <a:t>３．行政による指導監督</a:t>
            </a:r>
            <a:endParaRPr lang="en-US" altLang="ja-JP" sz="800" b="1" dirty="0">
              <a:solidFill>
                <a:srgbClr val="0070C0"/>
              </a:solidFill>
              <a:latin typeface="Helvetica"/>
              <a:ea typeface="ヒラギノ丸ゴ ProN W4"/>
            </a:endParaRPr>
          </a:p>
          <a:p>
            <a:pPr marL="276775" indent="-276775" fontAlgn="base">
              <a:spcBef>
                <a:spcPct val="0"/>
              </a:spcBef>
              <a:spcAft>
                <a:spcPct val="0"/>
              </a:spcAft>
              <a:defRPr/>
            </a:pPr>
            <a:r>
              <a:rPr lang="ja-JP" altLang="en-US" sz="1400" dirty="0">
                <a:solidFill>
                  <a:prstClr val="black"/>
                </a:solidFill>
                <a:latin typeface="Helvetica"/>
                <a:ea typeface="ヒラギノ丸ゴ ProN W4"/>
              </a:rPr>
              <a:t>　　　・報告徴収、事務所や登録住宅への立入検査</a:t>
            </a:r>
            <a:endParaRPr lang="en-US" altLang="ja-JP" sz="1400" dirty="0">
              <a:solidFill>
                <a:prstClr val="black"/>
              </a:solidFill>
              <a:latin typeface="Helvetica"/>
              <a:ea typeface="ヒラギノ丸ゴ ProN W4"/>
            </a:endParaRPr>
          </a:p>
          <a:p>
            <a:pPr marL="276775" indent="-276775" fontAlgn="base">
              <a:spcBef>
                <a:spcPct val="0"/>
              </a:spcBef>
              <a:spcAft>
                <a:spcPct val="0"/>
              </a:spcAft>
              <a:defRPr/>
            </a:pPr>
            <a:r>
              <a:rPr lang="ja-JP" altLang="en-US" sz="1400" dirty="0">
                <a:solidFill>
                  <a:prstClr val="black"/>
                </a:solidFill>
                <a:latin typeface="Helvetica"/>
                <a:ea typeface="ヒラギノ丸ゴ ProN W4"/>
              </a:rPr>
              <a:t>　　　・業務に関する是正指示</a:t>
            </a:r>
            <a:endParaRPr lang="en-US" altLang="ja-JP" sz="1400" dirty="0">
              <a:solidFill>
                <a:prstClr val="black"/>
              </a:solidFill>
              <a:latin typeface="Helvetica"/>
              <a:ea typeface="ヒラギノ丸ゴ ProN W4"/>
            </a:endParaRPr>
          </a:p>
          <a:p>
            <a:pPr marL="276775" indent="-276775" fontAlgn="base">
              <a:spcBef>
                <a:spcPct val="0"/>
              </a:spcBef>
              <a:spcAft>
                <a:spcPct val="0"/>
              </a:spcAft>
              <a:defRPr/>
            </a:pPr>
            <a:r>
              <a:rPr lang="ja-JP" altLang="en-US" sz="1400" dirty="0">
                <a:solidFill>
                  <a:prstClr val="black"/>
                </a:solidFill>
                <a:latin typeface="Helvetica"/>
                <a:ea typeface="ヒラギノ丸ゴ ProN W4"/>
              </a:rPr>
              <a:t>　　　・指示違反、登録基準不適合の</a:t>
            </a:r>
            <a:endParaRPr lang="en-US" altLang="ja-JP" sz="1400" dirty="0">
              <a:solidFill>
                <a:prstClr val="black"/>
              </a:solidFill>
              <a:latin typeface="Helvetica"/>
              <a:ea typeface="ヒラギノ丸ゴ ProN W4"/>
            </a:endParaRPr>
          </a:p>
          <a:p>
            <a:pPr marL="276775" indent="-276775" fontAlgn="base">
              <a:spcBef>
                <a:spcPct val="0"/>
              </a:spcBef>
              <a:spcAft>
                <a:spcPct val="0"/>
              </a:spcAft>
              <a:defRPr/>
            </a:pPr>
            <a:r>
              <a:rPr lang="ja-JP" altLang="en-US" sz="1400" dirty="0">
                <a:solidFill>
                  <a:prstClr val="black"/>
                </a:solidFill>
                <a:latin typeface="Helvetica"/>
                <a:ea typeface="ヒラギノ丸ゴ ProN W4"/>
              </a:rPr>
              <a:t>　　　　場合の登録取消し</a:t>
            </a:r>
            <a:endParaRPr lang="en-US" altLang="ja-JP" sz="1400" dirty="0">
              <a:solidFill>
                <a:prstClr val="black"/>
              </a:solidFill>
              <a:latin typeface="Helvetica"/>
              <a:ea typeface="ヒラギノ丸ゴ ProN W4"/>
            </a:endParaRPr>
          </a:p>
        </p:txBody>
      </p:sp>
      <p:sp>
        <p:nvSpPr>
          <p:cNvPr id="358" name="右矢印 357"/>
          <p:cNvSpPr/>
          <p:nvPr/>
        </p:nvSpPr>
        <p:spPr>
          <a:xfrm rot="7200000">
            <a:off x="7294273" y="4507912"/>
            <a:ext cx="558082" cy="362242"/>
          </a:xfrm>
          <a:prstGeom prst="rightArrow">
            <a:avLst>
              <a:gd name="adj1" fmla="val 46107"/>
              <a:gd name="adj2" fmla="val 4722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lang="ja-JP" altLang="en-US" kern="0">
              <a:solidFill>
                <a:sysClr val="windowText" lastClr="000000"/>
              </a:solidFill>
              <a:latin typeface="Helvetica"/>
              <a:ea typeface="ヒラギノ丸ゴ ProN W4"/>
            </a:endParaRPr>
          </a:p>
        </p:txBody>
      </p:sp>
      <p:sp>
        <p:nvSpPr>
          <p:cNvPr id="359" name="右矢印 358"/>
          <p:cNvSpPr/>
          <p:nvPr/>
        </p:nvSpPr>
        <p:spPr>
          <a:xfrm rot="9262287">
            <a:off x="7518632" y="4872629"/>
            <a:ext cx="1232136" cy="328643"/>
          </a:xfrm>
          <a:prstGeom prst="rightArrow">
            <a:avLst>
              <a:gd name="adj1" fmla="val 46107"/>
              <a:gd name="adj2" fmla="val 4722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lang="ja-JP" altLang="en-US" kern="0">
              <a:solidFill>
                <a:sysClr val="windowText" lastClr="000000"/>
              </a:solidFill>
              <a:latin typeface="Helvetica"/>
              <a:ea typeface="ヒラギノ丸ゴ ProN W4"/>
            </a:endParaRPr>
          </a:p>
        </p:txBody>
      </p:sp>
      <p:sp>
        <p:nvSpPr>
          <p:cNvPr id="360" name="右矢印 359"/>
          <p:cNvSpPr/>
          <p:nvPr/>
        </p:nvSpPr>
        <p:spPr>
          <a:xfrm rot="11308499">
            <a:off x="7598670" y="5543749"/>
            <a:ext cx="1497249" cy="328643"/>
          </a:xfrm>
          <a:prstGeom prst="rightArrow">
            <a:avLst>
              <a:gd name="adj1" fmla="val 46107"/>
              <a:gd name="adj2" fmla="val 4722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lang="ja-JP" altLang="en-US" kern="0">
              <a:solidFill>
                <a:sysClr val="windowText" lastClr="000000"/>
              </a:solidFill>
              <a:latin typeface="Helvetica"/>
              <a:ea typeface="ヒラギノ丸ゴ ProN W4"/>
            </a:endParaRPr>
          </a:p>
        </p:txBody>
      </p:sp>
      <p:sp>
        <p:nvSpPr>
          <p:cNvPr id="335" name="正方形/長方形 334"/>
          <p:cNvSpPr/>
          <p:nvPr/>
        </p:nvSpPr>
        <p:spPr>
          <a:xfrm>
            <a:off x="4684340" y="4304189"/>
            <a:ext cx="2113078" cy="276999"/>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fontAlgn="base">
              <a:spcBef>
                <a:spcPct val="0"/>
              </a:spcBef>
              <a:spcAft>
                <a:spcPct val="0"/>
              </a:spcAft>
              <a:defRPr/>
            </a:pPr>
            <a:r>
              <a:rPr lang="ja-JP" altLang="en-US" sz="1200" b="1" dirty="0">
                <a:solidFill>
                  <a:prstClr val="white"/>
                </a:solidFill>
                <a:latin typeface="Helvetica"/>
                <a:ea typeface="ヒラギノ丸ゴ ProN W4"/>
              </a:rPr>
              <a:t>サービス付き高齢者向け住宅</a:t>
            </a:r>
          </a:p>
        </p:txBody>
      </p:sp>
      <p:sp>
        <p:nvSpPr>
          <p:cNvPr id="356" name="円/楕円 355"/>
          <p:cNvSpPr/>
          <p:nvPr/>
        </p:nvSpPr>
        <p:spPr bwMode="auto">
          <a:xfrm flipH="1">
            <a:off x="7024668" y="6093368"/>
            <a:ext cx="2301475" cy="648000"/>
          </a:xfrm>
          <a:prstGeom prst="ellipse">
            <a:avLst/>
          </a:prstGeom>
          <a:solidFill>
            <a:srgbClr val="FFFF66"/>
          </a:solidFill>
          <a:ln w="349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0" rIns="91440" bIns="36000" numCol="1" rtlCol="0" anchor="t" anchorCtr="0" compatLnSpc="1">
            <a:prstTxWarp prst="textNoShape">
              <a:avLst/>
            </a:prstTxWarp>
          </a:bodyPr>
          <a:lstStyle/>
          <a:p>
            <a:pPr algn="ctr" fontAlgn="base">
              <a:spcBef>
                <a:spcPct val="0"/>
              </a:spcBef>
              <a:spcAft>
                <a:spcPct val="0"/>
              </a:spcAft>
            </a:pPr>
            <a:r>
              <a:rPr lang="ja-JP" altLang="en-US" sz="1100" b="1" dirty="0">
                <a:solidFill>
                  <a:prstClr val="black"/>
                </a:solidFill>
                <a:latin typeface="Helvetica"/>
                <a:ea typeface="ヒラギノ丸ゴ ProN W4"/>
              </a:rPr>
              <a:t>住み慣れた環境で</a:t>
            </a:r>
            <a:endParaRPr lang="en-US" altLang="ja-JP" sz="1100" b="1" dirty="0">
              <a:solidFill>
                <a:prstClr val="black"/>
              </a:solidFill>
              <a:latin typeface="Helvetica"/>
              <a:ea typeface="ヒラギノ丸ゴ ProN W4"/>
            </a:endParaRPr>
          </a:p>
          <a:p>
            <a:pPr algn="ctr" fontAlgn="base">
              <a:spcBef>
                <a:spcPct val="0"/>
              </a:spcBef>
              <a:spcAft>
                <a:spcPct val="0"/>
              </a:spcAft>
            </a:pPr>
            <a:r>
              <a:rPr lang="ja-JP" altLang="en-US" sz="1100" b="1" dirty="0">
                <a:solidFill>
                  <a:prstClr val="black"/>
                </a:solidFill>
                <a:latin typeface="Helvetica"/>
                <a:ea typeface="ヒラギノ丸ゴ ProN W4"/>
              </a:rPr>
              <a:t>必要なサービスを受けながら</a:t>
            </a:r>
            <a:endParaRPr lang="en-US" altLang="ja-JP" sz="1100" b="1" dirty="0">
              <a:solidFill>
                <a:prstClr val="black"/>
              </a:solidFill>
              <a:latin typeface="Helvetica"/>
              <a:ea typeface="ヒラギノ丸ゴ ProN W4"/>
            </a:endParaRPr>
          </a:p>
          <a:p>
            <a:pPr algn="ctr" fontAlgn="base">
              <a:spcBef>
                <a:spcPct val="0"/>
              </a:spcBef>
              <a:spcAft>
                <a:spcPct val="0"/>
              </a:spcAft>
            </a:pPr>
            <a:r>
              <a:rPr lang="ja-JP" altLang="en-US" sz="1100" b="1" dirty="0">
                <a:solidFill>
                  <a:prstClr val="black"/>
                </a:solidFill>
                <a:latin typeface="Helvetica"/>
                <a:ea typeface="ヒラギノ丸ゴ ProN W4"/>
              </a:rPr>
              <a:t>暮らし続ける</a:t>
            </a:r>
          </a:p>
        </p:txBody>
      </p:sp>
      <p:sp>
        <p:nvSpPr>
          <p:cNvPr id="362" name="テキスト ボックス 39"/>
          <p:cNvSpPr txBox="1">
            <a:spLocks noChangeArrowheads="1"/>
          </p:cNvSpPr>
          <p:nvPr/>
        </p:nvSpPr>
        <p:spPr bwMode="auto">
          <a:xfrm>
            <a:off x="1667400" y="631857"/>
            <a:ext cx="2579212" cy="276999"/>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sz="1200" dirty="0">
                <a:solidFill>
                  <a:prstClr val="black"/>
                </a:solidFill>
                <a:latin typeface="Helvetica"/>
                <a:ea typeface="ヒラギノ丸ゴ ProN W4"/>
              </a:rPr>
              <a:t>（</a:t>
            </a:r>
            <a:r>
              <a:rPr lang="en-US" altLang="ja-JP" sz="1200" dirty="0">
                <a:solidFill>
                  <a:prstClr val="black"/>
                </a:solidFill>
                <a:latin typeface="Helvetica"/>
                <a:ea typeface="ヒラギノ丸ゴ ProN W4"/>
              </a:rPr>
              <a:t>※</a:t>
            </a:r>
            <a:r>
              <a:rPr lang="ja-JP" altLang="en-US" sz="1200" dirty="0">
                <a:solidFill>
                  <a:prstClr val="black"/>
                </a:solidFill>
                <a:latin typeface="Helvetica"/>
                <a:ea typeface="ヒラギノ丸ゴ ProN W4"/>
              </a:rPr>
              <a:t>有料老人ホームも登録可）</a:t>
            </a:r>
            <a:endParaRPr lang="ja-JP" altLang="en-US" sz="1200" dirty="0">
              <a:solidFill>
                <a:srgbClr val="1F497D"/>
              </a:solidFill>
              <a:latin typeface="Helvetica"/>
              <a:ea typeface="ヒラギノ丸ゴ ProN W4"/>
            </a:endParaRPr>
          </a:p>
        </p:txBody>
      </p:sp>
      <p:grpSp>
        <p:nvGrpSpPr>
          <p:cNvPr id="98" name="グループ化 97"/>
          <p:cNvGrpSpPr/>
          <p:nvPr/>
        </p:nvGrpSpPr>
        <p:grpSpPr>
          <a:xfrm>
            <a:off x="8317361" y="3813636"/>
            <a:ext cx="1519325" cy="1295911"/>
            <a:chOff x="9147176" y="-1515368"/>
            <a:chExt cx="3024188" cy="2843213"/>
          </a:xfrm>
        </p:grpSpPr>
        <p:sp>
          <p:nvSpPr>
            <p:cNvPr id="94" name="フリーフォーム 93"/>
            <p:cNvSpPr/>
            <p:nvPr/>
          </p:nvSpPr>
          <p:spPr bwMode="auto">
            <a:xfrm>
              <a:off x="11215688" y="-942975"/>
              <a:ext cx="361950" cy="542925"/>
            </a:xfrm>
            <a:custGeom>
              <a:avLst/>
              <a:gdLst>
                <a:gd name="connsiteX0" fmla="*/ 90487 w 361950"/>
                <a:gd name="connsiteY0" fmla="*/ 61912 h 542925"/>
                <a:gd name="connsiteX1" fmla="*/ 0 w 361950"/>
                <a:gd name="connsiteY1" fmla="*/ 190500 h 542925"/>
                <a:gd name="connsiteX2" fmla="*/ 80962 w 361950"/>
                <a:gd name="connsiteY2" fmla="*/ 242887 h 542925"/>
                <a:gd name="connsiteX3" fmla="*/ 66675 w 361950"/>
                <a:gd name="connsiteY3" fmla="*/ 428625 h 542925"/>
                <a:gd name="connsiteX4" fmla="*/ 28575 w 361950"/>
                <a:gd name="connsiteY4" fmla="*/ 490537 h 542925"/>
                <a:gd name="connsiteX5" fmla="*/ 114300 w 361950"/>
                <a:gd name="connsiteY5" fmla="*/ 533400 h 542925"/>
                <a:gd name="connsiteX6" fmla="*/ 271462 w 361950"/>
                <a:gd name="connsiteY6" fmla="*/ 542925 h 542925"/>
                <a:gd name="connsiteX7" fmla="*/ 361950 w 361950"/>
                <a:gd name="connsiteY7" fmla="*/ 495300 h 542925"/>
                <a:gd name="connsiteX8" fmla="*/ 319087 w 361950"/>
                <a:gd name="connsiteY8" fmla="*/ 409575 h 542925"/>
                <a:gd name="connsiteX9" fmla="*/ 309562 w 361950"/>
                <a:gd name="connsiteY9" fmla="*/ 57150 h 542925"/>
                <a:gd name="connsiteX10" fmla="*/ 271462 w 361950"/>
                <a:gd name="connsiteY10" fmla="*/ 0 h 542925"/>
                <a:gd name="connsiteX11" fmla="*/ 90487 w 361950"/>
                <a:gd name="connsiteY11" fmla="*/ 61912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950" h="542925">
                  <a:moveTo>
                    <a:pt x="90487" y="61912"/>
                  </a:moveTo>
                  <a:lnTo>
                    <a:pt x="0" y="190500"/>
                  </a:lnTo>
                  <a:lnTo>
                    <a:pt x="80962" y="242887"/>
                  </a:lnTo>
                  <a:lnTo>
                    <a:pt x="66675" y="428625"/>
                  </a:lnTo>
                  <a:lnTo>
                    <a:pt x="28575" y="490537"/>
                  </a:lnTo>
                  <a:lnTo>
                    <a:pt x="114300" y="533400"/>
                  </a:lnTo>
                  <a:lnTo>
                    <a:pt x="271462" y="542925"/>
                  </a:lnTo>
                  <a:lnTo>
                    <a:pt x="361950" y="495300"/>
                  </a:lnTo>
                  <a:lnTo>
                    <a:pt x="319087" y="409575"/>
                  </a:lnTo>
                  <a:lnTo>
                    <a:pt x="309562" y="57150"/>
                  </a:lnTo>
                  <a:lnTo>
                    <a:pt x="271462" y="0"/>
                  </a:lnTo>
                  <a:lnTo>
                    <a:pt x="90487" y="61912"/>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sp>
          <p:nvSpPr>
            <p:cNvPr id="95" name="フリーフォーム 94"/>
            <p:cNvSpPr/>
            <p:nvPr/>
          </p:nvSpPr>
          <p:spPr bwMode="auto">
            <a:xfrm>
              <a:off x="10677525" y="-90488"/>
              <a:ext cx="1023938" cy="285751"/>
            </a:xfrm>
            <a:custGeom>
              <a:avLst/>
              <a:gdLst>
                <a:gd name="connsiteX0" fmla="*/ 0 w 1023938"/>
                <a:gd name="connsiteY0" fmla="*/ 71438 h 285751"/>
                <a:gd name="connsiteX1" fmla="*/ 9525 w 1023938"/>
                <a:gd name="connsiteY1" fmla="*/ 257176 h 285751"/>
                <a:gd name="connsiteX2" fmla="*/ 795338 w 1023938"/>
                <a:gd name="connsiteY2" fmla="*/ 285751 h 285751"/>
                <a:gd name="connsiteX3" fmla="*/ 1023938 w 1023938"/>
                <a:gd name="connsiteY3" fmla="*/ 104776 h 285751"/>
                <a:gd name="connsiteX4" fmla="*/ 919163 w 1023938"/>
                <a:gd name="connsiteY4" fmla="*/ 0 h 285751"/>
                <a:gd name="connsiteX5" fmla="*/ 157163 w 1023938"/>
                <a:gd name="connsiteY5" fmla="*/ 19050 h 285751"/>
                <a:gd name="connsiteX6" fmla="*/ 0 w 1023938"/>
                <a:gd name="connsiteY6" fmla="*/ 71438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938" h="285751">
                  <a:moveTo>
                    <a:pt x="0" y="71438"/>
                  </a:moveTo>
                  <a:lnTo>
                    <a:pt x="9525" y="257176"/>
                  </a:lnTo>
                  <a:lnTo>
                    <a:pt x="795338" y="285751"/>
                  </a:lnTo>
                  <a:lnTo>
                    <a:pt x="1023938" y="104776"/>
                  </a:lnTo>
                  <a:lnTo>
                    <a:pt x="919163" y="0"/>
                  </a:lnTo>
                  <a:lnTo>
                    <a:pt x="157163" y="19050"/>
                  </a:lnTo>
                  <a:lnTo>
                    <a:pt x="0" y="71438"/>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sp>
          <p:nvSpPr>
            <p:cNvPr id="96" name="フリーフォーム 95"/>
            <p:cNvSpPr/>
            <p:nvPr/>
          </p:nvSpPr>
          <p:spPr bwMode="auto">
            <a:xfrm>
              <a:off x="9558338" y="4763"/>
              <a:ext cx="1752600" cy="1071562"/>
            </a:xfrm>
            <a:custGeom>
              <a:avLst/>
              <a:gdLst>
                <a:gd name="connsiteX0" fmla="*/ 28575 w 1752600"/>
                <a:gd name="connsiteY0" fmla="*/ 590550 h 1071562"/>
                <a:gd name="connsiteX1" fmla="*/ 314325 w 1752600"/>
                <a:gd name="connsiteY1" fmla="*/ 781050 h 1071562"/>
                <a:gd name="connsiteX2" fmla="*/ 1100137 w 1752600"/>
                <a:gd name="connsiteY2" fmla="*/ 1071562 h 1071562"/>
                <a:gd name="connsiteX3" fmla="*/ 1752600 w 1752600"/>
                <a:gd name="connsiteY3" fmla="*/ 442912 h 1071562"/>
                <a:gd name="connsiteX4" fmla="*/ 1452562 w 1752600"/>
                <a:gd name="connsiteY4" fmla="*/ 280987 h 1071562"/>
                <a:gd name="connsiteX5" fmla="*/ 723900 w 1752600"/>
                <a:gd name="connsiteY5" fmla="*/ 0 h 1071562"/>
                <a:gd name="connsiteX6" fmla="*/ 214312 w 1752600"/>
                <a:gd name="connsiteY6" fmla="*/ 323850 h 1071562"/>
                <a:gd name="connsiteX7" fmla="*/ 0 w 1752600"/>
                <a:gd name="connsiteY7" fmla="*/ 542925 h 1071562"/>
                <a:gd name="connsiteX8" fmla="*/ 28575 w 1752600"/>
                <a:gd name="connsiteY8" fmla="*/ 590550 h 107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2600" h="1071562">
                  <a:moveTo>
                    <a:pt x="28575" y="590550"/>
                  </a:moveTo>
                  <a:lnTo>
                    <a:pt x="314325" y="781050"/>
                  </a:lnTo>
                  <a:lnTo>
                    <a:pt x="1100137" y="1071562"/>
                  </a:lnTo>
                  <a:lnTo>
                    <a:pt x="1752600" y="442912"/>
                  </a:lnTo>
                  <a:lnTo>
                    <a:pt x="1452562" y="280987"/>
                  </a:lnTo>
                  <a:lnTo>
                    <a:pt x="723900" y="0"/>
                  </a:lnTo>
                  <a:lnTo>
                    <a:pt x="214312" y="323850"/>
                  </a:lnTo>
                  <a:lnTo>
                    <a:pt x="0" y="542925"/>
                  </a:lnTo>
                  <a:lnTo>
                    <a:pt x="28575" y="59055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sp>
          <p:nvSpPr>
            <p:cNvPr id="97" name="フリーフォーム 96"/>
            <p:cNvSpPr/>
            <p:nvPr/>
          </p:nvSpPr>
          <p:spPr bwMode="auto">
            <a:xfrm>
              <a:off x="9367838" y="171450"/>
              <a:ext cx="490537" cy="261938"/>
            </a:xfrm>
            <a:custGeom>
              <a:avLst/>
              <a:gdLst>
                <a:gd name="connsiteX0" fmla="*/ 80962 w 490537"/>
                <a:gd name="connsiteY0" fmla="*/ 0 h 261938"/>
                <a:gd name="connsiteX1" fmla="*/ 0 w 490537"/>
                <a:gd name="connsiteY1" fmla="*/ 128588 h 261938"/>
                <a:gd name="connsiteX2" fmla="*/ 290512 w 490537"/>
                <a:gd name="connsiteY2" fmla="*/ 261938 h 261938"/>
                <a:gd name="connsiteX3" fmla="*/ 490537 w 490537"/>
                <a:gd name="connsiteY3" fmla="*/ 85725 h 261938"/>
                <a:gd name="connsiteX4" fmla="*/ 457200 w 490537"/>
                <a:gd name="connsiteY4" fmla="*/ 28575 h 261938"/>
                <a:gd name="connsiteX5" fmla="*/ 80962 w 490537"/>
                <a:gd name="connsiteY5"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37" h="261938">
                  <a:moveTo>
                    <a:pt x="80962" y="0"/>
                  </a:moveTo>
                  <a:lnTo>
                    <a:pt x="0" y="128588"/>
                  </a:lnTo>
                  <a:lnTo>
                    <a:pt x="290512" y="261938"/>
                  </a:lnTo>
                  <a:lnTo>
                    <a:pt x="490537" y="85725"/>
                  </a:lnTo>
                  <a:lnTo>
                    <a:pt x="457200" y="28575"/>
                  </a:lnTo>
                  <a:lnTo>
                    <a:pt x="80962"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pic>
          <p:nvPicPr>
            <p:cNvPr id="471043" name="Picture 3" descr="E:\Desktop\illustration\illustration\09.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7176" y="-1515368"/>
              <a:ext cx="3024188" cy="2843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 name="グループ化 102"/>
          <p:cNvGrpSpPr/>
          <p:nvPr/>
        </p:nvGrpSpPr>
        <p:grpSpPr>
          <a:xfrm>
            <a:off x="8859470" y="5277978"/>
            <a:ext cx="1200483" cy="1100883"/>
            <a:chOff x="9956800" y="1292225"/>
            <a:chExt cx="2795588" cy="2825750"/>
          </a:xfrm>
        </p:grpSpPr>
        <p:sp>
          <p:nvSpPr>
            <p:cNvPr id="99" name="フリーフォーム 98"/>
            <p:cNvSpPr/>
            <p:nvPr/>
          </p:nvSpPr>
          <p:spPr bwMode="auto">
            <a:xfrm>
              <a:off x="10020300" y="2324100"/>
              <a:ext cx="2692400" cy="1435100"/>
            </a:xfrm>
            <a:custGeom>
              <a:avLst/>
              <a:gdLst>
                <a:gd name="connsiteX0" fmla="*/ 787400 w 2692400"/>
                <a:gd name="connsiteY0" fmla="*/ 1435100 h 1435100"/>
                <a:gd name="connsiteX1" fmla="*/ 939800 w 2692400"/>
                <a:gd name="connsiteY1" fmla="*/ 1422400 h 1435100"/>
                <a:gd name="connsiteX2" fmla="*/ 2692400 w 2692400"/>
                <a:gd name="connsiteY2" fmla="*/ 711200 h 1435100"/>
                <a:gd name="connsiteX3" fmla="*/ 2311400 w 2692400"/>
                <a:gd name="connsiteY3" fmla="*/ 114300 h 1435100"/>
                <a:gd name="connsiteX4" fmla="*/ 1930400 w 2692400"/>
                <a:gd name="connsiteY4" fmla="*/ 0 h 1435100"/>
                <a:gd name="connsiteX5" fmla="*/ 1346200 w 2692400"/>
                <a:gd name="connsiteY5" fmla="*/ 76200 h 1435100"/>
                <a:gd name="connsiteX6" fmla="*/ 558800 w 2692400"/>
                <a:gd name="connsiteY6" fmla="*/ 520700 h 1435100"/>
                <a:gd name="connsiteX7" fmla="*/ 0 w 2692400"/>
                <a:gd name="connsiteY7" fmla="*/ 711200 h 1435100"/>
                <a:gd name="connsiteX8" fmla="*/ 787400 w 2692400"/>
                <a:gd name="connsiteY8" fmla="*/ 1435100 h 143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2400" h="1435100">
                  <a:moveTo>
                    <a:pt x="787400" y="1435100"/>
                  </a:moveTo>
                  <a:lnTo>
                    <a:pt x="939800" y="1422400"/>
                  </a:lnTo>
                  <a:lnTo>
                    <a:pt x="2692400" y="711200"/>
                  </a:lnTo>
                  <a:lnTo>
                    <a:pt x="2311400" y="114300"/>
                  </a:lnTo>
                  <a:lnTo>
                    <a:pt x="1930400" y="0"/>
                  </a:lnTo>
                  <a:lnTo>
                    <a:pt x="1346200" y="76200"/>
                  </a:lnTo>
                  <a:lnTo>
                    <a:pt x="558800" y="520700"/>
                  </a:lnTo>
                  <a:lnTo>
                    <a:pt x="0" y="711200"/>
                  </a:lnTo>
                  <a:lnTo>
                    <a:pt x="787400" y="143510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sp>
          <p:nvSpPr>
            <p:cNvPr id="100" name="フリーフォーム 99"/>
            <p:cNvSpPr/>
            <p:nvPr/>
          </p:nvSpPr>
          <p:spPr bwMode="auto">
            <a:xfrm>
              <a:off x="11239500" y="1419225"/>
              <a:ext cx="938213" cy="576263"/>
            </a:xfrm>
            <a:custGeom>
              <a:avLst/>
              <a:gdLst>
                <a:gd name="connsiteX0" fmla="*/ 204788 w 938213"/>
                <a:gd name="connsiteY0" fmla="*/ 9525 h 576263"/>
                <a:gd name="connsiteX1" fmla="*/ 204788 w 938213"/>
                <a:gd name="connsiteY1" fmla="*/ 9525 h 576263"/>
                <a:gd name="connsiteX2" fmla="*/ 276225 w 938213"/>
                <a:gd name="connsiteY2" fmla="*/ 38100 h 576263"/>
                <a:gd name="connsiteX3" fmla="*/ 114300 w 938213"/>
                <a:gd name="connsiteY3" fmla="*/ 85725 h 576263"/>
                <a:gd name="connsiteX4" fmla="*/ 280988 w 938213"/>
                <a:gd name="connsiteY4" fmla="*/ 104775 h 576263"/>
                <a:gd name="connsiteX5" fmla="*/ 0 w 938213"/>
                <a:gd name="connsiteY5" fmla="*/ 223838 h 576263"/>
                <a:gd name="connsiteX6" fmla="*/ 838200 w 938213"/>
                <a:gd name="connsiteY6" fmla="*/ 576263 h 576263"/>
                <a:gd name="connsiteX7" fmla="*/ 938213 w 938213"/>
                <a:gd name="connsiteY7" fmla="*/ 452438 h 576263"/>
                <a:gd name="connsiteX8" fmla="*/ 923925 w 938213"/>
                <a:gd name="connsiteY8" fmla="*/ 319088 h 576263"/>
                <a:gd name="connsiteX9" fmla="*/ 823913 w 938213"/>
                <a:gd name="connsiteY9" fmla="*/ 176213 h 576263"/>
                <a:gd name="connsiteX10" fmla="*/ 900113 w 938213"/>
                <a:gd name="connsiteY10" fmla="*/ 242888 h 576263"/>
                <a:gd name="connsiteX11" fmla="*/ 781050 w 938213"/>
                <a:gd name="connsiteY11" fmla="*/ 119063 h 576263"/>
                <a:gd name="connsiteX12" fmla="*/ 695325 w 938213"/>
                <a:gd name="connsiteY12" fmla="*/ 28575 h 576263"/>
                <a:gd name="connsiteX13" fmla="*/ 747713 w 938213"/>
                <a:gd name="connsiteY13" fmla="*/ 128588 h 576263"/>
                <a:gd name="connsiteX14" fmla="*/ 676275 w 938213"/>
                <a:gd name="connsiteY14" fmla="*/ 52388 h 576263"/>
                <a:gd name="connsiteX15" fmla="*/ 495300 w 938213"/>
                <a:gd name="connsiteY15" fmla="*/ 0 h 576263"/>
                <a:gd name="connsiteX16" fmla="*/ 204788 w 938213"/>
                <a:gd name="connsiteY16" fmla="*/ 9525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8213" h="576263">
                  <a:moveTo>
                    <a:pt x="204788" y="9525"/>
                  </a:moveTo>
                  <a:lnTo>
                    <a:pt x="204788" y="9525"/>
                  </a:lnTo>
                  <a:lnTo>
                    <a:pt x="276225" y="38100"/>
                  </a:lnTo>
                  <a:lnTo>
                    <a:pt x="114300" y="85725"/>
                  </a:lnTo>
                  <a:lnTo>
                    <a:pt x="280988" y="104775"/>
                  </a:lnTo>
                  <a:lnTo>
                    <a:pt x="0" y="223838"/>
                  </a:lnTo>
                  <a:lnTo>
                    <a:pt x="838200" y="576263"/>
                  </a:lnTo>
                  <a:lnTo>
                    <a:pt x="938213" y="452438"/>
                  </a:lnTo>
                  <a:lnTo>
                    <a:pt x="923925" y="319088"/>
                  </a:lnTo>
                  <a:lnTo>
                    <a:pt x="823913" y="176213"/>
                  </a:lnTo>
                  <a:lnTo>
                    <a:pt x="900113" y="242888"/>
                  </a:lnTo>
                  <a:lnTo>
                    <a:pt x="781050" y="119063"/>
                  </a:lnTo>
                  <a:lnTo>
                    <a:pt x="695325" y="28575"/>
                  </a:lnTo>
                  <a:lnTo>
                    <a:pt x="747713" y="128588"/>
                  </a:lnTo>
                  <a:lnTo>
                    <a:pt x="676275" y="52388"/>
                  </a:lnTo>
                  <a:lnTo>
                    <a:pt x="495300" y="0"/>
                  </a:lnTo>
                  <a:lnTo>
                    <a:pt x="204788" y="9525"/>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sp>
          <p:nvSpPr>
            <p:cNvPr id="101" name="円/楕円 100"/>
            <p:cNvSpPr/>
            <p:nvPr/>
          </p:nvSpPr>
          <p:spPr bwMode="auto">
            <a:xfrm>
              <a:off x="10837490" y="2420888"/>
              <a:ext cx="288032" cy="14401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sp>
          <p:nvSpPr>
            <p:cNvPr id="363" name="円/楕円 362"/>
            <p:cNvSpPr/>
            <p:nvPr/>
          </p:nvSpPr>
          <p:spPr bwMode="auto">
            <a:xfrm>
              <a:off x="11122223" y="2060848"/>
              <a:ext cx="117277" cy="9180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sp>
          <p:nvSpPr>
            <p:cNvPr id="365" name="円/楕円 364"/>
            <p:cNvSpPr/>
            <p:nvPr/>
          </p:nvSpPr>
          <p:spPr bwMode="auto">
            <a:xfrm>
              <a:off x="10477002" y="2137457"/>
              <a:ext cx="117277" cy="9180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sp>
          <p:nvSpPr>
            <p:cNvPr id="102" name="正方形/長方形 101"/>
            <p:cNvSpPr/>
            <p:nvPr/>
          </p:nvSpPr>
          <p:spPr bwMode="auto">
            <a:xfrm rot="600000">
              <a:off x="10130746" y="2754932"/>
              <a:ext cx="50099" cy="32898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sp>
          <p:nvSpPr>
            <p:cNvPr id="366" name="正方形/長方形 365"/>
            <p:cNvSpPr/>
            <p:nvPr/>
          </p:nvSpPr>
          <p:spPr bwMode="auto">
            <a:xfrm rot="-300000">
              <a:off x="10394318" y="2738264"/>
              <a:ext cx="50099" cy="32898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sp>
          <p:nvSpPr>
            <p:cNvPr id="367" name="正方形/長方形 366"/>
            <p:cNvSpPr/>
            <p:nvPr/>
          </p:nvSpPr>
          <p:spPr bwMode="auto">
            <a:xfrm rot="-300000">
              <a:off x="10159528" y="2328404"/>
              <a:ext cx="50099" cy="32898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a:solidFill>
                  <a:srgbClr val="000000"/>
                </a:solidFill>
              </a:endParaRPr>
            </a:p>
          </p:txBody>
        </p:sp>
        <p:pic>
          <p:nvPicPr>
            <p:cNvPr id="471042" name="Picture 2" descr="E:\Desktop\illustration\illustration\02.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56800" y="1292225"/>
              <a:ext cx="2795588" cy="2825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9" name="グループ化 368"/>
          <p:cNvGrpSpPr/>
          <p:nvPr/>
        </p:nvGrpSpPr>
        <p:grpSpPr>
          <a:xfrm>
            <a:off x="7137045" y="3666330"/>
            <a:ext cx="1167616" cy="1030374"/>
            <a:chOff x="180306" y="1519541"/>
            <a:chExt cx="1080120" cy="1050612"/>
          </a:xfrm>
        </p:grpSpPr>
        <p:sp>
          <p:nvSpPr>
            <p:cNvPr id="370" name="フリーフォーム 369"/>
            <p:cNvSpPr/>
            <p:nvPr/>
          </p:nvSpPr>
          <p:spPr bwMode="auto">
            <a:xfrm>
              <a:off x="572729" y="1922087"/>
              <a:ext cx="145256" cy="195263"/>
            </a:xfrm>
            <a:custGeom>
              <a:avLst/>
              <a:gdLst>
                <a:gd name="connsiteX0" fmla="*/ 83343 w 145256"/>
                <a:gd name="connsiteY0" fmla="*/ 0 h 195263"/>
                <a:gd name="connsiteX1" fmla="*/ 83343 w 145256"/>
                <a:gd name="connsiteY1" fmla="*/ 0 h 195263"/>
                <a:gd name="connsiteX2" fmla="*/ 14287 w 145256"/>
                <a:gd name="connsiteY2" fmla="*/ 85725 h 195263"/>
                <a:gd name="connsiteX3" fmla="*/ 0 w 145256"/>
                <a:gd name="connsiteY3" fmla="*/ 123825 h 195263"/>
                <a:gd name="connsiteX4" fmla="*/ 73818 w 145256"/>
                <a:gd name="connsiteY4" fmla="*/ 195263 h 195263"/>
                <a:gd name="connsiteX5" fmla="*/ 145256 w 145256"/>
                <a:gd name="connsiteY5" fmla="*/ 130969 h 195263"/>
                <a:gd name="connsiteX6" fmla="*/ 83343 w 145256"/>
                <a:gd name="connsiteY6" fmla="*/ 0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56" h="195263">
                  <a:moveTo>
                    <a:pt x="83343" y="0"/>
                  </a:moveTo>
                  <a:lnTo>
                    <a:pt x="83343" y="0"/>
                  </a:lnTo>
                  <a:lnTo>
                    <a:pt x="14287" y="85725"/>
                  </a:lnTo>
                  <a:lnTo>
                    <a:pt x="0" y="123825"/>
                  </a:lnTo>
                  <a:lnTo>
                    <a:pt x="73818" y="195263"/>
                  </a:lnTo>
                  <a:lnTo>
                    <a:pt x="145256" y="130969"/>
                  </a:lnTo>
                  <a:lnTo>
                    <a:pt x="83343" y="0"/>
                  </a:lnTo>
                  <a:close/>
                </a:path>
              </a:pathLst>
            </a:custGeom>
            <a:solidFill>
              <a:sysClr val="window" lastClr="FFFFFF"/>
            </a:solidFill>
            <a:ln w="9525">
              <a:noFill/>
              <a:miter lim="800000"/>
              <a:headEnd/>
              <a:tailEnd/>
            </a:ln>
          </p:spPr>
          <p:txBody>
            <a:bodyPr rtlCol="0" anchor="ctr"/>
            <a:lstStyle/>
            <a:p>
              <a:pPr algn="ctr">
                <a:defRPr/>
              </a:pPr>
              <a:endParaRPr lang="ja-JP" altLang="en-US" sz="2400" kern="0" dirty="0">
                <a:solidFill>
                  <a:sysClr val="windowText" lastClr="000000"/>
                </a:solidFill>
                <a:latin typeface="HG丸ｺﾞｼｯｸM-PRO" pitchFamily="50" charset="-128"/>
                <a:ea typeface="HG丸ｺﾞｼｯｸM-PRO" pitchFamily="50" charset="-128"/>
              </a:endParaRPr>
            </a:p>
          </p:txBody>
        </p:sp>
        <p:sp>
          <p:nvSpPr>
            <p:cNvPr id="371" name="円/楕円 370"/>
            <p:cNvSpPr/>
            <p:nvPr/>
          </p:nvSpPr>
          <p:spPr bwMode="auto">
            <a:xfrm>
              <a:off x="1009192" y="2084210"/>
              <a:ext cx="46930" cy="47427"/>
            </a:xfrm>
            <a:prstGeom prst="ellipse">
              <a:avLst/>
            </a:prstGeom>
            <a:solidFill>
              <a:srgbClr val="FFCCCC"/>
            </a:solidFill>
            <a:ln w="9525">
              <a:noFill/>
              <a:miter lim="800000"/>
              <a:headEnd/>
              <a:tailEnd/>
            </a:ln>
          </p:spPr>
          <p:txBody>
            <a:bodyPr rtlCol="0" anchor="ctr"/>
            <a:lstStyle/>
            <a:p>
              <a:pPr algn="ctr">
                <a:defRPr/>
              </a:pPr>
              <a:endParaRPr lang="ja-JP" altLang="en-US" sz="2400" kern="0" dirty="0">
                <a:solidFill>
                  <a:sysClr val="windowText" lastClr="000000"/>
                </a:solidFill>
                <a:latin typeface="HG丸ｺﾞｼｯｸM-PRO" pitchFamily="50" charset="-128"/>
                <a:ea typeface="HG丸ｺﾞｼｯｸM-PRO" pitchFamily="50" charset="-128"/>
              </a:endParaRPr>
            </a:p>
          </p:txBody>
        </p:sp>
        <p:sp>
          <p:nvSpPr>
            <p:cNvPr id="372" name="円/楕円 371"/>
            <p:cNvSpPr/>
            <p:nvPr/>
          </p:nvSpPr>
          <p:spPr bwMode="auto">
            <a:xfrm>
              <a:off x="1153208" y="1820660"/>
              <a:ext cx="46930" cy="47427"/>
            </a:xfrm>
            <a:prstGeom prst="ellipse">
              <a:avLst/>
            </a:prstGeom>
            <a:solidFill>
              <a:srgbClr val="FFCCCC"/>
            </a:solidFill>
            <a:ln w="9525">
              <a:noFill/>
              <a:miter lim="800000"/>
              <a:headEnd/>
              <a:tailEnd/>
            </a:ln>
          </p:spPr>
          <p:txBody>
            <a:bodyPr rtlCol="0" anchor="ctr"/>
            <a:lstStyle/>
            <a:p>
              <a:pPr algn="ctr">
                <a:defRPr/>
              </a:pPr>
              <a:endParaRPr lang="ja-JP" altLang="en-US" sz="2400" kern="0" dirty="0">
                <a:solidFill>
                  <a:sysClr val="windowText" lastClr="000000"/>
                </a:solidFill>
                <a:latin typeface="HG丸ｺﾞｼｯｸM-PRO" pitchFamily="50" charset="-128"/>
                <a:ea typeface="HG丸ｺﾞｼｯｸM-PRO" pitchFamily="50" charset="-128"/>
              </a:endParaRPr>
            </a:p>
          </p:txBody>
        </p:sp>
        <p:sp>
          <p:nvSpPr>
            <p:cNvPr id="373" name="円/楕円 372"/>
            <p:cNvSpPr/>
            <p:nvPr/>
          </p:nvSpPr>
          <p:spPr bwMode="auto">
            <a:xfrm>
              <a:off x="799963" y="1545851"/>
              <a:ext cx="58515" cy="55538"/>
            </a:xfrm>
            <a:prstGeom prst="ellipse">
              <a:avLst/>
            </a:prstGeom>
            <a:solidFill>
              <a:srgbClr val="FFCCCC"/>
            </a:solidFill>
            <a:ln w="9525">
              <a:noFill/>
              <a:miter lim="800000"/>
              <a:headEnd/>
              <a:tailEnd/>
            </a:ln>
          </p:spPr>
          <p:txBody>
            <a:bodyPr rtlCol="0" anchor="ctr"/>
            <a:lstStyle/>
            <a:p>
              <a:pPr algn="ctr">
                <a:defRPr/>
              </a:pPr>
              <a:endParaRPr lang="ja-JP" altLang="en-US" sz="2400" kern="0" dirty="0">
                <a:solidFill>
                  <a:sysClr val="windowText" lastClr="000000"/>
                </a:solidFill>
                <a:latin typeface="HG丸ｺﾞｼｯｸM-PRO" pitchFamily="50" charset="-128"/>
                <a:ea typeface="HG丸ｺﾞｼｯｸM-PRO" pitchFamily="50" charset="-128"/>
              </a:endParaRPr>
            </a:p>
          </p:txBody>
        </p:sp>
        <p:sp>
          <p:nvSpPr>
            <p:cNvPr id="374" name="円/楕円 373"/>
            <p:cNvSpPr/>
            <p:nvPr/>
          </p:nvSpPr>
          <p:spPr bwMode="auto">
            <a:xfrm>
              <a:off x="190911" y="1905244"/>
              <a:ext cx="46930" cy="47427"/>
            </a:xfrm>
            <a:prstGeom prst="ellipse">
              <a:avLst/>
            </a:prstGeom>
            <a:solidFill>
              <a:srgbClr val="FFCCCC"/>
            </a:solidFill>
            <a:ln w="9525">
              <a:noFill/>
              <a:miter lim="800000"/>
              <a:headEnd/>
              <a:tailEnd/>
            </a:ln>
          </p:spPr>
          <p:txBody>
            <a:bodyPr rtlCol="0" anchor="ctr"/>
            <a:lstStyle/>
            <a:p>
              <a:pPr algn="ctr">
                <a:defRPr/>
              </a:pPr>
              <a:endParaRPr lang="ja-JP" altLang="en-US" sz="2400" kern="0" dirty="0">
                <a:solidFill>
                  <a:sysClr val="windowText" lastClr="000000"/>
                </a:solidFill>
                <a:latin typeface="HG丸ｺﾞｼｯｸM-PRO" pitchFamily="50" charset="-128"/>
                <a:ea typeface="HG丸ｺﾞｼｯｸM-PRO" pitchFamily="50" charset="-128"/>
              </a:endParaRPr>
            </a:p>
          </p:txBody>
        </p:sp>
        <p:pic>
          <p:nvPicPr>
            <p:cNvPr id="375" name="Picture 4" descr="C:\Users\YYGPI\Desktop\illustration\illustration\13.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80306" y="1519541"/>
              <a:ext cx="1080120" cy="1050612"/>
            </a:xfrm>
            <a:prstGeom prst="rect">
              <a:avLst/>
            </a:prstGeom>
            <a:noFill/>
          </p:spPr>
        </p:pic>
      </p:grpSp>
    </p:spTree>
    <p:extLst>
      <p:ext uri="{BB962C8B-B14F-4D97-AF65-F5344CB8AC3E}">
        <p14:creationId xmlns:p14="http://schemas.microsoft.com/office/powerpoint/2010/main" val="3229424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4819" y="2160000"/>
            <a:ext cx="9128125" cy="1440000"/>
          </a:xfrm>
        </p:spPr>
        <p:style>
          <a:lnRef idx="0">
            <a:schemeClr val="accent5"/>
          </a:lnRef>
          <a:fillRef idx="3">
            <a:schemeClr val="accent5"/>
          </a:fillRef>
          <a:effectRef idx="3">
            <a:schemeClr val="accent5"/>
          </a:effectRef>
          <a:fontRef idx="minor">
            <a:schemeClr val="lt1"/>
          </a:fontRef>
        </p:style>
        <p:txBody>
          <a:bodyPr>
            <a:normAutofit/>
          </a:bodyPr>
          <a:lstStyle/>
          <a:p>
            <a:pPr algn="l"/>
            <a:r>
              <a:rPr kumimoji="1" lang="ja-JP" altLang="en-US" sz="3400" dirty="0" smtClean="0">
                <a:latin typeface="HGSｺﾞｼｯｸE" pitchFamily="50" charset="-128"/>
                <a:ea typeface="HGSｺﾞｼｯｸE" pitchFamily="50" charset="-128"/>
              </a:rPr>
              <a:t>３　地域包括支援センターの現状と課題</a:t>
            </a:r>
            <a:endParaRPr kumimoji="1" lang="ja-JP" altLang="en-US" sz="3400" dirty="0">
              <a:latin typeface="HGSｺﾞｼｯｸE" pitchFamily="50" charset="-128"/>
              <a:ea typeface="HGSｺﾞｼｯｸE" pitchFamily="50" charset="-128"/>
            </a:endParaRPr>
          </a:p>
        </p:txBody>
      </p:sp>
      <p:sp>
        <p:nvSpPr>
          <p:cNvPr id="5" name="スライド番号プレースホルダ 3"/>
          <p:cNvSpPr txBox="1">
            <a:spLocks/>
          </p:cNvSpPr>
          <p:nvPr/>
        </p:nvSpPr>
        <p:spPr>
          <a:xfrm>
            <a:off x="9628318" y="6490784"/>
            <a:ext cx="43605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48BACA46-6FE4-47B2-827E-F4BE331AC4BA}" type="slidenum">
              <a:rPr lang="ja-JP" altLang="en-US" sz="1400" smtClean="0">
                <a:solidFill>
                  <a:schemeClr val="tx1"/>
                </a:solidFill>
                <a:latin typeface="HGｺﾞｼｯｸM" pitchFamily="49" charset="-128"/>
                <a:ea typeface="HGｺﾞｼｯｸM" pitchFamily="49" charset="-128"/>
              </a:rPr>
              <a:pPr algn="ctr"/>
              <a:t>25</a:t>
            </a:fld>
            <a:endParaRPr lang="ja-JP" altLang="en-US" sz="1400" dirty="0">
              <a:solidFill>
                <a:schemeClr val="tx1"/>
              </a:solidFill>
              <a:latin typeface="HGｺﾞｼｯｸM" pitchFamily="49" charset="-128"/>
              <a:ea typeface="HGｺﾞｼｯｸM" pitchFamily="49" charset="-128"/>
            </a:endParaRPr>
          </a:p>
        </p:txBody>
      </p:sp>
    </p:spTree>
    <p:extLst>
      <p:ext uri="{BB962C8B-B14F-4D97-AF65-F5344CB8AC3E}">
        <p14:creationId xmlns:p14="http://schemas.microsoft.com/office/powerpoint/2010/main" val="1553919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テキスト ボックス 3"/>
          <p:cNvSpPr txBox="1">
            <a:spLocks noChangeArrowheads="1"/>
          </p:cNvSpPr>
          <p:nvPr/>
        </p:nvSpPr>
        <p:spPr bwMode="auto">
          <a:xfrm>
            <a:off x="0" y="0"/>
            <a:ext cx="10080625" cy="461665"/>
          </a:xfrm>
          <a:prstGeom prst="rect">
            <a:avLst/>
          </a:prstGeom>
          <a:solidFill>
            <a:schemeClr val="accent1">
              <a:lumMod val="20000"/>
              <a:lumOff val="80000"/>
            </a:schemeClr>
          </a:solidFill>
          <a:ln w="9525">
            <a:noFill/>
            <a:miter lim="800000"/>
            <a:headEnd/>
            <a:tailEnd/>
          </a:ln>
        </p:spPr>
        <p:txBody>
          <a:bodyPr>
            <a:spAutoFit/>
          </a:bodyPr>
          <a:lstStyle/>
          <a:p>
            <a:pPr algn="ctr"/>
            <a:r>
              <a:rPr lang="ja-JP" altLang="en-US" sz="2400" b="1" dirty="0" smtClean="0">
                <a:latin typeface="+mn-ea"/>
              </a:rPr>
              <a:t>地域</a:t>
            </a:r>
            <a:r>
              <a:rPr lang="ja-JP" altLang="en-US" sz="2400" b="1" dirty="0">
                <a:latin typeface="+mn-ea"/>
              </a:rPr>
              <a:t>包括支援センターの設置</a:t>
            </a:r>
            <a:r>
              <a:rPr lang="ja-JP" altLang="en-US" sz="2400" b="1" dirty="0" smtClean="0">
                <a:latin typeface="+mn-ea"/>
              </a:rPr>
              <a:t>状況</a:t>
            </a:r>
            <a:endParaRPr lang="ja-JP" altLang="en-US" sz="2400" b="1" dirty="0">
              <a:latin typeface="+mn-ea"/>
            </a:endParaRPr>
          </a:p>
        </p:txBody>
      </p:sp>
      <p:sp>
        <p:nvSpPr>
          <p:cNvPr id="7" name="角丸四角形 6"/>
          <p:cNvSpPr/>
          <p:nvPr/>
        </p:nvSpPr>
        <p:spPr>
          <a:xfrm>
            <a:off x="356669" y="620688"/>
            <a:ext cx="9526058" cy="1152128"/>
          </a:xfrm>
          <a:prstGeom prst="roundRect">
            <a:avLst>
              <a:gd name="adj" fmla="val 474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fontAlgn="auto">
              <a:spcBef>
                <a:spcPts val="0"/>
              </a:spcBef>
              <a:spcAft>
                <a:spcPts val="0"/>
              </a:spcAft>
              <a:defRPr/>
            </a:pPr>
            <a:r>
              <a:rPr lang="ja-JP" altLang="en-US" sz="1400" dirty="0" smtClean="0">
                <a:solidFill>
                  <a:schemeClr val="tx1"/>
                </a:solidFill>
                <a:latin typeface="HG丸ｺﾞｼｯｸM-PRO" pitchFamily="50" charset="-128"/>
                <a:ea typeface="HG丸ｺﾞｼｯｸM-PRO" pitchFamily="50" charset="-128"/>
              </a:rPr>
              <a:t>○　地域</a:t>
            </a:r>
            <a:r>
              <a:rPr lang="ja-JP" altLang="en-US" sz="1400" dirty="0">
                <a:solidFill>
                  <a:schemeClr val="tx1"/>
                </a:solidFill>
                <a:latin typeface="HG丸ｺﾞｼｯｸM-PRO" pitchFamily="50" charset="-128"/>
                <a:ea typeface="HG丸ｺﾞｼｯｸM-PRO" pitchFamily="50" charset="-128"/>
              </a:rPr>
              <a:t>包括支援</a:t>
            </a:r>
            <a:r>
              <a:rPr lang="ja-JP" altLang="en-US" sz="1400" dirty="0" smtClean="0">
                <a:solidFill>
                  <a:schemeClr val="tx1"/>
                </a:solidFill>
                <a:latin typeface="HG丸ｺﾞｼｯｸM-PRO" pitchFamily="50" charset="-128"/>
                <a:ea typeface="HG丸ｺﾞｼｯｸM-PRO" pitchFamily="50" charset="-128"/>
              </a:rPr>
              <a:t>センターはすべての保険者に設置されており、全国に</a:t>
            </a:r>
            <a:r>
              <a:rPr lang="en-US" altLang="ja-JP" sz="1400" dirty="0" smtClean="0">
                <a:solidFill>
                  <a:schemeClr val="tx1"/>
                </a:solidFill>
                <a:latin typeface="HG丸ｺﾞｼｯｸM-PRO" pitchFamily="50" charset="-128"/>
                <a:ea typeface="HG丸ｺﾞｼｯｸM-PRO" pitchFamily="50" charset="-128"/>
              </a:rPr>
              <a:t>4,</a:t>
            </a:r>
            <a:r>
              <a:rPr lang="ja-JP" altLang="en-US" sz="1400" dirty="0" smtClean="0">
                <a:solidFill>
                  <a:schemeClr val="tx1"/>
                </a:solidFill>
                <a:latin typeface="HG丸ｺﾞｼｯｸM-PRO" pitchFamily="50" charset="-128"/>
                <a:ea typeface="HG丸ｺﾞｼｯｸM-PRO" pitchFamily="50" charset="-128"/>
              </a:rPr>
              <a:t>３２８カ所</a:t>
            </a:r>
            <a:endParaRPr lang="en-US" altLang="ja-JP" sz="1400" dirty="0" smtClean="0">
              <a:solidFill>
                <a:schemeClr val="tx1"/>
              </a:solidFill>
              <a:latin typeface="HG丸ｺﾞｼｯｸM-PRO" pitchFamily="50" charset="-128"/>
              <a:ea typeface="HG丸ｺﾞｼｯｸM-PRO" pitchFamily="50" charset="-128"/>
            </a:endParaRPr>
          </a:p>
          <a:p>
            <a:pPr marL="177800" indent="-177800" fontAlgn="auto">
              <a:spcBef>
                <a:spcPts val="0"/>
              </a:spcBef>
              <a:spcAft>
                <a:spcPts val="0"/>
              </a:spcAft>
              <a:defRPr/>
            </a:pPr>
            <a:r>
              <a:rPr lang="ja-JP" altLang="en-US" sz="1400" dirty="0" smtClean="0">
                <a:solidFill>
                  <a:schemeClr val="tx1"/>
                </a:solidFill>
                <a:latin typeface="HG丸ｺﾞｼｯｸM-PRO" pitchFamily="50" charset="-128"/>
                <a:ea typeface="HG丸ｺﾞｼｯｸM-PRO" pitchFamily="50" charset="-128"/>
              </a:rPr>
              <a:t>○　ブランチ</a:t>
            </a:r>
            <a:r>
              <a:rPr lang="ja-JP" altLang="en-US" sz="1400" dirty="0">
                <a:solidFill>
                  <a:schemeClr val="tx1"/>
                </a:solidFill>
                <a:latin typeface="HG丸ｺﾞｼｯｸM-PRO" pitchFamily="50" charset="-128"/>
                <a:ea typeface="HG丸ｺﾞｼｯｸM-PRO" pitchFamily="50" charset="-128"/>
              </a:rPr>
              <a:t>・サブセンターを合わせると設置数</a:t>
            </a:r>
            <a:r>
              <a:rPr lang="ja-JP" altLang="en-US" sz="1400" dirty="0" smtClean="0">
                <a:solidFill>
                  <a:schemeClr val="tx1"/>
                </a:solidFill>
                <a:latin typeface="HG丸ｺﾞｼｯｸM-PRO" pitchFamily="50" charset="-128"/>
                <a:ea typeface="HG丸ｺﾞｼｯｸM-PRO" pitchFamily="50" charset="-128"/>
              </a:rPr>
              <a:t>は７</a:t>
            </a:r>
            <a:r>
              <a:rPr lang="en-US" altLang="ja-JP" sz="1400" dirty="0" smtClean="0">
                <a:solidFill>
                  <a:schemeClr val="tx1"/>
                </a:solidFill>
                <a:latin typeface="HG丸ｺﾞｼｯｸM-PRO" pitchFamily="50" charset="-128"/>
                <a:ea typeface="HG丸ｺﾞｼｯｸM-PRO" pitchFamily="50" charset="-128"/>
              </a:rPr>
              <a:t>,</a:t>
            </a:r>
            <a:r>
              <a:rPr lang="ja-JP" altLang="en-US" sz="1400" dirty="0" smtClean="0">
                <a:solidFill>
                  <a:schemeClr val="tx1"/>
                </a:solidFill>
                <a:latin typeface="HG丸ｺﾞｼｯｸM-PRO" pitchFamily="50" charset="-128"/>
                <a:ea typeface="HG丸ｺﾞｼｯｸM-PRO" pitchFamily="50" charset="-128"/>
              </a:rPr>
              <a:t>０７２カ所</a:t>
            </a:r>
            <a:r>
              <a:rPr lang="ja-JP" altLang="en-US" sz="1400" dirty="0">
                <a:solidFill>
                  <a:schemeClr val="tx1"/>
                </a:solidFill>
                <a:latin typeface="HG丸ｺﾞｼｯｸM-PRO" pitchFamily="50" charset="-128"/>
                <a:ea typeface="HG丸ｺﾞｼｯｸM-PRO" pitchFamily="50" charset="-128"/>
              </a:rPr>
              <a:t>となる</a:t>
            </a:r>
            <a:r>
              <a:rPr lang="ja-JP" altLang="en-US" sz="1400" dirty="0" smtClean="0">
                <a:solidFill>
                  <a:schemeClr val="tx1"/>
                </a:solidFill>
                <a:latin typeface="HG丸ｺﾞｼｯｸM-PRO" pitchFamily="50" charset="-128"/>
                <a:ea typeface="HG丸ｺﾞｼｯｸM-PRO" pitchFamily="50" charset="-128"/>
              </a:rPr>
              <a:t>。</a:t>
            </a:r>
            <a:endParaRPr lang="en-US" altLang="ja-JP" sz="1400" dirty="0" smtClean="0">
              <a:solidFill>
                <a:schemeClr val="tx1"/>
              </a:solidFill>
              <a:latin typeface="HG丸ｺﾞｼｯｸM-PRO" pitchFamily="50" charset="-128"/>
              <a:ea typeface="HG丸ｺﾞｼｯｸM-PRO" pitchFamily="50" charset="-128"/>
            </a:endParaRPr>
          </a:p>
          <a:p>
            <a:pPr marL="177800" indent="-177800" fontAlgn="auto">
              <a:spcBef>
                <a:spcPts val="0"/>
              </a:spcBef>
              <a:spcAft>
                <a:spcPts val="0"/>
              </a:spcAft>
              <a:defRPr/>
            </a:pPr>
            <a:r>
              <a:rPr lang="ja-JP" altLang="en-US" sz="1400" dirty="0" smtClean="0">
                <a:solidFill>
                  <a:schemeClr val="tx1"/>
                </a:solidFill>
                <a:latin typeface="HG丸ｺﾞｼｯｸM-PRO" pitchFamily="50" charset="-128"/>
                <a:ea typeface="HG丸ｺﾞｼｯｸM-PRO" pitchFamily="50" charset="-128"/>
              </a:rPr>
              <a:t>○　前年比で、センターは１０４カ所増え、ブランチ・サブセンターが</a:t>
            </a:r>
            <a:r>
              <a:rPr lang="en-US" altLang="ja-JP" sz="1400" dirty="0" smtClean="0">
                <a:solidFill>
                  <a:schemeClr val="tx1"/>
                </a:solidFill>
                <a:latin typeface="HG丸ｺﾞｼｯｸM-PRO" pitchFamily="50" charset="-128"/>
                <a:ea typeface="HG丸ｺﾞｼｯｸM-PRO" pitchFamily="50" charset="-128"/>
              </a:rPr>
              <a:t>205</a:t>
            </a:r>
            <a:r>
              <a:rPr lang="ja-JP" altLang="en-US" sz="1400" dirty="0" smtClean="0">
                <a:solidFill>
                  <a:schemeClr val="tx1"/>
                </a:solidFill>
                <a:latin typeface="HG丸ｺﾞｼｯｸM-PRO" pitchFamily="50" charset="-128"/>
                <a:ea typeface="HG丸ｺﾞｼｯｸM-PRO" pitchFamily="50" charset="-128"/>
              </a:rPr>
              <a:t>カ所減ったため、全体で</a:t>
            </a:r>
            <a:r>
              <a:rPr lang="en-US" altLang="ja-JP" sz="1400" dirty="0" smtClean="0">
                <a:solidFill>
                  <a:schemeClr val="tx1"/>
                </a:solidFill>
                <a:latin typeface="HG丸ｺﾞｼｯｸM-PRO" pitchFamily="50" charset="-128"/>
                <a:ea typeface="HG丸ｺﾞｼｯｸM-PRO" pitchFamily="50" charset="-128"/>
              </a:rPr>
              <a:t>104</a:t>
            </a:r>
            <a:r>
              <a:rPr lang="ja-JP" altLang="en-US" sz="1400" dirty="0" smtClean="0">
                <a:solidFill>
                  <a:schemeClr val="tx1"/>
                </a:solidFill>
                <a:latin typeface="HG丸ｺﾞｼｯｸM-PRO" pitchFamily="50" charset="-128"/>
                <a:ea typeface="HG丸ｺﾞｼｯｸM-PRO" pitchFamily="50" charset="-128"/>
              </a:rPr>
              <a:t>カ所減少</a:t>
            </a:r>
            <a:endParaRPr lang="en-US" altLang="ja-JP" sz="1400" dirty="0">
              <a:solidFill>
                <a:schemeClr val="tx1"/>
              </a:solidFill>
              <a:latin typeface="HG丸ｺﾞｼｯｸM-PRO" pitchFamily="50" charset="-128"/>
              <a:ea typeface="HG丸ｺﾞｼｯｸM-PRO" pitchFamily="50" charset="-128"/>
            </a:endParaRPr>
          </a:p>
          <a:p>
            <a:pPr marL="177800" indent="-177800"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地域包括支援センターの設置主体は、直営が約３割、委託が約</a:t>
            </a:r>
            <a:r>
              <a:rPr lang="ja-JP" altLang="en-US" sz="1400" dirty="0" smtClean="0">
                <a:solidFill>
                  <a:schemeClr val="tx1"/>
                </a:solidFill>
                <a:latin typeface="HG丸ｺﾞｼｯｸM-PRO" pitchFamily="50" charset="-128"/>
                <a:ea typeface="HG丸ｺﾞｼｯｸM-PRO" pitchFamily="50" charset="-128"/>
              </a:rPr>
              <a:t>７割で、委託が増加している。　</a:t>
            </a:r>
            <a:endParaRPr lang="en-US" altLang="ja-JP" sz="1400" dirty="0">
              <a:solidFill>
                <a:schemeClr val="tx1"/>
              </a:solidFill>
              <a:latin typeface="HG丸ｺﾞｼｯｸM-PRO" pitchFamily="50" charset="-128"/>
              <a:ea typeface="HG丸ｺﾞｼｯｸM-PRO" pitchFamily="50" charset="-128"/>
            </a:endParaRPr>
          </a:p>
        </p:txBody>
      </p:sp>
      <p:graphicFrame>
        <p:nvGraphicFramePr>
          <p:cNvPr id="9" name="表 8"/>
          <p:cNvGraphicFramePr>
            <a:graphicFrameLocks noGrp="1"/>
          </p:cNvGraphicFramePr>
          <p:nvPr/>
        </p:nvGraphicFramePr>
        <p:xfrm>
          <a:off x="356673" y="2060848"/>
          <a:ext cx="5318715" cy="1728192"/>
        </p:xfrm>
        <a:graphic>
          <a:graphicData uri="http://schemas.openxmlformats.org/drawingml/2006/table">
            <a:tbl>
              <a:tblPr/>
              <a:tblGrid>
                <a:gridCol w="3283984"/>
                <a:gridCol w="2034731"/>
              </a:tblGrid>
              <a:tr h="419997">
                <a:tc>
                  <a:txBody>
                    <a:bodyPr/>
                    <a:lstStyle/>
                    <a:p>
                      <a:pPr algn="l" fontAlgn="ctr"/>
                      <a:r>
                        <a:rPr lang="ja-JP" altLang="en-US" sz="1400" b="1" i="0" u="none" strike="noStrike" dirty="0" smtClean="0">
                          <a:solidFill>
                            <a:srgbClr val="FF0000"/>
                          </a:solidFill>
                          <a:latin typeface="HG丸ｺﾞｼｯｸM-PRO" pitchFamily="50" charset="-128"/>
                          <a:ea typeface="HG丸ｺﾞｼｯｸM-PRO" pitchFamily="50" charset="-128"/>
                        </a:rPr>
                        <a:t>地域包括センター</a:t>
                      </a:r>
                      <a:r>
                        <a:rPr lang="ja-JP" altLang="en-US" sz="1400" b="1" i="0" u="none" strike="noStrike" dirty="0">
                          <a:solidFill>
                            <a:srgbClr val="FF0000"/>
                          </a:solidFill>
                          <a:latin typeface="HG丸ｺﾞｼｯｸM-PRO" pitchFamily="50" charset="-128"/>
                          <a:ea typeface="HG丸ｺﾞｼｯｸM-PRO" pitchFamily="50" charset="-128"/>
                        </a:rPr>
                        <a:t>設置数</a:t>
                      </a:r>
                    </a:p>
                  </a:txBody>
                  <a:tcPr marL="73307" marR="969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1" i="0" u="none" strike="noStrike" dirty="0" smtClean="0">
                          <a:solidFill>
                            <a:srgbClr val="FF0000"/>
                          </a:solidFill>
                          <a:latin typeface="HG丸ｺﾞｼｯｸM-PRO" pitchFamily="50" charset="-128"/>
                          <a:ea typeface="HG丸ｺﾞｼｯｸM-PRO" pitchFamily="50" charset="-128"/>
                        </a:rPr>
                        <a:t>４</a:t>
                      </a:r>
                      <a:r>
                        <a:rPr lang="en-US" altLang="ja-JP" sz="1400" b="1" i="0" u="none" strike="noStrike" dirty="0" smtClean="0">
                          <a:solidFill>
                            <a:srgbClr val="FF0000"/>
                          </a:solidFill>
                          <a:latin typeface="HG丸ｺﾞｼｯｸM-PRO" pitchFamily="50" charset="-128"/>
                          <a:ea typeface="HG丸ｺﾞｼｯｸM-PRO" pitchFamily="50" charset="-128"/>
                        </a:rPr>
                        <a:t>,</a:t>
                      </a:r>
                      <a:r>
                        <a:rPr lang="ja-JP" altLang="en-US" sz="1400" b="1" i="0" u="none" strike="noStrike" dirty="0" smtClean="0">
                          <a:solidFill>
                            <a:srgbClr val="FF0000"/>
                          </a:solidFill>
                          <a:latin typeface="HG丸ｺﾞｼｯｸM-PRO" pitchFamily="50" charset="-128"/>
                          <a:ea typeface="HG丸ｺﾞｼｯｸM-PRO" pitchFamily="50" charset="-128"/>
                        </a:rPr>
                        <a:t>３２８か所</a:t>
                      </a:r>
                      <a:endParaRPr lang="ja-JP" altLang="en-US" sz="1400" b="1" i="0" u="none" strike="noStrike" dirty="0">
                        <a:solidFill>
                          <a:srgbClr val="FF0000"/>
                        </a:solidFill>
                        <a:latin typeface="HG丸ｺﾞｼｯｸM-PRO" pitchFamily="50" charset="-128"/>
                        <a:ea typeface="HG丸ｺﾞｼｯｸM-PRO" pitchFamily="50" charset="-128"/>
                      </a:endParaRPr>
                    </a:p>
                  </a:txBody>
                  <a:tcPr marL="73307" marR="969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997">
                <a:tc>
                  <a:txBody>
                    <a:bodyPr/>
                    <a:lstStyle/>
                    <a:p>
                      <a:pPr algn="l" fontAlgn="ctr"/>
                      <a:r>
                        <a:rPr lang="ja-JP" altLang="en-US" sz="1400" b="0" i="0" u="none" strike="noStrike" dirty="0" smtClean="0">
                          <a:solidFill>
                            <a:srgbClr val="000000"/>
                          </a:solidFill>
                          <a:latin typeface="HG丸ｺﾞｼｯｸM-PRO" pitchFamily="50" charset="-128"/>
                          <a:ea typeface="HG丸ｺﾞｼｯｸM-PRO" pitchFamily="50" charset="-128"/>
                        </a:rPr>
                        <a:t>ブランチ設置数</a:t>
                      </a:r>
                      <a:endParaRPr lang="ja-JP" altLang="en-US" sz="1400" b="0" i="0" u="none" strike="noStrike" dirty="0">
                        <a:solidFill>
                          <a:srgbClr val="000000"/>
                        </a:solidFill>
                        <a:latin typeface="HG丸ｺﾞｼｯｸM-PRO" pitchFamily="50" charset="-128"/>
                        <a:ea typeface="HG丸ｺﾞｼｯｸM-PRO" pitchFamily="50" charset="-128"/>
                      </a:endParaRPr>
                    </a:p>
                  </a:txBody>
                  <a:tcPr marL="73307" marR="969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smtClean="0">
                          <a:solidFill>
                            <a:srgbClr val="000000"/>
                          </a:solidFill>
                          <a:latin typeface="HG丸ｺﾞｼｯｸM-PRO" pitchFamily="50" charset="-128"/>
                          <a:ea typeface="HG丸ｺﾞｼｯｸM-PRO" pitchFamily="50" charset="-128"/>
                        </a:rPr>
                        <a:t>２</a:t>
                      </a:r>
                      <a:r>
                        <a:rPr lang="en-US" altLang="ja-JP" sz="1400" b="0" i="0" u="none" strike="noStrike" dirty="0" smtClean="0">
                          <a:solidFill>
                            <a:srgbClr val="000000"/>
                          </a:solidFill>
                          <a:latin typeface="HG丸ｺﾞｼｯｸM-PRO" pitchFamily="50" charset="-128"/>
                          <a:ea typeface="HG丸ｺﾞｼｯｸM-PRO" pitchFamily="50" charset="-128"/>
                        </a:rPr>
                        <a:t>,</a:t>
                      </a:r>
                      <a:r>
                        <a:rPr lang="ja-JP" altLang="en-US" sz="1400" b="0" i="0" u="none" strike="noStrike" dirty="0" smtClean="0">
                          <a:solidFill>
                            <a:srgbClr val="000000"/>
                          </a:solidFill>
                          <a:latin typeface="HG丸ｺﾞｼｯｸM-PRO" pitchFamily="50" charset="-128"/>
                          <a:ea typeface="HG丸ｺﾞｼｯｸM-PRO" pitchFamily="50" charset="-128"/>
                        </a:rPr>
                        <a:t>３９１か所</a:t>
                      </a:r>
                      <a:endParaRPr lang="ja-JP" altLang="en-US" sz="1400" b="0" i="0" u="none" strike="noStrike" dirty="0">
                        <a:solidFill>
                          <a:srgbClr val="000000"/>
                        </a:solidFill>
                        <a:latin typeface="HG丸ｺﾞｼｯｸM-PRO" pitchFamily="50" charset="-128"/>
                        <a:ea typeface="HG丸ｺﾞｼｯｸM-PRO" pitchFamily="50" charset="-128"/>
                      </a:endParaRPr>
                    </a:p>
                  </a:txBody>
                  <a:tcPr marL="73307" marR="969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997">
                <a:tc>
                  <a:txBody>
                    <a:bodyPr/>
                    <a:lstStyle/>
                    <a:p>
                      <a:pPr algn="l" fontAlgn="ctr"/>
                      <a:r>
                        <a:rPr lang="ja-JP" altLang="en-US" sz="1400" b="0" i="0" u="none" strike="noStrike" dirty="0" smtClean="0">
                          <a:solidFill>
                            <a:srgbClr val="000000"/>
                          </a:solidFill>
                          <a:latin typeface="HG丸ｺﾞｼｯｸM-PRO" pitchFamily="50" charset="-128"/>
                          <a:ea typeface="HG丸ｺﾞｼｯｸM-PRO" pitchFamily="50" charset="-128"/>
                        </a:rPr>
                        <a:t>サブセンター設置数</a:t>
                      </a:r>
                      <a:endParaRPr lang="en-US" altLang="ja-JP" sz="1400" b="0" i="0" u="none" strike="noStrike" dirty="0" smtClean="0">
                        <a:solidFill>
                          <a:srgbClr val="000000"/>
                        </a:solidFill>
                        <a:latin typeface="HG丸ｺﾞｼｯｸM-PRO" pitchFamily="50" charset="-128"/>
                        <a:ea typeface="HG丸ｺﾞｼｯｸM-PRO" pitchFamily="50" charset="-128"/>
                      </a:endParaRPr>
                    </a:p>
                  </a:txBody>
                  <a:tcPr marL="73307" marR="969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smtClean="0">
                          <a:solidFill>
                            <a:srgbClr val="000000"/>
                          </a:solidFill>
                          <a:latin typeface="HG丸ｺﾞｼｯｸM-PRO" pitchFamily="50" charset="-128"/>
                          <a:ea typeface="HG丸ｺﾞｼｯｸM-PRO" pitchFamily="50" charset="-128"/>
                        </a:rPr>
                        <a:t>３５３か所</a:t>
                      </a:r>
                      <a:endParaRPr lang="ja-JP" altLang="en-US" sz="1400" b="0" i="0" u="none" strike="noStrike" dirty="0">
                        <a:solidFill>
                          <a:srgbClr val="000000"/>
                        </a:solidFill>
                        <a:latin typeface="HG丸ｺﾞｼｯｸM-PRO" pitchFamily="50" charset="-128"/>
                        <a:ea typeface="HG丸ｺﾞｼｯｸM-PRO" pitchFamily="50" charset="-128"/>
                      </a:endParaRPr>
                    </a:p>
                  </a:txBody>
                  <a:tcPr marL="73307" marR="969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201">
                <a:tc>
                  <a:txBody>
                    <a:bodyPr/>
                    <a:lstStyle/>
                    <a:p>
                      <a:pPr algn="l" fontAlgn="ctr"/>
                      <a:r>
                        <a:rPr lang="ja-JP" altLang="en-US" sz="1400" b="0" i="0" u="none" strike="noStrike" dirty="0" smtClean="0">
                          <a:solidFill>
                            <a:srgbClr val="000000"/>
                          </a:solidFill>
                          <a:latin typeface="HG丸ｺﾞｼｯｸM-PRO" pitchFamily="50" charset="-128"/>
                          <a:ea typeface="HG丸ｺﾞｼｯｸM-PRO" pitchFamily="50" charset="-128"/>
                        </a:rPr>
                        <a:t>センター・ブランチ・サブセンター</a:t>
                      </a:r>
                      <a:endParaRPr lang="en-US" altLang="ja-JP" sz="1400" b="0" i="0" u="none" strike="noStrike" dirty="0" smtClean="0">
                        <a:solidFill>
                          <a:srgbClr val="000000"/>
                        </a:solidFill>
                        <a:latin typeface="HG丸ｺﾞｼｯｸM-PRO" pitchFamily="50" charset="-128"/>
                        <a:ea typeface="HG丸ｺﾞｼｯｸM-PRO" pitchFamily="50" charset="-128"/>
                      </a:endParaRPr>
                    </a:p>
                    <a:p>
                      <a:pPr algn="l" fontAlgn="ctr"/>
                      <a:r>
                        <a:rPr lang="ja-JP" altLang="en-US" sz="1400" b="0" i="0" u="none" strike="noStrike" dirty="0" smtClean="0">
                          <a:solidFill>
                            <a:srgbClr val="000000"/>
                          </a:solidFill>
                          <a:latin typeface="HG丸ｺﾞｼｯｸM-PRO" pitchFamily="50" charset="-128"/>
                          <a:ea typeface="HG丸ｺﾞｼｯｸM-PRO" pitchFamily="50" charset="-128"/>
                        </a:rPr>
                        <a:t>合計</a:t>
                      </a:r>
                      <a:endParaRPr lang="ja-JP" altLang="en-US" sz="1400" b="0" i="0" u="none" strike="noStrike" dirty="0">
                        <a:solidFill>
                          <a:srgbClr val="000000"/>
                        </a:solidFill>
                        <a:latin typeface="HG丸ｺﾞｼｯｸM-PRO" pitchFamily="50" charset="-128"/>
                        <a:ea typeface="HG丸ｺﾞｼｯｸM-PRO" pitchFamily="50" charset="-128"/>
                      </a:endParaRPr>
                    </a:p>
                  </a:txBody>
                  <a:tcPr marL="73307" marR="969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smtClean="0">
                          <a:solidFill>
                            <a:srgbClr val="000000"/>
                          </a:solidFill>
                          <a:latin typeface="HG丸ｺﾞｼｯｸM-PRO" pitchFamily="50" charset="-128"/>
                          <a:ea typeface="HG丸ｺﾞｼｯｸM-PRO" pitchFamily="50" charset="-128"/>
                        </a:rPr>
                        <a:t>７</a:t>
                      </a:r>
                      <a:r>
                        <a:rPr lang="en-US" altLang="ja-JP" sz="1400" b="0" i="0" u="none" strike="noStrike" dirty="0" smtClean="0">
                          <a:solidFill>
                            <a:srgbClr val="000000"/>
                          </a:solidFill>
                          <a:latin typeface="HG丸ｺﾞｼｯｸM-PRO" pitchFamily="50" charset="-128"/>
                          <a:ea typeface="HG丸ｺﾞｼｯｸM-PRO" pitchFamily="50" charset="-128"/>
                        </a:rPr>
                        <a:t>,</a:t>
                      </a:r>
                      <a:r>
                        <a:rPr lang="ja-JP" altLang="en-US" sz="1400" b="0" i="0" u="none" strike="noStrike" dirty="0" smtClean="0">
                          <a:solidFill>
                            <a:srgbClr val="000000"/>
                          </a:solidFill>
                          <a:latin typeface="HG丸ｺﾞｼｯｸM-PRO" pitchFamily="50" charset="-128"/>
                          <a:ea typeface="HG丸ｺﾞｼｯｸM-PRO" pitchFamily="50" charset="-128"/>
                        </a:rPr>
                        <a:t>０７２か所</a:t>
                      </a:r>
                      <a:endParaRPr lang="ja-JP" altLang="en-US" sz="1400" b="0" i="0" u="none" strike="noStrike" dirty="0">
                        <a:solidFill>
                          <a:srgbClr val="000000"/>
                        </a:solidFill>
                        <a:latin typeface="HG丸ｺﾞｼｯｸM-PRO" pitchFamily="50" charset="-128"/>
                        <a:ea typeface="HG丸ｺﾞｼｯｸM-PRO" pitchFamily="50" charset="-128"/>
                      </a:endParaRPr>
                    </a:p>
                  </a:txBody>
                  <a:tcPr marL="73307" marR="969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141" name="テキスト ボックス 9"/>
          <p:cNvSpPr txBox="1">
            <a:spLocks noChangeArrowheads="1"/>
          </p:cNvSpPr>
          <p:nvPr/>
        </p:nvSpPr>
        <p:spPr bwMode="auto">
          <a:xfrm>
            <a:off x="277293" y="1772816"/>
            <a:ext cx="3407761" cy="338554"/>
          </a:xfrm>
          <a:prstGeom prst="rect">
            <a:avLst/>
          </a:prstGeom>
          <a:noFill/>
          <a:ln w="9525">
            <a:noFill/>
            <a:miter lim="800000"/>
            <a:headEnd/>
            <a:tailEnd/>
          </a:ln>
        </p:spPr>
        <p:txBody>
          <a:bodyPr wrap="none">
            <a:spAutoFit/>
          </a:bodyPr>
          <a:lstStyle/>
          <a:p>
            <a:r>
              <a:rPr lang="ja-JP" altLang="en-US" sz="1600" b="1" dirty="0">
                <a:latin typeface="HG丸ｺﾞｼｯｸM-PRO" pitchFamily="50" charset="-128"/>
                <a:ea typeface="HG丸ｺﾞｼｯｸM-PRO" pitchFamily="50" charset="-128"/>
              </a:rPr>
              <a:t>◎地域包括支援センターの設置数</a:t>
            </a:r>
          </a:p>
        </p:txBody>
      </p:sp>
      <p:sp>
        <p:nvSpPr>
          <p:cNvPr id="4122" name="テキスト ボックス 130"/>
          <p:cNvSpPr txBox="1">
            <a:spLocks noChangeArrowheads="1"/>
          </p:cNvSpPr>
          <p:nvPr/>
        </p:nvSpPr>
        <p:spPr bwMode="auto">
          <a:xfrm>
            <a:off x="515438" y="6525344"/>
            <a:ext cx="8414685" cy="332656"/>
          </a:xfrm>
          <a:prstGeom prst="rect">
            <a:avLst/>
          </a:prstGeom>
          <a:noFill/>
          <a:ln w="9525">
            <a:noFill/>
            <a:miter lim="800000"/>
            <a:headEnd/>
            <a:tailEnd/>
          </a:ln>
        </p:spPr>
        <p:txBody>
          <a:bodyPr wrap="none"/>
          <a:lstStyle/>
          <a:p>
            <a:pPr algn="r">
              <a:defRPr/>
            </a:pPr>
            <a:r>
              <a:rPr lang="ja-JP" altLang="en-US" sz="1100" kern="0" dirty="0" smtClean="0">
                <a:latin typeface="ＭＳ Ｐ明朝" pitchFamily="18" charset="-128"/>
                <a:ea typeface="ＭＳ Ｐ明朝" pitchFamily="18" charset="-128"/>
              </a:rPr>
              <a:t>平成２４年度老健事業「地域</a:t>
            </a:r>
            <a:r>
              <a:rPr lang="ja-JP" altLang="en-US" sz="1100" kern="0" dirty="0">
                <a:latin typeface="ＭＳ Ｐ明朝" pitchFamily="18" charset="-128"/>
                <a:ea typeface="ＭＳ Ｐ明朝" pitchFamily="18" charset="-128"/>
              </a:rPr>
              <a:t>包括支援センターにおける業務実態に関する調査研究事業</a:t>
            </a:r>
            <a:r>
              <a:rPr lang="ja-JP" altLang="en-US" sz="1100" kern="0" dirty="0" smtClean="0">
                <a:latin typeface="ＭＳ Ｐ明朝" pitchFamily="18" charset="-128"/>
                <a:ea typeface="ＭＳ Ｐ明朝" pitchFamily="18" charset="-128"/>
              </a:rPr>
              <a:t>報告書」（</a:t>
            </a:r>
            <a:r>
              <a:rPr lang="ja-JP" altLang="en-US" sz="1100" kern="0" dirty="0">
                <a:latin typeface="ＭＳ Ｐ明朝" pitchFamily="18" charset="-128"/>
                <a:ea typeface="ＭＳ Ｐ明朝" pitchFamily="18" charset="-128"/>
              </a:rPr>
              <a:t>平成</a:t>
            </a:r>
            <a:r>
              <a:rPr lang="en-US" altLang="ja-JP" sz="1100" kern="0" dirty="0" smtClean="0">
                <a:latin typeface="ＭＳ Ｐ明朝" pitchFamily="18" charset="-128"/>
                <a:ea typeface="ＭＳ Ｐ明朝" pitchFamily="18" charset="-128"/>
              </a:rPr>
              <a:t>2</a:t>
            </a:r>
            <a:r>
              <a:rPr lang="ja-JP" altLang="en-US" sz="1100" kern="0" dirty="0" smtClean="0">
                <a:latin typeface="ＭＳ Ｐ明朝" pitchFamily="18" charset="-128"/>
                <a:ea typeface="ＭＳ Ｐ明朝" pitchFamily="18" charset="-128"/>
              </a:rPr>
              <a:t>４年</a:t>
            </a:r>
            <a:r>
              <a:rPr lang="ja-JP" altLang="en-US" sz="1100" kern="0" dirty="0">
                <a:latin typeface="ＭＳ Ｐ明朝" pitchFamily="18" charset="-128"/>
                <a:ea typeface="ＭＳ Ｐ明朝" pitchFamily="18" charset="-128"/>
              </a:rPr>
              <a:t>４月現在）</a:t>
            </a:r>
            <a:endParaRPr lang="ja-JP" altLang="en-US" sz="1100" dirty="0">
              <a:latin typeface="ＭＳ Ｐ明朝" pitchFamily="18" charset="-128"/>
              <a:ea typeface="ＭＳ Ｐ明朝" pitchFamily="18" charset="-128"/>
            </a:endParaRPr>
          </a:p>
        </p:txBody>
      </p:sp>
      <p:graphicFrame>
        <p:nvGraphicFramePr>
          <p:cNvPr id="8" name="コンテンツ プレースホルダ 3"/>
          <p:cNvGraphicFramePr>
            <a:graphicFrameLocks/>
          </p:cNvGraphicFramePr>
          <p:nvPr/>
        </p:nvGraphicFramePr>
        <p:xfrm>
          <a:off x="277284" y="4005064"/>
          <a:ext cx="2381514"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コンテンツ プレースホルダ 3"/>
          <p:cNvGraphicFramePr>
            <a:graphicFrameLocks/>
          </p:cNvGraphicFramePr>
          <p:nvPr/>
        </p:nvGraphicFramePr>
        <p:xfrm>
          <a:off x="2579421" y="4005064"/>
          <a:ext cx="3532021" cy="25922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コンテンツ プレースホルダ 4"/>
          <p:cNvGraphicFramePr>
            <a:graphicFrameLocks noGrp="1"/>
          </p:cNvGraphicFramePr>
          <p:nvPr>
            <p:ph idx="1"/>
          </p:nvPr>
        </p:nvGraphicFramePr>
        <p:xfrm>
          <a:off x="5992921" y="2420888"/>
          <a:ext cx="3889807" cy="4032448"/>
        </p:xfrm>
        <a:graphic>
          <a:graphicData uri="http://schemas.openxmlformats.org/drawingml/2006/chart">
            <c:chart xmlns:c="http://schemas.openxmlformats.org/drawingml/2006/chart" xmlns:r="http://schemas.openxmlformats.org/officeDocument/2006/relationships" r:id="rId5"/>
          </a:graphicData>
        </a:graphic>
      </p:graphicFrame>
      <p:sp>
        <p:nvSpPr>
          <p:cNvPr id="13" name="スライド番号プレースホルダ 3"/>
          <p:cNvSpPr>
            <a:spLocks noGrp="1"/>
          </p:cNvSpPr>
          <p:nvPr>
            <p:ph type="sldNum" sz="quarter" idx="12"/>
          </p:nvPr>
        </p:nvSpPr>
        <p:spPr bwMode="auto">
          <a:xfrm>
            <a:off x="7728973" y="6492893"/>
            <a:ext cx="23516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12FF2C1-1A2E-47B7-885D-91C065A87198}" type="slidenum">
              <a:rPr lang="ja-JP" altLang="en-US" sz="1400" smtClean="0">
                <a:solidFill>
                  <a:schemeClr val="tx1"/>
                </a:solidFill>
                <a:latin typeface="HGｺﾞｼｯｸM" panose="020B0609000000000000" pitchFamily="49" charset="-128"/>
                <a:ea typeface="HGｺﾞｼｯｸM" panose="020B0609000000000000" pitchFamily="49" charset="-128"/>
              </a:rPr>
              <a:pPr fontAlgn="base">
                <a:spcBef>
                  <a:spcPct val="0"/>
                </a:spcBef>
                <a:spcAft>
                  <a:spcPct val="0"/>
                </a:spcAft>
                <a:defRPr/>
              </a:pPr>
              <a:t>26</a:t>
            </a:fld>
            <a:endParaRPr lang="ja-JP" altLang="en-US" sz="1400" dirty="0" smtClean="0">
              <a:solidFill>
                <a:schemeClr val="tx1"/>
              </a:solidFill>
              <a:latin typeface="HGｺﾞｼｯｸM" panose="020B0609000000000000" pitchFamily="49" charset="-128"/>
              <a:ea typeface="HGｺﾞｼｯｸM" panose="020B0609000000000000" pitchFamily="49"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コンテンツ プレースホルダ 5"/>
          <p:cNvGraphicFramePr>
            <a:graphicFrameLocks/>
          </p:cNvGraphicFramePr>
          <p:nvPr>
            <p:extLst>
              <p:ext uri="{D42A27DB-BD31-4B8C-83A1-F6EECF244321}">
                <p14:modId xmlns:p14="http://schemas.microsoft.com/office/powerpoint/2010/main" val="3198347169"/>
              </p:ext>
            </p:extLst>
          </p:nvPr>
        </p:nvGraphicFramePr>
        <p:xfrm>
          <a:off x="5201206" y="2037058"/>
          <a:ext cx="4663519" cy="2018528"/>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0" y="0"/>
            <a:ext cx="10080625" cy="540000"/>
          </a:xfrm>
          <a:noFill/>
        </p:spPr>
        <p:txBody>
          <a:bodyPr>
            <a:normAutofit/>
          </a:bodyPr>
          <a:lstStyle/>
          <a:p>
            <a:r>
              <a:rPr kumimoji="1" lang="ja-JP" altLang="en-US" sz="2800" dirty="0" smtClean="0">
                <a:latin typeface="+mn-ea"/>
                <a:ea typeface="+mn-ea"/>
              </a:rPr>
              <a:t>（参考）地域包括支援センター</a:t>
            </a:r>
            <a:r>
              <a:rPr lang="ja-JP" altLang="en-US" sz="2800" dirty="0" smtClean="0">
                <a:latin typeface="+mn-ea"/>
                <a:ea typeface="+mn-ea"/>
              </a:rPr>
              <a:t>の職員の状況</a:t>
            </a:r>
            <a:endParaRPr kumimoji="1" lang="ja-JP" altLang="en-US" sz="2800" dirty="0">
              <a:latin typeface="+mn-ea"/>
              <a:ea typeface="+mn-ea"/>
            </a:endParaRPr>
          </a:p>
        </p:txBody>
      </p:sp>
      <p:graphicFrame>
        <p:nvGraphicFramePr>
          <p:cNvPr id="6" name="コンテンツ プレースホルダ 5"/>
          <p:cNvGraphicFramePr>
            <a:graphicFrameLocks noGrp="1"/>
          </p:cNvGraphicFramePr>
          <p:nvPr>
            <p:ph idx="1"/>
            <p:extLst>
              <p:ext uri="{D42A27DB-BD31-4B8C-83A1-F6EECF244321}">
                <p14:modId xmlns:p14="http://schemas.microsoft.com/office/powerpoint/2010/main" val="129601333"/>
              </p:ext>
            </p:extLst>
          </p:nvPr>
        </p:nvGraphicFramePr>
        <p:xfrm>
          <a:off x="181037" y="2010339"/>
          <a:ext cx="4680413" cy="2045251"/>
        </p:xfrm>
        <a:graphic>
          <a:graphicData uri="http://schemas.openxmlformats.org/drawingml/2006/chart">
            <c:chart xmlns:c="http://schemas.openxmlformats.org/drawingml/2006/chart" xmlns:r="http://schemas.openxmlformats.org/officeDocument/2006/relationships" r:id="rId4"/>
          </a:graphicData>
        </a:graphic>
      </p:graphicFrame>
      <p:sp>
        <p:nvSpPr>
          <p:cNvPr id="7" name="正方形/長方形 6"/>
          <p:cNvSpPr/>
          <p:nvPr/>
        </p:nvSpPr>
        <p:spPr>
          <a:xfrm>
            <a:off x="197935" y="6596390"/>
            <a:ext cx="9327041" cy="261610"/>
          </a:xfrm>
          <a:prstGeom prst="rect">
            <a:avLst/>
          </a:prstGeom>
        </p:spPr>
        <p:txBody>
          <a:bodyPr wrap="square">
            <a:spAutoFit/>
          </a:bodyPr>
          <a:lstStyle/>
          <a:p>
            <a:r>
              <a:rPr lang="ja-JP" altLang="en-US" sz="1100" dirty="0" smtClean="0">
                <a:latin typeface="+mn-ea"/>
              </a:rPr>
              <a:t>平成</a:t>
            </a:r>
            <a:r>
              <a:rPr lang="en-US" altLang="ja-JP" sz="1100" dirty="0" smtClean="0">
                <a:latin typeface="+mn-ea"/>
              </a:rPr>
              <a:t>2</a:t>
            </a:r>
            <a:r>
              <a:rPr lang="ja-JP" altLang="en-US" sz="1100" dirty="0" smtClean="0">
                <a:latin typeface="+mn-ea"/>
              </a:rPr>
              <a:t>４年度老健事業「地域包括支援センターにおける業務実態に関する調査研究事業」（三菱総研）</a:t>
            </a:r>
            <a:endParaRPr lang="ja-JP" altLang="en-US" sz="1100" dirty="0">
              <a:latin typeface="+mn-ea"/>
            </a:endParaRPr>
          </a:p>
        </p:txBody>
      </p:sp>
      <p:sp>
        <p:nvSpPr>
          <p:cNvPr id="5" name="角丸四角形 4"/>
          <p:cNvSpPr/>
          <p:nvPr/>
        </p:nvSpPr>
        <p:spPr>
          <a:xfrm>
            <a:off x="197904" y="548681"/>
            <a:ext cx="9644601" cy="1160466"/>
          </a:xfrm>
          <a:prstGeom prst="roundRect">
            <a:avLst>
              <a:gd name="adj" fmla="val 474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fontAlgn="auto">
              <a:spcBef>
                <a:spcPts val="0"/>
              </a:spcBef>
              <a:spcAft>
                <a:spcPts val="0"/>
              </a:spcAft>
              <a:defRPr/>
            </a:pPr>
            <a:r>
              <a:rPr lang="ja-JP" altLang="en-US" sz="1400" dirty="0" smtClean="0">
                <a:solidFill>
                  <a:schemeClr val="tx1"/>
                </a:solidFill>
                <a:latin typeface="HGｺﾞｼｯｸM" pitchFamily="49" charset="-128"/>
                <a:ea typeface="HGｺﾞｼｯｸM" pitchFamily="49" charset="-128"/>
              </a:rPr>
              <a:t>○ センター従事者数は</a:t>
            </a:r>
            <a:r>
              <a:rPr lang="ja-JP" altLang="en-US" sz="1400" dirty="0">
                <a:solidFill>
                  <a:schemeClr val="tx1"/>
                </a:solidFill>
                <a:latin typeface="HGｺﾞｼｯｸM" pitchFamily="49" charset="-128"/>
                <a:ea typeface="HGｺﾞｼｯｸM" pitchFamily="49" charset="-128"/>
              </a:rPr>
              <a:t>年々</a:t>
            </a:r>
            <a:r>
              <a:rPr lang="ja-JP" altLang="en-US" sz="1400" dirty="0" smtClean="0">
                <a:solidFill>
                  <a:schemeClr val="tx1"/>
                </a:solidFill>
                <a:latin typeface="HGｺﾞｼｯｸM" pitchFamily="49" charset="-128"/>
                <a:ea typeface="HGｺﾞｼｯｸM" pitchFamily="49" charset="-128"/>
              </a:rPr>
              <a:t>増加しており、特に主任介護支援専門員が増えている</a:t>
            </a:r>
            <a:endParaRPr lang="en-US" altLang="ja-JP" sz="1400" dirty="0" smtClean="0">
              <a:solidFill>
                <a:schemeClr val="tx1"/>
              </a:solidFill>
              <a:latin typeface="HGｺﾞｼｯｸM" pitchFamily="49" charset="-128"/>
              <a:ea typeface="HGｺﾞｼｯｸM" pitchFamily="49" charset="-128"/>
            </a:endParaRPr>
          </a:p>
          <a:p>
            <a:pPr marL="177800" indent="-177800" fontAlgn="auto">
              <a:spcBef>
                <a:spcPts val="0"/>
              </a:spcBef>
              <a:spcAft>
                <a:spcPts val="0"/>
              </a:spcAft>
              <a:defRPr/>
            </a:pPr>
            <a:r>
              <a:rPr lang="ja-JP" altLang="en-US" sz="1400" dirty="0" smtClean="0">
                <a:solidFill>
                  <a:schemeClr val="tx1"/>
                </a:solidFill>
                <a:latin typeface="HGｺﾞｼｯｸM" pitchFamily="49" charset="-128"/>
                <a:ea typeface="HGｺﾞｼｯｸM" pitchFamily="49" charset="-128"/>
              </a:rPr>
              <a:t>○ センターの平均職員数は</a:t>
            </a:r>
            <a:r>
              <a:rPr lang="en-US" altLang="ja-JP" sz="1400" dirty="0">
                <a:solidFill>
                  <a:schemeClr val="tx1"/>
                </a:solidFill>
                <a:latin typeface="HGｺﾞｼｯｸM" pitchFamily="49" charset="-128"/>
                <a:ea typeface="HGｺﾞｼｯｸM" pitchFamily="49" charset="-128"/>
              </a:rPr>
              <a:t>5.6</a:t>
            </a:r>
            <a:r>
              <a:rPr lang="ja-JP" altLang="en-US" sz="1400" dirty="0" smtClean="0">
                <a:solidFill>
                  <a:schemeClr val="tx1"/>
                </a:solidFill>
                <a:latin typeface="HGｺﾞｼｯｸM" pitchFamily="49" charset="-128"/>
                <a:ea typeface="HGｺﾞｼｯｸM" pitchFamily="49" charset="-128"/>
              </a:rPr>
              <a:t>人</a:t>
            </a:r>
            <a:r>
              <a:rPr lang="ja-JP" altLang="en-US" sz="1400" dirty="0">
                <a:solidFill>
                  <a:schemeClr val="tx1"/>
                </a:solidFill>
                <a:latin typeface="HGｺﾞｼｯｸM" pitchFamily="49" charset="-128"/>
                <a:ea typeface="HGｺﾞｼｯｸM" pitchFamily="49" charset="-128"/>
              </a:rPr>
              <a:t>（</a:t>
            </a:r>
            <a:r>
              <a:rPr lang="ja-JP" altLang="en-US" sz="1400" dirty="0" smtClean="0">
                <a:solidFill>
                  <a:schemeClr val="tx1"/>
                </a:solidFill>
                <a:latin typeface="HGｺﾞｼｯｸM" pitchFamily="49" charset="-128"/>
                <a:ea typeface="HGｺﾞｼｯｸM" pitchFamily="49" charset="-128"/>
              </a:rPr>
              <a:t>Ｈ</a:t>
            </a:r>
            <a:r>
              <a:rPr lang="en-US" altLang="ja-JP" sz="1400" dirty="0" smtClean="0">
                <a:solidFill>
                  <a:schemeClr val="tx1"/>
                </a:solidFill>
                <a:latin typeface="HGｺﾞｼｯｸM" pitchFamily="49" charset="-128"/>
                <a:ea typeface="HGｺﾞｼｯｸM" pitchFamily="49" charset="-128"/>
              </a:rPr>
              <a:t>23</a:t>
            </a:r>
            <a:r>
              <a:rPr lang="ja-JP" altLang="en-US" sz="1400" dirty="0" smtClean="0">
                <a:solidFill>
                  <a:schemeClr val="tx1"/>
                </a:solidFill>
                <a:latin typeface="HGｺﾞｼｯｸM" pitchFamily="49" charset="-128"/>
                <a:ea typeface="HGｺﾞｼｯｸM" pitchFamily="49" charset="-128"/>
              </a:rPr>
              <a:t>年度調査は</a:t>
            </a:r>
            <a:r>
              <a:rPr lang="en-US" altLang="ja-JP" sz="1400" dirty="0" smtClean="0">
                <a:solidFill>
                  <a:schemeClr val="tx1"/>
                </a:solidFill>
                <a:latin typeface="HGｺﾞｼｯｸM" pitchFamily="49" charset="-128"/>
                <a:ea typeface="HGｺﾞｼｯｸM" pitchFamily="49" charset="-128"/>
              </a:rPr>
              <a:t>5.4</a:t>
            </a:r>
            <a:r>
              <a:rPr lang="ja-JP" altLang="en-US" sz="1400" dirty="0" smtClean="0">
                <a:solidFill>
                  <a:schemeClr val="tx1"/>
                </a:solidFill>
                <a:latin typeface="HGｺﾞｼｯｸM" pitchFamily="49" charset="-128"/>
                <a:ea typeface="HGｺﾞｼｯｸM" pitchFamily="49" charset="-128"/>
              </a:rPr>
              <a:t>人）</a:t>
            </a:r>
            <a:endParaRPr lang="en-US" altLang="ja-JP" sz="1400" dirty="0" smtClean="0">
              <a:solidFill>
                <a:schemeClr val="tx1"/>
              </a:solidFill>
              <a:latin typeface="HGｺﾞｼｯｸM" pitchFamily="49" charset="-128"/>
              <a:ea typeface="HGｺﾞｼｯｸM" pitchFamily="49" charset="-128"/>
            </a:endParaRPr>
          </a:p>
          <a:p>
            <a:pPr marL="177800" indent="-177800" fontAlgn="auto">
              <a:spcBef>
                <a:spcPts val="0"/>
              </a:spcBef>
              <a:spcAft>
                <a:spcPts val="0"/>
              </a:spcAft>
              <a:defRPr/>
            </a:pPr>
            <a:r>
              <a:rPr lang="ja-JP" altLang="en-US" sz="1400" dirty="0" smtClean="0">
                <a:solidFill>
                  <a:schemeClr val="tx1"/>
                </a:solidFill>
                <a:latin typeface="HGｺﾞｼｯｸM" pitchFamily="49" charset="-128"/>
                <a:ea typeface="HGｺﾞｼｯｸM" pitchFamily="49" charset="-128"/>
              </a:rPr>
              <a:t>○ 包括的支援業務の従事者数は、主任介護支援専門員より保健師・社会福祉士が多い</a:t>
            </a:r>
            <a:endParaRPr lang="en-US" altLang="ja-JP" sz="1400" dirty="0" smtClean="0">
              <a:solidFill>
                <a:schemeClr val="tx1"/>
              </a:solidFill>
              <a:latin typeface="HGｺﾞｼｯｸM" pitchFamily="49" charset="-128"/>
              <a:ea typeface="HGｺﾞｼｯｸM" pitchFamily="49" charset="-128"/>
            </a:endParaRPr>
          </a:p>
          <a:p>
            <a:pPr marL="177800" indent="-177800" fontAlgn="auto">
              <a:spcBef>
                <a:spcPts val="0"/>
              </a:spcBef>
              <a:spcAft>
                <a:spcPts val="0"/>
              </a:spcAft>
              <a:defRPr/>
            </a:pPr>
            <a:r>
              <a:rPr lang="ja-JP" altLang="en-US" sz="1400" dirty="0" smtClean="0">
                <a:solidFill>
                  <a:schemeClr val="tx1"/>
                </a:solidFill>
                <a:latin typeface="HGｺﾞｼｯｸM" pitchFamily="49" charset="-128"/>
                <a:ea typeface="HGｺﾞｼｯｸM" pitchFamily="49" charset="-128"/>
              </a:rPr>
              <a:t>○ 包括的支援業務の平均従事者数はセンターあたり約４人で、うち</a:t>
            </a:r>
            <a:r>
              <a:rPr lang="en-US" altLang="ja-JP" sz="1400" dirty="0" smtClean="0">
                <a:solidFill>
                  <a:schemeClr val="tx1"/>
                </a:solidFill>
                <a:latin typeface="HGｺﾞｼｯｸM" pitchFamily="49" charset="-128"/>
                <a:ea typeface="HGｺﾞｼｯｸM" pitchFamily="49" charset="-128"/>
              </a:rPr>
              <a:t>3.5</a:t>
            </a:r>
            <a:r>
              <a:rPr lang="ja-JP" altLang="en-US" sz="1400" dirty="0" smtClean="0">
                <a:solidFill>
                  <a:schemeClr val="tx1"/>
                </a:solidFill>
                <a:latin typeface="HGｺﾞｼｯｸM" pitchFamily="49" charset="-128"/>
                <a:ea typeface="HGｺﾞｼｯｸM" pitchFamily="49" charset="-128"/>
              </a:rPr>
              <a:t>人が介護予防支援業務を兼務</a:t>
            </a:r>
            <a:endParaRPr lang="en-US" altLang="ja-JP" sz="1400" dirty="0" smtClean="0">
              <a:solidFill>
                <a:schemeClr val="tx1"/>
              </a:solidFill>
              <a:latin typeface="HGｺﾞｼｯｸM" pitchFamily="49" charset="-128"/>
              <a:ea typeface="HGｺﾞｼｯｸM" pitchFamily="49" charset="-128"/>
            </a:endParaRPr>
          </a:p>
        </p:txBody>
      </p:sp>
      <p:sp>
        <p:nvSpPr>
          <p:cNvPr id="8" name="テキスト ボックス 9"/>
          <p:cNvSpPr txBox="1">
            <a:spLocks noChangeArrowheads="1"/>
          </p:cNvSpPr>
          <p:nvPr/>
        </p:nvSpPr>
        <p:spPr bwMode="auto">
          <a:xfrm>
            <a:off x="5" y="1700808"/>
            <a:ext cx="3055731" cy="33855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latin typeface="HGSｺﾞｼｯｸE" pitchFamily="50" charset="-128"/>
                <a:ea typeface="HGSｺﾞｼｯｸE" pitchFamily="50" charset="-128"/>
              </a:rPr>
              <a:t>◎センター従事者数</a:t>
            </a:r>
            <a:endParaRPr lang="ja-JP" altLang="en-US" sz="1400" dirty="0">
              <a:latin typeface="HGSｺﾞｼｯｸE" pitchFamily="50" charset="-128"/>
              <a:ea typeface="HGSｺﾞｼｯｸE" pitchFamily="50" charset="-128"/>
            </a:endParaRPr>
          </a:p>
        </p:txBody>
      </p:sp>
      <p:sp>
        <p:nvSpPr>
          <p:cNvPr id="9" name="テキスト ボックス 9"/>
          <p:cNvSpPr txBox="1">
            <a:spLocks noChangeArrowheads="1"/>
          </p:cNvSpPr>
          <p:nvPr/>
        </p:nvSpPr>
        <p:spPr bwMode="auto">
          <a:xfrm>
            <a:off x="-39132" y="4026552"/>
            <a:ext cx="3969192" cy="584775"/>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a:latin typeface="HGSｺﾞｼｯｸE" pitchFamily="50" charset="-128"/>
                <a:ea typeface="HGSｺﾞｼｯｸE" pitchFamily="50" charset="-128"/>
              </a:rPr>
              <a:t>　</a:t>
            </a:r>
            <a:r>
              <a:rPr lang="ja-JP" altLang="en-US" sz="1600" dirty="0" smtClean="0">
                <a:latin typeface="HGSｺﾞｼｯｸE" pitchFamily="50" charset="-128"/>
                <a:ea typeface="HGSｺﾞｼｯｸE" pitchFamily="50" charset="-128"/>
              </a:rPr>
              <a:t>　◎</a:t>
            </a:r>
            <a:r>
              <a:rPr lang="en-US" altLang="ja-JP" sz="1600" dirty="0" smtClean="0">
                <a:latin typeface="HGSｺﾞｼｯｸE" pitchFamily="50" charset="-128"/>
                <a:ea typeface="HGSｺﾞｼｯｸE" pitchFamily="50" charset="-128"/>
              </a:rPr>
              <a:t>1</a:t>
            </a:r>
            <a:r>
              <a:rPr lang="ja-JP" altLang="en-US" sz="1600" dirty="0" smtClean="0">
                <a:latin typeface="HGSｺﾞｼｯｸE" pitchFamily="50" charset="-128"/>
                <a:ea typeface="HGSｺﾞｼｯｸE" pitchFamily="50" charset="-128"/>
              </a:rPr>
              <a:t>センター当たりの</a:t>
            </a:r>
            <a:endParaRPr lang="en-US" altLang="ja-JP" sz="1600" dirty="0" smtClean="0">
              <a:latin typeface="HGSｺﾞｼｯｸE" pitchFamily="50" charset="-128"/>
              <a:ea typeface="HGSｺﾞｼｯｸE" pitchFamily="50" charset="-128"/>
            </a:endParaRPr>
          </a:p>
          <a:p>
            <a:r>
              <a:rPr lang="ja-JP" altLang="en-US" sz="1600" dirty="0">
                <a:latin typeface="HGSｺﾞｼｯｸE" pitchFamily="50" charset="-128"/>
                <a:ea typeface="HGSｺﾞｼｯｸE" pitchFamily="50" charset="-128"/>
              </a:rPr>
              <a:t>　</a:t>
            </a:r>
            <a:r>
              <a:rPr lang="ja-JP" altLang="en-US" sz="1600" dirty="0" smtClean="0">
                <a:latin typeface="HGSｺﾞｼｯｸE" pitchFamily="50" charset="-128"/>
                <a:ea typeface="HGSｺﾞｼｯｸE" pitchFamily="50" charset="-128"/>
              </a:rPr>
              <a:t>　　　平均職員数</a:t>
            </a:r>
            <a:endParaRPr lang="en-US" altLang="ja-JP" sz="1600" dirty="0" smtClean="0">
              <a:latin typeface="HGSｺﾞｼｯｸE" pitchFamily="50" charset="-128"/>
              <a:ea typeface="HGSｺﾞｼｯｸE" pitchFamily="50" charset="-128"/>
            </a:endParaRPr>
          </a:p>
        </p:txBody>
      </p:sp>
      <p:sp>
        <p:nvSpPr>
          <p:cNvPr id="13" name="テキスト ボックス 9"/>
          <p:cNvSpPr txBox="1">
            <a:spLocks noChangeArrowheads="1"/>
          </p:cNvSpPr>
          <p:nvPr/>
        </p:nvSpPr>
        <p:spPr bwMode="auto">
          <a:xfrm>
            <a:off x="5080569" y="1700808"/>
            <a:ext cx="3928939" cy="33855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latin typeface="HGSｺﾞｼｯｸE" pitchFamily="50" charset="-128"/>
                <a:ea typeface="HGSｺﾞｼｯｸE" pitchFamily="50" charset="-128"/>
              </a:rPr>
              <a:t>◎包括的</a:t>
            </a:r>
            <a:r>
              <a:rPr lang="ja-JP" altLang="en-US" sz="1600" dirty="0">
                <a:latin typeface="HGSｺﾞｼｯｸE" pitchFamily="50" charset="-128"/>
                <a:ea typeface="HGSｺﾞｼｯｸE" pitchFamily="50" charset="-128"/>
              </a:rPr>
              <a:t>支援</a:t>
            </a:r>
            <a:r>
              <a:rPr lang="ja-JP" altLang="en-US" sz="1600" dirty="0" smtClean="0">
                <a:latin typeface="HGSｺﾞｼｯｸE" pitchFamily="50" charset="-128"/>
                <a:ea typeface="HGSｺﾞｼｯｸE" pitchFamily="50" charset="-128"/>
              </a:rPr>
              <a:t>業務の従事者数</a:t>
            </a:r>
            <a:endParaRPr lang="ja-JP" altLang="en-US" sz="1200" dirty="0">
              <a:solidFill>
                <a:srgbClr val="FF0000"/>
              </a:solidFill>
              <a:latin typeface="HGｺﾞｼｯｸM" pitchFamily="49" charset="-128"/>
              <a:ea typeface="HGｺﾞｼｯｸM" pitchFamily="49"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498932873"/>
              </p:ext>
            </p:extLst>
          </p:nvPr>
        </p:nvGraphicFramePr>
        <p:xfrm>
          <a:off x="3293868" y="4549966"/>
          <a:ext cx="3413504" cy="2033792"/>
        </p:xfrm>
        <a:graphic>
          <a:graphicData uri="http://schemas.openxmlformats.org/drawingml/2006/table">
            <a:tbl>
              <a:tblPr firstRow="1" bandRow="1">
                <a:tableStyleId>{5C22544A-7EE6-4342-B048-85BDC9FD1C3A}</a:tableStyleId>
              </a:tblPr>
              <a:tblGrid>
                <a:gridCol w="1984595"/>
                <a:gridCol w="1428909"/>
              </a:tblGrid>
              <a:tr h="406473">
                <a:tc>
                  <a:txBody>
                    <a:bodyPr/>
                    <a:lstStyle/>
                    <a:p>
                      <a:pPr algn="ctr"/>
                      <a:r>
                        <a:rPr kumimoji="1" lang="ja-JP" altLang="en-US" sz="1400" b="0" dirty="0" smtClean="0">
                          <a:latin typeface="HGSｺﾞｼｯｸE" pitchFamily="50" charset="-128"/>
                          <a:ea typeface="HGSｺﾞｼｯｸE" pitchFamily="50" charset="-128"/>
                        </a:rPr>
                        <a:t>職　種</a:t>
                      </a:r>
                      <a:endParaRPr kumimoji="1" lang="ja-JP" altLang="en-US" sz="1400" b="0" dirty="0">
                        <a:latin typeface="HGSｺﾞｼｯｸE" pitchFamily="50" charset="-128"/>
                        <a:ea typeface="HGSｺﾞｼｯｸE" pitchFamily="50" charset="-128"/>
                      </a:endParaRPr>
                    </a:p>
                  </a:txBody>
                  <a:tcPr marL="100807" marR="100807"/>
                </a:tc>
                <a:tc>
                  <a:txBody>
                    <a:bodyPr/>
                    <a:lstStyle/>
                    <a:p>
                      <a:pPr algn="ctr"/>
                      <a:r>
                        <a:rPr kumimoji="1" lang="ja-JP" altLang="en-US" sz="1400" b="0" dirty="0" smtClean="0">
                          <a:latin typeface="HGSｺﾞｼｯｸE" pitchFamily="50" charset="-128"/>
                          <a:ea typeface="HGSｺﾞｼｯｸE" pitchFamily="50" charset="-128"/>
                        </a:rPr>
                        <a:t>平均人数</a:t>
                      </a:r>
                      <a:endParaRPr kumimoji="1" lang="ja-JP" altLang="en-US" sz="1400" b="0" dirty="0">
                        <a:latin typeface="HGSｺﾞｼｯｸE" pitchFamily="50" charset="-128"/>
                        <a:ea typeface="HGSｺﾞｼｯｸE" pitchFamily="50" charset="-128"/>
                      </a:endParaRPr>
                    </a:p>
                  </a:txBody>
                  <a:tcPr marL="100807" marR="100807"/>
                </a:tc>
              </a:tr>
              <a:tr h="451226">
                <a:tc>
                  <a:txBody>
                    <a:bodyPr/>
                    <a:lstStyle/>
                    <a:p>
                      <a:r>
                        <a:rPr kumimoji="1" lang="ja-JP" altLang="en-US" sz="1400" dirty="0" smtClean="0">
                          <a:latin typeface="HGｺﾞｼｯｸM" pitchFamily="49" charset="-128"/>
                          <a:ea typeface="HGｺﾞｼｯｸM" pitchFamily="49" charset="-128"/>
                        </a:rPr>
                        <a:t>保健師</a:t>
                      </a:r>
                      <a:r>
                        <a:rPr kumimoji="1" lang="ja-JP" altLang="en-US" sz="1050" dirty="0" smtClean="0">
                          <a:latin typeface="HGｺﾞｼｯｸM" pitchFamily="49" charset="-128"/>
                          <a:ea typeface="HGｺﾞｼｯｸM" pitchFamily="49" charset="-128"/>
                        </a:rPr>
                        <a:t>（準ずる者を含む）</a:t>
                      </a:r>
                      <a:endParaRPr kumimoji="1" lang="en-US" altLang="ja-JP" sz="1050" dirty="0" smtClean="0">
                        <a:latin typeface="HGｺﾞｼｯｸM" pitchFamily="49" charset="-128"/>
                        <a:ea typeface="HGｺﾞｼｯｸM" pitchFamily="49" charset="-128"/>
                      </a:endParaRPr>
                    </a:p>
                  </a:txBody>
                  <a:tcPr marL="100807" marR="10080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HGｺﾞｼｯｸM" pitchFamily="49" charset="-128"/>
                          <a:ea typeface="HGｺﾞｼｯｸM" pitchFamily="49" charset="-128"/>
                        </a:rPr>
                        <a:t>1.5(1.2)</a:t>
                      </a:r>
                      <a:r>
                        <a:rPr kumimoji="1" lang="ja-JP" altLang="en-US" sz="1400" dirty="0" smtClean="0">
                          <a:latin typeface="HGｺﾞｼｯｸM" pitchFamily="49" charset="-128"/>
                          <a:ea typeface="HGｺﾞｼｯｸM" pitchFamily="49" charset="-128"/>
                        </a:rPr>
                        <a:t>人</a:t>
                      </a:r>
                    </a:p>
                  </a:txBody>
                  <a:tcPr marL="100807" marR="100807"/>
                </a:tc>
              </a:tr>
              <a:tr h="451226">
                <a:tc>
                  <a:txBody>
                    <a:bodyPr/>
                    <a:lstStyle/>
                    <a:p>
                      <a:r>
                        <a:rPr kumimoji="1" lang="ja-JP" altLang="en-US" sz="1400" dirty="0" smtClean="0">
                          <a:latin typeface="HGｺﾞｼｯｸM" pitchFamily="49" charset="-128"/>
                          <a:ea typeface="HGｺﾞｼｯｸM" pitchFamily="49" charset="-128"/>
                        </a:rPr>
                        <a:t>社会福祉士</a:t>
                      </a:r>
                      <a:r>
                        <a:rPr kumimoji="1" lang="ja-JP" altLang="en-US" sz="1050" dirty="0" smtClean="0">
                          <a:latin typeface="HGｺﾞｼｯｸM" pitchFamily="49" charset="-128"/>
                          <a:ea typeface="HGｺﾞｼｯｸM" pitchFamily="49" charset="-128"/>
                        </a:rPr>
                        <a:t>（準ずる者を含む）</a:t>
                      </a:r>
                      <a:endParaRPr kumimoji="1" lang="ja-JP" altLang="en-US" sz="1050" dirty="0">
                        <a:latin typeface="HGｺﾞｼｯｸM" pitchFamily="49" charset="-128"/>
                        <a:ea typeface="HGｺﾞｼｯｸM" pitchFamily="49" charset="-128"/>
                      </a:endParaRPr>
                    </a:p>
                  </a:txBody>
                  <a:tcPr marL="100807" marR="100807"/>
                </a:tc>
                <a:tc>
                  <a:txBody>
                    <a:bodyPr/>
                    <a:lstStyle/>
                    <a:p>
                      <a:pPr algn="ctr"/>
                      <a:r>
                        <a:rPr kumimoji="1" lang="en-US" altLang="ja-JP" sz="1400" dirty="0" smtClean="0">
                          <a:latin typeface="HGｺﾞｼｯｸM" pitchFamily="49" charset="-128"/>
                          <a:ea typeface="HGｺﾞｼｯｸM" pitchFamily="49" charset="-128"/>
                        </a:rPr>
                        <a:t>1.5(1.2)</a:t>
                      </a:r>
                      <a:r>
                        <a:rPr kumimoji="1" lang="ja-JP" altLang="en-US" sz="1400" dirty="0" smtClean="0">
                          <a:latin typeface="HGｺﾞｼｯｸM" pitchFamily="49" charset="-128"/>
                          <a:ea typeface="HGｺﾞｼｯｸM" pitchFamily="49" charset="-128"/>
                        </a:rPr>
                        <a:t>人</a:t>
                      </a:r>
                      <a:endParaRPr kumimoji="1" lang="ja-JP" altLang="en-US" sz="1400" dirty="0">
                        <a:latin typeface="HGｺﾞｼｯｸM" pitchFamily="49" charset="-128"/>
                        <a:ea typeface="HGｺﾞｼｯｸM" pitchFamily="49" charset="-128"/>
                      </a:endParaRPr>
                    </a:p>
                  </a:txBody>
                  <a:tcPr marL="100807" marR="100807"/>
                </a:tc>
              </a:tr>
              <a:tr h="406473">
                <a:tc>
                  <a:txBody>
                    <a:bodyPr/>
                    <a:lstStyle/>
                    <a:p>
                      <a:r>
                        <a:rPr kumimoji="1" lang="ja-JP" altLang="en-US" sz="1400" dirty="0" smtClean="0">
                          <a:latin typeface="HGｺﾞｼｯｸM" pitchFamily="49" charset="-128"/>
                          <a:ea typeface="HGｺﾞｼｯｸM" pitchFamily="49" charset="-128"/>
                        </a:rPr>
                        <a:t>主任介護支援専門員</a:t>
                      </a:r>
                      <a:endParaRPr kumimoji="1" lang="ja-JP" altLang="en-US" sz="1400" dirty="0">
                        <a:latin typeface="HGｺﾞｼｯｸM" pitchFamily="49" charset="-128"/>
                        <a:ea typeface="HGｺﾞｼｯｸM" pitchFamily="49" charset="-128"/>
                      </a:endParaRPr>
                    </a:p>
                  </a:txBody>
                  <a:tcPr marL="100807" marR="10080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HGｺﾞｼｯｸM" pitchFamily="49" charset="-128"/>
                          <a:ea typeface="HGｺﾞｼｯｸM" pitchFamily="49" charset="-128"/>
                        </a:rPr>
                        <a:t>1.2(1.0)</a:t>
                      </a:r>
                      <a:r>
                        <a:rPr kumimoji="1" lang="ja-JP" altLang="en-US" sz="1400" dirty="0" smtClean="0">
                          <a:latin typeface="HGｺﾞｼｯｸM" pitchFamily="49" charset="-128"/>
                          <a:ea typeface="HGｺﾞｼｯｸM" pitchFamily="49" charset="-128"/>
                        </a:rPr>
                        <a:t>人</a:t>
                      </a:r>
                    </a:p>
                  </a:txBody>
                  <a:tcPr marL="100807" marR="100807"/>
                </a:tc>
              </a:tr>
              <a:tr h="273807">
                <a:tc>
                  <a:txBody>
                    <a:bodyPr/>
                    <a:lstStyle/>
                    <a:p>
                      <a:pPr algn="ctr"/>
                      <a:r>
                        <a:rPr kumimoji="1" lang="ja-JP" altLang="en-US" sz="1400" dirty="0" smtClean="0">
                          <a:latin typeface="HGｺﾞｼｯｸM" pitchFamily="49" charset="-128"/>
                          <a:ea typeface="HGｺﾞｼｯｸM" pitchFamily="49" charset="-128"/>
                        </a:rPr>
                        <a:t>計</a:t>
                      </a:r>
                      <a:endParaRPr kumimoji="1" lang="ja-JP" altLang="en-US" sz="1400" dirty="0">
                        <a:latin typeface="HGｺﾞｼｯｸM" pitchFamily="49" charset="-128"/>
                        <a:ea typeface="HGｺﾞｼｯｸM" pitchFamily="49" charset="-128"/>
                      </a:endParaRPr>
                    </a:p>
                  </a:txBody>
                  <a:tcPr marL="100807" marR="100807"/>
                </a:tc>
                <a:tc>
                  <a:txBody>
                    <a:bodyPr/>
                    <a:lstStyle/>
                    <a:p>
                      <a:pPr algn="ctr"/>
                      <a:r>
                        <a:rPr kumimoji="1" lang="en-US" altLang="ja-JP" sz="1400" dirty="0" smtClean="0">
                          <a:latin typeface="HGｺﾞｼｯｸM" pitchFamily="49" charset="-128"/>
                          <a:ea typeface="HGｺﾞｼｯｸM" pitchFamily="49" charset="-128"/>
                        </a:rPr>
                        <a:t>4.2(3.5)</a:t>
                      </a:r>
                      <a:r>
                        <a:rPr kumimoji="1" lang="ja-JP" altLang="en-US" sz="1400" dirty="0" smtClean="0">
                          <a:latin typeface="HGｺﾞｼｯｸM" pitchFamily="49" charset="-128"/>
                          <a:ea typeface="HGｺﾞｼｯｸM" pitchFamily="49" charset="-128"/>
                        </a:rPr>
                        <a:t>人</a:t>
                      </a:r>
                      <a:endParaRPr kumimoji="1" lang="ja-JP" altLang="en-US" sz="1400" dirty="0">
                        <a:latin typeface="HGｺﾞｼｯｸM" pitchFamily="49" charset="-128"/>
                        <a:ea typeface="HGｺﾞｼｯｸM" pitchFamily="49" charset="-128"/>
                      </a:endParaRPr>
                    </a:p>
                  </a:txBody>
                  <a:tcPr marL="100807" marR="100807"/>
                </a:tc>
              </a:tr>
            </a:tbl>
          </a:graphicData>
        </a:graphic>
      </p:graphicFrame>
      <p:sp>
        <p:nvSpPr>
          <p:cNvPr id="21" name="テキスト ボックス 9"/>
          <p:cNvSpPr txBox="1">
            <a:spLocks noChangeArrowheads="1"/>
          </p:cNvSpPr>
          <p:nvPr/>
        </p:nvSpPr>
        <p:spPr bwMode="auto">
          <a:xfrm>
            <a:off x="3373253" y="4005064"/>
            <a:ext cx="2619666" cy="584775"/>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latin typeface="HGSｺﾞｼｯｸE" pitchFamily="50" charset="-128"/>
                <a:ea typeface="HGSｺﾞｼｯｸE" pitchFamily="50" charset="-128"/>
              </a:rPr>
              <a:t>◎包括的</a:t>
            </a:r>
            <a:r>
              <a:rPr lang="ja-JP" altLang="en-US" sz="1600" dirty="0">
                <a:latin typeface="HGSｺﾞｼｯｸE" pitchFamily="50" charset="-128"/>
                <a:ea typeface="HGSｺﾞｼｯｸE" pitchFamily="50" charset="-128"/>
              </a:rPr>
              <a:t>支援</a:t>
            </a:r>
            <a:r>
              <a:rPr lang="ja-JP" altLang="en-US" sz="1600" dirty="0" smtClean="0">
                <a:latin typeface="HGSｺﾞｼｯｸE" pitchFamily="50" charset="-128"/>
                <a:ea typeface="HGSｺﾞｼｯｸE" pitchFamily="50" charset="-128"/>
              </a:rPr>
              <a:t>業務の</a:t>
            </a:r>
            <a:endParaRPr lang="en-US" altLang="ja-JP" sz="1600" dirty="0" smtClean="0">
              <a:latin typeface="HGSｺﾞｼｯｸE" pitchFamily="50" charset="-128"/>
              <a:ea typeface="HGSｺﾞｼｯｸE" pitchFamily="50" charset="-128"/>
            </a:endParaRPr>
          </a:p>
          <a:p>
            <a:r>
              <a:rPr lang="ja-JP" altLang="en-US" sz="1600" dirty="0" smtClean="0">
                <a:latin typeface="HGSｺﾞｼｯｸE" pitchFamily="50" charset="-128"/>
                <a:ea typeface="HGSｺﾞｼｯｸE" pitchFamily="50" charset="-128"/>
              </a:rPr>
              <a:t>　平均従事者数</a:t>
            </a:r>
            <a:endParaRPr lang="ja-JP" altLang="en-US" sz="1200" dirty="0">
              <a:solidFill>
                <a:srgbClr val="FF0000"/>
              </a:solidFill>
              <a:latin typeface="HGｺﾞｼｯｸM" pitchFamily="49" charset="-128"/>
              <a:ea typeface="HGｺﾞｼｯｸM" pitchFamily="49" charset="-128"/>
            </a:endParaRPr>
          </a:p>
        </p:txBody>
      </p:sp>
      <p:sp>
        <p:nvSpPr>
          <p:cNvPr id="22" name="正方形/長方形 21"/>
          <p:cNvSpPr/>
          <p:nvPr/>
        </p:nvSpPr>
        <p:spPr>
          <a:xfrm>
            <a:off x="5437232" y="4077077"/>
            <a:ext cx="1190757" cy="461665"/>
          </a:xfrm>
          <a:prstGeom prst="rect">
            <a:avLst/>
          </a:prstGeom>
        </p:spPr>
        <p:txBody>
          <a:bodyPr wrap="square">
            <a:spAutoFit/>
          </a:bodyPr>
          <a:lstStyle/>
          <a:p>
            <a:r>
              <a:rPr lang="en-US" altLang="ja-JP" sz="800" dirty="0" smtClean="0">
                <a:latin typeface="+mn-ea"/>
              </a:rPr>
              <a:t>※</a:t>
            </a:r>
            <a:r>
              <a:rPr lang="ja-JP" altLang="en-US" sz="800" dirty="0" smtClean="0">
                <a:latin typeface="+mn-ea"/>
              </a:rPr>
              <a:t>（　）内は介護予防支援業務を兼務する職員の平均人数</a:t>
            </a:r>
            <a:endParaRPr lang="ja-JP" altLang="en-US" sz="800" dirty="0">
              <a:latin typeface="+mn-ea"/>
            </a:endParaRPr>
          </a:p>
        </p:txBody>
      </p:sp>
      <p:graphicFrame>
        <p:nvGraphicFramePr>
          <p:cNvPr id="23" name="表 22"/>
          <p:cNvGraphicFramePr>
            <a:graphicFrameLocks noGrp="1"/>
          </p:cNvGraphicFramePr>
          <p:nvPr>
            <p:extLst>
              <p:ext uri="{D42A27DB-BD31-4B8C-83A1-F6EECF244321}">
                <p14:modId xmlns:p14="http://schemas.microsoft.com/office/powerpoint/2010/main" val="3383575235"/>
              </p:ext>
            </p:extLst>
          </p:nvPr>
        </p:nvGraphicFramePr>
        <p:xfrm>
          <a:off x="118529" y="4567455"/>
          <a:ext cx="3095969" cy="2014266"/>
        </p:xfrm>
        <a:graphic>
          <a:graphicData uri="http://schemas.openxmlformats.org/drawingml/2006/table">
            <a:tbl>
              <a:tblPr firstRow="1" bandRow="1">
                <a:tableStyleId>{5C22544A-7EE6-4342-B048-85BDC9FD1C3A}</a:tableStyleId>
              </a:tblPr>
              <a:tblGrid>
                <a:gridCol w="2048592"/>
                <a:gridCol w="1047377"/>
              </a:tblGrid>
              <a:tr h="397729">
                <a:tc>
                  <a:txBody>
                    <a:bodyPr/>
                    <a:lstStyle/>
                    <a:p>
                      <a:pPr algn="ctr"/>
                      <a:r>
                        <a:rPr kumimoji="1" lang="ja-JP" altLang="en-US" sz="1400" b="0" dirty="0" smtClean="0">
                          <a:latin typeface="HGSｺﾞｼｯｸE" pitchFamily="50" charset="-128"/>
                          <a:ea typeface="HGSｺﾞｼｯｸE" pitchFamily="50" charset="-128"/>
                        </a:rPr>
                        <a:t>職　種</a:t>
                      </a:r>
                      <a:endParaRPr kumimoji="1" lang="ja-JP" altLang="en-US" sz="1400" b="0" dirty="0">
                        <a:latin typeface="HGSｺﾞｼｯｸE" pitchFamily="50" charset="-128"/>
                        <a:ea typeface="HGSｺﾞｼｯｸE" pitchFamily="50" charset="-128"/>
                      </a:endParaRPr>
                    </a:p>
                  </a:txBody>
                  <a:tcPr marL="100807" marR="100807"/>
                </a:tc>
                <a:tc>
                  <a:txBody>
                    <a:bodyPr/>
                    <a:lstStyle/>
                    <a:p>
                      <a:pPr algn="ctr"/>
                      <a:r>
                        <a:rPr kumimoji="1" lang="ja-JP" altLang="en-US" sz="1400" b="0" dirty="0" smtClean="0">
                          <a:latin typeface="HGSｺﾞｼｯｸE" pitchFamily="50" charset="-128"/>
                          <a:ea typeface="HGSｺﾞｼｯｸE" pitchFamily="50" charset="-128"/>
                        </a:rPr>
                        <a:t>平均人数</a:t>
                      </a:r>
                      <a:endParaRPr kumimoji="1" lang="ja-JP" altLang="en-US" sz="1400" b="0" dirty="0">
                        <a:latin typeface="HGSｺﾞｼｯｸE" pitchFamily="50" charset="-128"/>
                        <a:ea typeface="HGSｺﾞｼｯｸE" pitchFamily="50" charset="-128"/>
                      </a:endParaRPr>
                    </a:p>
                  </a:txBody>
                  <a:tcPr marL="100807" marR="100807"/>
                </a:tc>
              </a:tr>
              <a:tr h="449188">
                <a:tc>
                  <a:txBody>
                    <a:bodyPr/>
                    <a:lstStyle/>
                    <a:p>
                      <a:r>
                        <a:rPr kumimoji="1" lang="ja-JP" altLang="en-US" sz="1400" dirty="0" smtClean="0">
                          <a:latin typeface="HGｺﾞｼｯｸM" pitchFamily="49" charset="-128"/>
                          <a:ea typeface="HGｺﾞｼｯｸM" pitchFamily="49" charset="-128"/>
                        </a:rPr>
                        <a:t>保健師</a:t>
                      </a:r>
                      <a:r>
                        <a:rPr kumimoji="1" lang="ja-JP" altLang="en-US" sz="1050" dirty="0" smtClean="0">
                          <a:latin typeface="HGｺﾞｼｯｸM" pitchFamily="49" charset="-128"/>
                          <a:ea typeface="HGｺﾞｼｯｸM" pitchFamily="49" charset="-128"/>
                        </a:rPr>
                        <a:t>（準ずる者を含む）</a:t>
                      </a:r>
                      <a:endParaRPr kumimoji="1" lang="en-US" altLang="ja-JP" sz="1050" dirty="0" smtClean="0">
                        <a:latin typeface="HGｺﾞｼｯｸM" pitchFamily="49" charset="-128"/>
                        <a:ea typeface="HGｺﾞｼｯｸM" pitchFamily="49" charset="-128"/>
                      </a:endParaRPr>
                    </a:p>
                  </a:txBody>
                  <a:tcPr marL="100807" marR="10080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HGｺﾞｼｯｸM" pitchFamily="49" charset="-128"/>
                          <a:ea typeface="HGｺﾞｼｯｸM" pitchFamily="49" charset="-128"/>
                        </a:rPr>
                        <a:t>1.7</a:t>
                      </a:r>
                      <a:r>
                        <a:rPr kumimoji="1" lang="ja-JP" altLang="en-US" sz="1400" dirty="0" smtClean="0">
                          <a:latin typeface="HGｺﾞｼｯｸM" pitchFamily="49" charset="-128"/>
                          <a:ea typeface="HGｺﾞｼｯｸM" pitchFamily="49" charset="-128"/>
                        </a:rPr>
                        <a:t>人</a:t>
                      </a:r>
                    </a:p>
                  </a:txBody>
                  <a:tcPr marL="100807" marR="100807"/>
                </a:tc>
              </a:tr>
              <a:tr h="449188">
                <a:tc>
                  <a:txBody>
                    <a:bodyPr/>
                    <a:lstStyle/>
                    <a:p>
                      <a:r>
                        <a:rPr kumimoji="1" lang="ja-JP" altLang="en-US" sz="1400" dirty="0" smtClean="0">
                          <a:latin typeface="HGｺﾞｼｯｸM" pitchFamily="49" charset="-128"/>
                          <a:ea typeface="HGｺﾞｼｯｸM" pitchFamily="49" charset="-128"/>
                        </a:rPr>
                        <a:t>社会福祉士</a:t>
                      </a:r>
                      <a:r>
                        <a:rPr kumimoji="1" lang="ja-JP" altLang="en-US" sz="1050" dirty="0" smtClean="0">
                          <a:latin typeface="HGｺﾞｼｯｸM" pitchFamily="49" charset="-128"/>
                          <a:ea typeface="HGｺﾞｼｯｸM" pitchFamily="49" charset="-128"/>
                        </a:rPr>
                        <a:t>（準ずる者を含む）</a:t>
                      </a:r>
                      <a:endParaRPr kumimoji="1" lang="ja-JP" altLang="en-US" sz="1050" dirty="0">
                        <a:latin typeface="HGｺﾞｼｯｸM" pitchFamily="49" charset="-128"/>
                        <a:ea typeface="HGｺﾞｼｯｸM" pitchFamily="49" charset="-128"/>
                      </a:endParaRPr>
                    </a:p>
                  </a:txBody>
                  <a:tcPr marL="100807" marR="100807"/>
                </a:tc>
                <a:tc>
                  <a:txBody>
                    <a:bodyPr/>
                    <a:lstStyle/>
                    <a:p>
                      <a:pPr algn="ctr"/>
                      <a:r>
                        <a:rPr kumimoji="1" lang="en-US" altLang="ja-JP" sz="1400" dirty="0" smtClean="0">
                          <a:latin typeface="HGｺﾞｼｯｸM" pitchFamily="49" charset="-128"/>
                          <a:ea typeface="HGｺﾞｼｯｸM" pitchFamily="49" charset="-128"/>
                        </a:rPr>
                        <a:t>1.7</a:t>
                      </a:r>
                      <a:r>
                        <a:rPr kumimoji="1" lang="ja-JP" altLang="en-US" sz="1400" dirty="0" smtClean="0">
                          <a:latin typeface="HGｺﾞｼｯｸM" pitchFamily="49" charset="-128"/>
                          <a:ea typeface="HGｺﾞｼｯｸM" pitchFamily="49" charset="-128"/>
                        </a:rPr>
                        <a:t>人</a:t>
                      </a:r>
                      <a:endParaRPr kumimoji="1" lang="ja-JP" altLang="en-US" sz="1400" dirty="0">
                        <a:latin typeface="HGｺﾞｼｯｸM" pitchFamily="49" charset="-128"/>
                        <a:ea typeface="HGｺﾞｼｯｸM" pitchFamily="49" charset="-128"/>
                      </a:endParaRPr>
                    </a:p>
                  </a:txBody>
                  <a:tcPr marL="100807" marR="100807"/>
                </a:tc>
              </a:tr>
              <a:tr h="397729">
                <a:tc>
                  <a:txBody>
                    <a:bodyPr/>
                    <a:lstStyle/>
                    <a:p>
                      <a:r>
                        <a:rPr kumimoji="1" lang="ja-JP" altLang="en-US" sz="1400" dirty="0" smtClean="0">
                          <a:latin typeface="HGｺﾞｼｯｸM" pitchFamily="49" charset="-128"/>
                          <a:ea typeface="HGｺﾞｼｯｸM" pitchFamily="49" charset="-128"/>
                        </a:rPr>
                        <a:t>主任介護支援専門員</a:t>
                      </a:r>
                      <a:endParaRPr kumimoji="1" lang="ja-JP" altLang="en-US" sz="1400" dirty="0">
                        <a:latin typeface="HGｺﾞｼｯｸM" pitchFamily="49" charset="-128"/>
                        <a:ea typeface="HGｺﾞｼｯｸM" pitchFamily="49" charset="-128"/>
                      </a:endParaRPr>
                    </a:p>
                  </a:txBody>
                  <a:tcPr marL="100807" marR="10080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HGｺﾞｼｯｸM" pitchFamily="49" charset="-128"/>
                          <a:ea typeface="HGｺﾞｼｯｸM" pitchFamily="49" charset="-128"/>
                        </a:rPr>
                        <a:t>2.2</a:t>
                      </a:r>
                      <a:r>
                        <a:rPr kumimoji="1" lang="ja-JP" altLang="en-US" sz="1400" dirty="0" smtClean="0">
                          <a:latin typeface="HGｺﾞｼｯｸM" pitchFamily="49" charset="-128"/>
                          <a:ea typeface="HGｺﾞｼｯｸM" pitchFamily="49" charset="-128"/>
                        </a:rPr>
                        <a:t>人</a:t>
                      </a:r>
                    </a:p>
                  </a:txBody>
                  <a:tcPr marL="100807" marR="100807"/>
                </a:tc>
              </a:tr>
              <a:tr h="292194">
                <a:tc>
                  <a:txBody>
                    <a:bodyPr/>
                    <a:lstStyle/>
                    <a:p>
                      <a:pPr algn="ctr"/>
                      <a:r>
                        <a:rPr kumimoji="1" lang="ja-JP" altLang="en-US" sz="1400" dirty="0" smtClean="0">
                          <a:latin typeface="HGｺﾞｼｯｸM" pitchFamily="49" charset="-128"/>
                          <a:ea typeface="HGｺﾞｼｯｸM" pitchFamily="49" charset="-128"/>
                        </a:rPr>
                        <a:t>計</a:t>
                      </a:r>
                      <a:endParaRPr kumimoji="1" lang="ja-JP" altLang="en-US" sz="1400" dirty="0">
                        <a:latin typeface="HGｺﾞｼｯｸM" pitchFamily="49" charset="-128"/>
                        <a:ea typeface="HGｺﾞｼｯｸM" pitchFamily="49" charset="-128"/>
                      </a:endParaRPr>
                    </a:p>
                  </a:txBody>
                  <a:tcPr marL="100807" marR="100807"/>
                </a:tc>
                <a:tc>
                  <a:txBody>
                    <a:bodyPr/>
                    <a:lstStyle/>
                    <a:p>
                      <a:pPr algn="ctr"/>
                      <a:r>
                        <a:rPr kumimoji="1" lang="en-US" altLang="ja-JP" sz="1400" dirty="0" smtClean="0">
                          <a:latin typeface="HGｺﾞｼｯｸM" pitchFamily="49" charset="-128"/>
                          <a:ea typeface="HGｺﾞｼｯｸM" pitchFamily="49" charset="-128"/>
                        </a:rPr>
                        <a:t>5.6</a:t>
                      </a:r>
                      <a:r>
                        <a:rPr kumimoji="1" lang="ja-JP" altLang="en-US" sz="1400" dirty="0" smtClean="0">
                          <a:latin typeface="HGｺﾞｼｯｸM" pitchFamily="49" charset="-128"/>
                          <a:ea typeface="HGｺﾞｼｯｸM" pitchFamily="49" charset="-128"/>
                        </a:rPr>
                        <a:t>人</a:t>
                      </a:r>
                      <a:endParaRPr kumimoji="1" lang="ja-JP" altLang="en-US" sz="1400" dirty="0">
                        <a:latin typeface="HGｺﾞｼｯｸM" pitchFamily="49" charset="-128"/>
                        <a:ea typeface="HGｺﾞｼｯｸM" pitchFamily="49" charset="-128"/>
                      </a:endParaRPr>
                    </a:p>
                  </a:txBody>
                  <a:tcPr marL="100807" marR="100807"/>
                </a:tc>
              </a:tr>
            </a:tbl>
          </a:graphicData>
        </a:graphic>
      </p:graphicFrame>
      <p:sp>
        <p:nvSpPr>
          <p:cNvPr id="3" name="正方形/長方形 2"/>
          <p:cNvSpPr/>
          <p:nvPr/>
        </p:nvSpPr>
        <p:spPr>
          <a:xfrm>
            <a:off x="8116810" y="1686000"/>
            <a:ext cx="2004395" cy="369332"/>
          </a:xfrm>
          <a:prstGeom prst="rect">
            <a:avLst/>
          </a:prstGeom>
        </p:spPr>
        <p:txBody>
          <a:bodyPr wrap="none">
            <a:spAutoFit/>
          </a:bodyPr>
          <a:lstStyle/>
          <a:p>
            <a:pPr marL="177800" indent="-177800" algn="r" fontAlgn="auto">
              <a:spcBef>
                <a:spcPts val="0"/>
              </a:spcBef>
              <a:spcAft>
                <a:spcPts val="0"/>
              </a:spcAft>
              <a:defRPr/>
            </a:pPr>
            <a:r>
              <a:rPr lang="en-US" altLang="ja-JP" sz="900" dirty="0">
                <a:latin typeface="HGｺﾞｼｯｸM" pitchFamily="49" charset="-128"/>
                <a:ea typeface="HGｺﾞｼｯｸM" pitchFamily="49" charset="-128"/>
              </a:rPr>
              <a:t>※</a:t>
            </a:r>
            <a:r>
              <a:rPr lang="ja-JP" altLang="en-US" sz="900" dirty="0">
                <a:latin typeface="HGｺﾞｼｯｸM" pitchFamily="49" charset="-128"/>
                <a:ea typeface="HGｺﾞｼｯｸM" pitchFamily="49" charset="-128"/>
              </a:rPr>
              <a:t>センター</a:t>
            </a:r>
            <a:r>
              <a:rPr lang="ja-JP" altLang="en-US" sz="900" dirty="0" smtClean="0">
                <a:latin typeface="HGｺﾞｼｯｸM" pitchFamily="49" charset="-128"/>
                <a:ea typeface="HGｺﾞｼｯｸM" pitchFamily="49" charset="-128"/>
              </a:rPr>
              <a:t>職員数は</a:t>
            </a:r>
            <a:r>
              <a:rPr lang="ja-JP" altLang="en-US" sz="900" dirty="0">
                <a:latin typeface="HGｺﾞｼｯｸM" pitchFamily="49" charset="-128"/>
                <a:ea typeface="HGｺﾞｼｯｸM" pitchFamily="49" charset="-128"/>
              </a:rPr>
              <a:t>すべて</a:t>
            </a:r>
            <a:r>
              <a:rPr lang="ja-JP" altLang="en-US" sz="900" dirty="0" smtClean="0">
                <a:latin typeface="HGｺﾞｼｯｸM" pitchFamily="49" charset="-128"/>
                <a:ea typeface="HGｺﾞｼｯｸM" pitchFamily="49" charset="-128"/>
              </a:rPr>
              <a:t>常勤</a:t>
            </a:r>
            <a:endParaRPr lang="en-US" altLang="ja-JP" sz="900" dirty="0" smtClean="0">
              <a:latin typeface="HGｺﾞｼｯｸM" pitchFamily="49" charset="-128"/>
              <a:ea typeface="HGｺﾞｼｯｸM" pitchFamily="49" charset="-128"/>
            </a:endParaRPr>
          </a:p>
          <a:p>
            <a:pPr marL="177800" indent="-177800" fontAlgn="auto">
              <a:spcBef>
                <a:spcPts val="0"/>
              </a:spcBef>
              <a:spcAft>
                <a:spcPts val="0"/>
              </a:spcAft>
              <a:defRPr/>
            </a:pPr>
            <a:r>
              <a:rPr lang="ja-JP" altLang="en-US" sz="900" dirty="0" smtClean="0">
                <a:latin typeface="HGｺﾞｼｯｸM" pitchFamily="49" charset="-128"/>
                <a:ea typeface="HGｺﾞｼｯｸM" pitchFamily="49" charset="-128"/>
              </a:rPr>
              <a:t>換算</a:t>
            </a:r>
            <a:r>
              <a:rPr lang="ja-JP" altLang="en-US" sz="900" dirty="0">
                <a:latin typeface="HGｺﾞｼｯｸM" pitchFamily="49" charset="-128"/>
                <a:ea typeface="HGｺﾞｼｯｸM" pitchFamily="49" charset="-128"/>
              </a:rPr>
              <a:t>に</a:t>
            </a:r>
            <a:r>
              <a:rPr lang="ja-JP" altLang="en-US" sz="900" dirty="0" smtClean="0">
                <a:latin typeface="HGｺﾞｼｯｸM" pitchFamily="49" charset="-128"/>
                <a:ea typeface="HGｺﾞｼｯｸM" pitchFamily="49" charset="-128"/>
              </a:rPr>
              <a:t>よるもの</a:t>
            </a:r>
            <a:endParaRPr lang="en-US" altLang="ja-JP" sz="900" dirty="0">
              <a:latin typeface="HGｺﾞｼｯｸM" pitchFamily="49" charset="-128"/>
              <a:ea typeface="HGｺﾞｼｯｸM" pitchFamily="49" charset="-128"/>
            </a:endParaRPr>
          </a:p>
        </p:txBody>
      </p:sp>
      <p:sp>
        <p:nvSpPr>
          <p:cNvPr id="18" name="スライド番号プレースホルダー 1"/>
          <p:cNvSpPr txBox="1">
            <a:spLocks noGrp="1"/>
          </p:cNvSpPr>
          <p:nvPr/>
        </p:nvSpPr>
        <p:spPr bwMode="auto">
          <a:xfrm>
            <a:off x="9648824" y="6520332"/>
            <a:ext cx="431802"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400">
                <a:solidFill>
                  <a:srgbClr val="000000"/>
                </a:solidFill>
                <a:latin typeface="+mn-lt"/>
                <a:ea typeface="+mn-ea"/>
              </a:rPr>
              <a:pPr algn="r">
                <a:defRPr/>
              </a:pPr>
              <a:t>27</a:t>
            </a:fld>
            <a:endParaRPr lang="en-US" altLang="ja-JP" sz="1400" dirty="0">
              <a:solidFill>
                <a:srgbClr val="000000"/>
              </a:solidFill>
              <a:latin typeface="+mn-lt"/>
              <a:ea typeface="+mn-ea"/>
            </a:endParaRPr>
          </a:p>
        </p:txBody>
      </p:sp>
      <p:sp>
        <p:nvSpPr>
          <p:cNvPr id="24" name="テキスト ボックス 9"/>
          <p:cNvSpPr txBox="1">
            <a:spLocks noChangeArrowheads="1"/>
          </p:cNvSpPr>
          <p:nvPr/>
        </p:nvSpPr>
        <p:spPr bwMode="auto">
          <a:xfrm>
            <a:off x="6866149" y="4026550"/>
            <a:ext cx="3928939" cy="33855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latin typeface="HGSｺﾞｼｯｸE" pitchFamily="50" charset="-128"/>
                <a:ea typeface="HGSｺﾞｼｯｸE" pitchFamily="50" charset="-128"/>
              </a:rPr>
              <a:t>（参考）３職種以外の配置</a:t>
            </a:r>
            <a:endParaRPr lang="ja-JP" altLang="en-US" sz="1200" dirty="0">
              <a:solidFill>
                <a:srgbClr val="FF0000"/>
              </a:solidFill>
              <a:latin typeface="HGｺﾞｼｯｸM" pitchFamily="49" charset="-128"/>
              <a:ea typeface="HGｺﾞｼｯｸM" pitchFamily="49" charset="-128"/>
            </a:endParaRPr>
          </a:p>
        </p:txBody>
      </p:sp>
      <p:graphicFrame>
        <p:nvGraphicFramePr>
          <p:cNvPr id="10" name="グラフ 9"/>
          <p:cNvGraphicFramePr/>
          <p:nvPr>
            <p:extLst>
              <p:ext uri="{D42A27DB-BD31-4B8C-83A1-F6EECF244321}">
                <p14:modId xmlns:p14="http://schemas.microsoft.com/office/powerpoint/2010/main" val="4094682433"/>
              </p:ext>
            </p:extLst>
          </p:nvPr>
        </p:nvGraphicFramePr>
        <p:xfrm>
          <a:off x="6554266" y="4320832"/>
          <a:ext cx="3547363" cy="5927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グラフ 10"/>
          <p:cNvGraphicFramePr/>
          <p:nvPr>
            <p:extLst>
              <p:ext uri="{D42A27DB-BD31-4B8C-83A1-F6EECF244321}">
                <p14:modId xmlns:p14="http://schemas.microsoft.com/office/powerpoint/2010/main" val="392493589"/>
              </p:ext>
            </p:extLst>
          </p:nvPr>
        </p:nvGraphicFramePr>
        <p:xfrm>
          <a:off x="6887204" y="4805298"/>
          <a:ext cx="2977530" cy="2052702"/>
        </p:xfrm>
        <a:graphic>
          <a:graphicData uri="http://schemas.openxmlformats.org/drawingml/2006/chart">
            <c:chart xmlns:c="http://schemas.openxmlformats.org/drawingml/2006/chart" xmlns:r="http://schemas.openxmlformats.org/officeDocument/2006/relationships" r:id="rId6"/>
          </a:graphicData>
        </a:graphic>
      </p:graphicFrame>
      <p:sp>
        <p:nvSpPr>
          <p:cNvPr id="12" name="正方形/長方形 11"/>
          <p:cNvSpPr/>
          <p:nvPr/>
        </p:nvSpPr>
        <p:spPr>
          <a:xfrm>
            <a:off x="9648831" y="4509120"/>
            <a:ext cx="313285"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9805466" y="4797152"/>
            <a:ext cx="0" cy="3725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9524949" y="5169734"/>
            <a:ext cx="31756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9327075" y="5224404"/>
            <a:ext cx="774589" cy="276999"/>
          </a:xfrm>
          <a:prstGeom prst="rect">
            <a:avLst/>
          </a:prstGeom>
          <a:noFill/>
        </p:spPr>
        <p:txBody>
          <a:bodyPr wrap="square" rtlCol="0">
            <a:spAutoFit/>
          </a:bodyPr>
          <a:lstStyle/>
          <a:p>
            <a:r>
              <a:rPr kumimoji="1" lang="ja-JP" altLang="en-US" sz="1200" dirty="0" smtClean="0"/>
              <a:t>（内訳）</a:t>
            </a:r>
            <a:endParaRPr kumimoji="1" lang="ja-JP" altLang="en-US" sz="1200" dirty="0"/>
          </a:p>
        </p:txBody>
      </p:sp>
      <p:sp>
        <p:nvSpPr>
          <p:cNvPr id="28" name="テキスト ボックス 27"/>
          <p:cNvSpPr txBox="1"/>
          <p:nvPr/>
        </p:nvSpPr>
        <p:spPr>
          <a:xfrm>
            <a:off x="8830616" y="6131126"/>
            <a:ext cx="1271016" cy="461665"/>
          </a:xfrm>
          <a:prstGeom prst="rect">
            <a:avLst/>
          </a:prstGeom>
          <a:noFill/>
        </p:spPr>
        <p:txBody>
          <a:bodyPr wrap="square" rtlCol="0">
            <a:spAutoFit/>
          </a:bodyPr>
          <a:lstStyle/>
          <a:p>
            <a:r>
              <a:rPr kumimoji="1" lang="en-US" altLang="ja-JP" sz="800" dirty="0" smtClean="0"/>
              <a:t>※</a:t>
            </a:r>
            <a:r>
              <a:rPr kumimoji="1" lang="ja-JP" altLang="en-US" sz="800" dirty="0" smtClean="0"/>
              <a:t>保健師・社会福祉士・</a:t>
            </a:r>
            <a:r>
              <a:rPr lang="ja-JP" altLang="en-US" sz="800" dirty="0" smtClean="0"/>
              <a:t>主任</a:t>
            </a:r>
            <a:r>
              <a:rPr lang="ja-JP" altLang="en-US" sz="800" dirty="0"/>
              <a:t>介護支援</a:t>
            </a:r>
            <a:r>
              <a:rPr lang="ja-JP" altLang="en-US" sz="800" dirty="0" smtClean="0"/>
              <a:t>専門員はそれぞれ準ずる者を含む。</a:t>
            </a:r>
            <a:endParaRPr lang="en-US" altLang="ja-JP" sz="800" dirty="0" smtClean="0"/>
          </a:p>
        </p:txBody>
      </p:sp>
      <p:sp>
        <p:nvSpPr>
          <p:cNvPr id="14" name="スライド番号プレースホルダー 13"/>
          <p:cNvSpPr>
            <a:spLocks noGrp="1"/>
          </p:cNvSpPr>
          <p:nvPr>
            <p:ph type="sldNum" sz="quarter" idx="12"/>
          </p:nvPr>
        </p:nvSpPr>
        <p:spPr/>
        <p:txBody>
          <a:bodyPr/>
          <a:lstStyle/>
          <a:p>
            <a:fld id="{32927FFD-3D24-4EC2-AEC8-E83A8D96C0AC}" type="slidenum">
              <a:rPr kumimoji="1" lang="ja-JP" altLang="en-US" smtClean="0"/>
              <a:pPr/>
              <a:t>27</a:t>
            </a:fld>
            <a:endParaRPr kumimoji="1" lang="ja-JP" altLang="en-US"/>
          </a:p>
        </p:txBody>
      </p:sp>
    </p:spTree>
    <p:extLst>
      <p:ext uri="{BB962C8B-B14F-4D97-AF65-F5344CB8AC3E}">
        <p14:creationId xmlns:p14="http://schemas.microsoft.com/office/powerpoint/2010/main" val="3382795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0080625" cy="540000"/>
          </a:xfrm>
          <a:noFill/>
        </p:spPr>
        <p:txBody>
          <a:bodyPr>
            <a:noAutofit/>
          </a:bodyPr>
          <a:lstStyle/>
          <a:p>
            <a:r>
              <a:rPr kumimoji="1" lang="ja-JP" altLang="en-US" sz="2400" dirty="0" smtClean="0">
                <a:latin typeface="+mn-ea"/>
                <a:ea typeface="+mn-ea"/>
              </a:rPr>
              <a:t>（参考）地域包括支援センターの業務実態</a:t>
            </a:r>
            <a:endParaRPr kumimoji="1" lang="ja-JP" altLang="en-US" sz="2400" dirty="0">
              <a:latin typeface="+mn-ea"/>
              <a:ea typeface="+mn-ea"/>
            </a:endParaRPr>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1653272641"/>
              </p:ext>
            </p:extLst>
          </p:nvPr>
        </p:nvGraphicFramePr>
        <p:xfrm>
          <a:off x="197904" y="3573016"/>
          <a:ext cx="9644574" cy="1944216"/>
        </p:xfrm>
        <a:graphic>
          <a:graphicData uri="http://schemas.openxmlformats.org/drawingml/2006/chart">
            <c:chart xmlns:c="http://schemas.openxmlformats.org/drawingml/2006/chart" xmlns:r="http://schemas.openxmlformats.org/officeDocument/2006/relationships" r:id="rId3"/>
          </a:graphicData>
        </a:graphic>
      </p:graphicFrame>
      <p:sp>
        <p:nvSpPr>
          <p:cNvPr id="8" name="角丸四角形 7"/>
          <p:cNvSpPr/>
          <p:nvPr/>
        </p:nvSpPr>
        <p:spPr>
          <a:xfrm>
            <a:off x="277283" y="648000"/>
            <a:ext cx="9565216" cy="1008000"/>
          </a:xfrm>
          <a:prstGeom prst="roundRect">
            <a:avLst>
              <a:gd name="adj" fmla="val 47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fontAlgn="auto">
              <a:spcBef>
                <a:spcPts val="0"/>
              </a:spcBef>
              <a:spcAft>
                <a:spcPts val="0"/>
              </a:spcAft>
              <a:defRPr/>
            </a:pPr>
            <a:r>
              <a:rPr lang="ja-JP" altLang="en-US" sz="1400" dirty="0" smtClean="0">
                <a:solidFill>
                  <a:schemeClr val="tx1"/>
                </a:solidFill>
                <a:latin typeface="HGｺﾞｼｯｸM" pitchFamily="49" charset="-128"/>
                <a:ea typeface="HGｺﾞｼｯｸM" pitchFamily="49" charset="-128"/>
              </a:rPr>
              <a:t>○ １か月の総労働時間数は平均</a:t>
            </a:r>
            <a:r>
              <a:rPr lang="en-US" altLang="ja-JP" sz="1400" dirty="0" smtClean="0">
                <a:solidFill>
                  <a:schemeClr val="tx1"/>
                </a:solidFill>
                <a:latin typeface="HGｺﾞｼｯｸM" pitchFamily="49" charset="-128"/>
                <a:ea typeface="HGｺﾞｼｯｸM" pitchFamily="49" charset="-128"/>
              </a:rPr>
              <a:t>158.7</a:t>
            </a:r>
            <a:r>
              <a:rPr lang="ja-JP" altLang="en-US" sz="1400" dirty="0" smtClean="0">
                <a:solidFill>
                  <a:schemeClr val="tx1"/>
                </a:solidFill>
                <a:latin typeface="HGｺﾞｼｯｸM" pitchFamily="49" charset="-128"/>
                <a:ea typeface="HGｺﾞｼｯｸM" pitchFamily="49" charset="-128"/>
              </a:rPr>
              <a:t>時間（１日あたり</a:t>
            </a:r>
            <a:r>
              <a:rPr lang="en-US" altLang="ja-JP" sz="1400" dirty="0" smtClean="0">
                <a:solidFill>
                  <a:schemeClr val="tx1"/>
                </a:solidFill>
                <a:latin typeface="HGｺﾞｼｯｸM" pitchFamily="49" charset="-128"/>
                <a:ea typeface="HGｺﾞｼｯｸM" pitchFamily="49" charset="-128"/>
              </a:rPr>
              <a:t>8.35</a:t>
            </a:r>
            <a:r>
              <a:rPr lang="ja-JP" altLang="en-US" sz="1400" dirty="0" smtClean="0">
                <a:solidFill>
                  <a:schemeClr val="tx1"/>
                </a:solidFill>
                <a:latin typeface="HGｺﾞｼｯｸM" pitchFamily="49" charset="-128"/>
                <a:ea typeface="HGｺﾞｼｯｸM" pitchFamily="49" charset="-128"/>
              </a:rPr>
              <a:t>ｈ）。</a:t>
            </a:r>
            <a:endParaRPr lang="en-US" altLang="ja-JP" sz="1100" dirty="0" smtClean="0">
              <a:solidFill>
                <a:schemeClr val="tx1"/>
              </a:solidFill>
              <a:latin typeface="HGｺﾞｼｯｸM" pitchFamily="49" charset="-128"/>
              <a:ea typeface="HGｺﾞｼｯｸM" pitchFamily="49" charset="-128"/>
            </a:endParaRPr>
          </a:p>
          <a:p>
            <a:pPr marL="177800" indent="-177800" fontAlgn="auto">
              <a:spcBef>
                <a:spcPts val="0"/>
              </a:spcBef>
              <a:spcAft>
                <a:spcPts val="0"/>
              </a:spcAft>
              <a:defRPr/>
            </a:pPr>
            <a:r>
              <a:rPr lang="ja-JP" altLang="en-US" sz="1400" dirty="0">
                <a:solidFill>
                  <a:schemeClr val="tx1"/>
                </a:solidFill>
                <a:latin typeface="HGｺﾞｼｯｸM" pitchFamily="49" charset="-128"/>
                <a:ea typeface="HGｺﾞｼｯｸM" pitchFamily="49" charset="-128"/>
              </a:rPr>
              <a:t>　</a:t>
            </a:r>
            <a:r>
              <a:rPr lang="ja-JP" altLang="en-US" sz="1400" dirty="0" smtClean="0">
                <a:solidFill>
                  <a:schemeClr val="tx1"/>
                </a:solidFill>
                <a:latin typeface="HGｺﾞｼｯｸM" pitchFamily="49" charset="-128"/>
                <a:ea typeface="HGｺﾞｼｯｸM" pitchFamily="49" charset="-128"/>
              </a:rPr>
              <a:t>　　→約８割のセンターにおいて超過勤務を行っている。</a:t>
            </a:r>
            <a:endParaRPr lang="en-US" altLang="ja-JP" sz="1400" dirty="0" smtClean="0">
              <a:solidFill>
                <a:schemeClr val="tx1"/>
              </a:solidFill>
              <a:latin typeface="HGｺﾞｼｯｸM" pitchFamily="49" charset="-128"/>
              <a:ea typeface="HGｺﾞｼｯｸM" pitchFamily="49" charset="-128"/>
            </a:endParaRPr>
          </a:p>
          <a:p>
            <a:pPr marL="177800" indent="-177800" fontAlgn="auto">
              <a:spcBef>
                <a:spcPts val="0"/>
              </a:spcBef>
              <a:spcAft>
                <a:spcPts val="0"/>
              </a:spcAft>
              <a:defRPr/>
            </a:pPr>
            <a:r>
              <a:rPr lang="ja-JP" altLang="en-US" sz="1400" dirty="0" smtClean="0">
                <a:solidFill>
                  <a:schemeClr val="tx1"/>
                </a:solidFill>
                <a:latin typeface="HGｺﾞｼｯｸM" pitchFamily="49" charset="-128"/>
                <a:ea typeface="HGｺﾞｼｯｸM" pitchFamily="49" charset="-128"/>
              </a:rPr>
              <a:t>○ 業務別時間数は、直営と委託ともに、介護予防ケアマネジメント業務が全体の</a:t>
            </a:r>
            <a:r>
              <a:rPr lang="en-US" altLang="ja-JP" sz="1400" dirty="0" smtClean="0">
                <a:solidFill>
                  <a:schemeClr val="tx1"/>
                </a:solidFill>
                <a:latin typeface="HGｺﾞｼｯｸM" pitchFamily="49" charset="-128"/>
                <a:ea typeface="HGｺﾞｼｯｸM" pitchFamily="49" charset="-128"/>
              </a:rPr>
              <a:t>4</a:t>
            </a:r>
            <a:r>
              <a:rPr lang="ja-JP" altLang="en-US" sz="1400" dirty="0" smtClean="0">
                <a:solidFill>
                  <a:schemeClr val="tx1"/>
                </a:solidFill>
                <a:latin typeface="HGｺﾞｼｯｸM" pitchFamily="49" charset="-128"/>
                <a:ea typeface="HGｺﾞｼｯｸM" pitchFamily="49" charset="-128"/>
              </a:rPr>
              <a:t>割以上を占める。</a:t>
            </a:r>
            <a:endParaRPr lang="en-US" altLang="ja-JP" sz="1400" dirty="0" smtClean="0">
              <a:solidFill>
                <a:schemeClr val="tx1"/>
              </a:solidFill>
              <a:latin typeface="HGｺﾞｼｯｸM" pitchFamily="49" charset="-128"/>
              <a:ea typeface="HGｺﾞｼｯｸM" pitchFamily="49" charset="-128"/>
            </a:endParaRPr>
          </a:p>
          <a:p>
            <a:pPr marL="177800" indent="-177800" fontAlgn="auto">
              <a:spcBef>
                <a:spcPts val="0"/>
              </a:spcBef>
              <a:spcAft>
                <a:spcPts val="0"/>
              </a:spcAft>
              <a:defRPr/>
            </a:pPr>
            <a:r>
              <a:rPr lang="ja-JP" altLang="en-US" sz="1400" dirty="0" smtClean="0">
                <a:solidFill>
                  <a:schemeClr val="tx1"/>
                </a:solidFill>
                <a:latin typeface="HGｺﾞｼｯｸM" pitchFamily="49" charset="-128"/>
                <a:ea typeface="HGｺﾞｼｯｸM" pitchFamily="49" charset="-128"/>
              </a:rPr>
              <a:t>　　（４割のうち、要支援者にかかるケアマネジメント業務が約３割を占めている）　</a:t>
            </a:r>
            <a:endParaRPr lang="en-US" altLang="ja-JP" sz="1400" dirty="0" smtClean="0">
              <a:solidFill>
                <a:schemeClr val="tx1"/>
              </a:solidFill>
              <a:latin typeface="HGｺﾞｼｯｸM" pitchFamily="49" charset="-128"/>
              <a:ea typeface="HGｺﾞｼｯｸM" pitchFamily="49" charset="-128"/>
            </a:endParaRPr>
          </a:p>
        </p:txBody>
      </p:sp>
      <p:graphicFrame>
        <p:nvGraphicFramePr>
          <p:cNvPr id="22" name="コンテンツ プレースホルダ 3"/>
          <p:cNvGraphicFramePr>
            <a:graphicFrameLocks/>
          </p:cNvGraphicFramePr>
          <p:nvPr>
            <p:extLst>
              <p:ext uri="{D42A27DB-BD31-4B8C-83A1-F6EECF244321}">
                <p14:modId xmlns:p14="http://schemas.microsoft.com/office/powerpoint/2010/main" val="840199349"/>
              </p:ext>
            </p:extLst>
          </p:nvPr>
        </p:nvGraphicFramePr>
        <p:xfrm>
          <a:off x="277285" y="5567754"/>
          <a:ext cx="9367291" cy="1008112"/>
        </p:xfrm>
        <a:graphic>
          <a:graphicData uri="http://schemas.openxmlformats.org/drawingml/2006/chart">
            <c:chart xmlns:c="http://schemas.openxmlformats.org/drawingml/2006/chart" xmlns:r="http://schemas.openxmlformats.org/officeDocument/2006/relationships" r:id="rId4"/>
          </a:graphicData>
        </a:graphic>
      </p:graphicFrame>
      <p:sp>
        <p:nvSpPr>
          <p:cNvPr id="23" name="テキスト ボックス 9"/>
          <p:cNvSpPr txBox="1">
            <a:spLocks noChangeArrowheads="1"/>
          </p:cNvSpPr>
          <p:nvPr/>
        </p:nvSpPr>
        <p:spPr bwMode="auto">
          <a:xfrm>
            <a:off x="39135" y="5229200"/>
            <a:ext cx="5318716" cy="33855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b="1" dirty="0" smtClean="0">
                <a:latin typeface="HG丸ｺﾞｼｯｸM-PRO" pitchFamily="50" charset="-128"/>
                <a:ea typeface="HG丸ｺﾞｼｯｸM-PRO" pitchFamily="50" charset="-128"/>
              </a:rPr>
              <a:t>◎介護予防ケアマネジメント業務の内訳</a:t>
            </a:r>
            <a:endParaRPr lang="ja-JP" altLang="en-US" sz="1400" dirty="0">
              <a:latin typeface="HG丸ｺﾞｼｯｸM-PRO" pitchFamily="50" charset="-128"/>
              <a:ea typeface="HG丸ｺﾞｼｯｸM-PRO" pitchFamily="50" charset="-128"/>
            </a:endParaRPr>
          </a:p>
        </p:txBody>
      </p:sp>
      <p:sp>
        <p:nvSpPr>
          <p:cNvPr id="25" name="円/楕円 24"/>
          <p:cNvSpPr/>
          <p:nvPr/>
        </p:nvSpPr>
        <p:spPr>
          <a:xfrm>
            <a:off x="7232456" y="4285086"/>
            <a:ext cx="2143363"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bwMode="auto">
          <a:xfrm>
            <a:off x="904695" y="5756235"/>
            <a:ext cx="838292" cy="276999"/>
          </a:xfrm>
          <a:prstGeom prst="rect">
            <a:avLst/>
          </a:prstGeom>
          <a:noFill/>
          <a:ln w="9525">
            <a:noFill/>
            <a:miter lim="800000"/>
            <a:headEnd/>
            <a:tailEnd/>
          </a:ln>
        </p:spPr>
        <p:txBody>
          <a:bodyPr wrap="square" rtlCol="0">
            <a:spAutoFit/>
          </a:bodyPr>
          <a:lstStyle/>
          <a:p>
            <a:pPr algn="ctr"/>
            <a:r>
              <a:rPr kumimoji="1" lang="en-US" altLang="ja-JP" sz="1200" dirty="0" smtClean="0">
                <a:latin typeface="+mn-ea"/>
              </a:rPr>
              <a:t>2.0</a:t>
            </a:r>
            <a:endParaRPr kumimoji="1" lang="ja-JP" altLang="en-US" sz="1200" dirty="0">
              <a:latin typeface="+mn-ea"/>
            </a:endParaRPr>
          </a:p>
        </p:txBody>
      </p:sp>
      <p:sp>
        <p:nvSpPr>
          <p:cNvPr id="27" name="テキスト ボックス 26"/>
          <p:cNvSpPr txBox="1"/>
          <p:nvPr/>
        </p:nvSpPr>
        <p:spPr bwMode="auto">
          <a:xfrm>
            <a:off x="1468048" y="5711770"/>
            <a:ext cx="838292" cy="338554"/>
          </a:xfrm>
          <a:prstGeom prst="rect">
            <a:avLst/>
          </a:prstGeom>
          <a:noFill/>
          <a:ln w="9525">
            <a:noFill/>
            <a:miter lim="800000"/>
            <a:headEnd/>
            <a:tailEnd/>
          </a:ln>
        </p:spPr>
        <p:txBody>
          <a:bodyPr wrap="square" rtlCol="0">
            <a:spAutoFit/>
          </a:bodyPr>
          <a:lstStyle/>
          <a:p>
            <a:pPr algn="ctr"/>
            <a:r>
              <a:rPr lang="en-US" altLang="ja-JP" sz="1600" dirty="0" smtClean="0">
                <a:latin typeface="+mn-ea"/>
              </a:rPr>
              <a:t>5.0</a:t>
            </a:r>
            <a:endParaRPr kumimoji="1" lang="ja-JP" altLang="en-US" sz="1600" dirty="0">
              <a:latin typeface="+mn-ea"/>
            </a:endParaRPr>
          </a:p>
        </p:txBody>
      </p:sp>
      <p:sp>
        <p:nvSpPr>
          <p:cNvPr id="28" name="テキスト ボックス 27"/>
          <p:cNvSpPr txBox="1"/>
          <p:nvPr/>
        </p:nvSpPr>
        <p:spPr bwMode="auto">
          <a:xfrm>
            <a:off x="7580601" y="5351791"/>
            <a:ext cx="1190757" cy="246221"/>
          </a:xfrm>
          <a:prstGeom prst="rect">
            <a:avLst/>
          </a:prstGeom>
          <a:noFill/>
          <a:ln w="9525">
            <a:noFill/>
            <a:miter lim="800000"/>
            <a:headEnd/>
            <a:tailEnd/>
          </a:ln>
        </p:spPr>
        <p:txBody>
          <a:bodyPr wrap="square" rtlCol="0">
            <a:spAutoFit/>
          </a:bodyPr>
          <a:lstStyle/>
          <a:p>
            <a:pPr algn="ctr"/>
            <a:r>
              <a:rPr kumimoji="1" lang="ja-JP" altLang="en-US" sz="1000" dirty="0" smtClean="0">
                <a:latin typeface="+mn-ea"/>
              </a:rPr>
              <a:t>（グラフ左から）</a:t>
            </a:r>
            <a:endParaRPr kumimoji="1" lang="ja-JP" altLang="en-US" sz="1000" dirty="0">
              <a:latin typeface="+mn-ea"/>
            </a:endParaRPr>
          </a:p>
        </p:txBody>
      </p:sp>
      <p:sp>
        <p:nvSpPr>
          <p:cNvPr id="29" name="正方形/長方形 28"/>
          <p:cNvSpPr/>
          <p:nvPr/>
        </p:nvSpPr>
        <p:spPr>
          <a:xfrm>
            <a:off x="3293870" y="6525344"/>
            <a:ext cx="6266039" cy="261610"/>
          </a:xfrm>
          <a:prstGeom prst="rect">
            <a:avLst/>
          </a:prstGeom>
        </p:spPr>
        <p:txBody>
          <a:bodyPr wrap="square">
            <a:spAutoFit/>
          </a:bodyPr>
          <a:lstStyle/>
          <a:p>
            <a:r>
              <a:rPr lang="ja-JP" altLang="en-US" sz="1100" dirty="0" smtClean="0">
                <a:latin typeface="+mn-ea"/>
              </a:rPr>
              <a:t>平成</a:t>
            </a:r>
            <a:r>
              <a:rPr lang="en-US" altLang="ja-JP" sz="1100" dirty="0" smtClean="0">
                <a:latin typeface="+mn-ea"/>
              </a:rPr>
              <a:t>21</a:t>
            </a:r>
            <a:r>
              <a:rPr lang="ja-JP" altLang="en-US" sz="1100" dirty="0" smtClean="0">
                <a:latin typeface="+mn-ea"/>
              </a:rPr>
              <a:t>年度老健事業「地域包括支援センター運営コストに関する調査研究事業」（三菱総研）</a:t>
            </a:r>
            <a:endParaRPr lang="ja-JP" altLang="en-US" sz="1100" dirty="0">
              <a:latin typeface="+mn-ea"/>
            </a:endParaRPr>
          </a:p>
        </p:txBody>
      </p:sp>
      <p:graphicFrame>
        <p:nvGraphicFramePr>
          <p:cNvPr id="31" name="コンテンツ プレースホルダ 3"/>
          <p:cNvGraphicFramePr>
            <a:graphicFrameLocks/>
          </p:cNvGraphicFramePr>
          <p:nvPr>
            <p:extLst>
              <p:ext uri="{D42A27DB-BD31-4B8C-83A1-F6EECF244321}">
                <p14:modId xmlns:p14="http://schemas.microsoft.com/office/powerpoint/2010/main" val="3417349988"/>
              </p:ext>
            </p:extLst>
          </p:nvPr>
        </p:nvGraphicFramePr>
        <p:xfrm>
          <a:off x="197899" y="2060848"/>
          <a:ext cx="9367291" cy="1152128"/>
        </p:xfrm>
        <a:graphic>
          <a:graphicData uri="http://schemas.openxmlformats.org/drawingml/2006/chart">
            <c:chart xmlns:c="http://schemas.openxmlformats.org/drawingml/2006/chart" xmlns:r="http://schemas.openxmlformats.org/officeDocument/2006/relationships" r:id="rId5"/>
          </a:graphicData>
        </a:graphic>
      </p:graphicFrame>
      <p:sp>
        <p:nvSpPr>
          <p:cNvPr id="32" name="テキスト ボックス 26"/>
          <p:cNvSpPr txBox="1"/>
          <p:nvPr/>
        </p:nvSpPr>
        <p:spPr bwMode="auto">
          <a:xfrm>
            <a:off x="2738182" y="2442374"/>
            <a:ext cx="838280" cy="338554"/>
          </a:xfrm>
          <a:prstGeom prst="rect">
            <a:avLst/>
          </a:prstGeom>
          <a:noFill/>
          <a:ln w="9525">
            <a:noFill/>
            <a:miter lim="800000"/>
            <a:headEnd/>
            <a:tailEnd/>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1600" b="1" dirty="0" smtClean="0">
                <a:latin typeface="ＭＳ Ｐゴシック"/>
              </a:rPr>
              <a:t>37.5</a:t>
            </a:r>
            <a:endParaRPr kumimoji="1" lang="ja-JP" altLang="en-US" sz="1600" b="1" dirty="0">
              <a:latin typeface="ＭＳ Ｐゴシック"/>
            </a:endParaRPr>
          </a:p>
        </p:txBody>
      </p:sp>
      <p:sp>
        <p:nvSpPr>
          <p:cNvPr id="33" name="テキスト ボックス 32"/>
          <p:cNvSpPr txBox="1"/>
          <p:nvPr/>
        </p:nvSpPr>
        <p:spPr bwMode="auto">
          <a:xfrm>
            <a:off x="7818748" y="1844830"/>
            <a:ext cx="1190757" cy="246221"/>
          </a:xfrm>
          <a:prstGeom prst="rect">
            <a:avLst/>
          </a:prstGeom>
          <a:noFill/>
          <a:ln w="9525">
            <a:noFill/>
            <a:miter lim="800000"/>
            <a:headEnd/>
            <a:tailEnd/>
          </a:ln>
        </p:spPr>
        <p:txBody>
          <a:bodyPr wrap="square" rtlCol="0">
            <a:spAutoFit/>
          </a:bodyPr>
          <a:lstStyle/>
          <a:p>
            <a:pPr algn="ctr"/>
            <a:r>
              <a:rPr kumimoji="1" lang="ja-JP" altLang="en-US" sz="1000" dirty="0" smtClean="0">
                <a:latin typeface="+mn-ea"/>
              </a:rPr>
              <a:t>（グラフ左から）</a:t>
            </a:r>
            <a:endParaRPr kumimoji="1" lang="ja-JP" altLang="en-US" sz="1000" dirty="0">
              <a:latin typeface="+mn-ea"/>
            </a:endParaRPr>
          </a:p>
        </p:txBody>
      </p:sp>
      <p:sp>
        <p:nvSpPr>
          <p:cNvPr id="34" name="テキスト ボックス 26"/>
          <p:cNvSpPr txBox="1"/>
          <p:nvPr/>
        </p:nvSpPr>
        <p:spPr bwMode="auto">
          <a:xfrm>
            <a:off x="4722778" y="2442374"/>
            <a:ext cx="838280" cy="338554"/>
          </a:xfrm>
          <a:prstGeom prst="rect">
            <a:avLst/>
          </a:prstGeom>
          <a:noFill/>
          <a:ln w="9525">
            <a:noFill/>
            <a:miter lim="800000"/>
            <a:headEnd/>
            <a:tailEnd/>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1600" b="1" dirty="0" smtClean="0">
                <a:latin typeface="ＭＳ Ｐゴシック"/>
              </a:rPr>
              <a:t>30.0</a:t>
            </a:r>
            <a:endParaRPr kumimoji="1" lang="ja-JP" altLang="en-US" sz="1600" b="1" dirty="0">
              <a:latin typeface="ＭＳ Ｐゴシック"/>
            </a:endParaRPr>
          </a:p>
        </p:txBody>
      </p:sp>
      <p:sp>
        <p:nvSpPr>
          <p:cNvPr id="35" name="テキスト ボックス 9"/>
          <p:cNvSpPr txBox="1">
            <a:spLocks noChangeArrowheads="1"/>
          </p:cNvSpPr>
          <p:nvPr/>
        </p:nvSpPr>
        <p:spPr bwMode="auto">
          <a:xfrm>
            <a:off x="39133" y="3234462"/>
            <a:ext cx="5318716" cy="33855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b="1" dirty="0" smtClean="0">
                <a:latin typeface="HG丸ｺﾞｼｯｸM-PRO" pitchFamily="50" charset="-128"/>
                <a:ea typeface="HG丸ｺﾞｼｯｸM-PRO" pitchFamily="50" charset="-128"/>
              </a:rPr>
              <a:t>◎業務別時間数の割合</a:t>
            </a:r>
            <a:endParaRPr lang="ja-JP" altLang="en-US" sz="1400" dirty="0">
              <a:latin typeface="HG丸ｺﾞｼｯｸM-PRO" pitchFamily="50" charset="-128"/>
              <a:ea typeface="HG丸ｺﾞｼｯｸM-PRO" pitchFamily="50" charset="-128"/>
            </a:endParaRPr>
          </a:p>
        </p:txBody>
      </p:sp>
      <p:sp>
        <p:nvSpPr>
          <p:cNvPr id="36" name="テキスト ボックス 9"/>
          <p:cNvSpPr txBox="1">
            <a:spLocks noChangeArrowheads="1"/>
          </p:cNvSpPr>
          <p:nvPr/>
        </p:nvSpPr>
        <p:spPr bwMode="auto">
          <a:xfrm>
            <a:off x="39133" y="1772816"/>
            <a:ext cx="5318716" cy="33855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b="1" dirty="0" smtClean="0">
                <a:latin typeface="HG丸ｺﾞｼｯｸM-PRO" pitchFamily="50" charset="-128"/>
                <a:ea typeface="HG丸ｺﾞｼｯｸM-PRO" pitchFamily="50" charset="-128"/>
              </a:rPr>
              <a:t>◎１か月の総労働務時間（</a:t>
            </a:r>
            <a:r>
              <a:rPr lang="en-US" altLang="ja-JP" sz="1600" b="1" dirty="0" smtClean="0">
                <a:latin typeface="HG丸ｺﾞｼｯｸM-PRO" pitchFamily="50" charset="-128"/>
                <a:ea typeface="HG丸ｺﾞｼｯｸM-PRO" pitchFamily="50" charset="-128"/>
              </a:rPr>
              <a:t>1</a:t>
            </a:r>
            <a:r>
              <a:rPr lang="ja-JP" altLang="en-US" sz="1600" b="1" dirty="0" smtClean="0">
                <a:latin typeface="HG丸ｺﾞｼｯｸM-PRO" pitchFamily="50" charset="-128"/>
                <a:ea typeface="HG丸ｺﾞｼｯｸM-PRO" pitchFamily="50" charset="-128"/>
              </a:rPr>
              <a:t>人当たり）</a:t>
            </a:r>
            <a:endParaRPr lang="ja-JP" altLang="en-US" sz="1400" dirty="0">
              <a:latin typeface="HG丸ｺﾞｼｯｸM-PRO" pitchFamily="50" charset="-128"/>
              <a:ea typeface="HG丸ｺﾞｼｯｸM-PRO" pitchFamily="50" charset="-128"/>
            </a:endParaRPr>
          </a:p>
        </p:txBody>
      </p:sp>
      <p:sp>
        <p:nvSpPr>
          <p:cNvPr id="18" name="テキスト ボックス 9"/>
          <p:cNvSpPr txBox="1">
            <a:spLocks noChangeArrowheads="1"/>
          </p:cNvSpPr>
          <p:nvPr/>
        </p:nvSpPr>
        <p:spPr bwMode="auto">
          <a:xfrm>
            <a:off x="436052" y="2863969"/>
            <a:ext cx="7144543" cy="261610"/>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smtClean="0">
                <a:latin typeface="HG丸ｺﾞｼｯｸM-PRO" pitchFamily="50" charset="-128"/>
                <a:ea typeface="HG丸ｺﾞｼｯｸM-PRO" pitchFamily="50" charset="-128"/>
              </a:rPr>
              <a:t>※2009</a:t>
            </a:r>
            <a:r>
              <a:rPr lang="ja-JP" altLang="en-US" dirty="0" smtClean="0">
                <a:latin typeface="HG丸ｺﾞｼｯｸM-PRO" pitchFamily="50" charset="-128"/>
                <a:ea typeface="HG丸ｺﾞｼｯｸM-PRO" pitchFamily="50" charset="-128"/>
              </a:rPr>
              <a:t>年</a:t>
            </a:r>
            <a:r>
              <a:rPr lang="en-US" altLang="ja-JP" dirty="0" smtClean="0">
                <a:latin typeface="HG丸ｺﾞｼｯｸM-PRO" pitchFamily="50" charset="-128"/>
                <a:ea typeface="HG丸ｺﾞｼｯｸM-PRO" pitchFamily="50" charset="-128"/>
              </a:rPr>
              <a:t>11</a:t>
            </a:r>
            <a:r>
              <a:rPr lang="ja-JP" altLang="en-US" dirty="0" smtClean="0">
                <a:latin typeface="HG丸ｺﾞｼｯｸM-PRO" pitchFamily="50" charset="-128"/>
                <a:ea typeface="HG丸ｺﾞｼｯｸM-PRO" pitchFamily="50" charset="-128"/>
              </a:rPr>
              <a:t>月の１か月（稼働日</a:t>
            </a:r>
            <a:r>
              <a:rPr lang="en-US" altLang="ja-JP" dirty="0" smtClean="0">
                <a:latin typeface="HG丸ｺﾞｼｯｸM-PRO" pitchFamily="50" charset="-128"/>
                <a:ea typeface="HG丸ｺﾞｼｯｸM-PRO" pitchFamily="50" charset="-128"/>
              </a:rPr>
              <a:t>19</a:t>
            </a:r>
            <a:r>
              <a:rPr lang="ja-JP" altLang="en-US" dirty="0" smtClean="0">
                <a:latin typeface="HG丸ｺﾞｼｯｸM-PRO" pitchFamily="50" charset="-128"/>
                <a:ea typeface="HG丸ｺﾞｼｯｸM-PRO" pitchFamily="50" charset="-128"/>
              </a:rPr>
              <a:t>日）の調査であるため、法定の労働時間は</a:t>
            </a:r>
            <a:r>
              <a:rPr lang="en-US" altLang="ja-JP" dirty="0" smtClean="0">
                <a:latin typeface="HG丸ｺﾞｼｯｸM-PRO" pitchFamily="50" charset="-128"/>
                <a:ea typeface="HG丸ｺﾞｼｯｸM-PRO" pitchFamily="50" charset="-128"/>
              </a:rPr>
              <a:t>147.25h</a:t>
            </a:r>
            <a:endParaRPr lang="ja-JP" altLang="en-US" sz="1050" dirty="0">
              <a:latin typeface="HG丸ｺﾞｼｯｸM-PRO" pitchFamily="50" charset="-128"/>
              <a:ea typeface="HG丸ｺﾞｼｯｸM-PRO" pitchFamily="50" charset="-128"/>
            </a:endParaRPr>
          </a:p>
        </p:txBody>
      </p:sp>
      <p:sp>
        <p:nvSpPr>
          <p:cNvPr id="19" name="円/楕円 18"/>
          <p:cNvSpPr/>
          <p:nvPr/>
        </p:nvSpPr>
        <p:spPr>
          <a:xfrm>
            <a:off x="7263063" y="5906768"/>
            <a:ext cx="2302131"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2738181" y="2132856"/>
            <a:ext cx="0" cy="64807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2896953" y="3645024"/>
            <a:ext cx="2143363"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スライド番号プレースホルダー 1"/>
          <p:cNvSpPr txBox="1">
            <a:spLocks noGrp="1"/>
          </p:cNvSpPr>
          <p:nvPr/>
        </p:nvSpPr>
        <p:spPr bwMode="auto">
          <a:xfrm>
            <a:off x="9648824" y="6520324"/>
            <a:ext cx="431802"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400">
                <a:solidFill>
                  <a:srgbClr val="000000"/>
                </a:solidFill>
                <a:latin typeface="+mn-lt"/>
                <a:ea typeface="+mn-ea"/>
              </a:rPr>
              <a:pPr algn="r">
                <a:defRPr/>
              </a:pPr>
              <a:t>28</a:t>
            </a:fld>
            <a:endParaRPr lang="en-US" altLang="ja-JP" sz="1400" dirty="0">
              <a:solidFill>
                <a:srgbClr val="000000"/>
              </a:solidFill>
              <a:latin typeface="+mn-lt"/>
              <a:ea typeface="+mn-ea"/>
            </a:endParaRPr>
          </a:p>
        </p:txBody>
      </p:sp>
    </p:spTree>
    <p:extLst>
      <p:ext uri="{BB962C8B-B14F-4D97-AF65-F5344CB8AC3E}">
        <p14:creationId xmlns:p14="http://schemas.microsoft.com/office/powerpoint/2010/main" val="3041519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206910" y="836712"/>
            <a:ext cx="9666820" cy="5256584"/>
          </a:xfrm>
          <a:prstGeom prst="roundRect">
            <a:avLst>
              <a:gd name="adj" fmla="val 0"/>
            </a:avLst>
          </a:prstGeom>
          <a:noFill/>
          <a:ln/>
        </p:spPr>
        <p:style>
          <a:lnRef idx="2">
            <a:schemeClr val="dk1"/>
          </a:lnRef>
          <a:fillRef idx="1">
            <a:schemeClr val="lt1"/>
          </a:fillRef>
          <a:effectRef idx="0">
            <a:schemeClr val="dk1"/>
          </a:effectRef>
          <a:fontRef idx="minor">
            <a:schemeClr val="dk1"/>
          </a:fontRef>
        </p:style>
        <p:txBody>
          <a:bodyPr lIns="108000" rIns="108000" bIns="108000" anchor="b" anchorCtr="0"/>
          <a:lstStyle/>
          <a:p>
            <a:pPr marL="177800" indent="-177800">
              <a:defRPr/>
            </a:pPr>
            <a:r>
              <a:rPr lang="ja-JP" altLang="en-US" sz="1400" dirty="0" smtClean="0">
                <a:solidFill>
                  <a:prstClr val="black"/>
                </a:solidFill>
                <a:latin typeface="ＭＳ ゴシック" pitchFamily="49" charset="-128"/>
                <a:ea typeface="ＭＳ ゴシック" pitchFamily="49" charset="-128"/>
              </a:rPr>
              <a:t>○ 地域包括</a:t>
            </a:r>
            <a:r>
              <a:rPr lang="ja-JP" altLang="en-US" sz="1400" dirty="0">
                <a:solidFill>
                  <a:prstClr val="black"/>
                </a:solidFill>
                <a:latin typeface="ＭＳ ゴシック" pitchFamily="49" charset="-128"/>
                <a:ea typeface="ＭＳ ゴシック" pitchFamily="49" charset="-128"/>
              </a:rPr>
              <a:t>支援</a:t>
            </a:r>
            <a:r>
              <a:rPr lang="ja-JP" altLang="en-US" sz="1400" dirty="0" smtClean="0">
                <a:solidFill>
                  <a:prstClr val="black"/>
                </a:solidFill>
                <a:latin typeface="ＭＳ ゴシック" pitchFamily="49" charset="-128"/>
                <a:ea typeface="ＭＳ ゴシック" pitchFamily="49" charset="-128"/>
              </a:rPr>
              <a:t>センター</a:t>
            </a:r>
            <a:r>
              <a:rPr lang="ja-JP" altLang="en-US" sz="1400" dirty="0">
                <a:solidFill>
                  <a:prstClr val="black"/>
                </a:solidFill>
                <a:latin typeface="ＭＳ ゴシック" pitchFamily="49" charset="-128"/>
                <a:ea typeface="ＭＳ ゴシック" pitchFamily="49" charset="-128"/>
              </a:rPr>
              <a:t>の設置数</a:t>
            </a:r>
            <a:r>
              <a:rPr lang="ja-JP" altLang="en-US" sz="1400" dirty="0" smtClean="0">
                <a:solidFill>
                  <a:prstClr val="black"/>
                </a:solidFill>
                <a:latin typeface="ＭＳ ゴシック" pitchFamily="49" charset="-128"/>
                <a:ea typeface="ＭＳ ゴシック" pitchFamily="49" charset="-128"/>
              </a:rPr>
              <a:t>は</a:t>
            </a:r>
            <a:r>
              <a:rPr lang="en-US" altLang="ja-JP" sz="1400" dirty="0" smtClean="0">
                <a:solidFill>
                  <a:prstClr val="black"/>
                </a:solidFill>
                <a:latin typeface="ＭＳ ゴシック" pitchFamily="49" charset="-128"/>
                <a:ea typeface="ＭＳ ゴシック" pitchFamily="49" charset="-128"/>
              </a:rPr>
              <a:t>4,328</a:t>
            </a:r>
            <a:r>
              <a:rPr lang="ja-JP" altLang="en-US" sz="1400" dirty="0" smtClean="0">
                <a:solidFill>
                  <a:prstClr val="black"/>
                </a:solidFill>
                <a:latin typeface="ＭＳ ゴシック" pitchFamily="49" charset="-128"/>
                <a:ea typeface="ＭＳ ゴシック" pitchFamily="49" charset="-128"/>
              </a:rPr>
              <a:t>か所</a:t>
            </a:r>
            <a:r>
              <a:rPr lang="ja-JP" altLang="en-US" sz="1400" dirty="0">
                <a:solidFill>
                  <a:prstClr val="black"/>
                </a:solidFill>
                <a:latin typeface="ＭＳ ゴシック" pitchFamily="49" charset="-128"/>
                <a:ea typeface="ＭＳ ゴシック" pitchFamily="49" charset="-128"/>
              </a:rPr>
              <a:t>、サブセンター・ブランチを</a:t>
            </a:r>
            <a:r>
              <a:rPr lang="ja-JP" altLang="en-US" sz="1400" dirty="0" smtClean="0">
                <a:solidFill>
                  <a:prstClr val="black"/>
                </a:solidFill>
                <a:latin typeface="ＭＳ ゴシック" pitchFamily="49" charset="-128"/>
                <a:ea typeface="ＭＳ ゴシック" pitchFamily="49" charset="-128"/>
              </a:rPr>
              <a:t>合わせて</a:t>
            </a:r>
            <a:r>
              <a:rPr lang="en-US" altLang="ja-JP" sz="1400" dirty="0" smtClean="0">
                <a:solidFill>
                  <a:prstClr val="black"/>
                </a:solidFill>
                <a:latin typeface="ＭＳ ゴシック" pitchFamily="49" charset="-128"/>
                <a:ea typeface="ＭＳ ゴシック" pitchFamily="49" charset="-128"/>
              </a:rPr>
              <a:t>7,072</a:t>
            </a:r>
            <a:r>
              <a:rPr lang="ja-JP" altLang="en-US" sz="1400" dirty="0" smtClean="0">
                <a:solidFill>
                  <a:prstClr val="black"/>
                </a:solidFill>
                <a:latin typeface="ＭＳ ゴシック" pitchFamily="49" charset="-128"/>
                <a:ea typeface="ＭＳ ゴシック" pitchFamily="49" charset="-128"/>
              </a:rPr>
              <a:t>か所。</a:t>
            </a:r>
            <a:endParaRPr lang="en-US" altLang="ja-JP" sz="1400" dirty="0" smtClean="0">
              <a:solidFill>
                <a:prstClr val="black"/>
              </a:solidFill>
              <a:latin typeface="ＭＳ ゴシック" pitchFamily="49" charset="-128"/>
              <a:ea typeface="ＭＳ ゴシック" pitchFamily="49" charset="-128"/>
            </a:endParaRPr>
          </a:p>
          <a:p>
            <a:pPr marL="177800" indent="-177800">
              <a:defRPr/>
            </a:pPr>
            <a:r>
              <a:rPr lang="ja-JP" altLang="en-US" sz="1400" dirty="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　日常生活圏域ごとにセンターを設置している保険者の割合は</a:t>
            </a:r>
            <a:r>
              <a:rPr lang="en-US" altLang="ja-JP" sz="1400" dirty="0" smtClean="0">
                <a:solidFill>
                  <a:prstClr val="black"/>
                </a:solidFill>
                <a:latin typeface="ＭＳ ゴシック" pitchFamily="49" charset="-128"/>
                <a:ea typeface="ＭＳ ゴシック" pitchFamily="49" charset="-128"/>
              </a:rPr>
              <a:t>65</a:t>
            </a:r>
            <a:r>
              <a:rPr lang="ja-JP" altLang="en-US" sz="1400" dirty="0" smtClean="0">
                <a:solidFill>
                  <a:prstClr val="black"/>
                </a:solidFill>
                <a:latin typeface="ＭＳ ゴシック" pitchFamily="49" charset="-128"/>
                <a:ea typeface="ＭＳ ゴシック" pitchFamily="49" charset="-128"/>
              </a:rPr>
              <a:t>％。（サブセンター等も含めると</a:t>
            </a:r>
            <a:r>
              <a:rPr lang="en-US" altLang="ja-JP" sz="1400" dirty="0" smtClean="0">
                <a:solidFill>
                  <a:prstClr val="black"/>
                </a:solidFill>
                <a:latin typeface="ＭＳ ゴシック" pitchFamily="49" charset="-128"/>
                <a:ea typeface="ＭＳ ゴシック" pitchFamily="49" charset="-128"/>
              </a:rPr>
              <a:t>75</a:t>
            </a:r>
            <a:r>
              <a:rPr lang="ja-JP" altLang="en-US" sz="1400" dirty="0" smtClean="0">
                <a:solidFill>
                  <a:prstClr val="black"/>
                </a:solidFill>
                <a:latin typeface="ＭＳ ゴシック" pitchFamily="49" charset="-128"/>
                <a:ea typeface="ＭＳ ゴシック" pitchFamily="49" charset="-128"/>
              </a:rPr>
              <a:t>％）</a:t>
            </a:r>
            <a:endParaRPr lang="en-US" altLang="ja-JP" sz="1400" dirty="0" smtClean="0">
              <a:solidFill>
                <a:prstClr val="black"/>
              </a:solidFill>
              <a:latin typeface="ＭＳ ゴシック" pitchFamily="49" charset="-128"/>
              <a:ea typeface="ＭＳ ゴシック" pitchFamily="49" charset="-128"/>
            </a:endParaRPr>
          </a:p>
          <a:p>
            <a:pPr marL="177800" indent="-177800">
              <a:spcBef>
                <a:spcPts val="1200"/>
              </a:spcBef>
              <a:defRPr/>
            </a:pPr>
            <a:r>
              <a:rPr lang="ja-JP" altLang="en-US" sz="1400" dirty="0" smtClean="0">
                <a:solidFill>
                  <a:prstClr val="black"/>
                </a:solidFill>
                <a:latin typeface="ＭＳ ゴシック" pitchFamily="49" charset="-128"/>
                <a:ea typeface="ＭＳ ゴシック" pitchFamily="49" charset="-128"/>
              </a:rPr>
              <a:t>○ 業務の状況</a:t>
            </a:r>
            <a:endParaRPr lang="en-US" altLang="ja-JP" sz="1400" dirty="0" smtClean="0">
              <a:solidFill>
                <a:prstClr val="black"/>
              </a:solidFill>
              <a:latin typeface="ＭＳ ゴシック" pitchFamily="49" charset="-128"/>
              <a:ea typeface="ＭＳ ゴシック" pitchFamily="49" charset="-128"/>
            </a:endParaRPr>
          </a:p>
          <a:p>
            <a:pPr marL="177800" indent="-177800">
              <a:defRPr/>
            </a:pPr>
            <a:r>
              <a:rPr lang="ja-JP" altLang="en-US" sz="1400" dirty="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（１）センターの</a:t>
            </a:r>
            <a:r>
              <a:rPr lang="en-US" altLang="ja-JP" sz="1400" dirty="0" smtClean="0">
                <a:solidFill>
                  <a:prstClr val="black"/>
                </a:solidFill>
                <a:latin typeface="ＭＳ ゴシック" pitchFamily="49" charset="-128"/>
                <a:ea typeface="ＭＳ ゴシック" pitchFamily="49" charset="-128"/>
              </a:rPr>
              <a:t>1/4</a:t>
            </a:r>
            <a:r>
              <a:rPr lang="ja-JP" altLang="en-US" sz="1400" dirty="0" smtClean="0">
                <a:solidFill>
                  <a:prstClr val="black"/>
                </a:solidFill>
                <a:latin typeface="ＭＳ ゴシック" pitchFamily="49" charset="-128"/>
                <a:ea typeface="ＭＳ ゴシック" pitchFamily="49" charset="-128"/>
              </a:rPr>
              <a:t>は</a:t>
            </a:r>
            <a:r>
              <a:rPr lang="ja-JP" altLang="en-US" sz="1400" dirty="0">
                <a:solidFill>
                  <a:prstClr val="black"/>
                </a:solidFill>
                <a:latin typeface="ＭＳ ゴシック" pitchFamily="49" charset="-128"/>
                <a:ea typeface="ＭＳ ゴシック" pitchFamily="49" charset="-128"/>
              </a:rPr>
              <a:t>、業務量が過大と認識</a:t>
            </a:r>
          </a:p>
          <a:p>
            <a:pPr marL="631825" indent="-174625">
              <a:defRPr/>
            </a:pPr>
            <a:r>
              <a:rPr lang="ja-JP" altLang="en-US" sz="1400" dirty="0" smtClean="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業務量過大の内訳は、「総合相談支援業務</a:t>
            </a:r>
            <a:r>
              <a:rPr lang="ja-JP" altLang="en-US" sz="1400" dirty="0" smtClean="0">
                <a:solidFill>
                  <a:prstClr val="black"/>
                </a:solidFill>
                <a:latin typeface="ＭＳ ゴシック" pitchFamily="49" charset="-128"/>
                <a:ea typeface="ＭＳ ゴシック" pitchFamily="49" charset="-128"/>
              </a:rPr>
              <a:t>」</a:t>
            </a:r>
            <a:r>
              <a:rPr lang="en-US" altLang="ja-JP" sz="1400" dirty="0" smtClean="0">
                <a:solidFill>
                  <a:prstClr val="black"/>
                </a:solidFill>
                <a:latin typeface="ＭＳ ゴシック" pitchFamily="49" charset="-128"/>
                <a:ea typeface="ＭＳ ゴシック" pitchFamily="49" charset="-128"/>
              </a:rPr>
              <a:t>21.2</a:t>
            </a:r>
            <a:r>
              <a:rPr lang="ja-JP" altLang="en-US" sz="1400" dirty="0" smtClean="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、「要支援者の予防ケアマネジメント</a:t>
            </a:r>
            <a:r>
              <a:rPr lang="ja-JP" altLang="en-US" sz="1400" dirty="0" smtClean="0">
                <a:solidFill>
                  <a:prstClr val="black"/>
                </a:solidFill>
                <a:latin typeface="ＭＳ ゴシック" pitchFamily="49" charset="-128"/>
                <a:ea typeface="ＭＳ ゴシック" pitchFamily="49" charset="-128"/>
              </a:rPr>
              <a:t>」</a:t>
            </a:r>
            <a:r>
              <a:rPr lang="en-US" altLang="ja-JP" sz="1400" dirty="0" smtClean="0">
                <a:solidFill>
                  <a:prstClr val="black"/>
                </a:solidFill>
                <a:latin typeface="ＭＳ ゴシック" pitchFamily="49" charset="-128"/>
                <a:ea typeface="ＭＳ ゴシック" pitchFamily="49" charset="-128"/>
              </a:rPr>
              <a:t>20.7</a:t>
            </a:r>
            <a:r>
              <a:rPr lang="ja-JP" altLang="en-US" sz="1400" dirty="0" smtClean="0">
                <a:solidFill>
                  <a:prstClr val="black"/>
                </a:solidFill>
                <a:latin typeface="ＭＳ ゴシック" pitchFamily="49" charset="-128"/>
                <a:ea typeface="ＭＳ ゴシック" pitchFamily="49" charset="-128"/>
              </a:rPr>
              <a:t>％、</a:t>
            </a:r>
            <a:endParaRPr lang="en-US" altLang="ja-JP" sz="1400" dirty="0" smtClean="0">
              <a:solidFill>
                <a:prstClr val="black"/>
              </a:solidFill>
              <a:latin typeface="ＭＳ ゴシック" pitchFamily="49" charset="-128"/>
              <a:ea typeface="ＭＳ ゴシック" pitchFamily="49" charset="-128"/>
            </a:endParaRPr>
          </a:p>
          <a:p>
            <a:pPr marL="631825" indent="-174625">
              <a:defRPr/>
            </a:pPr>
            <a:r>
              <a:rPr lang="ja-JP" altLang="en-US" sz="1400" dirty="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二次予防事業対象者の予防ケアマネジメント</a:t>
            </a:r>
            <a:r>
              <a:rPr lang="ja-JP" altLang="en-US" sz="1400" dirty="0" smtClean="0">
                <a:solidFill>
                  <a:prstClr val="black"/>
                </a:solidFill>
                <a:latin typeface="ＭＳ ゴシック" pitchFamily="49" charset="-128"/>
                <a:ea typeface="ＭＳ ゴシック" pitchFamily="49" charset="-128"/>
              </a:rPr>
              <a:t>」</a:t>
            </a:r>
            <a:r>
              <a:rPr lang="en-US" altLang="ja-JP" sz="1400" dirty="0" smtClean="0">
                <a:solidFill>
                  <a:prstClr val="black"/>
                </a:solidFill>
                <a:latin typeface="ＭＳ ゴシック" pitchFamily="49" charset="-128"/>
                <a:ea typeface="ＭＳ ゴシック" pitchFamily="49" charset="-128"/>
              </a:rPr>
              <a:t>17.7</a:t>
            </a:r>
            <a:r>
              <a:rPr lang="ja-JP" altLang="en-US" sz="1400" dirty="0" smtClean="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の順</a:t>
            </a:r>
          </a:p>
          <a:p>
            <a:pPr marL="631825" indent="-174625">
              <a:defRPr/>
            </a:pPr>
            <a:r>
              <a:rPr lang="ja-JP" altLang="en-US" sz="1400" dirty="0" smtClean="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相談内容は、「医療・介護全般に関する相談」「認知症に関する相談」が圧倒的に多い</a:t>
            </a:r>
          </a:p>
          <a:p>
            <a:pPr marL="631825" indent="-174625">
              <a:defRPr/>
            </a:pPr>
            <a:r>
              <a:rPr lang="ja-JP" altLang="en-US" sz="1400" dirty="0" smtClean="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業務量全体に占める、要支援者・二次予防事業対象者の予防ケアマネジメントの割合は４割以上</a:t>
            </a:r>
          </a:p>
          <a:p>
            <a:pPr marL="177800" indent="-177800">
              <a:spcBef>
                <a:spcPts val="600"/>
              </a:spcBef>
              <a:defRPr/>
            </a:pPr>
            <a:r>
              <a:rPr lang="ja-JP" altLang="en-US" sz="1400" dirty="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（２）センター</a:t>
            </a:r>
            <a:r>
              <a:rPr lang="ja-JP" altLang="en-US" sz="1400" dirty="0">
                <a:solidFill>
                  <a:prstClr val="black"/>
                </a:solidFill>
                <a:latin typeface="ＭＳ ゴシック" pitchFamily="49" charset="-128"/>
                <a:ea typeface="ＭＳ ゴシック" pitchFamily="49" charset="-128"/>
              </a:rPr>
              <a:t>の約半数は、地域支援ネットワークを活かしたケアマネ支援をしていないと回答</a:t>
            </a:r>
          </a:p>
          <a:p>
            <a:pPr marL="635000" indent="-177800">
              <a:defRPr/>
            </a:pPr>
            <a:r>
              <a:rPr lang="ja-JP" altLang="en-US" sz="1400" dirty="0" smtClean="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地域支援ネットワーク構築や権利擁護業務については</a:t>
            </a:r>
            <a:r>
              <a:rPr lang="ja-JP" altLang="en-US" sz="1400" dirty="0" smtClean="0">
                <a:solidFill>
                  <a:prstClr val="black"/>
                </a:solidFill>
                <a:latin typeface="ＭＳ ゴシック" pitchFamily="49" charset="-128"/>
                <a:ea typeface="ＭＳ ゴシック" pitchFamily="49" charset="-128"/>
              </a:rPr>
              <a:t>、</a:t>
            </a:r>
            <a:r>
              <a:rPr lang="en-US" altLang="ja-JP" sz="1400" dirty="0" smtClean="0">
                <a:solidFill>
                  <a:prstClr val="black"/>
                </a:solidFill>
                <a:latin typeface="ＭＳ ゴシック" pitchFamily="49" charset="-128"/>
                <a:ea typeface="ＭＳ ゴシック" pitchFamily="49" charset="-128"/>
              </a:rPr>
              <a:t>2</a:t>
            </a:r>
            <a:r>
              <a:rPr lang="ja-JP" altLang="en-US" sz="1400" dirty="0" smtClean="0">
                <a:solidFill>
                  <a:prstClr val="black"/>
                </a:solidFill>
                <a:latin typeface="ＭＳ ゴシック" pitchFamily="49" charset="-128"/>
                <a:ea typeface="ＭＳ ゴシック" pitchFamily="49" charset="-128"/>
              </a:rPr>
              <a:t>割</a:t>
            </a:r>
            <a:r>
              <a:rPr lang="ja-JP" altLang="en-US" sz="1400" dirty="0">
                <a:solidFill>
                  <a:prstClr val="black"/>
                </a:solidFill>
                <a:latin typeface="ＭＳ ゴシック" pitchFamily="49" charset="-128"/>
                <a:ea typeface="ＭＳ ゴシック" pitchFamily="49" charset="-128"/>
              </a:rPr>
              <a:t>以上のセンターが「職員の力量不足」</a:t>
            </a:r>
            <a:r>
              <a:rPr lang="ja-JP" altLang="en-US" sz="1400" dirty="0" smtClean="0">
                <a:solidFill>
                  <a:prstClr val="black"/>
                </a:solidFill>
                <a:latin typeface="ＭＳ ゴシック" pitchFamily="49" charset="-128"/>
                <a:ea typeface="ＭＳ ゴシック" pitchFamily="49" charset="-128"/>
              </a:rPr>
              <a:t>を認識</a:t>
            </a:r>
            <a:endParaRPr lang="ja-JP" altLang="en-US" sz="1400" dirty="0">
              <a:solidFill>
                <a:prstClr val="black"/>
              </a:solidFill>
              <a:latin typeface="ＭＳ ゴシック" pitchFamily="49" charset="-128"/>
              <a:ea typeface="ＭＳ ゴシック" pitchFamily="49" charset="-128"/>
            </a:endParaRPr>
          </a:p>
          <a:p>
            <a:pPr marL="635000" indent="-177800">
              <a:defRPr/>
            </a:pPr>
            <a:r>
              <a:rPr lang="ja-JP" altLang="en-US" sz="1400" dirty="0" smtClean="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連携に課題を感じる関係機関は、医療機関、インフォーマルサービス機関の順に割合が高い</a:t>
            </a:r>
            <a:r>
              <a:rPr lang="ja-JP" altLang="en-US" sz="1400" dirty="0" smtClean="0">
                <a:solidFill>
                  <a:prstClr val="black"/>
                </a:solidFill>
                <a:latin typeface="ＭＳ ゴシック" pitchFamily="49" charset="-128"/>
                <a:ea typeface="ＭＳ ゴシック" pitchFamily="49" charset="-128"/>
              </a:rPr>
              <a:t>。</a:t>
            </a:r>
            <a:endParaRPr lang="en-US" altLang="ja-JP" sz="1400" dirty="0" smtClean="0">
              <a:solidFill>
                <a:prstClr val="black"/>
              </a:solidFill>
              <a:latin typeface="ＭＳ ゴシック" pitchFamily="49" charset="-128"/>
              <a:ea typeface="ＭＳ ゴシック" pitchFamily="49" charset="-128"/>
            </a:endParaRPr>
          </a:p>
          <a:p>
            <a:pPr marL="177800" indent="-177800">
              <a:spcBef>
                <a:spcPts val="600"/>
              </a:spcBef>
              <a:defRPr/>
            </a:pPr>
            <a:r>
              <a:rPr lang="ja-JP" altLang="en-US" sz="1400" dirty="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（３）相談件数は、１センターあたり</a:t>
            </a:r>
            <a:r>
              <a:rPr lang="en-US" altLang="ja-JP" sz="1400" dirty="0" smtClean="0">
                <a:solidFill>
                  <a:prstClr val="black"/>
                </a:solidFill>
                <a:latin typeface="ＭＳ ゴシック" pitchFamily="49" charset="-128"/>
                <a:ea typeface="ＭＳ ゴシック" pitchFamily="49" charset="-128"/>
              </a:rPr>
              <a:t>1,745</a:t>
            </a:r>
            <a:r>
              <a:rPr lang="ja-JP" altLang="en-US" sz="1400" dirty="0" smtClean="0">
                <a:solidFill>
                  <a:prstClr val="black"/>
                </a:solidFill>
                <a:latin typeface="ＭＳ ゴシック" pitchFamily="49" charset="-128"/>
                <a:ea typeface="ＭＳ ゴシック" pitchFamily="49" charset="-128"/>
              </a:rPr>
              <a:t>件（平成</a:t>
            </a:r>
            <a:r>
              <a:rPr lang="en-US" altLang="ja-JP" sz="1400" dirty="0" smtClean="0">
                <a:solidFill>
                  <a:prstClr val="black"/>
                </a:solidFill>
                <a:latin typeface="ＭＳ ゴシック" pitchFamily="49" charset="-128"/>
                <a:ea typeface="ＭＳ ゴシック" pitchFamily="49" charset="-128"/>
              </a:rPr>
              <a:t>21</a:t>
            </a:r>
            <a:r>
              <a:rPr lang="ja-JP" altLang="en-US" sz="1400" dirty="0" smtClean="0">
                <a:solidFill>
                  <a:prstClr val="black"/>
                </a:solidFill>
                <a:latin typeface="ＭＳ ゴシック" pitchFamily="49" charset="-128"/>
                <a:ea typeface="ＭＳ ゴシック" pitchFamily="49" charset="-128"/>
              </a:rPr>
              <a:t>年度）が、</a:t>
            </a:r>
            <a:r>
              <a:rPr lang="en-US" altLang="ja-JP" sz="1400" dirty="0" smtClean="0">
                <a:solidFill>
                  <a:prstClr val="black"/>
                </a:solidFill>
                <a:latin typeface="ＭＳ ゴシック" pitchFamily="49" charset="-128"/>
                <a:ea typeface="ＭＳ ゴシック" pitchFamily="49" charset="-128"/>
              </a:rPr>
              <a:t>2,264</a:t>
            </a:r>
            <a:r>
              <a:rPr lang="ja-JP" altLang="en-US" sz="1400" dirty="0" smtClean="0">
                <a:solidFill>
                  <a:prstClr val="black"/>
                </a:solidFill>
                <a:latin typeface="ＭＳ ゴシック" pitchFamily="49" charset="-128"/>
                <a:ea typeface="ＭＳ ゴシック" pitchFamily="49" charset="-128"/>
              </a:rPr>
              <a:t>件（平成</a:t>
            </a:r>
            <a:r>
              <a:rPr lang="en-US" altLang="ja-JP" sz="1400" dirty="0" smtClean="0">
                <a:solidFill>
                  <a:prstClr val="black"/>
                </a:solidFill>
                <a:latin typeface="ＭＳ ゴシック" pitchFamily="49" charset="-128"/>
                <a:ea typeface="ＭＳ ゴシック" pitchFamily="49" charset="-128"/>
              </a:rPr>
              <a:t>24</a:t>
            </a:r>
            <a:r>
              <a:rPr lang="ja-JP" altLang="en-US" sz="1400" dirty="0" smtClean="0">
                <a:solidFill>
                  <a:prstClr val="black"/>
                </a:solidFill>
                <a:latin typeface="ＭＳ ゴシック" pitchFamily="49" charset="-128"/>
                <a:ea typeface="ＭＳ ゴシック" pitchFamily="49" charset="-128"/>
              </a:rPr>
              <a:t>年度）と</a:t>
            </a:r>
            <a:r>
              <a:rPr lang="en-US" altLang="ja-JP" sz="1400" dirty="0" smtClean="0">
                <a:solidFill>
                  <a:prstClr val="black"/>
                </a:solidFill>
                <a:latin typeface="ＭＳ ゴシック" pitchFamily="49" charset="-128"/>
                <a:ea typeface="ＭＳ ゴシック" pitchFamily="49" charset="-128"/>
              </a:rPr>
              <a:t>1.3</a:t>
            </a:r>
            <a:r>
              <a:rPr lang="ja-JP" altLang="en-US" sz="1400" dirty="0" smtClean="0">
                <a:solidFill>
                  <a:prstClr val="black"/>
                </a:solidFill>
                <a:latin typeface="ＭＳ ゴシック" pitchFamily="49" charset="-128"/>
                <a:ea typeface="ＭＳ ゴシック" pitchFamily="49" charset="-128"/>
              </a:rPr>
              <a:t>倍に増加。</a:t>
            </a:r>
            <a:endParaRPr lang="en-US" altLang="ja-JP" sz="1400" dirty="0" smtClean="0">
              <a:solidFill>
                <a:prstClr val="black"/>
              </a:solidFill>
              <a:latin typeface="ＭＳ ゴシック" pitchFamily="49" charset="-128"/>
              <a:ea typeface="ＭＳ ゴシック" pitchFamily="49" charset="-128"/>
            </a:endParaRPr>
          </a:p>
          <a:p>
            <a:pPr marL="177800" indent="-177800">
              <a:spcBef>
                <a:spcPts val="1200"/>
              </a:spcBef>
              <a:defRPr/>
            </a:pPr>
            <a:r>
              <a:rPr lang="ja-JP" altLang="en-US" sz="1400" dirty="0" smtClean="0">
                <a:solidFill>
                  <a:prstClr val="black"/>
                </a:solidFill>
                <a:latin typeface="ＭＳ ゴシック" pitchFamily="49" charset="-128"/>
                <a:ea typeface="ＭＳ ゴシック" pitchFamily="49" charset="-128"/>
              </a:rPr>
              <a:t>○ 平成</a:t>
            </a:r>
            <a:r>
              <a:rPr lang="en-US" altLang="ja-JP" sz="1400" dirty="0" smtClean="0">
                <a:solidFill>
                  <a:prstClr val="black"/>
                </a:solidFill>
                <a:latin typeface="ＭＳ ゴシック" pitchFamily="49" charset="-128"/>
                <a:ea typeface="ＭＳ ゴシック" pitchFamily="49" charset="-128"/>
              </a:rPr>
              <a:t>24</a:t>
            </a:r>
            <a:r>
              <a:rPr lang="ja-JP" altLang="en-US" sz="1400" dirty="0" smtClean="0">
                <a:solidFill>
                  <a:prstClr val="black"/>
                </a:solidFill>
                <a:latin typeface="ＭＳ ゴシック" pitchFamily="49" charset="-128"/>
                <a:ea typeface="ＭＳ ゴシック" pitchFamily="49" charset="-128"/>
              </a:rPr>
              <a:t>年度制度改正の実施状況</a:t>
            </a:r>
            <a:endParaRPr lang="en-US" altLang="ja-JP" sz="1400" dirty="0" smtClean="0">
              <a:solidFill>
                <a:prstClr val="black"/>
              </a:solidFill>
              <a:latin typeface="ＭＳ ゴシック" pitchFamily="49" charset="-128"/>
              <a:ea typeface="ＭＳ ゴシック" pitchFamily="49" charset="-128"/>
            </a:endParaRPr>
          </a:p>
          <a:p>
            <a:pPr marL="446088" indent="-174625">
              <a:defRPr/>
            </a:pPr>
            <a:r>
              <a:rPr lang="ja-JP" altLang="en-US" sz="1400" dirty="0" smtClean="0">
                <a:solidFill>
                  <a:prstClr val="black"/>
                </a:solidFill>
                <a:latin typeface="ＭＳ ゴシック" pitchFamily="49" charset="-128"/>
                <a:ea typeface="ＭＳ ゴシック" pitchFamily="49" charset="-128"/>
              </a:rPr>
              <a:t>・委託型センターに対する市町村の委託方針の提示については、全センターで実施。</a:t>
            </a:r>
            <a:endParaRPr lang="en-US" altLang="ja-JP" sz="1400" dirty="0" smtClean="0">
              <a:solidFill>
                <a:prstClr val="black"/>
              </a:solidFill>
              <a:latin typeface="ＭＳ ゴシック" pitchFamily="49" charset="-128"/>
              <a:ea typeface="ＭＳ ゴシック" pitchFamily="49" charset="-128"/>
            </a:endParaRPr>
          </a:p>
          <a:p>
            <a:pPr marL="446088" indent="-174625">
              <a:defRPr/>
            </a:pPr>
            <a:r>
              <a:rPr lang="ja-JP" altLang="en-US" sz="1400" dirty="0" smtClean="0">
                <a:solidFill>
                  <a:prstClr val="black"/>
                </a:solidFill>
                <a:latin typeface="ＭＳ ゴシック" pitchFamily="49" charset="-128"/>
                <a:ea typeface="ＭＳ ゴシック" pitchFamily="49" charset="-128"/>
              </a:rPr>
              <a:t>・介護予防ケアプランの外部委託制限の廃止に伴い、その対応として「外部委託を増やしたい」</a:t>
            </a:r>
            <a:r>
              <a:rPr lang="en-US" altLang="ja-JP" sz="1400" dirty="0" smtClean="0">
                <a:solidFill>
                  <a:prstClr val="black"/>
                </a:solidFill>
                <a:latin typeface="ＭＳ ゴシック" pitchFamily="49" charset="-128"/>
                <a:ea typeface="ＭＳ ゴシック" pitchFamily="49" charset="-128"/>
              </a:rPr>
              <a:t>40.6</a:t>
            </a:r>
            <a:r>
              <a:rPr lang="ja-JP" altLang="en-US" sz="1400" dirty="0" smtClean="0">
                <a:solidFill>
                  <a:prstClr val="black"/>
                </a:solidFill>
                <a:latin typeface="ＭＳ ゴシック" pitchFamily="49" charset="-128"/>
                <a:ea typeface="ＭＳ ゴシック" pitchFamily="49" charset="-128"/>
              </a:rPr>
              <a:t>％、</a:t>
            </a:r>
            <a:endParaRPr lang="en-US" altLang="ja-JP" sz="1400" dirty="0" smtClean="0">
              <a:solidFill>
                <a:prstClr val="black"/>
              </a:solidFill>
              <a:latin typeface="ＭＳ ゴシック" pitchFamily="49" charset="-128"/>
              <a:ea typeface="ＭＳ ゴシック" pitchFamily="49" charset="-128"/>
            </a:endParaRPr>
          </a:p>
          <a:p>
            <a:pPr marL="446088" indent="-174625">
              <a:defRPr/>
            </a:pPr>
            <a:r>
              <a:rPr lang="ja-JP" altLang="en-US" sz="1400" dirty="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「既に委託率が高いため現状どおり」</a:t>
            </a:r>
            <a:r>
              <a:rPr lang="en-US" altLang="ja-JP" sz="1400" dirty="0" smtClean="0">
                <a:solidFill>
                  <a:prstClr val="black"/>
                </a:solidFill>
                <a:latin typeface="ＭＳ ゴシック" pitchFamily="49" charset="-128"/>
                <a:ea typeface="ＭＳ ゴシック" pitchFamily="49" charset="-128"/>
              </a:rPr>
              <a:t>19.8</a:t>
            </a:r>
            <a:r>
              <a:rPr lang="ja-JP" altLang="en-US" sz="1400" dirty="0" smtClean="0">
                <a:solidFill>
                  <a:prstClr val="black"/>
                </a:solidFill>
                <a:latin typeface="ＭＳ ゴシック" pitchFamily="49" charset="-128"/>
                <a:ea typeface="ＭＳ ゴシック" pitchFamily="49" charset="-128"/>
              </a:rPr>
              <a:t>％、「受け皿が無いため外部委託を増やせない」</a:t>
            </a:r>
            <a:r>
              <a:rPr lang="en-US" altLang="ja-JP" sz="1400" dirty="0" smtClean="0">
                <a:solidFill>
                  <a:prstClr val="black"/>
                </a:solidFill>
                <a:latin typeface="ＭＳ ゴシック" pitchFamily="49" charset="-128"/>
                <a:ea typeface="ＭＳ ゴシック" pitchFamily="49" charset="-128"/>
              </a:rPr>
              <a:t>19.3%</a:t>
            </a:r>
          </a:p>
          <a:p>
            <a:pPr marL="177800" indent="-177800">
              <a:spcBef>
                <a:spcPts val="1200"/>
              </a:spcBef>
              <a:defRPr/>
            </a:pPr>
            <a:r>
              <a:rPr lang="ja-JP" altLang="en-US" sz="1400" dirty="0" smtClean="0">
                <a:solidFill>
                  <a:prstClr val="black"/>
                </a:solidFill>
                <a:latin typeface="ＭＳ ゴシック" pitchFamily="49" charset="-128"/>
                <a:ea typeface="ＭＳ ゴシック" pitchFamily="49" charset="-128"/>
              </a:rPr>
              <a:t>○ 市町村におけるセンターに対する評価の実施は、「評価していない</a:t>
            </a:r>
            <a:r>
              <a:rPr lang="en-US" altLang="ja-JP" sz="1400" dirty="0" smtClean="0">
                <a:solidFill>
                  <a:prstClr val="black"/>
                </a:solidFill>
                <a:latin typeface="ＭＳ ゴシック" pitchFamily="49" charset="-128"/>
                <a:ea typeface="ＭＳ ゴシック" pitchFamily="49" charset="-128"/>
              </a:rPr>
              <a:t>68.6%</a:t>
            </a:r>
            <a:r>
              <a:rPr lang="ja-JP" altLang="en-US" sz="1400" dirty="0" smtClean="0">
                <a:solidFill>
                  <a:prstClr val="black"/>
                </a:solidFill>
                <a:latin typeface="ＭＳ ゴシック" pitchFamily="49" charset="-128"/>
                <a:ea typeface="ＭＳ ゴシック" pitchFamily="49" charset="-128"/>
              </a:rPr>
              <a:t>」、「評価している</a:t>
            </a:r>
            <a:r>
              <a:rPr lang="en-US" altLang="ja-JP" sz="1400" dirty="0" smtClean="0">
                <a:solidFill>
                  <a:prstClr val="black"/>
                </a:solidFill>
                <a:latin typeface="ＭＳ ゴシック" pitchFamily="49" charset="-128"/>
                <a:ea typeface="ＭＳ ゴシック" pitchFamily="49" charset="-128"/>
              </a:rPr>
              <a:t>30.2%</a:t>
            </a:r>
            <a:r>
              <a:rPr lang="ja-JP" altLang="en-US" sz="1400" dirty="0" smtClean="0">
                <a:solidFill>
                  <a:prstClr val="black"/>
                </a:solidFill>
                <a:latin typeface="ＭＳ ゴシック" pitchFamily="49" charset="-128"/>
                <a:ea typeface="ＭＳ ゴシック" pitchFamily="49" charset="-128"/>
              </a:rPr>
              <a:t>」</a:t>
            </a:r>
            <a:endParaRPr lang="en-US" altLang="ja-JP" sz="1400" dirty="0" smtClean="0">
              <a:solidFill>
                <a:prstClr val="black"/>
              </a:solidFill>
              <a:latin typeface="ＭＳ ゴシック" pitchFamily="49" charset="-128"/>
              <a:ea typeface="ＭＳ ゴシック" pitchFamily="49" charset="-128"/>
            </a:endParaRPr>
          </a:p>
          <a:p>
            <a:pPr marL="177800" indent="-177800">
              <a:spcBef>
                <a:spcPts val="1200"/>
              </a:spcBef>
              <a:defRPr/>
            </a:pPr>
            <a:r>
              <a:rPr lang="ja-JP" altLang="en-US" sz="1400" dirty="0" smtClean="0">
                <a:solidFill>
                  <a:prstClr val="black"/>
                </a:solidFill>
                <a:latin typeface="ＭＳ ゴシック" pitchFamily="49" charset="-128"/>
                <a:ea typeface="ＭＳ ゴシック" pitchFamily="49" charset="-128"/>
              </a:rPr>
              <a:t>○ 他の公的相談機関に比べ、地域包括支援センターの認知度が約</a:t>
            </a:r>
            <a:r>
              <a:rPr lang="en-US" altLang="ja-JP" sz="1400" dirty="0" smtClean="0">
                <a:solidFill>
                  <a:prstClr val="black"/>
                </a:solidFill>
                <a:latin typeface="ＭＳ ゴシック" pitchFamily="49" charset="-128"/>
                <a:ea typeface="ＭＳ ゴシック" pitchFamily="49" charset="-128"/>
              </a:rPr>
              <a:t>3</a:t>
            </a:r>
            <a:r>
              <a:rPr lang="ja-JP" altLang="en-US" sz="1400" dirty="0" smtClean="0">
                <a:solidFill>
                  <a:prstClr val="black"/>
                </a:solidFill>
                <a:latin typeface="ＭＳ ゴシック" pitchFamily="49" charset="-128"/>
                <a:ea typeface="ＭＳ ゴシック" pitchFamily="49" charset="-128"/>
              </a:rPr>
              <a:t>割弱と低い状況。</a:t>
            </a:r>
            <a:endParaRPr lang="en-US" altLang="ja-JP" sz="1400" dirty="0" smtClean="0">
              <a:solidFill>
                <a:prstClr val="black"/>
              </a:solidFill>
              <a:latin typeface="ＭＳ ゴシック" pitchFamily="49" charset="-128"/>
              <a:ea typeface="ＭＳ ゴシック" pitchFamily="49" charset="-128"/>
            </a:endParaRPr>
          </a:p>
        </p:txBody>
      </p:sp>
      <p:sp>
        <p:nvSpPr>
          <p:cNvPr id="16" name="タイトル 1"/>
          <p:cNvSpPr txBox="1">
            <a:spLocks/>
          </p:cNvSpPr>
          <p:nvPr/>
        </p:nvSpPr>
        <p:spPr>
          <a:xfrm>
            <a:off x="69329" y="44624"/>
            <a:ext cx="9941984" cy="576064"/>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spcBef>
                <a:spcPct val="0"/>
              </a:spcBef>
              <a:defRPr/>
            </a:pPr>
            <a:r>
              <a:rPr lang="ja-JP" altLang="en-US" sz="2800" dirty="0">
                <a:solidFill>
                  <a:prstClr val="black"/>
                </a:solidFill>
                <a:latin typeface="ＭＳ Ｐゴシック"/>
                <a:ea typeface="ＤＨＰ特太ゴシック体" pitchFamily="2" charset="-128"/>
              </a:rPr>
              <a:t>　 </a:t>
            </a:r>
            <a:r>
              <a:rPr lang="ja-JP" altLang="en-US" sz="2800" dirty="0" smtClean="0">
                <a:solidFill>
                  <a:prstClr val="black"/>
                </a:solidFill>
                <a:latin typeface="ＭＳ Ｐゴシック"/>
                <a:ea typeface="ＤＨＰ特太ゴシック体" pitchFamily="2" charset="-128"/>
              </a:rPr>
              <a:t>地域包括支援センターについて</a:t>
            </a:r>
            <a:endParaRPr lang="ja-JP" altLang="en-US" sz="2800" dirty="0">
              <a:solidFill>
                <a:prstClr val="black"/>
              </a:solidFill>
              <a:latin typeface="ＭＳ Ｐゴシック"/>
              <a:ea typeface="ＤＨＰ特太ゴシック体" pitchFamily="2" charset="-128"/>
            </a:endParaRPr>
          </a:p>
        </p:txBody>
      </p:sp>
      <p:sp>
        <p:nvSpPr>
          <p:cNvPr id="8" name="角丸四角形 7"/>
          <p:cNvSpPr/>
          <p:nvPr/>
        </p:nvSpPr>
        <p:spPr>
          <a:xfrm>
            <a:off x="344529" y="620688"/>
            <a:ext cx="1441046" cy="324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n-ea"/>
              </a:rPr>
              <a:t>現状と課題</a:t>
            </a:r>
            <a:endParaRPr lang="ja-JP" altLang="en-US" sz="1600" dirty="0">
              <a:solidFill>
                <a:schemeClr val="tx1"/>
              </a:solidFill>
              <a:latin typeface="+mn-ea"/>
            </a:endParaRPr>
          </a:p>
        </p:txBody>
      </p:sp>
      <p:sp>
        <p:nvSpPr>
          <p:cNvPr id="6" name="スライド番号プレースホルダ 105"/>
          <p:cNvSpPr>
            <a:spLocks noGrp="1"/>
          </p:cNvSpPr>
          <p:nvPr>
            <p:ph type="sldNum" sz="quarter" idx="4294967295"/>
          </p:nvPr>
        </p:nvSpPr>
        <p:spPr>
          <a:xfrm>
            <a:off x="7659980" y="6525347"/>
            <a:ext cx="2352145" cy="365125"/>
          </a:xfrm>
          <a:prstGeom prst="rect">
            <a:avLst/>
          </a:prstGeom>
        </p:spPr>
        <p:txBody>
          <a:bodyPr/>
          <a:lstStyle/>
          <a:p>
            <a:fld id="{B4A48B0D-8E92-47C4-98C1-9AEE7943A8C4}" type="slidenum">
              <a:rPr lang="ja-JP" altLang="en-US" sz="1400" smtClean="0">
                <a:solidFill>
                  <a:prstClr val="black"/>
                </a:solidFill>
              </a:rPr>
              <a:pPr/>
              <a:t>29</a:t>
            </a:fld>
            <a:endParaRPr lang="ja-JP" altLang="en-US" sz="1400" dirty="0">
              <a:solidFill>
                <a:prstClr val="black"/>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864923128"/>
              </p:ext>
            </p:extLst>
          </p:nvPr>
        </p:nvGraphicFramePr>
        <p:xfrm>
          <a:off x="7501544" y="44624"/>
          <a:ext cx="2539951" cy="577282"/>
        </p:xfrm>
        <a:graphic>
          <a:graphicData uri="http://schemas.openxmlformats.org/drawingml/2006/table">
            <a:tbl>
              <a:tblPr firstRow="1" bandRow="1">
                <a:tableStyleId>{5940675A-B579-460E-94D1-54222C63F5DA}</a:tableStyleId>
              </a:tblPr>
              <a:tblGrid>
                <a:gridCol w="1632826"/>
                <a:gridCol w="907125"/>
              </a:tblGrid>
              <a:tr h="3451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47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9376" marR="79376" marT="36000" marB="36000"/>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1</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より</a:t>
                      </a:r>
                      <a:endParaRPr kumimoji="1" lang="ja-JP" altLang="en-US" sz="900" dirty="0">
                        <a:latin typeface="+mn-ea"/>
                        <a:ea typeface="+mn-ea"/>
                      </a:endParaRPr>
                    </a:p>
                  </a:txBody>
                  <a:tcPr marL="79376" marR="79376" marT="36000" marB="36000" anchor="ctr"/>
                </a:tc>
              </a:tr>
              <a:tr h="230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25</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4</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9376" marR="79376" marT="36000" marB="36000" anchor="ctr"/>
                </a:tc>
                <a:tc vMerge="1">
                  <a:txBody>
                    <a:bodyPr/>
                    <a:lstStyle/>
                    <a:p>
                      <a:endParaRPr kumimoji="1" lang="ja-JP" altLang="en-US" sz="1200" dirty="0"/>
                    </a:p>
                  </a:txBody>
                  <a:tcPr/>
                </a:tc>
              </a:tr>
            </a:tbl>
          </a:graphicData>
        </a:graphic>
      </p:graphicFrame>
    </p:spTree>
    <p:extLst>
      <p:ext uri="{BB962C8B-B14F-4D97-AF65-F5344CB8AC3E}">
        <p14:creationId xmlns:p14="http://schemas.microsoft.com/office/powerpoint/2010/main" val="731955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4819" y="2160000"/>
            <a:ext cx="9128125" cy="1440000"/>
          </a:xfrm>
        </p:spPr>
        <p:style>
          <a:lnRef idx="0">
            <a:schemeClr val="accent5"/>
          </a:lnRef>
          <a:fillRef idx="3">
            <a:schemeClr val="accent5"/>
          </a:fillRef>
          <a:effectRef idx="3">
            <a:schemeClr val="accent5"/>
          </a:effectRef>
          <a:fontRef idx="minor">
            <a:schemeClr val="lt1"/>
          </a:fontRef>
        </p:style>
        <p:txBody>
          <a:bodyPr>
            <a:normAutofit/>
          </a:bodyPr>
          <a:lstStyle/>
          <a:p>
            <a:pPr algn="l"/>
            <a:r>
              <a:rPr lang="ja-JP" altLang="en-US" sz="3400" dirty="0">
                <a:latin typeface="HGSｺﾞｼｯｸE" pitchFamily="50" charset="-128"/>
                <a:ea typeface="HGSｺﾞｼｯｸE" pitchFamily="50" charset="-128"/>
              </a:rPr>
              <a:t>１</a:t>
            </a:r>
            <a:r>
              <a:rPr kumimoji="1" lang="ja-JP" altLang="en-US" sz="3400" dirty="0" smtClean="0">
                <a:latin typeface="HGSｺﾞｼｯｸE" pitchFamily="50" charset="-128"/>
                <a:ea typeface="HGSｺﾞｼｯｸE" pitchFamily="50" charset="-128"/>
              </a:rPr>
              <a:t>　高齢者、介護保険を取り巻く状況</a:t>
            </a:r>
            <a:endParaRPr kumimoji="1" lang="ja-JP" altLang="en-US" sz="3400" dirty="0">
              <a:latin typeface="HGSｺﾞｼｯｸE" pitchFamily="50" charset="-128"/>
              <a:ea typeface="HGSｺﾞｼｯｸE" pitchFamily="50" charset="-128"/>
            </a:endParaRPr>
          </a:p>
        </p:txBody>
      </p:sp>
      <p:sp>
        <p:nvSpPr>
          <p:cNvPr id="5" name="スライド番号プレースホルダ 3"/>
          <p:cNvSpPr txBox="1">
            <a:spLocks/>
          </p:cNvSpPr>
          <p:nvPr/>
        </p:nvSpPr>
        <p:spPr>
          <a:xfrm>
            <a:off x="9628318" y="6490784"/>
            <a:ext cx="43605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48BACA46-6FE4-47B2-827E-F4BE331AC4BA}" type="slidenum">
              <a:rPr lang="ja-JP" altLang="en-US" sz="1400" smtClean="0">
                <a:solidFill>
                  <a:schemeClr val="tx1"/>
                </a:solidFill>
                <a:latin typeface="HGｺﾞｼｯｸM" pitchFamily="49" charset="-128"/>
                <a:ea typeface="HGｺﾞｼｯｸM" pitchFamily="49" charset="-128"/>
              </a:rPr>
              <a:pPr algn="ctr"/>
              <a:t>3</a:t>
            </a:fld>
            <a:endParaRPr lang="ja-JP" altLang="en-US" sz="1400" dirty="0">
              <a:solidFill>
                <a:schemeClr val="tx1"/>
              </a:solidFill>
              <a:latin typeface="HGｺﾞｼｯｸM" pitchFamily="49" charset="-128"/>
              <a:ea typeface="HGｺﾞｼｯｸM" pitchFamily="49" charset="-128"/>
            </a:endParaRPr>
          </a:p>
        </p:txBody>
      </p:sp>
    </p:spTree>
    <p:extLst>
      <p:ext uri="{BB962C8B-B14F-4D97-AF65-F5344CB8AC3E}">
        <p14:creationId xmlns:p14="http://schemas.microsoft.com/office/powerpoint/2010/main" val="2977152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矢印 11"/>
          <p:cNvSpPr/>
          <p:nvPr/>
        </p:nvSpPr>
        <p:spPr>
          <a:xfrm>
            <a:off x="2205488" y="1916744"/>
            <a:ext cx="1939038" cy="1008200"/>
          </a:xfrm>
          <a:prstGeom prst="rightArrow">
            <a:avLst>
              <a:gd name="adj1" fmla="val 50000"/>
              <a:gd name="adj2" fmla="val 35128"/>
            </a:avLst>
          </a:prstGeom>
          <a:noFill/>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400" dirty="0" smtClean="0">
                <a:solidFill>
                  <a:schemeClr val="tx1"/>
                </a:solidFill>
              </a:rPr>
              <a:t>業務量に応じた配置</a:t>
            </a:r>
            <a:endParaRPr lang="en-US" altLang="ja-JP" sz="1400" dirty="0" smtClean="0">
              <a:solidFill>
                <a:schemeClr val="tx1"/>
              </a:solidFill>
            </a:endParaRPr>
          </a:p>
        </p:txBody>
      </p:sp>
      <p:sp>
        <p:nvSpPr>
          <p:cNvPr id="27" name="タイトル 1"/>
          <p:cNvSpPr txBox="1">
            <a:spLocks/>
          </p:cNvSpPr>
          <p:nvPr/>
        </p:nvSpPr>
        <p:spPr>
          <a:xfrm>
            <a:off x="5" y="-27384"/>
            <a:ext cx="9729694" cy="476672"/>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algn="ctr">
              <a:defRPr/>
            </a:pPr>
            <a:r>
              <a:rPr lang="ja-JP" altLang="en-US" sz="2400" b="1" dirty="0" smtClean="0">
                <a:solidFill>
                  <a:schemeClr val="tx1"/>
                </a:solidFill>
              </a:rPr>
              <a:t>地域包括支援センターの機能強化へ向けた方向性</a:t>
            </a:r>
            <a:endParaRPr lang="ja-JP" altLang="en-US" sz="2400" b="1" dirty="0">
              <a:solidFill>
                <a:schemeClr val="tx1"/>
              </a:solidFill>
            </a:endParaRPr>
          </a:p>
        </p:txBody>
      </p:sp>
      <p:sp>
        <p:nvSpPr>
          <p:cNvPr id="28" name="角丸四角形 27"/>
          <p:cNvSpPr/>
          <p:nvPr/>
        </p:nvSpPr>
        <p:spPr>
          <a:xfrm>
            <a:off x="80353" y="1988840"/>
            <a:ext cx="2057873" cy="828886"/>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dirty="0">
                <a:solidFill>
                  <a:prstClr val="white"/>
                </a:solidFill>
              </a:rPr>
              <a:t>人員</a:t>
            </a:r>
            <a:r>
              <a:rPr lang="ja-JP" altLang="en-US" sz="1400" b="1" dirty="0" smtClean="0">
                <a:solidFill>
                  <a:prstClr val="white"/>
                </a:solidFill>
              </a:rPr>
              <a:t>体制</a:t>
            </a:r>
            <a:endParaRPr lang="ja-JP" altLang="en-US" sz="1400" b="1" dirty="0">
              <a:solidFill>
                <a:prstClr val="white"/>
              </a:solidFill>
            </a:endParaRPr>
          </a:p>
        </p:txBody>
      </p:sp>
      <p:sp>
        <p:nvSpPr>
          <p:cNvPr id="39" name="右矢印 38"/>
          <p:cNvSpPr/>
          <p:nvPr/>
        </p:nvSpPr>
        <p:spPr>
          <a:xfrm>
            <a:off x="2211594" y="4437112"/>
            <a:ext cx="1931189" cy="1008112"/>
          </a:xfrm>
          <a:prstGeom prst="rightArrow">
            <a:avLst>
              <a:gd name="adj1" fmla="val 50000"/>
              <a:gd name="adj2" fmla="val 32444"/>
            </a:avLst>
          </a:prstGeom>
          <a:noFill/>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400" dirty="0" smtClean="0">
                <a:solidFill>
                  <a:schemeClr val="tx1"/>
                </a:solidFill>
              </a:rPr>
              <a:t>行政との</a:t>
            </a:r>
            <a:endParaRPr lang="en-US" altLang="ja-JP" sz="1400" dirty="0" smtClean="0">
              <a:solidFill>
                <a:schemeClr val="tx1"/>
              </a:solidFill>
            </a:endParaRPr>
          </a:p>
          <a:p>
            <a:r>
              <a:rPr lang="ja-JP" altLang="en-US" sz="1400" dirty="0">
                <a:solidFill>
                  <a:schemeClr val="tx1"/>
                </a:solidFill>
              </a:rPr>
              <a:t>役割</a:t>
            </a:r>
            <a:r>
              <a:rPr lang="ja-JP" altLang="en-US" sz="1400" dirty="0" smtClean="0">
                <a:solidFill>
                  <a:schemeClr val="tx1"/>
                </a:solidFill>
              </a:rPr>
              <a:t>分担・連携強化</a:t>
            </a:r>
            <a:endParaRPr lang="en-US" altLang="ja-JP" sz="1400" dirty="0" smtClean="0">
              <a:solidFill>
                <a:schemeClr val="tx1"/>
              </a:solidFill>
            </a:endParaRPr>
          </a:p>
        </p:txBody>
      </p:sp>
      <p:sp>
        <p:nvSpPr>
          <p:cNvPr id="43" name="角丸四角形 42"/>
          <p:cNvSpPr/>
          <p:nvPr/>
        </p:nvSpPr>
        <p:spPr>
          <a:xfrm>
            <a:off x="4167092" y="1766868"/>
            <a:ext cx="5727848" cy="1116000"/>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marL="180000" indent="-457200" algn="just"/>
            <a:r>
              <a:rPr lang="ja-JP" altLang="en-US" sz="1200" dirty="0" smtClean="0">
                <a:solidFill>
                  <a:prstClr val="black"/>
                </a:solidFill>
              </a:rPr>
              <a:t>○　高齢化の進展、それに伴う相談</a:t>
            </a:r>
            <a:r>
              <a:rPr lang="ja-JP" altLang="en-US" sz="1200" dirty="0">
                <a:solidFill>
                  <a:prstClr val="black"/>
                </a:solidFill>
              </a:rPr>
              <a:t>件数の増加等を勘案し</a:t>
            </a:r>
            <a:r>
              <a:rPr lang="ja-JP" altLang="en-US" sz="1200" dirty="0" smtClean="0">
                <a:solidFill>
                  <a:prstClr val="black"/>
                </a:solidFill>
              </a:rPr>
              <a:t>、センター</a:t>
            </a:r>
            <a:r>
              <a:rPr lang="ja-JP" altLang="en-US" sz="1200" dirty="0">
                <a:solidFill>
                  <a:prstClr val="black"/>
                </a:solidFill>
              </a:rPr>
              <a:t>に</a:t>
            </a:r>
            <a:r>
              <a:rPr lang="ja-JP" altLang="en-US" sz="1200" dirty="0" smtClean="0">
                <a:solidFill>
                  <a:prstClr val="black"/>
                </a:solidFill>
              </a:rPr>
              <a:t>対する</a:t>
            </a:r>
            <a:r>
              <a:rPr lang="ja-JP" altLang="en-US" sz="1200" b="1" u="sng" dirty="0" smtClean="0">
                <a:solidFill>
                  <a:srgbClr val="FF0000"/>
                </a:solidFill>
              </a:rPr>
              <a:t>人員体制</a:t>
            </a:r>
            <a:r>
              <a:rPr lang="ja-JP" altLang="en-US" sz="1200" b="1" u="sng" dirty="0">
                <a:solidFill>
                  <a:srgbClr val="FF0000"/>
                </a:solidFill>
              </a:rPr>
              <a:t>を業務量に応じて適切に</a:t>
            </a:r>
            <a:r>
              <a:rPr lang="ja-JP" altLang="en-US" sz="1200" b="1" u="sng" dirty="0" smtClean="0">
                <a:solidFill>
                  <a:srgbClr val="FF0000"/>
                </a:solidFill>
              </a:rPr>
              <a:t>配置</a:t>
            </a:r>
            <a:r>
              <a:rPr lang="ja-JP" altLang="en-US" sz="1200" dirty="0" smtClean="0">
                <a:solidFill>
                  <a:prstClr val="black"/>
                </a:solidFill>
              </a:rPr>
              <a:t>。</a:t>
            </a:r>
            <a:endParaRPr lang="en-US" altLang="ja-JP" sz="1200" dirty="0" smtClean="0">
              <a:solidFill>
                <a:prstClr val="black"/>
              </a:solidFill>
            </a:endParaRPr>
          </a:p>
          <a:p>
            <a:pPr marL="180000" indent="-457200" algn="just"/>
            <a:r>
              <a:rPr lang="ja-JP" altLang="en-US" sz="1200" dirty="0" smtClean="0">
                <a:solidFill>
                  <a:prstClr val="black"/>
                </a:solidFill>
              </a:rPr>
              <a:t>○　さらに、今後</a:t>
            </a:r>
            <a:r>
              <a:rPr lang="ja-JP" altLang="en-US" sz="1200" dirty="0">
                <a:solidFill>
                  <a:prstClr val="black"/>
                </a:solidFill>
              </a:rPr>
              <a:t>、現在の業務に加え、地域ケア会議の推進、在宅医療・介護の連携強化、認知症施策の推進を図る中で</a:t>
            </a:r>
            <a:r>
              <a:rPr lang="ja-JP" altLang="en-US" sz="1200" dirty="0" smtClean="0">
                <a:solidFill>
                  <a:prstClr val="black"/>
                </a:solidFill>
              </a:rPr>
              <a:t>、</a:t>
            </a:r>
            <a:r>
              <a:rPr lang="ja-JP" altLang="en-US" sz="1200" b="1" u="sng" dirty="0" smtClean="0">
                <a:solidFill>
                  <a:srgbClr val="FF0000"/>
                </a:solidFill>
              </a:rPr>
              <a:t>それぞれのセンターの役割に応じた人員</a:t>
            </a:r>
            <a:r>
              <a:rPr lang="ja-JP" altLang="en-US" sz="1200" b="1" u="sng" dirty="0">
                <a:solidFill>
                  <a:srgbClr val="FF0000"/>
                </a:solidFill>
              </a:rPr>
              <a:t>体制の強化</a:t>
            </a:r>
            <a:r>
              <a:rPr lang="ja-JP" altLang="en-US" sz="1200" dirty="0">
                <a:solidFill>
                  <a:prstClr val="black"/>
                </a:solidFill>
              </a:rPr>
              <a:t>を図ることが</a:t>
            </a:r>
            <a:r>
              <a:rPr lang="ja-JP" altLang="en-US" sz="1200" dirty="0" smtClean="0">
                <a:solidFill>
                  <a:prstClr val="black"/>
                </a:solidFill>
              </a:rPr>
              <a:t>必要。</a:t>
            </a:r>
            <a:endParaRPr lang="ja-JP" altLang="en-US" sz="1200" dirty="0">
              <a:solidFill>
                <a:prstClr val="black"/>
              </a:solidFill>
            </a:endParaRPr>
          </a:p>
        </p:txBody>
      </p:sp>
      <p:sp>
        <p:nvSpPr>
          <p:cNvPr id="44" name="角丸四角形 43"/>
          <p:cNvSpPr/>
          <p:nvPr/>
        </p:nvSpPr>
        <p:spPr>
          <a:xfrm>
            <a:off x="4167091" y="3212976"/>
            <a:ext cx="5727850" cy="972000"/>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pPr marL="180000" indent="-457200" algn="just"/>
            <a:r>
              <a:rPr lang="ja-JP" altLang="en-US" sz="1200" dirty="0" smtClean="0">
                <a:solidFill>
                  <a:prstClr val="black"/>
                </a:solidFill>
              </a:rPr>
              <a:t>○　在宅</a:t>
            </a:r>
            <a:r>
              <a:rPr lang="ja-JP" altLang="en-US" sz="1200" dirty="0">
                <a:solidFill>
                  <a:prstClr val="black"/>
                </a:solidFill>
              </a:rPr>
              <a:t>医療・介護の連携強化</a:t>
            </a:r>
            <a:r>
              <a:rPr lang="ja-JP" altLang="en-US" sz="1200" dirty="0" smtClean="0">
                <a:solidFill>
                  <a:prstClr val="black"/>
                </a:solidFill>
              </a:rPr>
              <a:t>、地域ケア会議、認知症</a:t>
            </a:r>
            <a:r>
              <a:rPr lang="ja-JP" altLang="en-US" sz="1200" dirty="0">
                <a:solidFill>
                  <a:prstClr val="black"/>
                </a:solidFill>
              </a:rPr>
              <a:t>施策の</a:t>
            </a:r>
            <a:r>
              <a:rPr lang="ja-JP" altLang="en-US" sz="1200" dirty="0" smtClean="0">
                <a:solidFill>
                  <a:prstClr val="black"/>
                </a:solidFill>
              </a:rPr>
              <a:t>推進等を</a:t>
            </a:r>
            <a:r>
              <a:rPr lang="ja-JP" altLang="en-US" sz="1200" dirty="0">
                <a:solidFill>
                  <a:prstClr val="black"/>
                </a:solidFill>
              </a:rPr>
              <a:t>図る中で</a:t>
            </a:r>
            <a:r>
              <a:rPr lang="ja-JP" altLang="en-US" sz="1200" dirty="0" smtClean="0">
                <a:solidFill>
                  <a:prstClr val="black"/>
                </a:solidFill>
              </a:rPr>
              <a:t>、</a:t>
            </a:r>
            <a:r>
              <a:rPr lang="ja-JP" altLang="en-US" sz="1200" b="1" u="sng" dirty="0" smtClean="0">
                <a:solidFill>
                  <a:srgbClr val="FF0000"/>
                </a:solidFill>
              </a:rPr>
              <a:t>地域の中で直営等基幹となるセンターや機能強化型のセンターを位置付けるなど、センター間の役割分担・連携を強化</a:t>
            </a:r>
            <a:r>
              <a:rPr lang="ja-JP" altLang="en-US" sz="1200" dirty="0" smtClean="0">
                <a:solidFill>
                  <a:schemeClr val="tx1"/>
                </a:solidFill>
              </a:rPr>
              <a:t>し</a:t>
            </a:r>
            <a:r>
              <a:rPr lang="ja-JP" altLang="en-US" sz="1200" dirty="0" smtClean="0">
                <a:solidFill>
                  <a:prstClr val="black"/>
                </a:solidFill>
              </a:rPr>
              <a:t>、効率的かつ効果的な運営を目指す。</a:t>
            </a:r>
            <a:endParaRPr lang="en-US" altLang="ja-JP" sz="1200" dirty="0" smtClean="0">
              <a:solidFill>
                <a:prstClr val="black"/>
              </a:solidFill>
            </a:endParaRPr>
          </a:p>
        </p:txBody>
      </p:sp>
      <p:sp>
        <p:nvSpPr>
          <p:cNvPr id="45" name="角丸四角形 44"/>
          <p:cNvSpPr/>
          <p:nvPr/>
        </p:nvSpPr>
        <p:spPr>
          <a:xfrm>
            <a:off x="4167090" y="4437112"/>
            <a:ext cx="5679094" cy="936000"/>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pPr marL="180000" indent="-457200" algn="just"/>
            <a:r>
              <a:rPr lang="ja-JP" altLang="en-US" sz="1200" dirty="0" smtClean="0">
                <a:solidFill>
                  <a:prstClr val="black"/>
                </a:solidFill>
              </a:rPr>
              <a:t>○　委託型</a:t>
            </a:r>
            <a:r>
              <a:rPr lang="ja-JP" altLang="en-US" sz="1200" dirty="0">
                <a:solidFill>
                  <a:prstClr val="black"/>
                </a:solidFill>
              </a:rPr>
              <a:t>センターに対して、市町村が提示する</a:t>
            </a:r>
            <a:r>
              <a:rPr lang="ja-JP" altLang="en-US" sz="1200" b="1" u="sng" dirty="0">
                <a:solidFill>
                  <a:srgbClr val="FF0000"/>
                </a:solidFill>
              </a:rPr>
              <a:t>委託方針</a:t>
            </a:r>
            <a:r>
              <a:rPr lang="ja-JP" altLang="en-US" sz="1200" dirty="0">
                <a:solidFill>
                  <a:prstClr val="black"/>
                </a:solidFill>
              </a:rPr>
              <a:t>について、</a:t>
            </a:r>
            <a:r>
              <a:rPr lang="ja-JP" altLang="en-US" sz="1200" b="1" u="sng" dirty="0" smtClean="0">
                <a:solidFill>
                  <a:srgbClr val="FF0000"/>
                </a:solidFill>
              </a:rPr>
              <a:t>より具体的な内容</a:t>
            </a:r>
            <a:r>
              <a:rPr lang="ja-JP" altLang="en-US" sz="1200" b="1" u="sng" dirty="0">
                <a:solidFill>
                  <a:srgbClr val="FF0000"/>
                </a:solidFill>
              </a:rPr>
              <a:t>を</a:t>
            </a:r>
            <a:r>
              <a:rPr lang="ja-JP" altLang="en-US" sz="1200" b="1" u="sng" dirty="0" smtClean="0">
                <a:solidFill>
                  <a:srgbClr val="FF0000"/>
                </a:solidFill>
              </a:rPr>
              <a:t>提示することを推進。</a:t>
            </a:r>
            <a:endParaRPr lang="en-US" altLang="ja-JP" sz="1200" b="1" u="sng" dirty="0" smtClean="0">
              <a:solidFill>
                <a:srgbClr val="FF0000"/>
              </a:solidFill>
            </a:endParaRPr>
          </a:p>
          <a:p>
            <a:pPr marL="180000" indent="-457200" algn="just"/>
            <a:r>
              <a:rPr lang="ja-JP" altLang="en-US" sz="1200" dirty="0" smtClean="0">
                <a:solidFill>
                  <a:prstClr val="black"/>
                </a:solidFill>
              </a:rPr>
              <a:t>○　これにより、市町村との役割分担、それぞれのセンターが担うべき業務内容</a:t>
            </a:r>
            <a:r>
              <a:rPr lang="ja-JP" altLang="en-US" sz="1200" dirty="0">
                <a:solidFill>
                  <a:prstClr val="black"/>
                </a:solidFill>
              </a:rPr>
              <a:t>を</a:t>
            </a:r>
            <a:r>
              <a:rPr lang="ja-JP" altLang="en-US" sz="1200" dirty="0" smtClean="0">
                <a:solidFill>
                  <a:prstClr val="black"/>
                </a:solidFill>
              </a:rPr>
              <a:t>明確化。</a:t>
            </a:r>
            <a:endParaRPr lang="en-US" altLang="ja-JP" sz="1200" dirty="0" smtClean="0">
              <a:solidFill>
                <a:prstClr val="black"/>
              </a:solidFill>
            </a:endParaRPr>
          </a:p>
        </p:txBody>
      </p:sp>
      <p:sp>
        <p:nvSpPr>
          <p:cNvPr id="38" name="角丸四角形 37"/>
          <p:cNvSpPr/>
          <p:nvPr/>
        </p:nvSpPr>
        <p:spPr>
          <a:xfrm>
            <a:off x="57456" y="3284984"/>
            <a:ext cx="2080769" cy="2160240"/>
          </a:xfrm>
          <a:prstGeom prst="roundRect">
            <a:avLst>
              <a:gd name="adj" fmla="val 7272"/>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400" b="1" dirty="0" smtClean="0">
                <a:solidFill>
                  <a:prstClr val="white"/>
                </a:solidFill>
              </a:rPr>
              <a:t>業務内容の見直し</a:t>
            </a:r>
            <a:endParaRPr lang="ja-JP" altLang="en-US" sz="1400" b="1" dirty="0">
              <a:solidFill>
                <a:prstClr val="white"/>
              </a:solidFill>
            </a:endParaRPr>
          </a:p>
        </p:txBody>
      </p:sp>
      <p:sp>
        <p:nvSpPr>
          <p:cNvPr id="41" name="右矢印 40"/>
          <p:cNvSpPr/>
          <p:nvPr/>
        </p:nvSpPr>
        <p:spPr>
          <a:xfrm>
            <a:off x="2215398" y="3285160"/>
            <a:ext cx="1926305" cy="1079944"/>
          </a:xfrm>
          <a:prstGeom prst="rightArrow">
            <a:avLst>
              <a:gd name="adj1" fmla="val 50000"/>
              <a:gd name="adj2" fmla="val 28149"/>
            </a:avLst>
          </a:prstGeom>
          <a:noFill/>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400" dirty="0" smtClean="0">
                <a:solidFill>
                  <a:schemeClr val="tx1"/>
                </a:solidFill>
              </a:rPr>
              <a:t>センター間の</a:t>
            </a:r>
            <a:endParaRPr lang="en-US" altLang="ja-JP" sz="1400" dirty="0" smtClean="0">
              <a:solidFill>
                <a:schemeClr val="tx1"/>
              </a:solidFill>
            </a:endParaRPr>
          </a:p>
          <a:p>
            <a:r>
              <a:rPr lang="ja-JP" altLang="en-US" sz="1400" dirty="0" smtClean="0">
                <a:solidFill>
                  <a:schemeClr val="tx1"/>
                </a:solidFill>
              </a:rPr>
              <a:t>役割分担・連携強化</a:t>
            </a:r>
            <a:endParaRPr lang="en-US" altLang="ja-JP" sz="1400" dirty="0" smtClean="0">
              <a:solidFill>
                <a:schemeClr val="tx1"/>
              </a:solidFill>
            </a:endParaRPr>
          </a:p>
        </p:txBody>
      </p:sp>
      <p:sp>
        <p:nvSpPr>
          <p:cNvPr id="31" name="角丸四角形 30"/>
          <p:cNvSpPr/>
          <p:nvPr/>
        </p:nvSpPr>
        <p:spPr>
          <a:xfrm>
            <a:off x="80353" y="5733256"/>
            <a:ext cx="2057873" cy="684016"/>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lIns="36000" rIns="36000" rtlCol="0" anchor="ctr"/>
          <a:lstStyle/>
          <a:p>
            <a:pPr algn="ctr"/>
            <a:r>
              <a:rPr lang="ja-JP" altLang="en-US" sz="1400" b="1" dirty="0" smtClean="0">
                <a:solidFill>
                  <a:prstClr val="white"/>
                </a:solidFill>
              </a:rPr>
              <a:t>効果的な運営の継続</a:t>
            </a:r>
            <a:endParaRPr lang="ja-JP" altLang="en-US" sz="1400" b="1" dirty="0">
              <a:solidFill>
                <a:prstClr val="white"/>
              </a:solidFill>
            </a:endParaRPr>
          </a:p>
        </p:txBody>
      </p:sp>
      <p:sp>
        <p:nvSpPr>
          <p:cNvPr id="42" name="右矢印 41"/>
          <p:cNvSpPr/>
          <p:nvPr/>
        </p:nvSpPr>
        <p:spPr>
          <a:xfrm>
            <a:off x="2182496" y="5733256"/>
            <a:ext cx="1959202" cy="792000"/>
          </a:xfrm>
          <a:prstGeom prst="rightArrow">
            <a:avLst>
              <a:gd name="adj1" fmla="val 50000"/>
              <a:gd name="adj2" fmla="val 40689"/>
            </a:avLst>
          </a:prstGeom>
          <a:noFill/>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chemeClr val="tx1"/>
                </a:solidFill>
              </a:rPr>
              <a:t>ＰＤＣＡを充実</a:t>
            </a:r>
            <a:endParaRPr lang="en-US" altLang="ja-JP" sz="1400" dirty="0" smtClean="0">
              <a:solidFill>
                <a:schemeClr val="tx1"/>
              </a:solidFill>
            </a:endParaRPr>
          </a:p>
        </p:txBody>
      </p:sp>
      <p:sp>
        <p:nvSpPr>
          <p:cNvPr id="48" name="角丸四角形 47"/>
          <p:cNvSpPr/>
          <p:nvPr/>
        </p:nvSpPr>
        <p:spPr>
          <a:xfrm>
            <a:off x="4167090" y="5551143"/>
            <a:ext cx="5679094" cy="1178483"/>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pPr marL="180000" indent="-457200" algn="just"/>
            <a:r>
              <a:rPr lang="ja-JP" altLang="en-US" sz="1200" dirty="0" smtClean="0">
                <a:solidFill>
                  <a:prstClr val="black"/>
                </a:solidFill>
              </a:rPr>
              <a:t>○　センター</a:t>
            </a:r>
            <a:r>
              <a:rPr lang="ja-JP" altLang="en-US" sz="1200" dirty="0">
                <a:solidFill>
                  <a:prstClr val="black"/>
                </a:solidFill>
              </a:rPr>
              <a:t>がより充実した機能を果たして</a:t>
            </a:r>
            <a:r>
              <a:rPr lang="ja-JP" altLang="en-US" sz="1200" dirty="0" smtClean="0">
                <a:solidFill>
                  <a:prstClr val="black"/>
                </a:solidFill>
              </a:rPr>
              <a:t>いくには、運営に対する評価が必要。（現在、約３割の市町村が評価を実施）</a:t>
            </a:r>
            <a:endParaRPr lang="en-US" altLang="ja-JP" sz="1200" dirty="0" smtClean="0">
              <a:solidFill>
                <a:prstClr val="black"/>
              </a:solidFill>
            </a:endParaRPr>
          </a:p>
          <a:p>
            <a:pPr marL="180000" indent="-457200" algn="just"/>
            <a:r>
              <a:rPr lang="ja-JP" altLang="en-US" sz="1200" dirty="0" smtClean="0">
                <a:solidFill>
                  <a:schemeClr val="tx1"/>
                </a:solidFill>
              </a:rPr>
              <a:t>○　</a:t>
            </a:r>
            <a:r>
              <a:rPr lang="ja-JP" altLang="en-US" sz="1200" b="1" u="sng" dirty="0" smtClean="0">
                <a:solidFill>
                  <a:srgbClr val="FF0000"/>
                </a:solidFill>
              </a:rPr>
              <a:t>市町村運営協議会等による評価の取組、ＰＤＣＡの充実等、継続的な評価・点検の取組を強化。</a:t>
            </a:r>
            <a:endParaRPr lang="en-US" altLang="ja-JP" sz="1200" b="1" u="sng" dirty="0">
              <a:solidFill>
                <a:srgbClr val="FF0000"/>
              </a:solidFill>
            </a:endParaRPr>
          </a:p>
          <a:p>
            <a:pPr marL="180000" indent="-457200" algn="just"/>
            <a:r>
              <a:rPr lang="en-US" altLang="ja-JP" sz="1200" b="1" dirty="0" smtClean="0">
                <a:solidFill>
                  <a:srgbClr val="FF0000"/>
                </a:solidFill>
              </a:rPr>
              <a:t>        </a:t>
            </a:r>
            <a:r>
              <a:rPr lang="ja-JP" altLang="en-US" sz="1200" dirty="0">
                <a:solidFill>
                  <a:schemeClr val="tx1"/>
                </a:solidFill>
              </a:rPr>
              <a:t>併せて</a:t>
            </a:r>
            <a:r>
              <a:rPr lang="ja-JP" altLang="en-US" sz="1200" dirty="0" smtClean="0">
                <a:solidFill>
                  <a:schemeClr val="tx1"/>
                </a:solidFill>
              </a:rPr>
              <a:t>、情報公表制度を活用し、センターの取組について周知する。</a:t>
            </a:r>
            <a:endParaRPr lang="en-US" altLang="ja-JP" sz="1200" dirty="0" smtClean="0">
              <a:solidFill>
                <a:prstClr val="black"/>
              </a:solidFill>
            </a:endParaRPr>
          </a:p>
        </p:txBody>
      </p:sp>
      <p:sp>
        <p:nvSpPr>
          <p:cNvPr id="49" name="加算記号 48"/>
          <p:cNvSpPr/>
          <p:nvPr/>
        </p:nvSpPr>
        <p:spPr>
          <a:xfrm>
            <a:off x="7037121" y="4205848"/>
            <a:ext cx="293110"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加算記号 50"/>
          <p:cNvSpPr/>
          <p:nvPr/>
        </p:nvSpPr>
        <p:spPr>
          <a:xfrm>
            <a:off x="7037121" y="2924944"/>
            <a:ext cx="293110"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加算記号 52"/>
          <p:cNvSpPr/>
          <p:nvPr/>
        </p:nvSpPr>
        <p:spPr>
          <a:xfrm>
            <a:off x="7044649" y="5301208"/>
            <a:ext cx="293110"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238522" y="476672"/>
            <a:ext cx="9723588" cy="830997"/>
          </a:xfrm>
          <a:prstGeom prst="rect">
            <a:avLst/>
          </a:prstGeom>
          <a:noFill/>
          <a:ln>
            <a:solidFill>
              <a:schemeClr val="tx1"/>
            </a:solidFill>
          </a:ln>
        </p:spPr>
        <p:txBody>
          <a:bodyPr wrap="square" rtlCol="0">
            <a:spAutoFit/>
          </a:bodyPr>
          <a:lstStyle/>
          <a:p>
            <a:r>
              <a:rPr kumimoji="1" lang="ja-JP" altLang="en-US" sz="1600" dirty="0" smtClean="0"/>
              <a:t>　 地域包括支援センターは、</a:t>
            </a:r>
            <a:r>
              <a:rPr lang="ja-JP" altLang="en-US" sz="1600" dirty="0" smtClean="0"/>
              <a:t>行政</a:t>
            </a:r>
            <a:r>
              <a:rPr lang="ja-JP" altLang="en-US" sz="1600" dirty="0"/>
              <a:t>直営型</a:t>
            </a:r>
            <a:r>
              <a:rPr kumimoji="1" lang="ja-JP" altLang="en-US" sz="1600" dirty="0" smtClean="0"/>
              <a:t>、委託型にかかわらず、行政（市町村）機能の一部として地域の最前線に立ち、地域包括ケアシステムにおける中核的な機関として期待されることから、現状の課題や今後求められる役割を勘案しながら、複合的に機能強化を図ることが重要。</a:t>
            </a:r>
            <a:endParaRPr kumimoji="1" lang="ja-JP" altLang="en-US" sz="1600" dirty="0"/>
          </a:p>
        </p:txBody>
      </p:sp>
      <p:sp>
        <p:nvSpPr>
          <p:cNvPr id="5" name="テキスト ボックス 4"/>
          <p:cNvSpPr txBox="1"/>
          <p:nvPr/>
        </p:nvSpPr>
        <p:spPr>
          <a:xfrm>
            <a:off x="6029747" y="1412776"/>
            <a:ext cx="2900378" cy="369332"/>
          </a:xfrm>
          <a:prstGeom prst="rect">
            <a:avLst/>
          </a:prstGeom>
          <a:noFill/>
        </p:spPr>
        <p:txBody>
          <a:bodyPr wrap="square" rtlCol="0">
            <a:spAutoFit/>
          </a:bodyPr>
          <a:lstStyle/>
          <a:p>
            <a:r>
              <a:rPr kumimoji="1" lang="ja-JP" altLang="en-US" dirty="0" smtClean="0">
                <a:latin typeface="ＤＦ特太ゴシック体" pitchFamily="49" charset="-128"/>
                <a:ea typeface="ＤＦ特太ゴシック体" pitchFamily="49" charset="-128"/>
              </a:rPr>
              <a:t>（　方　向　性　）</a:t>
            </a:r>
            <a:endParaRPr kumimoji="1" lang="ja-JP" altLang="en-US" dirty="0">
              <a:latin typeface="ＤＦ特太ゴシック体" pitchFamily="49" charset="-128"/>
              <a:ea typeface="ＤＦ特太ゴシック体" pitchFamily="49" charset="-128"/>
            </a:endParaRPr>
          </a:p>
        </p:txBody>
      </p:sp>
      <p:sp>
        <p:nvSpPr>
          <p:cNvPr id="3" name="スライド番号プレースホルダー 2"/>
          <p:cNvSpPr>
            <a:spLocks noGrp="1"/>
          </p:cNvSpPr>
          <p:nvPr>
            <p:ph type="sldNum" sz="quarter" idx="12"/>
          </p:nvPr>
        </p:nvSpPr>
        <p:spPr>
          <a:xfrm>
            <a:off x="7818748" y="6570466"/>
            <a:ext cx="2326573" cy="386929"/>
          </a:xfrm>
        </p:spPr>
        <p:txBody>
          <a:bodyPr/>
          <a:lstStyle/>
          <a:p>
            <a:fld id="{32927FFD-3D24-4EC2-AEC8-E83A8D96C0AC}" type="slidenum">
              <a:rPr kumimoji="1" lang="ja-JP" altLang="en-US" smtClean="0">
                <a:solidFill>
                  <a:schemeClr val="tx1"/>
                </a:solidFill>
              </a:rPr>
              <a:pPr/>
              <a:t>30</a:t>
            </a:fld>
            <a:endParaRPr kumimoji="1" lang="ja-JP" altLang="en-US" dirty="0">
              <a:solidFill>
                <a:schemeClr val="tx1"/>
              </a:solidFill>
            </a:endParaRPr>
          </a:p>
        </p:txBody>
      </p:sp>
    </p:spTree>
    <p:extLst>
      <p:ext uri="{BB962C8B-B14F-4D97-AF65-F5344CB8AC3E}">
        <p14:creationId xmlns:p14="http://schemas.microsoft.com/office/powerpoint/2010/main" val="67509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7771959" y="3799780"/>
            <a:ext cx="2180929" cy="852797"/>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多職種協働による個別事例のケアマネジメントの充実と</a:t>
            </a: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地域課題の解決による地域包括ケアシステムの構築</a:t>
            </a:r>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118514" y="548680"/>
            <a:ext cx="9843595" cy="1384995"/>
          </a:xfrm>
          <a:prstGeom prst="rect">
            <a:avLst/>
          </a:prstGeom>
          <a:ln>
            <a:solidFill>
              <a:schemeClr val="accent1">
                <a:shade val="50000"/>
              </a:schemeClr>
            </a:solidFill>
          </a:ln>
        </p:spPr>
        <p:txBody>
          <a:bodyPr wrap="square">
            <a:spAutoFit/>
          </a:bodyPr>
          <a:lstStyle/>
          <a:p>
            <a:r>
              <a:rPr lang="ja-JP" altLang="en-US" sz="1400" dirty="0">
                <a:latin typeface="ＭＳ Ｐゴシック" pitchFamily="50" charset="-128"/>
                <a:ea typeface="ＭＳ Ｐゴシック" pitchFamily="50" charset="-128"/>
              </a:rPr>
              <a:t>○高齢化の進展、相談件数の増加等に伴う業務量の増加およびセンターごとの役割に応じた人員体制を強化</a:t>
            </a:r>
            <a:r>
              <a:rPr lang="ja-JP" altLang="en-US" sz="1400" dirty="0" smtClean="0">
                <a:latin typeface="ＭＳ Ｐゴシック" pitchFamily="50" charset="-128"/>
                <a:ea typeface="ＭＳ Ｐゴシック" pitchFamily="50" charset="-128"/>
              </a:rPr>
              <a:t>する。</a:t>
            </a:r>
            <a:endParaRPr lang="en-US" altLang="ja-JP" sz="1400" dirty="0">
              <a:latin typeface="ＭＳ Ｐゴシック" pitchFamily="50" charset="-128"/>
              <a:ea typeface="ＭＳ Ｐゴシック" pitchFamily="50" charset="-128"/>
            </a:endParaRPr>
          </a:p>
          <a:p>
            <a:r>
              <a:rPr lang="ja-JP" altLang="en-US" sz="1400" dirty="0">
                <a:latin typeface="ＭＳ Ｐゴシック" pitchFamily="50" charset="-128"/>
                <a:ea typeface="ＭＳ Ｐゴシック" pitchFamily="50" charset="-128"/>
              </a:rPr>
              <a:t>○市町村は運営方針を明確にし、業務の委託に際しては具体的に</a:t>
            </a:r>
            <a:r>
              <a:rPr lang="ja-JP" altLang="en-US" sz="1400" dirty="0" smtClean="0">
                <a:latin typeface="ＭＳ Ｐゴシック" pitchFamily="50" charset="-128"/>
                <a:ea typeface="ＭＳ Ｐゴシック" pitchFamily="50" charset="-128"/>
              </a:rPr>
              <a:t>示す。</a:t>
            </a:r>
            <a:endParaRPr lang="en-US" altLang="ja-JP" sz="1400" dirty="0">
              <a:latin typeface="ＭＳ Ｐゴシック" pitchFamily="50" charset="-128"/>
              <a:ea typeface="ＭＳ Ｐゴシック" pitchFamily="50" charset="-128"/>
            </a:endParaRPr>
          </a:p>
          <a:p>
            <a:r>
              <a:rPr lang="ja-JP" altLang="en-US" sz="1400" dirty="0">
                <a:latin typeface="ＭＳ Ｐゴシック" pitchFamily="50" charset="-128"/>
                <a:ea typeface="ＭＳ Ｐゴシック" pitchFamily="50" charset="-128"/>
              </a:rPr>
              <a:t>○直営等基幹的な役割を担うセンターや、機能強化型のセンターを位置づけるなど、センター間の役割分担・連携を</a:t>
            </a:r>
            <a:endParaRPr lang="en-US" altLang="ja-JP" sz="1400" dirty="0">
              <a:latin typeface="ＭＳ Ｐゴシック" pitchFamily="50" charset="-128"/>
              <a:ea typeface="ＭＳ Ｐゴシック" pitchFamily="50" charset="-128"/>
            </a:endParaRPr>
          </a:p>
          <a:p>
            <a:r>
              <a:rPr lang="ja-JP" altLang="en-US" sz="1400" dirty="0">
                <a:latin typeface="ＭＳ Ｐゴシック" pitchFamily="50" charset="-128"/>
                <a:ea typeface="ＭＳ Ｐゴシック" pitchFamily="50" charset="-128"/>
              </a:rPr>
              <a:t>　強化し、効率的かつ効果的な運営</a:t>
            </a:r>
            <a:r>
              <a:rPr lang="ja-JP" altLang="en-US" sz="1400" dirty="0" smtClean="0">
                <a:latin typeface="ＭＳ Ｐゴシック" pitchFamily="50" charset="-128"/>
                <a:ea typeface="ＭＳ Ｐゴシック" pitchFamily="50" charset="-128"/>
              </a:rPr>
              <a:t>を目指す。</a:t>
            </a:r>
            <a:endParaRPr lang="en-US" altLang="ja-JP" sz="1400" dirty="0">
              <a:latin typeface="ＭＳ Ｐゴシック" pitchFamily="50" charset="-128"/>
              <a:ea typeface="ＭＳ Ｐゴシック" pitchFamily="50" charset="-128"/>
            </a:endParaRPr>
          </a:p>
          <a:p>
            <a:r>
              <a:rPr lang="ja-JP" altLang="en-US" sz="1400" dirty="0">
                <a:latin typeface="ＭＳ Ｐゴシック" pitchFamily="50" charset="-128"/>
                <a:ea typeface="ＭＳ Ｐゴシック" pitchFamily="50" charset="-128"/>
              </a:rPr>
              <a:t>○地域包括支援センター運営協議会による評価、ＰＤＣＡの充実等により、継続的な評価・点検を強化する。</a:t>
            </a:r>
            <a:endParaRPr lang="en-US" altLang="ja-JP" sz="1400" dirty="0">
              <a:latin typeface="ＭＳ Ｐゴシック" pitchFamily="50" charset="-128"/>
              <a:ea typeface="ＭＳ Ｐゴシック" pitchFamily="50" charset="-128"/>
            </a:endParaRPr>
          </a:p>
          <a:p>
            <a:r>
              <a:rPr lang="ja-JP" altLang="en-US" sz="1400" dirty="0">
                <a:latin typeface="ＭＳ Ｐゴシック" pitchFamily="50" charset="-128"/>
                <a:ea typeface="ＭＳ Ｐゴシック" pitchFamily="50" charset="-128"/>
              </a:rPr>
              <a:t>○地域包括支援センターの</a:t>
            </a:r>
            <a:r>
              <a:rPr lang="ja-JP" altLang="en-US" sz="1400" dirty="0" smtClean="0">
                <a:latin typeface="ＭＳ Ｐゴシック" pitchFamily="50" charset="-128"/>
                <a:ea typeface="ＭＳ Ｐゴシック" pitchFamily="50" charset="-128"/>
              </a:rPr>
              <a:t>取組に</a:t>
            </a:r>
            <a:r>
              <a:rPr lang="ja-JP" altLang="en-US" sz="1400" dirty="0">
                <a:latin typeface="ＭＳ Ｐゴシック" pitchFamily="50" charset="-128"/>
                <a:ea typeface="ＭＳ Ｐゴシック" pitchFamily="50" charset="-128"/>
              </a:rPr>
              <a:t>関する情報公表を行う。</a:t>
            </a:r>
            <a:endParaRPr lang="en-US" altLang="ja-JP" sz="1400" dirty="0">
              <a:latin typeface="ＭＳ Ｐゴシック" pitchFamily="50" charset="-128"/>
              <a:ea typeface="ＭＳ Ｐゴシック" pitchFamily="50" charset="-128"/>
            </a:endParaRPr>
          </a:p>
        </p:txBody>
      </p:sp>
      <p:sp>
        <p:nvSpPr>
          <p:cNvPr id="47" name="角丸四角形 46"/>
          <p:cNvSpPr/>
          <p:nvPr/>
        </p:nvSpPr>
        <p:spPr>
          <a:xfrm>
            <a:off x="34166" y="3807577"/>
            <a:ext cx="2327399" cy="833188"/>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早期診断・早期対応等により、認知症になっても住み慣れた地域で暮らし続けられる支援体制づくりなど、認知症施策を推進</a:t>
            </a: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612658" y="2497180"/>
            <a:ext cx="2371961" cy="646245"/>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地域医師会等との連携により、</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在宅医療・介護の一体的な提供</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体制を構築</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9" name="円/楕円 58"/>
          <p:cNvSpPr/>
          <p:nvPr/>
        </p:nvSpPr>
        <p:spPr>
          <a:xfrm>
            <a:off x="2684869" y="2488215"/>
            <a:ext cx="4699788" cy="2840200"/>
          </a:xfrm>
          <a:prstGeom prst="ellipse">
            <a:avLst/>
          </a:prstGeom>
          <a:solidFill>
            <a:srgbClr val="FFFF66"/>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a:off x="2717907" y="5678195"/>
            <a:ext cx="4992071" cy="496314"/>
          </a:xfrm>
          <a:prstGeom prst="roundRect">
            <a:avLst/>
          </a:prstGeom>
          <a:solidFill>
            <a:schemeClr val="accent6">
              <a:lumMod val="40000"/>
              <a:lumOff val="60000"/>
            </a:schemeClr>
          </a:solidFill>
          <a:ln w="9525">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HG丸ｺﾞｼｯｸM-PRO" pitchFamily="50" charset="-128"/>
                <a:ea typeface="HG丸ｺﾞｼｯｸM-PRO" pitchFamily="50" charset="-128"/>
              </a:rPr>
              <a:t>　市町村　</a:t>
            </a:r>
            <a:r>
              <a:rPr lang="ja-JP" altLang="en-US" sz="1200" b="1" dirty="0" smtClean="0">
                <a:solidFill>
                  <a:schemeClr val="tx2"/>
                </a:solidFill>
                <a:latin typeface="HG丸ｺﾞｼｯｸM-PRO" pitchFamily="50" charset="-128"/>
                <a:ea typeface="HG丸ｺﾞｼｯｸM-PRO" pitchFamily="50" charset="-128"/>
              </a:rPr>
              <a:t>  </a:t>
            </a:r>
            <a:endParaRPr lang="en-US" altLang="ja-JP" sz="1200" b="1" dirty="0" smtClean="0">
              <a:solidFill>
                <a:schemeClr val="tx2"/>
              </a:solidFill>
              <a:latin typeface="HG丸ｺﾞｼｯｸM-PRO" pitchFamily="50" charset="-128"/>
              <a:ea typeface="HG丸ｺﾞｼｯｸM-PRO" pitchFamily="50" charset="-128"/>
            </a:endParaRPr>
          </a:p>
          <a:p>
            <a:r>
              <a:rPr lang="ja-JP" altLang="en-US" sz="1200" b="1" dirty="0" smtClean="0">
                <a:solidFill>
                  <a:schemeClr val="tx2"/>
                </a:solidFill>
                <a:latin typeface="HG丸ｺﾞｼｯｸM-PRO" pitchFamily="50" charset="-128"/>
                <a:ea typeface="HG丸ｺﾞｼｯｸM-PRO" pitchFamily="50" charset="-128"/>
              </a:rPr>
              <a:t>　運営方針の策定・新総合事業の実施・地域ケア会議の実施等</a:t>
            </a:r>
            <a:endParaRPr kumimoji="1" lang="ja-JP" altLang="en-US" sz="1200" b="1" dirty="0">
              <a:solidFill>
                <a:schemeClr val="tx2"/>
              </a:solidFill>
              <a:latin typeface="HG丸ｺﾞｼｯｸM-PRO" pitchFamily="50" charset="-128"/>
              <a:ea typeface="HG丸ｺﾞｼｯｸM-PRO" pitchFamily="50" charset="-128"/>
            </a:endParaRPr>
          </a:p>
        </p:txBody>
      </p:sp>
      <p:sp>
        <p:nvSpPr>
          <p:cNvPr id="70" name="角丸四角形 69"/>
          <p:cNvSpPr/>
          <p:nvPr/>
        </p:nvSpPr>
        <p:spPr>
          <a:xfrm>
            <a:off x="2717906" y="6289245"/>
            <a:ext cx="4992071" cy="461029"/>
          </a:xfrm>
          <a:prstGeom prst="roundRect">
            <a:avLst/>
          </a:prstGeom>
          <a:solidFill>
            <a:schemeClr val="accent6">
              <a:lumMod val="40000"/>
              <a:lumOff val="60000"/>
            </a:schemeClr>
          </a:solidFill>
          <a:ln w="9525">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HG丸ｺﾞｼｯｸM-PRO" pitchFamily="50" charset="-128"/>
                <a:ea typeface="HG丸ｺﾞｼｯｸM-PRO" pitchFamily="50" charset="-128"/>
              </a:rPr>
              <a:t>　都道府県</a:t>
            </a:r>
            <a:r>
              <a:rPr lang="ja-JP" altLang="en-US" sz="1200" b="1" dirty="0" smtClean="0">
                <a:solidFill>
                  <a:schemeClr val="tx2"/>
                </a:solidFill>
                <a:latin typeface="HG丸ｺﾞｼｯｸM-PRO" pitchFamily="50" charset="-128"/>
                <a:ea typeface="HG丸ｺﾞｼｯｸM-PRO" pitchFamily="50" charset="-128"/>
              </a:rPr>
              <a:t>　</a:t>
            </a:r>
            <a:endParaRPr lang="en-US" altLang="ja-JP" sz="1200" b="1" dirty="0" smtClean="0">
              <a:solidFill>
                <a:schemeClr val="tx2"/>
              </a:solidFill>
              <a:latin typeface="HG丸ｺﾞｼｯｸM-PRO" pitchFamily="50" charset="-128"/>
              <a:ea typeface="HG丸ｺﾞｼｯｸM-PRO" pitchFamily="50" charset="-128"/>
            </a:endParaRPr>
          </a:p>
          <a:p>
            <a:r>
              <a:rPr lang="ja-JP" altLang="en-US" sz="1200" b="1" dirty="0" smtClean="0">
                <a:solidFill>
                  <a:schemeClr val="tx2"/>
                </a:solidFill>
                <a:latin typeface="HG丸ｺﾞｼｯｸM-PRO" pitchFamily="50" charset="-128"/>
                <a:ea typeface="HG丸ｺﾞｼｯｸM-PRO" pitchFamily="50" charset="-128"/>
              </a:rPr>
              <a:t>　市町村に対する情報提供、助言、</a:t>
            </a:r>
            <a:r>
              <a:rPr lang="ja-JP" altLang="en-US" sz="1200" b="1" dirty="0">
                <a:solidFill>
                  <a:schemeClr val="tx2"/>
                </a:solidFill>
                <a:latin typeface="HG丸ｺﾞｼｯｸM-PRO" pitchFamily="50" charset="-128"/>
                <a:ea typeface="HG丸ｺﾞｼｯｸM-PRO" pitchFamily="50" charset="-128"/>
              </a:rPr>
              <a:t>支援</a:t>
            </a:r>
            <a:r>
              <a:rPr lang="ja-JP" altLang="en-US" sz="1200" b="1" dirty="0" smtClean="0">
                <a:solidFill>
                  <a:schemeClr val="tx2"/>
                </a:solidFill>
                <a:latin typeface="HG丸ｺﾞｼｯｸM-PRO" pitchFamily="50" charset="-128"/>
                <a:ea typeface="HG丸ｺﾞｼｯｸM-PRO" pitchFamily="50" charset="-128"/>
              </a:rPr>
              <a:t>、バックアップ等　</a:t>
            </a:r>
            <a:endParaRPr kumimoji="1" lang="ja-JP" altLang="en-US" sz="1200" b="1" dirty="0">
              <a:solidFill>
                <a:schemeClr val="tx2"/>
              </a:solidFill>
              <a:latin typeface="HG丸ｺﾞｼｯｸM-PRO" pitchFamily="50" charset="-128"/>
              <a:ea typeface="HG丸ｺﾞｼｯｸM-PRO" pitchFamily="50" charset="-128"/>
            </a:endParaRPr>
          </a:p>
        </p:txBody>
      </p:sp>
      <p:pic>
        <p:nvPicPr>
          <p:cNvPr id="55" name="Picture 6" descr="C:\Users\OSJSE\AppData\Local\Microsoft\Windows\Temporary Internet Files\Content.IE5\8203BCPJ\MC9002823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1565" y="6279413"/>
            <a:ext cx="623053" cy="560357"/>
          </a:xfrm>
          <a:prstGeom prst="rect">
            <a:avLst/>
          </a:prstGeom>
          <a:noFill/>
          <a:extLst>
            <a:ext uri="{909E8E84-426E-40DD-AFC4-6F175D3DCCD1}">
              <a14:hiddenFill xmlns:a14="http://schemas.microsoft.com/office/drawing/2010/main">
                <a:solidFill>
                  <a:srgbClr val="FFFFFF"/>
                </a:solidFill>
              </a14:hiddenFill>
            </a:ext>
          </a:extLst>
        </p:spPr>
      </p:pic>
      <p:sp>
        <p:nvSpPr>
          <p:cNvPr id="67" name="角丸四角形 66"/>
          <p:cNvSpPr/>
          <p:nvPr/>
        </p:nvSpPr>
        <p:spPr>
          <a:xfrm>
            <a:off x="612660" y="1976369"/>
            <a:ext cx="2381733" cy="520809"/>
          </a:xfrm>
          <a:prstGeom prst="roundRect">
            <a:avLst>
              <a:gd name="adj" fmla="val 7272"/>
            </a:avLst>
          </a:prstGeom>
          <a:gradFill>
            <a:gsLst>
              <a:gs pos="0">
                <a:schemeClr val="accent1">
                  <a:lumMod val="60000"/>
                  <a:lumOff val="40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dirty="0" smtClean="0">
                <a:solidFill>
                  <a:schemeClr val="tx1"/>
                </a:solidFill>
              </a:rPr>
              <a:t>在宅医療・介護連携</a:t>
            </a:r>
            <a:endParaRPr lang="en-US" altLang="ja-JP" sz="1400" b="1" dirty="0" smtClean="0">
              <a:solidFill>
                <a:schemeClr val="tx1"/>
              </a:solidFill>
            </a:endParaRPr>
          </a:p>
        </p:txBody>
      </p:sp>
      <p:sp>
        <p:nvSpPr>
          <p:cNvPr id="71" name="角丸四角形 70"/>
          <p:cNvSpPr/>
          <p:nvPr/>
        </p:nvSpPr>
        <p:spPr>
          <a:xfrm>
            <a:off x="34166" y="3330111"/>
            <a:ext cx="2327399" cy="506799"/>
          </a:xfrm>
          <a:prstGeom prst="roundRect">
            <a:avLst>
              <a:gd name="adj" fmla="val 7272"/>
            </a:avLst>
          </a:prstGeom>
          <a:gradFill>
            <a:gsLst>
              <a:gs pos="0">
                <a:schemeClr val="accent6"/>
              </a:gs>
              <a:gs pos="80000">
                <a:schemeClr val="accent6">
                  <a:shade val="93000"/>
                  <a:satMod val="130000"/>
                </a:schemeClr>
              </a:gs>
              <a:gs pos="100000">
                <a:schemeClr val="accent6">
                  <a:shade val="94000"/>
                  <a:satMod val="135000"/>
                </a:schemeClr>
              </a:gs>
            </a:gsLst>
          </a:gradFill>
          <a:ln/>
        </p:spPr>
        <p:style>
          <a:lnRef idx="0">
            <a:schemeClr val="accent6"/>
          </a:lnRef>
          <a:fillRef idx="3">
            <a:schemeClr val="accent6"/>
          </a:fillRef>
          <a:effectRef idx="3">
            <a:schemeClr val="accent6"/>
          </a:effectRef>
          <a:fontRef idx="minor">
            <a:schemeClr val="lt1"/>
          </a:fontRef>
        </p:style>
        <p:txBody>
          <a:bodyPr rtlCol="0" anchor="ctr"/>
          <a:lstStyle/>
          <a:p>
            <a:r>
              <a:rPr lang="ja-JP" altLang="en-US" sz="1200" b="1" dirty="0" smtClean="0">
                <a:solidFill>
                  <a:schemeClr val="tx1"/>
                </a:solidFill>
              </a:rPr>
              <a:t>認知症初期集中支援チーム</a:t>
            </a:r>
            <a:endParaRPr lang="en-US" altLang="ja-JP" sz="1200" b="1" dirty="0" smtClean="0">
              <a:solidFill>
                <a:schemeClr val="tx1"/>
              </a:solidFill>
            </a:endParaRPr>
          </a:p>
          <a:p>
            <a:r>
              <a:rPr lang="ja-JP" altLang="en-US" sz="1200" b="1" dirty="0" smtClean="0">
                <a:solidFill>
                  <a:schemeClr val="tx1"/>
                </a:solidFill>
              </a:rPr>
              <a:t>認知症地域支援推進員</a:t>
            </a:r>
            <a:endParaRPr lang="ja-JP" altLang="en-US" sz="1200" b="1" dirty="0">
              <a:solidFill>
                <a:schemeClr val="tx1"/>
              </a:solidFill>
            </a:endParaRPr>
          </a:p>
        </p:txBody>
      </p:sp>
      <p:sp>
        <p:nvSpPr>
          <p:cNvPr id="75" name="角丸四角形 74"/>
          <p:cNvSpPr/>
          <p:nvPr/>
        </p:nvSpPr>
        <p:spPr>
          <a:xfrm>
            <a:off x="5694316" y="4541287"/>
            <a:ext cx="2015660" cy="364080"/>
          </a:xfrm>
          <a:prstGeom prst="roundRect">
            <a:avLst>
              <a:gd name="adj" fmla="val 7272"/>
            </a:avLst>
          </a:prstGeom>
          <a:gradFill>
            <a:gsLst>
              <a:gs pos="0">
                <a:schemeClr val="accent2">
                  <a:lumMod val="60000"/>
                  <a:lumOff val="4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400" b="1" dirty="0" smtClean="0">
                <a:solidFill>
                  <a:schemeClr val="tx1"/>
                </a:solidFill>
              </a:rPr>
              <a:t>介護予防の推進</a:t>
            </a:r>
            <a:endParaRPr lang="en-US" altLang="ja-JP" sz="1400" b="1" dirty="0" smtClean="0">
              <a:solidFill>
                <a:schemeClr val="tx1"/>
              </a:solidFill>
            </a:endParaRPr>
          </a:p>
        </p:txBody>
      </p:sp>
      <p:pic>
        <p:nvPicPr>
          <p:cNvPr id="62" name="Picture 6" descr="C:\Program Files\Microsoft Office\MEDIA\CAGCAT10\j0205462.wmf"/>
          <p:cNvPicPr>
            <a:picLocks noChangeAspect="1" noChangeArrowheads="1"/>
          </p:cNvPicPr>
          <p:nvPr/>
        </p:nvPicPr>
        <p:blipFill>
          <a:blip r:embed="rId4" cstate="print"/>
          <a:srcRect/>
          <a:stretch>
            <a:fillRect/>
          </a:stretch>
        </p:blipFill>
        <p:spPr bwMode="auto">
          <a:xfrm>
            <a:off x="4109996" y="2455367"/>
            <a:ext cx="1877005" cy="1333675"/>
          </a:xfrm>
          <a:prstGeom prst="rect">
            <a:avLst/>
          </a:prstGeom>
          <a:noFill/>
          <a:ln>
            <a:noFill/>
          </a:ln>
        </p:spPr>
      </p:pic>
      <p:pic>
        <p:nvPicPr>
          <p:cNvPr id="94" name="Picture 6" descr="C:\Users\OSJSE\AppData\Local\Microsoft\Windows\Temporary Internet Files\Content.IE5\8203BCPJ\MC9002823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2344" y="5678197"/>
            <a:ext cx="623053" cy="560357"/>
          </a:xfrm>
          <a:prstGeom prst="rect">
            <a:avLst/>
          </a:prstGeom>
          <a:noFill/>
          <a:extLst>
            <a:ext uri="{909E8E84-426E-40DD-AFC4-6F175D3DCCD1}">
              <a14:hiddenFill xmlns:a14="http://schemas.microsoft.com/office/drawing/2010/main">
                <a:solidFill>
                  <a:srgbClr val="FFFFFF"/>
                </a:solidFill>
              </a14:hiddenFill>
            </a:ext>
          </a:extLst>
        </p:spPr>
      </p:pic>
      <p:sp>
        <p:nvSpPr>
          <p:cNvPr id="26" name="角丸四角形 25"/>
          <p:cNvSpPr/>
          <p:nvPr/>
        </p:nvSpPr>
        <p:spPr>
          <a:xfrm>
            <a:off x="7771959" y="3266292"/>
            <a:ext cx="2180929" cy="533487"/>
          </a:xfrm>
          <a:prstGeom prst="roundRect">
            <a:avLst>
              <a:gd name="adj" fmla="val 7272"/>
            </a:avLst>
          </a:prstGeom>
          <a:gradFill>
            <a:gsLst>
              <a:gs pos="0">
                <a:schemeClr val="accent3">
                  <a:lumMod val="60000"/>
                  <a:lumOff val="40000"/>
                </a:schemeClr>
              </a:gs>
              <a:gs pos="80000">
                <a:schemeClr val="accent3">
                  <a:shade val="93000"/>
                  <a:satMod val="130000"/>
                </a:schemeClr>
              </a:gs>
              <a:gs pos="100000">
                <a:schemeClr val="accent3">
                  <a:shade val="94000"/>
                  <a:satMod val="135000"/>
                </a:schemeClr>
              </a:gs>
            </a:gsLst>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400" b="1" dirty="0">
                <a:solidFill>
                  <a:schemeClr val="tx1"/>
                </a:solidFill>
              </a:rPr>
              <a:t>地域</a:t>
            </a:r>
            <a:r>
              <a:rPr lang="ja-JP" altLang="en-US" sz="1400" b="1" dirty="0" smtClean="0">
                <a:solidFill>
                  <a:schemeClr val="tx1"/>
                </a:solidFill>
              </a:rPr>
              <a:t>ケア会議</a:t>
            </a:r>
            <a:endParaRPr lang="ja-JP" altLang="en-US" sz="1400" b="1" dirty="0">
              <a:solidFill>
                <a:schemeClr val="tx1"/>
              </a:solidFill>
            </a:endParaRPr>
          </a:p>
        </p:txBody>
      </p:sp>
      <p:sp>
        <p:nvSpPr>
          <p:cNvPr id="35" name="角丸四角形 34"/>
          <p:cNvSpPr/>
          <p:nvPr/>
        </p:nvSpPr>
        <p:spPr>
          <a:xfrm>
            <a:off x="2382344" y="4487012"/>
            <a:ext cx="1969311" cy="505562"/>
          </a:xfrm>
          <a:prstGeom prst="roundRect">
            <a:avLst>
              <a:gd name="adj" fmla="val 7272"/>
            </a:avLst>
          </a:prstGeom>
          <a:solidFill>
            <a:schemeClr val="accent4">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r>
              <a:rPr lang="ja-JP" altLang="en-US" sz="1100" b="1" dirty="0" smtClean="0">
                <a:solidFill>
                  <a:schemeClr val="tx1"/>
                </a:solidFill>
              </a:rPr>
              <a:t>包括的支援業務</a:t>
            </a:r>
            <a:endParaRPr lang="en-US" altLang="ja-JP" sz="1100" b="1" dirty="0" smtClean="0">
              <a:solidFill>
                <a:schemeClr val="tx1"/>
              </a:solidFill>
            </a:endParaRPr>
          </a:p>
          <a:p>
            <a:r>
              <a:rPr lang="ja-JP" altLang="en-US" sz="1100" b="1" dirty="0" smtClean="0">
                <a:solidFill>
                  <a:schemeClr val="tx1"/>
                </a:solidFill>
              </a:rPr>
              <a:t>介護予防ケアマネジメント</a:t>
            </a:r>
            <a:endParaRPr lang="en-US" altLang="ja-JP" sz="1100" b="1" dirty="0" smtClean="0">
              <a:solidFill>
                <a:schemeClr val="tx1"/>
              </a:solidFill>
            </a:endParaRPr>
          </a:p>
        </p:txBody>
      </p:sp>
      <p:sp>
        <p:nvSpPr>
          <p:cNvPr id="53" name="角丸四角形 52"/>
          <p:cNvSpPr/>
          <p:nvPr/>
        </p:nvSpPr>
        <p:spPr>
          <a:xfrm>
            <a:off x="3366999" y="3543050"/>
            <a:ext cx="3499141" cy="894062"/>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2"/>
                </a:solidFill>
                <a:latin typeface="HG丸ｺﾞｼｯｸM-PRO" pitchFamily="50" charset="-128"/>
                <a:ea typeface="HG丸ｺﾞｼｯｸM-PRO" pitchFamily="50" charset="-128"/>
              </a:rPr>
              <a:t>地域包括支援センター</a:t>
            </a:r>
            <a:endParaRPr lang="en-US" altLang="ja-JP" sz="1400" b="1" dirty="0">
              <a:solidFill>
                <a:schemeClr val="tx2"/>
              </a:solidFill>
              <a:latin typeface="HG丸ｺﾞｼｯｸM-PRO" pitchFamily="50" charset="-128"/>
              <a:ea typeface="HG丸ｺﾞｼｯｸM-PRO" pitchFamily="50" charset="-128"/>
            </a:endParaRPr>
          </a:p>
          <a:p>
            <a:r>
              <a:rPr lang="en-US" altLang="ja-JP" sz="1100" b="1" dirty="0" smtClean="0">
                <a:solidFill>
                  <a:schemeClr val="tx2"/>
                </a:solidFill>
                <a:latin typeface="HG丸ｺﾞｼｯｸM-PRO" pitchFamily="50" charset="-128"/>
                <a:ea typeface="HG丸ｺﾞｼｯｸM-PRO" pitchFamily="50" charset="-128"/>
              </a:rPr>
              <a:t>※</a:t>
            </a:r>
            <a:r>
              <a:rPr lang="ja-JP" altLang="en-US" sz="1100" b="1" dirty="0">
                <a:solidFill>
                  <a:srgbClr val="FF0000"/>
                </a:solidFill>
                <a:latin typeface="HG丸ｺﾞｼｯｸM-PRO" pitchFamily="50" charset="-128"/>
                <a:ea typeface="HG丸ｺﾞｼｯｸM-PRO" pitchFamily="50" charset="-128"/>
              </a:rPr>
              <a:t> </a:t>
            </a:r>
            <a:r>
              <a:rPr lang="ja-JP" altLang="en-US" sz="1100" b="1" dirty="0">
                <a:solidFill>
                  <a:schemeClr val="tx2"/>
                </a:solidFill>
                <a:latin typeface="HG丸ｺﾞｼｯｸM-PRO" pitchFamily="50" charset="-128"/>
                <a:ea typeface="HG丸ｺﾞｼｯｸM-PRO" pitchFamily="50" charset="-128"/>
              </a:rPr>
              <a:t>地域の実情を踏まえ、</a:t>
            </a:r>
            <a:r>
              <a:rPr lang="ja-JP" altLang="en-US" sz="1100" b="1" dirty="0" smtClean="0">
                <a:solidFill>
                  <a:srgbClr val="FF0000"/>
                </a:solidFill>
                <a:latin typeface="HG丸ｺﾞｼｯｸM-PRO" pitchFamily="50" charset="-128"/>
                <a:ea typeface="HG丸ｺﾞｼｯｸM-PRO" pitchFamily="50" charset="-128"/>
              </a:rPr>
              <a:t>基幹的</a:t>
            </a:r>
            <a:r>
              <a:rPr lang="ja-JP" altLang="en-US" sz="1100" b="1" dirty="0">
                <a:solidFill>
                  <a:schemeClr val="tx2"/>
                </a:solidFill>
                <a:latin typeface="HG丸ｺﾞｼｯｸM-PRO" pitchFamily="50" charset="-128"/>
                <a:ea typeface="HG丸ｺﾞｼｯｸM-PRO" pitchFamily="50" charset="-128"/>
              </a:rPr>
              <a:t>な役割</a:t>
            </a:r>
            <a:r>
              <a:rPr lang="ja-JP" altLang="en-US" sz="1100" b="1" dirty="0" smtClean="0">
                <a:solidFill>
                  <a:schemeClr val="tx2"/>
                </a:solidFill>
                <a:latin typeface="HG丸ｺﾞｼｯｸM-PRO" pitchFamily="50" charset="-128"/>
                <a:ea typeface="HG丸ｺﾞｼｯｸM-PRO" pitchFamily="50" charset="-128"/>
              </a:rPr>
              <a:t>のセン</a:t>
            </a:r>
            <a:endParaRPr lang="en-US" altLang="ja-JP" sz="1100" b="1" dirty="0" smtClean="0">
              <a:solidFill>
                <a:schemeClr val="tx2"/>
              </a:solidFill>
              <a:latin typeface="HG丸ｺﾞｼｯｸM-PRO" pitchFamily="50" charset="-128"/>
              <a:ea typeface="HG丸ｺﾞｼｯｸM-PRO" pitchFamily="50" charset="-128"/>
            </a:endParaRPr>
          </a:p>
          <a:p>
            <a:r>
              <a:rPr lang="en-US" altLang="ja-JP" sz="1100" b="1" dirty="0">
                <a:solidFill>
                  <a:schemeClr val="tx2"/>
                </a:solidFill>
                <a:latin typeface="HG丸ｺﾞｼｯｸM-PRO" pitchFamily="50" charset="-128"/>
                <a:ea typeface="HG丸ｺﾞｼｯｸM-PRO" pitchFamily="50" charset="-128"/>
              </a:rPr>
              <a:t> </a:t>
            </a:r>
            <a:r>
              <a:rPr lang="en-US" altLang="ja-JP" sz="1100" b="1" dirty="0" smtClean="0">
                <a:solidFill>
                  <a:schemeClr val="tx2"/>
                </a:solidFill>
                <a:latin typeface="HG丸ｺﾞｼｯｸM-PRO" pitchFamily="50" charset="-128"/>
                <a:ea typeface="HG丸ｺﾞｼｯｸM-PRO" pitchFamily="50" charset="-128"/>
              </a:rPr>
              <a:t>   </a:t>
            </a:r>
            <a:r>
              <a:rPr lang="ja-JP" altLang="en-US" sz="1100" b="1" dirty="0" smtClean="0">
                <a:solidFill>
                  <a:schemeClr val="tx2"/>
                </a:solidFill>
                <a:latin typeface="HG丸ｺﾞｼｯｸM-PRO" pitchFamily="50" charset="-128"/>
                <a:ea typeface="HG丸ｺﾞｼｯｸM-PRO" pitchFamily="50" charset="-128"/>
              </a:rPr>
              <a:t>ター（</a:t>
            </a:r>
            <a:r>
              <a:rPr lang="en-US" altLang="ja-JP" sz="1100" b="1" dirty="0" smtClean="0">
                <a:solidFill>
                  <a:schemeClr val="tx2"/>
                </a:solidFill>
                <a:latin typeface="HG丸ｺﾞｼｯｸM-PRO" pitchFamily="50" charset="-128"/>
                <a:ea typeface="HG丸ｺﾞｼｯｸM-PRO" pitchFamily="50" charset="-128"/>
              </a:rPr>
              <a:t>※</a:t>
            </a:r>
            <a:r>
              <a:rPr lang="ja-JP" altLang="en-US" sz="1100" b="1" dirty="0" smtClean="0">
                <a:solidFill>
                  <a:schemeClr val="tx2"/>
                </a:solidFill>
                <a:latin typeface="HG丸ｺﾞｼｯｸM-PRO" pitchFamily="50" charset="-128"/>
                <a:ea typeface="HG丸ｺﾞｼｯｸM-PRO" pitchFamily="50" charset="-128"/>
              </a:rPr>
              <a:t>１）や</a:t>
            </a:r>
            <a:r>
              <a:rPr lang="ja-JP" altLang="en-US" sz="1100" b="1" dirty="0">
                <a:solidFill>
                  <a:srgbClr val="FF0000"/>
                </a:solidFill>
                <a:latin typeface="HG丸ｺﾞｼｯｸM-PRO" pitchFamily="50" charset="-128"/>
                <a:ea typeface="HG丸ｺﾞｼｯｸM-PRO" pitchFamily="50" charset="-128"/>
              </a:rPr>
              <a:t>機能</a:t>
            </a:r>
            <a:r>
              <a:rPr lang="ja-JP" altLang="en-US" sz="1100" b="1" dirty="0" smtClean="0">
                <a:solidFill>
                  <a:srgbClr val="FF0000"/>
                </a:solidFill>
                <a:latin typeface="HG丸ｺﾞｼｯｸM-PRO" pitchFamily="50" charset="-128"/>
                <a:ea typeface="HG丸ｺﾞｼｯｸM-PRO" pitchFamily="50" charset="-128"/>
              </a:rPr>
              <a:t>強化型</a:t>
            </a:r>
            <a:r>
              <a:rPr lang="ja-JP" altLang="en-US" sz="1100" b="1" dirty="0">
                <a:solidFill>
                  <a:schemeClr val="tx2"/>
                </a:solidFill>
                <a:latin typeface="HG丸ｺﾞｼｯｸM-PRO" pitchFamily="50" charset="-128"/>
                <a:ea typeface="HG丸ｺﾞｼｯｸM-PRO" pitchFamily="50" charset="-128"/>
              </a:rPr>
              <a:t>の</a:t>
            </a:r>
            <a:r>
              <a:rPr lang="ja-JP" altLang="en-US" sz="1100" b="1" dirty="0" smtClean="0">
                <a:solidFill>
                  <a:schemeClr val="tx2"/>
                </a:solidFill>
                <a:latin typeface="HG丸ｺﾞｼｯｸM-PRO" pitchFamily="50" charset="-128"/>
                <a:ea typeface="HG丸ｺﾞｼｯｸM-PRO" pitchFamily="50" charset="-128"/>
              </a:rPr>
              <a:t>センター（</a:t>
            </a:r>
            <a:r>
              <a:rPr lang="en-US" altLang="ja-JP" sz="1100" b="1" dirty="0" smtClean="0">
                <a:solidFill>
                  <a:schemeClr val="tx2"/>
                </a:solidFill>
                <a:latin typeface="HG丸ｺﾞｼｯｸM-PRO" pitchFamily="50" charset="-128"/>
                <a:ea typeface="HG丸ｺﾞｼｯｸM-PRO" pitchFamily="50" charset="-128"/>
              </a:rPr>
              <a:t>※</a:t>
            </a:r>
          </a:p>
          <a:p>
            <a:r>
              <a:rPr lang="en-US" altLang="ja-JP" sz="1100" b="1" dirty="0">
                <a:solidFill>
                  <a:schemeClr val="tx2"/>
                </a:solidFill>
                <a:latin typeface="HG丸ｺﾞｼｯｸM-PRO" pitchFamily="50" charset="-128"/>
                <a:ea typeface="HG丸ｺﾞｼｯｸM-PRO" pitchFamily="50" charset="-128"/>
              </a:rPr>
              <a:t> </a:t>
            </a:r>
            <a:r>
              <a:rPr lang="en-US" altLang="ja-JP" sz="1100" b="1" dirty="0" smtClean="0">
                <a:solidFill>
                  <a:schemeClr val="tx2"/>
                </a:solidFill>
                <a:latin typeface="HG丸ｺﾞｼｯｸM-PRO" pitchFamily="50" charset="-128"/>
                <a:ea typeface="HG丸ｺﾞｼｯｸM-PRO" pitchFamily="50" charset="-128"/>
              </a:rPr>
              <a:t>   </a:t>
            </a:r>
            <a:r>
              <a:rPr lang="ja-JP" altLang="en-US" sz="1100" b="1" dirty="0" smtClean="0">
                <a:solidFill>
                  <a:schemeClr val="tx2"/>
                </a:solidFill>
                <a:latin typeface="HG丸ｺﾞｼｯｸM-PRO" pitchFamily="50" charset="-128"/>
                <a:ea typeface="HG丸ｺﾞｼｯｸM-PRO" pitchFamily="50" charset="-128"/>
              </a:rPr>
              <a:t>２）を位置づけるなどセンター間の役割分</a:t>
            </a:r>
            <a:endParaRPr lang="en-US" altLang="ja-JP" sz="1100" b="1" dirty="0" smtClean="0">
              <a:solidFill>
                <a:schemeClr val="tx2"/>
              </a:solidFill>
              <a:latin typeface="HG丸ｺﾞｼｯｸM-PRO" pitchFamily="50" charset="-128"/>
              <a:ea typeface="HG丸ｺﾞｼｯｸM-PRO" pitchFamily="50" charset="-128"/>
            </a:endParaRPr>
          </a:p>
          <a:p>
            <a:r>
              <a:rPr lang="en-US" altLang="ja-JP" sz="1100" b="1" dirty="0">
                <a:solidFill>
                  <a:schemeClr val="tx2"/>
                </a:solidFill>
                <a:latin typeface="HG丸ｺﾞｼｯｸM-PRO" pitchFamily="50" charset="-128"/>
                <a:ea typeface="HG丸ｺﾞｼｯｸM-PRO" pitchFamily="50" charset="-128"/>
              </a:rPr>
              <a:t> </a:t>
            </a:r>
            <a:r>
              <a:rPr lang="en-US" altLang="ja-JP" sz="1100" b="1" dirty="0" smtClean="0">
                <a:solidFill>
                  <a:schemeClr val="tx2"/>
                </a:solidFill>
                <a:latin typeface="HG丸ｺﾞｼｯｸM-PRO" pitchFamily="50" charset="-128"/>
                <a:ea typeface="HG丸ｺﾞｼｯｸM-PRO" pitchFamily="50" charset="-128"/>
              </a:rPr>
              <a:t>   </a:t>
            </a:r>
            <a:r>
              <a:rPr lang="ja-JP" altLang="en-US" sz="1100" b="1" dirty="0" smtClean="0">
                <a:solidFill>
                  <a:schemeClr val="tx2"/>
                </a:solidFill>
                <a:latin typeface="HG丸ｺﾞｼｯｸM-PRO" pitchFamily="50" charset="-128"/>
                <a:ea typeface="HG丸ｺﾞｼｯｸM-PRO" pitchFamily="50" charset="-128"/>
              </a:rPr>
              <a:t>担・連携を強化</a:t>
            </a:r>
            <a:endParaRPr lang="en-US" altLang="ja-JP" sz="1100" b="1" dirty="0" smtClean="0">
              <a:solidFill>
                <a:schemeClr val="tx2"/>
              </a:solidFill>
              <a:latin typeface="HG丸ｺﾞｼｯｸM-PRO" pitchFamily="50" charset="-128"/>
              <a:ea typeface="HG丸ｺﾞｼｯｸM-PRO" pitchFamily="50" charset="-128"/>
            </a:endParaRPr>
          </a:p>
        </p:txBody>
      </p:sp>
      <p:pic>
        <p:nvPicPr>
          <p:cNvPr id="1027" name="Picture 3" descr="C:\Users\OSJSE\AppData\Local\Microsoft\Windows\Temporary Internet Files\Content.IE5\YH69ASV8\MC90023965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493" y="1977869"/>
            <a:ext cx="520165" cy="51502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7810866" y="4780769"/>
            <a:ext cx="2165443" cy="1960599"/>
            <a:chOff x="7085131" y="4838752"/>
            <a:chExt cx="1964244" cy="2019247"/>
          </a:xfrm>
        </p:grpSpPr>
        <p:sp>
          <p:nvSpPr>
            <p:cNvPr id="29" name="角丸四角形 28"/>
            <p:cNvSpPr/>
            <p:nvPr/>
          </p:nvSpPr>
          <p:spPr>
            <a:xfrm>
              <a:off x="7085131" y="4838752"/>
              <a:ext cx="1964244" cy="2019247"/>
            </a:xfrm>
            <a:prstGeom prst="roundRect">
              <a:avLst/>
            </a:prstGeom>
            <a:solidFill>
              <a:schemeClr val="bg1">
                <a:lumMod val="95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7141671" y="4860358"/>
              <a:ext cx="1907704" cy="1996994"/>
            </a:xfrm>
            <a:prstGeom prst="rect">
              <a:avLst/>
            </a:prstGeom>
          </p:spPr>
          <p:txBody>
            <a:bodyPr wrap="square">
              <a:spAutoFit/>
            </a:bodyPr>
            <a:lstStyle/>
            <a:p>
              <a:r>
                <a:rPr lang="en-US" altLang="ja-JP" sz="1000" b="1" dirty="0">
                  <a:solidFill>
                    <a:srgbClr val="0070C0"/>
                  </a:solidFill>
                  <a:latin typeface="HG丸ｺﾞｼｯｸM-PRO" pitchFamily="50" charset="-128"/>
                  <a:ea typeface="HG丸ｺﾞｼｯｸM-PRO" pitchFamily="50" charset="-128"/>
                </a:rPr>
                <a:t>※</a:t>
              </a:r>
              <a:r>
                <a:rPr lang="ja-JP" altLang="en-US" sz="1000" b="1" dirty="0">
                  <a:solidFill>
                    <a:srgbClr val="0070C0"/>
                  </a:solidFill>
                  <a:latin typeface="HG丸ｺﾞｼｯｸM-PRO" pitchFamily="50" charset="-128"/>
                  <a:ea typeface="HG丸ｺﾞｼｯｸM-PRO" pitchFamily="50" charset="-128"/>
                </a:rPr>
                <a:t>１　</a:t>
              </a:r>
              <a:r>
                <a:rPr lang="ja-JP" altLang="en-US" sz="1000" b="1" dirty="0" smtClean="0">
                  <a:solidFill>
                    <a:srgbClr val="0070C0"/>
                  </a:solidFill>
                  <a:latin typeface="HG丸ｺﾞｼｯｸM-PRO" pitchFamily="50" charset="-128"/>
                  <a:ea typeface="HG丸ｺﾞｼｯｸM-PRO" pitchFamily="50" charset="-128"/>
                </a:rPr>
                <a:t>基幹的な役割の</a:t>
              </a:r>
              <a:endParaRPr lang="en-US" altLang="ja-JP" sz="1000" b="1" dirty="0" smtClean="0">
                <a:solidFill>
                  <a:srgbClr val="0070C0"/>
                </a:solidFill>
                <a:latin typeface="HG丸ｺﾞｼｯｸM-PRO" pitchFamily="50" charset="-128"/>
                <a:ea typeface="HG丸ｺﾞｼｯｸM-PRO" pitchFamily="50" charset="-128"/>
              </a:endParaRPr>
            </a:p>
            <a:p>
              <a:r>
                <a:rPr lang="ja-JP" altLang="en-US" sz="1000" b="1" dirty="0">
                  <a:solidFill>
                    <a:srgbClr val="0070C0"/>
                  </a:solidFill>
                  <a:latin typeface="HG丸ｺﾞｼｯｸM-PRO" pitchFamily="50" charset="-128"/>
                  <a:ea typeface="HG丸ｺﾞｼｯｸM-PRO" pitchFamily="50" charset="-128"/>
                </a:rPr>
                <a:t>　</a:t>
              </a:r>
              <a:r>
                <a:rPr lang="ja-JP" altLang="en-US" sz="1000" b="1" dirty="0" smtClean="0">
                  <a:solidFill>
                    <a:srgbClr val="0070C0"/>
                  </a:solidFill>
                  <a:latin typeface="HG丸ｺﾞｼｯｸM-PRO" pitchFamily="50" charset="-128"/>
                  <a:ea typeface="HG丸ｺﾞｼｯｸM-PRO" pitchFamily="50" charset="-128"/>
                </a:rPr>
                <a:t>　　　　　　　センター</a:t>
              </a:r>
              <a:endParaRPr lang="en-US" altLang="ja-JP" sz="1000" b="1" dirty="0">
                <a:solidFill>
                  <a:srgbClr val="0070C0"/>
                </a:solidFill>
                <a:latin typeface="HG丸ｺﾞｼｯｸM-PRO" pitchFamily="50" charset="-128"/>
                <a:ea typeface="HG丸ｺﾞｼｯｸM-PRO" pitchFamily="50" charset="-128"/>
              </a:endParaRPr>
            </a:p>
            <a:p>
              <a:r>
                <a:rPr lang="ja-JP" altLang="en-US" sz="1000" dirty="0" smtClean="0">
                  <a:latin typeface="HG丸ｺﾞｼｯｸM-PRO" pitchFamily="50" charset="-128"/>
                  <a:ea typeface="HG丸ｺﾞｼｯｸM-PRO" pitchFamily="50" charset="-128"/>
                </a:rPr>
                <a:t>（直営センターで実施も可）</a:t>
              </a:r>
              <a:endParaRPr lang="en-US" altLang="ja-JP" sz="1000" b="1" dirty="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たとえば、センター間の</a:t>
              </a:r>
              <a:endParaRPr lang="en-US" altLang="ja-JP" sz="1000" dirty="0" smtClean="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総合調整、他センターの</a:t>
              </a:r>
              <a:endParaRPr lang="en-US" altLang="ja-JP" sz="1000" dirty="0" smtClean="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後方支援、地域ケア推進</a:t>
              </a:r>
              <a:endParaRPr lang="en-US" altLang="ja-JP" sz="1000" dirty="0" smtClean="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会議の開催などを担う</a:t>
              </a:r>
              <a:endParaRPr lang="en-US" altLang="ja-JP" sz="1000" dirty="0">
                <a:latin typeface="HG丸ｺﾞｼｯｸM-PRO" pitchFamily="50" charset="-128"/>
                <a:ea typeface="HG丸ｺﾞｼｯｸM-PRO" pitchFamily="50" charset="-128"/>
              </a:endParaRPr>
            </a:p>
            <a:p>
              <a:endParaRPr lang="en-US" altLang="ja-JP" sz="1000" b="1" dirty="0" smtClean="0">
                <a:solidFill>
                  <a:srgbClr val="0070C0"/>
                </a:solidFill>
                <a:latin typeface="HG丸ｺﾞｼｯｸM-PRO" pitchFamily="50" charset="-128"/>
                <a:ea typeface="HG丸ｺﾞｼｯｸM-PRO" pitchFamily="50" charset="-128"/>
              </a:endParaRPr>
            </a:p>
            <a:p>
              <a:r>
                <a:rPr lang="en-US" altLang="ja-JP" sz="1000" b="1" dirty="0" smtClean="0">
                  <a:solidFill>
                    <a:srgbClr val="0070C0"/>
                  </a:solidFill>
                  <a:latin typeface="HG丸ｺﾞｼｯｸM-PRO" pitchFamily="50" charset="-128"/>
                  <a:ea typeface="HG丸ｺﾞｼｯｸM-PRO" pitchFamily="50" charset="-128"/>
                </a:rPr>
                <a:t>※</a:t>
              </a:r>
              <a:r>
                <a:rPr lang="ja-JP" altLang="en-US" sz="1000" b="1" dirty="0">
                  <a:solidFill>
                    <a:srgbClr val="0070C0"/>
                  </a:solidFill>
                  <a:latin typeface="HG丸ｺﾞｼｯｸM-PRO" pitchFamily="50" charset="-128"/>
                  <a:ea typeface="HG丸ｺﾞｼｯｸM-PRO" pitchFamily="50" charset="-128"/>
                </a:rPr>
                <a:t>２　機能</a:t>
              </a:r>
              <a:r>
                <a:rPr lang="ja-JP" altLang="en-US" sz="1000" b="1" dirty="0" smtClean="0">
                  <a:solidFill>
                    <a:srgbClr val="0070C0"/>
                  </a:solidFill>
                  <a:latin typeface="HG丸ｺﾞｼｯｸM-PRO" pitchFamily="50" charset="-128"/>
                  <a:ea typeface="HG丸ｺﾞｼｯｸM-PRO" pitchFamily="50" charset="-128"/>
                </a:rPr>
                <a:t>強化型のセンター</a:t>
              </a:r>
              <a:endParaRPr lang="en-US" altLang="ja-JP" sz="1000" b="1" dirty="0">
                <a:solidFill>
                  <a:srgbClr val="0070C0"/>
                </a:solidFill>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過去</a:t>
              </a:r>
              <a:r>
                <a:rPr lang="ja-JP" altLang="en-US" sz="1000" dirty="0">
                  <a:latin typeface="HG丸ｺﾞｼｯｸM-PRO" pitchFamily="50" charset="-128"/>
                  <a:ea typeface="HG丸ｺﾞｼｯｸM-PRO" pitchFamily="50" charset="-128"/>
                </a:rPr>
                <a:t>の実績や得意</a:t>
              </a:r>
              <a:r>
                <a:rPr lang="ja-JP" altLang="en-US" sz="1000" dirty="0" smtClean="0">
                  <a:latin typeface="HG丸ｺﾞｼｯｸM-PRO" pitchFamily="50" charset="-128"/>
                  <a:ea typeface="HG丸ｺﾞｼｯｸM-PRO" pitchFamily="50" charset="-128"/>
                </a:rPr>
                <a:t>分野を踏</a:t>
              </a:r>
              <a:endParaRPr lang="en-US" altLang="ja-JP" sz="1000" dirty="0" smtClean="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まえ</a:t>
              </a:r>
              <a:r>
                <a:rPr lang="ja-JP" altLang="en-US" sz="1000" dirty="0" err="1" smtClean="0">
                  <a:latin typeface="HG丸ｺﾞｼｯｸM-PRO" pitchFamily="50" charset="-128"/>
                  <a:ea typeface="HG丸ｺﾞｼｯｸM-PRO" pitchFamily="50" charset="-128"/>
                </a:rPr>
                <a:t>て</a:t>
              </a:r>
              <a:r>
                <a:rPr lang="ja-JP" altLang="en-US" sz="1000" dirty="0" smtClean="0">
                  <a:latin typeface="HG丸ｺﾞｼｯｸM-PRO" pitchFamily="50" charset="-128"/>
                  <a:ea typeface="HG丸ｺﾞｼｯｸM-PRO" pitchFamily="50" charset="-128"/>
                </a:rPr>
                <a:t>機能</a:t>
              </a:r>
              <a:r>
                <a:rPr lang="ja-JP" altLang="en-US" sz="1000" dirty="0">
                  <a:latin typeface="HG丸ｺﾞｼｯｸM-PRO" pitchFamily="50" charset="-128"/>
                  <a:ea typeface="HG丸ｺﾞｼｯｸM-PRO" pitchFamily="50" charset="-128"/>
                </a:rPr>
                <a:t>を強化し</a:t>
              </a:r>
              <a:r>
                <a:rPr lang="ja-JP" altLang="en-US" sz="1000" dirty="0" smtClean="0">
                  <a:latin typeface="HG丸ｺﾞｼｯｸM-PRO" pitchFamily="50" charset="-128"/>
                  <a:ea typeface="HG丸ｺﾞｼｯｸM-PRO" pitchFamily="50" charset="-128"/>
                </a:rPr>
                <a:t>、他の</a:t>
              </a:r>
              <a:endParaRPr lang="en-US" altLang="ja-JP" sz="1000" dirty="0" smtClean="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センター</a:t>
              </a:r>
              <a:r>
                <a:rPr lang="ja-JP" altLang="en-US" sz="1000" dirty="0">
                  <a:latin typeface="HG丸ｺﾞｼｯｸM-PRO" pitchFamily="50" charset="-128"/>
                  <a:ea typeface="HG丸ｺﾞｼｯｸM-PRO" pitchFamily="50" charset="-128"/>
                </a:rPr>
                <a:t>の</a:t>
              </a:r>
              <a:r>
                <a:rPr lang="ja-JP" altLang="en-US" sz="1000" dirty="0" smtClean="0">
                  <a:latin typeface="HG丸ｺﾞｼｯｸM-PRO" pitchFamily="50" charset="-128"/>
                  <a:ea typeface="HG丸ｺﾞｼｯｸM-PRO" pitchFamily="50" charset="-128"/>
                </a:rPr>
                <a:t>後方支援も担う</a:t>
              </a:r>
              <a:endParaRPr lang="en-US" altLang="ja-JP" sz="1000" dirty="0">
                <a:latin typeface="HG丸ｺﾞｼｯｸM-PRO" pitchFamily="50" charset="-128"/>
                <a:ea typeface="HG丸ｺﾞｼｯｸM-PRO" pitchFamily="50" charset="-128"/>
              </a:endParaRPr>
            </a:p>
          </p:txBody>
        </p:sp>
      </p:grpSp>
      <p:grpSp>
        <p:nvGrpSpPr>
          <p:cNvPr id="11" name="グループ化 10"/>
          <p:cNvGrpSpPr/>
          <p:nvPr/>
        </p:nvGrpSpPr>
        <p:grpSpPr>
          <a:xfrm>
            <a:off x="34165" y="4854418"/>
            <a:ext cx="2217242" cy="1958958"/>
            <a:chOff x="95338" y="4903359"/>
            <a:chExt cx="2011230" cy="1958958"/>
          </a:xfrm>
        </p:grpSpPr>
        <p:sp>
          <p:nvSpPr>
            <p:cNvPr id="42" name="角丸四角形 41"/>
            <p:cNvSpPr/>
            <p:nvPr/>
          </p:nvSpPr>
          <p:spPr>
            <a:xfrm>
              <a:off x="95338" y="4903359"/>
              <a:ext cx="2011230" cy="1895992"/>
            </a:xfrm>
            <a:prstGeom prst="roundRect">
              <a:avLst/>
            </a:prstGeom>
            <a:solidFill>
              <a:schemeClr val="bg1">
                <a:lumMod val="95000"/>
              </a:schemeClr>
            </a:solidFill>
            <a:ln w="6350">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smtClean="0">
                <a:solidFill>
                  <a:schemeClr val="tx1"/>
                </a:solidFill>
                <a:latin typeface="HG丸ｺﾞｼｯｸM-PRO" pitchFamily="50" charset="-128"/>
                <a:ea typeface="HG丸ｺﾞｼｯｸM-PRO" pitchFamily="50" charset="-128"/>
              </a:endParaRPr>
            </a:p>
          </p:txBody>
        </p:sp>
        <p:sp>
          <p:nvSpPr>
            <p:cNvPr id="9" name="正方形/長方形 8"/>
            <p:cNvSpPr/>
            <p:nvPr/>
          </p:nvSpPr>
          <p:spPr>
            <a:xfrm>
              <a:off x="171848" y="4992574"/>
              <a:ext cx="1934719" cy="1869743"/>
            </a:xfrm>
            <a:prstGeom prst="rect">
              <a:avLst/>
            </a:prstGeom>
          </p:spPr>
          <p:txBody>
            <a:bodyPr wrap="square">
              <a:spAutoFit/>
            </a:bodyPr>
            <a:lstStyle/>
            <a:p>
              <a:r>
                <a:rPr lang="ja-JP" altLang="en-US" sz="1050" dirty="0">
                  <a:latin typeface="HG丸ｺﾞｼｯｸM-PRO" pitchFamily="50" charset="-128"/>
                  <a:ea typeface="HG丸ｺﾞｼｯｸM-PRO" pitchFamily="50" charset="-128"/>
                </a:rPr>
                <a:t>今後充実する業務について</a:t>
              </a:r>
              <a:r>
                <a:rPr lang="ja-JP" altLang="en-US" sz="1050" dirty="0" smtClean="0">
                  <a:latin typeface="HG丸ｺﾞｼｯｸM-PRO" pitchFamily="50" charset="-128"/>
                  <a:ea typeface="HG丸ｺﾞｼｯｸM-PRO" pitchFamily="50" charset="-128"/>
                </a:rPr>
                <a:t>は地域</a:t>
              </a:r>
              <a:r>
                <a:rPr lang="ja-JP" altLang="en-US" sz="1050" dirty="0">
                  <a:latin typeface="HG丸ｺﾞｼｯｸM-PRO" pitchFamily="50" charset="-128"/>
                  <a:ea typeface="HG丸ｺﾞｼｯｸM-PRO" pitchFamily="50" charset="-128"/>
                </a:rPr>
                <a:t>包括支援</a:t>
              </a:r>
              <a:r>
                <a:rPr lang="ja-JP" altLang="en-US" sz="1050" dirty="0" smtClean="0">
                  <a:latin typeface="HG丸ｺﾞｼｯｸM-PRO" pitchFamily="50" charset="-128"/>
                  <a:ea typeface="HG丸ｺﾞｼｯｸM-PRO" pitchFamily="50" charset="-128"/>
                </a:rPr>
                <a:t>センターまたは</a:t>
              </a:r>
              <a:r>
                <a:rPr lang="ja-JP" altLang="en-US" sz="1050" dirty="0">
                  <a:latin typeface="HG丸ｺﾞｼｯｸM-PRO" pitchFamily="50" charset="-128"/>
                  <a:ea typeface="HG丸ｺﾞｼｯｸM-PRO" pitchFamily="50" charset="-128"/>
                </a:rPr>
                <a:t>適切な機関が実施</a:t>
              </a:r>
              <a:endParaRPr lang="en-US" altLang="ja-JP" sz="1050" dirty="0">
                <a:latin typeface="HG丸ｺﾞｼｯｸM-PRO" pitchFamily="50" charset="-128"/>
                <a:ea typeface="HG丸ｺﾞｼｯｸM-PRO" pitchFamily="50" charset="-128"/>
              </a:endParaRPr>
            </a:p>
            <a:p>
              <a:r>
                <a:rPr lang="ja-JP" altLang="en-US" sz="1050" dirty="0" smtClean="0">
                  <a:latin typeface="HG丸ｺﾞｼｯｸM-PRO" pitchFamily="50" charset="-128"/>
                  <a:ea typeface="HG丸ｺﾞｼｯｸM-PRO" pitchFamily="50" charset="-128"/>
                </a:rPr>
                <a:t>＜例＞</a:t>
              </a:r>
              <a:endParaRPr lang="en-US" altLang="ja-JP" sz="1050" dirty="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a:t>
              </a:r>
              <a:r>
                <a:rPr lang="ja-JP" altLang="en-US" sz="1050" dirty="0" smtClean="0">
                  <a:latin typeface="HG丸ｺﾞｼｯｸM-PRO" pitchFamily="50" charset="-128"/>
                  <a:ea typeface="HG丸ｺﾞｼｯｸM-PRO" pitchFamily="50" charset="-128"/>
                </a:rPr>
                <a:t>基幹的な役割のセンターに</a:t>
              </a:r>
              <a:endParaRPr lang="en-US" altLang="ja-JP" sz="1050" dirty="0" smtClean="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　</a:t>
              </a:r>
              <a:r>
                <a:rPr lang="ja-JP" altLang="en-US" sz="1050" dirty="0" smtClean="0">
                  <a:latin typeface="HG丸ｺﾞｼｯｸM-PRO" pitchFamily="50" charset="-128"/>
                  <a:ea typeface="HG丸ｺﾞｼｯｸM-PRO" pitchFamily="50" charset="-128"/>
                </a:rPr>
                <a:t>位置づける</a:t>
              </a:r>
              <a:r>
                <a:rPr lang="ja-JP" altLang="en-US" sz="1050" dirty="0">
                  <a:latin typeface="HG丸ｺﾞｼｯｸM-PRO" pitchFamily="50" charset="-128"/>
                  <a:ea typeface="HG丸ｺﾞｼｯｸM-PRO" pitchFamily="50" charset="-128"/>
                </a:rPr>
                <a:t>方法</a:t>
              </a:r>
              <a:endParaRPr lang="en-US" altLang="ja-JP" sz="1050" dirty="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・他の適切な機関に</a:t>
              </a:r>
              <a:r>
                <a:rPr lang="ja-JP" altLang="en-US" sz="1050" dirty="0" smtClean="0">
                  <a:latin typeface="HG丸ｺﾞｼｯｸM-PRO" pitchFamily="50" charset="-128"/>
                  <a:ea typeface="HG丸ｺﾞｼｯｸM-PRO" pitchFamily="50" charset="-128"/>
                </a:rPr>
                <a:t>委託して</a:t>
              </a:r>
              <a:endParaRPr lang="en-US" altLang="ja-JP" sz="1050" dirty="0" smtClean="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　</a:t>
              </a:r>
              <a:r>
                <a:rPr lang="ja-JP" altLang="en-US" sz="1050" dirty="0" smtClean="0">
                  <a:latin typeface="HG丸ｺﾞｼｯｸM-PRO" pitchFamily="50" charset="-128"/>
                  <a:ea typeface="HG丸ｺﾞｼｯｸM-PRO" pitchFamily="50" charset="-128"/>
                </a:rPr>
                <a:t>連携</a:t>
              </a:r>
              <a:r>
                <a:rPr lang="ja-JP" altLang="en-US" sz="1050" dirty="0">
                  <a:latin typeface="HG丸ｺﾞｼｯｸM-PRO" pitchFamily="50" charset="-128"/>
                  <a:ea typeface="HG丸ｺﾞｼｯｸM-PRO" pitchFamily="50" charset="-128"/>
                </a:rPr>
                <a:t>する方法</a:t>
              </a:r>
              <a:endParaRPr lang="en-US" altLang="ja-JP" sz="1050" dirty="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a:t>
              </a:r>
              <a:r>
                <a:rPr lang="ja-JP" altLang="en-US" sz="1050" dirty="0" smtClean="0">
                  <a:latin typeface="HG丸ｺﾞｼｯｸM-PRO" pitchFamily="50" charset="-128"/>
                  <a:ea typeface="HG丸ｺﾞｼｯｸM-PRO" pitchFamily="50" charset="-128"/>
                </a:rPr>
                <a:t>基幹的な役割のセンターと</a:t>
              </a:r>
              <a:endParaRPr lang="en-US" altLang="ja-JP" sz="1050" dirty="0" smtClean="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　</a:t>
              </a:r>
              <a:r>
                <a:rPr lang="ja-JP" altLang="en-US" sz="1050" dirty="0" smtClean="0">
                  <a:latin typeface="HG丸ｺﾞｼｯｸM-PRO" pitchFamily="50" charset="-128"/>
                  <a:ea typeface="HG丸ｺﾞｼｯｸM-PRO" pitchFamily="50" charset="-128"/>
                </a:rPr>
                <a:t>機能</a:t>
              </a:r>
              <a:r>
                <a:rPr lang="ja-JP" altLang="en-US" sz="1050" smtClean="0">
                  <a:latin typeface="HG丸ｺﾞｼｯｸM-PRO" pitchFamily="50" charset="-128"/>
                  <a:ea typeface="HG丸ｺﾞｼｯｸM-PRO" pitchFamily="50" charset="-128"/>
                </a:rPr>
                <a:t>強化型のセンタ</a:t>
              </a:r>
              <a:r>
                <a:rPr lang="ja-JP" altLang="en-US" sz="1050" dirty="0" smtClean="0">
                  <a:latin typeface="HG丸ｺﾞｼｯｸM-PRO" pitchFamily="50" charset="-128"/>
                  <a:ea typeface="HG丸ｺﾞｼｯｸM-PRO" pitchFamily="50" charset="-128"/>
                </a:rPr>
                <a:t>－で分</a:t>
              </a:r>
              <a:endParaRPr lang="en-US" altLang="ja-JP" sz="1050" dirty="0" smtClean="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　</a:t>
              </a:r>
              <a:r>
                <a:rPr lang="ja-JP" altLang="en-US" sz="1050" dirty="0" err="1" smtClean="0">
                  <a:latin typeface="HG丸ｺﾞｼｯｸM-PRO" pitchFamily="50" charset="-128"/>
                  <a:ea typeface="HG丸ｺﾞｼｯｸM-PRO" pitchFamily="50" charset="-128"/>
                </a:rPr>
                <a:t>担する</a:t>
              </a:r>
              <a:r>
                <a:rPr lang="ja-JP" altLang="en-US" sz="1050" dirty="0" smtClean="0">
                  <a:latin typeface="HG丸ｺﾞｼｯｸM-PRO" pitchFamily="50" charset="-128"/>
                  <a:ea typeface="HG丸ｺﾞｼｯｸM-PRO" pitchFamily="50" charset="-128"/>
                </a:rPr>
                <a:t>方法</a:t>
              </a:r>
              <a:r>
                <a:rPr lang="ja-JP" altLang="en-US" sz="1050" dirty="0">
                  <a:latin typeface="HG丸ｺﾞｼｯｸM-PRO" pitchFamily="50" charset="-128"/>
                  <a:ea typeface="HG丸ｺﾞｼｯｸM-PRO" pitchFamily="50" charset="-128"/>
                </a:rPr>
                <a:t>　</a:t>
              </a:r>
              <a:r>
                <a:rPr lang="ja-JP" altLang="en-US" sz="1050" dirty="0" smtClean="0">
                  <a:latin typeface="HG丸ｺﾞｼｯｸM-PRO" pitchFamily="50" charset="-128"/>
                  <a:ea typeface="HG丸ｺﾞｼｯｸM-PRO" pitchFamily="50" charset="-128"/>
                </a:rPr>
                <a:t>　　　　等</a:t>
              </a:r>
              <a:endParaRPr lang="en-US" altLang="ja-JP" sz="1050" dirty="0">
                <a:latin typeface="HG丸ｺﾞｼｯｸM-PRO" pitchFamily="50" charset="-128"/>
                <a:ea typeface="HG丸ｺﾞｼｯｸM-PRO" pitchFamily="50" charset="-128"/>
              </a:endParaRPr>
            </a:p>
          </p:txBody>
        </p:sp>
      </p:grpSp>
      <p:sp>
        <p:nvSpPr>
          <p:cNvPr id="50" name="角丸四角形 49"/>
          <p:cNvSpPr/>
          <p:nvPr/>
        </p:nvSpPr>
        <p:spPr>
          <a:xfrm>
            <a:off x="7017332" y="2468984"/>
            <a:ext cx="2786011" cy="646245"/>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高齢者のニーズと</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ボランティア</a:t>
            </a:r>
            <a:r>
              <a:rPr lang="ja-JP" altLang="en-US" sz="1000" dirty="0">
                <a:solidFill>
                  <a:schemeClr val="tx1"/>
                </a:solidFill>
                <a:latin typeface="HG丸ｺﾞｼｯｸM-PRO" panose="020F0600000000000000" pitchFamily="50" charset="-128"/>
                <a:ea typeface="HG丸ｺﾞｼｯｸM-PRO" panose="020F0600000000000000" pitchFamily="50" charset="-128"/>
              </a:rPr>
              <a:t>等</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の</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地域資源とのマッチングにより、多様な主体による生活支援を充実</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1" name="角丸四角形 50"/>
          <p:cNvSpPr/>
          <p:nvPr/>
        </p:nvSpPr>
        <p:spPr>
          <a:xfrm>
            <a:off x="5687333" y="4903361"/>
            <a:ext cx="2022644" cy="701589"/>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多様な参加の場づくりと</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リハビリ専門職</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の適切な関与により、高齢者が生きがいをもって生活できるよう支援</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6" name="角丸四角形 55"/>
          <p:cNvSpPr/>
          <p:nvPr/>
        </p:nvSpPr>
        <p:spPr>
          <a:xfrm>
            <a:off x="2382344" y="4992575"/>
            <a:ext cx="1969311" cy="612374"/>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従来の業務を評価・改善することにより、地域包括ケアの</a:t>
            </a:r>
            <a:r>
              <a:rPr lang="ja-JP" altLang="en-US" sz="1050" dirty="0">
                <a:solidFill>
                  <a:schemeClr val="tx1"/>
                </a:solidFill>
                <a:latin typeface="HG丸ｺﾞｼｯｸM-PRO" panose="020F0600000000000000" pitchFamily="50" charset="-128"/>
                <a:ea typeface="HG丸ｺﾞｼｯｸM-PRO" panose="020F0600000000000000" pitchFamily="50" charset="-128"/>
              </a:rPr>
              <a:t>取組</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を充実</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76" name="角丸四角形 75"/>
          <p:cNvSpPr/>
          <p:nvPr/>
        </p:nvSpPr>
        <p:spPr>
          <a:xfrm>
            <a:off x="7012596" y="1969919"/>
            <a:ext cx="2790746" cy="518296"/>
          </a:xfrm>
          <a:prstGeom prst="roundRect">
            <a:avLst>
              <a:gd name="adj" fmla="val 7272"/>
            </a:avLst>
          </a:prstGeom>
          <a:gradFill>
            <a:gsLst>
              <a:gs pos="0">
                <a:schemeClr val="accent4">
                  <a:lumMod val="60000"/>
                  <a:lumOff val="40000"/>
                </a:schemeClr>
              </a:gs>
              <a:gs pos="80000">
                <a:schemeClr val="accent4">
                  <a:shade val="93000"/>
                  <a:satMod val="130000"/>
                </a:schemeClr>
              </a:gs>
              <a:gs pos="100000">
                <a:schemeClr val="accent4">
                  <a:shade val="94000"/>
                  <a:satMod val="135000"/>
                </a:schemeClr>
              </a:gs>
            </a:gsLst>
          </a:gra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400" b="1" dirty="0" smtClean="0">
                <a:solidFill>
                  <a:schemeClr val="tx1"/>
                </a:solidFill>
              </a:rPr>
              <a:t>生活支援</a:t>
            </a:r>
            <a:r>
              <a:rPr lang="ja-JP" altLang="en-US" sz="1400" b="1" dirty="0">
                <a:solidFill>
                  <a:schemeClr val="tx1"/>
                </a:solidFill>
              </a:rPr>
              <a:t>コーディネーター</a:t>
            </a:r>
            <a:endParaRPr lang="en-US" altLang="ja-JP" sz="1400" b="1" dirty="0" smtClean="0">
              <a:solidFill>
                <a:schemeClr val="tx1"/>
              </a:solidFill>
            </a:endParaRPr>
          </a:p>
        </p:txBody>
      </p:sp>
      <p:sp>
        <p:nvSpPr>
          <p:cNvPr id="14" name="上下矢印 13"/>
          <p:cNvSpPr/>
          <p:nvPr/>
        </p:nvSpPr>
        <p:spPr>
          <a:xfrm rot="18123305">
            <a:off x="3314047" y="1969608"/>
            <a:ext cx="319800" cy="860851"/>
          </a:xfrm>
          <a:prstGeom prst="upDownArrow">
            <a:avLst/>
          </a:prstGeom>
          <a:gradFill>
            <a:gsLst>
              <a:gs pos="0">
                <a:schemeClr val="accent5"/>
              </a:gs>
              <a:gs pos="52000">
                <a:schemeClr val="accent5">
                  <a:lumMod val="40000"/>
                  <a:lumOff val="6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61" name="上下矢印 60"/>
          <p:cNvSpPr/>
          <p:nvPr/>
        </p:nvSpPr>
        <p:spPr>
          <a:xfrm rot="16200000">
            <a:off x="2591383" y="3234814"/>
            <a:ext cx="310910" cy="686880"/>
          </a:xfrm>
          <a:prstGeom prst="upDownArrow">
            <a:avLst/>
          </a:prstGeom>
          <a:gradFill>
            <a:gsLst>
              <a:gs pos="0">
                <a:schemeClr val="accent5"/>
              </a:gs>
              <a:gs pos="52000">
                <a:schemeClr val="accent5">
                  <a:lumMod val="40000"/>
                  <a:lumOff val="6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63" name="上下矢印 62"/>
          <p:cNvSpPr/>
          <p:nvPr/>
        </p:nvSpPr>
        <p:spPr>
          <a:xfrm rot="3418410">
            <a:off x="6368746" y="1984936"/>
            <a:ext cx="353529" cy="860851"/>
          </a:xfrm>
          <a:prstGeom prst="upDownArrow">
            <a:avLst/>
          </a:prstGeom>
          <a:gradFill>
            <a:gsLst>
              <a:gs pos="0">
                <a:schemeClr val="accent5"/>
              </a:gs>
              <a:gs pos="52000">
                <a:schemeClr val="accent5">
                  <a:lumMod val="40000"/>
                  <a:lumOff val="6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64" name="上下矢印 63"/>
          <p:cNvSpPr/>
          <p:nvPr/>
        </p:nvSpPr>
        <p:spPr>
          <a:xfrm rot="5400000">
            <a:off x="7185718" y="3305442"/>
            <a:ext cx="327962" cy="720555"/>
          </a:xfrm>
          <a:prstGeom prst="upDownArrow">
            <a:avLst/>
          </a:prstGeom>
          <a:gradFill>
            <a:gsLst>
              <a:gs pos="0">
                <a:schemeClr val="accent5"/>
              </a:gs>
              <a:gs pos="52000">
                <a:schemeClr val="accent5">
                  <a:lumMod val="40000"/>
                  <a:lumOff val="6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7451" y="44625"/>
            <a:ext cx="9918285" cy="461665"/>
          </a:xfrm>
          <a:prstGeom prst="rect">
            <a:avLst/>
          </a:prstGeom>
          <a:solidFill>
            <a:srgbClr val="FFFF00">
              <a:alpha val="29000"/>
            </a:srgbClr>
          </a:solidFill>
          <a:ln>
            <a:solidFill>
              <a:schemeClr val="tx1"/>
            </a:solidFill>
          </a:ln>
        </p:spPr>
        <p:txBody>
          <a:bodyPr wrap="square" rtlCol="0">
            <a:spAutoFit/>
          </a:bodyPr>
          <a:lstStyle/>
          <a:p>
            <a:pPr algn="ctr" fontAlgn="base">
              <a:spcBef>
                <a:spcPct val="0"/>
              </a:spcBef>
              <a:spcAft>
                <a:spcPct val="0"/>
              </a:spcAft>
            </a:pPr>
            <a:r>
              <a:rPr lang="ja-JP" altLang="en-US" sz="2400" dirty="0" smtClean="0">
                <a:solidFill>
                  <a:prstClr val="black"/>
                </a:solidFill>
                <a:latin typeface="HGP創英角ｺﾞｼｯｸUB" pitchFamily="50" charset="-128"/>
                <a:ea typeface="HGP創英角ｺﾞｼｯｸUB" pitchFamily="50" charset="-128"/>
              </a:rPr>
              <a:t>（参考）地域包括支援センターの機能強化</a:t>
            </a:r>
            <a:endParaRPr lang="ja-JP" altLang="en-US" sz="2400" dirty="0">
              <a:solidFill>
                <a:prstClr val="black"/>
              </a:solidFill>
              <a:latin typeface="HGP創英角ｺﾞｼｯｸUB" pitchFamily="50" charset="-128"/>
              <a:ea typeface="HGP創英角ｺﾞｼｯｸUB" pitchFamily="50" charset="-128"/>
            </a:endParaRPr>
          </a:p>
        </p:txBody>
      </p:sp>
      <p:sp>
        <p:nvSpPr>
          <p:cNvPr id="43" name="スライド番号プレースホルダ 42"/>
          <p:cNvSpPr txBox="1">
            <a:spLocks noGrp="1"/>
          </p:cNvSpPr>
          <p:nvPr/>
        </p:nvSpPr>
        <p:spPr>
          <a:xfrm>
            <a:off x="7776616" y="6592267"/>
            <a:ext cx="2352146" cy="365125"/>
          </a:xfrm>
          <a:prstGeom prst="rect">
            <a:avLst/>
          </a:prstGeom>
          <a:noFill/>
        </p:spPr>
        <p:txBody>
          <a:bodyPr lIns="89012" tIns="44504" rIns="89012" bIns="44504" anchor="ctr"/>
          <a:lstStyle/>
          <a:p>
            <a:pPr algn="r" defTabSz="890125">
              <a:defRPr/>
            </a:pPr>
            <a:fld id="{4423158F-5050-4BDE-B480-4FA4392B144E}" type="slidenum">
              <a:rPr lang="ja-JP" altLang="en-US" sz="1200">
                <a:latin typeface="Arial" charset="0"/>
              </a:rPr>
              <a:pPr algn="r" defTabSz="890125">
                <a:defRPr/>
              </a:pPr>
              <a:t>31</a:t>
            </a:fld>
            <a:endParaRPr lang="ja-JP" altLang="en-US" sz="1200" dirty="0">
              <a:latin typeface="Arial" charset="0"/>
            </a:endParaRPr>
          </a:p>
        </p:txBody>
      </p:sp>
    </p:spTree>
    <p:extLst>
      <p:ext uri="{BB962C8B-B14F-4D97-AF65-F5344CB8AC3E}">
        <p14:creationId xmlns:p14="http://schemas.microsoft.com/office/powerpoint/2010/main" val="2379050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18517" y="6454500"/>
            <a:ext cx="9446675" cy="430887"/>
          </a:xfrm>
          <a:prstGeom prst="rect">
            <a:avLst/>
          </a:prstGeom>
          <a:noFill/>
        </p:spPr>
        <p:txBody>
          <a:bodyPr wrap="square" rtlCol="0">
            <a:spAutoFit/>
          </a:bodyPr>
          <a:lstStyle/>
          <a:p>
            <a:r>
              <a:rPr kumimoji="1" lang="en-US" altLang="ja-JP" sz="1100" dirty="0" smtClean="0"/>
              <a:t>※</a:t>
            </a:r>
            <a:r>
              <a:rPr kumimoji="1" lang="ja-JP" altLang="en-US" sz="1100" dirty="0" smtClean="0"/>
              <a:t>平成２４年度老人保健健康増進等事業「地域包括支援センターにおける業務実態や機能のあり方に関する調査研究事業」三菱総合研究所</a:t>
            </a:r>
            <a:endParaRPr kumimoji="1" lang="en-US" altLang="ja-JP" sz="1100" dirty="0" smtClean="0"/>
          </a:p>
          <a:p>
            <a:r>
              <a:rPr lang="ja-JP" altLang="en-US" sz="1100" dirty="0"/>
              <a:t>　</a:t>
            </a:r>
            <a:r>
              <a:rPr lang="ja-JP" altLang="en-US" sz="1100" dirty="0" smtClean="0"/>
              <a:t> 地域包括支援センターが抱える課題：その他の内容（自由記述）より</a:t>
            </a:r>
            <a:endParaRPr kumimoji="1" lang="ja-JP" altLang="en-US" sz="1100" dirty="0"/>
          </a:p>
        </p:txBody>
      </p:sp>
      <p:sp>
        <p:nvSpPr>
          <p:cNvPr id="2" name="タイトル 1"/>
          <p:cNvSpPr>
            <a:spLocks noGrp="1"/>
          </p:cNvSpPr>
          <p:nvPr>
            <p:ph type="title"/>
          </p:nvPr>
        </p:nvSpPr>
        <p:spPr>
          <a:xfrm>
            <a:off x="0" y="58614"/>
            <a:ext cx="10080625" cy="490066"/>
          </a:xfrm>
          <a:no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kumimoji="1" lang="ja-JP" altLang="en-US" sz="1800" dirty="0" smtClean="0">
                <a:solidFill>
                  <a:schemeClr val="tx1"/>
                </a:solidFill>
              </a:rPr>
              <a:t>（参考）地域包括支援センターが抱える課題（センター実態調査における自由記述より）</a:t>
            </a:r>
            <a:endParaRPr kumimoji="1"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857382647"/>
              </p:ext>
            </p:extLst>
          </p:nvPr>
        </p:nvGraphicFramePr>
        <p:xfrm>
          <a:off x="118517" y="548680"/>
          <a:ext cx="9746209" cy="5904656"/>
        </p:xfrm>
        <a:graphic>
          <a:graphicData uri="http://schemas.openxmlformats.org/drawingml/2006/table">
            <a:tbl>
              <a:tblPr firstRow="1" bandRow="1">
                <a:tableStyleId>{5940675A-B579-460E-94D1-54222C63F5DA}</a:tableStyleId>
              </a:tblPr>
              <a:tblGrid>
                <a:gridCol w="2861047"/>
                <a:gridCol w="6885162"/>
              </a:tblGrid>
              <a:tr h="744166">
                <a:tc>
                  <a:txBody>
                    <a:bodyPr/>
                    <a:lstStyle/>
                    <a:p>
                      <a:pPr algn="ctr"/>
                      <a:r>
                        <a:rPr kumimoji="1" lang="ja-JP" altLang="en-US" sz="1600" dirty="0" smtClean="0"/>
                        <a:t>業務量等</a:t>
                      </a:r>
                      <a:endParaRPr kumimoji="1" lang="ja-JP" altLang="en-US" sz="1600" dirty="0"/>
                    </a:p>
                  </a:txBody>
                  <a:tcPr marL="100807" marR="100807" anchor="ctr"/>
                </a:tc>
                <a:tc>
                  <a:txBody>
                    <a:bodyPr/>
                    <a:lstStyle/>
                    <a:p>
                      <a:r>
                        <a:rPr kumimoji="1" lang="ja-JP" altLang="en-US" sz="1400" dirty="0" smtClean="0"/>
                        <a:t>○困難事例の対応に要するための時間が増えている。</a:t>
                      </a:r>
                      <a:endParaRPr kumimoji="1" lang="en-US" altLang="ja-JP" sz="1400" dirty="0" smtClean="0"/>
                    </a:p>
                    <a:p>
                      <a:pPr marL="177800" indent="-177800"/>
                      <a:r>
                        <a:rPr kumimoji="1" lang="ja-JP" altLang="en-US" sz="1400" dirty="0" smtClean="0"/>
                        <a:t>○要支援認定者が増え、そのプラン数も増加傾向にあり、他の業務に支障が出ている。</a:t>
                      </a:r>
                      <a:endParaRPr kumimoji="1" lang="en-US" altLang="ja-JP" sz="1400" dirty="0" smtClean="0"/>
                    </a:p>
                  </a:txBody>
                  <a:tcPr marL="100807" marR="100807"/>
                </a:tc>
              </a:tr>
              <a:tr h="527117">
                <a:tc>
                  <a:txBody>
                    <a:bodyPr/>
                    <a:lstStyle/>
                    <a:p>
                      <a:pPr algn="ctr"/>
                      <a:r>
                        <a:rPr kumimoji="1" lang="ja-JP" altLang="en-US" sz="1600" dirty="0" smtClean="0"/>
                        <a:t>職員体制等</a:t>
                      </a:r>
                      <a:endParaRPr kumimoji="1" lang="ja-JP" altLang="en-US" sz="1600" dirty="0"/>
                    </a:p>
                  </a:txBody>
                  <a:tcPr marL="100807" marR="100807" anchor="ctr"/>
                </a:tc>
                <a:tc>
                  <a:txBody>
                    <a:bodyPr/>
                    <a:lstStyle/>
                    <a:p>
                      <a:r>
                        <a:rPr kumimoji="1" lang="ja-JP" altLang="en-US" sz="1400" dirty="0" smtClean="0"/>
                        <a:t>○専門職の確保が難しい。</a:t>
                      </a:r>
                      <a:endParaRPr kumimoji="1" lang="en-US" altLang="ja-JP" sz="1400" dirty="0" smtClean="0"/>
                    </a:p>
                    <a:p>
                      <a:r>
                        <a:rPr kumimoji="1" lang="ja-JP" altLang="en-US" sz="1400" dirty="0" smtClean="0"/>
                        <a:t>○３名で土日を含む対応をしているため、勤務の調整が難しい。</a:t>
                      </a:r>
                      <a:endParaRPr kumimoji="1" lang="en-US" altLang="ja-JP" sz="1400" dirty="0" smtClean="0"/>
                    </a:p>
                  </a:txBody>
                  <a:tcPr marL="100807" marR="100807"/>
                </a:tc>
              </a:tr>
              <a:tr h="363838">
                <a:tc>
                  <a:txBody>
                    <a:bodyPr/>
                    <a:lstStyle/>
                    <a:p>
                      <a:pPr algn="ctr"/>
                      <a:r>
                        <a:rPr kumimoji="1" lang="ja-JP" altLang="en-US" sz="1600" dirty="0" smtClean="0"/>
                        <a:t>認知度</a:t>
                      </a:r>
                      <a:endParaRPr kumimoji="1" lang="ja-JP" altLang="en-US" sz="1600" dirty="0"/>
                    </a:p>
                  </a:txBody>
                  <a:tcPr marL="100807" marR="100807" anchor="ctr"/>
                </a:tc>
                <a:tc>
                  <a:txBody>
                    <a:bodyPr/>
                    <a:lstStyle/>
                    <a:p>
                      <a:r>
                        <a:rPr kumimoji="1" lang="ja-JP" altLang="en-US" sz="1400" dirty="0" smtClean="0"/>
                        <a:t>○一般にはセンターを知らない人も多く活動に支障を感じる。</a:t>
                      </a:r>
                      <a:endParaRPr kumimoji="1" lang="en-US" altLang="ja-JP" sz="1400" dirty="0" smtClean="0"/>
                    </a:p>
                  </a:txBody>
                  <a:tcPr marL="100807" marR="100807"/>
                </a:tc>
              </a:tr>
              <a:tr h="744166">
                <a:tc>
                  <a:txBody>
                    <a:bodyPr/>
                    <a:lstStyle/>
                    <a:p>
                      <a:pPr algn="ctr"/>
                      <a:r>
                        <a:rPr kumimoji="1" lang="ja-JP" altLang="en-US" sz="1600" dirty="0" smtClean="0"/>
                        <a:t>業務内容・役割</a:t>
                      </a:r>
                      <a:endParaRPr kumimoji="1" lang="ja-JP" altLang="en-US" sz="1600" dirty="0"/>
                    </a:p>
                  </a:txBody>
                  <a:tcPr marL="100807" marR="100807" anchor="ctr"/>
                </a:tc>
                <a:tc>
                  <a:txBody>
                    <a:bodyPr/>
                    <a:lstStyle/>
                    <a:p>
                      <a:r>
                        <a:rPr kumimoji="1" lang="ja-JP" altLang="en-US" sz="1400" dirty="0" smtClean="0"/>
                        <a:t>○行政とセンターの役割分担が不明確。</a:t>
                      </a:r>
                      <a:endParaRPr kumimoji="1" lang="en-US" altLang="ja-JP" sz="1400" dirty="0" smtClean="0"/>
                    </a:p>
                    <a:p>
                      <a:pPr marL="177800" indent="-177800"/>
                      <a:r>
                        <a:rPr kumimoji="1" lang="ja-JP" altLang="en-US" sz="1400" dirty="0" smtClean="0"/>
                        <a:t>○センターは多職種で解決できるため丸投げのケースが多く、他機関との役割分担が課題</a:t>
                      </a:r>
                      <a:endParaRPr kumimoji="1" lang="en-US" altLang="ja-JP" sz="1400" dirty="0" smtClean="0"/>
                    </a:p>
                  </a:txBody>
                  <a:tcPr marL="100807" marR="100807"/>
                </a:tc>
              </a:tr>
              <a:tr h="363838">
                <a:tc>
                  <a:txBody>
                    <a:bodyPr/>
                    <a:lstStyle/>
                    <a:p>
                      <a:pPr algn="ctr"/>
                      <a:r>
                        <a:rPr kumimoji="1" lang="ja-JP" altLang="en-US" sz="1600" dirty="0" smtClean="0"/>
                        <a:t>精神疾患に対する対応</a:t>
                      </a:r>
                      <a:endParaRPr kumimoji="1" lang="ja-JP" altLang="en-US" sz="1600" dirty="0"/>
                    </a:p>
                  </a:txBody>
                  <a:tcPr marL="100807" marR="100807" anchor="ctr"/>
                </a:tc>
                <a:tc>
                  <a:txBody>
                    <a:bodyPr/>
                    <a:lstStyle/>
                    <a:p>
                      <a:r>
                        <a:rPr kumimoji="1" lang="ja-JP" altLang="en-US" sz="1400" dirty="0" smtClean="0"/>
                        <a:t>○セルフネグレクトや精神疾患を持っている方の対応が難しい。</a:t>
                      </a:r>
                      <a:endParaRPr kumimoji="1" lang="en-US" altLang="ja-JP" sz="1400" dirty="0" smtClean="0"/>
                    </a:p>
                  </a:txBody>
                  <a:tcPr marL="100807" marR="100807"/>
                </a:tc>
              </a:tr>
              <a:tr h="744166">
                <a:tc>
                  <a:txBody>
                    <a:bodyPr/>
                    <a:lstStyle/>
                    <a:p>
                      <a:pPr algn="ctr"/>
                      <a:r>
                        <a:rPr kumimoji="1" lang="ja-JP" altLang="en-US" sz="1600" dirty="0" smtClean="0"/>
                        <a:t>行政との連携</a:t>
                      </a:r>
                      <a:endParaRPr kumimoji="1" lang="ja-JP" altLang="en-US" sz="1600" dirty="0"/>
                    </a:p>
                  </a:txBody>
                  <a:tcPr marL="100807" marR="100807" anchor="ctr"/>
                </a:tc>
                <a:tc>
                  <a:txBody>
                    <a:bodyPr/>
                    <a:lstStyle/>
                    <a:p>
                      <a:r>
                        <a:rPr kumimoji="1" lang="ja-JP" altLang="en-US" sz="1400" dirty="0" smtClean="0"/>
                        <a:t>○何でもセンター任せの風潮が強く、行政の協力が弱い。</a:t>
                      </a:r>
                      <a:endParaRPr kumimoji="1" lang="en-US" altLang="ja-JP" sz="1400" dirty="0" smtClean="0"/>
                    </a:p>
                    <a:p>
                      <a:pPr marL="177800" indent="-177800"/>
                      <a:r>
                        <a:rPr kumimoji="1" lang="ja-JP" altLang="en-US" sz="1400" dirty="0" smtClean="0"/>
                        <a:t>○本来あるべき行政のバックアップが無いので、解決しがたい問題が増えたり、どのように動いて良いかわからないことも多くある。</a:t>
                      </a:r>
                      <a:endParaRPr kumimoji="1" lang="en-US" altLang="ja-JP" sz="1400" dirty="0" smtClean="0"/>
                    </a:p>
                  </a:txBody>
                  <a:tcPr marL="100807" marR="100807"/>
                </a:tc>
              </a:tr>
              <a:tr h="927037">
                <a:tc>
                  <a:txBody>
                    <a:bodyPr/>
                    <a:lstStyle/>
                    <a:p>
                      <a:pPr algn="ctr"/>
                      <a:r>
                        <a:rPr kumimoji="1" lang="ja-JP" altLang="en-US" sz="1600" dirty="0" smtClean="0"/>
                        <a:t>社会資源</a:t>
                      </a:r>
                      <a:endParaRPr kumimoji="1" lang="ja-JP" altLang="en-US" sz="1600" dirty="0"/>
                    </a:p>
                  </a:txBody>
                  <a:tcPr marL="100807" marR="100807" anchor="ctr"/>
                </a:tc>
                <a:tc>
                  <a:txBody>
                    <a:bodyPr/>
                    <a:lstStyle/>
                    <a:p>
                      <a:r>
                        <a:rPr kumimoji="1" lang="ja-JP" altLang="en-US" sz="1400" dirty="0" smtClean="0"/>
                        <a:t>○認知症や権利擁護関係の課題について、つなぐ資源（機関）がほとんど無い。</a:t>
                      </a:r>
                      <a:endParaRPr kumimoji="1" lang="en-US" altLang="ja-JP" sz="1400" dirty="0" smtClean="0"/>
                    </a:p>
                    <a:p>
                      <a:pPr marL="177800" indent="-177800"/>
                      <a:r>
                        <a:rPr kumimoji="1" lang="ja-JP" altLang="en-US" sz="1400" dirty="0" smtClean="0"/>
                        <a:t>○認知症高齢者の増加と支え手の減少から、新たなインフォーマルなサービスを生むことが難しい。</a:t>
                      </a:r>
                      <a:endParaRPr kumimoji="1" lang="en-US" altLang="ja-JP" sz="1400" dirty="0" smtClean="0"/>
                    </a:p>
                  </a:txBody>
                  <a:tcPr marL="100807" marR="100807"/>
                </a:tc>
              </a:tr>
              <a:tr h="527117">
                <a:tc>
                  <a:txBody>
                    <a:bodyPr/>
                    <a:lstStyle/>
                    <a:p>
                      <a:pPr algn="ctr"/>
                      <a:r>
                        <a:rPr kumimoji="1" lang="ja-JP" altLang="en-US" sz="1600" dirty="0" smtClean="0"/>
                        <a:t>委託型の課題</a:t>
                      </a:r>
                      <a:endParaRPr kumimoji="1" lang="ja-JP" altLang="en-US" sz="1600" dirty="0"/>
                    </a:p>
                  </a:txBody>
                  <a:tcPr marL="100807" marR="100807" anchor="ctr"/>
                </a:tc>
                <a:tc>
                  <a:txBody>
                    <a:bodyPr/>
                    <a:lstStyle/>
                    <a:p>
                      <a:pPr marL="177800" indent="-177800"/>
                      <a:r>
                        <a:rPr kumimoji="1" lang="ja-JP" altLang="en-US" sz="1400" dirty="0" smtClean="0"/>
                        <a:t>○委託型には、利用者や擁護者に対する措置の権限が無く、直営包括に立ち会い等を求めるため、スピードが求められる業務に支障。</a:t>
                      </a:r>
                      <a:endParaRPr kumimoji="1" lang="en-US" altLang="ja-JP" sz="1400" dirty="0" smtClean="0"/>
                    </a:p>
                  </a:txBody>
                  <a:tcPr marL="100807" marR="100807"/>
                </a:tc>
              </a:tr>
              <a:tr h="963211">
                <a:tc>
                  <a:txBody>
                    <a:bodyPr/>
                    <a:lstStyle/>
                    <a:p>
                      <a:pPr algn="ctr"/>
                      <a:r>
                        <a:rPr kumimoji="1" lang="ja-JP" altLang="en-US" sz="1600" dirty="0" smtClean="0"/>
                        <a:t>相談件数の増加、複雑化</a:t>
                      </a:r>
                      <a:endParaRPr kumimoji="1" lang="ja-JP" altLang="en-US" sz="1600" dirty="0"/>
                    </a:p>
                  </a:txBody>
                  <a:tcPr marL="100807" marR="100807" anchor="ctr"/>
                </a:tc>
                <a:tc>
                  <a:txBody>
                    <a:bodyPr/>
                    <a:lstStyle/>
                    <a:p>
                      <a:pPr marL="177800" indent="-177800"/>
                      <a:r>
                        <a:rPr kumimoji="1" lang="ja-JP" altLang="en-US" sz="1400" dirty="0" smtClean="0"/>
                        <a:t>○独居、身寄りの無い高齢者が増加し、安否確認、生活支援、入院、万が一の場合まで全てに関わらざるを得ないが、どこまでやるべきか判断できない。</a:t>
                      </a:r>
                      <a:endParaRPr kumimoji="1" lang="en-US" altLang="ja-JP" sz="1400" dirty="0" smtClean="0"/>
                    </a:p>
                    <a:p>
                      <a:pPr marL="177800" indent="-177800"/>
                      <a:r>
                        <a:rPr kumimoji="1" lang="ja-JP" altLang="en-US" sz="1400" dirty="0" smtClean="0"/>
                        <a:t>○認知症、精神疾患、虐待のケースなど、専門的な知識、技術が必要な相談が増えてきている。</a:t>
                      </a:r>
                      <a:endParaRPr kumimoji="1" lang="en-US" altLang="ja-JP" sz="1400" dirty="0" smtClean="0"/>
                    </a:p>
                  </a:txBody>
                  <a:tcPr marL="100807" marR="100807"/>
                </a:tc>
              </a:tr>
            </a:tbl>
          </a:graphicData>
        </a:graphic>
      </p:graphicFrame>
      <p:sp>
        <p:nvSpPr>
          <p:cNvPr id="7" name="スライド番号プレースホルダー 1"/>
          <p:cNvSpPr txBox="1">
            <a:spLocks noGrp="1"/>
          </p:cNvSpPr>
          <p:nvPr/>
        </p:nvSpPr>
        <p:spPr bwMode="auto">
          <a:xfrm>
            <a:off x="9648824" y="6520324"/>
            <a:ext cx="431802"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400">
                <a:solidFill>
                  <a:srgbClr val="000000"/>
                </a:solidFill>
                <a:latin typeface="+mn-lt"/>
                <a:ea typeface="+mn-ea"/>
              </a:rPr>
              <a:pPr algn="r">
                <a:defRPr/>
              </a:pPr>
              <a:t>32</a:t>
            </a:fld>
            <a:endParaRPr lang="en-US" altLang="ja-JP" sz="1400" dirty="0">
              <a:solidFill>
                <a:srgbClr val="000000"/>
              </a:solidFill>
              <a:latin typeface="+mn-lt"/>
              <a:ea typeface="+mn-ea"/>
            </a:endParaRPr>
          </a:p>
        </p:txBody>
      </p:sp>
    </p:spTree>
    <p:extLst>
      <p:ext uri="{BB962C8B-B14F-4D97-AF65-F5344CB8AC3E}">
        <p14:creationId xmlns:p14="http://schemas.microsoft.com/office/powerpoint/2010/main" val="4202886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4819" y="2160000"/>
            <a:ext cx="9128125" cy="1440000"/>
          </a:xfrm>
        </p:spPr>
        <p:style>
          <a:lnRef idx="0">
            <a:schemeClr val="accent5"/>
          </a:lnRef>
          <a:fillRef idx="3">
            <a:schemeClr val="accent5"/>
          </a:fillRef>
          <a:effectRef idx="3">
            <a:schemeClr val="accent5"/>
          </a:effectRef>
          <a:fontRef idx="minor">
            <a:schemeClr val="lt1"/>
          </a:fontRef>
        </p:style>
        <p:txBody>
          <a:bodyPr>
            <a:normAutofit/>
          </a:bodyPr>
          <a:lstStyle/>
          <a:p>
            <a:pPr algn="l"/>
            <a:r>
              <a:rPr lang="ja-JP" altLang="en-US" sz="3400" dirty="0">
                <a:latin typeface="HGSｺﾞｼｯｸE" pitchFamily="50" charset="-128"/>
                <a:ea typeface="HGSｺﾞｼｯｸE" pitchFamily="50" charset="-128"/>
              </a:rPr>
              <a:t>４</a:t>
            </a:r>
            <a:r>
              <a:rPr kumimoji="1" lang="ja-JP" altLang="en-US" sz="3400" dirty="0" smtClean="0">
                <a:latin typeface="HGSｺﾞｼｯｸE" pitchFamily="50" charset="-128"/>
                <a:ea typeface="HGSｺﾞｼｯｸE" pitchFamily="50" charset="-128"/>
              </a:rPr>
              <a:t>　地域ケア会議の推進について</a:t>
            </a:r>
            <a:endParaRPr kumimoji="1" lang="ja-JP" altLang="en-US" sz="3400" dirty="0">
              <a:latin typeface="HGSｺﾞｼｯｸE" pitchFamily="50" charset="-128"/>
              <a:ea typeface="HGSｺﾞｼｯｸE" pitchFamily="50" charset="-128"/>
            </a:endParaRPr>
          </a:p>
        </p:txBody>
      </p:sp>
      <p:sp>
        <p:nvSpPr>
          <p:cNvPr id="5" name="スライド番号プレースホルダ 3"/>
          <p:cNvSpPr txBox="1">
            <a:spLocks/>
          </p:cNvSpPr>
          <p:nvPr/>
        </p:nvSpPr>
        <p:spPr>
          <a:xfrm>
            <a:off x="9628318" y="6490784"/>
            <a:ext cx="43605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48BACA46-6FE4-47B2-827E-F4BE331AC4BA}" type="slidenum">
              <a:rPr lang="ja-JP" altLang="en-US" sz="1400" smtClean="0">
                <a:solidFill>
                  <a:schemeClr val="tx1"/>
                </a:solidFill>
                <a:latin typeface="HGｺﾞｼｯｸM" pitchFamily="49" charset="-128"/>
                <a:ea typeface="HGｺﾞｼｯｸM" pitchFamily="49" charset="-128"/>
              </a:rPr>
              <a:pPr algn="ctr"/>
              <a:t>33</a:t>
            </a:fld>
            <a:endParaRPr lang="ja-JP" altLang="en-US" sz="1400" dirty="0">
              <a:solidFill>
                <a:schemeClr val="tx1"/>
              </a:solidFill>
              <a:latin typeface="HGｺﾞｼｯｸM" pitchFamily="49" charset="-128"/>
              <a:ea typeface="HGｺﾞｼｯｸM" pitchFamily="49" charset="-128"/>
            </a:endParaRPr>
          </a:p>
        </p:txBody>
      </p:sp>
    </p:spTree>
    <p:extLst>
      <p:ext uri="{BB962C8B-B14F-4D97-AF65-F5344CB8AC3E}">
        <p14:creationId xmlns:p14="http://schemas.microsoft.com/office/powerpoint/2010/main" val="1553919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547561" y="2780928"/>
            <a:ext cx="7708019" cy="3744416"/>
          </a:xfrm>
          <a:prstGeom prst="roundRect">
            <a:avLst>
              <a:gd name="adj" fmla="val 5860"/>
            </a:avLst>
          </a:prstGeom>
          <a:solidFill>
            <a:schemeClr val="accent1">
              <a:lumMod val="20000"/>
              <a:lumOff val="80000"/>
              <a:alpha val="5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AutoShape 47"/>
          <p:cNvSpPr>
            <a:spLocks noChangeArrowheads="1"/>
          </p:cNvSpPr>
          <p:nvPr/>
        </p:nvSpPr>
        <p:spPr bwMode="auto">
          <a:xfrm>
            <a:off x="1824844" y="2996952"/>
            <a:ext cx="6708502" cy="2016224"/>
          </a:xfrm>
          <a:prstGeom prst="roundRect">
            <a:avLst>
              <a:gd name="adj" fmla="val 20600"/>
            </a:avLst>
          </a:prstGeom>
          <a:solidFill>
            <a:srgbClr val="FFFF99"/>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endParaRPr lang="en-US" altLang="ja-JP" sz="1000" dirty="0" smtClean="0">
              <a:solidFill>
                <a:prstClr val="black"/>
              </a:solidFill>
              <a:latin typeface="ＭＳ Ｐゴシック" pitchFamily="50" charset="-128"/>
              <a:cs typeface="ＭＳ Ｐゴシック" pitchFamily="50" charset="-128"/>
            </a:endParaRPr>
          </a:p>
          <a:p>
            <a:pPr marL="533400" indent="-92075" fontAlgn="base">
              <a:spcBef>
                <a:spcPct val="0"/>
              </a:spcBef>
              <a:spcAft>
                <a:spcPct val="0"/>
              </a:spcAft>
            </a:pP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533400" indent="-92075" fontAlgn="base">
              <a:spcBef>
                <a:spcPct val="0"/>
              </a:spcBef>
              <a:spcAft>
                <a:spcPct val="0"/>
              </a:spcAft>
            </a:pP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92075" fontAlgn="base">
              <a:spcBef>
                <a:spcPct val="0"/>
              </a:spcBef>
              <a:spcAft>
                <a:spcPct val="0"/>
              </a:spcAft>
            </a:pPr>
            <a:r>
              <a:rPr lang="ja-JP" altLang="en-US" sz="1200" dirty="0" smtClean="0">
                <a:solidFill>
                  <a:prstClr val="black"/>
                </a:solidFill>
                <a:latin typeface="ＭＳ ゴシック" pitchFamily="49" charset="-128"/>
                <a:ea typeface="ＭＳ ゴシック" pitchFamily="49" charset="-128"/>
                <a:cs typeface="ＭＳ Ｐゴシック" pitchFamily="50" charset="-128"/>
              </a:rPr>
              <a:t>○地域包括支援センターが開催</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92075" fontAlgn="base">
              <a:spcBef>
                <a:spcPct val="0"/>
              </a:spcBef>
              <a:spcAft>
                <a:spcPct val="0"/>
              </a:spcAft>
            </a:pPr>
            <a:r>
              <a:rPr lang="ja-JP" altLang="en-US" sz="1200" u="sng" dirty="0" smtClean="0">
                <a:solidFill>
                  <a:prstClr val="black"/>
                </a:solidFill>
                <a:latin typeface="ＭＳ ゴシック" pitchFamily="49" charset="-128"/>
                <a:ea typeface="ＭＳ ゴシック" pitchFamily="49" charset="-128"/>
                <a:cs typeface="ＭＳ Ｐゴシック" pitchFamily="50" charset="-128"/>
              </a:rPr>
              <a:t>○個別ケース（困難事例等）の支援内容を通じた</a:t>
            </a:r>
            <a:endParaRPr lang="en-US" altLang="ja-JP" sz="1200" u="sng"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fontAlgn="base">
              <a:spcBef>
                <a:spcPct val="0"/>
              </a:spcBef>
              <a:spcAft>
                <a:spcPct val="0"/>
              </a:spcAft>
            </a:pPr>
            <a:r>
              <a:rPr lang="ja-JP" altLang="en-US" sz="1200" dirty="0" smtClean="0">
                <a:solidFill>
                  <a:prstClr val="black"/>
                </a:solidFill>
                <a:latin typeface="ＭＳ ゴシック" pitchFamily="49" charset="-128"/>
                <a:ea typeface="ＭＳ ゴシック" pitchFamily="49" charset="-128"/>
                <a:cs typeface="ＭＳ Ｐゴシック" pitchFamily="50" charset="-128"/>
              </a:rPr>
              <a:t>　①高齢者</a:t>
            </a:r>
            <a:r>
              <a:rPr lang="ja-JP" altLang="en-US" sz="1200" dirty="0">
                <a:solidFill>
                  <a:prstClr val="black"/>
                </a:solidFill>
                <a:latin typeface="ＭＳ ゴシック" pitchFamily="49" charset="-128"/>
                <a:ea typeface="ＭＳ ゴシック" pitchFamily="49" charset="-128"/>
                <a:cs typeface="ＭＳ Ｐゴシック" pitchFamily="50" charset="-128"/>
              </a:rPr>
              <a:t>の自立支援に資するケアマネジメント支援</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fontAlgn="base">
              <a:spcBef>
                <a:spcPct val="0"/>
              </a:spcBef>
              <a:spcAft>
                <a:spcPct val="0"/>
              </a:spcAft>
            </a:pPr>
            <a:r>
              <a:rPr lang="ja-JP" altLang="en-US" sz="1200" dirty="0">
                <a:solidFill>
                  <a:prstClr val="black"/>
                </a:solidFill>
                <a:latin typeface="ＭＳ ゴシック" pitchFamily="49" charset="-128"/>
                <a:ea typeface="ＭＳ ゴシック" pitchFamily="49" charset="-128"/>
                <a:cs typeface="ＭＳ Ｐゴシック" pitchFamily="50" charset="-128"/>
              </a:rPr>
              <a:t>　②</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地域支援ネットワークの構築</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fontAlgn="base">
              <a:spcBef>
                <a:spcPct val="0"/>
              </a:spcBef>
              <a:spcAft>
                <a:spcPct val="0"/>
              </a:spcAft>
            </a:pPr>
            <a:r>
              <a:rPr lang="ja-JP" altLang="en-US" sz="1200" dirty="0" smtClean="0">
                <a:solidFill>
                  <a:prstClr val="black"/>
                </a:solidFill>
                <a:latin typeface="ＭＳ ゴシック" pitchFamily="49" charset="-128"/>
                <a:ea typeface="ＭＳ ゴシック" pitchFamily="49" charset="-128"/>
                <a:cs typeface="ＭＳ Ｐゴシック" pitchFamily="50" charset="-128"/>
              </a:rPr>
              <a:t>　③地域課題の把握</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fontAlgn="base">
              <a:spcBef>
                <a:spcPct val="0"/>
              </a:spcBef>
              <a:spcAft>
                <a:spcPct val="0"/>
              </a:spcAft>
            </a:pPr>
            <a:r>
              <a:rPr lang="ja-JP" altLang="en-US" sz="1200" dirty="0" smtClean="0">
                <a:solidFill>
                  <a:prstClr val="black"/>
                </a:solidFill>
                <a:latin typeface="ＭＳ ゴシック" pitchFamily="49" charset="-128"/>
                <a:ea typeface="ＭＳ ゴシック" pitchFamily="49" charset="-128"/>
                <a:cs typeface="ＭＳ Ｐゴシック" pitchFamily="50" charset="-128"/>
              </a:rPr>
              <a:t>　などを行う。</a:t>
            </a:r>
            <a:endParaRPr lang="ja-JP" altLang="en-US" sz="1200" dirty="0" smtClean="0">
              <a:solidFill>
                <a:prstClr val="black"/>
              </a:solidFill>
              <a:latin typeface="Arial" pitchFamily="34" charset="0"/>
              <a:cs typeface="ＭＳ Ｐゴシック" pitchFamily="50" charset="-128"/>
            </a:endParaRPr>
          </a:p>
        </p:txBody>
      </p:sp>
      <p:sp>
        <p:nvSpPr>
          <p:cNvPr id="4" name="Rectangle 2"/>
          <p:cNvSpPr>
            <a:spLocks noChangeArrowheads="1"/>
          </p:cNvSpPr>
          <p:nvPr/>
        </p:nvSpPr>
        <p:spPr bwMode="auto">
          <a:xfrm>
            <a:off x="118648" y="-603448"/>
            <a:ext cx="19154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endParaRPr>
          </a:p>
        </p:txBody>
      </p:sp>
      <p:sp>
        <p:nvSpPr>
          <p:cNvPr id="7" name="角丸四角形 6"/>
          <p:cNvSpPr/>
          <p:nvPr/>
        </p:nvSpPr>
        <p:spPr>
          <a:xfrm>
            <a:off x="3532023" y="5301208"/>
            <a:ext cx="3334120"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SｺﾞｼｯｸE" pitchFamily="50" charset="-128"/>
                <a:ea typeface="HGSｺﾞｼｯｸE" pitchFamily="50" charset="-128"/>
              </a:rPr>
              <a:t>地域づくり・資源開発</a:t>
            </a:r>
            <a:endParaRPr lang="ja-JP" altLang="en-US" sz="1600" dirty="0">
              <a:solidFill>
                <a:prstClr val="black"/>
              </a:solidFill>
              <a:latin typeface="HGSｺﾞｼｯｸE" pitchFamily="50" charset="-128"/>
              <a:ea typeface="HGSｺﾞｼｯｸE" pitchFamily="50" charset="-128"/>
            </a:endParaRPr>
          </a:p>
        </p:txBody>
      </p:sp>
      <p:sp>
        <p:nvSpPr>
          <p:cNvPr id="8" name="角丸四角形 7"/>
          <p:cNvSpPr/>
          <p:nvPr/>
        </p:nvSpPr>
        <p:spPr>
          <a:xfrm>
            <a:off x="2897002" y="5733256"/>
            <a:ext cx="4683647" cy="432048"/>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SｺﾞｼｯｸE" pitchFamily="50" charset="-128"/>
                <a:ea typeface="HGSｺﾞｼｯｸE" pitchFamily="50" charset="-128"/>
              </a:rPr>
              <a:t>政策形成</a:t>
            </a:r>
            <a:endParaRPr lang="en-US" altLang="ja-JP" sz="1600" dirty="0" smtClean="0">
              <a:solidFill>
                <a:prstClr val="black"/>
              </a:solidFill>
              <a:latin typeface="HGSｺﾞｼｯｸE" pitchFamily="50" charset="-128"/>
              <a:ea typeface="HGSｺﾞｼｯｸE" pitchFamily="50" charset="-128"/>
            </a:endParaRPr>
          </a:p>
          <a:p>
            <a:pPr algn="ctr"/>
            <a:r>
              <a:rPr lang="ja-JP" altLang="en-US" sz="1200" dirty="0" smtClean="0">
                <a:solidFill>
                  <a:prstClr val="black"/>
                </a:solidFill>
                <a:latin typeface="ＭＳ Ｐゴシック"/>
              </a:rPr>
              <a:t>介護保険事業計画等への位置づけなど</a:t>
            </a:r>
            <a:endParaRPr lang="ja-JP" altLang="en-US" sz="1200" dirty="0">
              <a:solidFill>
                <a:prstClr val="black"/>
              </a:solidFill>
              <a:latin typeface="ＭＳ Ｐゴシック"/>
            </a:endParaRPr>
          </a:p>
        </p:txBody>
      </p:sp>
      <p:sp>
        <p:nvSpPr>
          <p:cNvPr id="10" name="角丸四角形 9"/>
          <p:cNvSpPr/>
          <p:nvPr/>
        </p:nvSpPr>
        <p:spPr>
          <a:xfrm>
            <a:off x="3452691" y="4869160"/>
            <a:ext cx="3334120"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SｺﾞｼｯｸE" pitchFamily="50" charset="-128"/>
                <a:ea typeface="HGSｺﾞｼｯｸE" pitchFamily="50" charset="-128"/>
              </a:rPr>
              <a:t>地域課題の把握</a:t>
            </a:r>
            <a:endParaRPr lang="ja-JP" altLang="en-US" sz="1600" dirty="0">
              <a:solidFill>
                <a:prstClr val="black"/>
              </a:solidFill>
              <a:latin typeface="HGSｺﾞｼｯｸE" pitchFamily="50" charset="-128"/>
              <a:ea typeface="HGSｺﾞｼｯｸE" pitchFamily="50" charset="-128"/>
            </a:endParaRPr>
          </a:p>
        </p:txBody>
      </p:sp>
      <p:sp>
        <p:nvSpPr>
          <p:cNvPr id="11" name="上矢印 10"/>
          <p:cNvSpPr/>
          <p:nvPr/>
        </p:nvSpPr>
        <p:spPr>
          <a:xfrm flipV="1">
            <a:off x="4722835" y="4725144"/>
            <a:ext cx="635072"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AutoShape 58"/>
          <p:cNvSpPr>
            <a:spLocks noChangeArrowheads="1"/>
          </p:cNvSpPr>
          <p:nvPr/>
        </p:nvSpPr>
        <p:spPr bwMode="auto">
          <a:xfrm>
            <a:off x="0" y="3429000"/>
            <a:ext cx="1398036"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個別の</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pPr fontAlgn="base">
              <a:spcBef>
                <a:spcPct val="0"/>
              </a:spcBef>
              <a:spcAft>
                <a:spcPct val="0"/>
              </a:spcAft>
            </a:pPr>
            <a:r>
              <a:rPr lang="ja-JP" altLang="en-US" sz="900" b="1" dirty="0" smtClean="0">
                <a:solidFill>
                  <a:prstClr val="black"/>
                </a:solidFill>
                <a:latin typeface="HG丸ｺﾞｼｯｸM-PRO" pitchFamily="50" charset="-128"/>
                <a:ea typeface="HG丸ｺﾞｼｯｸM-PRO" pitchFamily="50" charset="-128"/>
                <a:cs typeface="ＭＳ Ｐゴシック" pitchFamily="50" charset="-128"/>
              </a:rPr>
              <a:t>ケアマネジメント</a:t>
            </a:r>
          </a:p>
        </p:txBody>
      </p:sp>
      <p:sp>
        <p:nvSpPr>
          <p:cNvPr id="20" name="Rectangle 49"/>
          <p:cNvSpPr>
            <a:spLocks noChangeArrowheads="1"/>
          </p:cNvSpPr>
          <p:nvPr/>
        </p:nvSpPr>
        <p:spPr bwMode="auto">
          <a:xfrm>
            <a:off x="6469275" y="3429003"/>
            <a:ext cx="2222747" cy="1368153"/>
          </a:xfrm>
          <a:prstGeom prst="rect">
            <a:avLst/>
          </a:prstGeom>
          <a:solidFill>
            <a:srgbClr val="FFFFCC"/>
          </a:solidFill>
          <a:ln w="9525">
            <a:solidFill>
              <a:srgbClr val="000000"/>
            </a:solidFill>
            <a:prstDash val="sysDot"/>
            <a:miter lim="800000"/>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sz="1050" dirty="0"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1050" dirty="0" smtClean="0">
                <a:solidFill>
                  <a:prstClr val="black"/>
                </a:solidFill>
                <a:latin typeface="HG丸ｺﾞｼｯｸM-PRO" pitchFamily="50" charset="-128"/>
                <a:ea typeface="HG丸ｺﾞｼｯｸM-PRO" pitchFamily="50" charset="-128"/>
                <a:cs typeface="ＭＳ Ｐゴシック" pitchFamily="50" charset="-128"/>
              </a:rPr>
              <a:t>主な構成員≫</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自治体職員、包括職員、ケアマネジャー、介護事業者、民生委員、</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OT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PT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ST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医師、歯科医師、薬剤師、看護師、管理栄養士、歯科衛生士その他必要に応じて参加</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fontAlgn="base">
              <a:spcBef>
                <a:spcPct val="0"/>
              </a:spcBef>
              <a:spcAft>
                <a:spcPct val="0"/>
              </a:spcAft>
            </a:pP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marL="84138" indent="-84138" algn="just" fontAlgn="base">
              <a:spcBef>
                <a:spcPct val="0"/>
              </a:spcBef>
              <a:spcAft>
                <a:spcPct val="0"/>
              </a:spcAft>
            </a:pP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直接サービス提供に当たらない専門職種も参加</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fontAlgn="base">
              <a:spcBef>
                <a:spcPct val="0"/>
              </a:spcBef>
              <a:spcAft>
                <a:spcPct val="0"/>
              </a:spcAft>
            </a:pPr>
            <a:endParaRPr lang="ja-JP" altLang="en-US" sz="900" dirty="0" smtClean="0">
              <a:solidFill>
                <a:prstClr val="black"/>
              </a:solidFill>
              <a:latin typeface="Arial" pitchFamily="34" charset="0"/>
              <a:cs typeface="ＭＳ Ｐゴシック" pitchFamily="50" charset="-128"/>
            </a:endParaRPr>
          </a:p>
        </p:txBody>
      </p:sp>
      <p:sp>
        <p:nvSpPr>
          <p:cNvPr id="24" name="AutoShape 43"/>
          <p:cNvSpPr>
            <a:spLocks noChangeArrowheads="1"/>
          </p:cNvSpPr>
          <p:nvPr/>
        </p:nvSpPr>
        <p:spPr bwMode="auto">
          <a:xfrm>
            <a:off x="3135152" y="2924944"/>
            <a:ext cx="4445494" cy="457448"/>
          </a:xfrm>
          <a:prstGeom prst="roundRect">
            <a:avLst>
              <a:gd name="adj" fmla="val 16667"/>
            </a:avLst>
          </a:prstGeom>
          <a:solidFill>
            <a:srgbClr val="DBE5F1"/>
          </a:solidFill>
          <a:ln w="9525">
            <a:solidFill>
              <a:srgbClr val="4F81BD"/>
            </a:solidFill>
            <a:round/>
            <a:headEnd/>
            <a:tailEnd/>
          </a:ln>
          <a:effectLst>
            <a:outerShdw blurRad="50800" dist="38100" dir="5400000" algn="t" rotWithShape="0">
              <a:prstClr val="black">
                <a:alpha val="40000"/>
              </a:prstClr>
            </a:outerShdw>
          </a:effectLst>
        </p:spPr>
        <p:txBody>
          <a:bodyPr vert="horz" wrap="square" lIns="74295" tIns="8890" rIns="74295" bIns="8890" numCol="1" anchor="ctr" anchorCtr="0" compatLnSpc="1">
            <a:prstTxWarp prst="textNoShape">
              <a:avLst/>
            </a:prstTxWarp>
          </a:bodyPr>
          <a:lstStyle/>
          <a:p>
            <a:pPr algn="ctr" fontAlgn="base">
              <a:spcBef>
                <a:spcPct val="0"/>
              </a:spcBef>
              <a:spcAft>
                <a:spcPct val="0"/>
              </a:spcAft>
            </a:pPr>
            <a:r>
              <a:rPr lang="ja-JP" altLang="en-US" sz="1400" b="1" dirty="0" smtClean="0">
                <a:solidFill>
                  <a:prstClr val="black"/>
                </a:solidFill>
                <a:latin typeface="ＭＳ Ｐゴシック" pitchFamily="50" charset="-128"/>
                <a:cs typeface="ＭＳ Ｐゴシック" pitchFamily="50" charset="-128"/>
              </a:rPr>
              <a:t>地域包括支援センター</a:t>
            </a:r>
            <a:r>
              <a:rPr lang="ja-JP" altLang="en-US" sz="1200" dirty="0" smtClean="0">
                <a:solidFill>
                  <a:prstClr val="black"/>
                </a:solidFill>
                <a:latin typeface="ＭＳ Ｐゴシック" pitchFamily="50" charset="-128"/>
                <a:cs typeface="ＭＳ Ｐゴシック" pitchFamily="50" charset="-128"/>
              </a:rPr>
              <a:t>（</a:t>
            </a:r>
            <a:r>
              <a:rPr lang="en-US" altLang="ja-JP" sz="1200" dirty="0" smtClean="0">
                <a:solidFill>
                  <a:prstClr val="black"/>
                </a:solidFill>
                <a:latin typeface="ＭＳ Ｐゴシック" pitchFamily="50" charset="-128"/>
                <a:cs typeface="ＭＳ Ｐゴシック" pitchFamily="50" charset="-128"/>
              </a:rPr>
              <a:t>※</a:t>
            </a:r>
            <a:r>
              <a:rPr lang="ja-JP" altLang="en-US" sz="1200" dirty="0" smtClean="0">
                <a:solidFill>
                  <a:prstClr val="black"/>
                </a:solidFill>
                <a:latin typeface="ＭＳ Ｐゴシック" pitchFamily="50" charset="-128"/>
                <a:cs typeface="ＭＳ Ｐゴシック" pitchFamily="50" charset="-128"/>
              </a:rPr>
              <a:t>）</a:t>
            </a:r>
            <a:r>
              <a:rPr lang="ja-JP" altLang="en-US" sz="1400" b="1" dirty="0" smtClean="0">
                <a:solidFill>
                  <a:prstClr val="black"/>
                </a:solidFill>
                <a:latin typeface="ＭＳ Ｐゴシック" pitchFamily="50" charset="-128"/>
                <a:cs typeface="ＭＳ Ｐゴシック" pitchFamily="50" charset="-128"/>
              </a:rPr>
              <a:t>レベルでの会議</a:t>
            </a:r>
            <a:endParaRPr lang="en-US" altLang="ja-JP" sz="1400" b="1" dirty="0" smtClean="0">
              <a:solidFill>
                <a:prstClr val="black"/>
              </a:solidFill>
              <a:latin typeface="ＭＳ Ｐゴシック" pitchFamily="50" charset="-128"/>
              <a:cs typeface="ＭＳ Ｐゴシック" pitchFamily="50" charset="-128"/>
            </a:endParaRPr>
          </a:p>
          <a:p>
            <a:pPr algn="ctr" fontAlgn="base">
              <a:spcBef>
                <a:spcPct val="0"/>
              </a:spcBef>
              <a:spcAft>
                <a:spcPct val="0"/>
              </a:spcAft>
            </a:pPr>
            <a:r>
              <a:rPr lang="ja-JP" altLang="en-US" sz="1400" b="1" dirty="0" smtClean="0">
                <a:solidFill>
                  <a:prstClr val="black"/>
                </a:solidFill>
                <a:latin typeface="ＭＳ Ｐゴシック" pitchFamily="50" charset="-128"/>
                <a:cs typeface="ＭＳ Ｐゴシック" pitchFamily="50" charset="-128"/>
              </a:rPr>
              <a:t>（地域ケア個別会議）</a:t>
            </a:r>
            <a:endParaRPr lang="en-US" altLang="ja-JP" sz="1400" b="1" dirty="0" smtClean="0">
              <a:solidFill>
                <a:prstClr val="black"/>
              </a:solidFill>
              <a:latin typeface="ＭＳ Ｐゴシック" pitchFamily="50" charset="-128"/>
              <a:cs typeface="ＭＳ Ｐゴシック" pitchFamily="50" charset="-128"/>
            </a:endParaRPr>
          </a:p>
        </p:txBody>
      </p:sp>
      <p:sp>
        <p:nvSpPr>
          <p:cNvPr id="21" name="AutoShape 42"/>
          <p:cNvSpPr>
            <a:spLocks noChangeArrowheads="1"/>
          </p:cNvSpPr>
          <p:nvPr/>
        </p:nvSpPr>
        <p:spPr bwMode="auto">
          <a:xfrm>
            <a:off x="2738236" y="6309320"/>
            <a:ext cx="4842412" cy="332656"/>
          </a:xfrm>
          <a:prstGeom prst="roundRect">
            <a:avLst>
              <a:gd name="adj" fmla="val 16667"/>
            </a:avLst>
          </a:prstGeom>
          <a:solidFill>
            <a:srgbClr val="8DB3E2"/>
          </a:solidFill>
          <a:ln w="9525">
            <a:solidFill>
              <a:srgbClr val="1F497D"/>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ja-JP" altLang="en-US" sz="1600" b="1" dirty="0" smtClean="0">
                <a:solidFill>
                  <a:prstClr val="black"/>
                </a:solidFill>
                <a:latin typeface="ＭＳ ゴシック" pitchFamily="49" charset="-128"/>
                <a:ea typeface="ＭＳ ゴシック" pitchFamily="49" charset="-128"/>
                <a:cs typeface="ＭＳ Ｐゴシック" pitchFamily="50" charset="-128"/>
              </a:rPr>
              <a:t>市町村レベルの会議（地域ケア推進会議）</a:t>
            </a:r>
            <a:endParaRPr lang="ja-JP" altLang="en-US" dirty="0" smtClean="0">
              <a:solidFill>
                <a:prstClr val="black"/>
              </a:solidFill>
              <a:latin typeface="Arial" pitchFamily="34" charset="0"/>
              <a:cs typeface="ＭＳ Ｐゴシック" pitchFamily="50" charset="-128"/>
            </a:endParaRPr>
          </a:p>
        </p:txBody>
      </p:sp>
      <p:sp>
        <p:nvSpPr>
          <p:cNvPr id="15" name="上矢印 14"/>
          <p:cNvSpPr/>
          <p:nvPr/>
        </p:nvSpPr>
        <p:spPr>
          <a:xfrm rot="16200000" flipH="1" flipV="1">
            <a:off x="1625118" y="3336557"/>
            <a:ext cx="360040" cy="832958"/>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上矢印 46"/>
          <p:cNvSpPr/>
          <p:nvPr/>
        </p:nvSpPr>
        <p:spPr>
          <a:xfrm flipV="1">
            <a:off x="4722835" y="5157192"/>
            <a:ext cx="635072"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上矢印 47"/>
          <p:cNvSpPr/>
          <p:nvPr/>
        </p:nvSpPr>
        <p:spPr>
          <a:xfrm flipV="1">
            <a:off x="4722835" y="5589240"/>
            <a:ext cx="635072"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1619021" y="3414192"/>
            <a:ext cx="714454" cy="230832"/>
          </a:xfrm>
          <a:prstGeom prst="rect">
            <a:avLst/>
          </a:prstGeom>
          <a:noFill/>
        </p:spPr>
        <p:txBody>
          <a:bodyPr wrap="square" rtlCol="0">
            <a:spAutoFit/>
          </a:bodyPr>
          <a:lstStyle/>
          <a:p>
            <a:r>
              <a:rPr lang="ja-JP" altLang="en-US" sz="900" dirty="0" smtClean="0">
                <a:solidFill>
                  <a:prstClr val="black"/>
                </a:solidFill>
              </a:rPr>
              <a:t>事例提供</a:t>
            </a:r>
            <a:endParaRPr lang="ja-JP" altLang="en-US" sz="900" dirty="0">
              <a:solidFill>
                <a:prstClr val="black"/>
              </a:solidFill>
            </a:endParaRPr>
          </a:p>
        </p:txBody>
      </p:sp>
      <p:sp>
        <p:nvSpPr>
          <p:cNvPr id="30" name="テキスト ボックス 29"/>
          <p:cNvSpPr txBox="1"/>
          <p:nvPr/>
        </p:nvSpPr>
        <p:spPr>
          <a:xfrm>
            <a:off x="1619021" y="4221088"/>
            <a:ext cx="714454" cy="230832"/>
          </a:xfrm>
          <a:prstGeom prst="rect">
            <a:avLst/>
          </a:prstGeom>
          <a:noFill/>
        </p:spPr>
        <p:txBody>
          <a:bodyPr wrap="square" rtlCol="0">
            <a:spAutoFit/>
          </a:bodyPr>
          <a:lstStyle/>
          <a:p>
            <a:r>
              <a:rPr lang="ja-JP" altLang="en-US" sz="900" dirty="0" smtClean="0">
                <a:solidFill>
                  <a:prstClr val="black"/>
                </a:solidFill>
              </a:rPr>
              <a:t>　支　援</a:t>
            </a:r>
            <a:endParaRPr lang="en-US" altLang="ja-JP" sz="900" dirty="0" smtClean="0">
              <a:solidFill>
                <a:prstClr val="black"/>
              </a:solidFill>
            </a:endParaRPr>
          </a:p>
        </p:txBody>
      </p:sp>
      <p:sp>
        <p:nvSpPr>
          <p:cNvPr id="34" name="AutoShape 58"/>
          <p:cNvSpPr>
            <a:spLocks noChangeArrowheads="1"/>
          </p:cNvSpPr>
          <p:nvPr/>
        </p:nvSpPr>
        <p:spPr bwMode="auto">
          <a:xfrm>
            <a:off x="197901" y="3933056"/>
            <a:ext cx="1111373" cy="1656184"/>
          </a:xfrm>
          <a:prstGeom prst="roundRect">
            <a:avLst>
              <a:gd name="adj" fmla="val 16667"/>
            </a:avLst>
          </a:prstGeom>
          <a:solidFill>
            <a:srgbClr val="FDE9D9"/>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サービス</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pPr fontAlgn="base">
              <a:spcBef>
                <a:spcPct val="0"/>
              </a:spcBef>
              <a:spcAft>
                <a:spcPct val="0"/>
              </a:spcAft>
            </a:pP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担当者会議</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pPr fontAlgn="base">
              <a:spcBef>
                <a:spcPct val="0"/>
              </a:spcBef>
              <a:spcAft>
                <a:spcPct val="0"/>
              </a:spcAft>
            </a:pPr>
            <a:r>
              <a:rPr lang="ja-JP" altLang="en-US" sz="1050" dirty="0" smtClean="0">
                <a:solidFill>
                  <a:prstClr val="black"/>
                </a:solidFill>
                <a:latin typeface="ＭＳ ゴシック" pitchFamily="49" charset="-128"/>
                <a:ea typeface="ＭＳ ゴシック" pitchFamily="49" charset="-128"/>
                <a:cs typeface="ＭＳ Ｐゴシック" pitchFamily="50" charset="-128"/>
              </a:rPr>
              <a:t>（全てのケースについて、多職種協働により適切なケアプランを検討）</a:t>
            </a:r>
            <a:endParaRPr lang="ja-JP" altLang="en-US" sz="1050" b="1" dirty="0" smtClean="0">
              <a:solidFill>
                <a:prstClr val="black"/>
              </a:solidFill>
              <a:latin typeface="HG丸ｺﾞｼｯｸM-PRO" pitchFamily="50" charset="-128"/>
              <a:ea typeface="HG丸ｺﾞｼｯｸM-PRO" pitchFamily="50" charset="-128"/>
              <a:cs typeface="ＭＳ Ｐゴシック" pitchFamily="50" charset="-128"/>
            </a:endParaRPr>
          </a:p>
        </p:txBody>
      </p:sp>
      <p:sp>
        <p:nvSpPr>
          <p:cNvPr id="28" name="上矢印 27"/>
          <p:cNvSpPr/>
          <p:nvPr/>
        </p:nvSpPr>
        <p:spPr>
          <a:xfrm rot="5400000" flipV="1">
            <a:off x="1641353" y="3608358"/>
            <a:ext cx="360040" cy="865434"/>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タイトル 1"/>
          <p:cNvSpPr txBox="1">
            <a:spLocks/>
          </p:cNvSpPr>
          <p:nvPr/>
        </p:nvSpPr>
        <p:spPr>
          <a:xfrm>
            <a:off x="0" y="0"/>
            <a:ext cx="10090328" cy="459344"/>
          </a:xfrm>
          <a:prstGeom prst="rect">
            <a:avLst/>
          </a:prstGeom>
          <a:noFill/>
          <a:ln>
            <a:noFill/>
          </a:ln>
        </p:spPr>
        <p:txBody>
          <a:bodyPr vert="horz" lIns="91440" tIns="45720" rIns="91440" bIns="45720" rtlCol="0" anchor="ctr">
            <a:normAutofit/>
          </a:bodyPr>
          <a:lstStyle/>
          <a:p>
            <a:pPr algn="ctr">
              <a:spcBef>
                <a:spcPct val="0"/>
              </a:spcBef>
              <a:defRPr/>
            </a:pPr>
            <a:r>
              <a:rPr lang="ja-JP" altLang="en-US" sz="2400" b="1" dirty="0" smtClean="0">
                <a:solidFill>
                  <a:prstClr val="black"/>
                </a:solidFill>
                <a:latin typeface="ＭＳ Ｐゴシック"/>
              </a:rPr>
              <a:t>地域ケア会議</a:t>
            </a:r>
            <a:endParaRPr lang="ja-JP" altLang="en-US" sz="2400" b="1" dirty="0">
              <a:solidFill>
                <a:prstClr val="black"/>
              </a:solidFill>
              <a:latin typeface="ＭＳ Ｐゴシック"/>
            </a:endParaRPr>
          </a:p>
        </p:txBody>
      </p:sp>
      <p:sp>
        <p:nvSpPr>
          <p:cNvPr id="27" name="AutoShape 58"/>
          <p:cNvSpPr>
            <a:spLocks noChangeArrowheads="1"/>
          </p:cNvSpPr>
          <p:nvPr/>
        </p:nvSpPr>
        <p:spPr bwMode="auto">
          <a:xfrm>
            <a:off x="8771357" y="3501008"/>
            <a:ext cx="1309272"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在宅医療</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連携拠点</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p:txBody>
      </p:sp>
      <p:sp>
        <p:nvSpPr>
          <p:cNvPr id="31" name="上矢印 30"/>
          <p:cNvSpPr/>
          <p:nvPr/>
        </p:nvSpPr>
        <p:spPr>
          <a:xfrm rot="5400000" flipV="1">
            <a:off x="8230211" y="4328658"/>
            <a:ext cx="360040" cy="865434"/>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上矢印 31"/>
          <p:cNvSpPr/>
          <p:nvPr/>
        </p:nvSpPr>
        <p:spPr>
          <a:xfrm rot="16200000" flipH="1" flipV="1">
            <a:off x="8293357" y="4632786"/>
            <a:ext cx="360040" cy="832958"/>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AutoShape 75"/>
          <p:cNvSpPr>
            <a:spLocks noChangeArrowheads="1"/>
          </p:cNvSpPr>
          <p:nvPr/>
        </p:nvSpPr>
        <p:spPr bwMode="auto">
          <a:xfrm>
            <a:off x="8930120" y="4005064"/>
            <a:ext cx="952606" cy="1656184"/>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fontAlgn="base">
              <a:spcBef>
                <a:spcPct val="0"/>
              </a:spcBef>
              <a:spcAft>
                <a:spcPct val="0"/>
              </a:spcAft>
            </a:pP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医師会等関係団体</a:t>
            </a:r>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医療関係専門職等</a:t>
            </a:r>
            <a:endParaRPr lang="ja-JP" altLang="en-US" dirty="0" smtClean="0">
              <a:solidFill>
                <a:prstClr val="black"/>
              </a:solidFill>
              <a:latin typeface="Arial" pitchFamily="34" charset="0"/>
              <a:cs typeface="ＭＳ Ｐゴシック" pitchFamily="50" charset="-128"/>
            </a:endParaRPr>
          </a:p>
        </p:txBody>
      </p:sp>
      <p:sp>
        <p:nvSpPr>
          <p:cNvPr id="37" name="スライド番号プレースホルダー 1"/>
          <p:cNvSpPr txBox="1">
            <a:spLocks noGrp="1"/>
          </p:cNvSpPr>
          <p:nvPr/>
        </p:nvSpPr>
        <p:spPr bwMode="auto">
          <a:xfrm>
            <a:off x="9406424" y="6520559"/>
            <a:ext cx="674203"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400">
                <a:solidFill>
                  <a:srgbClr val="000000"/>
                </a:solidFill>
                <a:latin typeface="HGｺﾞｼｯｸM" panose="020B0609000000000000" pitchFamily="49" charset="-128"/>
                <a:ea typeface="HGｺﾞｼｯｸM" panose="020B0609000000000000" pitchFamily="49" charset="-128"/>
              </a:rPr>
              <a:pPr algn="r">
                <a:defRPr/>
              </a:pPr>
              <a:t>34</a:t>
            </a:fld>
            <a:endParaRPr lang="en-US" altLang="ja-JP" sz="1400" dirty="0">
              <a:solidFill>
                <a:srgbClr val="000000"/>
              </a:solidFill>
              <a:latin typeface="HGｺﾞｼｯｸM" panose="020B0609000000000000" pitchFamily="49" charset="-128"/>
              <a:ea typeface="HGｺﾞｼｯｸM" panose="020B0609000000000000" pitchFamily="49" charset="-128"/>
            </a:endParaRPr>
          </a:p>
        </p:txBody>
      </p:sp>
      <p:sp>
        <p:nvSpPr>
          <p:cNvPr id="35" name="角丸四角形 34"/>
          <p:cNvSpPr/>
          <p:nvPr/>
        </p:nvSpPr>
        <p:spPr>
          <a:xfrm>
            <a:off x="356668" y="461924"/>
            <a:ext cx="9296618" cy="2088232"/>
          </a:xfrm>
          <a:prstGeom prst="roundRect">
            <a:avLst>
              <a:gd name="adj" fmla="val 8436"/>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HGｺﾞｼｯｸM" pitchFamily="49" charset="-128"/>
                <a:ea typeface="HGｺﾞｼｯｸM" pitchFamily="49" charset="-128"/>
              </a:rPr>
              <a:t>　</a:t>
            </a:r>
            <a:r>
              <a:rPr lang="ja-JP" altLang="en-US" dirty="0" smtClean="0">
                <a:solidFill>
                  <a:srgbClr val="FF0000"/>
                </a:solidFill>
                <a:latin typeface="HGｺﾞｼｯｸM" pitchFamily="49" charset="-128"/>
                <a:ea typeface="HGｺﾞｼｯｸM" pitchFamily="49" charset="-128"/>
              </a:rPr>
              <a:t>地域ケア会議は、高齢者個人に対する支援の充実と、それを支える社会基盤の整備とを同時に進めていく、地域包括ケアシステムの実現に向けた手法。</a:t>
            </a:r>
            <a:endParaRPr lang="en-US" altLang="ja-JP" dirty="0" smtClean="0">
              <a:solidFill>
                <a:srgbClr val="FF0000"/>
              </a:solidFill>
              <a:latin typeface="HGｺﾞｼｯｸM" pitchFamily="49" charset="-128"/>
              <a:ea typeface="HGｺﾞｼｯｸM" pitchFamily="49" charset="-128"/>
            </a:endParaRPr>
          </a:p>
          <a:p>
            <a:r>
              <a:rPr lang="ja-JP" altLang="en-US" sz="1600" dirty="0">
                <a:solidFill>
                  <a:schemeClr val="tx1"/>
                </a:solidFill>
                <a:latin typeface="HGｺﾞｼｯｸM" pitchFamily="49" charset="-128"/>
                <a:ea typeface="HGｺﾞｼｯｸM" pitchFamily="49" charset="-128"/>
              </a:rPr>
              <a:t>　</a:t>
            </a:r>
            <a:r>
              <a:rPr lang="ja-JP" altLang="en-US" sz="1600" dirty="0" smtClean="0">
                <a:solidFill>
                  <a:schemeClr val="tx1"/>
                </a:solidFill>
                <a:latin typeface="HGｺﾞｼｯｸM" pitchFamily="49" charset="-128"/>
                <a:ea typeface="HGｺﾞｼｯｸM" pitchFamily="49" charset="-128"/>
              </a:rPr>
              <a:t>　　</a:t>
            </a:r>
            <a:r>
              <a:rPr lang="ja-JP" altLang="en-US" sz="1400" dirty="0" smtClean="0">
                <a:solidFill>
                  <a:schemeClr val="tx1"/>
                </a:solidFill>
                <a:latin typeface="HGｺﾞｼｯｸM" pitchFamily="49" charset="-128"/>
                <a:ea typeface="HGｺﾞｼｯｸM" pitchFamily="49" charset="-128"/>
              </a:rPr>
              <a:t>具体的には、地域包括支援センター等が主催し、</a:t>
            </a:r>
            <a:endParaRPr lang="en-US" altLang="ja-JP" sz="1400" dirty="0" smtClean="0">
              <a:solidFill>
                <a:schemeClr val="tx1"/>
              </a:solidFill>
              <a:latin typeface="HGｺﾞｼｯｸM" pitchFamily="49" charset="-128"/>
              <a:ea typeface="HGｺﾞｼｯｸM" pitchFamily="49" charset="-128"/>
            </a:endParaRPr>
          </a:p>
          <a:p>
            <a:r>
              <a:rPr kumimoji="1" lang="ja-JP" altLang="en-US" sz="1400" dirty="0" smtClean="0">
                <a:solidFill>
                  <a:schemeClr val="tx1"/>
                </a:solidFill>
                <a:latin typeface="HGｺﾞｼｯｸM" pitchFamily="49" charset="-128"/>
                <a:ea typeface="HGｺﾞｼｯｸM" pitchFamily="49" charset="-128"/>
              </a:rPr>
              <a:t>　　　○　医療、介護等の多職種が協働して高齢者の個別課題の解決を図るとともに、介護支援</a:t>
            </a:r>
            <a:endParaRPr kumimoji="1" lang="en-US" altLang="ja-JP" sz="1400" dirty="0" smtClean="0">
              <a:solidFill>
                <a:schemeClr val="tx1"/>
              </a:solidFill>
              <a:latin typeface="HGｺﾞｼｯｸM" pitchFamily="49" charset="-128"/>
              <a:ea typeface="HGｺﾞｼｯｸM" pitchFamily="49" charset="-128"/>
            </a:endParaRPr>
          </a:p>
          <a:p>
            <a:r>
              <a:rPr lang="ja-JP" altLang="en-US" sz="1400" dirty="0">
                <a:solidFill>
                  <a:schemeClr val="tx1"/>
                </a:solidFill>
                <a:latin typeface="HGｺﾞｼｯｸM" pitchFamily="49" charset="-128"/>
                <a:ea typeface="HGｺﾞｼｯｸM" pitchFamily="49" charset="-128"/>
              </a:rPr>
              <a:t>　</a:t>
            </a:r>
            <a:r>
              <a:rPr lang="ja-JP" altLang="en-US" sz="1400" dirty="0" smtClean="0">
                <a:solidFill>
                  <a:schemeClr val="tx1"/>
                </a:solidFill>
                <a:latin typeface="HGｺﾞｼｯｸM" pitchFamily="49" charset="-128"/>
                <a:ea typeface="HGｺﾞｼｯｸM" pitchFamily="49" charset="-128"/>
              </a:rPr>
              <a:t>　　　</a:t>
            </a:r>
            <a:r>
              <a:rPr kumimoji="1" lang="ja-JP" altLang="en-US" sz="1400" dirty="0" smtClean="0">
                <a:solidFill>
                  <a:schemeClr val="tx1"/>
                </a:solidFill>
                <a:latin typeface="HGｺﾞｼｯｸM" pitchFamily="49" charset="-128"/>
                <a:ea typeface="HGｺﾞｼｯｸM" pitchFamily="49" charset="-128"/>
              </a:rPr>
              <a:t>専門員の自立支援に資するケアマネジメントの実践力を高める。</a:t>
            </a:r>
            <a:endParaRPr kumimoji="1" lang="en-US" altLang="ja-JP" sz="1400" dirty="0" smtClean="0">
              <a:solidFill>
                <a:schemeClr val="tx1"/>
              </a:solidFill>
              <a:latin typeface="HGｺﾞｼｯｸM" pitchFamily="49" charset="-128"/>
              <a:ea typeface="HGｺﾞｼｯｸM" pitchFamily="49" charset="-128"/>
            </a:endParaRPr>
          </a:p>
          <a:p>
            <a:r>
              <a:rPr lang="ja-JP" altLang="en-US" sz="1400" dirty="0" smtClean="0">
                <a:solidFill>
                  <a:schemeClr val="tx1"/>
                </a:solidFill>
                <a:latin typeface="HGｺﾞｼｯｸM" pitchFamily="49" charset="-128"/>
                <a:ea typeface="HGｺﾞｼｯｸM" pitchFamily="49" charset="-128"/>
              </a:rPr>
              <a:t>　　　○　個別ケースの課題分析等を積み重ねることにより、地域に共通した課題を明確化する。</a:t>
            </a:r>
            <a:endParaRPr lang="en-US" altLang="ja-JP" sz="1400" dirty="0" smtClean="0">
              <a:solidFill>
                <a:schemeClr val="tx1"/>
              </a:solidFill>
              <a:latin typeface="HGｺﾞｼｯｸM" pitchFamily="49" charset="-128"/>
              <a:ea typeface="HGｺﾞｼｯｸM" pitchFamily="49" charset="-128"/>
            </a:endParaRPr>
          </a:p>
          <a:p>
            <a:r>
              <a:rPr kumimoji="1" lang="ja-JP" altLang="en-US" sz="1400" dirty="0" smtClean="0">
                <a:solidFill>
                  <a:schemeClr val="tx1"/>
                </a:solidFill>
                <a:latin typeface="HGｺﾞｼｯｸM" pitchFamily="49" charset="-128"/>
                <a:ea typeface="HGｺﾞｼｯｸM" pitchFamily="49" charset="-128"/>
              </a:rPr>
              <a:t>　　　○　共有された地域課題の解決に必要な資源開発や地域づくり、さらには介護保険事業計画</a:t>
            </a:r>
            <a:endParaRPr kumimoji="1" lang="en-US" altLang="ja-JP" sz="1400" dirty="0" smtClean="0">
              <a:solidFill>
                <a:schemeClr val="tx1"/>
              </a:solidFill>
              <a:latin typeface="HGｺﾞｼｯｸM" pitchFamily="49" charset="-128"/>
              <a:ea typeface="HGｺﾞｼｯｸM" pitchFamily="49" charset="-128"/>
            </a:endParaRPr>
          </a:p>
          <a:p>
            <a:r>
              <a:rPr lang="ja-JP" altLang="en-US" sz="1400" dirty="0">
                <a:solidFill>
                  <a:schemeClr val="tx1"/>
                </a:solidFill>
                <a:latin typeface="HGｺﾞｼｯｸM" pitchFamily="49" charset="-128"/>
                <a:ea typeface="HGｺﾞｼｯｸM" pitchFamily="49" charset="-128"/>
              </a:rPr>
              <a:t>　</a:t>
            </a:r>
            <a:r>
              <a:rPr lang="ja-JP" altLang="en-US" sz="1400" dirty="0" smtClean="0">
                <a:solidFill>
                  <a:schemeClr val="tx1"/>
                </a:solidFill>
                <a:latin typeface="HGｺﾞｼｯｸM" pitchFamily="49" charset="-128"/>
                <a:ea typeface="HGｺﾞｼｯｸM" pitchFamily="49" charset="-128"/>
              </a:rPr>
              <a:t>　　　</a:t>
            </a:r>
            <a:r>
              <a:rPr kumimoji="1" lang="ja-JP" altLang="en-US" sz="1400" dirty="0" err="1" smtClean="0">
                <a:solidFill>
                  <a:schemeClr val="tx1"/>
                </a:solidFill>
                <a:latin typeface="HGｺﾞｼｯｸM" pitchFamily="49" charset="-128"/>
                <a:ea typeface="HGｺﾞｼｯｸM" pitchFamily="49" charset="-128"/>
              </a:rPr>
              <a:t>への</a:t>
            </a:r>
            <a:r>
              <a:rPr kumimoji="1" lang="ja-JP" altLang="en-US" sz="1400" dirty="0" smtClean="0">
                <a:solidFill>
                  <a:schemeClr val="tx1"/>
                </a:solidFill>
                <a:latin typeface="HGｺﾞｼｯｸM" pitchFamily="49" charset="-128"/>
                <a:ea typeface="HGｺﾞｼｯｸM" pitchFamily="49" charset="-128"/>
              </a:rPr>
              <a:t>反映などの政策形成につなげる。</a:t>
            </a:r>
            <a:endParaRPr lang="en-US" altLang="ja-JP" sz="1400" dirty="0" smtClean="0">
              <a:solidFill>
                <a:schemeClr val="tx1"/>
              </a:solidFill>
              <a:latin typeface="HGｺﾞｼｯｸM" pitchFamily="49" charset="-128"/>
              <a:ea typeface="HGｺﾞｼｯｸM" pitchFamily="49" charset="-128"/>
            </a:endParaRPr>
          </a:p>
        </p:txBody>
      </p:sp>
      <p:sp>
        <p:nvSpPr>
          <p:cNvPr id="38" name="大かっこ 37"/>
          <p:cNvSpPr/>
          <p:nvPr/>
        </p:nvSpPr>
        <p:spPr>
          <a:xfrm>
            <a:off x="862055" y="1196750"/>
            <a:ext cx="8385601" cy="1296146"/>
          </a:xfrm>
          <a:prstGeom prst="bracketPair">
            <a:avLst>
              <a:gd name="adj" fmla="val 947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955031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角丸四角形 109"/>
          <p:cNvSpPr/>
          <p:nvPr/>
        </p:nvSpPr>
        <p:spPr>
          <a:xfrm>
            <a:off x="4087709" y="548680"/>
            <a:ext cx="4604261" cy="6048672"/>
          </a:xfrm>
          <a:prstGeom prst="roundRect">
            <a:avLst/>
          </a:prstGeom>
          <a:solidFill>
            <a:srgbClr val="FFFFCC"/>
          </a:solidFill>
          <a:ln w="6350">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prstClr val="black"/>
              </a:solidFill>
            </a:endParaRPr>
          </a:p>
        </p:txBody>
      </p:sp>
      <p:sp>
        <p:nvSpPr>
          <p:cNvPr id="120" name="曲折矢印 119"/>
          <p:cNvSpPr/>
          <p:nvPr/>
        </p:nvSpPr>
        <p:spPr>
          <a:xfrm rot="5400000" flipH="1">
            <a:off x="7165924" y="3269363"/>
            <a:ext cx="3528392" cy="1111373"/>
          </a:xfrm>
          <a:prstGeom prst="bentArrow">
            <a:avLst>
              <a:gd name="adj1" fmla="val 16530"/>
              <a:gd name="adj2" fmla="val 25000"/>
              <a:gd name="adj3" fmla="val 25000"/>
              <a:gd name="adj4" fmla="val 4375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5" name="角丸四角形 104"/>
          <p:cNvSpPr/>
          <p:nvPr/>
        </p:nvSpPr>
        <p:spPr>
          <a:xfrm>
            <a:off x="2103111" y="6597352"/>
            <a:ext cx="5675384" cy="260648"/>
          </a:xfrm>
          <a:prstGeom prst="round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smtClean="0">
                <a:solidFill>
                  <a:prstClr val="black"/>
                </a:solidFill>
              </a:rPr>
              <a:t>※</a:t>
            </a:r>
            <a:r>
              <a:rPr lang="ja-JP" altLang="en-US" sz="1000" dirty="0" smtClean="0">
                <a:solidFill>
                  <a:prstClr val="black"/>
                </a:solidFill>
              </a:rPr>
              <a:t>地域ケア会議の参加者や規模は、検討内容によって異なる。</a:t>
            </a:r>
            <a:endParaRPr lang="en-US" altLang="ja-JP" sz="1000" dirty="0" smtClean="0">
              <a:solidFill>
                <a:prstClr val="black"/>
              </a:solidFill>
            </a:endParaRPr>
          </a:p>
        </p:txBody>
      </p:sp>
      <p:sp>
        <p:nvSpPr>
          <p:cNvPr id="2" name="タイトル 1"/>
          <p:cNvSpPr>
            <a:spLocks noGrp="1"/>
          </p:cNvSpPr>
          <p:nvPr>
            <p:ph type="title"/>
          </p:nvPr>
        </p:nvSpPr>
        <p:spPr>
          <a:xfrm>
            <a:off x="0" y="0"/>
            <a:ext cx="10080625" cy="47667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kumimoji="1" lang="ja-JP" altLang="en-US" sz="1800" b="1" dirty="0" smtClean="0"/>
              <a:t>（参考）</a:t>
            </a:r>
            <a:r>
              <a:rPr kumimoji="1" lang="ja-JP" altLang="en-US" sz="2000" b="1" dirty="0" smtClean="0"/>
              <a:t>「地域ケア会議」の５つの機能</a:t>
            </a:r>
            <a:endParaRPr kumimoji="1" lang="ja-JP" altLang="en-US" sz="2000" b="1" dirty="0"/>
          </a:p>
        </p:txBody>
      </p:sp>
      <p:sp>
        <p:nvSpPr>
          <p:cNvPr id="109" name="角丸四角形 108"/>
          <p:cNvSpPr/>
          <p:nvPr/>
        </p:nvSpPr>
        <p:spPr>
          <a:xfrm>
            <a:off x="356670" y="548680"/>
            <a:ext cx="3731040" cy="6048672"/>
          </a:xfrm>
          <a:prstGeom prst="roundRect">
            <a:avLst/>
          </a:prstGeom>
          <a:solidFill>
            <a:srgbClr val="FFFFCC"/>
          </a:solidFill>
          <a:ln w="6350">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prstClr val="black"/>
              </a:solidFill>
            </a:endParaRPr>
          </a:p>
        </p:txBody>
      </p:sp>
      <p:sp>
        <p:nvSpPr>
          <p:cNvPr id="15" name="正方形/長方形 14"/>
          <p:cNvSpPr/>
          <p:nvPr/>
        </p:nvSpPr>
        <p:spPr>
          <a:xfrm>
            <a:off x="277284" y="1916832"/>
            <a:ext cx="7541463"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　　　　　　　　　　　　　　　　　　</a:t>
            </a:r>
            <a:endParaRPr lang="ja-JP" altLang="en-US" sz="1200" dirty="0">
              <a:solidFill>
                <a:prstClr val="black"/>
              </a:solidFill>
            </a:endParaRPr>
          </a:p>
        </p:txBody>
      </p:sp>
      <p:grpSp>
        <p:nvGrpSpPr>
          <p:cNvPr id="3" name="グループ化 45"/>
          <p:cNvGrpSpPr/>
          <p:nvPr/>
        </p:nvGrpSpPr>
        <p:grpSpPr>
          <a:xfrm>
            <a:off x="515438" y="1124744"/>
            <a:ext cx="7700230" cy="792088"/>
            <a:chOff x="251520" y="1124744"/>
            <a:chExt cx="7200802" cy="792088"/>
          </a:xfrm>
        </p:grpSpPr>
        <p:sp>
          <p:nvSpPr>
            <p:cNvPr id="4" name="ホームベース 3"/>
            <p:cNvSpPr/>
            <p:nvPr/>
          </p:nvSpPr>
          <p:spPr>
            <a:xfrm>
              <a:off x="251520" y="1124744"/>
              <a:ext cx="1440160" cy="792088"/>
            </a:xfrm>
            <a:prstGeom prst="homePlate">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個別課題</a:t>
              </a:r>
              <a:endParaRPr lang="en-US" altLang="ja-JP" sz="1200" dirty="0" smtClean="0">
                <a:solidFill>
                  <a:prstClr val="black"/>
                </a:solidFill>
              </a:endParaRPr>
            </a:p>
            <a:p>
              <a:pPr algn="ctr"/>
              <a:r>
                <a:rPr lang="ja-JP" altLang="en-US" sz="1200" dirty="0" smtClean="0">
                  <a:solidFill>
                    <a:prstClr val="black"/>
                  </a:solidFill>
                </a:rPr>
                <a:t>解決機能</a:t>
              </a:r>
              <a:endParaRPr lang="ja-JP" altLang="en-US" sz="1200" dirty="0">
                <a:solidFill>
                  <a:prstClr val="black"/>
                </a:solidFill>
              </a:endParaRPr>
            </a:p>
          </p:txBody>
        </p:sp>
        <p:sp>
          <p:nvSpPr>
            <p:cNvPr id="5" name="山形 4"/>
            <p:cNvSpPr/>
            <p:nvPr/>
          </p:nvSpPr>
          <p:spPr>
            <a:xfrm>
              <a:off x="2843808" y="1124744"/>
              <a:ext cx="1872208" cy="792088"/>
            </a:xfrm>
            <a:prstGeom prst="chevron">
              <a:avLst/>
            </a:prstGeom>
            <a:solidFill>
              <a:schemeClr val="tx2">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地域課題</a:t>
              </a:r>
              <a:endParaRPr lang="en-US" altLang="ja-JP" sz="1200" dirty="0" smtClean="0">
                <a:solidFill>
                  <a:prstClr val="black"/>
                </a:solidFill>
              </a:endParaRPr>
            </a:p>
            <a:p>
              <a:pPr algn="ctr"/>
              <a:r>
                <a:rPr lang="ja-JP" altLang="en-US" sz="1200" dirty="0" smtClean="0">
                  <a:solidFill>
                    <a:prstClr val="black"/>
                  </a:solidFill>
                </a:rPr>
                <a:t>発見機能</a:t>
              </a:r>
              <a:endParaRPr lang="en-US" altLang="ja-JP" sz="1200" dirty="0" smtClean="0">
                <a:solidFill>
                  <a:prstClr val="black"/>
                </a:solidFill>
              </a:endParaRPr>
            </a:p>
          </p:txBody>
        </p:sp>
        <p:sp>
          <p:nvSpPr>
            <p:cNvPr id="6" name="山形 5"/>
            <p:cNvSpPr/>
            <p:nvPr/>
          </p:nvSpPr>
          <p:spPr>
            <a:xfrm>
              <a:off x="1331640" y="1124744"/>
              <a:ext cx="1872208" cy="792088"/>
            </a:xfrm>
            <a:prstGeom prst="chevron">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ネットワーク</a:t>
              </a:r>
              <a:endParaRPr lang="en-US" altLang="ja-JP" sz="1200" dirty="0" smtClean="0">
                <a:solidFill>
                  <a:schemeClr val="tx1"/>
                </a:solidFill>
              </a:endParaRPr>
            </a:p>
            <a:p>
              <a:pPr algn="ctr"/>
              <a:r>
                <a:rPr lang="ja-JP" altLang="en-US" sz="1200" dirty="0" smtClean="0">
                  <a:solidFill>
                    <a:schemeClr val="tx1"/>
                  </a:solidFill>
                </a:rPr>
                <a:t>構築機能</a:t>
              </a:r>
              <a:endParaRPr lang="ja-JP" altLang="en-US" sz="1200" dirty="0">
                <a:solidFill>
                  <a:schemeClr val="tx1"/>
                </a:solidFill>
              </a:endParaRPr>
            </a:p>
          </p:txBody>
        </p:sp>
        <p:sp>
          <p:nvSpPr>
            <p:cNvPr id="13" name="山形 12"/>
            <p:cNvSpPr/>
            <p:nvPr/>
          </p:nvSpPr>
          <p:spPr>
            <a:xfrm>
              <a:off x="4355976" y="1124744"/>
              <a:ext cx="1872208" cy="792088"/>
            </a:xfrm>
            <a:prstGeom prst="chevron">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地域づくり・</a:t>
              </a:r>
              <a:endParaRPr lang="en-US" altLang="ja-JP" sz="1200" dirty="0" smtClean="0">
                <a:solidFill>
                  <a:prstClr val="black"/>
                </a:solidFill>
              </a:endParaRPr>
            </a:p>
            <a:p>
              <a:pPr algn="ctr"/>
              <a:r>
                <a:rPr lang="ja-JP" altLang="en-US" sz="1200" dirty="0" smtClean="0">
                  <a:solidFill>
                    <a:prstClr val="black"/>
                  </a:solidFill>
                </a:rPr>
                <a:t>資源開発</a:t>
              </a:r>
              <a:endParaRPr lang="en-US" altLang="ja-JP" sz="1200" dirty="0" smtClean="0">
                <a:solidFill>
                  <a:prstClr val="black"/>
                </a:solidFill>
              </a:endParaRPr>
            </a:p>
            <a:p>
              <a:pPr algn="ctr"/>
              <a:r>
                <a:rPr lang="ja-JP" altLang="en-US" sz="1200" dirty="0" smtClean="0">
                  <a:solidFill>
                    <a:prstClr val="black"/>
                  </a:solidFill>
                </a:rPr>
                <a:t>機能</a:t>
              </a:r>
              <a:endParaRPr lang="ja-JP" altLang="en-US" sz="1200" dirty="0">
                <a:solidFill>
                  <a:prstClr val="black"/>
                </a:solidFill>
              </a:endParaRPr>
            </a:p>
          </p:txBody>
        </p:sp>
        <p:sp>
          <p:nvSpPr>
            <p:cNvPr id="7" name="山形 6"/>
            <p:cNvSpPr/>
            <p:nvPr/>
          </p:nvSpPr>
          <p:spPr>
            <a:xfrm>
              <a:off x="5868146" y="1124744"/>
              <a:ext cx="1584176" cy="792088"/>
            </a:xfrm>
            <a:prstGeom prst="chevron">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政策</a:t>
              </a:r>
              <a:endParaRPr lang="en-US" altLang="ja-JP" sz="1200" dirty="0" smtClean="0">
                <a:solidFill>
                  <a:prstClr val="black"/>
                </a:solidFill>
              </a:endParaRPr>
            </a:p>
            <a:p>
              <a:pPr algn="ctr"/>
              <a:r>
                <a:rPr lang="ja-JP" altLang="en-US" sz="1200" dirty="0" smtClean="0">
                  <a:solidFill>
                    <a:prstClr val="black"/>
                  </a:solidFill>
                </a:rPr>
                <a:t>形成</a:t>
              </a:r>
              <a:endParaRPr lang="en-US" altLang="ja-JP" sz="1200" dirty="0" smtClean="0">
                <a:solidFill>
                  <a:prstClr val="black"/>
                </a:solidFill>
              </a:endParaRPr>
            </a:p>
            <a:p>
              <a:pPr algn="ctr"/>
              <a:r>
                <a:rPr lang="ja-JP" altLang="en-US" sz="1200" dirty="0" smtClean="0">
                  <a:solidFill>
                    <a:prstClr val="black"/>
                  </a:solidFill>
                </a:rPr>
                <a:t>機能</a:t>
              </a:r>
              <a:endParaRPr lang="en-US" altLang="ja-JP" sz="1200" dirty="0" smtClean="0">
                <a:solidFill>
                  <a:prstClr val="black"/>
                </a:solidFill>
              </a:endParaRPr>
            </a:p>
          </p:txBody>
        </p:sp>
      </p:grpSp>
      <p:sp>
        <p:nvSpPr>
          <p:cNvPr id="20" name="角丸四角形 19"/>
          <p:cNvSpPr/>
          <p:nvPr/>
        </p:nvSpPr>
        <p:spPr>
          <a:xfrm>
            <a:off x="515436" y="3356992"/>
            <a:ext cx="3413505" cy="1080120"/>
          </a:xfrm>
          <a:prstGeom prst="roundRect">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prstClr val="black"/>
                </a:solidFill>
              </a:rPr>
              <a:t>■自立支援に資するケアマネジメントの支援</a:t>
            </a:r>
            <a:endParaRPr lang="en-US" altLang="ja-JP" sz="1000" dirty="0" smtClean="0">
              <a:solidFill>
                <a:prstClr val="black"/>
              </a:solidFill>
            </a:endParaRPr>
          </a:p>
          <a:p>
            <a:r>
              <a:rPr lang="ja-JP" altLang="en-US" sz="1000" dirty="0" smtClean="0">
                <a:solidFill>
                  <a:schemeClr val="tx1"/>
                </a:solidFill>
              </a:rPr>
              <a:t>■支援困難事例等に関する相談・助言</a:t>
            </a:r>
            <a:endParaRPr lang="en-US" altLang="ja-JP" sz="1000" dirty="0" smtClean="0">
              <a:solidFill>
                <a:schemeClr val="tx1"/>
              </a:solidFill>
            </a:endParaRPr>
          </a:p>
          <a:p>
            <a:r>
              <a:rPr lang="en-US" altLang="ja-JP" sz="1000" dirty="0" smtClean="0">
                <a:solidFill>
                  <a:schemeClr val="tx1"/>
                </a:solidFill>
              </a:rPr>
              <a:t>※</a:t>
            </a:r>
            <a:r>
              <a:rPr lang="ja-JP" altLang="en-US" sz="1000" dirty="0" smtClean="0">
                <a:solidFill>
                  <a:schemeClr val="tx1"/>
                </a:solidFill>
              </a:rPr>
              <a:t>自立支援に資するケアマネジメントとサービス提供</a:t>
            </a:r>
            <a:endParaRPr lang="en-US" altLang="ja-JP" sz="1000" dirty="0" smtClean="0">
              <a:solidFill>
                <a:schemeClr val="tx1"/>
              </a:solidFill>
            </a:endParaRPr>
          </a:p>
          <a:p>
            <a:r>
              <a:rPr lang="ja-JP" altLang="en-US" sz="1000" dirty="0" smtClean="0">
                <a:solidFill>
                  <a:schemeClr val="tx1"/>
                </a:solidFill>
              </a:rPr>
              <a:t>　  の最適な手法を蓄積</a:t>
            </a:r>
            <a:endParaRPr lang="en-US" altLang="ja-JP" sz="1000" b="1" dirty="0" smtClean="0">
              <a:solidFill>
                <a:schemeClr val="tx1"/>
              </a:solidFill>
            </a:endParaRPr>
          </a:p>
          <a:p>
            <a:r>
              <a:rPr lang="en-US" altLang="ja-JP" sz="1000" dirty="0" smtClean="0">
                <a:solidFill>
                  <a:schemeClr val="tx1"/>
                </a:solidFill>
              </a:rPr>
              <a:t>※</a:t>
            </a:r>
            <a:r>
              <a:rPr lang="ja-JP" altLang="en-US" sz="1000" dirty="0" smtClean="0">
                <a:solidFill>
                  <a:schemeClr val="tx1"/>
                </a:solidFill>
              </a:rPr>
              <a:t>参加者の資質向上と関係職種の連携促進　</a:t>
            </a:r>
            <a:endParaRPr lang="en-US" altLang="ja-JP" sz="1000" dirty="0" smtClean="0">
              <a:solidFill>
                <a:schemeClr val="tx1"/>
              </a:solidFill>
            </a:endParaRPr>
          </a:p>
          <a:p>
            <a:r>
              <a:rPr lang="ja-JP" altLang="en-US" sz="1000" dirty="0" smtClean="0">
                <a:solidFill>
                  <a:schemeClr val="tx1"/>
                </a:solidFill>
              </a:rPr>
              <a:t>　　　→サービス担当者会議の充実</a:t>
            </a:r>
            <a:endParaRPr lang="en-US" altLang="ja-JP" sz="1000" dirty="0" smtClean="0">
              <a:solidFill>
                <a:schemeClr val="tx1"/>
              </a:solidFill>
            </a:endParaRPr>
          </a:p>
        </p:txBody>
      </p:sp>
      <p:sp>
        <p:nvSpPr>
          <p:cNvPr id="26" name="角丸四角形 25"/>
          <p:cNvSpPr/>
          <p:nvPr/>
        </p:nvSpPr>
        <p:spPr>
          <a:xfrm>
            <a:off x="3532026" y="2204864"/>
            <a:ext cx="2302131" cy="1008112"/>
          </a:xfrm>
          <a:prstGeom prst="roundRect">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rPr>
              <a:t>■潜在ニーズの顕在化</a:t>
            </a:r>
            <a:endParaRPr lang="en-US" altLang="ja-JP" sz="1000" dirty="0" smtClean="0">
              <a:solidFill>
                <a:schemeClr val="tx1"/>
              </a:solidFill>
            </a:endParaRPr>
          </a:p>
          <a:p>
            <a:r>
              <a:rPr lang="ja-JP" altLang="en-US" sz="1000" dirty="0" smtClean="0">
                <a:solidFill>
                  <a:schemeClr val="tx1"/>
                </a:solidFill>
              </a:rPr>
              <a:t>　・サービス資源に関する課題</a:t>
            </a:r>
            <a:endParaRPr lang="en-US" altLang="ja-JP" sz="1000" dirty="0" smtClean="0">
              <a:solidFill>
                <a:schemeClr val="tx1"/>
              </a:solidFill>
            </a:endParaRPr>
          </a:p>
          <a:p>
            <a:r>
              <a:rPr lang="ja-JP" altLang="en-US" sz="1000" dirty="0" smtClean="0">
                <a:solidFill>
                  <a:schemeClr val="tx1"/>
                </a:solidFill>
              </a:rPr>
              <a:t>　・ケア提供者の質に関する課題</a:t>
            </a:r>
            <a:endParaRPr lang="en-US" altLang="ja-JP" sz="1000" dirty="0" smtClean="0">
              <a:solidFill>
                <a:schemeClr val="tx1"/>
              </a:solidFill>
            </a:endParaRPr>
          </a:p>
          <a:p>
            <a:r>
              <a:rPr lang="ja-JP" altLang="en-US" sz="1000" dirty="0" smtClean="0">
                <a:solidFill>
                  <a:schemeClr val="tx1"/>
                </a:solidFill>
              </a:rPr>
              <a:t>　・利用者、住民等の課題　等</a:t>
            </a:r>
            <a:endParaRPr lang="en-US" altLang="ja-JP" sz="1000" dirty="0" smtClean="0">
              <a:solidFill>
                <a:schemeClr val="tx1"/>
              </a:solidFill>
            </a:endParaRPr>
          </a:p>
          <a:p>
            <a:r>
              <a:rPr lang="ja-JP" altLang="en-US" sz="1000" dirty="0" smtClean="0">
                <a:solidFill>
                  <a:schemeClr val="tx1"/>
                </a:solidFill>
              </a:rPr>
              <a:t>■顕在ニーズ相互の関連づけ</a:t>
            </a:r>
            <a:endParaRPr lang="ja-JP" altLang="en-US" sz="1000" dirty="0">
              <a:solidFill>
                <a:schemeClr val="tx1"/>
              </a:solidFill>
            </a:endParaRPr>
          </a:p>
        </p:txBody>
      </p:sp>
      <p:sp>
        <p:nvSpPr>
          <p:cNvPr id="41" name="角丸四角形 40"/>
          <p:cNvSpPr/>
          <p:nvPr/>
        </p:nvSpPr>
        <p:spPr>
          <a:xfrm>
            <a:off x="912359" y="2204864"/>
            <a:ext cx="2540282" cy="1008112"/>
          </a:xfrm>
          <a:prstGeom prst="roundRect">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rPr>
              <a:t>■地域包括支援ネットワークの構築</a:t>
            </a:r>
            <a:endParaRPr lang="en-US" altLang="ja-JP" sz="1000" dirty="0" smtClean="0">
              <a:solidFill>
                <a:schemeClr val="tx1"/>
              </a:solidFill>
            </a:endParaRPr>
          </a:p>
          <a:p>
            <a:r>
              <a:rPr lang="ja-JP" altLang="en-US" sz="1000" dirty="0" smtClean="0">
                <a:solidFill>
                  <a:schemeClr val="tx1"/>
                </a:solidFill>
              </a:rPr>
              <a:t>■自立支援に資するケアマネジメント</a:t>
            </a:r>
            <a:endParaRPr lang="en-US" altLang="ja-JP" sz="1000" dirty="0" smtClean="0">
              <a:solidFill>
                <a:schemeClr val="tx1"/>
              </a:solidFill>
            </a:endParaRPr>
          </a:p>
          <a:p>
            <a:r>
              <a:rPr lang="ja-JP" altLang="en-US" sz="1000" dirty="0" smtClean="0">
                <a:solidFill>
                  <a:schemeClr val="tx1"/>
                </a:solidFill>
              </a:rPr>
              <a:t>　 の普及と関係者の共通認識</a:t>
            </a:r>
            <a:endParaRPr lang="en-US" altLang="ja-JP" sz="1000" dirty="0" smtClean="0">
              <a:solidFill>
                <a:schemeClr val="tx1"/>
              </a:solidFill>
            </a:endParaRPr>
          </a:p>
          <a:p>
            <a:r>
              <a:rPr lang="ja-JP" altLang="en-US" sz="1000" dirty="0" smtClean="0">
                <a:solidFill>
                  <a:schemeClr val="tx1"/>
                </a:solidFill>
              </a:rPr>
              <a:t>■住民との情報共有</a:t>
            </a:r>
            <a:endParaRPr lang="en-US" altLang="ja-JP" sz="1000" dirty="0" smtClean="0">
              <a:solidFill>
                <a:schemeClr val="tx1"/>
              </a:solidFill>
            </a:endParaRPr>
          </a:p>
          <a:p>
            <a:r>
              <a:rPr lang="ja-JP" altLang="en-US" sz="1000" dirty="0" smtClean="0">
                <a:solidFill>
                  <a:schemeClr val="tx1"/>
                </a:solidFill>
              </a:rPr>
              <a:t>■課題の優先度の判断</a:t>
            </a:r>
            <a:endParaRPr lang="en-US" altLang="ja-JP" sz="1000" dirty="0" smtClean="0">
              <a:solidFill>
                <a:schemeClr val="tx1"/>
              </a:solidFill>
            </a:endParaRPr>
          </a:p>
          <a:p>
            <a:r>
              <a:rPr lang="ja-JP" altLang="en-US" sz="1000" dirty="0" smtClean="0">
                <a:solidFill>
                  <a:prstClr val="black"/>
                </a:solidFill>
              </a:rPr>
              <a:t>■連携・協働の準備と調整</a:t>
            </a:r>
            <a:endParaRPr lang="en-US" altLang="ja-JP" sz="1000" dirty="0" smtClean="0">
              <a:solidFill>
                <a:prstClr val="black"/>
              </a:solidFill>
            </a:endParaRPr>
          </a:p>
        </p:txBody>
      </p:sp>
      <p:sp>
        <p:nvSpPr>
          <p:cNvPr id="69" name="円/楕円 68"/>
          <p:cNvSpPr/>
          <p:nvPr/>
        </p:nvSpPr>
        <p:spPr>
          <a:xfrm>
            <a:off x="3770173" y="5085184"/>
            <a:ext cx="4763030" cy="792088"/>
          </a:xfrm>
          <a:prstGeom prst="ellipse">
            <a:avLst/>
          </a:prstGeom>
          <a:solidFill>
            <a:schemeClr val="accent6">
              <a:lumMod val="20000"/>
              <a:lumOff val="80000"/>
            </a:schemeClr>
          </a:solidFill>
          <a:ln w="6350">
            <a:solidFill>
              <a:schemeClr val="accent6">
                <a:lumMod val="60000"/>
                <a:lumOff val="40000"/>
              </a:schemeClr>
            </a:solidFill>
          </a:ln>
          <a:effectLst>
            <a:outerShdw blurRad="50800" dist="1905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b="1" dirty="0" smtClean="0">
              <a:solidFill>
                <a:prstClr val="black"/>
              </a:solidFill>
            </a:endParaRPr>
          </a:p>
          <a:p>
            <a:pPr algn="ctr"/>
            <a:r>
              <a:rPr lang="ja-JP" altLang="en-US" sz="1200" dirty="0" smtClean="0">
                <a:solidFill>
                  <a:prstClr val="black"/>
                </a:solidFill>
              </a:rPr>
              <a:t>　　　　　　　　　　　　　　</a:t>
            </a:r>
            <a:endParaRPr lang="en-US" altLang="ja-JP" sz="1200" dirty="0" smtClean="0">
              <a:solidFill>
                <a:prstClr val="black"/>
              </a:solidFill>
            </a:endParaRPr>
          </a:p>
          <a:p>
            <a:pPr algn="ctr"/>
            <a:r>
              <a:rPr lang="ja-JP" altLang="en-US" sz="1200" b="1" dirty="0" smtClean="0">
                <a:solidFill>
                  <a:prstClr val="black"/>
                </a:solidFill>
              </a:rPr>
              <a:t>　　　</a:t>
            </a:r>
            <a:r>
              <a:rPr lang="ja-JP" altLang="en-US" sz="1400" b="1" dirty="0" smtClean="0">
                <a:solidFill>
                  <a:prstClr val="black"/>
                </a:solidFill>
              </a:rPr>
              <a:t>市町村・地域全体で開催</a:t>
            </a:r>
            <a:endParaRPr lang="ja-JP" altLang="en-US" sz="1400" b="1" dirty="0">
              <a:solidFill>
                <a:prstClr val="black"/>
              </a:solidFill>
            </a:endParaRPr>
          </a:p>
        </p:txBody>
      </p:sp>
      <p:sp>
        <p:nvSpPr>
          <p:cNvPr id="68" name="円/楕円 67"/>
          <p:cNvSpPr/>
          <p:nvPr/>
        </p:nvSpPr>
        <p:spPr>
          <a:xfrm>
            <a:off x="2103114" y="5013176"/>
            <a:ext cx="3688293" cy="504056"/>
          </a:xfrm>
          <a:prstGeom prst="ellipse">
            <a:avLst/>
          </a:prstGeom>
          <a:solidFill>
            <a:schemeClr val="accent6">
              <a:lumMod val="40000"/>
              <a:lumOff val="60000"/>
            </a:schemeClr>
          </a:solidFill>
          <a:ln w="6350">
            <a:solidFill>
              <a:schemeClr val="accent6">
                <a:lumMod val="40000"/>
                <a:lumOff val="60000"/>
              </a:schemeClr>
            </a:solidFill>
          </a:ln>
          <a:effectLst>
            <a:outerShdw blurRad="50800" dist="1905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日常生活圏域ごとに開催</a:t>
            </a:r>
            <a:endParaRPr lang="ja-JP" altLang="en-US" sz="1400" b="1" dirty="0">
              <a:solidFill>
                <a:prstClr val="black"/>
              </a:solidFill>
            </a:endParaRPr>
          </a:p>
        </p:txBody>
      </p:sp>
      <p:sp>
        <p:nvSpPr>
          <p:cNvPr id="72" name="円/楕円 71"/>
          <p:cNvSpPr/>
          <p:nvPr/>
        </p:nvSpPr>
        <p:spPr>
          <a:xfrm flipV="1">
            <a:off x="2261882" y="4581128"/>
            <a:ext cx="943363" cy="368424"/>
          </a:xfrm>
          <a:prstGeom prst="ellipse">
            <a:avLst/>
          </a:prstGeom>
          <a:solidFill>
            <a:schemeClr val="accent6">
              <a:lumMod val="60000"/>
              <a:lumOff val="40000"/>
            </a:schemeClr>
          </a:solidFill>
          <a:ln w="6350">
            <a:solidFill>
              <a:schemeClr val="accent6">
                <a:lumMod val="75000"/>
              </a:schemeClr>
            </a:solidFill>
          </a:ln>
          <a:effectLst>
            <a:outerShdw blurRad="50800" dist="1905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71" name="円/楕円 70"/>
          <p:cNvSpPr/>
          <p:nvPr/>
        </p:nvSpPr>
        <p:spPr>
          <a:xfrm flipV="1">
            <a:off x="1468041" y="4581128"/>
            <a:ext cx="943363" cy="368424"/>
          </a:xfrm>
          <a:prstGeom prst="ellipse">
            <a:avLst/>
          </a:prstGeom>
          <a:solidFill>
            <a:schemeClr val="accent6">
              <a:lumMod val="60000"/>
              <a:lumOff val="40000"/>
            </a:schemeClr>
          </a:solidFill>
          <a:ln w="6350">
            <a:solidFill>
              <a:schemeClr val="accent6">
                <a:lumMod val="75000"/>
              </a:schemeClr>
            </a:solidFill>
          </a:ln>
          <a:effectLst>
            <a:outerShdw blurRad="50800" dist="1905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70" name="円/楕円 69"/>
          <p:cNvSpPr/>
          <p:nvPr/>
        </p:nvSpPr>
        <p:spPr>
          <a:xfrm flipV="1">
            <a:off x="674208" y="4581128"/>
            <a:ext cx="943363" cy="368424"/>
          </a:xfrm>
          <a:prstGeom prst="ellipse">
            <a:avLst/>
          </a:prstGeom>
          <a:solidFill>
            <a:schemeClr val="accent6">
              <a:lumMod val="60000"/>
              <a:lumOff val="40000"/>
            </a:schemeClr>
          </a:solidFill>
          <a:ln w="6350">
            <a:solidFill>
              <a:schemeClr val="accent6">
                <a:lumMod val="75000"/>
              </a:schemeClr>
            </a:solidFill>
          </a:ln>
          <a:effectLst>
            <a:outerShdw blurRad="50800" dist="1905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75" name="上カーブ矢印 74"/>
          <p:cNvSpPr/>
          <p:nvPr/>
        </p:nvSpPr>
        <p:spPr>
          <a:xfrm rot="1861527">
            <a:off x="1184108" y="5107582"/>
            <a:ext cx="1144272" cy="406366"/>
          </a:xfrm>
          <a:prstGeom prst="curvedUpArrow">
            <a:avLst>
              <a:gd name="adj1" fmla="val 25000"/>
              <a:gd name="adj2" fmla="val 71961"/>
              <a:gd name="adj3" fmla="val 3433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6" name="上カーブ矢印 75"/>
          <p:cNvSpPr/>
          <p:nvPr/>
        </p:nvSpPr>
        <p:spPr>
          <a:xfrm rot="11422017">
            <a:off x="4916535" y="4812268"/>
            <a:ext cx="1111911" cy="444204"/>
          </a:xfrm>
          <a:prstGeom prst="curvedUpArrow">
            <a:avLst>
              <a:gd name="adj1" fmla="val 25000"/>
              <a:gd name="adj2" fmla="val 71961"/>
              <a:gd name="adj3" fmla="val 3433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8" name="正方形/長方形 77"/>
          <p:cNvSpPr/>
          <p:nvPr/>
        </p:nvSpPr>
        <p:spPr>
          <a:xfrm>
            <a:off x="912354" y="4581143"/>
            <a:ext cx="1984595" cy="307777"/>
          </a:xfrm>
          <a:prstGeom prst="rect">
            <a:avLst/>
          </a:prstGeom>
        </p:spPr>
        <p:txBody>
          <a:bodyPr wrap="square">
            <a:spAutoFit/>
          </a:bodyPr>
          <a:lstStyle/>
          <a:p>
            <a:pPr algn="ctr"/>
            <a:r>
              <a:rPr lang="ja-JP" altLang="en-US" sz="1400" b="1" dirty="0" smtClean="0">
                <a:solidFill>
                  <a:prstClr val="black"/>
                </a:solidFill>
              </a:rPr>
              <a:t>個別事例ごとに開催</a:t>
            </a:r>
            <a:endParaRPr lang="ja-JP" altLang="en-US" sz="1400" b="1" dirty="0">
              <a:solidFill>
                <a:prstClr val="black"/>
              </a:solidFill>
            </a:endParaRPr>
          </a:p>
        </p:txBody>
      </p:sp>
      <p:sp>
        <p:nvSpPr>
          <p:cNvPr id="111" name="正方形/長方形 110"/>
          <p:cNvSpPr/>
          <p:nvPr/>
        </p:nvSpPr>
        <p:spPr>
          <a:xfrm>
            <a:off x="753588" y="620688"/>
            <a:ext cx="3016585" cy="338554"/>
          </a:xfrm>
          <a:prstGeom prst="rect">
            <a:avLst/>
          </a:prstGeom>
        </p:spPr>
        <p:txBody>
          <a:bodyPr wrap="square">
            <a:spAutoFit/>
          </a:bodyPr>
          <a:lstStyle/>
          <a:p>
            <a:pPr algn="ctr"/>
            <a:r>
              <a:rPr lang="ja-JP" altLang="en-US" sz="1600" b="1" u="sng" dirty="0" smtClean="0"/>
              <a:t>個別ケースの検討</a:t>
            </a:r>
            <a:endParaRPr lang="ja-JP" altLang="en-US" sz="1600" b="1" u="sng" dirty="0"/>
          </a:p>
        </p:txBody>
      </p:sp>
      <p:sp>
        <p:nvSpPr>
          <p:cNvPr id="112" name="正方形/長方形 111"/>
          <p:cNvSpPr/>
          <p:nvPr/>
        </p:nvSpPr>
        <p:spPr>
          <a:xfrm>
            <a:off x="4246481" y="620688"/>
            <a:ext cx="4207343" cy="338554"/>
          </a:xfrm>
          <a:prstGeom prst="rect">
            <a:avLst/>
          </a:prstGeom>
        </p:spPr>
        <p:txBody>
          <a:bodyPr wrap="square">
            <a:spAutoFit/>
          </a:bodyPr>
          <a:lstStyle/>
          <a:p>
            <a:pPr algn="ctr"/>
            <a:r>
              <a:rPr lang="ja-JP" altLang="en-US" sz="1600" b="1" u="sng" dirty="0" smtClean="0"/>
              <a:t>地域課題の検討</a:t>
            </a:r>
            <a:endParaRPr lang="ja-JP" altLang="en-US" sz="1600" b="1" u="sng" dirty="0"/>
          </a:p>
        </p:txBody>
      </p:sp>
      <p:sp>
        <p:nvSpPr>
          <p:cNvPr id="116" name="上カーブ矢印 115"/>
          <p:cNvSpPr/>
          <p:nvPr/>
        </p:nvSpPr>
        <p:spPr>
          <a:xfrm rot="12384023">
            <a:off x="3088959" y="4597013"/>
            <a:ext cx="876179" cy="322028"/>
          </a:xfrm>
          <a:prstGeom prst="curvedUpArrow">
            <a:avLst>
              <a:gd name="adj1" fmla="val 25000"/>
              <a:gd name="adj2" fmla="val 71961"/>
              <a:gd name="adj3" fmla="val 3433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17" name="上カーブ矢印 116"/>
          <p:cNvSpPr/>
          <p:nvPr/>
        </p:nvSpPr>
        <p:spPr>
          <a:xfrm rot="641211">
            <a:off x="3324351" y="5546647"/>
            <a:ext cx="1247389" cy="404035"/>
          </a:xfrm>
          <a:prstGeom prst="curvedUpArrow">
            <a:avLst>
              <a:gd name="adj1" fmla="val 25000"/>
              <a:gd name="adj2" fmla="val 71961"/>
              <a:gd name="adj3" fmla="val 3433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18" name="角丸四角形吹き出し 117"/>
          <p:cNvSpPr/>
          <p:nvPr/>
        </p:nvSpPr>
        <p:spPr>
          <a:xfrm>
            <a:off x="674203" y="5733256"/>
            <a:ext cx="1905212" cy="720080"/>
          </a:xfrm>
          <a:prstGeom prst="wedgeRoundRectCallout">
            <a:avLst>
              <a:gd name="adj1" fmla="val -1565"/>
              <a:gd name="adj2" fmla="val -78049"/>
              <a:gd name="adj3" fmla="val 16667"/>
            </a:avLst>
          </a:prstGeom>
          <a:solidFill>
            <a:schemeClr val="bg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prstClr val="black"/>
                </a:solidFill>
              </a:rPr>
              <a:t>個別事例の課題解決を</a:t>
            </a:r>
            <a:endParaRPr lang="en-US" altLang="ja-JP" sz="1050" dirty="0" smtClean="0">
              <a:solidFill>
                <a:prstClr val="black"/>
              </a:solidFill>
            </a:endParaRPr>
          </a:p>
          <a:p>
            <a:r>
              <a:rPr lang="ja-JP" altLang="en-US" sz="1050" dirty="0" smtClean="0">
                <a:solidFill>
                  <a:prstClr val="black"/>
                </a:solidFill>
              </a:rPr>
              <a:t>蓄積することにより、</a:t>
            </a:r>
            <a:endParaRPr lang="en-US" altLang="ja-JP" sz="1050" dirty="0" smtClean="0">
              <a:solidFill>
                <a:prstClr val="black"/>
              </a:solidFill>
            </a:endParaRPr>
          </a:p>
          <a:p>
            <a:r>
              <a:rPr lang="ja-JP" altLang="en-US" sz="1050" dirty="0" smtClean="0">
                <a:solidFill>
                  <a:prstClr val="black"/>
                </a:solidFill>
              </a:rPr>
              <a:t>地域課題が明らかになり、普遍化に役立つ</a:t>
            </a:r>
            <a:endParaRPr lang="ja-JP" altLang="en-US" sz="1050" dirty="0">
              <a:solidFill>
                <a:prstClr val="black"/>
              </a:solidFill>
            </a:endParaRPr>
          </a:p>
        </p:txBody>
      </p:sp>
      <p:sp>
        <p:nvSpPr>
          <p:cNvPr id="119" name="角丸四角形吹き出し 118"/>
          <p:cNvSpPr/>
          <p:nvPr/>
        </p:nvSpPr>
        <p:spPr>
          <a:xfrm>
            <a:off x="5199082" y="5949280"/>
            <a:ext cx="3016583" cy="504056"/>
          </a:xfrm>
          <a:prstGeom prst="wedgeRoundRectCallout">
            <a:avLst>
              <a:gd name="adj1" fmla="val 9078"/>
              <a:gd name="adj2" fmla="val -66124"/>
              <a:gd name="adj3" fmla="val 16667"/>
            </a:avLst>
          </a:prstGeom>
          <a:solidFill>
            <a:schemeClr val="bg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rPr>
              <a:t>地域の関係者の連携を強化するとともに、</a:t>
            </a:r>
            <a:endParaRPr lang="en-US" altLang="ja-JP" sz="1050" dirty="0" smtClean="0">
              <a:solidFill>
                <a:schemeClr val="tx1"/>
              </a:solidFill>
            </a:endParaRPr>
          </a:p>
          <a:p>
            <a:r>
              <a:rPr lang="ja-JP" altLang="en-US" sz="1050" dirty="0" smtClean="0">
                <a:solidFill>
                  <a:schemeClr val="tx1"/>
                </a:solidFill>
              </a:rPr>
              <a:t>住民ニーズとケア資源の現状を共有し、</a:t>
            </a:r>
            <a:endParaRPr lang="en-US" altLang="ja-JP" sz="1050" dirty="0" smtClean="0">
              <a:solidFill>
                <a:schemeClr val="tx1"/>
              </a:solidFill>
            </a:endParaRPr>
          </a:p>
          <a:p>
            <a:r>
              <a:rPr lang="ja-JP" altLang="en-US" sz="1050" dirty="0" smtClean="0">
                <a:solidFill>
                  <a:schemeClr val="tx1"/>
                </a:solidFill>
              </a:rPr>
              <a:t>市町村レベルの対策を協議する</a:t>
            </a:r>
            <a:endParaRPr lang="en-US" altLang="ja-JP" sz="1050" dirty="0" smtClean="0">
              <a:solidFill>
                <a:schemeClr val="tx1"/>
              </a:solidFill>
            </a:endParaRPr>
          </a:p>
        </p:txBody>
      </p:sp>
      <p:cxnSp>
        <p:nvCxnSpPr>
          <p:cNvPr id="123" name="直線コネクタ 122"/>
          <p:cNvCxnSpPr/>
          <p:nvPr/>
        </p:nvCxnSpPr>
        <p:spPr>
          <a:xfrm>
            <a:off x="2658798" y="1916832"/>
            <a:ext cx="0" cy="288032"/>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4405241" y="1916832"/>
            <a:ext cx="0" cy="288032"/>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flipH="1">
            <a:off x="5913535" y="1916832"/>
            <a:ext cx="2" cy="1440160"/>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7" name="角丸四角形吹き出し 136"/>
          <p:cNvSpPr/>
          <p:nvPr/>
        </p:nvSpPr>
        <p:spPr>
          <a:xfrm>
            <a:off x="4008330" y="4509120"/>
            <a:ext cx="1905208" cy="432048"/>
          </a:xfrm>
          <a:prstGeom prst="wedgeRoundRectCallout">
            <a:avLst>
              <a:gd name="adj1" fmla="val -61441"/>
              <a:gd name="adj2" fmla="val -5300"/>
              <a:gd name="adj3" fmla="val 16667"/>
            </a:avLst>
          </a:prstGeom>
          <a:solidFill>
            <a:schemeClr val="bg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rPr>
              <a:t>検討結果が個別支援に</a:t>
            </a:r>
            <a:endParaRPr lang="en-US" altLang="ja-JP" sz="1050" dirty="0" smtClean="0">
              <a:solidFill>
                <a:schemeClr val="tx1"/>
              </a:solidFill>
            </a:endParaRPr>
          </a:p>
          <a:p>
            <a:r>
              <a:rPr lang="ja-JP" altLang="en-US" sz="1050" dirty="0" smtClean="0">
                <a:solidFill>
                  <a:schemeClr val="tx1"/>
                </a:solidFill>
              </a:rPr>
              <a:t>フィードバックされる</a:t>
            </a:r>
            <a:endParaRPr lang="en-US" altLang="ja-JP" sz="1050" dirty="0" smtClean="0">
              <a:solidFill>
                <a:schemeClr val="tx1"/>
              </a:solidFill>
            </a:endParaRPr>
          </a:p>
        </p:txBody>
      </p:sp>
      <p:sp>
        <p:nvSpPr>
          <p:cNvPr id="139" name="角丸四角形吹き出し 138"/>
          <p:cNvSpPr/>
          <p:nvPr/>
        </p:nvSpPr>
        <p:spPr>
          <a:xfrm>
            <a:off x="2658800" y="6093296"/>
            <a:ext cx="2460897" cy="360040"/>
          </a:xfrm>
          <a:prstGeom prst="wedgeRoundRectCallout">
            <a:avLst>
              <a:gd name="adj1" fmla="val -6503"/>
              <a:gd name="adj2" fmla="val -83502"/>
              <a:gd name="adj3" fmla="val 16667"/>
            </a:avLst>
          </a:prstGeom>
          <a:solidFill>
            <a:schemeClr val="bg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prstClr val="black"/>
                </a:solidFill>
              </a:rPr>
              <a:t>市町村レベルの検討が円滑に進む</a:t>
            </a:r>
            <a:endParaRPr lang="en-US" altLang="ja-JP" sz="1050" dirty="0" smtClean="0">
              <a:solidFill>
                <a:prstClr val="black"/>
              </a:solidFill>
            </a:endParaRPr>
          </a:p>
          <a:p>
            <a:r>
              <a:rPr lang="ja-JP" altLang="en-US" sz="1050" dirty="0" smtClean="0">
                <a:solidFill>
                  <a:prstClr val="black"/>
                </a:solidFill>
              </a:rPr>
              <a:t>よう、圏域内の課題を整理する</a:t>
            </a:r>
            <a:endParaRPr lang="ja-JP" altLang="en-US" sz="1050" dirty="0">
              <a:solidFill>
                <a:prstClr val="black"/>
              </a:solidFill>
            </a:endParaRPr>
          </a:p>
        </p:txBody>
      </p:sp>
      <p:sp>
        <p:nvSpPr>
          <p:cNvPr id="141" name="角丸四角形 140"/>
          <p:cNvSpPr/>
          <p:nvPr/>
        </p:nvSpPr>
        <p:spPr>
          <a:xfrm>
            <a:off x="8533202" y="3356992"/>
            <a:ext cx="1547424" cy="1080120"/>
          </a:xfrm>
          <a:prstGeom prst="roundRect">
            <a:avLst/>
          </a:prstGeom>
          <a:solidFill>
            <a:schemeClr val="accent2">
              <a:lumMod val="40000"/>
              <a:lumOff val="60000"/>
            </a:schemeClr>
          </a:solidFill>
          <a:ln w="15875">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prstClr val="black"/>
                </a:solidFill>
              </a:rPr>
              <a:t>自助・互助・共助・公助を組み合わせた地域のケア体制を整備</a:t>
            </a:r>
            <a:endParaRPr lang="en-US" altLang="ja-JP" sz="1050" dirty="0" smtClean="0">
              <a:solidFill>
                <a:prstClr val="black"/>
              </a:solidFill>
            </a:endParaRPr>
          </a:p>
        </p:txBody>
      </p:sp>
      <p:cxnSp>
        <p:nvCxnSpPr>
          <p:cNvPr id="50" name="直線矢印コネクタ 49"/>
          <p:cNvCxnSpPr/>
          <p:nvPr/>
        </p:nvCxnSpPr>
        <p:spPr>
          <a:xfrm>
            <a:off x="7263059" y="1916832"/>
            <a:ext cx="0" cy="2880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753587" y="1916832"/>
            <a:ext cx="0" cy="14401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星 7 18"/>
          <p:cNvSpPr/>
          <p:nvPr/>
        </p:nvSpPr>
        <p:spPr>
          <a:xfrm>
            <a:off x="7739366" y="260648"/>
            <a:ext cx="2341262" cy="1872208"/>
          </a:xfrm>
          <a:prstGeom prst="star7">
            <a:avLst/>
          </a:prstGeom>
          <a:solidFill>
            <a:srgbClr val="FFFF99"/>
          </a:solidFill>
          <a:ln w="12700">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b="1" dirty="0" smtClean="0">
              <a:solidFill>
                <a:schemeClr val="tx1"/>
              </a:solidFill>
            </a:endParaRPr>
          </a:p>
          <a:p>
            <a:pPr algn="ctr"/>
            <a:r>
              <a:rPr lang="ja-JP" altLang="en-US" sz="1200" dirty="0" smtClean="0">
                <a:solidFill>
                  <a:schemeClr val="tx1"/>
                </a:solidFill>
              </a:rPr>
              <a:t>地域包括</a:t>
            </a:r>
            <a:endParaRPr lang="en-US" altLang="ja-JP" sz="1200" dirty="0" smtClean="0">
              <a:solidFill>
                <a:schemeClr val="tx1"/>
              </a:solidFill>
            </a:endParaRPr>
          </a:p>
          <a:p>
            <a:pPr algn="ctr"/>
            <a:r>
              <a:rPr lang="ja-JP" altLang="en-US" sz="1100" dirty="0" smtClean="0">
                <a:solidFill>
                  <a:schemeClr val="tx1"/>
                </a:solidFill>
              </a:rPr>
              <a:t>ケアシステム</a:t>
            </a:r>
            <a:r>
              <a:rPr lang="ja-JP" altLang="en-US" sz="1200" dirty="0" smtClean="0">
                <a:solidFill>
                  <a:schemeClr val="tx1"/>
                </a:solidFill>
              </a:rPr>
              <a:t>の実現による</a:t>
            </a:r>
            <a:endParaRPr lang="en-US" altLang="ja-JP" sz="1200" dirty="0" smtClean="0">
              <a:solidFill>
                <a:schemeClr val="tx1"/>
              </a:solidFill>
            </a:endParaRPr>
          </a:p>
          <a:p>
            <a:pPr algn="ctr"/>
            <a:r>
              <a:rPr lang="ja-JP" altLang="en-US" sz="1400" b="1" dirty="0" smtClean="0">
                <a:solidFill>
                  <a:srgbClr val="FF0000"/>
                </a:solidFill>
              </a:rPr>
              <a:t>地域住民の</a:t>
            </a:r>
            <a:endParaRPr lang="en-US" altLang="ja-JP" sz="1400" b="1" dirty="0" smtClean="0">
              <a:solidFill>
                <a:srgbClr val="FF0000"/>
              </a:solidFill>
            </a:endParaRPr>
          </a:p>
          <a:p>
            <a:pPr algn="ctr"/>
            <a:r>
              <a:rPr lang="ja-JP" altLang="en-US" sz="1400" b="1" dirty="0" smtClean="0">
                <a:solidFill>
                  <a:srgbClr val="FF0000"/>
                </a:solidFill>
              </a:rPr>
              <a:t>安心・安全と</a:t>
            </a:r>
            <a:endParaRPr lang="en-US" altLang="ja-JP" sz="1400" b="1" dirty="0" smtClean="0">
              <a:solidFill>
                <a:srgbClr val="FF0000"/>
              </a:solidFill>
            </a:endParaRPr>
          </a:p>
          <a:p>
            <a:pPr algn="ctr"/>
            <a:r>
              <a:rPr lang="ja-JP" altLang="en-US" sz="1400" b="1" dirty="0" smtClean="0">
                <a:solidFill>
                  <a:srgbClr val="FF0000"/>
                </a:solidFill>
              </a:rPr>
              <a:t>ＱＯＬ向上</a:t>
            </a:r>
            <a:endParaRPr lang="ja-JP" altLang="en-US" sz="1400" b="1" dirty="0">
              <a:solidFill>
                <a:srgbClr val="FF0000"/>
              </a:solidFill>
            </a:endParaRPr>
          </a:p>
        </p:txBody>
      </p:sp>
      <p:sp>
        <p:nvSpPr>
          <p:cNvPr id="107" name="角丸四角形 106"/>
          <p:cNvSpPr/>
          <p:nvPr/>
        </p:nvSpPr>
        <p:spPr>
          <a:xfrm>
            <a:off x="4" y="1124744"/>
            <a:ext cx="356667" cy="864096"/>
          </a:xfrm>
          <a:prstGeom prst="roundRect">
            <a:avLst/>
          </a:prstGeom>
          <a:solidFill>
            <a:schemeClr val="accent2">
              <a:lumMod val="20000"/>
              <a:lumOff val="80000"/>
            </a:schemeClr>
          </a:solidFill>
          <a:ln w="9525">
            <a:noFill/>
            <a:prstDash val="sysDas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black"/>
                </a:solidFill>
                <a:latin typeface="+mn-ea"/>
              </a:rPr>
              <a:t>　</a:t>
            </a:r>
            <a:r>
              <a:rPr lang="ja-JP" altLang="en-US" sz="1400" dirty="0" smtClean="0">
                <a:solidFill>
                  <a:schemeClr val="tx2">
                    <a:lumMod val="60000"/>
                    <a:lumOff val="40000"/>
                  </a:schemeClr>
                </a:solidFill>
                <a:latin typeface="+mn-ea"/>
              </a:rPr>
              <a:t> </a:t>
            </a:r>
            <a:r>
              <a:rPr lang="ja-JP" altLang="en-US" sz="1200" dirty="0" smtClean="0">
                <a:solidFill>
                  <a:schemeClr val="tx2"/>
                </a:solidFill>
                <a:latin typeface="+mn-ea"/>
              </a:rPr>
              <a:t>機能</a:t>
            </a:r>
            <a:endParaRPr lang="en-US" altLang="ja-JP" sz="1200" dirty="0" smtClean="0">
              <a:solidFill>
                <a:schemeClr val="tx2"/>
              </a:solidFill>
              <a:latin typeface="+mn-ea"/>
            </a:endParaRPr>
          </a:p>
        </p:txBody>
      </p:sp>
      <p:sp>
        <p:nvSpPr>
          <p:cNvPr id="108" name="角丸四角形 107"/>
          <p:cNvSpPr/>
          <p:nvPr/>
        </p:nvSpPr>
        <p:spPr>
          <a:xfrm>
            <a:off x="4" y="2204864"/>
            <a:ext cx="356667" cy="2232248"/>
          </a:xfrm>
          <a:prstGeom prst="roundRect">
            <a:avLst/>
          </a:prstGeom>
          <a:solidFill>
            <a:schemeClr val="accent2">
              <a:lumMod val="20000"/>
              <a:lumOff val="80000"/>
            </a:schemeClr>
          </a:solidFill>
          <a:ln w="9525">
            <a:noFill/>
            <a:prstDash val="sysDas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black"/>
                </a:solidFill>
                <a:latin typeface="+mn-ea"/>
              </a:rPr>
              <a:t>　　　　</a:t>
            </a:r>
            <a:r>
              <a:rPr lang="ja-JP" altLang="en-US" sz="1400" dirty="0" smtClean="0">
                <a:solidFill>
                  <a:schemeClr val="tx2"/>
                </a:solidFill>
                <a:latin typeface="+mn-ea"/>
              </a:rPr>
              <a:t>　</a:t>
            </a:r>
            <a:r>
              <a:rPr lang="ja-JP" altLang="en-US" sz="1200" dirty="0" smtClean="0">
                <a:solidFill>
                  <a:schemeClr val="tx2"/>
                </a:solidFill>
                <a:latin typeface="+mn-ea"/>
              </a:rPr>
              <a:t>具体的内容</a:t>
            </a:r>
            <a:endParaRPr lang="en-US" altLang="ja-JP" sz="1200" dirty="0" smtClean="0">
              <a:solidFill>
                <a:schemeClr val="tx2"/>
              </a:solidFill>
              <a:latin typeface="+mn-ea"/>
            </a:endParaRPr>
          </a:p>
        </p:txBody>
      </p:sp>
      <p:sp>
        <p:nvSpPr>
          <p:cNvPr id="113" name="角丸四角形 112"/>
          <p:cNvSpPr/>
          <p:nvPr/>
        </p:nvSpPr>
        <p:spPr>
          <a:xfrm>
            <a:off x="4" y="4653136"/>
            <a:ext cx="356667" cy="1800200"/>
          </a:xfrm>
          <a:prstGeom prst="roundRect">
            <a:avLst/>
          </a:prstGeom>
          <a:solidFill>
            <a:schemeClr val="accent2">
              <a:lumMod val="20000"/>
              <a:lumOff val="80000"/>
            </a:schemeClr>
          </a:solidFill>
          <a:ln w="9525">
            <a:noFill/>
            <a:prstDash val="sysDas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black"/>
                </a:solidFill>
                <a:latin typeface="+mn-ea"/>
              </a:rPr>
              <a:t>　　　</a:t>
            </a:r>
            <a:r>
              <a:rPr lang="ja-JP" altLang="en-US" sz="1200" dirty="0" smtClean="0">
                <a:solidFill>
                  <a:schemeClr val="tx2"/>
                </a:solidFill>
                <a:latin typeface="+mn-ea"/>
              </a:rPr>
              <a:t>規模・範囲・構造</a:t>
            </a:r>
            <a:endParaRPr lang="en-US" altLang="ja-JP" sz="1200" dirty="0" smtClean="0">
              <a:solidFill>
                <a:schemeClr val="tx2"/>
              </a:solidFill>
              <a:latin typeface="+mn-ea"/>
            </a:endParaRPr>
          </a:p>
        </p:txBody>
      </p:sp>
      <p:sp>
        <p:nvSpPr>
          <p:cNvPr id="121" name="曲折矢印 120"/>
          <p:cNvSpPr/>
          <p:nvPr/>
        </p:nvSpPr>
        <p:spPr>
          <a:xfrm rot="10800000" flipH="1">
            <a:off x="7659979" y="3212976"/>
            <a:ext cx="873222" cy="648072"/>
          </a:xfrm>
          <a:prstGeom prst="bentArrow">
            <a:avLst>
              <a:gd name="adj1" fmla="val 15722"/>
              <a:gd name="adj2" fmla="val 25000"/>
              <a:gd name="adj3" fmla="val 25000"/>
              <a:gd name="adj4" fmla="val 4375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2" name="右矢印 121"/>
          <p:cNvSpPr/>
          <p:nvPr/>
        </p:nvSpPr>
        <p:spPr>
          <a:xfrm>
            <a:off x="7421830" y="3933056"/>
            <a:ext cx="1111373" cy="216024"/>
          </a:xfrm>
          <a:prstGeom prst="rightArrow">
            <a:avLst>
              <a:gd name="adj1" fmla="val 50000"/>
              <a:gd name="adj2" fmla="val 5000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4564012" y="3356992"/>
            <a:ext cx="2857817" cy="1080120"/>
          </a:xfrm>
          <a:prstGeom prst="roundRect">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prstClr val="black"/>
                </a:solidFill>
              </a:rPr>
              <a:t>■有効な課題解決方法</a:t>
            </a:r>
            <a:r>
              <a:rPr lang="ja-JP" altLang="en-US" sz="1000" dirty="0" smtClean="0">
                <a:solidFill>
                  <a:schemeClr val="tx1"/>
                </a:solidFill>
              </a:rPr>
              <a:t>の確立と普遍化</a:t>
            </a:r>
            <a:endParaRPr lang="en-US" altLang="ja-JP" sz="1000" dirty="0" smtClean="0">
              <a:solidFill>
                <a:schemeClr val="tx1"/>
              </a:solidFill>
            </a:endParaRPr>
          </a:p>
          <a:p>
            <a:r>
              <a:rPr lang="ja-JP" altLang="en-US" sz="1000" dirty="0" smtClean="0">
                <a:solidFill>
                  <a:prstClr val="black"/>
                </a:solidFill>
              </a:rPr>
              <a:t>■関係機関の役割分担</a:t>
            </a:r>
            <a:endParaRPr lang="en-US" altLang="ja-JP" sz="1000" dirty="0" smtClean="0">
              <a:solidFill>
                <a:prstClr val="black"/>
              </a:solidFill>
            </a:endParaRPr>
          </a:p>
          <a:p>
            <a:r>
              <a:rPr lang="ja-JP" altLang="en-US" sz="1000" dirty="0" smtClean="0">
                <a:solidFill>
                  <a:prstClr val="black"/>
                </a:solidFill>
              </a:rPr>
              <a:t>■社会資源の調整</a:t>
            </a:r>
            <a:endParaRPr lang="en-US" altLang="ja-JP" sz="1000" dirty="0" smtClean="0">
              <a:solidFill>
                <a:prstClr val="black"/>
              </a:solidFill>
            </a:endParaRPr>
          </a:p>
          <a:p>
            <a:r>
              <a:rPr lang="ja-JP" altLang="en-US" sz="1000" dirty="0" smtClean="0">
                <a:solidFill>
                  <a:prstClr val="black"/>
                </a:solidFill>
              </a:rPr>
              <a:t>■新たな資源開発の検討、地域づくり</a:t>
            </a:r>
            <a:endParaRPr lang="en-US" altLang="ja-JP" sz="1000" dirty="0" smtClean="0">
              <a:solidFill>
                <a:prstClr val="black"/>
              </a:solidFill>
            </a:endParaRPr>
          </a:p>
        </p:txBody>
      </p:sp>
      <p:sp>
        <p:nvSpPr>
          <p:cNvPr id="57" name="角丸四角形 56"/>
          <p:cNvSpPr/>
          <p:nvPr/>
        </p:nvSpPr>
        <p:spPr>
          <a:xfrm>
            <a:off x="5992920" y="2204864"/>
            <a:ext cx="2619666" cy="1008112"/>
          </a:xfrm>
          <a:prstGeom prst="roundRect">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rPr>
              <a:t>■需要に見合ったサービスの基盤整備</a:t>
            </a:r>
            <a:endParaRPr lang="en-US" altLang="ja-JP" sz="1000" dirty="0" smtClean="0">
              <a:solidFill>
                <a:schemeClr val="tx1"/>
              </a:solidFill>
            </a:endParaRPr>
          </a:p>
          <a:p>
            <a:r>
              <a:rPr lang="ja-JP" altLang="en-US" sz="1000" dirty="0" smtClean="0">
                <a:solidFill>
                  <a:schemeClr val="tx1"/>
                </a:solidFill>
              </a:rPr>
              <a:t>■事業化、施策化</a:t>
            </a:r>
            <a:endParaRPr lang="en-US" altLang="ja-JP" sz="1000" dirty="0" smtClean="0">
              <a:solidFill>
                <a:schemeClr val="tx1"/>
              </a:solidFill>
            </a:endParaRPr>
          </a:p>
          <a:p>
            <a:r>
              <a:rPr lang="ja-JP" altLang="en-US" sz="1000" dirty="0" smtClean="0">
                <a:solidFill>
                  <a:schemeClr val="tx1"/>
                </a:solidFill>
              </a:rPr>
              <a:t>■介護保険事業計画等への位置づけ</a:t>
            </a:r>
            <a:endParaRPr lang="en-US" altLang="ja-JP" sz="1000" dirty="0" smtClean="0">
              <a:solidFill>
                <a:schemeClr val="tx1"/>
              </a:solidFill>
            </a:endParaRPr>
          </a:p>
          <a:p>
            <a:r>
              <a:rPr lang="ja-JP" altLang="en-US" sz="1000" dirty="0" smtClean="0">
                <a:solidFill>
                  <a:schemeClr val="tx1"/>
                </a:solidFill>
              </a:rPr>
              <a:t>■国・都道府県への提案</a:t>
            </a:r>
            <a:endParaRPr lang="en-US" altLang="ja-JP" sz="1000" dirty="0" smtClean="0">
              <a:solidFill>
                <a:schemeClr val="tx1"/>
              </a:solidFill>
            </a:endParaRPr>
          </a:p>
        </p:txBody>
      </p:sp>
      <p:sp>
        <p:nvSpPr>
          <p:cNvPr id="48" name="スライド番号プレースホルダ 3"/>
          <p:cNvSpPr>
            <a:spLocks noGrp="1"/>
          </p:cNvSpPr>
          <p:nvPr>
            <p:ph type="sldNum" sz="quarter" idx="12"/>
          </p:nvPr>
        </p:nvSpPr>
        <p:spPr bwMode="auto">
          <a:xfrm>
            <a:off x="7728973" y="6492893"/>
            <a:ext cx="23516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12FF2C1-1A2E-47B7-885D-91C065A87198}" type="slidenum">
              <a:rPr lang="ja-JP" altLang="en-US" sz="1400" smtClean="0">
                <a:solidFill>
                  <a:schemeClr val="tx1"/>
                </a:solidFill>
                <a:latin typeface="HGｺﾞｼｯｸM" panose="020B0609000000000000" pitchFamily="49" charset="-128"/>
                <a:ea typeface="HGｺﾞｼｯｸM" panose="020B0609000000000000" pitchFamily="49" charset="-128"/>
              </a:rPr>
              <a:pPr fontAlgn="base">
                <a:spcBef>
                  <a:spcPct val="0"/>
                </a:spcBef>
                <a:spcAft>
                  <a:spcPct val="0"/>
                </a:spcAft>
                <a:defRPr/>
              </a:pPr>
              <a:t>35</a:t>
            </a:fld>
            <a:endParaRPr lang="ja-JP" altLang="en-US" sz="1400" dirty="0" smtClean="0">
              <a:solidFill>
                <a:schemeClr val="tx1"/>
              </a:solidFill>
              <a:latin typeface="HGｺﾞｼｯｸM" panose="020B0609000000000000" pitchFamily="49" charset="-128"/>
              <a:ea typeface="HGｺﾞｼｯｸM" panose="020B0609000000000000" pitchFamily="49"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0" y="2060848"/>
            <a:ext cx="10080625" cy="4536504"/>
          </a:xfrm>
          <a:prstGeom prst="roundRect">
            <a:avLst/>
          </a:prstGeom>
          <a:solidFill>
            <a:schemeClr val="accent1">
              <a:lumMod val="20000"/>
              <a:lumOff val="80000"/>
              <a:alpha val="70000"/>
            </a:schemeClr>
          </a:solid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4564010" y="4653136"/>
            <a:ext cx="873222" cy="2160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連絡調整</a:t>
            </a:r>
            <a:endParaRPr kumimoji="1" lang="ja-JP" altLang="en-US" sz="1100" dirty="0">
              <a:solidFill>
                <a:schemeClr val="tx1"/>
              </a:solidFill>
            </a:endParaRPr>
          </a:p>
        </p:txBody>
      </p:sp>
      <p:sp>
        <p:nvSpPr>
          <p:cNvPr id="62" name="上矢印 61"/>
          <p:cNvSpPr/>
          <p:nvPr/>
        </p:nvSpPr>
        <p:spPr>
          <a:xfrm>
            <a:off x="4802161" y="3140968"/>
            <a:ext cx="396919" cy="216024"/>
          </a:xfrm>
          <a:prstGeom prst="up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上矢印 75"/>
          <p:cNvSpPr/>
          <p:nvPr/>
        </p:nvSpPr>
        <p:spPr>
          <a:xfrm>
            <a:off x="4802161" y="3645024"/>
            <a:ext cx="396919" cy="216024"/>
          </a:xfrm>
          <a:prstGeom prst="up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左右矢印 55"/>
          <p:cNvSpPr/>
          <p:nvPr/>
        </p:nvSpPr>
        <p:spPr>
          <a:xfrm>
            <a:off x="4484627" y="4869160"/>
            <a:ext cx="1031990" cy="288032"/>
          </a:xfrm>
          <a:prstGeom prst="leftRight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p:nvPr/>
        </p:nvSpPr>
        <p:spPr>
          <a:xfrm>
            <a:off x="356668" y="3284984"/>
            <a:ext cx="1746444"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HGPｺﾞｼｯｸM" pitchFamily="50" charset="-128"/>
                <a:ea typeface="HGPｺﾞｼｯｸM" pitchFamily="50" charset="-128"/>
              </a:rPr>
              <a:t>保健所・保健センター</a:t>
            </a:r>
            <a:endParaRPr kumimoji="1" lang="ja-JP" altLang="en-US" sz="1200" dirty="0">
              <a:solidFill>
                <a:schemeClr val="tx1"/>
              </a:solidFill>
              <a:latin typeface="HGPｺﾞｼｯｸM" pitchFamily="50" charset="-128"/>
              <a:ea typeface="HGPｺﾞｼｯｸM" pitchFamily="50" charset="-128"/>
            </a:endParaRPr>
          </a:p>
        </p:txBody>
      </p:sp>
      <p:sp>
        <p:nvSpPr>
          <p:cNvPr id="71" name="角丸四角形 70"/>
          <p:cNvSpPr/>
          <p:nvPr/>
        </p:nvSpPr>
        <p:spPr>
          <a:xfrm>
            <a:off x="8056897" y="3284984"/>
            <a:ext cx="2023728" cy="504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HGPｺﾞｼｯｸM" pitchFamily="50" charset="-128"/>
                <a:ea typeface="HGPｺﾞｼｯｸM" pitchFamily="50" charset="-128"/>
              </a:rPr>
              <a:t>医療機関・薬局</a:t>
            </a:r>
            <a:endParaRPr lang="en-US" altLang="ja-JP" sz="1200" dirty="0" smtClean="0">
              <a:solidFill>
                <a:schemeClr val="tx1"/>
              </a:solidFill>
              <a:latin typeface="HGPｺﾞｼｯｸM" pitchFamily="50" charset="-128"/>
              <a:ea typeface="HGPｺﾞｼｯｸM" pitchFamily="50" charset="-128"/>
            </a:endParaRPr>
          </a:p>
          <a:p>
            <a:pPr algn="ctr"/>
            <a:r>
              <a:rPr lang="ja-JP" altLang="en-US" sz="1200" dirty="0" smtClean="0">
                <a:solidFill>
                  <a:schemeClr val="tx1"/>
                </a:solidFill>
                <a:latin typeface="HGPｺﾞｼｯｸM" pitchFamily="50" charset="-128"/>
                <a:ea typeface="HGPｺﾞｼｯｸM" pitchFamily="50" charset="-128"/>
              </a:rPr>
              <a:t>訪問看護ｽﾃｰｼｮﾝ</a:t>
            </a:r>
            <a:endParaRPr lang="en-US" altLang="ja-JP" sz="1200" dirty="0" smtClean="0">
              <a:solidFill>
                <a:schemeClr val="tx1"/>
              </a:solidFill>
              <a:latin typeface="HGPｺﾞｼｯｸM" pitchFamily="50" charset="-128"/>
              <a:ea typeface="HGPｺﾞｼｯｸM" pitchFamily="50" charset="-128"/>
            </a:endParaRPr>
          </a:p>
        </p:txBody>
      </p:sp>
      <p:sp>
        <p:nvSpPr>
          <p:cNvPr id="72" name="角丸四角形 71"/>
          <p:cNvSpPr/>
          <p:nvPr/>
        </p:nvSpPr>
        <p:spPr>
          <a:xfrm>
            <a:off x="6866140" y="3140968"/>
            <a:ext cx="1428909" cy="2160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HGPｺﾞｼｯｸM" pitchFamily="50" charset="-128"/>
                <a:ea typeface="HGPｺﾞｼｯｸM" pitchFamily="50" charset="-128"/>
              </a:rPr>
              <a:t>介護支援専門員</a:t>
            </a:r>
            <a:endParaRPr kumimoji="1" lang="ja-JP" altLang="en-US" sz="1200" dirty="0">
              <a:solidFill>
                <a:schemeClr val="tx1"/>
              </a:solidFill>
              <a:latin typeface="HGPｺﾞｼｯｸM" pitchFamily="50" charset="-128"/>
              <a:ea typeface="HGPｺﾞｼｯｸM" pitchFamily="50" charset="-128"/>
            </a:endParaRPr>
          </a:p>
        </p:txBody>
      </p:sp>
      <p:sp>
        <p:nvSpPr>
          <p:cNvPr id="73" name="タイトル 1"/>
          <p:cNvSpPr txBox="1">
            <a:spLocks/>
          </p:cNvSpPr>
          <p:nvPr/>
        </p:nvSpPr>
        <p:spPr>
          <a:xfrm>
            <a:off x="-40251" y="-27384"/>
            <a:ext cx="10120877" cy="540000"/>
          </a:xfrm>
          <a:prstGeom prst="rect">
            <a:avLst/>
          </a:prstGeom>
          <a:solidFill>
            <a:schemeClr val="tx2">
              <a:lumMod val="20000"/>
              <a:lumOff val="8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b="1" dirty="0" smtClean="0">
                <a:latin typeface="+mn-ea"/>
                <a:cs typeface="+mj-cs"/>
              </a:rPr>
              <a:t>（参考）</a:t>
            </a:r>
            <a:r>
              <a:rPr kumimoji="1" lang="ja-JP" altLang="en-US" b="1" i="0" u="none" strike="noStrike" kern="1200" cap="none" spc="0" normalizeH="0" baseline="0" noProof="0" dirty="0" smtClean="0">
                <a:ln>
                  <a:noFill/>
                </a:ln>
                <a:solidFill>
                  <a:schemeClr val="tx1"/>
                </a:solidFill>
                <a:effectLst/>
                <a:uLnTx/>
                <a:uFillTx/>
                <a:latin typeface="+mn-ea"/>
                <a:cs typeface="+mj-cs"/>
              </a:rPr>
              <a:t>「地域ケア会議」</a:t>
            </a:r>
            <a:r>
              <a:rPr lang="ja-JP" altLang="en-US" b="1" dirty="0" smtClean="0">
                <a:latin typeface="+mn-ea"/>
                <a:cs typeface="+mj-cs"/>
              </a:rPr>
              <a:t>を活用した</a:t>
            </a:r>
            <a:r>
              <a:rPr kumimoji="1" lang="ja-JP" altLang="en-US" b="1" i="0" u="none" strike="noStrike" kern="1200" cap="none" spc="0" normalizeH="0" baseline="0" noProof="0" dirty="0" smtClean="0">
                <a:ln>
                  <a:noFill/>
                </a:ln>
                <a:solidFill>
                  <a:schemeClr val="tx1"/>
                </a:solidFill>
                <a:effectLst/>
                <a:uLnTx/>
                <a:uFillTx/>
                <a:latin typeface="+mn-ea"/>
                <a:cs typeface="+mj-cs"/>
              </a:rPr>
              <a:t>個別課題解決から</a:t>
            </a:r>
            <a:r>
              <a:rPr lang="ja-JP" altLang="en-US" b="1" dirty="0" smtClean="0">
                <a:latin typeface="+mn-ea"/>
                <a:cs typeface="+mj-cs"/>
              </a:rPr>
              <a:t>地域包括ケアシステム実現まで</a:t>
            </a:r>
            <a:r>
              <a:rPr kumimoji="1" lang="ja-JP" altLang="en-US" b="1" i="0" u="none" strike="noStrike" kern="1200" cap="none" spc="0" normalizeH="0" baseline="0" noProof="0" dirty="0" smtClean="0">
                <a:ln>
                  <a:noFill/>
                </a:ln>
                <a:solidFill>
                  <a:schemeClr val="tx1"/>
                </a:solidFill>
                <a:effectLst/>
                <a:uLnTx/>
                <a:uFillTx/>
                <a:latin typeface="+mn-ea"/>
                <a:cs typeface="+mj-cs"/>
              </a:rPr>
              <a:t>のイメージ</a:t>
            </a:r>
            <a:endParaRPr kumimoji="1" lang="ja-JP" altLang="en-US" b="1" i="0" u="none" strike="noStrike" kern="1200" cap="none" spc="0" normalizeH="0" baseline="0" noProof="0" dirty="0">
              <a:ln>
                <a:noFill/>
              </a:ln>
              <a:solidFill>
                <a:schemeClr val="tx1"/>
              </a:solidFill>
              <a:effectLst/>
              <a:uLnTx/>
              <a:uFillTx/>
              <a:latin typeface="+mn-ea"/>
              <a:cs typeface="+mj-cs"/>
            </a:endParaRPr>
          </a:p>
        </p:txBody>
      </p:sp>
      <p:sp>
        <p:nvSpPr>
          <p:cNvPr id="77" name="角丸四角形 76"/>
          <p:cNvSpPr/>
          <p:nvPr/>
        </p:nvSpPr>
        <p:spPr>
          <a:xfrm>
            <a:off x="9168273" y="4653136"/>
            <a:ext cx="635072"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HGPｺﾞｼｯｸM" pitchFamily="50" charset="-128"/>
                <a:ea typeface="HGPｺﾞｼｯｸM" pitchFamily="50" charset="-128"/>
              </a:rPr>
              <a:t>ＮＰＯ</a:t>
            </a:r>
            <a:endParaRPr kumimoji="1" lang="ja-JP" altLang="en-US" sz="1200" dirty="0">
              <a:solidFill>
                <a:schemeClr val="tx1"/>
              </a:solidFill>
              <a:latin typeface="HGPｺﾞｼｯｸM" pitchFamily="50" charset="-128"/>
              <a:ea typeface="HGPｺﾞｼｯｸM" pitchFamily="50" charset="-128"/>
            </a:endParaRPr>
          </a:p>
        </p:txBody>
      </p:sp>
      <p:sp>
        <p:nvSpPr>
          <p:cNvPr id="78" name="角丸四角形 77"/>
          <p:cNvSpPr/>
          <p:nvPr/>
        </p:nvSpPr>
        <p:spPr>
          <a:xfrm>
            <a:off x="277284" y="4725144"/>
            <a:ext cx="952606" cy="432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HGPｺﾞｼｯｸM" pitchFamily="50" charset="-128"/>
                <a:ea typeface="HGPｺﾞｼｯｸM" pitchFamily="50" charset="-128"/>
              </a:rPr>
              <a:t>民生委員住民組織</a:t>
            </a:r>
            <a:endParaRPr kumimoji="1" lang="ja-JP" altLang="en-US" sz="1200" dirty="0">
              <a:solidFill>
                <a:schemeClr val="tx1"/>
              </a:solidFill>
              <a:latin typeface="HGPｺﾞｼｯｸM" pitchFamily="50" charset="-128"/>
              <a:ea typeface="HGPｺﾞｼｯｸM" pitchFamily="50" charset="-128"/>
            </a:endParaRPr>
          </a:p>
        </p:txBody>
      </p:sp>
      <p:sp>
        <p:nvSpPr>
          <p:cNvPr id="95" name="角丸四角形 94"/>
          <p:cNvSpPr/>
          <p:nvPr/>
        </p:nvSpPr>
        <p:spPr>
          <a:xfrm>
            <a:off x="7024909" y="6237312"/>
            <a:ext cx="2381514"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PｺﾞｼｯｸM" pitchFamily="50" charset="-128"/>
                <a:ea typeface="HGPｺﾞｼｯｸM" pitchFamily="50" charset="-128"/>
              </a:rPr>
              <a:t>介護サービス施設・事業者</a:t>
            </a:r>
            <a:endParaRPr kumimoji="1" lang="ja-JP" altLang="en-US" sz="1200" dirty="0">
              <a:solidFill>
                <a:schemeClr val="tx1"/>
              </a:solidFill>
              <a:latin typeface="HGPｺﾞｼｯｸM" pitchFamily="50" charset="-128"/>
              <a:ea typeface="HGPｺﾞｼｯｸM" pitchFamily="50" charset="-128"/>
            </a:endParaRPr>
          </a:p>
        </p:txBody>
      </p:sp>
      <p:sp>
        <p:nvSpPr>
          <p:cNvPr id="52" name="角丸四角形 51"/>
          <p:cNvSpPr/>
          <p:nvPr/>
        </p:nvSpPr>
        <p:spPr>
          <a:xfrm>
            <a:off x="1706192" y="3140968"/>
            <a:ext cx="1706192"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HGPｺﾞｼｯｸM" pitchFamily="50" charset="-128"/>
                <a:ea typeface="HGPｺﾞｼｯｸM" pitchFamily="50" charset="-128"/>
              </a:rPr>
              <a:t>在宅医療連携拠点</a:t>
            </a:r>
            <a:endParaRPr kumimoji="1" lang="ja-JP" altLang="en-US" sz="1200" dirty="0">
              <a:solidFill>
                <a:schemeClr val="tx1"/>
              </a:solidFill>
              <a:latin typeface="HGPｺﾞｼｯｸM" pitchFamily="50" charset="-128"/>
              <a:ea typeface="HGPｺﾞｼｯｸM" pitchFamily="50" charset="-128"/>
            </a:endParaRPr>
          </a:p>
        </p:txBody>
      </p:sp>
      <p:sp>
        <p:nvSpPr>
          <p:cNvPr id="92" name="角丸四角形 91"/>
          <p:cNvSpPr/>
          <p:nvPr/>
        </p:nvSpPr>
        <p:spPr>
          <a:xfrm>
            <a:off x="197901" y="3717032"/>
            <a:ext cx="79383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HGPｺﾞｼｯｸM" pitchFamily="50" charset="-128"/>
                <a:ea typeface="HGPｺﾞｼｯｸM" pitchFamily="50" charset="-128"/>
              </a:rPr>
              <a:t>警察署</a:t>
            </a:r>
            <a:endParaRPr kumimoji="1" lang="ja-JP" altLang="en-US" sz="1200" dirty="0">
              <a:solidFill>
                <a:schemeClr val="tx1"/>
              </a:solidFill>
              <a:latin typeface="HGPｺﾞｼｯｸM" pitchFamily="50" charset="-128"/>
              <a:ea typeface="HGPｺﾞｼｯｸM" pitchFamily="50" charset="-128"/>
            </a:endParaRPr>
          </a:p>
        </p:txBody>
      </p:sp>
      <p:sp>
        <p:nvSpPr>
          <p:cNvPr id="94" name="角丸四角形 93"/>
          <p:cNvSpPr/>
          <p:nvPr/>
        </p:nvSpPr>
        <p:spPr>
          <a:xfrm>
            <a:off x="9088890" y="3717032"/>
            <a:ext cx="79383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PｺﾞｼｯｸM" pitchFamily="50" charset="-128"/>
                <a:ea typeface="HGPｺﾞｼｯｸM" pitchFamily="50" charset="-128"/>
              </a:rPr>
              <a:t>消防署</a:t>
            </a:r>
            <a:endParaRPr kumimoji="1" lang="ja-JP" altLang="en-US" sz="1200" dirty="0">
              <a:solidFill>
                <a:schemeClr val="tx1"/>
              </a:solidFill>
              <a:latin typeface="HGPｺﾞｼｯｸM" pitchFamily="50" charset="-128"/>
              <a:ea typeface="HGPｺﾞｼｯｸM" pitchFamily="50" charset="-128"/>
            </a:endParaRPr>
          </a:p>
        </p:txBody>
      </p:sp>
      <p:sp>
        <p:nvSpPr>
          <p:cNvPr id="96" name="角丸四角形 95"/>
          <p:cNvSpPr/>
          <p:nvPr/>
        </p:nvSpPr>
        <p:spPr>
          <a:xfrm>
            <a:off x="8651717" y="5589240"/>
            <a:ext cx="1428909"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HGPｺﾞｼｯｸM" pitchFamily="50" charset="-128"/>
                <a:ea typeface="HGPｺﾞｼｯｸM" pitchFamily="50" charset="-128"/>
              </a:rPr>
              <a:t>民間企業等</a:t>
            </a:r>
            <a:endParaRPr lang="en-US" altLang="ja-JP" sz="1200" dirty="0" smtClean="0">
              <a:solidFill>
                <a:schemeClr val="tx1"/>
              </a:solidFill>
              <a:latin typeface="HGPｺﾞｼｯｸM" pitchFamily="50" charset="-128"/>
              <a:ea typeface="HGPｺﾞｼｯｸM" pitchFamily="50" charset="-128"/>
            </a:endParaRPr>
          </a:p>
        </p:txBody>
      </p:sp>
      <p:sp>
        <p:nvSpPr>
          <p:cNvPr id="109" name="角丸四角形 108"/>
          <p:cNvSpPr/>
          <p:nvPr/>
        </p:nvSpPr>
        <p:spPr>
          <a:xfrm>
            <a:off x="2658801" y="6453336"/>
            <a:ext cx="4604261" cy="404664"/>
          </a:xfrm>
          <a:prstGeom prst="roundRect">
            <a:avLst/>
          </a:prstGeom>
          <a:solidFill>
            <a:schemeClr val="accent1">
              <a:lumMod val="40000"/>
              <a:lumOff val="6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n-ea"/>
              </a:rPr>
              <a:t>市町村レベルの地域ケア会議</a:t>
            </a:r>
            <a:endParaRPr kumimoji="1" lang="ja-JP" altLang="en-US" sz="1400" b="1" dirty="0">
              <a:solidFill>
                <a:schemeClr val="tx1"/>
              </a:solidFill>
              <a:latin typeface="+mn-ea"/>
            </a:endParaRPr>
          </a:p>
        </p:txBody>
      </p:sp>
      <p:sp>
        <p:nvSpPr>
          <p:cNvPr id="110" name="スライド番号プレースホルダ 3"/>
          <p:cNvSpPr>
            <a:spLocks noGrp="1"/>
          </p:cNvSpPr>
          <p:nvPr>
            <p:ph type="sldNum" sz="quarter" idx="12"/>
          </p:nvPr>
        </p:nvSpPr>
        <p:spPr>
          <a:xfrm>
            <a:off x="9628317" y="6490776"/>
            <a:ext cx="436051" cy="365125"/>
          </a:xfrm>
        </p:spPr>
        <p:txBody>
          <a:bodyPr/>
          <a:lstStyle/>
          <a:p>
            <a:pPr algn="ctr"/>
            <a:fld id="{48BACA46-6FE4-47B2-827E-F4BE331AC4BA}" type="slidenum">
              <a:rPr kumimoji="1" lang="ja-JP" altLang="en-US" sz="1400" smtClean="0">
                <a:solidFill>
                  <a:schemeClr val="tx1"/>
                </a:solidFill>
                <a:latin typeface="HGｺﾞｼｯｸM" pitchFamily="49" charset="-128"/>
                <a:ea typeface="HGｺﾞｼｯｸM" pitchFamily="49" charset="-128"/>
              </a:rPr>
              <a:pPr algn="ctr"/>
              <a:t>36</a:t>
            </a:fld>
            <a:endParaRPr kumimoji="1" lang="ja-JP" altLang="en-US" sz="1400" dirty="0">
              <a:solidFill>
                <a:schemeClr val="tx1"/>
              </a:solidFill>
              <a:latin typeface="HGｺﾞｼｯｸM" pitchFamily="49" charset="-128"/>
              <a:ea typeface="HGｺﾞｼｯｸM" pitchFamily="49" charset="-128"/>
            </a:endParaRPr>
          </a:p>
        </p:txBody>
      </p:sp>
      <p:cxnSp>
        <p:nvCxnSpPr>
          <p:cNvPr id="160" name="直線矢印コネクタ 159"/>
          <p:cNvCxnSpPr/>
          <p:nvPr/>
        </p:nvCxnSpPr>
        <p:spPr>
          <a:xfrm flipH="1" flipV="1">
            <a:off x="7898131" y="4293096"/>
            <a:ext cx="396919" cy="824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3373255" y="3861048"/>
            <a:ext cx="3334120" cy="288032"/>
          </a:xfrm>
          <a:prstGeom prst="roundRect">
            <a:avLst/>
          </a:prstGeom>
          <a:solidFill>
            <a:schemeClr val="bg1"/>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n-ea"/>
              </a:rPr>
              <a:t>地域課題の発見・把握</a:t>
            </a:r>
            <a:endParaRPr kumimoji="1" lang="ja-JP" altLang="en-US" sz="1400" b="1" dirty="0">
              <a:solidFill>
                <a:schemeClr val="tx1"/>
              </a:solidFill>
              <a:latin typeface="+mn-ea"/>
            </a:endParaRPr>
          </a:p>
        </p:txBody>
      </p:sp>
      <p:sp>
        <p:nvSpPr>
          <p:cNvPr id="100" name="角丸四角形 99"/>
          <p:cNvSpPr/>
          <p:nvPr/>
        </p:nvSpPr>
        <p:spPr>
          <a:xfrm>
            <a:off x="1706193" y="6093296"/>
            <a:ext cx="1428909"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HGPｺﾞｼｯｸM" pitchFamily="50" charset="-128"/>
                <a:ea typeface="HGPｺﾞｼｯｸM" pitchFamily="50" charset="-128"/>
              </a:rPr>
              <a:t>社会福祉協議会</a:t>
            </a:r>
            <a:endParaRPr kumimoji="1" lang="ja-JP" altLang="en-US" sz="1200" dirty="0">
              <a:solidFill>
                <a:schemeClr val="tx1"/>
              </a:solidFill>
              <a:latin typeface="HGPｺﾞｼｯｸM" pitchFamily="50" charset="-128"/>
              <a:ea typeface="HGPｺﾞｼｯｸM" pitchFamily="50" charset="-128"/>
            </a:endParaRPr>
          </a:p>
        </p:txBody>
      </p:sp>
      <p:sp>
        <p:nvSpPr>
          <p:cNvPr id="134" name="角丸四角形 133"/>
          <p:cNvSpPr/>
          <p:nvPr/>
        </p:nvSpPr>
        <p:spPr>
          <a:xfrm>
            <a:off x="436056" y="5733256"/>
            <a:ext cx="1111373" cy="2160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HGPｺﾞｼｯｸM" pitchFamily="50" charset="-128"/>
                <a:ea typeface="HGPｺﾞｼｯｸM" pitchFamily="50" charset="-128"/>
              </a:rPr>
              <a:t>ボランティア</a:t>
            </a:r>
            <a:endParaRPr kumimoji="1" lang="ja-JP" altLang="en-US" sz="1200" dirty="0">
              <a:solidFill>
                <a:schemeClr val="tx1"/>
              </a:solidFill>
              <a:latin typeface="HGPｺﾞｼｯｸM" pitchFamily="50" charset="-128"/>
              <a:ea typeface="HGPｺﾞｼｯｸM" pitchFamily="50" charset="-128"/>
            </a:endParaRPr>
          </a:p>
        </p:txBody>
      </p:sp>
      <p:sp>
        <p:nvSpPr>
          <p:cNvPr id="111" name="角丸四角形 110"/>
          <p:cNvSpPr/>
          <p:nvPr/>
        </p:nvSpPr>
        <p:spPr>
          <a:xfrm>
            <a:off x="0" y="620688"/>
            <a:ext cx="10080625" cy="1224136"/>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HGｺﾞｼｯｸM" pitchFamily="49" charset="-128"/>
                <a:ea typeface="HGｺﾞｼｯｸM" pitchFamily="49" charset="-128"/>
              </a:rPr>
              <a:t>○地域包括支援センター</a:t>
            </a:r>
            <a:r>
              <a:rPr lang="en-US" altLang="ja-JP" sz="1100" dirty="0" smtClean="0">
                <a:solidFill>
                  <a:schemeClr val="tx1"/>
                </a:solidFill>
                <a:latin typeface="HGｺﾞｼｯｸM" pitchFamily="49" charset="-128"/>
                <a:ea typeface="HGｺﾞｼｯｸM" pitchFamily="49" charset="-128"/>
              </a:rPr>
              <a:t>(</a:t>
            </a:r>
            <a:r>
              <a:rPr lang="ja-JP" altLang="en-US" sz="1100" dirty="0" smtClean="0">
                <a:solidFill>
                  <a:schemeClr val="tx1"/>
                </a:solidFill>
                <a:latin typeface="HGｺﾞｼｯｸM" pitchFamily="49" charset="-128"/>
                <a:ea typeface="HGｺﾞｼｯｸM" pitchFamily="49" charset="-128"/>
              </a:rPr>
              <a:t>又は市町村</a:t>
            </a:r>
            <a:r>
              <a:rPr lang="en-US" altLang="ja-JP" sz="1100" dirty="0" smtClean="0">
                <a:solidFill>
                  <a:schemeClr val="tx1"/>
                </a:solidFill>
                <a:latin typeface="HGｺﾞｼｯｸM" pitchFamily="49" charset="-128"/>
                <a:ea typeface="HGｺﾞｼｯｸM" pitchFamily="49" charset="-128"/>
              </a:rPr>
              <a:t>)</a:t>
            </a:r>
            <a:r>
              <a:rPr lang="ja-JP" altLang="en-US" sz="1100" dirty="0" smtClean="0">
                <a:solidFill>
                  <a:schemeClr val="tx1"/>
                </a:solidFill>
                <a:latin typeface="HGｺﾞｼｯｸM" pitchFamily="49" charset="-128"/>
                <a:ea typeface="HGｺﾞｼｯｸM" pitchFamily="49" charset="-128"/>
              </a:rPr>
              <a:t>は、多職種協働による個別ケースのケアマネジメント支援のための実務者レベルの地域ケア会議を開催</a:t>
            </a:r>
            <a:endParaRPr lang="en-US" altLang="ja-JP" sz="1100" dirty="0" smtClean="0">
              <a:solidFill>
                <a:schemeClr val="tx1"/>
              </a:solidFill>
              <a:latin typeface="HGｺﾞｼｯｸM" pitchFamily="49" charset="-128"/>
              <a:ea typeface="HGｺﾞｼｯｸM" pitchFamily="49" charset="-128"/>
            </a:endParaRPr>
          </a:p>
          <a:p>
            <a:r>
              <a:rPr lang="ja-JP" altLang="en-US" sz="1100" dirty="0" smtClean="0">
                <a:solidFill>
                  <a:schemeClr val="tx1"/>
                </a:solidFill>
                <a:latin typeface="HGｺﾞｼｯｸM" pitchFamily="49" charset="-128"/>
                <a:ea typeface="HGｺﾞｼｯｸM" pitchFamily="49" charset="-128"/>
              </a:rPr>
              <a:t>　するとともに、必要に応じて、そこで蓄積された最適な手法や地域課題を関係者と共有するための地域ケア会議を開催する。</a:t>
            </a:r>
            <a:endParaRPr lang="en-US" altLang="ja-JP" sz="1100" dirty="0" smtClean="0">
              <a:solidFill>
                <a:schemeClr val="tx1"/>
              </a:solidFill>
              <a:latin typeface="HGｺﾞｼｯｸM" pitchFamily="49" charset="-128"/>
              <a:ea typeface="HGｺﾞｼｯｸM" pitchFamily="49" charset="-128"/>
            </a:endParaRPr>
          </a:p>
          <a:p>
            <a:r>
              <a:rPr kumimoji="1" lang="ja-JP" altLang="en-US" sz="1100" dirty="0" smtClean="0">
                <a:solidFill>
                  <a:schemeClr val="tx1"/>
                </a:solidFill>
                <a:latin typeface="HGｺﾞｼｯｸM" pitchFamily="49" charset="-128"/>
                <a:ea typeface="HGｺﾞｼｯｸM" pitchFamily="49" charset="-128"/>
              </a:rPr>
              <a:t>○市町村は、地域包括支援センター等で把握された有効な支援方法を普遍化し、地域課題を解決していくために、代表者レベルの地域ケア</a:t>
            </a:r>
            <a:r>
              <a:rPr lang="ja-JP" altLang="en-US" sz="1100" dirty="0" smtClean="0">
                <a:solidFill>
                  <a:schemeClr val="tx1"/>
                </a:solidFill>
                <a:latin typeface="HGｺﾞｼｯｸM" pitchFamily="49" charset="-128"/>
                <a:ea typeface="HGｺﾞｼｯｸM" pitchFamily="49" charset="-128"/>
              </a:rPr>
              <a:t>　</a:t>
            </a:r>
            <a:endParaRPr lang="en-US" altLang="ja-JP" sz="1100" dirty="0" smtClean="0">
              <a:solidFill>
                <a:schemeClr val="tx1"/>
              </a:solidFill>
              <a:latin typeface="HGｺﾞｼｯｸM" pitchFamily="49" charset="-128"/>
              <a:ea typeface="HGｺﾞｼｯｸM" pitchFamily="49" charset="-128"/>
            </a:endParaRPr>
          </a:p>
          <a:p>
            <a:r>
              <a:rPr kumimoji="1" lang="ja-JP" altLang="en-US" sz="1100" dirty="0" smtClean="0">
                <a:solidFill>
                  <a:schemeClr val="tx1"/>
                </a:solidFill>
                <a:latin typeface="HGｺﾞｼｯｸM" pitchFamily="49" charset="-128"/>
                <a:ea typeface="HGｺﾞｼｯｸM" pitchFamily="49" charset="-128"/>
              </a:rPr>
              <a:t>　会議を</a:t>
            </a:r>
            <a:r>
              <a:rPr lang="ja-JP" altLang="en-US" sz="1100" dirty="0" smtClean="0">
                <a:solidFill>
                  <a:schemeClr val="tx1"/>
                </a:solidFill>
                <a:latin typeface="HGｺﾞｼｯｸM" pitchFamily="49" charset="-128"/>
                <a:ea typeface="HGｺﾞｼｯｸM" pitchFamily="49" charset="-128"/>
              </a:rPr>
              <a:t>開催</a:t>
            </a:r>
            <a:r>
              <a:rPr kumimoji="1" lang="ja-JP" altLang="en-US" sz="1100" dirty="0" smtClean="0">
                <a:solidFill>
                  <a:schemeClr val="tx1"/>
                </a:solidFill>
                <a:latin typeface="HGｺﾞｼｯｸM" pitchFamily="49" charset="-128"/>
                <a:ea typeface="HGｺﾞｼｯｸM" pitchFamily="49" charset="-128"/>
              </a:rPr>
              <a:t>する。ここでは、需要に見合ったサービス資源の開発を行うとともに、保健・医療・福祉等の専門機関や</a:t>
            </a:r>
            <a:r>
              <a:rPr lang="ja-JP" altLang="en-US" sz="1100" dirty="0" smtClean="0">
                <a:solidFill>
                  <a:schemeClr val="tx1"/>
                </a:solidFill>
                <a:latin typeface="HGｺﾞｼｯｸM" pitchFamily="49" charset="-128"/>
                <a:ea typeface="HGｺﾞｼｯｸM" pitchFamily="49" charset="-128"/>
              </a:rPr>
              <a:t>住民組織・民間企業</a:t>
            </a:r>
            <a:endParaRPr lang="en-US" altLang="ja-JP" sz="1100" dirty="0" smtClean="0">
              <a:solidFill>
                <a:schemeClr val="tx1"/>
              </a:solidFill>
              <a:latin typeface="HGｺﾞｼｯｸM" pitchFamily="49" charset="-128"/>
              <a:ea typeface="HGｺﾞｼｯｸM" pitchFamily="49" charset="-128"/>
            </a:endParaRPr>
          </a:p>
          <a:p>
            <a:r>
              <a:rPr lang="ja-JP" altLang="en-US" sz="1100" dirty="0" smtClean="0">
                <a:solidFill>
                  <a:schemeClr val="tx1"/>
                </a:solidFill>
                <a:latin typeface="HGｺﾞｼｯｸM" pitchFamily="49" charset="-128"/>
                <a:ea typeface="HGｺﾞｼｯｸM" pitchFamily="49" charset="-128"/>
              </a:rPr>
              <a:t>　等による</a:t>
            </a:r>
            <a:r>
              <a:rPr kumimoji="1" lang="ja-JP" altLang="en-US" sz="1100" dirty="0" smtClean="0">
                <a:solidFill>
                  <a:schemeClr val="tx1"/>
                </a:solidFill>
                <a:latin typeface="HGｺﾞｼｯｸM" pitchFamily="49" charset="-128"/>
                <a:ea typeface="HGｺﾞｼｯｸM" pitchFamily="49" charset="-128"/>
              </a:rPr>
              <a:t>ネットワークを</a:t>
            </a:r>
            <a:r>
              <a:rPr lang="ja-JP" altLang="en-US" sz="1100" dirty="0" smtClean="0">
                <a:solidFill>
                  <a:schemeClr val="tx1"/>
                </a:solidFill>
                <a:latin typeface="HGｺﾞｼｯｸM" pitchFamily="49" charset="-128"/>
                <a:ea typeface="HGｺﾞｼｯｸM" pitchFamily="49" charset="-128"/>
              </a:rPr>
              <a:t>連結</a:t>
            </a:r>
            <a:r>
              <a:rPr kumimoji="1" lang="ja-JP" altLang="en-US" sz="1100" dirty="0" smtClean="0">
                <a:solidFill>
                  <a:schemeClr val="tx1"/>
                </a:solidFill>
                <a:latin typeface="HGｺﾞｼｯｸM" pitchFamily="49" charset="-128"/>
                <a:ea typeface="HGｺﾞｼｯｸM" pitchFamily="49" charset="-128"/>
              </a:rPr>
              <a:t>させて、地域包括ケアの社会基盤整備を行う。</a:t>
            </a:r>
            <a:endParaRPr kumimoji="1" lang="en-US" altLang="ja-JP" sz="1100" dirty="0" smtClean="0">
              <a:solidFill>
                <a:schemeClr val="tx1"/>
              </a:solidFill>
              <a:latin typeface="HGｺﾞｼｯｸM" pitchFamily="49" charset="-128"/>
              <a:ea typeface="HGｺﾞｼｯｸM" pitchFamily="49" charset="-128"/>
            </a:endParaRPr>
          </a:p>
          <a:p>
            <a:r>
              <a:rPr lang="ja-JP" altLang="en-US" sz="1100" dirty="0" smtClean="0">
                <a:solidFill>
                  <a:schemeClr val="tx1"/>
                </a:solidFill>
                <a:latin typeface="HGｺﾞｼｯｸM" pitchFamily="49" charset="-128"/>
                <a:ea typeface="HGｺﾞｼｯｸM" pitchFamily="49" charset="-128"/>
              </a:rPr>
              <a:t>○市町村は、これらを</a:t>
            </a:r>
            <a:r>
              <a:rPr kumimoji="1" lang="ja-JP" altLang="en-US" sz="1100" dirty="0" smtClean="0">
                <a:solidFill>
                  <a:schemeClr val="tx1"/>
                </a:solidFill>
                <a:latin typeface="HGｺﾞｼｯｸM" pitchFamily="49" charset="-128"/>
                <a:ea typeface="HGｺﾞｼｯｸM" pitchFamily="49" charset="-128"/>
              </a:rPr>
              <a:t>社会資源として</a:t>
            </a:r>
            <a:r>
              <a:rPr lang="ja-JP" altLang="en-US" sz="1100" dirty="0" smtClean="0">
                <a:solidFill>
                  <a:schemeClr val="tx1"/>
                </a:solidFill>
                <a:latin typeface="HGｺﾞｼｯｸM" pitchFamily="49" charset="-128"/>
                <a:ea typeface="HGｺﾞｼｯｸM" pitchFamily="49" charset="-128"/>
              </a:rPr>
              <a:t>介護保険事業</a:t>
            </a:r>
            <a:r>
              <a:rPr kumimoji="1" lang="ja-JP" altLang="en-US" sz="1100" dirty="0" smtClean="0">
                <a:solidFill>
                  <a:schemeClr val="tx1"/>
                </a:solidFill>
                <a:latin typeface="HGｺﾞｼｯｸM" pitchFamily="49" charset="-128"/>
                <a:ea typeface="HGｺﾞｼｯｸM" pitchFamily="49" charset="-128"/>
              </a:rPr>
              <a:t>計画に位置づけ、</a:t>
            </a:r>
            <a:r>
              <a:rPr kumimoji="1" lang="en-US" altLang="ja-JP" sz="1100" dirty="0" smtClean="0">
                <a:solidFill>
                  <a:schemeClr val="tx1"/>
                </a:solidFill>
                <a:latin typeface="HGｺﾞｼｯｸM" pitchFamily="49" charset="-128"/>
                <a:ea typeface="HGｺﾞｼｯｸM" pitchFamily="49" charset="-128"/>
              </a:rPr>
              <a:t>PDCA</a:t>
            </a:r>
            <a:r>
              <a:rPr kumimoji="1" lang="ja-JP" altLang="en-US" sz="1100" dirty="0" smtClean="0">
                <a:solidFill>
                  <a:schemeClr val="tx1"/>
                </a:solidFill>
                <a:latin typeface="HGｺﾞｼｯｸM" pitchFamily="49" charset="-128"/>
                <a:ea typeface="HGｺﾞｼｯｸM" pitchFamily="49" charset="-128"/>
              </a:rPr>
              <a:t>サイクルによって地域包括ケアシステムの実現へとつなげる。</a:t>
            </a:r>
            <a:endParaRPr kumimoji="1" lang="ja-JP" altLang="en-US" sz="1100" dirty="0">
              <a:solidFill>
                <a:schemeClr val="tx1"/>
              </a:solidFill>
              <a:latin typeface="HGｺﾞｼｯｸM" pitchFamily="49" charset="-128"/>
              <a:ea typeface="HGｺﾞｼｯｸM" pitchFamily="49" charset="-128"/>
            </a:endParaRPr>
          </a:p>
        </p:txBody>
      </p:sp>
      <p:sp>
        <p:nvSpPr>
          <p:cNvPr id="57" name="上矢印 56"/>
          <p:cNvSpPr/>
          <p:nvPr/>
        </p:nvSpPr>
        <p:spPr>
          <a:xfrm rot="2468173">
            <a:off x="4412562" y="4098721"/>
            <a:ext cx="376332" cy="555386"/>
          </a:xfrm>
          <a:prstGeom prst="up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上矢印 59"/>
          <p:cNvSpPr/>
          <p:nvPr/>
        </p:nvSpPr>
        <p:spPr>
          <a:xfrm rot="18769627">
            <a:off x="5207710" y="4083563"/>
            <a:ext cx="312035" cy="563088"/>
          </a:xfrm>
          <a:prstGeom prst="up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7" name="Picture 2" descr="C:\Users\OSJSE\AppData\Local\Microsoft\Windows\Temporary Internet Files\Content.IE5\2ATHNXU5\MC900338438[1].wmf"/>
          <p:cNvPicPr>
            <a:picLocks noChangeAspect="1" noChangeArrowheads="1"/>
          </p:cNvPicPr>
          <p:nvPr/>
        </p:nvPicPr>
        <p:blipFill>
          <a:blip r:embed="rId2" cstate="print"/>
          <a:srcRect/>
          <a:stretch>
            <a:fillRect/>
          </a:stretch>
        </p:blipFill>
        <p:spPr bwMode="auto">
          <a:xfrm>
            <a:off x="3532021" y="4869160"/>
            <a:ext cx="365528" cy="288032"/>
          </a:xfrm>
          <a:prstGeom prst="rect">
            <a:avLst/>
          </a:prstGeom>
          <a:noFill/>
        </p:spPr>
      </p:pic>
      <p:sp>
        <p:nvSpPr>
          <p:cNvPr id="108" name="大かっこ 107"/>
          <p:cNvSpPr/>
          <p:nvPr/>
        </p:nvSpPr>
        <p:spPr>
          <a:xfrm>
            <a:off x="3532025" y="2708920"/>
            <a:ext cx="3016585" cy="36004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1" name="星 6 90"/>
          <p:cNvSpPr/>
          <p:nvPr/>
        </p:nvSpPr>
        <p:spPr>
          <a:xfrm>
            <a:off x="3373254" y="1844824"/>
            <a:ext cx="3175353" cy="648072"/>
          </a:xfrm>
          <a:prstGeom prst="star6">
            <a:avLst/>
          </a:prstGeom>
          <a:solidFill>
            <a:srgbClr val="FFFF00"/>
          </a:solidFill>
          <a:ln w="6350">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n-ea"/>
              </a:rPr>
              <a:t>地域包括ケアシステム</a:t>
            </a:r>
            <a:endParaRPr kumimoji="1" lang="en-US" altLang="ja-JP" sz="1200" b="1" dirty="0" smtClean="0">
              <a:solidFill>
                <a:schemeClr val="tx1"/>
              </a:solidFill>
              <a:latin typeface="+mn-ea"/>
            </a:endParaRPr>
          </a:p>
          <a:p>
            <a:pPr algn="ctr"/>
            <a:r>
              <a:rPr kumimoji="1" lang="ja-JP" altLang="en-US" sz="1200" b="1" dirty="0" smtClean="0">
                <a:solidFill>
                  <a:schemeClr val="tx1"/>
                </a:solidFill>
                <a:latin typeface="+mn-ea"/>
              </a:rPr>
              <a:t>の実現</a:t>
            </a:r>
            <a:r>
              <a:rPr lang="ja-JP" altLang="en-US" sz="1200" b="1" dirty="0" smtClean="0">
                <a:solidFill>
                  <a:schemeClr val="tx1"/>
                </a:solidFill>
                <a:latin typeface="+mn-ea"/>
              </a:rPr>
              <a:t>へ</a:t>
            </a:r>
            <a:endParaRPr kumimoji="1" lang="ja-JP" altLang="en-US" sz="1200" b="1" dirty="0">
              <a:solidFill>
                <a:schemeClr val="tx1"/>
              </a:solidFill>
              <a:latin typeface="+mn-ea"/>
            </a:endParaRPr>
          </a:p>
        </p:txBody>
      </p:sp>
      <p:grpSp>
        <p:nvGrpSpPr>
          <p:cNvPr id="105" name="グループ化 66"/>
          <p:cNvGrpSpPr/>
          <p:nvPr/>
        </p:nvGrpSpPr>
        <p:grpSpPr>
          <a:xfrm>
            <a:off x="197905" y="3429002"/>
            <a:ext cx="9684826" cy="2808311"/>
            <a:chOff x="179512" y="2551640"/>
            <a:chExt cx="8784976" cy="3496178"/>
          </a:xfrm>
        </p:grpSpPr>
        <p:sp>
          <p:nvSpPr>
            <p:cNvPr id="124" name="円/楕円 123"/>
            <p:cNvSpPr/>
            <p:nvPr/>
          </p:nvSpPr>
          <p:spPr>
            <a:xfrm>
              <a:off x="323528" y="2636912"/>
              <a:ext cx="8568952" cy="3410906"/>
            </a:xfrm>
            <a:prstGeom prst="ellipse">
              <a:avLst/>
            </a:prstGeom>
            <a:noFill/>
            <a:ln w="25400">
              <a:solidFill>
                <a:srgbClr val="FF0000">
                  <a:alpha val="50000"/>
                </a:srgbClr>
              </a:solid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5" name="Picture 2" descr="C:\Users\OSJSE\AppData\Local\Microsoft\Windows\Temporary Internet Files\Content.IE5\3FVUSIQA\MC900433856[1].png"/>
            <p:cNvPicPr>
              <a:picLocks noChangeAspect="1" noChangeArrowheads="1"/>
            </p:cNvPicPr>
            <p:nvPr/>
          </p:nvPicPr>
          <p:blipFill>
            <a:blip r:embed="rId3" cstate="print"/>
            <a:srcRect/>
            <a:stretch>
              <a:fillRect/>
            </a:stretch>
          </p:blipFill>
          <p:spPr bwMode="auto">
            <a:xfrm>
              <a:off x="1907704" y="5509943"/>
              <a:ext cx="576064" cy="360040"/>
            </a:xfrm>
            <a:prstGeom prst="rect">
              <a:avLst/>
            </a:prstGeom>
            <a:noFill/>
            <a:ln>
              <a:noFill/>
            </a:ln>
          </p:spPr>
        </p:pic>
        <p:pic>
          <p:nvPicPr>
            <p:cNvPr id="127" name="Picture 4" descr="C:\Users\OSJSE\AppData\Local\Microsoft\Windows\Temporary Internet Files\Content.IE5\R7HNRD7U\MC900432027[1].wmf"/>
            <p:cNvPicPr>
              <a:picLocks noChangeAspect="1" noChangeArrowheads="1"/>
            </p:cNvPicPr>
            <p:nvPr/>
          </p:nvPicPr>
          <p:blipFill>
            <a:blip r:embed="rId4" cstate="print"/>
            <a:srcRect/>
            <a:stretch>
              <a:fillRect/>
            </a:stretch>
          </p:blipFill>
          <p:spPr bwMode="auto">
            <a:xfrm>
              <a:off x="7308304" y="2892730"/>
              <a:ext cx="360040" cy="360040"/>
            </a:xfrm>
            <a:prstGeom prst="rect">
              <a:avLst/>
            </a:prstGeom>
            <a:noFill/>
            <a:ln>
              <a:noFill/>
            </a:ln>
          </p:spPr>
        </p:pic>
        <p:pic>
          <p:nvPicPr>
            <p:cNvPr id="128" name="Picture 2" descr="C:\Users\OSJSE\AppData\Local\Microsoft\Windows\Temporary Internet Files\Content.IE5\3FVUSIQA\MC900433856[1].png"/>
            <p:cNvPicPr>
              <a:picLocks noChangeAspect="1" noChangeArrowheads="1"/>
            </p:cNvPicPr>
            <p:nvPr/>
          </p:nvPicPr>
          <p:blipFill>
            <a:blip r:embed="rId3" cstate="print"/>
            <a:srcRect/>
            <a:stretch>
              <a:fillRect/>
            </a:stretch>
          </p:blipFill>
          <p:spPr bwMode="auto">
            <a:xfrm>
              <a:off x="8532440" y="3717033"/>
              <a:ext cx="432048" cy="432046"/>
            </a:xfrm>
            <a:prstGeom prst="rect">
              <a:avLst/>
            </a:prstGeom>
            <a:noFill/>
            <a:ln>
              <a:noFill/>
            </a:ln>
          </p:spPr>
        </p:pic>
        <p:pic>
          <p:nvPicPr>
            <p:cNvPr id="131" name="Picture 2" descr="C:\Users\OSJSE\AppData\Local\Microsoft\Windows\Temporary Internet Files\Content.IE5\J8ZCTUTZ\MC900339262[1].wmf"/>
            <p:cNvPicPr>
              <a:picLocks noChangeAspect="1" noChangeArrowheads="1"/>
            </p:cNvPicPr>
            <p:nvPr/>
          </p:nvPicPr>
          <p:blipFill>
            <a:blip r:embed="rId5" cstate="print"/>
            <a:srcRect/>
            <a:stretch>
              <a:fillRect/>
            </a:stretch>
          </p:blipFill>
          <p:spPr bwMode="auto">
            <a:xfrm>
              <a:off x="683568" y="3319095"/>
              <a:ext cx="307669" cy="308291"/>
            </a:xfrm>
            <a:prstGeom prst="rect">
              <a:avLst/>
            </a:prstGeom>
            <a:noFill/>
            <a:ln>
              <a:noFill/>
            </a:ln>
          </p:spPr>
        </p:pic>
        <p:pic>
          <p:nvPicPr>
            <p:cNvPr id="132" name="Picture 3" descr="C:\Users\OSJSE\AppData\Local\Microsoft\Windows\Temporary Internet Files\Content.IE5\68MERYGC\MC900433928[1].png"/>
            <p:cNvPicPr>
              <a:picLocks noChangeAspect="1" noChangeArrowheads="1"/>
            </p:cNvPicPr>
            <p:nvPr/>
          </p:nvPicPr>
          <p:blipFill>
            <a:blip r:embed="rId6" cstate="print"/>
            <a:srcRect/>
            <a:stretch>
              <a:fillRect/>
            </a:stretch>
          </p:blipFill>
          <p:spPr bwMode="auto">
            <a:xfrm>
              <a:off x="7956376" y="3063275"/>
              <a:ext cx="432048" cy="432047"/>
            </a:xfrm>
            <a:prstGeom prst="rect">
              <a:avLst/>
            </a:prstGeom>
            <a:noFill/>
            <a:ln>
              <a:noFill/>
            </a:ln>
          </p:spPr>
        </p:pic>
        <p:pic>
          <p:nvPicPr>
            <p:cNvPr id="135" name="Picture 4" descr="C:\Users\OSJSE\AppData\Local\Microsoft\Windows\Temporary Internet Files\Content.IE5\503A2H98\MC900079133[1].wmf"/>
            <p:cNvPicPr>
              <a:picLocks noChangeAspect="1" noChangeArrowheads="1"/>
            </p:cNvPicPr>
            <p:nvPr/>
          </p:nvPicPr>
          <p:blipFill>
            <a:blip r:embed="rId7" cstate="print"/>
            <a:srcRect/>
            <a:stretch>
              <a:fillRect/>
            </a:stretch>
          </p:blipFill>
          <p:spPr bwMode="auto">
            <a:xfrm flipH="1">
              <a:off x="8243070" y="4703136"/>
              <a:ext cx="582142" cy="491955"/>
            </a:xfrm>
            <a:prstGeom prst="rect">
              <a:avLst/>
            </a:prstGeom>
            <a:noFill/>
            <a:ln>
              <a:noFill/>
            </a:ln>
          </p:spPr>
        </p:pic>
        <p:pic>
          <p:nvPicPr>
            <p:cNvPr id="136" name="Picture 3" descr="C:\Program Files\Microsoft Office\MEDIA\CAGCAT10\j0235319.wmf"/>
            <p:cNvPicPr>
              <a:picLocks noChangeAspect="1" noChangeArrowheads="1"/>
            </p:cNvPicPr>
            <p:nvPr/>
          </p:nvPicPr>
          <p:blipFill>
            <a:blip r:embed="rId8" cstate="print"/>
            <a:srcRect/>
            <a:stretch>
              <a:fillRect/>
            </a:stretch>
          </p:blipFill>
          <p:spPr bwMode="auto">
            <a:xfrm>
              <a:off x="2195736" y="2551640"/>
              <a:ext cx="521330" cy="532280"/>
            </a:xfrm>
            <a:prstGeom prst="rect">
              <a:avLst/>
            </a:prstGeom>
            <a:noFill/>
            <a:ln>
              <a:noFill/>
            </a:ln>
          </p:spPr>
        </p:pic>
        <p:pic>
          <p:nvPicPr>
            <p:cNvPr id="137" name="Picture 5" descr="C:\Users\OSJSE\AppData\Local\Microsoft\Windows\Temporary Internet Files\Content.IE5\J8ZCTUTZ\MC900089004[1].wmf"/>
            <p:cNvPicPr>
              <a:picLocks noChangeAspect="1" noChangeArrowheads="1"/>
            </p:cNvPicPr>
            <p:nvPr/>
          </p:nvPicPr>
          <p:blipFill>
            <a:blip r:embed="rId9" cstate="print"/>
            <a:srcRect/>
            <a:stretch>
              <a:fillRect/>
            </a:stretch>
          </p:blipFill>
          <p:spPr bwMode="auto">
            <a:xfrm>
              <a:off x="179512" y="3896323"/>
              <a:ext cx="504056" cy="266718"/>
            </a:xfrm>
            <a:prstGeom prst="rect">
              <a:avLst/>
            </a:prstGeom>
            <a:noFill/>
            <a:ln>
              <a:noFill/>
            </a:ln>
          </p:spPr>
        </p:pic>
        <p:pic>
          <p:nvPicPr>
            <p:cNvPr id="138" name="Picture 6" descr="C:\Program Files\Microsoft Office\MEDIA\CAGCAT10\j0205462.wmf"/>
            <p:cNvPicPr>
              <a:picLocks noChangeAspect="1" noChangeArrowheads="1"/>
            </p:cNvPicPr>
            <p:nvPr/>
          </p:nvPicPr>
          <p:blipFill>
            <a:blip r:embed="rId10" cstate="print"/>
            <a:srcRect/>
            <a:stretch>
              <a:fillRect/>
            </a:stretch>
          </p:blipFill>
          <p:spPr bwMode="auto">
            <a:xfrm>
              <a:off x="1187624" y="2636913"/>
              <a:ext cx="764627" cy="760783"/>
            </a:xfrm>
            <a:prstGeom prst="rect">
              <a:avLst/>
            </a:prstGeom>
            <a:noFill/>
            <a:ln>
              <a:noFill/>
            </a:ln>
          </p:spPr>
        </p:pic>
      </p:grpSp>
      <p:sp>
        <p:nvSpPr>
          <p:cNvPr id="59" name="角丸四角形 58"/>
          <p:cNvSpPr/>
          <p:nvPr/>
        </p:nvSpPr>
        <p:spPr>
          <a:xfrm>
            <a:off x="3373255" y="3356992"/>
            <a:ext cx="3334120" cy="288032"/>
          </a:xfrm>
          <a:prstGeom prst="roundRect">
            <a:avLst/>
          </a:prstGeom>
          <a:solidFill>
            <a:schemeClr val="bg1"/>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n-ea"/>
              </a:rPr>
              <a:t>地域づくり</a:t>
            </a:r>
            <a:r>
              <a:rPr kumimoji="1" lang="ja-JP" altLang="en-US" sz="1400" b="1" dirty="0" smtClean="0">
                <a:solidFill>
                  <a:schemeClr val="tx1"/>
                </a:solidFill>
                <a:latin typeface="+mn-ea"/>
              </a:rPr>
              <a:t>・資源開発の検討</a:t>
            </a:r>
            <a:endParaRPr kumimoji="1" lang="ja-JP" altLang="en-US" sz="1400" b="1" dirty="0">
              <a:solidFill>
                <a:schemeClr val="tx1"/>
              </a:solidFill>
              <a:latin typeface="+mn-ea"/>
            </a:endParaRPr>
          </a:p>
        </p:txBody>
      </p:sp>
      <p:sp>
        <p:nvSpPr>
          <p:cNvPr id="58" name="角丸四角形 57"/>
          <p:cNvSpPr/>
          <p:nvPr/>
        </p:nvSpPr>
        <p:spPr>
          <a:xfrm>
            <a:off x="3690790" y="6021288"/>
            <a:ext cx="2778433" cy="288032"/>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n-ea"/>
              </a:rPr>
              <a:t>地域包括支援ネットワーク</a:t>
            </a:r>
            <a:endParaRPr kumimoji="1" lang="ja-JP" altLang="en-US" sz="1400" dirty="0">
              <a:solidFill>
                <a:schemeClr val="tx1"/>
              </a:solidFill>
              <a:latin typeface="+mn-ea"/>
            </a:endParaRPr>
          </a:p>
        </p:txBody>
      </p:sp>
      <p:pic>
        <p:nvPicPr>
          <p:cNvPr id="1027" name="Picture 3" descr="C:\Users\OSJSE\AppData\Local\Microsoft\Windows\Temporary Internet Files\Content.IE5\68MERYGC\MC900338438[1].wmf"/>
          <p:cNvPicPr>
            <a:picLocks noChangeAspect="1" noChangeArrowheads="1"/>
          </p:cNvPicPr>
          <p:nvPr/>
        </p:nvPicPr>
        <p:blipFill>
          <a:blip r:embed="rId2" cstate="print"/>
          <a:srcRect/>
          <a:stretch>
            <a:fillRect/>
          </a:stretch>
        </p:blipFill>
        <p:spPr bwMode="auto">
          <a:xfrm>
            <a:off x="503442" y="5229200"/>
            <a:ext cx="672884" cy="530226"/>
          </a:xfrm>
          <a:prstGeom prst="rect">
            <a:avLst/>
          </a:prstGeom>
          <a:noFill/>
        </p:spPr>
      </p:pic>
      <p:sp>
        <p:nvSpPr>
          <p:cNvPr id="64" name="角丸四角形 63"/>
          <p:cNvSpPr/>
          <p:nvPr/>
        </p:nvSpPr>
        <p:spPr>
          <a:xfrm>
            <a:off x="3055718" y="2420888"/>
            <a:ext cx="3889807" cy="720080"/>
          </a:xfrm>
          <a:prstGeom prst="roundRect">
            <a:avLst/>
          </a:prstGeom>
          <a:solidFill>
            <a:schemeClr val="bg1"/>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n-ea"/>
              </a:rPr>
              <a:t>政策形成</a:t>
            </a:r>
            <a:endParaRPr lang="en-US" altLang="ja-JP" sz="1400" b="1" dirty="0" smtClean="0">
              <a:solidFill>
                <a:schemeClr val="tx1"/>
              </a:solidFill>
              <a:latin typeface="+mn-ea"/>
            </a:endParaRPr>
          </a:p>
          <a:p>
            <a:pPr algn="ctr"/>
            <a:r>
              <a:rPr lang="ja-JP" altLang="en-US" sz="1200" b="1" dirty="0" smtClean="0">
                <a:solidFill>
                  <a:schemeClr val="tx1"/>
                </a:solidFill>
                <a:latin typeface="+mn-ea"/>
              </a:rPr>
              <a:t>社会基盤整備・介護保険事業計画等の</a:t>
            </a:r>
            <a:endParaRPr lang="en-US" altLang="ja-JP" sz="1200" b="1" dirty="0" smtClean="0">
              <a:solidFill>
                <a:schemeClr val="tx1"/>
              </a:solidFill>
              <a:latin typeface="+mn-ea"/>
            </a:endParaRPr>
          </a:p>
          <a:p>
            <a:pPr algn="ctr"/>
            <a:r>
              <a:rPr lang="ja-JP" altLang="en-US" sz="1200" b="1" dirty="0" smtClean="0">
                <a:solidFill>
                  <a:schemeClr val="tx1"/>
                </a:solidFill>
                <a:latin typeface="+mn-ea"/>
              </a:rPr>
              <a:t>行政計画への位置づけなど</a:t>
            </a:r>
            <a:endParaRPr kumimoji="1" lang="ja-JP" altLang="en-US" sz="1200" b="1" dirty="0">
              <a:solidFill>
                <a:schemeClr val="tx1"/>
              </a:solidFill>
              <a:latin typeface="+mn-ea"/>
            </a:endParaRPr>
          </a:p>
        </p:txBody>
      </p:sp>
      <p:pic>
        <p:nvPicPr>
          <p:cNvPr id="1026" name="Picture 2" descr="C:\Users\OSJSE\AppData\Local\Microsoft\Windows\Temporary Internet Files\Content.IE5\2ATHNXU5\MC900446250[1].wmf"/>
          <p:cNvPicPr>
            <a:picLocks noChangeAspect="1" noChangeArrowheads="1"/>
          </p:cNvPicPr>
          <p:nvPr/>
        </p:nvPicPr>
        <p:blipFill>
          <a:blip r:embed="rId11" cstate="print"/>
          <a:srcRect/>
          <a:stretch>
            <a:fillRect/>
          </a:stretch>
        </p:blipFill>
        <p:spPr bwMode="auto">
          <a:xfrm>
            <a:off x="7104292" y="3356992"/>
            <a:ext cx="555687" cy="489151"/>
          </a:xfrm>
          <a:prstGeom prst="rect">
            <a:avLst/>
          </a:prstGeom>
          <a:noFill/>
        </p:spPr>
      </p:pic>
      <p:grpSp>
        <p:nvGrpSpPr>
          <p:cNvPr id="139" name="グループ化 138"/>
          <p:cNvGrpSpPr/>
          <p:nvPr/>
        </p:nvGrpSpPr>
        <p:grpSpPr>
          <a:xfrm>
            <a:off x="5516617" y="4221088"/>
            <a:ext cx="3413505" cy="1389888"/>
            <a:chOff x="5004048" y="4221088"/>
            <a:chExt cx="3096344" cy="1389888"/>
          </a:xfrm>
        </p:grpSpPr>
        <p:grpSp>
          <p:nvGrpSpPr>
            <p:cNvPr id="101" name="グループ化 100"/>
            <p:cNvGrpSpPr/>
            <p:nvPr/>
          </p:nvGrpSpPr>
          <p:grpSpPr>
            <a:xfrm>
              <a:off x="5004048" y="4221088"/>
              <a:ext cx="3096344" cy="1389888"/>
              <a:chOff x="5004048" y="4073645"/>
              <a:chExt cx="3096344" cy="1323703"/>
            </a:xfrm>
          </p:grpSpPr>
          <p:grpSp>
            <p:nvGrpSpPr>
              <p:cNvPr id="3" name="グループ化 14"/>
              <p:cNvGrpSpPr/>
              <p:nvPr/>
            </p:nvGrpSpPr>
            <p:grpSpPr>
              <a:xfrm>
                <a:off x="5004048" y="4073645"/>
                <a:ext cx="3096344" cy="1323703"/>
                <a:chOff x="1547664" y="3698227"/>
                <a:chExt cx="1584176" cy="1026917"/>
              </a:xfrm>
              <a:solidFill>
                <a:schemeClr val="bg1"/>
              </a:solidFill>
            </p:grpSpPr>
            <p:sp>
              <p:nvSpPr>
                <p:cNvPr id="17" name="角丸四角形 16"/>
                <p:cNvSpPr/>
                <p:nvPr/>
              </p:nvSpPr>
              <p:spPr>
                <a:xfrm>
                  <a:off x="1547664" y="3698227"/>
                  <a:ext cx="1584176" cy="1026917"/>
                </a:xfrm>
                <a:prstGeom prst="roundRect">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731871" y="4443069"/>
                  <a:ext cx="1289446" cy="1596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HGP創英角ﾎﾟｯﾌﾟ体" pitchFamily="50" charset="-128"/>
                      <a:ea typeface="HGP創英角ﾎﾟｯﾌﾟ体" pitchFamily="50" charset="-128"/>
                    </a:rPr>
                    <a:t>Ｂ地域</a:t>
                  </a:r>
                  <a:r>
                    <a:rPr kumimoji="1" lang="ja-JP" altLang="en-US" sz="1200" dirty="0" smtClean="0">
                      <a:solidFill>
                        <a:schemeClr val="tx1"/>
                      </a:solidFill>
                      <a:latin typeface="HGP創英角ﾎﾟｯﾌﾟ体" pitchFamily="50" charset="-128"/>
                      <a:ea typeface="HGP創英角ﾎﾟｯﾌﾟ体" pitchFamily="50" charset="-128"/>
                    </a:rPr>
                    <a:t>包括支援センター</a:t>
                  </a:r>
                  <a:endParaRPr kumimoji="1" lang="ja-JP" altLang="en-US" sz="1200" dirty="0">
                    <a:solidFill>
                      <a:schemeClr val="tx1"/>
                    </a:solidFill>
                    <a:latin typeface="HGP創英角ﾎﾟｯﾌﾟ体" pitchFamily="50" charset="-128"/>
                    <a:ea typeface="HGP創英角ﾎﾟｯﾌﾟ体" pitchFamily="50" charset="-128"/>
                  </a:endParaRPr>
                </a:p>
              </p:txBody>
            </p:sp>
          </p:grpSp>
          <p:grpSp>
            <p:nvGrpSpPr>
              <p:cNvPr id="10" name="グループ化 73"/>
              <p:cNvGrpSpPr/>
              <p:nvPr/>
            </p:nvGrpSpPr>
            <p:grpSpPr>
              <a:xfrm>
                <a:off x="5436096" y="4293096"/>
                <a:ext cx="2446972" cy="672076"/>
                <a:chOff x="47110" y="2231872"/>
                <a:chExt cx="9393215" cy="3780431"/>
              </a:xfrm>
            </p:grpSpPr>
            <p:sp>
              <p:nvSpPr>
                <p:cNvPr id="112" name="円/楕円 111"/>
                <p:cNvSpPr/>
                <p:nvPr/>
              </p:nvSpPr>
              <p:spPr>
                <a:xfrm>
                  <a:off x="323528" y="2636912"/>
                  <a:ext cx="8568952" cy="3240360"/>
                </a:xfrm>
                <a:prstGeom prst="ellipse">
                  <a:avLst/>
                </a:prstGeom>
                <a:noFill/>
                <a:ln w="25400">
                  <a:solidFill>
                    <a:schemeClr val="accent6">
                      <a:lumMod val="75000"/>
                    </a:schemeClr>
                  </a:solid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3" name="Picture 2" descr="C:\Users\OSJSE\AppData\Local\Microsoft\Windows\Temporary Internet Files\Content.IE5\3FVUSIQA\MC900433856[1].png"/>
                <p:cNvPicPr>
                  <a:picLocks noChangeAspect="1" noChangeArrowheads="1"/>
                </p:cNvPicPr>
                <p:nvPr/>
              </p:nvPicPr>
              <p:blipFill>
                <a:blip r:embed="rId3" cstate="print"/>
                <a:srcRect/>
                <a:stretch>
                  <a:fillRect/>
                </a:stretch>
              </p:blipFill>
              <p:spPr bwMode="auto">
                <a:xfrm>
                  <a:off x="2483768" y="5445224"/>
                  <a:ext cx="360040" cy="360040"/>
                </a:xfrm>
                <a:prstGeom prst="rect">
                  <a:avLst/>
                </a:prstGeom>
                <a:noFill/>
              </p:spPr>
            </p:pic>
            <p:pic>
              <p:nvPicPr>
                <p:cNvPr id="114" name="Picture 4" descr="C:\Users\OSJSE\AppData\Local\Microsoft\Windows\Temporary Internet Files\Content.IE5\R7HNRD7U\MC900432027[1].wmf"/>
                <p:cNvPicPr>
                  <a:picLocks noChangeAspect="1" noChangeArrowheads="1"/>
                </p:cNvPicPr>
                <p:nvPr/>
              </p:nvPicPr>
              <p:blipFill>
                <a:blip r:embed="rId4" cstate="print"/>
                <a:srcRect/>
                <a:stretch>
                  <a:fillRect/>
                </a:stretch>
              </p:blipFill>
              <p:spPr bwMode="auto">
                <a:xfrm>
                  <a:off x="7786808" y="2636917"/>
                  <a:ext cx="959332" cy="959327"/>
                </a:xfrm>
                <a:prstGeom prst="rect">
                  <a:avLst/>
                </a:prstGeom>
                <a:noFill/>
              </p:spPr>
            </p:pic>
            <p:pic>
              <p:nvPicPr>
                <p:cNvPr id="115" name="Picture 2" descr="C:\Users\OSJSE\AppData\Local\Microsoft\Windows\Temporary Internet Files\Content.IE5\3FVUSIQA\MC900433856[1].png"/>
                <p:cNvPicPr>
                  <a:picLocks noChangeAspect="1" noChangeArrowheads="1"/>
                </p:cNvPicPr>
                <p:nvPr/>
              </p:nvPicPr>
              <p:blipFill>
                <a:blip r:embed="rId3" cstate="print"/>
                <a:srcRect/>
                <a:stretch>
                  <a:fillRect/>
                </a:stretch>
              </p:blipFill>
              <p:spPr bwMode="auto">
                <a:xfrm>
                  <a:off x="467541" y="4725143"/>
                  <a:ext cx="1152131" cy="1152130"/>
                </a:xfrm>
                <a:prstGeom prst="rect">
                  <a:avLst/>
                </a:prstGeom>
                <a:noFill/>
              </p:spPr>
            </p:pic>
            <p:pic>
              <p:nvPicPr>
                <p:cNvPr id="118" name="Picture 2" descr="C:\Users\OSJSE\AppData\Local\Microsoft\Windows\Temporary Internet Files\Content.IE5\J8ZCTUTZ\MC900339262[1].wmf"/>
                <p:cNvPicPr>
                  <a:picLocks noChangeAspect="1" noChangeArrowheads="1"/>
                </p:cNvPicPr>
                <p:nvPr/>
              </p:nvPicPr>
              <p:blipFill>
                <a:blip r:embed="rId5" cstate="print"/>
                <a:srcRect/>
                <a:stretch>
                  <a:fillRect/>
                </a:stretch>
              </p:blipFill>
              <p:spPr bwMode="auto">
                <a:xfrm>
                  <a:off x="47110" y="4257098"/>
                  <a:ext cx="707739" cy="709166"/>
                </a:xfrm>
                <a:prstGeom prst="rect">
                  <a:avLst/>
                </a:prstGeom>
                <a:noFill/>
              </p:spPr>
            </p:pic>
            <p:pic>
              <p:nvPicPr>
                <p:cNvPr id="119" name="Picture 3" descr="C:\Users\OSJSE\AppData\Local\Microsoft\Windows\Temporary Internet Files\Content.IE5\68MERYGC\MC900433928[1].png"/>
                <p:cNvPicPr>
                  <a:picLocks noChangeAspect="1" noChangeArrowheads="1"/>
                </p:cNvPicPr>
                <p:nvPr/>
              </p:nvPicPr>
              <p:blipFill>
                <a:blip r:embed="rId6" cstate="print"/>
                <a:srcRect/>
                <a:stretch>
                  <a:fillRect/>
                </a:stretch>
              </p:blipFill>
              <p:spPr bwMode="auto">
                <a:xfrm flipV="1">
                  <a:off x="8339640" y="4083518"/>
                  <a:ext cx="1100685" cy="1100689"/>
                </a:xfrm>
                <a:prstGeom prst="rect">
                  <a:avLst/>
                </a:prstGeom>
                <a:noFill/>
              </p:spPr>
            </p:pic>
            <p:pic>
              <p:nvPicPr>
                <p:cNvPr id="120" name="Picture 4" descr="C:\Users\OSJSE\AppData\Local\Microsoft\Windows\Temporary Internet Files\Content.IE5\503A2H98\MC900079133[1].wmf"/>
                <p:cNvPicPr>
                  <a:picLocks noChangeAspect="1" noChangeArrowheads="1"/>
                </p:cNvPicPr>
                <p:nvPr/>
              </p:nvPicPr>
              <p:blipFill>
                <a:blip r:embed="rId7" cstate="print"/>
                <a:srcRect/>
                <a:stretch>
                  <a:fillRect/>
                </a:stretch>
              </p:blipFill>
              <p:spPr bwMode="auto">
                <a:xfrm flipH="1">
                  <a:off x="7042755" y="5067191"/>
                  <a:ext cx="1118366" cy="945112"/>
                </a:xfrm>
                <a:prstGeom prst="rect">
                  <a:avLst/>
                </a:prstGeom>
                <a:noFill/>
              </p:spPr>
            </p:pic>
            <p:pic>
              <p:nvPicPr>
                <p:cNvPr id="121" name="Picture 3" descr="C:\Program Files\Microsoft Office\MEDIA\CAGCAT10\j0235319.wmf"/>
                <p:cNvPicPr>
                  <a:picLocks noChangeAspect="1" noChangeArrowheads="1"/>
                </p:cNvPicPr>
                <p:nvPr/>
              </p:nvPicPr>
              <p:blipFill>
                <a:blip r:embed="rId8" cstate="print"/>
                <a:srcRect/>
                <a:stretch>
                  <a:fillRect/>
                </a:stretch>
              </p:blipFill>
              <p:spPr bwMode="auto">
                <a:xfrm>
                  <a:off x="1429199" y="2231872"/>
                  <a:ext cx="900761" cy="919688"/>
                </a:xfrm>
                <a:prstGeom prst="rect">
                  <a:avLst/>
                </a:prstGeom>
                <a:noFill/>
              </p:spPr>
            </p:pic>
            <p:pic>
              <p:nvPicPr>
                <p:cNvPr id="122" name="Picture 5" descr="C:\Users\OSJSE\AppData\Local\Microsoft\Windows\Temporary Internet Files\Content.IE5\J8ZCTUTZ\MC900089004[1].wmf"/>
                <p:cNvPicPr>
                  <a:picLocks noChangeAspect="1" noChangeArrowheads="1"/>
                </p:cNvPicPr>
                <p:nvPr/>
              </p:nvPicPr>
              <p:blipFill>
                <a:blip r:embed="rId9" cstate="print"/>
                <a:srcRect/>
                <a:stretch>
                  <a:fillRect/>
                </a:stretch>
              </p:blipFill>
              <p:spPr bwMode="auto">
                <a:xfrm>
                  <a:off x="2258452" y="5067185"/>
                  <a:ext cx="1725991" cy="945112"/>
                </a:xfrm>
                <a:prstGeom prst="rect">
                  <a:avLst/>
                </a:prstGeom>
                <a:noFill/>
              </p:spPr>
            </p:pic>
            <p:pic>
              <p:nvPicPr>
                <p:cNvPr id="123" name="Picture 6" descr="C:\Program Files\Microsoft Office\MEDIA\CAGCAT10\j0205462.wmf"/>
                <p:cNvPicPr>
                  <a:picLocks noChangeAspect="1" noChangeArrowheads="1"/>
                </p:cNvPicPr>
                <p:nvPr/>
              </p:nvPicPr>
              <p:blipFill>
                <a:blip r:embed="rId10" cstate="print"/>
                <a:srcRect/>
                <a:stretch>
                  <a:fillRect/>
                </a:stretch>
              </p:blipFill>
              <p:spPr bwMode="auto">
                <a:xfrm>
                  <a:off x="323528" y="2636917"/>
                  <a:ext cx="1154450" cy="1148642"/>
                </a:xfrm>
                <a:prstGeom prst="rect">
                  <a:avLst/>
                </a:prstGeom>
                <a:noFill/>
              </p:spPr>
            </p:pic>
          </p:grpSp>
          <p:sp>
            <p:nvSpPr>
              <p:cNvPr id="69" name="角丸四角形 68"/>
              <p:cNvSpPr/>
              <p:nvPr/>
            </p:nvSpPr>
            <p:spPr>
              <a:xfrm>
                <a:off x="6084168" y="4142223"/>
                <a:ext cx="1008112" cy="366897"/>
              </a:xfrm>
              <a:prstGeom prst="roundRect">
                <a:avLst/>
              </a:prstGeom>
              <a:solidFill>
                <a:schemeClr val="accent1">
                  <a:lumMod val="40000"/>
                  <a:lumOff val="6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HGPｺﾞｼｯｸM" pitchFamily="50" charset="-128"/>
                    <a:ea typeface="HGPｺﾞｼｯｸM" pitchFamily="50" charset="-128"/>
                  </a:rPr>
                  <a:t>地域ケア会議</a:t>
                </a:r>
                <a:endParaRPr lang="en-US" altLang="ja-JP" sz="1000" dirty="0" smtClean="0">
                  <a:solidFill>
                    <a:schemeClr val="tx1"/>
                  </a:solidFill>
                  <a:latin typeface="HGPｺﾞｼｯｸM" pitchFamily="50" charset="-128"/>
                  <a:ea typeface="HGPｺﾞｼｯｸM" pitchFamily="50" charset="-128"/>
                </a:endParaRPr>
              </a:p>
              <a:p>
                <a:pPr algn="ctr"/>
                <a:r>
                  <a:rPr kumimoji="1" lang="ja-JP" altLang="en-US" sz="800" dirty="0" smtClean="0">
                    <a:solidFill>
                      <a:schemeClr val="tx1"/>
                    </a:solidFill>
                    <a:latin typeface="HGPｺﾞｼｯｸM" pitchFamily="50" charset="-128"/>
                    <a:ea typeface="HGPｺﾞｼｯｸM" pitchFamily="50" charset="-128"/>
                  </a:rPr>
                  <a:t>（個別ケース検討）</a:t>
                </a:r>
                <a:endParaRPr kumimoji="1" lang="ja-JP" altLang="en-US" sz="800" dirty="0">
                  <a:solidFill>
                    <a:schemeClr val="tx1"/>
                  </a:solidFill>
                  <a:latin typeface="HGPｺﾞｼｯｸM" pitchFamily="50" charset="-128"/>
                  <a:ea typeface="HGPｺﾞｼｯｸM" pitchFamily="50" charset="-128"/>
                </a:endParaRPr>
              </a:p>
            </p:txBody>
          </p:sp>
          <p:cxnSp>
            <p:nvCxnSpPr>
              <p:cNvPr id="133" name="直線矢印コネクタ 132"/>
              <p:cNvCxnSpPr/>
              <p:nvPr/>
            </p:nvCxnSpPr>
            <p:spPr>
              <a:xfrm flipH="1" flipV="1">
                <a:off x="6876256" y="4581128"/>
                <a:ext cx="7200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flipV="1">
                <a:off x="5724128" y="4509120"/>
                <a:ext cx="36004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直線矢印コネクタ 157"/>
              <p:cNvCxnSpPr/>
              <p:nvPr/>
            </p:nvCxnSpPr>
            <p:spPr>
              <a:xfrm flipV="1">
                <a:off x="6444208" y="4581128"/>
                <a:ext cx="54428" cy="225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H="1" flipV="1">
                <a:off x="7092280" y="4509120"/>
                <a:ext cx="21602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V="1">
                <a:off x="5940152" y="4581128"/>
                <a:ext cx="21602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99" name="Picture 2" descr="C:\Users\OSJSE\AppData\Local\Microsoft\Windows\Temporary Internet Files\Content.IE5\2ATHNXU5\MC900446250[1].wmf"/>
            <p:cNvPicPr>
              <a:picLocks noChangeAspect="1" noChangeArrowheads="1"/>
            </p:cNvPicPr>
            <p:nvPr/>
          </p:nvPicPr>
          <p:blipFill>
            <a:blip r:embed="rId11" cstate="print"/>
            <a:srcRect/>
            <a:stretch>
              <a:fillRect/>
            </a:stretch>
          </p:blipFill>
          <p:spPr bwMode="auto">
            <a:xfrm>
              <a:off x="7164288" y="4437112"/>
              <a:ext cx="207640" cy="201500"/>
            </a:xfrm>
            <a:prstGeom prst="rect">
              <a:avLst/>
            </a:prstGeom>
            <a:noFill/>
          </p:spPr>
        </p:pic>
      </p:grpSp>
      <p:grpSp>
        <p:nvGrpSpPr>
          <p:cNvPr id="106" name="グループ化 105"/>
          <p:cNvGrpSpPr/>
          <p:nvPr/>
        </p:nvGrpSpPr>
        <p:grpSpPr>
          <a:xfrm>
            <a:off x="1229889" y="4221088"/>
            <a:ext cx="3254736" cy="1512170"/>
            <a:chOff x="1115616" y="4221086"/>
            <a:chExt cx="2952328" cy="1512170"/>
          </a:xfrm>
        </p:grpSpPr>
        <p:grpSp>
          <p:nvGrpSpPr>
            <p:cNvPr id="98" name="グループ化 97"/>
            <p:cNvGrpSpPr/>
            <p:nvPr/>
          </p:nvGrpSpPr>
          <p:grpSpPr>
            <a:xfrm>
              <a:off x="1115616" y="4221086"/>
              <a:ext cx="2952328" cy="1512170"/>
              <a:chOff x="1187625" y="4005064"/>
              <a:chExt cx="2952328" cy="1512170"/>
            </a:xfrm>
          </p:grpSpPr>
          <p:grpSp>
            <p:nvGrpSpPr>
              <p:cNvPr id="2" name="グループ化 9"/>
              <p:cNvGrpSpPr/>
              <p:nvPr/>
            </p:nvGrpSpPr>
            <p:grpSpPr>
              <a:xfrm>
                <a:off x="1187625" y="4005064"/>
                <a:ext cx="2952328" cy="1368151"/>
                <a:chOff x="1509026" y="3645023"/>
                <a:chExt cx="1584176" cy="987807"/>
              </a:xfrm>
              <a:solidFill>
                <a:schemeClr val="bg1"/>
              </a:solidFill>
            </p:grpSpPr>
            <p:sp>
              <p:nvSpPr>
                <p:cNvPr id="12" name="角丸四角形 11"/>
                <p:cNvSpPr/>
                <p:nvPr/>
              </p:nvSpPr>
              <p:spPr>
                <a:xfrm>
                  <a:off x="1509026" y="3645023"/>
                  <a:ext cx="1584176" cy="987807"/>
                </a:xfrm>
                <a:prstGeom prst="roundRect">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624941" y="4320892"/>
                  <a:ext cx="1352345" cy="2079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HGP創英角ﾎﾟｯﾌﾟ体" pitchFamily="50" charset="-128"/>
                      <a:ea typeface="HGP創英角ﾎﾟｯﾌﾟ体" pitchFamily="50" charset="-128"/>
                    </a:rPr>
                    <a:t>Ａ地域</a:t>
                  </a:r>
                  <a:r>
                    <a:rPr kumimoji="1" lang="ja-JP" altLang="en-US" sz="1200" dirty="0" smtClean="0">
                      <a:solidFill>
                        <a:schemeClr val="tx1"/>
                      </a:solidFill>
                      <a:latin typeface="HGP創英角ﾎﾟｯﾌﾟ体" pitchFamily="50" charset="-128"/>
                      <a:ea typeface="HGP創英角ﾎﾟｯﾌﾟ体" pitchFamily="50" charset="-128"/>
                    </a:rPr>
                    <a:t>包括支援センター</a:t>
                  </a:r>
                  <a:endParaRPr kumimoji="1" lang="ja-JP" altLang="en-US" sz="1200" dirty="0">
                    <a:solidFill>
                      <a:schemeClr val="tx1"/>
                    </a:solidFill>
                    <a:latin typeface="HGP創英角ﾎﾟｯﾌﾟ体" pitchFamily="50" charset="-128"/>
                    <a:ea typeface="HGP創英角ﾎﾟｯﾌﾟ体" pitchFamily="50" charset="-128"/>
                  </a:endParaRPr>
                </a:p>
              </p:txBody>
            </p:sp>
          </p:grpSp>
          <p:grpSp>
            <p:nvGrpSpPr>
              <p:cNvPr id="9" name="グループ化 73"/>
              <p:cNvGrpSpPr/>
              <p:nvPr/>
            </p:nvGrpSpPr>
            <p:grpSpPr>
              <a:xfrm>
                <a:off x="1475656" y="4221088"/>
                <a:ext cx="2401754" cy="720080"/>
                <a:chOff x="47110" y="2231872"/>
                <a:chExt cx="9219636" cy="4050451"/>
              </a:xfrm>
            </p:grpSpPr>
            <p:sp>
              <p:nvSpPr>
                <p:cNvPr id="79" name="円/楕円 78"/>
                <p:cNvSpPr/>
                <p:nvPr/>
              </p:nvSpPr>
              <p:spPr>
                <a:xfrm>
                  <a:off x="323528" y="2636912"/>
                  <a:ext cx="8568952" cy="3240360"/>
                </a:xfrm>
                <a:prstGeom prst="ellipse">
                  <a:avLst/>
                </a:prstGeom>
                <a:noFill/>
                <a:ln w="25400">
                  <a:solidFill>
                    <a:schemeClr val="accent6">
                      <a:lumMod val="75000"/>
                    </a:schemeClr>
                  </a:solid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Picture 2" descr="C:\Users\OSJSE\AppData\Local\Microsoft\Windows\Temporary Internet Files\Content.IE5\3FVUSIQA\MC900433856[1].png"/>
                <p:cNvPicPr>
                  <a:picLocks noChangeAspect="1" noChangeArrowheads="1"/>
                </p:cNvPicPr>
                <p:nvPr/>
              </p:nvPicPr>
              <p:blipFill>
                <a:blip r:embed="rId3" cstate="print"/>
                <a:srcRect/>
                <a:stretch>
                  <a:fillRect/>
                </a:stretch>
              </p:blipFill>
              <p:spPr bwMode="auto">
                <a:xfrm>
                  <a:off x="2483768" y="5445224"/>
                  <a:ext cx="360040" cy="360040"/>
                </a:xfrm>
                <a:prstGeom prst="rect">
                  <a:avLst/>
                </a:prstGeom>
                <a:noFill/>
              </p:spPr>
            </p:pic>
            <p:pic>
              <p:nvPicPr>
                <p:cNvPr id="81" name="Picture 4" descr="C:\Users\OSJSE\AppData\Local\Microsoft\Windows\Temporary Internet Files\Content.IE5\R7HNRD7U\MC900432027[1].wmf"/>
                <p:cNvPicPr>
                  <a:picLocks noChangeAspect="1" noChangeArrowheads="1"/>
                </p:cNvPicPr>
                <p:nvPr/>
              </p:nvPicPr>
              <p:blipFill>
                <a:blip r:embed="rId4" cstate="print"/>
                <a:srcRect/>
                <a:stretch>
                  <a:fillRect/>
                </a:stretch>
              </p:blipFill>
              <p:spPr bwMode="auto">
                <a:xfrm>
                  <a:off x="7786808" y="2636917"/>
                  <a:ext cx="959332" cy="959327"/>
                </a:xfrm>
                <a:prstGeom prst="rect">
                  <a:avLst/>
                </a:prstGeom>
                <a:noFill/>
              </p:spPr>
            </p:pic>
            <p:pic>
              <p:nvPicPr>
                <p:cNvPr id="82" name="Picture 2" descr="C:\Users\OSJSE\AppData\Local\Microsoft\Windows\Temporary Internet Files\Content.IE5\3FVUSIQA\MC900433856[1].png"/>
                <p:cNvPicPr>
                  <a:picLocks noChangeAspect="1" noChangeArrowheads="1"/>
                </p:cNvPicPr>
                <p:nvPr/>
              </p:nvPicPr>
              <p:blipFill>
                <a:blip r:embed="rId3" cstate="print"/>
                <a:srcRect/>
                <a:stretch>
                  <a:fillRect/>
                </a:stretch>
              </p:blipFill>
              <p:spPr bwMode="auto">
                <a:xfrm>
                  <a:off x="876367" y="4662154"/>
                  <a:ext cx="1152131" cy="1152130"/>
                </a:xfrm>
                <a:prstGeom prst="rect">
                  <a:avLst/>
                </a:prstGeom>
                <a:noFill/>
              </p:spPr>
            </p:pic>
            <p:pic>
              <p:nvPicPr>
                <p:cNvPr id="85" name="Picture 2" descr="C:\Users\OSJSE\AppData\Local\Microsoft\Windows\Temporary Internet Files\Content.IE5\J8ZCTUTZ\MC900339262[1].wmf"/>
                <p:cNvPicPr>
                  <a:picLocks noChangeAspect="1" noChangeArrowheads="1"/>
                </p:cNvPicPr>
                <p:nvPr/>
              </p:nvPicPr>
              <p:blipFill>
                <a:blip r:embed="rId5" cstate="print"/>
                <a:srcRect/>
                <a:stretch>
                  <a:fillRect/>
                </a:stretch>
              </p:blipFill>
              <p:spPr bwMode="auto">
                <a:xfrm>
                  <a:off x="47110" y="4257098"/>
                  <a:ext cx="707739" cy="709166"/>
                </a:xfrm>
                <a:prstGeom prst="rect">
                  <a:avLst/>
                </a:prstGeom>
                <a:noFill/>
              </p:spPr>
            </p:pic>
            <p:pic>
              <p:nvPicPr>
                <p:cNvPr id="86" name="Picture 3" descr="C:\Users\OSJSE\AppData\Local\Microsoft\Windows\Temporary Internet Files\Content.IE5\68MERYGC\MC900433928[1].png"/>
                <p:cNvPicPr>
                  <a:picLocks noChangeAspect="1" noChangeArrowheads="1"/>
                </p:cNvPicPr>
                <p:nvPr/>
              </p:nvPicPr>
              <p:blipFill>
                <a:blip r:embed="rId6" cstate="print"/>
                <a:srcRect/>
                <a:stretch>
                  <a:fillRect/>
                </a:stretch>
              </p:blipFill>
              <p:spPr bwMode="auto">
                <a:xfrm flipV="1">
                  <a:off x="8339644" y="4257097"/>
                  <a:ext cx="927102" cy="927107"/>
                </a:xfrm>
                <a:prstGeom prst="rect">
                  <a:avLst/>
                </a:prstGeom>
                <a:noFill/>
              </p:spPr>
            </p:pic>
            <p:pic>
              <p:nvPicPr>
                <p:cNvPr id="88" name="Picture 3" descr="C:\Program Files\Microsoft Office\MEDIA\CAGCAT10\j0235319.wmf"/>
                <p:cNvPicPr>
                  <a:picLocks noChangeAspect="1" noChangeArrowheads="1"/>
                </p:cNvPicPr>
                <p:nvPr/>
              </p:nvPicPr>
              <p:blipFill>
                <a:blip r:embed="rId8" cstate="print"/>
                <a:srcRect/>
                <a:stretch>
                  <a:fillRect/>
                </a:stretch>
              </p:blipFill>
              <p:spPr bwMode="auto">
                <a:xfrm>
                  <a:off x="1429199" y="2231872"/>
                  <a:ext cx="900761" cy="919688"/>
                </a:xfrm>
                <a:prstGeom prst="rect">
                  <a:avLst/>
                </a:prstGeom>
                <a:noFill/>
              </p:spPr>
            </p:pic>
            <p:pic>
              <p:nvPicPr>
                <p:cNvPr id="89" name="Picture 5" descr="C:\Users\OSJSE\AppData\Local\Microsoft\Windows\Temporary Internet Files\Content.IE5\J8ZCTUTZ\MC900089004[1].wmf"/>
                <p:cNvPicPr>
                  <a:picLocks noChangeAspect="1" noChangeArrowheads="1"/>
                </p:cNvPicPr>
                <p:nvPr/>
              </p:nvPicPr>
              <p:blipFill>
                <a:blip r:embed="rId9" cstate="print"/>
                <a:srcRect/>
                <a:stretch>
                  <a:fillRect/>
                </a:stretch>
              </p:blipFill>
              <p:spPr bwMode="auto">
                <a:xfrm>
                  <a:off x="2258452" y="5067182"/>
                  <a:ext cx="1725991" cy="1215141"/>
                </a:xfrm>
                <a:prstGeom prst="rect">
                  <a:avLst/>
                </a:prstGeom>
                <a:noFill/>
              </p:spPr>
            </p:pic>
            <p:pic>
              <p:nvPicPr>
                <p:cNvPr id="90" name="Picture 6" descr="C:\Program Files\Microsoft Office\MEDIA\CAGCAT10\j0205462.wmf"/>
                <p:cNvPicPr>
                  <a:picLocks noChangeAspect="1" noChangeArrowheads="1"/>
                </p:cNvPicPr>
                <p:nvPr/>
              </p:nvPicPr>
              <p:blipFill>
                <a:blip r:embed="rId10" cstate="print"/>
                <a:srcRect/>
                <a:stretch>
                  <a:fillRect/>
                </a:stretch>
              </p:blipFill>
              <p:spPr bwMode="auto">
                <a:xfrm>
                  <a:off x="323528" y="2636917"/>
                  <a:ext cx="1154450" cy="1148642"/>
                </a:xfrm>
                <a:prstGeom prst="rect">
                  <a:avLst/>
                </a:prstGeom>
                <a:noFill/>
              </p:spPr>
            </p:pic>
          </p:grpSp>
          <p:sp>
            <p:nvSpPr>
              <p:cNvPr id="68" name="角丸四角形 67"/>
              <p:cNvSpPr/>
              <p:nvPr/>
            </p:nvSpPr>
            <p:spPr>
              <a:xfrm>
                <a:off x="2123728" y="4077072"/>
                <a:ext cx="1008112" cy="432048"/>
              </a:xfrm>
              <a:prstGeom prst="roundRect">
                <a:avLst/>
              </a:prstGeom>
              <a:solidFill>
                <a:schemeClr val="accent1">
                  <a:lumMod val="40000"/>
                  <a:lumOff val="6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HGPｺﾞｼｯｸM" pitchFamily="50" charset="-128"/>
                    <a:ea typeface="HGPｺﾞｼｯｸM" pitchFamily="50" charset="-128"/>
                  </a:rPr>
                  <a:t>地域ケア会議</a:t>
                </a:r>
                <a:endParaRPr lang="en-US" altLang="ja-JP" sz="1000" dirty="0" smtClean="0">
                  <a:solidFill>
                    <a:schemeClr val="tx1"/>
                  </a:solidFill>
                  <a:latin typeface="HGPｺﾞｼｯｸM" pitchFamily="50" charset="-128"/>
                  <a:ea typeface="HGPｺﾞｼｯｸM" pitchFamily="50" charset="-128"/>
                </a:endParaRPr>
              </a:p>
              <a:p>
                <a:pPr algn="ctr"/>
                <a:r>
                  <a:rPr kumimoji="1" lang="en-US" altLang="ja-JP" sz="800" dirty="0" smtClean="0">
                    <a:solidFill>
                      <a:schemeClr val="tx1"/>
                    </a:solidFill>
                    <a:latin typeface="HGPｺﾞｼｯｸM" pitchFamily="50" charset="-128"/>
                    <a:ea typeface="HGPｺﾞｼｯｸM" pitchFamily="50" charset="-128"/>
                  </a:rPr>
                  <a:t>(</a:t>
                </a:r>
                <a:r>
                  <a:rPr kumimoji="1" lang="ja-JP" altLang="en-US" sz="800" dirty="0" smtClean="0">
                    <a:solidFill>
                      <a:schemeClr val="tx1"/>
                    </a:solidFill>
                    <a:latin typeface="HGPｺﾞｼｯｸM" pitchFamily="50" charset="-128"/>
                    <a:ea typeface="HGPｺﾞｼｯｸM" pitchFamily="50" charset="-128"/>
                  </a:rPr>
                  <a:t>個別ケース検討）</a:t>
                </a:r>
                <a:endParaRPr kumimoji="1" lang="ja-JP" altLang="en-US" sz="800" dirty="0">
                  <a:solidFill>
                    <a:schemeClr val="tx1"/>
                  </a:solidFill>
                  <a:latin typeface="HGPｺﾞｼｯｸM" pitchFamily="50" charset="-128"/>
                  <a:ea typeface="HGPｺﾞｼｯｸM" pitchFamily="50" charset="-128"/>
                </a:endParaRPr>
              </a:p>
            </p:txBody>
          </p:sp>
          <p:cxnSp>
            <p:nvCxnSpPr>
              <p:cNvPr id="140" name="直線矢印コネクタ 139"/>
              <p:cNvCxnSpPr/>
              <p:nvPr/>
            </p:nvCxnSpPr>
            <p:spPr>
              <a:xfrm>
                <a:off x="1907704" y="4509120"/>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flipV="1">
                <a:off x="2051720" y="4581128"/>
                <a:ext cx="21602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4" name="直線矢印コネクタ 143"/>
              <p:cNvCxnSpPr>
                <a:endCxn id="68" idx="2"/>
              </p:cNvCxnSpPr>
              <p:nvPr/>
            </p:nvCxnSpPr>
            <p:spPr>
              <a:xfrm flipH="1" flipV="1">
                <a:off x="2627784" y="4509120"/>
                <a:ext cx="144017"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直線矢印コネクタ 145"/>
              <p:cNvCxnSpPr/>
              <p:nvPr/>
            </p:nvCxnSpPr>
            <p:spPr>
              <a:xfrm flipH="1" flipV="1">
                <a:off x="2987824" y="4581128"/>
                <a:ext cx="21602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1403649" y="5229202"/>
                <a:ext cx="2448273" cy="288032"/>
              </a:xfrm>
              <a:prstGeom prst="roundRect">
                <a:avLst/>
              </a:prstGeom>
              <a:solidFill>
                <a:schemeClr val="accent1">
                  <a:lumMod val="40000"/>
                  <a:lumOff val="6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HGPｺﾞｼｯｸM" pitchFamily="50" charset="-128"/>
                    <a:ea typeface="HGPｺﾞｼｯｸM" pitchFamily="50" charset="-128"/>
                  </a:rPr>
                  <a:t>圏域ごとの地域ケア会議</a:t>
                </a:r>
                <a:endParaRPr kumimoji="1" lang="ja-JP" altLang="en-US" sz="1200" dirty="0">
                  <a:solidFill>
                    <a:schemeClr val="tx1"/>
                  </a:solidFill>
                  <a:latin typeface="HGPｺﾞｼｯｸM" pitchFamily="50" charset="-128"/>
                  <a:ea typeface="HGPｺﾞｼｯｸM" pitchFamily="50" charset="-128"/>
                </a:endParaRPr>
              </a:p>
            </p:txBody>
          </p:sp>
          <p:cxnSp>
            <p:nvCxnSpPr>
              <p:cNvPr id="107" name="直線矢印コネクタ 106"/>
              <p:cNvCxnSpPr/>
              <p:nvPr/>
            </p:nvCxnSpPr>
            <p:spPr>
              <a:xfrm flipH="1" flipV="1">
                <a:off x="3275856" y="4509120"/>
                <a:ext cx="28803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03" name="Picture 2" descr="C:\Users\OSJSE\AppData\Local\Microsoft\Windows\Temporary Internet Files\Content.IE5\2ATHNXU5\MC900446250[1].wmf"/>
            <p:cNvPicPr>
              <a:picLocks noChangeAspect="1" noChangeArrowheads="1"/>
            </p:cNvPicPr>
            <p:nvPr/>
          </p:nvPicPr>
          <p:blipFill>
            <a:blip r:embed="rId11" cstate="print"/>
            <a:srcRect/>
            <a:stretch>
              <a:fillRect/>
            </a:stretch>
          </p:blipFill>
          <p:spPr bwMode="auto">
            <a:xfrm>
              <a:off x="3131840" y="4437112"/>
              <a:ext cx="207640" cy="201500"/>
            </a:xfrm>
            <a:prstGeom prst="rect">
              <a:avLst/>
            </a:prstGeom>
            <a:noFill/>
          </p:spPr>
        </p:pic>
      </p:grpSp>
      <p:sp>
        <p:nvSpPr>
          <p:cNvPr id="104" name="角丸四角形 103"/>
          <p:cNvSpPr/>
          <p:nvPr/>
        </p:nvSpPr>
        <p:spPr>
          <a:xfrm>
            <a:off x="5913540" y="5445224"/>
            <a:ext cx="2699052" cy="288032"/>
          </a:xfrm>
          <a:prstGeom prst="roundRect">
            <a:avLst/>
          </a:prstGeom>
          <a:solidFill>
            <a:schemeClr val="accent1">
              <a:lumMod val="40000"/>
              <a:lumOff val="6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HGPｺﾞｼｯｸM" pitchFamily="50" charset="-128"/>
                <a:ea typeface="HGPｺﾞｼｯｸM" pitchFamily="50" charset="-128"/>
              </a:rPr>
              <a:t>圏域ごとの地域ケア会議</a:t>
            </a:r>
            <a:endParaRPr kumimoji="1" lang="ja-JP" altLang="en-US" sz="1200" dirty="0">
              <a:solidFill>
                <a:schemeClr val="tx1"/>
              </a:solidFill>
              <a:latin typeface="HGPｺﾞｼｯｸM" pitchFamily="50" charset="-128"/>
              <a:ea typeface="HGPｺﾞｼｯｸM" pitchFamily="50" charset="-128"/>
            </a:endParaRPr>
          </a:p>
        </p:txBody>
      </p:sp>
      <p:pic>
        <p:nvPicPr>
          <p:cNvPr id="1028" name="Picture 4" descr="C:\Users\OSJSE\AppData\Local\Microsoft\Windows\Temporary Internet Files\Content.IE5\RKAS7X0S\MC900343527[1].wmf"/>
          <p:cNvPicPr>
            <a:picLocks noChangeAspect="1" noChangeArrowheads="1"/>
          </p:cNvPicPr>
          <p:nvPr/>
        </p:nvPicPr>
        <p:blipFill>
          <a:blip r:embed="rId12" cstate="print"/>
          <a:srcRect/>
          <a:stretch>
            <a:fillRect/>
          </a:stretch>
        </p:blipFill>
        <p:spPr bwMode="auto">
          <a:xfrm>
            <a:off x="7421827" y="5733266"/>
            <a:ext cx="714454" cy="578207"/>
          </a:xfrm>
          <a:prstGeom prst="rect">
            <a:avLst/>
          </a:prstGeom>
          <a:noFill/>
        </p:spPr>
      </p:pic>
      <p:pic>
        <p:nvPicPr>
          <p:cNvPr id="129" name="Picture 4" descr="C:\Users\OSJSE\AppData\Local\Microsoft\Windows\Temporary Internet Files\Content.IE5\RKAS7X0S\MC900343527[1].wmf"/>
          <p:cNvPicPr>
            <a:picLocks noChangeAspect="1" noChangeArrowheads="1"/>
          </p:cNvPicPr>
          <p:nvPr/>
        </p:nvPicPr>
        <p:blipFill>
          <a:blip r:embed="rId12" cstate="print"/>
          <a:srcRect/>
          <a:stretch>
            <a:fillRect/>
          </a:stretch>
        </p:blipFill>
        <p:spPr bwMode="auto">
          <a:xfrm>
            <a:off x="3452638" y="4941168"/>
            <a:ext cx="396919" cy="321226"/>
          </a:xfrm>
          <a:prstGeom prst="rect">
            <a:avLst/>
          </a:prstGeom>
          <a:noFill/>
        </p:spPr>
      </p:pic>
      <p:pic>
        <p:nvPicPr>
          <p:cNvPr id="141" name="Picture 3" descr="C:\Users\OSJSE\AppData\Local\Microsoft\Windows\Temporary Internet Files\Content.IE5\68MERYGC\MC900338438[1].wmf"/>
          <p:cNvPicPr>
            <a:picLocks noChangeAspect="1" noChangeArrowheads="1"/>
          </p:cNvPicPr>
          <p:nvPr/>
        </p:nvPicPr>
        <p:blipFill>
          <a:blip r:embed="rId2" cstate="print"/>
          <a:srcRect/>
          <a:stretch>
            <a:fillRect/>
          </a:stretch>
        </p:blipFill>
        <p:spPr bwMode="auto">
          <a:xfrm>
            <a:off x="7421827" y="4869160"/>
            <a:ext cx="446270" cy="351656"/>
          </a:xfrm>
          <a:prstGeom prst="rect">
            <a:avLst/>
          </a:prstGeom>
          <a:noFill/>
        </p:spPr>
      </p:pic>
      <p:pic>
        <p:nvPicPr>
          <p:cNvPr id="143" name="Picture 3" descr="C:\Users\OSJSE\AppData\Local\Microsoft\Windows\Temporary Internet Files\Content.IE5\68MERYGC\MC900338438[1].wmf"/>
          <p:cNvPicPr>
            <a:picLocks noChangeAspect="1" noChangeArrowheads="1"/>
          </p:cNvPicPr>
          <p:nvPr/>
        </p:nvPicPr>
        <p:blipFill>
          <a:blip r:embed="rId2" cstate="print"/>
          <a:srcRect/>
          <a:stretch>
            <a:fillRect/>
          </a:stretch>
        </p:blipFill>
        <p:spPr bwMode="auto">
          <a:xfrm>
            <a:off x="2896950" y="4869160"/>
            <a:ext cx="446270" cy="351656"/>
          </a:xfrm>
          <a:prstGeom prst="rect">
            <a:avLst/>
          </a:prstGeom>
          <a:noFill/>
        </p:spPr>
      </p:pic>
    </p:spTree>
    <p:extLst>
      <p:ext uri="{BB962C8B-B14F-4D97-AF65-F5344CB8AC3E}">
        <p14:creationId xmlns:p14="http://schemas.microsoft.com/office/powerpoint/2010/main" val="6077592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左矢印 55"/>
          <p:cNvSpPr/>
          <p:nvPr/>
        </p:nvSpPr>
        <p:spPr>
          <a:xfrm rot="16200000">
            <a:off x="4624920" y="3194016"/>
            <a:ext cx="3129134" cy="250447"/>
          </a:xfrm>
          <a:prstGeom prst="lef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9" name="左矢印 68"/>
          <p:cNvSpPr/>
          <p:nvPr/>
        </p:nvSpPr>
        <p:spPr>
          <a:xfrm rot="19610029">
            <a:off x="6427201" y="4161232"/>
            <a:ext cx="2746615" cy="227177"/>
          </a:xfrm>
          <a:prstGeom prst="lef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角丸四角形 5"/>
          <p:cNvSpPr/>
          <p:nvPr/>
        </p:nvSpPr>
        <p:spPr>
          <a:xfrm>
            <a:off x="137176" y="872683"/>
            <a:ext cx="1330916" cy="1417352"/>
          </a:xfrm>
          <a:prstGeom prst="roundRect">
            <a:avLst/>
          </a:prstGeom>
          <a:solidFill>
            <a:srgbClr val="FFFF99"/>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事例</a:t>
            </a:r>
            <a:r>
              <a:rPr lang="ja-JP" altLang="en-US" dirty="0" smtClean="0">
                <a:solidFill>
                  <a:prstClr val="black"/>
                </a:solidFill>
              </a:rPr>
              <a:t>の</a:t>
            </a:r>
            <a:r>
              <a:rPr lang="ja-JP" altLang="en-US" dirty="0">
                <a:solidFill>
                  <a:prstClr val="black"/>
                </a:solidFill>
              </a:rPr>
              <a:t>選定</a:t>
            </a:r>
          </a:p>
        </p:txBody>
      </p:sp>
      <p:sp>
        <p:nvSpPr>
          <p:cNvPr id="35" name="角丸四角形 34"/>
          <p:cNvSpPr/>
          <p:nvPr/>
        </p:nvSpPr>
        <p:spPr>
          <a:xfrm>
            <a:off x="277284" y="872683"/>
            <a:ext cx="1190757" cy="1571492"/>
          </a:xfrm>
          <a:prstGeom prst="roundRect">
            <a:avLst/>
          </a:prstGeom>
          <a:solidFill>
            <a:srgbClr val="FFFF99"/>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事例</a:t>
            </a:r>
            <a:r>
              <a:rPr lang="ja-JP" altLang="en-US" dirty="0" smtClean="0">
                <a:solidFill>
                  <a:prstClr val="black"/>
                </a:solidFill>
              </a:rPr>
              <a:t>の</a:t>
            </a:r>
            <a:r>
              <a:rPr lang="ja-JP" altLang="en-US" dirty="0">
                <a:solidFill>
                  <a:prstClr val="black"/>
                </a:solidFill>
              </a:rPr>
              <a:t>選定</a:t>
            </a:r>
          </a:p>
        </p:txBody>
      </p:sp>
      <p:sp>
        <p:nvSpPr>
          <p:cNvPr id="34" name="角丸四角形 33"/>
          <p:cNvSpPr/>
          <p:nvPr/>
        </p:nvSpPr>
        <p:spPr>
          <a:xfrm>
            <a:off x="487924" y="882786"/>
            <a:ext cx="1246541" cy="1781954"/>
          </a:xfrm>
          <a:prstGeom prst="roundRect">
            <a:avLst/>
          </a:prstGeom>
          <a:solidFill>
            <a:srgbClr val="FFFF99"/>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事例の</a:t>
            </a:r>
            <a:endParaRPr lang="en-US" altLang="ja-JP" sz="1400" dirty="0" smtClean="0">
              <a:solidFill>
                <a:prstClr val="black"/>
              </a:solidFill>
            </a:endParaRPr>
          </a:p>
          <a:p>
            <a:pPr algn="ctr"/>
            <a:r>
              <a:rPr lang="ja-JP" altLang="en-US" sz="1400" dirty="0" smtClean="0">
                <a:solidFill>
                  <a:prstClr val="black"/>
                </a:solidFill>
              </a:rPr>
              <a:t>選定</a:t>
            </a:r>
            <a:endParaRPr lang="en-US" altLang="ja-JP" sz="1400" dirty="0">
              <a:solidFill>
                <a:prstClr val="black"/>
              </a:solidFill>
            </a:endParaRPr>
          </a:p>
        </p:txBody>
      </p:sp>
      <p:sp>
        <p:nvSpPr>
          <p:cNvPr id="4" name="タイトル 1"/>
          <p:cNvSpPr txBox="1">
            <a:spLocks/>
          </p:cNvSpPr>
          <p:nvPr/>
        </p:nvSpPr>
        <p:spPr>
          <a:xfrm>
            <a:off x="0" y="0"/>
            <a:ext cx="10080625" cy="40466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2500" lnSpcReduction="10000"/>
          </a:bodyPr>
          <a:lstStyle/>
          <a:p>
            <a:pPr algn="ctr">
              <a:spcBef>
                <a:spcPct val="0"/>
              </a:spcBef>
              <a:defRPr/>
            </a:pPr>
            <a:r>
              <a:rPr lang="ja-JP" altLang="en-US" sz="2400" dirty="0" smtClean="0">
                <a:solidFill>
                  <a:prstClr val="black"/>
                </a:solidFill>
              </a:rPr>
              <a:t>地域ケア会議とその他の取組の関連性</a:t>
            </a:r>
            <a:endParaRPr lang="ja-JP" altLang="en-US" sz="2400" dirty="0">
              <a:solidFill>
                <a:prstClr val="black"/>
              </a:solidFill>
            </a:endParaRPr>
          </a:p>
        </p:txBody>
      </p:sp>
      <p:sp>
        <p:nvSpPr>
          <p:cNvPr id="8" name="角丸四角形 7"/>
          <p:cNvSpPr/>
          <p:nvPr/>
        </p:nvSpPr>
        <p:spPr>
          <a:xfrm>
            <a:off x="2132742" y="881262"/>
            <a:ext cx="1258379" cy="1783479"/>
          </a:xfrm>
          <a:prstGeom prst="roundRect">
            <a:avLst/>
          </a:prstGeom>
          <a:solidFill>
            <a:srgbClr val="FFFF99"/>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solidFill>
                  <a:prstClr val="black"/>
                </a:solidFill>
              </a:rPr>
              <a:t>地域ケア会議</a:t>
            </a:r>
            <a:endParaRPr lang="en-US" altLang="ja-JP" sz="1400" b="1" dirty="0" smtClean="0">
              <a:solidFill>
                <a:prstClr val="black"/>
              </a:solidFill>
            </a:endParaRPr>
          </a:p>
          <a:p>
            <a:pPr algn="ctr"/>
            <a:r>
              <a:rPr lang="ja-JP" altLang="en-US" sz="1200" b="1" dirty="0">
                <a:solidFill>
                  <a:prstClr val="black"/>
                </a:solidFill>
              </a:rPr>
              <a:t>（</a:t>
            </a:r>
            <a:r>
              <a:rPr lang="ja-JP" altLang="en-US" sz="1200" b="1" dirty="0" smtClean="0">
                <a:solidFill>
                  <a:prstClr val="black"/>
                </a:solidFill>
              </a:rPr>
              <a:t>個別課題）</a:t>
            </a:r>
            <a:endParaRPr lang="en-US" altLang="ja-JP" sz="1200" dirty="0">
              <a:solidFill>
                <a:prstClr val="black"/>
              </a:solidFill>
            </a:endParaRPr>
          </a:p>
          <a:p>
            <a:pPr algn="ctr"/>
            <a:endParaRPr lang="en-US" altLang="ja-JP" sz="1400" dirty="0" smtClean="0">
              <a:solidFill>
                <a:prstClr val="black"/>
              </a:solidFill>
            </a:endParaRPr>
          </a:p>
          <a:p>
            <a:pPr algn="ctr"/>
            <a:r>
              <a:rPr lang="ja-JP" altLang="en-US" sz="1400" dirty="0" smtClean="0">
                <a:solidFill>
                  <a:prstClr val="black"/>
                </a:solidFill>
              </a:rPr>
              <a:t>多職種による検討</a:t>
            </a:r>
            <a:endParaRPr lang="ja-JP" altLang="en-US" sz="1400" dirty="0">
              <a:solidFill>
                <a:prstClr val="black"/>
              </a:solidFill>
            </a:endParaRPr>
          </a:p>
        </p:txBody>
      </p:sp>
      <p:sp>
        <p:nvSpPr>
          <p:cNvPr id="10" name="角丸四角形 9"/>
          <p:cNvSpPr/>
          <p:nvPr/>
        </p:nvSpPr>
        <p:spPr>
          <a:xfrm>
            <a:off x="3742083" y="902629"/>
            <a:ext cx="1270141" cy="886131"/>
          </a:xfrm>
          <a:prstGeom prst="roundRect">
            <a:avLst/>
          </a:prstGeom>
          <a:solidFill>
            <a:schemeClr val="accent2">
              <a:lumMod val="20000"/>
              <a:lumOff val="8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多角的</a:t>
            </a:r>
            <a:r>
              <a:rPr lang="ja-JP" altLang="en-US" sz="1400" dirty="0" smtClean="0">
                <a:solidFill>
                  <a:prstClr val="black"/>
                </a:solidFill>
              </a:rPr>
              <a:t>な</a:t>
            </a:r>
            <a:endParaRPr lang="en-US" altLang="ja-JP" sz="1400" dirty="0" smtClean="0">
              <a:solidFill>
                <a:prstClr val="black"/>
              </a:solidFill>
            </a:endParaRPr>
          </a:p>
          <a:p>
            <a:pPr algn="ctr"/>
            <a:r>
              <a:rPr lang="ja-JP" altLang="en-US" sz="1400" dirty="0" smtClean="0">
                <a:solidFill>
                  <a:prstClr val="black"/>
                </a:solidFill>
              </a:rPr>
              <a:t>アセスメントと支援手法</a:t>
            </a:r>
            <a:endParaRPr lang="en-US" altLang="ja-JP" sz="1400" dirty="0" smtClean="0">
              <a:solidFill>
                <a:prstClr val="black"/>
              </a:solidFill>
            </a:endParaRPr>
          </a:p>
        </p:txBody>
      </p:sp>
      <p:sp>
        <p:nvSpPr>
          <p:cNvPr id="12" name="角丸四角形 11"/>
          <p:cNvSpPr/>
          <p:nvPr/>
        </p:nvSpPr>
        <p:spPr>
          <a:xfrm>
            <a:off x="5358878" y="1988839"/>
            <a:ext cx="2878841" cy="1868142"/>
          </a:xfrm>
          <a:prstGeom prst="roundRect">
            <a:avLst/>
          </a:prstGeom>
          <a:solidFill>
            <a:srgbClr val="FFFF99"/>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研修・自己研鑽等</a:t>
            </a:r>
            <a:endParaRPr lang="en-US" altLang="ja-JP" sz="1400" b="1" dirty="0" smtClean="0">
              <a:solidFill>
                <a:prstClr val="black"/>
              </a:solidFill>
            </a:endParaRPr>
          </a:p>
          <a:p>
            <a:endParaRPr lang="en-US" altLang="ja-JP" sz="1400" dirty="0" smtClean="0">
              <a:solidFill>
                <a:prstClr val="black"/>
              </a:solidFill>
            </a:endParaRPr>
          </a:p>
          <a:p>
            <a:r>
              <a:rPr lang="ja-JP" altLang="en-US" sz="1200" dirty="0" smtClean="0">
                <a:solidFill>
                  <a:prstClr val="black"/>
                </a:solidFill>
              </a:rPr>
              <a:t>・国、都道府県、市区町村の研修</a:t>
            </a:r>
            <a:endParaRPr lang="en-US" altLang="ja-JP" sz="1200" dirty="0" smtClean="0">
              <a:solidFill>
                <a:prstClr val="black"/>
              </a:solidFill>
            </a:endParaRPr>
          </a:p>
          <a:p>
            <a:r>
              <a:rPr lang="ja-JP" altLang="en-US" sz="1200" dirty="0" smtClean="0">
                <a:solidFill>
                  <a:prstClr val="black"/>
                </a:solidFill>
              </a:rPr>
              <a:t>・在宅医療・介護連携拠点の研修</a:t>
            </a:r>
            <a:endParaRPr lang="en-US" altLang="ja-JP" sz="1200" dirty="0" smtClean="0">
              <a:solidFill>
                <a:prstClr val="black"/>
              </a:solidFill>
            </a:endParaRPr>
          </a:p>
          <a:p>
            <a:r>
              <a:rPr lang="ja-JP" altLang="en-US" sz="1200" dirty="0" smtClean="0">
                <a:solidFill>
                  <a:prstClr val="black"/>
                </a:solidFill>
              </a:rPr>
              <a:t>・職能団体ごとの研修</a:t>
            </a:r>
            <a:endParaRPr lang="en-US" altLang="ja-JP" sz="1200" dirty="0" smtClean="0">
              <a:solidFill>
                <a:prstClr val="black"/>
              </a:solidFill>
            </a:endParaRPr>
          </a:p>
          <a:p>
            <a:r>
              <a:rPr lang="ja-JP" altLang="en-US" sz="1200" dirty="0" smtClean="0">
                <a:solidFill>
                  <a:prstClr val="black"/>
                </a:solidFill>
              </a:rPr>
              <a:t>・課題別専門研修等</a:t>
            </a:r>
            <a:endParaRPr lang="en-US" altLang="ja-JP" sz="1200" dirty="0" smtClean="0">
              <a:solidFill>
                <a:prstClr val="black"/>
              </a:solidFill>
            </a:endParaRPr>
          </a:p>
          <a:p>
            <a:r>
              <a:rPr lang="ja-JP" altLang="en-US" sz="1200" dirty="0" smtClean="0">
                <a:solidFill>
                  <a:prstClr val="black"/>
                </a:solidFill>
              </a:rPr>
              <a:t>　　　　　　　　　　↓</a:t>
            </a:r>
            <a:endParaRPr lang="en-US" altLang="ja-JP" sz="1200" dirty="0" smtClean="0">
              <a:solidFill>
                <a:prstClr val="black"/>
              </a:solidFill>
            </a:endParaRPr>
          </a:p>
          <a:p>
            <a:r>
              <a:rPr lang="ja-JP" altLang="en-US" sz="1200" dirty="0">
                <a:solidFill>
                  <a:prstClr val="black"/>
                </a:solidFill>
              </a:rPr>
              <a:t>各専門職</a:t>
            </a:r>
            <a:r>
              <a:rPr lang="ja-JP" altLang="en-US" sz="1200" dirty="0" smtClean="0">
                <a:solidFill>
                  <a:prstClr val="black"/>
                </a:solidFill>
              </a:rPr>
              <a:t>の自律性の保持による</a:t>
            </a:r>
            <a:endParaRPr lang="en-US" altLang="ja-JP" sz="1200" dirty="0" smtClean="0">
              <a:solidFill>
                <a:prstClr val="black"/>
              </a:solidFill>
            </a:endParaRPr>
          </a:p>
          <a:p>
            <a:r>
              <a:rPr lang="ja-JP" altLang="en-US" sz="1200" dirty="0">
                <a:solidFill>
                  <a:prstClr val="black"/>
                </a:solidFill>
              </a:rPr>
              <a:t>信頼関係</a:t>
            </a:r>
            <a:r>
              <a:rPr lang="ja-JP" altLang="en-US" sz="1200" dirty="0" smtClean="0">
                <a:solidFill>
                  <a:prstClr val="black"/>
                </a:solidFill>
              </a:rPr>
              <a:t>の構築</a:t>
            </a:r>
            <a:endParaRPr lang="ja-JP" altLang="en-US" sz="1200" dirty="0">
              <a:solidFill>
                <a:prstClr val="black"/>
              </a:solidFill>
            </a:endParaRPr>
          </a:p>
        </p:txBody>
      </p:sp>
      <p:sp>
        <p:nvSpPr>
          <p:cNvPr id="13" name="二等辺三角形 12"/>
          <p:cNvSpPr/>
          <p:nvPr/>
        </p:nvSpPr>
        <p:spPr>
          <a:xfrm rot="5400000">
            <a:off x="5064377" y="1210720"/>
            <a:ext cx="308280" cy="28070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5358990" y="896264"/>
            <a:ext cx="1233172" cy="898024"/>
          </a:xfrm>
          <a:prstGeom prst="roundRect">
            <a:avLst/>
          </a:prstGeom>
          <a:solidFill>
            <a:schemeClr val="accent2">
              <a:lumMod val="20000"/>
              <a:lumOff val="8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成功体験の蓄積</a:t>
            </a:r>
            <a:endParaRPr lang="ja-JP" altLang="en-US" sz="1400" dirty="0">
              <a:solidFill>
                <a:prstClr val="black"/>
              </a:solidFill>
            </a:endParaRPr>
          </a:p>
        </p:txBody>
      </p:sp>
      <p:sp>
        <p:nvSpPr>
          <p:cNvPr id="15" name="角丸四角形 14"/>
          <p:cNvSpPr/>
          <p:nvPr/>
        </p:nvSpPr>
        <p:spPr>
          <a:xfrm>
            <a:off x="6998099" y="882787"/>
            <a:ext cx="1229054" cy="911502"/>
          </a:xfrm>
          <a:prstGeom prst="roundRect">
            <a:avLst/>
          </a:prstGeom>
          <a:solidFill>
            <a:schemeClr val="accent2">
              <a:lumMod val="20000"/>
              <a:lumOff val="8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他ケースへ</a:t>
            </a:r>
            <a:r>
              <a:rPr lang="ja-JP" altLang="en-US" sz="1400" dirty="0" smtClean="0">
                <a:solidFill>
                  <a:prstClr val="black"/>
                </a:solidFill>
              </a:rPr>
              <a:t>の応用</a:t>
            </a:r>
            <a:endParaRPr lang="ja-JP" altLang="en-US" sz="1400" dirty="0">
              <a:solidFill>
                <a:prstClr val="black"/>
              </a:solidFill>
            </a:endParaRPr>
          </a:p>
        </p:txBody>
      </p:sp>
      <p:sp>
        <p:nvSpPr>
          <p:cNvPr id="23" name="角丸四角形 22"/>
          <p:cNvSpPr/>
          <p:nvPr/>
        </p:nvSpPr>
        <p:spPr>
          <a:xfrm>
            <a:off x="3726744" y="1988840"/>
            <a:ext cx="1351423" cy="1868141"/>
          </a:xfrm>
          <a:prstGeom prst="roundRect">
            <a:avLst/>
          </a:prstGeom>
          <a:solidFill>
            <a:schemeClr val="accent1">
              <a:lumMod val="20000"/>
              <a:lumOff val="8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残された</a:t>
            </a:r>
            <a:endParaRPr lang="en-US" altLang="ja-JP" sz="1400" b="1" dirty="0" smtClean="0">
              <a:solidFill>
                <a:prstClr val="black"/>
              </a:solidFill>
            </a:endParaRPr>
          </a:p>
          <a:p>
            <a:pPr algn="ctr"/>
            <a:r>
              <a:rPr lang="ja-JP" altLang="en-US" sz="1400" b="1" dirty="0" smtClean="0">
                <a:solidFill>
                  <a:prstClr val="black"/>
                </a:solidFill>
              </a:rPr>
              <a:t>課題</a:t>
            </a:r>
            <a:endParaRPr lang="en-US" altLang="ja-JP" sz="1400" b="1" dirty="0" smtClean="0">
              <a:solidFill>
                <a:prstClr val="black"/>
              </a:solidFill>
            </a:endParaRPr>
          </a:p>
          <a:p>
            <a:r>
              <a:rPr lang="ja-JP" altLang="en-US" sz="1200" dirty="0" smtClean="0">
                <a:solidFill>
                  <a:prstClr val="black"/>
                </a:solidFill>
              </a:rPr>
              <a:t>・支援者の</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資質</a:t>
            </a:r>
            <a:endParaRPr lang="en-US" altLang="ja-JP" sz="1200" dirty="0" smtClean="0">
              <a:solidFill>
                <a:prstClr val="black"/>
              </a:solidFill>
            </a:endParaRPr>
          </a:p>
          <a:p>
            <a:r>
              <a:rPr lang="ja-JP" altLang="en-US" sz="1200" dirty="0" smtClean="0">
                <a:solidFill>
                  <a:prstClr val="black"/>
                </a:solidFill>
              </a:rPr>
              <a:t>・連携の課題</a:t>
            </a:r>
            <a:endParaRPr lang="en-US" altLang="ja-JP" sz="1200" dirty="0" smtClean="0">
              <a:solidFill>
                <a:prstClr val="black"/>
              </a:solidFill>
            </a:endParaRPr>
          </a:p>
          <a:p>
            <a:endParaRPr lang="en-US" altLang="ja-JP" sz="1200" dirty="0" smtClean="0">
              <a:solidFill>
                <a:prstClr val="black"/>
              </a:solidFill>
            </a:endParaRPr>
          </a:p>
          <a:p>
            <a:r>
              <a:rPr lang="ja-JP" altLang="en-US" sz="1200" dirty="0">
                <a:solidFill>
                  <a:prstClr val="black"/>
                </a:solidFill>
              </a:rPr>
              <a:t>・資源</a:t>
            </a:r>
            <a:r>
              <a:rPr lang="ja-JP" altLang="en-US" sz="1200" dirty="0" smtClean="0">
                <a:solidFill>
                  <a:prstClr val="black"/>
                </a:solidFill>
              </a:rPr>
              <a:t>不足</a:t>
            </a:r>
            <a:endParaRPr lang="en-US" altLang="ja-JP" sz="1200" dirty="0" smtClean="0">
              <a:solidFill>
                <a:prstClr val="black"/>
              </a:solidFill>
            </a:endParaRPr>
          </a:p>
          <a:p>
            <a:pPr algn="r"/>
            <a:r>
              <a:rPr lang="ja-JP" altLang="en-US" sz="1200" dirty="0">
                <a:solidFill>
                  <a:prstClr val="black"/>
                </a:solidFill>
              </a:rPr>
              <a:t>等</a:t>
            </a:r>
          </a:p>
        </p:txBody>
      </p:sp>
      <p:sp>
        <p:nvSpPr>
          <p:cNvPr id="26" name="角丸四角形 25"/>
          <p:cNvSpPr/>
          <p:nvPr/>
        </p:nvSpPr>
        <p:spPr>
          <a:xfrm>
            <a:off x="3775390" y="4784214"/>
            <a:ext cx="1270141" cy="1396204"/>
          </a:xfrm>
          <a:prstGeom prst="roundRect">
            <a:avLst/>
          </a:prstGeom>
          <a:solidFill>
            <a:srgbClr val="FFFF99"/>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b="1" dirty="0" smtClean="0">
                <a:solidFill>
                  <a:prstClr val="black"/>
                </a:solidFill>
              </a:rPr>
              <a:t>地域ケア会議</a:t>
            </a:r>
            <a:endParaRPr lang="en-US" altLang="ja-JP" sz="1200" b="1" dirty="0" smtClean="0">
              <a:solidFill>
                <a:prstClr val="black"/>
              </a:solidFill>
            </a:endParaRPr>
          </a:p>
          <a:p>
            <a:pPr algn="ctr"/>
            <a:r>
              <a:rPr lang="ja-JP" altLang="en-US" sz="1200" b="1" dirty="0" smtClean="0">
                <a:solidFill>
                  <a:prstClr val="black"/>
                </a:solidFill>
              </a:rPr>
              <a:t>（地域課題）</a:t>
            </a:r>
            <a:endParaRPr lang="en-US" altLang="ja-JP" sz="1200" b="1" dirty="0" smtClean="0">
              <a:solidFill>
                <a:prstClr val="black"/>
              </a:solidFill>
            </a:endParaRPr>
          </a:p>
          <a:p>
            <a:pPr algn="ctr"/>
            <a:endParaRPr lang="en-US" altLang="ja-JP" sz="1400" dirty="0">
              <a:solidFill>
                <a:prstClr val="black"/>
              </a:solidFill>
            </a:endParaRPr>
          </a:p>
          <a:p>
            <a:pPr algn="ctr"/>
            <a:r>
              <a:rPr lang="ja-JP" altLang="en-US" sz="1400" dirty="0" smtClean="0">
                <a:solidFill>
                  <a:prstClr val="black"/>
                </a:solidFill>
              </a:rPr>
              <a:t>地域の関係者による</a:t>
            </a:r>
            <a:endParaRPr lang="en-US" altLang="ja-JP" sz="1400" dirty="0" smtClean="0">
              <a:solidFill>
                <a:prstClr val="black"/>
              </a:solidFill>
            </a:endParaRPr>
          </a:p>
          <a:p>
            <a:pPr algn="ctr"/>
            <a:r>
              <a:rPr lang="ja-JP" altLang="en-US" sz="1400" dirty="0" smtClean="0">
                <a:solidFill>
                  <a:prstClr val="black"/>
                </a:solidFill>
              </a:rPr>
              <a:t>検　　討</a:t>
            </a:r>
            <a:endParaRPr lang="ja-JP" altLang="en-US" sz="1400" dirty="0">
              <a:solidFill>
                <a:prstClr val="black"/>
              </a:solidFill>
            </a:endParaRPr>
          </a:p>
        </p:txBody>
      </p:sp>
      <p:sp>
        <p:nvSpPr>
          <p:cNvPr id="32" name="角丸四角形 31"/>
          <p:cNvSpPr/>
          <p:nvPr/>
        </p:nvSpPr>
        <p:spPr>
          <a:xfrm>
            <a:off x="5476577" y="4899086"/>
            <a:ext cx="1197088" cy="726324"/>
          </a:xfrm>
          <a:prstGeom prst="roundRect">
            <a:avLst/>
          </a:prstGeom>
          <a:solidFill>
            <a:schemeClr val="accent2">
              <a:lumMod val="20000"/>
              <a:lumOff val="8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rPr>
              <a:t>資源</a:t>
            </a:r>
            <a:r>
              <a:rPr lang="ja-JP" altLang="en-US" sz="1400" b="1" dirty="0" smtClean="0">
                <a:solidFill>
                  <a:prstClr val="black"/>
                </a:solidFill>
              </a:rPr>
              <a:t>開発</a:t>
            </a:r>
            <a:endParaRPr lang="en-US" altLang="ja-JP" sz="1400" b="1" dirty="0" smtClean="0">
              <a:solidFill>
                <a:prstClr val="black"/>
              </a:solidFill>
            </a:endParaRPr>
          </a:p>
          <a:p>
            <a:pPr algn="ctr"/>
            <a:r>
              <a:rPr lang="ja-JP" altLang="en-US" sz="1400" b="1" dirty="0" smtClean="0">
                <a:solidFill>
                  <a:prstClr val="black"/>
                </a:solidFill>
              </a:rPr>
              <a:t>地域</a:t>
            </a:r>
            <a:r>
              <a:rPr lang="ja-JP" altLang="en-US" sz="1400" b="1" dirty="0">
                <a:solidFill>
                  <a:prstClr val="black"/>
                </a:solidFill>
              </a:rPr>
              <a:t>づくり</a:t>
            </a:r>
          </a:p>
        </p:txBody>
      </p:sp>
      <p:sp>
        <p:nvSpPr>
          <p:cNvPr id="33" name="角丸四角形 32"/>
          <p:cNvSpPr/>
          <p:nvPr/>
        </p:nvSpPr>
        <p:spPr>
          <a:xfrm>
            <a:off x="5454805" y="5679818"/>
            <a:ext cx="1229054" cy="589877"/>
          </a:xfrm>
          <a:prstGeom prst="roundRect">
            <a:avLst/>
          </a:prstGeom>
          <a:solidFill>
            <a:schemeClr val="accent1">
              <a:lumMod val="20000"/>
              <a:lumOff val="8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残された</a:t>
            </a:r>
            <a:endParaRPr lang="en-US" altLang="ja-JP" sz="1400" dirty="0" smtClean="0">
              <a:solidFill>
                <a:prstClr val="black"/>
              </a:solidFill>
            </a:endParaRPr>
          </a:p>
          <a:p>
            <a:pPr algn="ctr"/>
            <a:r>
              <a:rPr lang="ja-JP" altLang="en-US" sz="1400" dirty="0" smtClean="0">
                <a:solidFill>
                  <a:prstClr val="black"/>
                </a:solidFill>
              </a:rPr>
              <a:t>課題</a:t>
            </a:r>
            <a:endParaRPr lang="ja-JP" altLang="en-US" sz="1400" dirty="0">
              <a:solidFill>
                <a:prstClr val="black"/>
              </a:solidFill>
            </a:endParaRPr>
          </a:p>
        </p:txBody>
      </p:sp>
      <p:sp>
        <p:nvSpPr>
          <p:cNvPr id="39" name="角丸四角形 38"/>
          <p:cNvSpPr/>
          <p:nvPr/>
        </p:nvSpPr>
        <p:spPr>
          <a:xfrm>
            <a:off x="8575600" y="2923172"/>
            <a:ext cx="1363842" cy="934071"/>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ネットワーク構築</a:t>
            </a:r>
            <a:endParaRPr lang="en-US" altLang="ja-JP" sz="1400" dirty="0" smtClean="0">
              <a:solidFill>
                <a:prstClr val="black"/>
              </a:solidFill>
            </a:endParaRPr>
          </a:p>
        </p:txBody>
      </p:sp>
      <p:sp>
        <p:nvSpPr>
          <p:cNvPr id="42" name="角丸四角形 41"/>
          <p:cNvSpPr/>
          <p:nvPr/>
        </p:nvSpPr>
        <p:spPr>
          <a:xfrm>
            <a:off x="8603252" y="4843109"/>
            <a:ext cx="1382733" cy="1673417"/>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基盤整備と</a:t>
            </a:r>
            <a:endParaRPr lang="en-US" altLang="ja-JP" sz="1400" dirty="0" smtClean="0">
              <a:solidFill>
                <a:prstClr val="black"/>
              </a:solidFill>
            </a:endParaRPr>
          </a:p>
          <a:p>
            <a:pPr algn="ctr"/>
            <a:r>
              <a:rPr lang="ja-JP" altLang="en-US" sz="1400" dirty="0" smtClean="0">
                <a:solidFill>
                  <a:prstClr val="black"/>
                </a:solidFill>
              </a:rPr>
              <a:t>個別支援の</a:t>
            </a:r>
            <a:endParaRPr lang="en-US" altLang="ja-JP" sz="1400" dirty="0" smtClean="0">
              <a:solidFill>
                <a:prstClr val="black"/>
              </a:solidFill>
            </a:endParaRPr>
          </a:p>
          <a:p>
            <a:pPr algn="ctr"/>
            <a:r>
              <a:rPr lang="ja-JP" altLang="en-US" sz="1400" dirty="0" smtClean="0">
                <a:solidFill>
                  <a:prstClr val="black"/>
                </a:solidFill>
              </a:rPr>
              <a:t>充実</a:t>
            </a:r>
            <a:endParaRPr lang="ja-JP" altLang="en-US" sz="1400" dirty="0">
              <a:solidFill>
                <a:prstClr val="black"/>
              </a:solidFill>
            </a:endParaRPr>
          </a:p>
        </p:txBody>
      </p:sp>
      <p:sp>
        <p:nvSpPr>
          <p:cNvPr id="45" name="下矢印 44"/>
          <p:cNvSpPr/>
          <p:nvPr/>
        </p:nvSpPr>
        <p:spPr>
          <a:xfrm>
            <a:off x="5729194" y="6345569"/>
            <a:ext cx="714454" cy="182585"/>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下矢印 45"/>
          <p:cNvSpPr/>
          <p:nvPr/>
        </p:nvSpPr>
        <p:spPr>
          <a:xfrm>
            <a:off x="5717830" y="6582119"/>
            <a:ext cx="714454" cy="182585"/>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角丸四角形 17"/>
          <p:cNvSpPr/>
          <p:nvPr/>
        </p:nvSpPr>
        <p:spPr>
          <a:xfrm>
            <a:off x="8598276" y="881262"/>
            <a:ext cx="1363841" cy="972109"/>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マネジメン</a:t>
            </a:r>
            <a:r>
              <a:rPr lang="ja-JP" altLang="en-US" sz="1400" dirty="0">
                <a:solidFill>
                  <a:prstClr val="black"/>
                </a:solidFill>
              </a:rPr>
              <a:t>ト</a:t>
            </a:r>
            <a:endParaRPr lang="en-US" altLang="ja-JP" sz="1400" dirty="0" smtClean="0">
              <a:solidFill>
                <a:prstClr val="black"/>
              </a:solidFill>
            </a:endParaRPr>
          </a:p>
          <a:p>
            <a:pPr algn="ctr"/>
            <a:r>
              <a:rPr lang="ja-JP" altLang="en-US" sz="1400" dirty="0" smtClean="0">
                <a:solidFill>
                  <a:prstClr val="black"/>
                </a:solidFill>
              </a:rPr>
              <a:t>能力の向上</a:t>
            </a:r>
            <a:endParaRPr lang="ja-JP" altLang="en-US" sz="1400" dirty="0">
              <a:solidFill>
                <a:prstClr val="black"/>
              </a:solidFill>
            </a:endParaRPr>
          </a:p>
        </p:txBody>
      </p:sp>
      <p:sp>
        <p:nvSpPr>
          <p:cNvPr id="75" name="円形吹き出し 74"/>
          <p:cNvSpPr/>
          <p:nvPr/>
        </p:nvSpPr>
        <p:spPr>
          <a:xfrm>
            <a:off x="4909849" y="4393295"/>
            <a:ext cx="1133469" cy="645066"/>
          </a:xfrm>
          <a:prstGeom prst="wedgeEllipseCallout">
            <a:avLst>
              <a:gd name="adj1" fmla="val -46446"/>
              <a:gd name="adj2" fmla="val 52581"/>
            </a:avLst>
          </a:prstGeom>
          <a:solidFill>
            <a:schemeClr val="accent1">
              <a:lumMod val="60000"/>
              <a:lumOff val="40000"/>
            </a:schemeClr>
          </a:solidFill>
          <a:ln w="6350">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r>
              <a:rPr lang="ja-JP" altLang="en-US" sz="1100" b="1" dirty="0" smtClean="0">
                <a:solidFill>
                  <a:prstClr val="black"/>
                </a:solidFill>
              </a:rPr>
              <a:t>圏域ニーズ</a:t>
            </a:r>
            <a:endParaRPr lang="en-US" altLang="ja-JP" sz="1100" b="1" dirty="0" smtClean="0">
              <a:solidFill>
                <a:prstClr val="black"/>
              </a:solidFill>
            </a:endParaRPr>
          </a:p>
          <a:p>
            <a:pPr algn="ctr"/>
            <a:r>
              <a:rPr lang="ja-JP" altLang="en-US" sz="1100" b="1" dirty="0" smtClean="0">
                <a:solidFill>
                  <a:prstClr val="black"/>
                </a:solidFill>
              </a:rPr>
              <a:t>調査</a:t>
            </a:r>
            <a:endParaRPr lang="ja-JP" altLang="en-US" sz="1100" b="1" dirty="0">
              <a:solidFill>
                <a:prstClr val="black"/>
              </a:solidFill>
            </a:endParaRPr>
          </a:p>
        </p:txBody>
      </p:sp>
      <p:sp>
        <p:nvSpPr>
          <p:cNvPr id="77" name="二等辺三角形 76"/>
          <p:cNvSpPr/>
          <p:nvPr/>
        </p:nvSpPr>
        <p:spPr>
          <a:xfrm rot="5400000">
            <a:off x="6643513" y="1227141"/>
            <a:ext cx="308280" cy="28070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8" name="二等辺三角形 77"/>
          <p:cNvSpPr/>
          <p:nvPr/>
        </p:nvSpPr>
        <p:spPr>
          <a:xfrm rot="5400000">
            <a:off x="8281080" y="1227141"/>
            <a:ext cx="308280" cy="28070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1" name="二等辺三角形 80"/>
          <p:cNvSpPr/>
          <p:nvPr/>
        </p:nvSpPr>
        <p:spPr>
          <a:xfrm rot="5400000">
            <a:off x="6703558" y="5082003"/>
            <a:ext cx="308280" cy="28070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2" name="メモ 81"/>
          <p:cNvSpPr/>
          <p:nvPr/>
        </p:nvSpPr>
        <p:spPr>
          <a:xfrm>
            <a:off x="137126" y="2853212"/>
            <a:ext cx="3412695" cy="3819938"/>
          </a:xfrm>
          <a:prstGeom prst="foldedCorner">
            <a:avLst>
              <a:gd name="adj" fmla="val 14188"/>
            </a:avLst>
          </a:prstGeom>
          <a:solidFill>
            <a:schemeClr val="bg1">
              <a:lumMod val="95000"/>
            </a:schemeClr>
          </a:solidFill>
          <a:ln w="6350"/>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○個別支援の充実に向けては、常に新たな</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手法やより良い支援体制を模索すること</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が重要</a:t>
            </a:r>
            <a:endParaRPr lang="en-US" altLang="ja-JP" sz="1200" dirty="0" smtClean="0">
              <a:solidFill>
                <a:prstClr val="black"/>
              </a:solidFill>
              <a:latin typeface="HG丸ｺﾞｼｯｸM-PRO" pitchFamily="50" charset="-128"/>
              <a:ea typeface="HG丸ｺﾞｼｯｸM-PRO" pitchFamily="50" charset="-128"/>
            </a:endParaRPr>
          </a:p>
          <a:p>
            <a:endParaRPr lang="en-US" altLang="ja-JP" sz="900" dirty="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○地域ケア会議では、通常のサービス担当</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者会議では参加が得にくい専門職等と共　</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に支援方針を検討することにより、多様</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な視点からの支援が可能となり、ケアの</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質も向上する</a:t>
            </a:r>
            <a:endParaRPr lang="en-US" altLang="ja-JP" sz="1200" dirty="0" smtClean="0">
              <a:solidFill>
                <a:prstClr val="black"/>
              </a:solidFill>
              <a:latin typeface="HG丸ｺﾞｼｯｸM-PRO" pitchFamily="50" charset="-128"/>
              <a:ea typeface="HG丸ｺﾞｼｯｸM-PRO" pitchFamily="50" charset="-128"/>
            </a:endParaRPr>
          </a:p>
          <a:p>
            <a:endParaRPr lang="en-US" altLang="ja-JP" sz="900" dirty="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○こうした成功体験の蓄積がマネジメント</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力向上と、関係者のネットワーク形成に</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つながり、新たな課題発見や早期対応に</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も役立つ</a:t>
            </a:r>
            <a:endParaRPr lang="en-US" altLang="ja-JP" sz="1200" dirty="0" smtClean="0">
              <a:solidFill>
                <a:prstClr val="black"/>
              </a:solidFill>
              <a:latin typeface="HG丸ｺﾞｼｯｸM-PRO" pitchFamily="50" charset="-128"/>
              <a:ea typeface="HG丸ｺﾞｼｯｸM-PRO" pitchFamily="50" charset="-128"/>
            </a:endParaRPr>
          </a:p>
          <a:p>
            <a:endParaRPr lang="en-US" altLang="ja-JP" sz="900" dirty="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○地域課題の解決にあたっては、多様な成</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功体験を普遍化することが有効であり、</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関係者のネットワークを活用した資源開</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発等が地域全体のケア力を高める</a:t>
            </a:r>
            <a:endParaRPr lang="en-US" altLang="ja-JP" sz="1200" dirty="0" smtClean="0">
              <a:solidFill>
                <a:prstClr val="black"/>
              </a:solidFill>
              <a:latin typeface="HG丸ｺﾞｼｯｸM-PRO" pitchFamily="50" charset="-128"/>
              <a:ea typeface="HG丸ｺﾞｼｯｸM-PRO" pitchFamily="50" charset="-128"/>
            </a:endParaRPr>
          </a:p>
        </p:txBody>
      </p:sp>
      <p:sp>
        <p:nvSpPr>
          <p:cNvPr id="47" name="二等辺三角形 46"/>
          <p:cNvSpPr/>
          <p:nvPr/>
        </p:nvSpPr>
        <p:spPr>
          <a:xfrm rot="5400000">
            <a:off x="3447543" y="1244536"/>
            <a:ext cx="308280" cy="28070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二等辺三角形 47"/>
          <p:cNvSpPr/>
          <p:nvPr/>
        </p:nvSpPr>
        <p:spPr>
          <a:xfrm rot="5400000">
            <a:off x="1829681" y="1261930"/>
            <a:ext cx="308280" cy="28070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角丸四角形 50"/>
          <p:cNvSpPr/>
          <p:nvPr/>
        </p:nvSpPr>
        <p:spPr>
          <a:xfrm>
            <a:off x="6997049" y="4859016"/>
            <a:ext cx="1197088" cy="1115478"/>
          </a:xfrm>
          <a:prstGeom prst="roundRect">
            <a:avLst/>
          </a:prstGeom>
          <a:solidFill>
            <a:schemeClr val="accent2">
              <a:lumMod val="20000"/>
              <a:lumOff val="8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施策化</a:t>
            </a:r>
            <a:endParaRPr lang="en-US" altLang="ja-JP" sz="1400" b="1" dirty="0" smtClean="0">
              <a:solidFill>
                <a:prstClr val="black"/>
              </a:solidFill>
            </a:endParaRPr>
          </a:p>
          <a:p>
            <a:pPr algn="ctr"/>
            <a:endParaRPr lang="en-US" altLang="ja-JP" sz="1200" dirty="0">
              <a:solidFill>
                <a:prstClr val="black"/>
              </a:solidFill>
            </a:endParaRPr>
          </a:p>
          <a:p>
            <a:pPr algn="ctr"/>
            <a:r>
              <a:rPr lang="ja-JP" altLang="en-US" sz="1200" dirty="0" smtClean="0">
                <a:solidFill>
                  <a:prstClr val="black"/>
                </a:solidFill>
              </a:rPr>
              <a:t>多様なサービス資源</a:t>
            </a:r>
            <a:endParaRPr lang="en-US" altLang="ja-JP" sz="1200" dirty="0" smtClean="0">
              <a:solidFill>
                <a:prstClr val="black"/>
              </a:solidFill>
            </a:endParaRPr>
          </a:p>
        </p:txBody>
      </p:sp>
      <p:sp>
        <p:nvSpPr>
          <p:cNvPr id="52" name="二等辺三角形 51"/>
          <p:cNvSpPr/>
          <p:nvPr/>
        </p:nvSpPr>
        <p:spPr>
          <a:xfrm rot="5400000">
            <a:off x="8223919" y="5116020"/>
            <a:ext cx="308280" cy="28070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二等辺三角形 52"/>
          <p:cNvSpPr/>
          <p:nvPr/>
        </p:nvSpPr>
        <p:spPr>
          <a:xfrm rot="5400000">
            <a:off x="8259433" y="2212947"/>
            <a:ext cx="308280" cy="28070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角丸四角形 53"/>
          <p:cNvSpPr/>
          <p:nvPr/>
        </p:nvSpPr>
        <p:spPr>
          <a:xfrm>
            <a:off x="8603262" y="1908488"/>
            <a:ext cx="1363842" cy="953002"/>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サービス</a:t>
            </a:r>
            <a:endParaRPr lang="en-US" altLang="ja-JP" sz="1400" dirty="0" smtClean="0">
              <a:solidFill>
                <a:prstClr val="black"/>
              </a:solidFill>
            </a:endParaRPr>
          </a:p>
          <a:p>
            <a:pPr algn="ctr"/>
            <a:r>
              <a:rPr lang="ja-JP" altLang="en-US" sz="1400" dirty="0" smtClean="0">
                <a:solidFill>
                  <a:prstClr val="black"/>
                </a:solidFill>
              </a:rPr>
              <a:t>担当者</a:t>
            </a:r>
            <a:r>
              <a:rPr lang="ja-JP" altLang="en-US" sz="1400" dirty="0">
                <a:solidFill>
                  <a:prstClr val="black"/>
                </a:solidFill>
              </a:rPr>
              <a:t>会議</a:t>
            </a:r>
            <a:r>
              <a:rPr lang="ja-JP" altLang="en-US" sz="1400" dirty="0" smtClean="0">
                <a:solidFill>
                  <a:prstClr val="black"/>
                </a:solidFill>
              </a:rPr>
              <a:t>の充実</a:t>
            </a:r>
            <a:endParaRPr lang="en-US" altLang="ja-JP" sz="1400" dirty="0" smtClean="0">
              <a:solidFill>
                <a:prstClr val="black"/>
              </a:solidFill>
            </a:endParaRPr>
          </a:p>
        </p:txBody>
      </p:sp>
      <p:sp>
        <p:nvSpPr>
          <p:cNvPr id="55" name="二等辺三角形 54"/>
          <p:cNvSpPr/>
          <p:nvPr/>
        </p:nvSpPr>
        <p:spPr>
          <a:xfrm rot="5400000">
            <a:off x="4902571" y="2644192"/>
            <a:ext cx="489513" cy="474957"/>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二等辺三角形 56"/>
          <p:cNvSpPr/>
          <p:nvPr/>
        </p:nvSpPr>
        <p:spPr>
          <a:xfrm rot="5400000">
            <a:off x="8259433" y="3249771"/>
            <a:ext cx="308280" cy="28070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正方形/長方形 57"/>
          <p:cNvSpPr/>
          <p:nvPr/>
        </p:nvSpPr>
        <p:spPr>
          <a:xfrm>
            <a:off x="7438191" y="4327664"/>
            <a:ext cx="2330271" cy="445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rPr>
              <a:t>住民・民間組織を含む多様な人・機関によるサービス提供</a:t>
            </a:r>
            <a:endParaRPr lang="ja-JP" altLang="en-US" sz="1200" dirty="0">
              <a:solidFill>
                <a:prstClr val="black"/>
              </a:solidFill>
            </a:endParaRPr>
          </a:p>
        </p:txBody>
      </p:sp>
      <p:sp>
        <p:nvSpPr>
          <p:cNvPr id="59" name="正方形/長方形 58"/>
          <p:cNvSpPr/>
          <p:nvPr/>
        </p:nvSpPr>
        <p:spPr>
          <a:xfrm>
            <a:off x="5913747" y="3947555"/>
            <a:ext cx="1587603" cy="445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rPr>
              <a:t>エビデンスに基づく</a:t>
            </a:r>
            <a:endParaRPr lang="en-US" altLang="ja-JP" sz="1200" dirty="0" smtClean="0">
              <a:solidFill>
                <a:prstClr val="black"/>
              </a:solidFill>
            </a:endParaRPr>
          </a:p>
          <a:p>
            <a:r>
              <a:rPr lang="ja-JP" altLang="en-US" sz="1200" dirty="0">
                <a:solidFill>
                  <a:prstClr val="black"/>
                </a:solidFill>
              </a:rPr>
              <a:t>手法</a:t>
            </a:r>
            <a:r>
              <a:rPr lang="ja-JP" altLang="en-US" sz="1200" dirty="0" smtClean="0">
                <a:solidFill>
                  <a:prstClr val="black"/>
                </a:solidFill>
              </a:rPr>
              <a:t>の普遍化</a:t>
            </a:r>
            <a:endParaRPr lang="ja-JP" altLang="en-US" sz="1200" dirty="0">
              <a:solidFill>
                <a:prstClr val="black"/>
              </a:solidFill>
            </a:endParaRPr>
          </a:p>
        </p:txBody>
      </p:sp>
      <p:sp>
        <p:nvSpPr>
          <p:cNvPr id="41" name="下矢印 40"/>
          <p:cNvSpPr/>
          <p:nvPr/>
        </p:nvSpPr>
        <p:spPr>
          <a:xfrm>
            <a:off x="4008323" y="1817198"/>
            <a:ext cx="714454" cy="182585"/>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左矢印 42"/>
          <p:cNvSpPr/>
          <p:nvPr/>
        </p:nvSpPr>
        <p:spPr>
          <a:xfrm rot="8524212">
            <a:off x="4476931" y="4213536"/>
            <a:ext cx="1417031" cy="184567"/>
          </a:xfrm>
          <a:prstGeom prst="lef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9" name="二等辺三角形 48"/>
          <p:cNvSpPr/>
          <p:nvPr/>
        </p:nvSpPr>
        <p:spPr>
          <a:xfrm rot="5400000">
            <a:off x="5116918" y="5485236"/>
            <a:ext cx="308280" cy="28070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正方形/長方形 49"/>
          <p:cNvSpPr/>
          <p:nvPr/>
        </p:nvSpPr>
        <p:spPr>
          <a:xfrm>
            <a:off x="6336179" y="6383927"/>
            <a:ext cx="2330271" cy="445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rPr>
              <a:t>さらに検討を継続</a:t>
            </a:r>
            <a:endParaRPr lang="ja-JP" altLang="en-US" sz="1200" dirty="0">
              <a:solidFill>
                <a:prstClr val="black"/>
              </a:solidFill>
            </a:endParaRPr>
          </a:p>
        </p:txBody>
      </p:sp>
      <p:sp>
        <p:nvSpPr>
          <p:cNvPr id="60" name="スライド番号プレースホルダー 1"/>
          <p:cNvSpPr txBox="1">
            <a:spLocks noGrp="1"/>
          </p:cNvSpPr>
          <p:nvPr/>
        </p:nvSpPr>
        <p:spPr bwMode="auto">
          <a:xfrm>
            <a:off x="9485806" y="6520529"/>
            <a:ext cx="594820"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400">
                <a:solidFill>
                  <a:srgbClr val="000000"/>
                </a:solidFill>
                <a:latin typeface="HGｺﾞｼｯｸM" panose="020B0609000000000000" pitchFamily="49" charset="-128"/>
                <a:ea typeface="HGｺﾞｼｯｸM" panose="020B0609000000000000" pitchFamily="49" charset="-128"/>
              </a:rPr>
              <a:pPr algn="r">
                <a:defRPr/>
              </a:pPr>
              <a:t>37</a:t>
            </a:fld>
            <a:endParaRPr lang="en-US" altLang="ja-JP" sz="1400" dirty="0">
              <a:solidFill>
                <a:srgbClr val="000000"/>
              </a:solidFill>
              <a:latin typeface="HGｺﾞｼｯｸM" panose="020B0609000000000000" pitchFamily="49" charset="-128"/>
              <a:ea typeface="HGｺﾞｼｯｸM" panose="020B0609000000000000" pitchFamily="49" charset="-128"/>
            </a:endParaRPr>
          </a:p>
        </p:txBody>
      </p:sp>
      <p:sp>
        <p:nvSpPr>
          <p:cNvPr id="2" name="角丸四角形 1"/>
          <p:cNvSpPr/>
          <p:nvPr/>
        </p:nvSpPr>
        <p:spPr>
          <a:xfrm>
            <a:off x="137176" y="404664"/>
            <a:ext cx="9734042" cy="360040"/>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a:t>地域ケア会議</a:t>
            </a:r>
            <a:r>
              <a:rPr lang="ja-JP" altLang="en-US" sz="1600" dirty="0" smtClean="0"/>
              <a:t>は、地域包括支援センターにおける他の業務と関連づけることにより有効に機能する。</a:t>
            </a:r>
            <a:endParaRPr kumimoji="1" lang="ja-JP" altLang="en-US" sz="1600" dirty="0"/>
          </a:p>
        </p:txBody>
      </p:sp>
      <p:sp>
        <p:nvSpPr>
          <p:cNvPr id="44" name="下矢印 43"/>
          <p:cNvSpPr/>
          <p:nvPr/>
        </p:nvSpPr>
        <p:spPr>
          <a:xfrm>
            <a:off x="4167090" y="3544263"/>
            <a:ext cx="396920" cy="1239953"/>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8078103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319627" y="1268760"/>
            <a:ext cx="9591174" cy="5472608"/>
          </a:xfrm>
          <a:prstGeom prst="roundRect">
            <a:avLst>
              <a:gd name="adj" fmla="val 4383"/>
            </a:avLst>
          </a:prstGeom>
          <a:solidFill>
            <a:schemeClr val="accent5">
              <a:lumMod val="60000"/>
              <a:lumOff val="40000"/>
            </a:schemeClr>
          </a:solidFill>
          <a:ln w="63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prstClr val="black"/>
              </a:solidFill>
            </a:endParaRPr>
          </a:p>
        </p:txBody>
      </p:sp>
      <p:sp>
        <p:nvSpPr>
          <p:cNvPr id="28" name="角丸四角形 27"/>
          <p:cNvSpPr/>
          <p:nvPr/>
        </p:nvSpPr>
        <p:spPr>
          <a:xfrm>
            <a:off x="854694" y="1619612"/>
            <a:ext cx="8948650" cy="3105532"/>
          </a:xfrm>
          <a:prstGeom prst="roundRect">
            <a:avLst>
              <a:gd name="adj" fmla="val 6589"/>
            </a:avLst>
          </a:prstGeom>
          <a:solidFill>
            <a:schemeClr val="accent5">
              <a:lumMod val="20000"/>
              <a:lumOff val="80000"/>
            </a:schemeClr>
          </a:solidFill>
          <a:ln w="63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prstClr val="black"/>
              </a:solidFill>
            </a:endParaRPr>
          </a:p>
        </p:txBody>
      </p:sp>
      <p:sp>
        <p:nvSpPr>
          <p:cNvPr id="31" name="角丸四角形 30"/>
          <p:cNvSpPr/>
          <p:nvPr/>
        </p:nvSpPr>
        <p:spPr>
          <a:xfrm>
            <a:off x="854693" y="4761034"/>
            <a:ext cx="8948649" cy="1802946"/>
          </a:xfrm>
          <a:prstGeom prst="roundRect">
            <a:avLst>
              <a:gd name="adj" fmla="val 6589"/>
            </a:avLst>
          </a:prstGeom>
          <a:solidFill>
            <a:schemeClr val="accent5">
              <a:lumMod val="20000"/>
              <a:lumOff val="80000"/>
            </a:schemeClr>
          </a:solidFill>
          <a:ln w="63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prstClr val="black"/>
              </a:solidFill>
            </a:endParaRPr>
          </a:p>
        </p:txBody>
      </p:sp>
      <p:sp>
        <p:nvSpPr>
          <p:cNvPr id="2" name="タイトル 1"/>
          <p:cNvSpPr>
            <a:spLocks noGrp="1"/>
          </p:cNvSpPr>
          <p:nvPr>
            <p:ph type="ctrTitle"/>
          </p:nvPr>
        </p:nvSpPr>
        <p:spPr>
          <a:xfrm>
            <a:off x="0" y="0"/>
            <a:ext cx="10080625" cy="476672"/>
          </a:xfrm>
          <a:solidFill>
            <a:schemeClr val="accent5">
              <a:lumMod val="20000"/>
              <a:lumOff val="80000"/>
            </a:schemeClr>
          </a:solidFill>
        </p:spPr>
        <p:txBody>
          <a:bodyPr>
            <a:normAutofit/>
          </a:bodyPr>
          <a:lstStyle/>
          <a:p>
            <a:pPr algn="l"/>
            <a:r>
              <a:rPr lang="ja-JP" altLang="en-US" sz="2000" dirty="0" smtClean="0"/>
              <a:t>　　　　　</a:t>
            </a:r>
            <a:r>
              <a:rPr lang="en-US" altLang="ja-JP" sz="2000" dirty="0" smtClean="0"/>
              <a:t>〈</a:t>
            </a:r>
            <a:r>
              <a:rPr lang="ja-JP" altLang="en-US" sz="2000" dirty="0" smtClean="0"/>
              <a:t>　地域ケア会議を運営する上で求められるコーディネート機能　</a:t>
            </a:r>
            <a:r>
              <a:rPr lang="en-US" altLang="ja-JP" sz="2000" dirty="0" smtClean="0"/>
              <a:t>〉</a:t>
            </a:r>
            <a:endParaRPr kumimoji="1" lang="ja-JP" altLang="en-US" sz="2000" dirty="0"/>
          </a:p>
        </p:txBody>
      </p:sp>
      <p:sp>
        <p:nvSpPr>
          <p:cNvPr id="6" name="正方形/長方形 5"/>
          <p:cNvSpPr/>
          <p:nvPr/>
        </p:nvSpPr>
        <p:spPr>
          <a:xfrm>
            <a:off x="1150506" y="5027098"/>
            <a:ext cx="6191937" cy="1440161"/>
          </a:xfrm>
          <a:prstGeom prst="rect">
            <a:avLst/>
          </a:prstGeom>
          <a:ln w="6350"/>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36000" rIns="36000" rtlCol="0" anchor="ctr"/>
          <a:lstStyle/>
          <a:p>
            <a:r>
              <a:rPr lang="ja-JP" altLang="en-US" sz="1200" dirty="0" smtClean="0">
                <a:solidFill>
                  <a:prstClr val="black"/>
                </a:solidFill>
                <a:latin typeface="+mn-ea"/>
              </a:rPr>
              <a:t>　　　　　　　　　　　　　　　　　　　　</a:t>
            </a:r>
            <a:endParaRPr lang="en-US" altLang="ja-JP" sz="1200" dirty="0" smtClean="0">
              <a:solidFill>
                <a:prstClr val="black"/>
              </a:solidFill>
              <a:latin typeface="+mn-ea"/>
            </a:endParaRPr>
          </a:p>
          <a:p>
            <a:r>
              <a:rPr lang="ja-JP" altLang="en-US" sz="1200" dirty="0">
                <a:solidFill>
                  <a:prstClr val="black"/>
                </a:solidFill>
                <a:latin typeface="+mn-ea"/>
              </a:rPr>
              <a:t>　  </a:t>
            </a:r>
            <a:r>
              <a:rPr lang="ja-JP" altLang="en-US" sz="1400" dirty="0" smtClean="0">
                <a:solidFill>
                  <a:prstClr val="black"/>
                </a:solidFill>
                <a:latin typeface="+mn-ea"/>
              </a:rPr>
              <a:t>○地域ケア会議の開催目的・５</a:t>
            </a:r>
            <a:r>
              <a:rPr lang="ja-JP" altLang="en-US" sz="1400" dirty="0">
                <a:solidFill>
                  <a:prstClr val="black"/>
                </a:solidFill>
                <a:latin typeface="+mn-ea"/>
              </a:rPr>
              <a:t>つ</a:t>
            </a:r>
            <a:r>
              <a:rPr lang="ja-JP" altLang="en-US" sz="1400" dirty="0" smtClean="0">
                <a:solidFill>
                  <a:prstClr val="black"/>
                </a:solidFill>
                <a:latin typeface="+mn-ea"/>
              </a:rPr>
              <a:t>の機能の位置付け（既存会議の活用）</a:t>
            </a:r>
            <a:endParaRPr lang="en-US" altLang="ja-JP" sz="1400" dirty="0">
              <a:solidFill>
                <a:prstClr val="black"/>
              </a:solidFill>
              <a:latin typeface="+mn-ea"/>
            </a:endParaRPr>
          </a:p>
          <a:p>
            <a:r>
              <a:rPr lang="ja-JP" altLang="en-US" sz="1400" dirty="0" smtClean="0">
                <a:solidFill>
                  <a:prstClr val="black"/>
                </a:solidFill>
                <a:latin typeface="+mn-ea"/>
              </a:rPr>
              <a:t>　 ○開催方法、頻度</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○個別ケースの選定方針</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○市区町村とセンターとの役割分担</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○地域課題の提供方法の明確化、提出時期</a:t>
            </a:r>
            <a:endParaRPr lang="en-US" altLang="ja-JP" sz="1400" dirty="0" smtClean="0">
              <a:solidFill>
                <a:prstClr val="black"/>
              </a:solidFill>
              <a:latin typeface="+mn-ea"/>
            </a:endParaRPr>
          </a:p>
          <a:p>
            <a:r>
              <a:rPr lang="en-US" altLang="ja-JP" sz="1400" dirty="0">
                <a:solidFill>
                  <a:prstClr val="black"/>
                </a:solidFill>
                <a:latin typeface="+mn-ea"/>
              </a:rPr>
              <a:t> </a:t>
            </a:r>
            <a:r>
              <a:rPr lang="en-US" altLang="ja-JP" sz="1400" dirty="0" smtClean="0">
                <a:solidFill>
                  <a:prstClr val="black"/>
                </a:solidFill>
                <a:latin typeface="+mn-ea"/>
              </a:rPr>
              <a:t>  </a:t>
            </a:r>
            <a:r>
              <a:rPr lang="ja-JP" altLang="en-US" sz="1400" dirty="0" smtClean="0">
                <a:solidFill>
                  <a:prstClr val="black"/>
                </a:solidFill>
                <a:latin typeface="+mn-ea"/>
              </a:rPr>
              <a:t>○個人情報の管理に関する方針</a:t>
            </a:r>
            <a:endParaRPr lang="en-US" altLang="ja-JP" sz="1400" dirty="0" smtClean="0">
              <a:solidFill>
                <a:prstClr val="black"/>
              </a:solidFill>
              <a:latin typeface="+mn-ea"/>
            </a:endParaRPr>
          </a:p>
          <a:p>
            <a:r>
              <a:rPr lang="ja-JP" altLang="en-US" sz="1600" dirty="0">
                <a:solidFill>
                  <a:prstClr val="black"/>
                </a:solidFill>
                <a:latin typeface="+mn-ea"/>
              </a:rPr>
              <a:t>　</a:t>
            </a:r>
            <a:r>
              <a:rPr lang="ja-JP" altLang="en-US" sz="1600" dirty="0" smtClean="0">
                <a:solidFill>
                  <a:prstClr val="black"/>
                </a:solidFill>
                <a:latin typeface="+mn-ea"/>
              </a:rPr>
              <a:t>　</a:t>
            </a:r>
            <a:endParaRPr lang="en-US" altLang="ja-JP" sz="1600" dirty="0">
              <a:solidFill>
                <a:prstClr val="black"/>
              </a:solidFill>
              <a:latin typeface="+mn-ea"/>
            </a:endParaRPr>
          </a:p>
        </p:txBody>
      </p:sp>
      <p:sp>
        <p:nvSpPr>
          <p:cNvPr id="17" name="テキスト ボックス 16"/>
          <p:cNvSpPr txBox="1"/>
          <p:nvPr/>
        </p:nvSpPr>
        <p:spPr>
          <a:xfrm>
            <a:off x="5097606" y="5517235"/>
            <a:ext cx="2165455" cy="646331"/>
          </a:xfrm>
          <a:prstGeom prst="rect">
            <a:avLst/>
          </a:prstGeom>
          <a:noFill/>
          <a:ln>
            <a:solidFill>
              <a:schemeClr val="tx1"/>
            </a:solidFill>
            <a:prstDash val="dash"/>
          </a:ln>
        </p:spPr>
        <p:txBody>
          <a:bodyPr wrap="square" rtlCol="0">
            <a:spAutoFit/>
          </a:bodyPr>
          <a:lstStyle/>
          <a:p>
            <a:r>
              <a:rPr kumimoji="1" lang="en-US" altLang="ja-JP" sz="1200" dirty="0" smtClean="0">
                <a:latin typeface="+mn-ea"/>
              </a:rPr>
              <a:t>※</a:t>
            </a:r>
            <a:r>
              <a:rPr kumimoji="1" lang="ja-JP" altLang="en-US" sz="1200" dirty="0" smtClean="0">
                <a:latin typeface="+mn-ea"/>
              </a:rPr>
              <a:t>市町村において管内の</a:t>
            </a:r>
            <a:endParaRPr kumimoji="1" lang="en-US" altLang="ja-JP" sz="1200" dirty="0" smtClean="0">
              <a:latin typeface="+mn-ea"/>
            </a:endParaRPr>
          </a:p>
          <a:p>
            <a:r>
              <a:rPr lang="ja-JP" altLang="en-US" sz="1200" dirty="0">
                <a:latin typeface="+mn-ea"/>
              </a:rPr>
              <a:t>　 </a:t>
            </a:r>
            <a:r>
              <a:rPr kumimoji="1" lang="ja-JP" altLang="en-US" sz="1200" dirty="0" smtClean="0">
                <a:latin typeface="+mn-ea"/>
              </a:rPr>
              <a:t>地域包括支援センターと</a:t>
            </a:r>
            <a:endParaRPr kumimoji="1" lang="en-US" altLang="ja-JP" sz="1200" dirty="0" smtClean="0">
              <a:latin typeface="+mn-ea"/>
            </a:endParaRPr>
          </a:p>
          <a:p>
            <a:r>
              <a:rPr lang="en-US" altLang="ja-JP" sz="1200" dirty="0" smtClean="0">
                <a:latin typeface="+mn-ea"/>
              </a:rPr>
              <a:t>   </a:t>
            </a:r>
            <a:r>
              <a:rPr kumimoji="1" lang="ja-JP" altLang="en-US" sz="1200" dirty="0" smtClean="0">
                <a:latin typeface="+mn-ea"/>
              </a:rPr>
              <a:t>統一的にルールを共有</a:t>
            </a:r>
            <a:r>
              <a:rPr lang="ja-JP" altLang="en-US" sz="1200" dirty="0" smtClean="0">
                <a:latin typeface="+mn-ea"/>
              </a:rPr>
              <a:t>。</a:t>
            </a:r>
            <a:endParaRPr kumimoji="1" lang="ja-JP" altLang="en-US" sz="1200" dirty="0">
              <a:latin typeface="+mn-ea"/>
            </a:endParaRPr>
          </a:p>
        </p:txBody>
      </p:sp>
      <p:sp>
        <p:nvSpPr>
          <p:cNvPr id="52" name="テキスト ボックス 51"/>
          <p:cNvSpPr txBox="1"/>
          <p:nvPr/>
        </p:nvSpPr>
        <p:spPr>
          <a:xfrm>
            <a:off x="795930" y="4263482"/>
            <a:ext cx="5117605" cy="461665"/>
          </a:xfrm>
          <a:prstGeom prst="rect">
            <a:avLst/>
          </a:prstGeom>
          <a:noFill/>
        </p:spPr>
        <p:txBody>
          <a:bodyPr wrap="square" rtlCol="0">
            <a:spAutoFit/>
          </a:bodyPr>
          <a:lstStyle/>
          <a:p>
            <a:r>
              <a:rPr kumimoji="1" lang="en-US" altLang="ja-JP" sz="1200" dirty="0" smtClean="0">
                <a:latin typeface="+mn-ea"/>
              </a:rPr>
              <a:t>※</a:t>
            </a:r>
            <a:r>
              <a:rPr kumimoji="1" lang="ja-JP" altLang="en-US" sz="1200" dirty="0" smtClean="0">
                <a:latin typeface="+mn-ea"/>
              </a:rPr>
              <a:t>コーディネート機能を担う人が司会者等全てを担わなくてもよい。</a:t>
            </a:r>
            <a:endParaRPr kumimoji="1" lang="en-US" altLang="ja-JP" sz="1200" dirty="0" smtClean="0">
              <a:latin typeface="+mn-ea"/>
            </a:endParaRPr>
          </a:p>
          <a:p>
            <a:r>
              <a:rPr lang="ja-JP" altLang="en-US" sz="1200" dirty="0">
                <a:latin typeface="+mn-ea"/>
              </a:rPr>
              <a:t>　 </a:t>
            </a:r>
            <a:r>
              <a:rPr lang="ja-JP" altLang="en-US" sz="1200" dirty="0" smtClean="0">
                <a:latin typeface="+mn-ea"/>
              </a:rPr>
              <a:t>センター内で、適宜役割分担のもと実施。</a:t>
            </a:r>
            <a:endParaRPr kumimoji="1" lang="ja-JP" altLang="en-US" sz="1200" dirty="0" smtClean="0">
              <a:latin typeface="+mn-ea"/>
            </a:endParaRPr>
          </a:p>
        </p:txBody>
      </p:sp>
      <p:grpSp>
        <p:nvGrpSpPr>
          <p:cNvPr id="7" name="グループ化 6"/>
          <p:cNvGrpSpPr/>
          <p:nvPr/>
        </p:nvGrpSpPr>
        <p:grpSpPr>
          <a:xfrm>
            <a:off x="7527600" y="1196753"/>
            <a:ext cx="2196358" cy="3060340"/>
            <a:chOff x="6708573" y="548680"/>
            <a:chExt cx="1992287" cy="3221777"/>
          </a:xfrm>
        </p:grpSpPr>
        <p:sp>
          <p:nvSpPr>
            <p:cNvPr id="56" name="正方形/長方形 55"/>
            <p:cNvSpPr/>
            <p:nvPr/>
          </p:nvSpPr>
          <p:spPr>
            <a:xfrm>
              <a:off x="6708573" y="728700"/>
              <a:ext cx="1992287" cy="3041757"/>
            </a:xfrm>
            <a:prstGeom prst="rect">
              <a:avLst/>
            </a:prstGeom>
            <a:ln w="6350">
              <a:prstDash val="solid"/>
            </a:ln>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prstClr val="black"/>
                  </a:solidFill>
                  <a:latin typeface="+mn-ea"/>
                </a:rPr>
                <a:t> </a:t>
              </a:r>
              <a:r>
                <a:rPr lang="ja-JP" altLang="en-US" sz="1400" dirty="0" smtClean="0">
                  <a:solidFill>
                    <a:prstClr val="black"/>
                  </a:solidFill>
                  <a:latin typeface="+mn-ea"/>
                </a:rPr>
                <a:t>○市区町村の担当</a:t>
              </a:r>
              <a:endParaRPr lang="en-US" altLang="ja-JP" sz="1400" dirty="0" smtClean="0">
                <a:solidFill>
                  <a:prstClr val="black"/>
                </a:solidFill>
                <a:latin typeface="+mn-ea"/>
              </a:endParaRPr>
            </a:p>
            <a:p>
              <a:r>
                <a:rPr lang="ja-JP" altLang="en-US" sz="1400" dirty="0" smtClean="0">
                  <a:solidFill>
                    <a:prstClr val="black"/>
                  </a:solidFill>
                  <a:latin typeface="+mn-ea"/>
                </a:rPr>
                <a:t>　　所管課などへ</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地域課題を提出</a:t>
              </a:r>
              <a:endParaRPr lang="en-US" altLang="ja-JP" sz="1400" dirty="0" smtClean="0">
                <a:solidFill>
                  <a:prstClr val="black"/>
                </a:solidFill>
                <a:latin typeface="+mn-ea"/>
              </a:endParaRPr>
            </a:p>
            <a:p>
              <a:endParaRPr lang="en-US" altLang="ja-JP" sz="1400" dirty="0">
                <a:solidFill>
                  <a:prstClr val="black"/>
                </a:solidFill>
                <a:latin typeface="+mn-ea"/>
              </a:endParaRPr>
            </a:p>
            <a:p>
              <a:r>
                <a:rPr lang="ja-JP" altLang="en-US" sz="1400" dirty="0" smtClean="0">
                  <a:solidFill>
                    <a:prstClr val="black"/>
                  </a:solidFill>
                  <a:latin typeface="+mn-ea"/>
                </a:rPr>
                <a:t> ○地域住民との</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共有・フィードバック</a:t>
              </a:r>
              <a:endParaRPr lang="ja-JP" altLang="ja-JP" sz="1400" dirty="0">
                <a:solidFill>
                  <a:prstClr val="black"/>
                </a:solidFill>
                <a:latin typeface="+mn-ea"/>
              </a:endParaRPr>
            </a:p>
          </p:txBody>
        </p:sp>
        <p:sp>
          <p:nvSpPr>
            <p:cNvPr id="39" name="角丸四角形 38"/>
            <p:cNvSpPr/>
            <p:nvPr/>
          </p:nvSpPr>
          <p:spPr>
            <a:xfrm>
              <a:off x="6708573" y="1100816"/>
              <a:ext cx="1992287" cy="239952"/>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地域課題の提出</a:t>
              </a:r>
              <a:endParaRPr lang="ja-JP" altLang="en-US" sz="1400" b="1" dirty="0">
                <a:solidFill>
                  <a:prstClr val="black"/>
                </a:solidFill>
              </a:endParaRPr>
            </a:p>
          </p:txBody>
        </p:sp>
        <p:sp>
          <p:nvSpPr>
            <p:cNvPr id="64" name="フリーフォーム 63"/>
            <p:cNvSpPr/>
            <p:nvPr/>
          </p:nvSpPr>
          <p:spPr>
            <a:xfrm>
              <a:off x="6876256" y="548680"/>
              <a:ext cx="1574700" cy="360040"/>
            </a:xfrm>
            <a:custGeom>
              <a:avLst/>
              <a:gdLst>
                <a:gd name="connsiteX0" fmla="*/ 0 w 3638526"/>
                <a:gd name="connsiteY0" fmla="*/ 72008 h 720080"/>
                <a:gd name="connsiteX1" fmla="*/ 72008 w 3638526"/>
                <a:gd name="connsiteY1" fmla="*/ 0 h 720080"/>
                <a:gd name="connsiteX2" fmla="*/ 3566518 w 3638526"/>
                <a:gd name="connsiteY2" fmla="*/ 0 h 720080"/>
                <a:gd name="connsiteX3" fmla="*/ 3638526 w 3638526"/>
                <a:gd name="connsiteY3" fmla="*/ 72008 h 720080"/>
                <a:gd name="connsiteX4" fmla="*/ 3638526 w 3638526"/>
                <a:gd name="connsiteY4" fmla="*/ 648072 h 720080"/>
                <a:gd name="connsiteX5" fmla="*/ 3566518 w 3638526"/>
                <a:gd name="connsiteY5" fmla="*/ 720080 h 720080"/>
                <a:gd name="connsiteX6" fmla="*/ 72008 w 3638526"/>
                <a:gd name="connsiteY6" fmla="*/ 720080 h 720080"/>
                <a:gd name="connsiteX7" fmla="*/ 0 w 3638526"/>
                <a:gd name="connsiteY7" fmla="*/ 648072 h 720080"/>
                <a:gd name="connsiteX8" fmla="*/ 0 w 3638526"/>
                <a:gd name="connsiteY8" fmla="*/ 72008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26" h="720080">
                  <a:moveTo>
                    <a:pt x="0" y="72008"/>
                  </a:moveTo>
                  <a:cubicBezTo>
                    <a:pt x="0" y="32239"/>
                    <a:pt x="32239" y="0"/>
                    <a:pt x="72008" y="0"/>
                  </a:cubicBezTo>
                  <a:lnTo>
                    <a:pt x="3566518" y="0"/>
                  </a:lnTo>
                  <a:cubicBezTo>
                    <a:pt x="3606287" y="0"/>
                    <a:pt x="3638526" y="32239"/>
                    <a:pt x="3638526" y="72008"/>
                  </a:cubicBezTo>
                  <a:lnTo>
                    <a:pt x="3638526" y="648072"/>
                  </a:lnTo>
                  <a:cubicBezTo>
                    <a:pt x="3638526" y="687841"/>
                    <a:pt x="3606287" y="720080"/>
                    <a:pt x="3566518" y="720080"/>
                  </a:cubicBezTo>
                  <a:lnTo>
                    <a:pt x="72008" y="720080"/>
                  </a:lnTo>
                  <a:cubicBezTo>
                    <a:pt x="32239" y="720080"/>
                    <a:pt x="0" y="687841"/>
                    <a:pt x="0" y="648072"/>
                  </a:cubicBezTo>
                  <a:lnTo>
                    <a:pt x="0" y="7200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82050" tIns="82050" rIns="82050" bIns="82050" numCol="1" spcCol="1270" anchor="ctr" anchorCtr="0">
              <a:noAutofit/>
            </a:bodyPr>
            <a:lstStyle/>
            <a:p>
              <a:pPr lvl="0" algn="ctr" defTabSz="711200">
                <a:lnSpc>
                  <a:spcPct val="90000"/>
                </a:lnSpc>
                <a:spcBef>
                  <a:spcPct val="0"/>
                </a:spcBef>
                <a:spcAft>
                  <a:spcPct val="35000"/>
                </a:spcAft>
              </a:pPr>
              <a:r>
                <a:rPr kumimoji="1" lang="ja-JP" altLang="en-US" kern="1200" dirty="0" smtClean="0">
                  <a:solidFill>
                    <a:schemeClr val="tx1"/>
                  </a:solidFill>
                </a:rPr>
                <a:t> ステップ３</a:t>
              </a:r>
              <a:endParaRPr kumimoji="1" lang="ja-JP" altLang="en-US" kern="1200" dirty="0">
                <a:solidFill>
                  <a:schemeClr val="tx1"/>
                </a:solidFill>
              </a:endParaRPr>
            </a:p>
          </p:txBody>
        </p:sp>
      </p:grpSp>
      <p:grpSp>
        <p:nvGrpSpPr>
          <p:cNvPr id="13" name="グループ化 12"/>
          <p:cNvGrpSpPr/>
          <p:nvPr/>
        </p:nvGrpSpPr>
        <p:grpSpPr>
          <a:xfrm>
            <a:off x="1309273" y="1172945"/>
            <a:ext cx="2063979" cy="3084147"/>
            <a:chOff x="1475656" y="548680"/>
            <a:chExt cx="1944216" cy="3184599"/>
          </a:xfrm>
        </p:grpSpPr>
        <p:grpSp>
          <p:nvGrpSpPr>
            <p:cNvPr id="4" name="グループ化 3"/>
            <p:cNvGrpSpPr/>
            <p:nvPr/>
          </p:nvGrpSpPr>
          <p:grpSpPr>
            <a:xfrm>
              <a:off x="1475656" y="548680"/>
              <a:ext cx="1944216" cy="3184599"/>
              <a:chOff x="971601" y="620688"/>
              <a:chExt cx="1944216" cy="3184599"/>
            </a:xfrm>
          </p:grpSpPr>
          <p:sp>
            <p:nvSpPr>
              <p:cNvPr id="8" name="正方形/長方形 7"/>
              <p:cNvSpPr/>
              <p:nvPr/>
            </p:nvSpPr>
            <p:spPr>
              <a:xfrm>
                <a:off x="971601" y="800707"/>
                <a:ext cx="1944216" cy="3004580"/>
              </a:xfrm>
              <a:prstGeom prst="rect">
                <a:avLst/>
              </a:prstGeom>
              <a:ln w="6350">
                <a:prstDash val="solid"/>
              </a:ln>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prstClr val="black"/>
                    </a:solidFill>
                    <a:latin typeface="+mn-ea"/>
                  </a:rPr>
                  <a:t>　</a:t>
                </a:r>
                <a:endParaRPr lang="en-US" altLang="ja-JP" sz="1400" dirty="0" smtClean="0">
                  <a:solidFill>
                    <a:prstClr val="black"/>
                  </a:solidFill>
                  <a:latin typeface="+mn-ea"/>
                </a:endParaRPr>
              </a:p>
              <a:p>
                <a:endParaRPr lang="en-US" altLang="ja-JP" sz="1400" dirty="0">
                  <a:solidFill>
                    <a:prstClr val="black"/>
                  </a:solidFill>
                  <a:latin typeface="+mn-ea"/>
                </a:endParaRPr>
              </a:p>
              <a:p>
                <a:endParaRPr lang="en-US" altLang="ja-JP" sz="1400" dirty="0" smtClean="0">
                  <a:solidFill>
                    <a:prstClr val="black"/>
                  </a:solidFill>
                  <a:latin typeface="+mn-ea"/>
                </a:endParaRPr>
              </a:p>
              <a:p>
                <a:endParaRPr lang="en-US" altLang="ja-JP" sz="1400" dirty="0">
                  <a:solidFill>
                    <a:prstClr val="black"/>
                  </a:solidFill>
                  <a:latin typeface="+mn-ea"/>
                </a:endParaRPr>
              </a:p>
              <a:p>
                <a:r>
                  <a:rPr lang="en-US" altLang="ja-JP" sz="1400" dirty="0" smtClean="0">
                    <a:solidFill>
                      <a:prstClr val="black"/>
                    </a:solidFill>
                    <a:latin typeface="+mn-ea"/>
                  </a:rPr>
                  <a:t>  </a:t>
                </a:r>
                <a:r>
                  <a:rPr lang="ja-JP" altLang="en-US" sz="1400" dirty="0" smtClean="0">
                    <a:solidFill>
                      <a:prstClr val="black"/>
                    </a:solidFill>
                    <a:latin typeface="+mn-ea"/>
                  </a:rPr>
                  <a:t>○ケースの選定</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参加者の選定</a:t>
                </a:r>
                <a:endParaRPr lang="en-US" altLang="ja-JP" sz="1400" dirty="0" smtClean="0">
                  <a:solidFill>
                    <a:prstClr val="black"/>
                  </a:solidFill>
                  <a:latin typeface="+mn-ea"/>
                </a:endParaRPr>
              </a:p>
              <a:p>
                <a:endParaRPr lang="en-US" altLang="ja-JP" sz="800" dirty="0" smtClean="0">
                  <a:solidFill>
                    <a:prstClr val="black"/>
                  </a:solidFill>
                  <a:latin typeface="+mn-ea"/>
                </a:endParaRPr>
              </a:p>
              <a:p>
                <a:r>
                  <a:rPr lang="ja-JP" altLang="en-US" sz="1400" dirty="0" smtClean="0">
                    <a:solidFill>
                      <a:prstClr val="black"/>
                    </a:solidFill>
                    <a:latin typeface="+mn-ea"/>
                  </a:rPr>
                  <a:t>  ○日程調整、</a:t>
                </a:r>
                <a:endParaRPr lang="en-US" altLang="ja-JP" sz="1400" dirty="0" smtClean="0">
                  <a:solidFill>
                    <a:prstClr val="black"/>
                  </a:solidFill>
                  <a:latin typeface="+mn-ea"/>
                </a:endParaRPr>
              </a:p>
              <a:p>
                <a:r>
                  <a:rPr lang="ja-JP" altLang="en-US" sz="1400" dirty="0" smtClean="0">
                    <a:solidFill>
                      <a:prstClr val="black"/>
                    </a:solidFill>
                    <a:latin typeface="+mn-ea"/>
                  </a:rPr>
                  <a:t> 　  資料準備</a:t>
                </a:r>
                <a:endParaRPr lang="en-US" altLang="ja-JP" sz="1400" dirty="0" smtClean="0">
                  <a:solidFill>
                    <a:prstClr val="black"/>
                  </a:solidFill>
                  <a:latin typeface="+mn-ea"/>
                </a:endParaRPr>
              </a:p>
              <a:p>
                <a:endParaRPr lang="en-US" altLang="ja-JP" sz="800" dirty="0" smtClean="0">
                  <a:solidFill>
                    <a:prstClr val="black"/>
                  </a:solidFill>
                  <a:latin typeface="+mn-ea"/>
                </a:endParaRPr>
              </a:p>
              <a:p>
                <a:r>
                  <a:rPr lang="ja-JP" altLang="en-US" sz="1400" dirty="0" smtClean="0">
                    <a:solidFill>
                      <a:prstClr val="black"/>
                    </a:solidFill>
                    <a:latin typeface="+mn-ea"/>
                  </a:rPr>
                  <a:t>  ○司会者の調整</a:t>
                </a:r>
                <a:endParaRPr lang="en-US" altLang="ja-JP" sz="1400" dirty="0" smtClean="0">
                  <a:solidFill>
                    <a:prstClr val="black"/>
                  </a:solidFill>
                  <a:latin typeface="+mn-ea"/>
                </a:endParaRPr>
              </a:p>
              <a:p>
                <a:endParaRPr lang="en-US" altLang="ja-JP" sz="800" dirty="0" smtClean="0">
                  <a:solidFill>
                    <a:prstClr val="black"/>
                  </a:solidFill>
                  <a:latin typeface="+mn-ea"/>
                </a:endParaRPr>
              </a:p>
              <a:p>
                <a:r>
                  <a:rPr lang="ja-JP" altLang="en-US" sz="1400" dirty="0" smtClean="0">
                    <a:solidFill>
                      <a:prstClr val="black"/>
                    </a:solidFill>
                    <a:latin typeface="+mn-ea"/>
                  </a:rPr>
                  <a:t>　○個人情報の管理</a:t>
                </a:r>
                <a:endParaRPr lang="en-US" altLang="ja-JP" sz="1400" dirty="0" smtClean="0">
                  <a:solidFill>
                    <a:prstClr val="black"/>
                  </a:solidFill>
                  <a:latin typeface="+mn-ea"/>
                </a:endParaRPr>
              </a:p>
              <a:p>
                <a:endParaRPr lang="en-US" altLang="ja-JP" sz="800" dirty="0" smtClean="0">
                  <a:solidFill>
                    <a:prstClr val="black"/>
                  </a:solidFill>
                  <a:latin typeface="+mn-ea"/>
                </a:endParaRPr>
              </a:p>
              <a:p>
                <a:r>
                  <a:rPr lang="ja-JP" altLang="en-US" sz="1400" dirty="0" smtClean="0">
                    <a:solidFill>
                      <a:prstClr val="black"/>
                    </a:solidFill>
                    <a:latin typeface="+mn-ea"/>
                  </a:rPr>
                  <a:t>　○事後フォロー</a:t>
                </a:r>
                <a:endParaRPr lang="en-US" altLang="ja-JP" sz="1400" dirty="0">
                  <a:solidFill>
                    <a:prstClr val="black"/>
                  </a:solidFill>
                  <a:latin typeface="+mn-ea"/>
                </a:endParaRPr>
              </a:p>
            </p:txBody>
          </p:sp>
          <p:sp>
            <p:nvSpPr>
              <p:cNvPr id="38" name="角丸四角形 37"/>
              <p:cNvSpPr/>
              <p:nvPr/>
            </p:nvSpPr>
            <p:spPr>
              <a:xfrm>
                <a:off x="971601" y="1150490"/>
                <a:ext cx="1944215" cy="262286"/>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solidFill>
                      <a:prstClr val="black"/>
                    </a:solidFill>
                  </a:rPr>
                  <a:t>個別ケースの検討</a:t>
                </a:r>
                <a:endParaRPr lang="ja-JP" altLang="en-US" sz="1400" b="1" dirty="0">
                  <a:solidFill>
                    <a:prstClr val="black"/>
                  </a:solidFill>
                </a:endParaRPr>
              </a:p>
            </p:txBody>
          </p:sp>
          <p:sp>
            <p:nvSpPr>
              <p:cNvPr id="62" name="フリーフォーム 61"/>
              <p:cNvSpPr/>
              <p:nvPr/>
            </p:nvSpPr>
            <p:spPr>
              <a:xfrm>
                <a:off x="1115616" y="620688"/>
                <a:ext cx="1574700" cy="360040"/>
              </a:xfrm>
              <a:custGeom>
                <a:avLst/>
                <a:gdLst>
                  <a:gd name="connsiteX0" fmla="*/ 0 w 3638526"/>
                  <a:gd name="connsiteY0" fmla="*/ 72008 h 720080"/>
                  <a:gd name="connsiteX1" fmla="*/ 72008 w 3638526"/>
                  <a:gd name="connsiteY1" fmla="*/ 0 h 720080"/>
                  <a:gd name="connsiteX2" fmla="*/ 3566518 w 3638526"/>
                  <a:gd name="connsiteY2" fmla="*/ 0 h 720080"/>
                  <a:gd name="connsiteX3" fmla="*/ 3638526 w 3638526"/>
                  <a:gd name="connsiteY3" fmla="*/ 72008 h 720080"/>
                  <a:gd name="connsiteX4" fmla="*/ 3638526 w 3638526"/>
                  <a:gd name="connsiteY4" fmla="*/ 648072 h 720080"/>
                  <a:gd name="connsiteX5" fmla="*/ 3566518 w 3638526"/>
                  <a:gd name="connsiteY5" fmla="*/ 720080 h 720080"/>
                  <a:gd name="connsiteX6" fmla="*/ 72008 w 3638526"/>
                  <a:gd name="connsiteY6" fmla="*/ 720080 h 720080"/>
                  <a:gd name="connsiteX7" fmla="*/ 0 w 3638526"/>
                  <a:gd name="connsiteY7" fmla="*/ 648072 h 720080"/>
                  <a:gd name="connsiteX8" fmla="*/ 0 w 3638526"/>
                  <a:gd name="connsiteY8" fmla="*/ 72008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26" h="720080">
                    <a:moveTo>
                      <a:pt x="0" y="72008"/>
                    </a:moveTo>
                    <a:cubicBezTo>
                      <a:pt x="0" y="32239"/>
                      <a:pt x="32239" y="0"/>
                      <a:pt x="72008" y="0"/>
                    </a:cubicBezTo>
                    <a:lnTo>
                      <a:pt x="3566518" y="0"/>
                    </a:lnTo>
                    <a:cubicBezTo>
                      <a:pt x="3606287" y="0"/>
                      <a:pt x="3638526" y="32239"/>
                      <a:pt x="3638526" y="72008"/>
                    </a:cubicBezTo>
                    <a:lnTo>
                      <a:pt x="3638526" y="648072"/>
                    </a:lnTo>
                    <a:cubicBezTo>
                      <a:pt x="3638526" y="687841"/>
                      <a:pt x="3606287" y="720080"/>
                      <a:pt x="3566518" y="720080"/>
                    </a:cubicBezTo>
                    <a:lnTo>
                      <a:pt x="72008" y="720080"/>
                    </a:lnTo>
                    <a:cubicBezTo>
                      <a:pt x="32239" y="720080"/>
                      <a:pt x="0" y="687841"/>
                      <a:pt x="0" y="648072"/>
                    </a:cubicBezTo>
                    <a:lnTo>
                      <a:pt x="0" y="7200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82050" tIns="82050" rIns="82050" bIns="82050" numCol="1" spcCol="1270" anchor="ctr" anchorCtr="0">
                <a:noAutofit/>
              </a:bodyPr>
              <a:lstStyle/>
              <a:p>
                <a:pPr lvl="0" algn="ctr" defTabSz="711200">
                  <a:lnSpc>
                    <a:spcPct val="90000"/>
                  </a:lnSpc>
                  <a:spcBef>
                    <a:spcPct val="0"/>
                  </a:spcBef>
                  <a:spcAft>
                    <a:spcPct val="35000"/>
                  </a:spcAft>
                </a:pPr>
                <a:r>
                  <a:rPr kumimoji="1" lang="ja-JP" altLang="en-US" kern="1200" dirty="0" smtClean="0">
                    <a:solidFill>
                      <a:schemeClr val="tx1"/>
                    </a:solidFill>
                  </a:rPr>
                  <a:t> ステップ１</a:t>
                </a:r>
                <a:endParaRPr kumimoji="1" lang="ja-JP" altLang="en-US" kern="1200" dirty="0">
                  <a:solidFill>
                    <a:schemeClr val="tx1"/>
                  </a:solidFill>
                </a:endParaRPr>
              </a:p>
            </p:txBody>
          </p:sp>
        </p:grpSp>
        <p:sp>
          <p:nvSpPr>
            <p:cNvPr id="69" name="角丸四角形 68"/>
            <p:cNvSpPr/>
            <p:nvPr/>
          </p:nvSpPr>
          <p:spPr>
            <a:xfrm>
              <a:off x="1535175" y="1340768"/>
              <a:ext cx="1812689" cy="278844"/>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solidFill>
                    <a:prstClr val="black"/>
                  </a:solidFill>
                </a:rPr>
                <a:t>（地域ケア</a:t>
              </a:r>
              <a:r>
                <a:rPr lang="ja-JP" altLang="en-US" sz="1400" b="1" dirty="0">
                  <a:solidFill>
                    <a:prstClr val="black"/>
                  </a:solidFill>
                </a:rPr>
                <a:t>個別会議</a:t>
              </a:r>
              <a:r>
                <a:rPr lang="ja-JP" altLang="en-US" sz="1400" b="1" dirty="0" smtClean="0">
                  <a:solidFill>
                    <a:prstClr val="black"/>
                  </a:solidFill>
                </a:rPr>
                <a:t>）</a:t>
              </a:r>
              <a:endParaRPr lang="ja-JP" altLang="en-US" sz="1400" b="1" dirty="0">
                <a:solidFill>
                  <a:prstClr val="black"/>
                </a:solidFill>
              </a:endParaRPr>
            </a:p>
          </p:txBody>
        </p:sp>
      </p:grpSp>
      <p:sp>
        <p:nvSpPr>
          <p:cNvPr id="26" name="フリーフォーム 25"/>
          <p:cNvSpPr/>
          <p:nvPr/>
        </p:nvSpPr>
        <p:spPr>
          <a:xfrm>
            <a:off x="659986" y="1999914"/>
            <a:ext cx="490520" cy="2149166"/>
          </a:xfrm>
          <a:custGeom>
            <a:avLst/>
            <a:gdLst>
              <a:gd name="connsiteX0" fmla="*/ 0 w 3638526"/>
              <a:gd name="connsiteY0" fmla="*/ 72008 h 720080"/>
              <a:gd name="connsiteX1" fmla="*/ 72008 w 3638526"/>
              <a:gd name="connsiteY1" fmla="*/ 0 h 720080"/>
              <a:gd name="connsiteX2" fmla="*/ 3566518 w 3638526"/>
              <a:gd name="connsiteY2" fmla="*/ 0 h 720080"/>
              <a:gd name="connsiteX3" fmla="*/ 3638526 w 3638526"/>
              <a:gd name="connsiteY3" fmla="*/ 72008 h 720080"/>
              <a:gd name="connsiteX4" fmla="*/ 3638526 w 3638526"/>
              <a:gd name="connsiteY4" fmla="*/ 648072 h 720080"/>
              <a:gd name="connsiteX5" fmla="*/ 3566518 w 3638526"/>
              <a:gd name="connsiteY5" fmla="*/ 720080 h 720080"/>
              <a:gd name="connsiteX6" fmla="*/ 72008 w 3638526"/>
              <a:gd name="connsiteY6" fmla="*/ 720080 h 720080"/>
              <a:gd name="connsiteX7" fmla="*/ 0 w 3638526"/>
              <a:gd name="connsiteY7" fmla="*/ 648072 h 720080"/>
              <a:gd name="connsiteX8" fmla="*/ 0 w 3638526"/>
              <a:gd name="connsiteY8" fmla="*/ 72008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26" h="720080">
                <a:moveTo>
                  <a:pt x="0" y="72008"/>
                </a:moveTo>
                <a:cubicBezTo>
                  <a:pt x="0" y="32239"/>
                  <a:pt x="32239" y="0"/>
                  <a:pt x="72008" y="0"/>
                </a:cubicBezTo>
                <a:lnTo>
                  <a:pt x="3566518" y="0"/>
                </a:lnTo>
                <a:cubicBezTo>
                  <a:pt x="3606287" y="0"/>
                  <a:pt x="3638526" y="32239"/>
                  <a:pt x="3638526" y="72008"/>
                </a:cubicBezTo>
                <a:lnTo>
                  <a:pt x="3638526" y="648072"/>
                </a:lnTo>
                <a:cubicBezTo>
                  <a:pt x="3638526" y="687841"/>
                  <a:pt x="3606287" y="720080"/>
                  <a:pt x="3566518" y="720080"/>
                </a:cubicBezTo>
                <a:lnTo>
                  <a:pt x="72008" y="720080"/>
                </a:lnTo>
                <a:cubicBezTo>
                  <a:pt x="32239" y="720080"/>
                  <a:pt x="0" y="687841"/>
                  <a:pt x="0" y="648072"/>
                </a:cubicBezTo>
                <a:lnTo>
                  <a:pt x="0" y="72008"/>
                </a:lnTo>
                <a:close/>
              </a:path>
            </a:pathLst>
          </a:custGeom>
          <a:solidFill>
            <a:schemeClr val="accent6">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eaVert" wrap="square" lIns="82050" tIns="82050" rIns="82050" bIns="82050" numCol="1" spcCol="1270" anchor="ctr" anchorCtr="0">
            <a:noAutofit/>
          </a:bodyPr>
          <a:lstStyle/>
          <a:p>
            <a:pPr lvl="0" algn="ctr" defTabSz="711200">
              <a:lnSpc>
                <a:spcPct val="90000"/>
              </a:lnSpc>
              <a:spcBef>
                <a:spcPct val="0"/>
              </a:spcBef>
              <a:spcAft>
                <a:spcPct val="35000"/>
              </a:spcAft>
            </a:pPr>
            <a:r>
              <a:rPr kumimoji="1" lang="ja-JP" altLang="en-US" kern="1200" dirty="0" smtClean="0">
                <a:solidFill>
                  <a:schemeClr val="tx1"/>
                </a:solidFill>
              </a:rPr>
              <a:t> </a:t>
            </a:r>
            <a:r>
              <a:rPr kumimoji="1" lang="ja-JP" altLang="en-US" sz="1400" kern="1200" dirty="0" smtClean="0">
                <a:solidFill>
                  <a:schemeClr val="tx1"/>
                </a:solidFill>
              </a:rPr>
              <a:t>地域包括支援センター</a:t>
            </a:r>
            <a:endParaRPr kumimoji="1" lang="ja-JP" altLang="en-US" sz="1400" kern="1200" dirty="0">
              <a:solidFill>
                <a:schemeClr val="tx1"/>
              </a:solidFill>
            </a:endParaRPr>
          </a:p>
        </p:txBody>
      </p:sp>
      <p:sp>
        <p:nvSpPr>
          <p:cNvPr id="27" name="フリーフォーム 26"/>
          <p:cNvSpPr/>
          <p:nvPr/>
        </p:nvSpPr>
        <p:spPr>
          <a:xfrm>
            <a:off x="118516" y="2687837"/>
            <a:ext cx="432859" cy="1821283"/>
          </a:xfrm>
          <a:custGeom>
            <a:avLst/>
            <a:gdLst>
              <a:gd name="connsiteX0" fmla="*/ 0 w 3638526"/>
              <a:gd name="connsiteY0" fmla="*/ 72008 h 720080"/>
              <a:gd name="connsiteX1" fmla="*/ 72008 w 3638526"/>
              <a:gd name="connsiteY1" fmla="*/ 0 h 720080"/>
              <a:gd name="connsiteX2" fmla="*/ 3566518 w 3638526"/>
              <a:gd name="connsiteY2" fmla="*/ 0 h 720080"/>
              <a:gd name="connsiteX3" fmla="*/ 3638526 w 3638526"/>
              <a:gd name="connsiteY3" fmla="*/ 72008 h 720080"/>
              <a:gd name="connsiteX4" fmla="*/ 3638526 w 3638526"/>
              <a:gd name="connsiteY4" fmla="*/ 648072 h 720080"/>
              <a:gd name="connsiteX5" fmla="*/ 3566518 w 3638526"/>
              <a:gd name="connsiteY5" fmla="*/ 720080 h 720080"/>
              <a:gd name="connsiteX6" fmla="*/ 72008 w 3638526"/>
              <a:gd name="connsiteY6" fmla="*/ 720080 h 720080"/>
              <a:gd name="connsiteX7" fmla="*/ 0 w 3638526"/>
              <a:gd name="connsiteY7" fmla="*/ 648072 h 720080"/>
              <a:gd name="connsiteX8" fmla="*/ 0 w 3638526"/>
              <a:gd name="connsiteY8" fmla="*/ 72008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26" h="720080">
                <a:moveTo>
                  <a:pt x="0" y="72008"/>
                </a:moveTo>
                <a:cubicBezTo>
                  <a:pt x="0" y="32239"/>
                  <a:pt x="32239" y="0"/>
                  <a:pt x="72008" y="0"/>
                </a:cubicBezTo>
                <a:lnTo>
                  <a:pt x="3566518" y="0"/>
                </a:lnTo>
                <a:cubicBezTo>
                  <a:pt x="3606287" y="0"/>
                  <a:pt x="3638526" y="32239"/>
                  <a:pt x="3638526" y="72008"/>
                </a:cubicBezTo>
                <a:lnTo>
                  <a:pt x="3638526" y="648072"/>
                </a:lnTo>
                <a:cubicBezTo>
                  <a:pt x="3638526" y="687841"/>
                  <a:pt x="3606287" y="720080"/>
                  <a:pt x="3566518" y="720080"/>
                </a:cubicBezTo>
                <a:lnTo>
                  <a:pt x="72008" y="720080"/>
                </a:lnTo>
                <a:cubicBezTo>
                  <a:pt x="32239" y="720080"/>
                  <a:pt x="0" y="687841"/>
                  <a:pt x="0" y="648072"/>
                </a:cubicBezTo>
                <a:lnTo>
                  <a:pt x="0" y="72008"/>
                </a:lnTo>
                <a:close/>
              </a:path>
            </a:pathLst>
          </a:custGeom>
          <a:solidFill>
            <a:schemeClr val="accent6">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eaVert" wrap="square" lIns="82050" tIns="82050" rIns="82050" bIns="82050" numCol="1" spcCol="1270" anchor="ctr" anchorCtr="0">
            <a:noAutofit/>
          </a:bodyPr>
          <a:lstStyle/>
          <a:p>
            <a:pPr lvl="0" algn="ctr" defTabSz="711200">
              <a:lnSpc>
                <a:spcPct val="90000"/>
              </a:lnSpc>
              <a:spcBef>
                <a:spcPct val="0"/>
              </a:spcBef>
              <a:spcAft>
                <a:spcPct val="35000"/>
              </a:spcAft>
            </a:pPr>
            <a:r>
              <a:rPr kumimoji="1" lang="ja-JP" altLang="en-US" sz="1400" kern="1200" dirty="0" smtClean="0">
                <a:solidFill>
                  <a:schemeClr val="tx1"/>
                </a:solidFill>
              </a:rPr>
              <a:t> 市区町村</a:t>
            </a:r>
            <a:endParaRPr kumimoji="1" lang="ja-JP" altLang="en-US" sz="1400" kern="1200" dirty="0">
              <a:solidFill>
                <a:schemeClr val="tx1"/>
              </a:solidFill>
            </a:endParaRPr>
          </a:p>
        </p:txBody>
      </p:sp>
      <p:sp>
        <p:nvSpPr>
          <p:cNvPr id="30" name="正方形/長方形 29"/>
          <p:cNvSpPr/>
          <p:nvPr/>
        </p:nvSpPr>
        <p:spPr>
          <a:xfrm>
            <a:off x="7501212" y="5013178"/>
            <a:ext cx="2170947" cy="1454081"/>
          </a:xfrm>
          <a:prstGeom prst="rect">
            <a:avLst/>
          </a:prstGeom>
          <a:ln w="6350">
            <a:prstDash val="solid"/>
          </a:ln>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prstClr val="black"/>
                </a:solidFill>
                <a:latin typeface="+mn-ea"/>
              </a:rPr>
              <a:t>○地域課題を検討</a:t>
            </a:r>
            <a:r>
              <a:rPr lang="ja-JP" altLang="en-US" sz="1400" dirty="0" smtClean="0">
                <a:solidFill>
                  <a:prstClr val="black"/>
                </a:solidFill>
                <a:latin typeface="+mn-ea"/>
              </a:rPr>
              <a:t>する　</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会議へ</a:t>
            </a:r>
            <a:endParaRPr lang="en-US" altLang="ja-JP" sz="1400" dirty="0">
              <a:solidFill>
                <a:prstClr val="black"/>
              </a:solidFill>
              <a:latin typeface="+mn-ea"/>
            </a:endParaRPr>
          </a:p>
          <a:p>
            <a:r>
              <a:rPr lang="ja-JP" altLang="en-US" sz="1400" dirty="0">
                <a:solidFill>
                  <a:prstClr val="black"/>
                </a:solidFill>
                <a:latin typeface="+mn-ea"/>
              </a:rPr>
              <a:t>  </a:t>
            </a:r>
            <a:r>
              <a:rPr lang="ja-JP" altLang="en-US" sz="1400" b="1" dirty="0">
                <a:solidFill>
                  <a:prstClr val="black"/>
                </a:solidFill>
                <a:latin typeface="+mn-ea"/>
              </a:rPr>
              <a:t>（地域ケア推進会議</a:t>
            </a:r>
            <a:r>
              <a:rPr lang="ja-JP" altLang="en-US" sz="1400" b="1" dirty="0" smtClean="0">
                <a:solidFill>
                  <a:prstClr val="black"/>
                </a:solidFill>
                <a:latin typeface="+mn-ea"/>
              </a:rPr>
              <a:t>）</a:t>
            </a:r>
            <a:endParaRPr lang="en-US" altLang="ja-JP" sz="1400" b="1" dirty="0" smtClean="0">
              <a:solidFill>
                <a:prstClr val="black"/>
              </a:solidFill>
              <a:latin typeface="+mn-ea"/>
            </a:endParaRPr>
          </a:p>
          <a:p>
            <a:endParaRPr lang="en-US" altLang="ja-JP" sz="1400" b="1" dirty="0" smtClean="0">
              <a:solidFill>
                <a:prstClr val="black"/>
              </a:solidFill>
              <a:latin typeface="+mn-ea"/>
            </a:endParaRPr>
          </a:p>
          <a:p>
            <a:r>
              <a:rPr lang="ja-JP" altLang="en-US" sz="1400" dirty="0" smtClean="0">
                <a:solidFill>
                  <a:prstClr val="black"/>
                </a:solidFill>
                <a:latin typeface="+mn-ea"/>
              </a:rPr>
              <a:t>○計画担当所管課との　　　　　</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共有</a:t>
            </a:r>
            <a:endParaRPr lang="en-US" altLang="ja-JP" sz="1400" dirty="0">
              <a:solidFill>
                <a:prstClr val="black"/>
              </a:solidFill>
              <a:latin typeface="+mn-ea"/>
            </a:endParaRPr>
          </a:p>
        </p:txBody>
      </p:sp>
      <p:sp>
        <p:nvSpPr>
          <p:cNvPr id="32" name="フリーフォーム 31"/>
          <p:cNvSpPr/>
          <p:nvPr/>
        </p:nvSpPr>
        <p:spPr>
          <a:xfrm rot="5400000">
            <a:off x="8390159" y="4111227"/>
            <a:ext cx="444852" cy="952606"/>
          </a:xfrm>
          <a:custGeom>
            <a:avLst/>
            <a:gdLst>
              <a:gd name="connsiteX0" fmla="*/ 0 w 415916"/>
              <a:gd name="connsiteY0" fmla="*/ 102870 h 514349"/>
              <a:gd name="connsiteX1" fmla="*/ 207958 w 415916"/>
              <a:gd name="connsiteY1" fmla="*/ 102870 h 514349"/>
              <a:gd name="connsiteX2" fmla="*/ 207958 w 415916"/>
              <a:gd name="connsiteY2" fmla="*/ 0 h 514349"/>
              <a:gd name="connsiteX3" fmla="*/ 415916 w 415916"/>
              <a:gd name="connsiteY3" fmla="*/ 257175 h 514349"/>
              <a:gd name="connsiteX4" fmla="*/ 207958 w 415916"/>
              <a:gd name="connsiteY4" fmla="*/ 514349 h 514349"/>
              <a:gd name="connsiteX5" fmla="*/ 207958 w 415916"/>
              <a:gd name="connsiteY5" fmla="*/ 411479 h 514349"/>
              <a:gd name="connsiteX6" fmla="*/ 0 w 415916"/>
              <a:gd name="connsiteY6" fmla="*/ 411479 h 514349"/>
              <a:gd name="connsiteX7" fmla="*/ 0 w 415916"/>
              <a:gd name="connsiteY7" fmla="*/ 102870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916" h="514349">
                <a:moveTo>
                  <a:pt x="0" y="102870"/>
                </a:moveTo>
                <a:lnTo>
                  <a:pt x="207958" y="102870"/>
                </a:lnTo>
                <a:lnTo>
                  <a:pt x="207958" y="0"/>
                </a:lnTo>
                <a:lnTo>
                  <a:pt x="415916" y="257175"/>
                </a:lnTo>
                <a:lnTo>
                  <a:pt x="207958" y="514349"/>
                </a:lnTo>
                <a:lnTo>
                  <a:pt x="207958" y="411479"/>
                </a:lnTo>
                <a:lnTo>
                  <a:pt x="0" y="411479"/>
                </a:lnTo>
                <a:lnTo>
                  <a:pt x="0" y="102870"/>
                </a:lnTo>
                <a:close/>
              </a:path>
            </a:pathLst>
          </a:custGeom>
          <a:solidFill>
            <a:schemeClr val="bg1"/>
          </a:solidFill>
          <a:ln>
            <a:solidFill>
              <a:schemeClr val="tx1"/>
            </a:solidFill>
          </a:ln>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5">
              <a:tint val="60000"/>
              <a:hueOff val="0"/>
              <a:satOff val="0"/>
              <a:lumOff val="0"/>
              <a:alphaOff val="0"/>
            </a:schemeClr>
          </a:lnRef>
          <a:fillRef idx="1">
            <a:scrgbClr r="0" g="0" b="0"/>
          </a:fillRef>
          <a:effectRef idx="2">
            <a:schemeClr val="accent5">
              <a:tint val="60000"/>
              <a:hueOff val="0"/>
              <a:satOff val="0"/>
              <a:lumOff val="0"/>
              <a:alphaOff val="0"/>
            </a:schemeClr>
          </a:effectRef>
          <a:fontRef idx="minor">
            <a:schemeClr val="lt1"/>
          </a:fontRef>
        </p:style>
        <p:txBody>
          <a:bodyPr spcFirstLastPara="0" vert="horz" wrap="square" lIns="0" tIns="102870" rIns="124775" bIns="102870" numCol="1" spcCol="1270" anchor="ctr" anchorCtr="0">
            <a:noAutofit/>
          </a:bodyPr>
          <a:lstStyle/>
          <a:p>
            <a:pPr lvl="0" algn="ctr" defTabSz="977900">
              <a:lnSpc>
                <a:spcPct val="90000"/>
              </a:lnSpc>
              <a:spcBef>
                <a:spcPct val="0"/>
              </a:spcBef>
              <a:spcAft>
                <a:spcPct val="35000"/>
              </a:spcAft>
            </a:pPr>
            <a:endParaRPr kumimoji="1" lang="ja-JP" altLang="en-US" sz="2200" kern="1200"/>
          </a:p>
        </p:txBody>
      </p:sp>
      <p:sp>
        <p:nvSpPr>
          <p:cNvPr id="33" name="フリーフォーム 32"/>
          <p:cNvSpPr/>
          <p:nvPr/>
        </p:nvSpPr>
        <p:spPr>
          <a:xfrm>
            <a:off x="659986" y="5027098"/>
            <a:ext cx="389414" cy="1210217"/>
          </a:xfrm>
          <a:custGeom>
            <a:avLst/>
            <a:gdLst>
              <a:gd name="connsiteX0" fmla="*/ 0 w 3638526"/>
              <a:gd name="connsiteY0" fmla="*/ 72008 h 720080"/>
              <a:gd name="connsiteX1" fmla="*/ 72008 w 3638526"/>
              <a:gd name="connsiteY1" fmla="*/ 0 h 720080"/>
              <a:gd name="connsiteX2" fmla="*/ 3566518 w 3638526"/>
              <a:gd name="connsiteY2" fmla="*/ 0 h 720080"/>
              <a:gd name="connsiteX3" fmla="*/ 3638526 w 3638526"/>
              <a:gd name="connsiteY3" fmla="*/ 72008 h 720080"/>
              <a:gd name="connsiteX4" fmla="*/ 3638526 w 3638526"/>
              <a:gd name="connsiteY4" fmla="*/ 648072 h 720080"/>
              <a:gd name="connsiteX5" fmla="*/ 3566518 w 3638526"/>
              <a:gd name="connsiteY5" fmla="*/ 720080 h 720080"/>
              <a:gd name="connsiteX6" fmla="*/ 72008 w 3638526"/>
              <a:gd name="connsiteY6" fmla="*/ 720080 h 720080"/>
              <a:gd name="connsiteX7" fmla="*/ 0 w 3638526"/>
              <a:gd name="connsiteY7" fmla="*/ 648072 h 720080"/>
              <a:gd name="connsiteX8" fmla="*/ 0 w 3638526"/>
              <a:gd name="connsiteY8" fmla="*/ 72008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26" h="720080">
                <a:moveTo>
                  <a:pt x="0" y="72008"/>
                </a:moveTo>
                <a:cubicBezTo>
                  <a:pt x="0" y="32239"/>
                  <a:pt x="32239" y="0"/>
                  <a:pt x="72008" y="0"/>
                </a:cubicBezTo>
                <a:lnTo>
                  <a:pt x="3566518" y="0"/>
                </a:lnTo>
                <a:cubicBezTo>
                  <a:pt x="3606287" y="0"/>
                  <a:pt x="3638526" y="32239"/>
                  <a:pt x="3638526" y="72008"/>
                </a:cubicBezTo>
                <a:lnTo>
                  <a:pt x="3638526" y="648072"/>
                </a:lnTo>
                <a:cubicBezTo>
                  <a:pt x="3638526" y="687841"/>
                  <a:pt x="3606287" y="720080"/>
                  <a:pt x="3566518" y="720080"/>
                </a:cubicBezTo>
                <a:lnTo>
                  <a:pt x="72008" y="720080"/>
                </a:lnTo>
                <a:cubicBezTo>
                  <a:pt x="32239" y="720080"/>
                  <a:pt x="0" y="687841"/>
                  <a:pt x="0" y="648072"/>
                </a:cubicBezTo>
                <a:lnTo>
                  <a:pt x="0" y="72008"/>
                </a:lnTo>
                <a:close/>
              </a:path>
            </a:pathLst>
          </a:custGeom>
          <a:solidFill>
            <a:schemeClr val="accent6">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eaVert" wrap="square" lIns="82050" tIns="82050" rIns="82050" bIns="82050" numCol="1" spcCol="1270" anchor="ctr" anchorCtr="0">
            <a:noAutofit/>
          </a:bodyPr>
          <a:lstStyle/>
          <a:p>
            <a:pPr lvl="0" algn="ctr" defTabSz="711200">
              <a:lnSpc>
                <a:spcPct val="90000"/>
              </a:lnSpc>
              <a:spcBef>
                <a:spcPct val="0"/>
              </a:spcBef>
              <a:spcAft>
                <a:spcPct val="35000"/>
              </a:spcAft>
            </a:pPr>
            <a:r>
              <a:rPr kumimoji="1" lang="ja-JP" altLang="en-US" kern="1200" dirty="0" smtClean="0">
                <a:solidFill>
                  <a:schemeClr val="tx1"/>
                </a:solidFill>
              </a:rPr>
              <a:t> </a:t>
            </a:r>
            <a:r>
              <a:rPr lang="ja-JP" altLang="en-US" sz="1400" dirty="0" smtClean="0">
                <a:solidFill>
                  <a:schemeClr val="tx1"/>
                </a:solidFill>
              </a:rPr>
              <a:t>担当所管課</a:t>
            </a:r>
            <a:endParaRPr kumimoji="1" lang="ja-JP" altLang="en-US" sz="1400" kern="1200" dirty="0">
              <a:solidFill>
                <a:schemeClr val="tx1"/>
              </a:solidFill>
            </a:endParaRPr>
          </a:p>
        </p:txBody>
      </p:sp>
      <p:grpSp>
        <p:nvGrpSpPr>
          <p:cNvPr id="11" name="グループ化 10"/>
          <p:cNvGrpSpPr/>
          <p:nvPr/>
        </p:nvGrpSpPr>
        <p:grpSpPr>
          <a:xfrm>
            <a:off x="4564008" y="1196752"/>
            <a:ext cx="2173959" cy="3060340"/>
            <a:chOff x="3923927" y="548680"/>
            <a:chExt cx="2149648" cy="3221777"/>
          </a:xfrm>
        </p:grpSpPr>
        <p:sp>
          <p:nvSpPr>
            <p:cNvPr id="54" name="正方形/長方形 53"/>
            <p:cNvSpPr/>
            <p:nvPr/>
          </p:nvSpPr>
          <p:spPr>
            <a:xfrm>
              <a:off x="3923928" y="728700"/>
              <a:ext cx="2149647" cy="3041757"/>
            </a:xfrm>
            <a:prstGeom prst="rect">
              <a:avLst/>
            </a:prstGeom>
            <a:ln w="6350">
              <a:prstDash val="solid"/>
            </a:ln>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latin typeface="+mn-ea"/>
                </a:rPr>
                <a:t> </a:t>
              </a:r>
              <a:endParaRPr lang="en-US" altLang="ja-JP" sz="1200" dirty="0" smtClean="0">
                <a:solidFill>
                  <a:prstClr val="black"/>
                </a:solidFill>
                <a:latin typeface="+mn-ea"/>
              </a:endParaRPr>
            </a:p>
            <a:p>
              <a:endParaRPr lang="en-US" altLang="ja-JP" sz="1200" dirty="0">
                <a:solidFill>
                  <a:prstClr val="black"/>
                </a:solidFill>
                <a:latin typeface="+mn-ea"/>
              </a:endParaRPr>
            </a:p>
            <a:p>
              <a:r>
                <a:rPr lang="en-US" altLang="ja-JP" sz="1200" dirty="0" smtClean="0">
                  <a:solidFill>
                    <a:prstClr val="black"/>
                  </a:solidFill>
                  <a:latin typeface="+mn-ea"/>
                </a:rPr>
                <a:t> </a:t>
              </a:r>
              <a:r>
                <a:rPr lang="ja-JP" altLang="en-US" sz="1400" dirty="0" smtClean="0">
                  <a:solidFill>
                    <a:prstClr val="black"/>
                  </a:solidFill>
                  <a:latin typeface="+mn-ea"/>
                </a:rPr>
                <a:t>○同様の生活障害を</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抱えた複数の事例</a:t>
              </a:r>
              <a:endParaRPr lang="en-US" altLang="ja-JP" sz="800" dirty="0" smtClean="0">
                <a:solidFill>
                  <a:prstClr val="black"/>
                </a:solidFill>
                <a:latin typeface="+mn-ea"/>
              </a:endParaRPr>
            </a:p>
            <a:p>
              <a:r>
                <a:rPr lang="ja-JP" altLang="en-US" sz="1400" dirty="0" smtClean="0">
                  <a:solidFill>
                    <a:prstClr val="black"/>
                  </a:solidFill>
                  <a:latin typeface="+mn-ea"/>
                </a:rPr>
                <a:t> </a:t>
              </a:r>
              <a:endParaRPr lang="en-US" altLang="ja-JP" sz="1400" dirty="0" smtClean="0">
                <a:solidFill>
                  <a:prstClr val="black"/>
                </a:solidFill>
                <a:latin typeface="+mn-ea"/>
              </a:endParaRPr>
            </a:p>
            <a:p>
              <a:r>
                <a:rPr lang="ja-JP" altLang="en-US" sz="1400" dirty="0" smtClean="0">
                  <a:solidFill>
                    <a:prstClr val="black"/>
                  </a:solidFill>
                  <a:latin typeface="+mn-ea"/>
                </a:rPr>
                <a:t>○既存の社会資源では </a:t>
              </a:r>
              <a:endParaRPr lang="en-US" altLang="ja-JP" sz="1400" dirty="0" smtClean="0">
                <a:solidFill>
                  <a:prstClr val="black"/>
                </a:solidFill>
                <a:latin typeface="+mn-ea"/>
              </a:endParaRPr>
            </a:p>
            <a:p>
              <a:r>
                <a:rPr lang="en-US" altLang="ja-JP" sz="1400" dirty="0">
                  <a:solidFill>
                    <a:prstClr val="black"/>
                  </a:solidFill>
                  <a:latin typeface="+mn-ea"/>
                </a:rPr>
                <a:t> </a:t>
              </a:r>
              <a:r>
                <a:rPr lang="en-US" altLang="ja-JP" sz="1400" dirty="0" smtClean="0">
                  <a:solidFill>
                    <a:prstClr val="black"/>
                  </a:solidFill>
                  <a:latin typeface="+mn-ea"/>
                </a:rPr>
                <a:t>  </a:t>
              </a:r>
              <a:r>
                <a:rPr lang="ja-JP" altLang="en-US" sz="1400" dirty="0" smtClean="0">
                  <a:solidFill>
                    <a:prstClr val="black"/>
                  </a:solidFill>
                  <a:latin typeface="+mn-ea"/>
                </a:rPr>
                <a:t>解決が困難な事例</a:t>
              </a:r>
              <a:endParaRPr lang="en-US" altLang="ja-JP" sz="1400" dirty="0" smtClean="0">
                <a:solidFill>
                  <a:prstClr val="black"/>
                </a:solidFill>
                <a:latin typeface="+mn-ea"/>
              </a:endParaRPr>
            </a:p>
            <a:p>
              <a:endParaRPr lang="en-US" altLang="ja-JP" sz="8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○地域に不足する</a:t>
              </a:r>
              <a:endParaRPr lang="en-US" altLang="ja-JP" sz="1400" dirty="0" smtClean="0">
                <a:solidFill>
                  <a:prstClr val="black"/>
                </a:solidFill>
                <a:latin typeface="+mn-ea"/>
              </a:endParaRPr>
            </a:p>
            <a:p>
              <a:r>
                <a:rPr lang="ja-JP" altLang="en-US" sz="1400" dirty="0" smtClean="0">
                  <a:solidFill>
                    <a:prstClr val="black"/>
                  </a:solidFill>
                  <a:latin typeface="+mn-ea"/>
                </a:rPr>
                <a:t>　　資源・サービス・</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ネットワーク等</a:t>
              </a:r>
              <a:endParaRPr lang="en-US" altLang="ja-JP" sz="1400" dirty="0">
                <a:solidFill>
                  <a:prstClr val="black"/>
                </a:solidFill>
                <a:latin typeface="+mn-ea"/>
              </a:endParaRPr>
            </a:p>
          </p:txBody>
        </p:sp>
        <p:sp>
          <p:nvSpPr>
            <p:cNvPr id="3" name="角丸四角形 2"/>
            <p:cNvSpPr/>
            <p:nvPr/>
          </p:nvSpPr>
          <p:spPr>
            <a:xfrm>
              <a:off x="3923927" y="1052736"/>
              <a:ext cx="2149648" cy="278450"/>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地域課題の抽出</a:t>
              </a:r>
              <a:endParaRPr lang="ja-JP" altLang="en-US" sz="1400" b="1" dirty="0">
                <a:solidFill>
                  <a:prstClr val="black"/>
                </a:solidFill>
              </a:endParaRPr>
            </a:p>
          </p:txBody>
        </p:sp>
        <p:sp>
          <p:nvSpPr>
            <p:cNvPr id="63" name="フリーフォーム 62"/>
            <p:cNvSpPr/>
            <p:nvPr/>
          </p:nvSpPr>
          <p:spPr>
            <a:xfrm>
              <a:off x="4149428" y="548680"/>
              <a:ext cx="1574700" cy="360040"/>
            </a:xfrm>
            <a:custGeom>
              <a:avLst/>
              <a:gdLst>
                <a:gd name="connsiteX0" fmla="*/ 0 w 3638526"/>
                <a:gd name="connsiteY0" fmla="*/ 72008 h 720080"/>
                <a:gd name="connsiteX1" fmla="*/ 72008 w 3638526"/>
                <a:gd name="connsiteY1" fmla="*/ 0 h 720080"/>
                <a:gd name="connsiteX2" fmla="*/ 3566518 w 3638526"/>
                <a:gd name="connsiteY2" fmla="*/ 0 h 720080"/>
                <a:gd name="connsiteX3" fmla="*/ 3638526 w 3638526"/>
                <a:gd name="connsiteY3" fmla="*/ 72008 h 720080"/>
                <a:gd name="connsiteX4" fmla="*/ 3638526 w 3638526"/>
                <a:gd name="connsiteY4" fmla="*/ 648072 h 720080"/>
                <a:gd name="connsiteX5" fmla="*/ 3566518 w 3638526"/>
                <a:gd name="connsiteY5" fmla="*/ 720080 h 720080"/>
                <a:gd name="connsiteX6" fmla="*/ 72008 w 3638526"/>
                <a:gd name="connsiteY6" fmla="*/ 720080 h 720080"/>
                <a:gd name="connsiteX7" fmla="*/ 0 w 3638526"/>
                <a:gd name="connsiteY7" fmla="*/ 648072 h 720080"/>
                <a:gd name="connsiteX8" fmla="*/ 0 w 3638526"/>
                <a:gd name="connsiteY8" fmla="*/ 72008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26" h="720080">
                  <a:moveTo>
                    <a:pt x="0" y="72008"/>
                  </a:moveTo>
                  <a:cubicBezTo>
                    <a:pt x="0" y="32239"/>
                    <a:pt x="32239" y="0"/>
                    <a:pt x="72008" y="0"/>
                  </a:cubicBezTo>
                  <a:lnTo>
                    <a:pt x="3566518" y="0"/>
                  </a:lnTo>
                  <a:cubicBezTo>
                    <a:pt x="3606287" y="0"/>
                    <a:pt x="3638526" y="32239"/>
                    <a:pt x="3638526" y="72008"/>
                  </a:cubicBezTo>
                  <a:lnTo>
                    <a:pt x="3638526" y="648072"/>
                  </a:lnTo>
                  <a:cubicBezTo>
                    <a:pt x="3638526" y="687841"/>
                    <a:pt x="3606287" y="720080"/>
                    <a:pt x="3566518" y="720080"/>
                  </a:cubicBezTo>
                  <a:lnTo>
                    <a:pt x="72008" y="720080"/>
                  </a:lnTo>
                  <a:cubicBezTo>
                    <a:pt x="32239" y="720080"/>
                    <a:pt x="0" y="687841"/>
                    <a:pt x="0" y="648072"/>
                  </a:cubicBezTo>
                  <a:lnTo>
                    <a:pt x="0" y="7200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82050" tIns="82050" rIns="82050" bIns="82050" numCol="1" spcCol="1270" anchor="ctr" anchorCtr="0">
              <a:noAutofit/>
            </a:bodyPr>
            <a:lstStyle/>
            <a:p>
              <a:pPr lvl="0" algn="ctr" defTabSz="711200">
                <a:lnSpc>
                  <a:spcPct val="90000"/>
                </a:lnSpc>
                <a:spcBef>
                  <a:spcPct val="0"/>
                </a:spcBef>
                <a:spcAft>
                  <a:spcPct val="35000"/>
                </a:spcAft>
              </a:pPr>
              <a:r>
                <a:rPr kumimoji="1" lang="ja-JP" altLang="en-US" kern="1200" dirty="0" smtClean="0">
                  <a:solidFill>
                    <a:schemeClr val="tx1"/>
                  </a:solidFill>
                </a:rPr>
                <a:t> ステップ２</a:t>
              </a:r>
              <a:endParaRPr kumimoji="1" lang="ja-JP" altLang="en-US" kern="1200" dirty="0">
                <a:solidFill>
                  <a:schemeClr val="tx1"/>
                </a:solidFill>
              </a:endParaRPr>
            </a:p>
          </p:txBody>
        </p:sp>
      </p:grpSp>
      <p:sp>
        <p:nvSpPr>
          <p:cNvPr id="36" name="フリーフォーム 35"/>
          <p:cNvSpPr/>
          <p:nvPr/>
        </p:nvSpPr>
        <p:spPr>
          <a:xfrm>
            <a:off x="6817351" y="1772816"/>
            <a:ext cx="683860" cy="764194"/>
          </a:xfrm>
          <a:custGeom>
            <a:avLst/>
            <a:gdLst>
              <a:gd name="connsiteX0" fmla="*/ 0 w 415916"/>
              <a:gd name="connsiteY0" fmla="*/ 102870 h 514349"/>
              <a:gd name="connsiteX1" fmla="*/ 207958 w 415916"/>
              <a:gd name="connsiteY1" fmla="*/ 102870 h 514349"/>
              <a:gd name="connsiteX2" fmla="*/ 207958 w 415916"/>
              <a:gd name="connsiteY2" fmla="*/ 0 h 514349"/>
              <a:gd name="connsiteX3" fmla="*/ 415916 w 415916"/>
              <a:gd name="connsiteY3" fmla="*/ 257175 h 514349"/>
              <a:gd name="connsiteX4" fmla="*/ 207958 w 415916"/>
              <a:gd name="connsiteY4" fmla="*/ 514349 h 514349"/>
              <a:gd name="connsiteX5" fmla="*/ 207958 w 415916"/>
              <a:gd name="connsiteY5" fmla="*/ 411479 h 514349"/>
              <a:gd name="connsiteX6" fmla="*/ 0 w 415916"/>
              <a:gd name="connsiteY6" fmla="*/ 411479 h 514349"/>
              <a:gd name="connsiteX7" fmla="*/ 0 w 415916"/>
              <a:gd name="connsiteY7" fmla="*/ 102870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916" h="514349">
                <a:moveTo>
                  <a:pt x="0" y="102870"/>
                </a:moveTo>
                <a:lnTo>
                  <a:pt x="207958" y="102870"/>
                </a:lnTo>
                <a:lnTo>
                  <a:pt x="207958" y="0"/>
                </a:lnTo>
                <a:lnTo>
                  <a:pt x="415916" y="257175"/>
                </a:lnTo>
                <a:lnTo>
                  <a:pt x="207958" y="514349"/>
                </a:lnTo>
                <a:lnTo>
                  <a:pt x="207958" y="411479"/>
                </a:lnTo>
                <a:lnTo>
                  <a:pt x="0" y="411479"/>
                </a:lnTo>
                <a:lnTo>
                  <a:pt x="0" y="102870"/>
                </a:lnTo>
                <a:close/>
              </a:path>
            </a:pathLst>
          </a:custGeom>
          <a:solidFill>
            <a:schemeClr val="tx2">
              <a:lumMod val="60000"/>
              <a:lumOff val="40000"/>
            </a:schemeClr>
          </a:solidFill>
          <a:ln>
            <a:solidFill>
              <a:schemeClr val="tx2"/>
            </a:solidFill>
          </a:ln>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5">
              <a:tint val="60000"/>
              <a:hueOff val="0"/>
              <a:satOff val="0"/>
              <a:lumOff val="0"/>
              <a:alphaOff val="0"/>
            </a:schemeClr>
          </a:lnRef>
          <a:fillRef idx="1">
            <a:scrgbClr r="0" g="0" b="0"/>
          </a:fillRef>
          <a:effectRef idx="2">
            <a:schemeClr val="accent5">
              <a:tint val="60000"/>
              <a:hueOff val="0"/>
              <a:satOff val="0"/>
              <a:lumOff val="0"/>
              <a:alphaOff val="0"/>
            </a:schemeClr>
          </a:effectRef>
          <a:fontRef idx="minor">
            <a:schemeClr val="lt1"/>
          </a:fontRef>
        </p:style>
        <p:txBody>
          <a:bodyPr spcFirstLastPara="0" vert="horz" wrap="square" lIns="0" tIns="102870" rIns="124775" bIns="102870" numCol="1" spcCol="1270" anchor="ctr" anchorCtr="0">
            <a:noAutofit/>
          </a:bodyPr>
          <a:lstStyle/>
          <a:p>
            <a:pPr lvl="0" algn="ctr" defTabSz="977900">
              <a:lnSpc>
                <a:spcPct val="90000"/>
              </a:lnSpc>
              <a:spcBef>
                <a:spcPct val="0"/>
              </a:spcBef>
              <a:spcAft>
                <a:spcPct val="35000"/>
              </a:spcAft>
            </a:pPr>
            <a:endParaRPr kumimoji="1" lang="ja-JP" altLang="en-US" sz="2200" kern="1200"/>
          </a:p>
        </p:txBody>
      </p:sp>
      <p:sp>
        <p:nvSpPr>
          <p:cNvPr id="37" name="フリーフォーム 36"/>
          <p:cNvSpPr/>
          <p:nvPr/>
        </p:nvSpPr>
        <p:spPr>
          <a:xfrm>
            <a:off x="3638308" y="1700808"/>
            <a:ext cx="687551" cy="764194"/>
          </a:xfrm>
          <a:custGeom>
            <a:avLst/>
            <a:gdLst>
              <a:gd name="connsiteX0" fmla="*/ 0 w 415916"/>
              <a:gd name="connsiteY0" fmla="*/ 102870 h 514349"/>
              <a:gd name="connsiteX1" fmla="*/ 207958 w 415916"/>
              <a:gd name="connsiteY1" fmla="*/ 102870 h 514349"/>
              <a:gd name="connsiteX2" fmla="*/ 207958 w 415916"/>
              <a:gd name="connsiteY2" fmla="*/ 0 h 514349"/>
              <a:gd name="connsiteX3" fmla="*/ 415916 w 415916"/>
              <a:gd name="connsiteY3" fmla="*/ 257175 h 514349"/>
              <a:gd name="connsiteX4" fmla="*/ 207958 w 415916"/>
              <a:gd name="connsiteY4" fmla="*/ 514349 h 514349"/>
              <a:gd name="connsiteX5" fmla="*/ 207958 w 415916"/>
              <a:gd name="connsiteY5" fmla="*/ 411479 h 514349"/>
              <a:gd name="connsiteX6" fmla="*/ 0 w 415916"/>
              <a:gd name="connsiteY6" fmla="*/ 411479 h 514349"/>
              <a:gd name="connsiteX7" fmla="*/ 0 w 415916"/>
              <a:gd name="connsiteY7" fmla="*/ 102870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916" h="514349">
                <a:moveTo>
                  <a:pt x="0" y="102870"/>
                </a:moveTo>
                <a:lnTo>
                  <a:pt x="207958" y="102870"/>
                </a:lnTo>
                <a:lnTo>
                  <a:pt x="207958" y="0"/>
                </a:lnTo>
                <a:lnTo>
                  <a:pt x="415916" y="257175"/>
                </a:lnTo>
                <a:lnTo>
                  <a:pt x="207958" y="514349"/>
                </a:lnTo>
                <a:lnTo>
                  <a:pt x="207958" y="411479"/>
                </a:lnTo>
                <a:lnTo>
                  <a:pt x="0" y="411479"/>
                </a:lnTo>
                <a:lnTo>
                  <a:pt x="0" y="102870"/>
                </a:lnTo>
                <a:close/>
              </a:path>
            </a:pathLst>
          </a:custGeom>
          <a:solidFill>
            <a:schemeClr val="tx2">
              <a:lumMod val="60000"/>
              <a:lumOff val="40000"/>
            </a:schemeClr>
          </a:solidFill>
          <a:ln>
            <a:solidFill>
              <a:schemeClr val="tx2"/>
            </a:solidFill>
          </a:ln>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5">
              <a:tint val="60000"/>
              <a:hueOff val="0"/>
              <a:satOff val="0"/>
              <a:lumOff val="0"/>
              <a:alphaOff val="0"/>
            </a:schemeClr>
          </a:lnRef>
          <a:fillRef idx="1">
            <a:scrgbClr r="0" g="0" b="0"/>
          </a:fillRef>
          <a:effectRef idx="2">
            <a:schemeClr val="accent5">
              <a:tint val="60000"/>
              <a:hueOff val="0"/>
              <a:satOff val="0"/>
              <a:lumOff val="0"/>
              <a:alphaOff val="0"/>
            </a:schemeClr>
          </a:effectRef>
          <a:fontRef idx="minor">
            <a:schemeClr val="lt1"/>
          </a:fontRef>
        </p:style>
        <p:txBody>
          <a:bodyPr spcFirstLastPara="0" vert="horz" wrap="square" lIns="0" tIns="102870" rIns="124775" bIns="102870" numCol="1" spcCol="1270" anchor="ctr" anchorCtr="0">
            <a:noAutofit/>
          </a:bodyPr>
          <a:lstStyle/>
          <a:p>
            <a:pPr lvl="0" algn="ctr" defTabSz="977900">
              <a:lnSpc>
                <a:spcPct val="90000"/>
              </a:lnSpc>
              <a:spcBef>
                <a:spcPct val="0"/>
              </a:spcBef>
              <a:spcAft>
                <a:spcPct val="35000"/>
              </a:spcAft>
            </a:pPr>
            <a:endParaRPr kumimoji="1" lang="ja-JP" altLang="en-US" sz="2200" kern="1200"/>
          </a:p>
        </p:txBody>
      </p:sp>
      <p:sp>
        <p:nvSpPr>
          <p:cNvPr id="14" name="右矢印吹き出し 13"/>
          <p:cNvSpPr/>
          <p:nvPr/>
        </p:nvSpPr>
        <p:spPr>
          <a:xfrm>
            <a:off x="3461318" y="2636913"/>
            <a:ext cx="1102692" cy="1512168"/>
          </a:xfrm>
          <a:prstGeom prst="rightArrowCallout">
            <a:avLst/>
          </a:prstGeom>
          <a:solidFill>
            <a:schemeClr val="accent4">
              <a:lumMod val="40000"/>
              <a:lumOff val="60000"/>
            </a:schemeClr>
          </a:solidFill>
          <a:ln w="63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rPr>
              <a:t>関係機関との連携</a:t>
            </a:r>
            <a:r>
              <a:rPr lang="ja-JP" altLang="en-US" sz="1200" dirty="0">
                <a:solidFill>
                  <a:prstClr val="black"/>
                </a:solidFill>
              </a:rPr>
              <a:t>・</a:t>
            </a:r>
            <a:r>
              <a:rPr lang="ja-JP" altLang="en-US" sz="1200" dirty="0" smtClean="0">
                <a:solidFill>
                  <a:prstClr val="black"/>
                </a:solidFill>
              </a:rPr>
              <a:t>調整等</a:t>
            </a:r>
            <a:r>
              <a:rPr lang="ja-JP" altLang="en-US" sz="1200" dirty="0">
                <a:solidFill>
                  <a:prstClr val="black"/>
                </a:solidFill>
              </a:rPr>
              <a:t>、</a:t>
            </a:r>
            <a:endParaRPr lang="en-US" altLang="ja-JP" sz="1200" dirty="0">
              <a:solidFill>
                <a:prstClr val="black"/>
              </a:solidFill>
            </a:endParaRPr>
          </a:p>
          <a:p>
            <a:r>
              <a:rPr lang="ja-JP" altLang="en-US" sz="1200" dirty="0" smtClean="0">
                <a:solidFill>
                  <a:prstClr val="black"/>
                </a:solidFill>
              </a:rPr>
              <a:t>平時の</a:t>
            </a:r>
            <a:r>
              <a:rPr lang="ja-JP" altLang="en-US" sz="1200" dirty="0">
                <a:solidFill>
                  <a:prstClr val="black"/>
                </a:solidFill>
              </a:rPr>
              <a:t>様々な業務</a:t>
            </a:r>
            <a:endParaRPr lang="en-US" altLang="ja-JP" sz="1200" dirty="0">
              <a:solidFill>
                <a:prstClr val="black"/>
              </a:solidFill>
            </a:endParaRPr>
          </a:p>
        </p:txBody>
      </p:sp>
      <p:sp>
        <p:nvSpPr>
          <p:cNvPr id="35" name="正方形/長方形 34"/>
          <p:cNvSpPr/>
          <p:nvPr/>
        </p:nvSpPr>
        <p:spPr>
          <a:xfrm>
            <a:off x="95374" y="538934"/>
            <a:ext cx="9778516" cy="585810"/>
          </a:xfrm>
          <a:prstGeom prst="rect">
            <a:avLst/>
          </a:prstGeom>
          <a:ln/>
        </p:spPr>
        <p:style>
          <a:lnRef idx="2">
            <a:schemeClr val="dk1"/>
          </a:lnRef>
          <a:fillRef idx="1">
            <a:schemeClr val="lt1"/>
          </a:fillRef>
          <a:effectRef idx="0">
            <a:schemeClr val="dk1"/>
          </a:effectRef>
          <a:fontRef idx="minor">
            <a:schemeClr val="dk1"/>
          </a:fontRef>
        </p:style>
        <p:txBody>
          <a:bodyPr lIns="36000" rIns="36000" rtlCol="0" anchor="ctr"/>
          <a:lstStyle/>
          <a:p>
            <a:r>
              <a:rPr lang="ja-JP" altLang="en-US" sz="1400" dirty="0" smtClean="0">
                <a:solidFill>
                  <a:schemeClr val="tx1"/>
                </a:solidFill>
                <a:latin typeface="HG丸ｺﾞｼｯｸM-PRO" pitchFamily="50" charset="-128"/>
                <a:ea typeface="HG丸ｺﾞｼｯｸM-PRO" pitchFamily="50" charset="-128"/>
              </a:rPr>
              <a:t>○　地域包括支援センターにおいては、個別</a:t>
            </a:r>
            <a:r>
              <a:rPr lang="ja-JP" altLang="en-US" sz="1400" dirty="0">
                <a:solidFill>
                  <a:schemeClr val="tx1"/>
                </a:solidFill>
                <a:latin typeface="HG丸ｺﾞｼｯｸM-PRO" pitchFamily="50" charset="-128"/>
                <a:ea typeface="HG丸ｺﾞｼｯｸM-PRO" pitchFamily="50" charset="-128"/>
              </a:rPr>
              <a:t>ケース</a:t>
            </a:r>
            <a:r>
              <a:rPr lang="ja-JP" altLang="en-US" sz="1400" dirty="0" smtClean="0">
                <a:solidFill>
                  <a:schemeClr val="tx1"/>
                </a:solidFill>
                <a:latin typeface="HG丸ｺﾞｼｯｸM-PRO" pitchFamily="50" charset="-128"/>
                <a:ea typeface="HG丸ｺﾞｼｯｸM-PRO" pitchFamily="50" charset="-128"/>
              </a:rPr>
              <a:t>の検討を始点として、地域課題の抽出、地域課題の提出</a:t>
            </a:r>
            <a:endParaRPr lang="en-US" altLang="ja-JP" sz="1400" dirty="0" smtClean="0">
              <a:solidFill>
                <a:schemeClr val="tx1"/>
              </a:solidFill>
              <a:latin typeface="HG丸ｺﾞｼｯｸM-PRO" pitchFamily="50" charset="-128"/>
              <a:ea typeface="HG丸ｺﾞｼｯｸM-PRO" pitchFamily="50" charset="-128"/>
            </a:endParaRPr>
          </a:p>
          <a:p>
            <a:r>
              <a:rPr lang="ja-JP" altLang="en-US" sz="1400" dirty="0">
                <a:solidFill>
                  <a:schemeClr val="tx1"/>
                </a:solidFill>
                <a:latin typeface="HG丸ｺﾞｼｯｸM-PRO" pitchFamily="50" charset="-128"/>
                <a:ea typeface="HG丸ｺﾞｼｯｸM-PRO" pitchFamily="50" charset="-128"/>
              </a:rPr>
              <a:t>　</a:t>
            </a:r>
            <a:r>
              <a:rPr lang="ja-JP" altLang="en-US" sz="1400" dirty="0" smtClean="0">
                <a:solidFill>
                  <a:schemeClr val="tx1"/>
                </a:solidFill>
                <a:latin typeface="HG丸ｺﾞｼｯｸM-PRO" pitchFamily="50" charset="-128"/>
                <a:ea typeface="HG丸ｺﾞｼｯｸM-PRO" pitchFamily="50" charset="-128"/>
              </a:rPr>
              <a:t>までの一連の流れを円滑に進めるコーディネート機能</a:t>
            </a:r>
            <a:r>
              <a:rPr lang="ja-JP" altLang="en-US" sz="1400" smtClean="0">
                <a:solidFill>
                  <a:schemeClr val="tx1"/>
                </a:solidFill>
                <a:latin typeface="HG丸ｺﾞｼｯｸM-PRO" pitchFamily="50" charset="-128"/>
                <a:ea typeface="HG丸ｺﾞｼｯｸM-PRO" pitchFamily="50" charset="-128"/>
              </a:rPr>
              <a:t>が求められる</a:t>
            </a:r>
            <a:r>
              <a:rPr lang="ja-JP" altLang="en-US" sz="1400" dirty="0" smtClean="0">
                <a:solidFill>
                  <a:schemeClr val="tx1"/>
                </a:solidFill>
                <a:latin typeface="HG丸ｺﾞｼｯｸM-PRO" pitchFamily="50" charset="-128"/>
                <a:ea typeface="HG丸ｺﾞｼｯｸM-PRO" pitchFamily="50" charset="-128"/>
              </a:rPr>
              <a:t>。</a:t>
            </a:r>
            <a:endParaRPr lang="en-US" altLang="ja-JP" sz="1400" dirty="0" smtClean="0">
              <a:solidFill>
                <a:schemeClr val="tx1"/>
              </a:solidFill>
              <a:latin typeface="HG丸ｺﾞｼｯｸM-PRO" pitchFamily="50" charset="-128"/>
              <a:ea typeface="HG丸ｺﾞｼｯｸM-PRO" pitchFamily="50" charset="-128"/>
            </a:endParaRPr>
          </a:p>
        </p:txBody>
      </p:sp>
      <p:grpSp>
        <p:nvGrpSpPr>
          <p:cNvPr id="15" name="グループ化 14"/>
          <p:cNvGrpSpPr/>
          <p:nvPr/>
        </p:nvGrpSpPr>
        <p:grpSpPr>
          <a:xfrm>
            <a:off x="4325859" y="4437112"/>
            <a:ext cx="2809028" cy="597146"/>
            <a:chOff x="3896176" y="4149080"/>
            <a:chExt cx="2548032" cy="756198"/>
          </a:xfrm>
        </p:grpSpPr>
        <p:sp>
          <p:nvSpPr>
            <p:cNvPr id="10" name="上下矢印 9"/>
            <p:cNvSpPr/>
            <p:nvPr/>
          </p:nvSpPr>
          <p:spPr>
            <a:xfrm>
              <a:off x="3896176" y="4149080"/>
              <a:ext cx="2548032" cy="756198"/>
            </a:xfrm>
            <a:prstGeom prst="upDownArrow">
              <a:avLst>
                <a:gd name="adj1" fmla="val 72745"/>
                <a:gd name="adj2" fmla="val 3685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570746" y="4312703"/>
              <a:ext cx="1513422" cy="467705"/>
            </a:xfrm>
            <a:prstGeom prst="rect">
              <a:avLst/>
            </a:prstGeom>
            <a:noFill/>
          </p:spPr>
          <p:txBody>
            <a:bodyPr wrap="square" rtlCol="0">
              <a:spAutoFit/>
            </a:bodyPr>
            <a:lstStyle/>
            <a:p>
              <a:r>
                <a:rPr kumimoji="1" lang="ja-JP" altLang="en-US" dirty="0" smtClean="0"/>
                <a:t>調整・共有</a:t>
              </a:r>
              <a:endParaRPr kumimoji="1" lang="ja-JP" altLang="en-US" dirty="0"/>
            </a:p>
          </p:txBody>
        </p:sp>
      </p:grpSp>
      <p:sp>
        <p:nvSpPr>
          <p:cNvPr id="40" name="テキスト ボックス 39"/>
          <p:cNvSpPr txBox="1"/>
          <p:nvPr/>
        </p:nvSpPr>
        <p:spPr>
          <a:xfrm>
            <a:off x="9637756" y="6597355"/>
            <a:ext cx="721272" cy="307777"/>
          </a:xfrm>
          <a:prstGeom prst="rect">
            <a:avLst/>
          </a:prstGeom>
          <a:noFill/>
        </p:spPr>
        <p:txBody>
          <a:bodyPr wrap="square" rtlCol="0">
            <a:spAutoFit/>
          </a:bodyPr>
          <a:lstStyle/>
          <a:p>
            <a:pPr algn="ctr"/>
            <a:fld id="{CF6E422F-9A65-49FE-A36F-46C5DC6D3106}" type="slidenum">
              <a:rPr lang="ja-JP" altLang="en-US" sz="1400" smtClean="0">
                <a:solidFill>
                  <a:prstClr val="black"/>
                </a:solidFill>
              </a:rPr>
              <a:pPr algn="ctr"/>
              <a:t>38</a:t>
            </a:fld>
            <a:endParaRPr lang="ja-JP" altLang="en-US" sz="1400" dirty="0">
              <a:solidFill>
                <a:prstClr val="black"/>
              </a:solidFill>
            </a:endParaRPr>
          </a:p>
        </p:txBody>
      </p:sp>
    </p:spTree>
    <p:extLst>
      <p:ext uri="{BB962C8B-B14F-4D97-AF65-F5344CB8AC3E}">
        <p14:creationId xmlns:p14="http://schemas.microsoft.com/office/powerpoint/2010/main" val="16537191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a:xfrm>
            <a:off x="7679558" y="6520262"/>
            <a:ext cx="2352145" cy="365125"/>
          </a:xfrm>
        </p:spPr>
        <p:txBody>
          <a:bodyPr/>
          <a:lstStyle/>
          <a:p>
            <a:fld id="{48BACA46-6FE4-47B2-827E-F4BE331AC4BA}" type="slidenum">
              <a:rPr kumimoji="1" lang="ja-JP" altLang="en-US" sz="1400" smtClean="0">
                <a:solidFill>
                  <a:schemeClr val="tx1"/>
                </a:solidFill>
              </a:rPr>
              <a:pPr/>
              <a:t>39</a:t>
            </a:fld>
            <a:endParaRPr kumimoji="1" lang="ja-JP" altLang="en-US" sz="1400" dirty="0">
              <a:solidFill>
                <a:schemeClr val="tx1"/>
              </a:solidFill>
            </a:endParaRPr>
          </a:p>
        </p:txBody>
      </p:sp>
      <p:sp>
        <p:nvSpPr>
          <p:cNvPr id="4" name="タイトル 1"/>
          <p:cNvSpPr txBox="1">
            <a:spLocks/>
          </p:cNvSpPr>
          <p:nvPr/>
        </p:nvSpPr>
        <p:spPr>
          <a:xfrm>
            <a:off x="0" y="0"/>
            <a:ext cx="10080625" cy="6206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dirty="0" smtClean="0">
                <a:latin typeface="+mj-lt"/>
                <a:ea typeface="+mj-ea"/>
                <a:cs typeface="+mj-cs"/>
              </a:rPr>
              <a:t>既存会議の活用について</a:t>
            </a: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コンテンツ プレースホルダ 2"/>
          <p:cNvSpPr txBox="1">
            <a:spLocks/>
          </p:cNvSpPr>
          <p:nvPr/>
        </p:nvSpPr>
        <p:spPr>
          <a:xfrm>
            <a:off x="277565" y="1700809"/>
            <a:ext cx="9526058" cy="3601410"/>
          </a:xfrm>
          <a:prstGeom prst="rect">
            <a:avLst/>
          </a:prstGeom>
          <a:solidFill>
            <a:srgbClr val="FFFF99"/>
          </a:solidFill>
          <a:ln>
            <a:noFill/>
          </a:ln>
          <a:effectLst>
            <a:outerShdw blurRad="50800" dist="38100" dir="5400000" algn="t" rotWithShape="0">
              <a:prstClr val="black">
                <a:alpha val="40000"/>
              </a:prstClr>
            </a:outerShdw>
          </a:effectLst>
        </p:spPr>
        <p:txBody>
          <a:bodyPr anchor="ctr" anchorCtr="0"/>
          <a:lstStyle/>
          <a:p>
            <a:pPr marR="0" lvl="0" algn="l" defTabSz="914400" rtl="0" eaLnBrk="1" fontAlgn="auto" latinLnBrk="0" hangingPunct="1">
              <a:lnSpc>
                <a:spcPct val="100000"/>
              </a:lnSpc>
              <a:spcBef>
                <a:spcPct val="20000"/>
              </a:spcBef>
              <a:spcAft>
                <a:spcPts val="0"/>
              </a:spcAft>
              <a:buClrTx/>
              <a:buSzTx/>
              <a:tabLst/>
              <a:defRPr/>
            </a:pPr>
            <a:r>
              <a:rPr lang="ja-JP" altLang="en-US" sz="2000" b="1" dirty="0" smtClean="0">
                <a:solidFill>
                  <a:srgbClr val="FF0000"/>
                </a:solidFill>
              </a:rPr>
              <a:t>             既存の会議を活用</a:t>
            </a:r>
            <a:r>
              <a:rPr lang="ja-JP" altLang="en-US" sz="2000" b="1" dirty="0">
                <a:solidFill>
                  <a:srgbClr val="FF0000"/>
                </a:solidFill>
              </a:rPr>
              <a:t>することに</a:t>
            </a:r>
            <a:r>
              <a:rPr lang="ja-JP" altLang="en-US" sz="2000" b="1" dirty="0" smtClean="0">
                <a:solidFill>
                  <a:srgbClr val="FF0000"/>
                </a:solidFill>
              </a:rPr>
              <a:t>より、徐々に５つの機能が充実</a:t>
            </a:r>
            <a:endParaRPr lang="en-US" altLang="ja-JP" sz="2000" b="1" dirty="0" smtClean="0">
              <a:solidFill>
                <a:srgbClr val="FF0000"/>
              </a:solidFill>
            </a:endParaRPr>
          </a:p>
          <a:p>
            <a:pPr marR="0" lvl="0" algn="l" defTabSz="914400" rtl="0" eaLnBrk="1" fontAlgn="auto" latinLnBrk="0" hangingPunct="1">
              <a:lnSpc>
                <a:spcPct val="100000"/>
              </a:lnSpc>
              <a:spcBef>
                <a:spcPct val="20000"/>
              </a:spcBef>
              <a:spcAft>
                <a:spcPts val="0"/>
              </a:spcAft>
              <a:buClrTx/>
              <a:buSzTx/>
              <a:tabLst/>
              <a:defRPr/>
            </a:pPr>
            <a:r>
              <a:rPr kumimoji="1" lang="ja-JP" altLang="en-US" sz="2000" b="1" i="0" u="none" strike="noStrike" kern="1200" cap="none" spc="0" normalizeH="0" baseline="0" noProof="0" dirty="0">
                <a:ln>
                  <a:noFill/>
                </a:ln>
                <a:effectLst/>
                <a:uLnTx/>
                <a:uFillTx/>
                <a:latin typeface="+mn-lt"/>
                <a:ea typeface="+mn-ea"/>
                <a:cs typeface="+mn-cs"/>
              </a:rPr>
              <a:t>（</a:t>
            </a:r>
            <a:r>
              <a:rPr kumimoji="1" lang="ja-JP" altLang="en-US" sz="2000" b="1" i="0" u="none" strike="noStrike" kern="1200" cap="none" spc="0" normalizeH="0" baseline="0" noProof="0" dirty="0" smtClean="0">
                <a:ln>
                  <a:noFill/>
                </a:ln>
                <a:effectLst/>
                <a:uLnTx/>
                <a:uFillTx/>
                <a:latin typeface="+mn-lt"/>
                <a:ea typeface="+mn-ea"/>
                <a:cs typeface="+mn-cs"/>
              </a:rPr>
              <a:t>例）</a:t>
            </a:r>
            <a:endParaRPr kumimoji="1" lang="en-US" altLang="ja-JP" sz="2000" b="1" i="0" u="none" strike="noStrike" kern="1200" cap="none" spc="0" normalizeH="0" baseline="0" noProof="0" dirty="0" smtClean="0">
              <a:ln>
                <a:noFill/>
              </a:ln>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tabLst/>
              <a:defRPr/>
            </a:pPr>
            <a:r>
              <a:rPr lang="ja-JP" altLang="en-US" dirty="0" smtClean="0"/>
              <a:t>　①　事例検討会の手法を充実させ、地域課題発見の視点も入れる</a:t>
            </a:r>
            <a:endParaRPr lang="en-US" altLang="ja-JP" dirty="0" smtClean="0"/>
          </a:p>
          <a:p>
            <a:pPr marR="0" lvl="0" algn="l" defTabSz="914400" rtl="0" eaLnBrk="1" fontAlgn="auto" latinLnBrk="0" hangingPunct="1">
              <a:lnSpc>
                <a:spcPct val="100000"/>
              </a:lnSpc>
              <a:spcBef>
                <a:spcPct val="20000"/>
              </a:spcBef>
              <a:spcAft>
                <a:spcPts val="0"/>
              </a:spcAft>
              <a:buClrTx/>
              <a:buSzTx/>
              <a:tabLst/>
              <a:defRPr/>
            </a:pPr>
            <a:r>
              <a:rPr kumimoji="1" lang="ja-JP" altLang="en-US" i="0" u="none" strike="noStrike" kern="1200" cap="none" spc="0" normalizeH="0" baseline="0" noProof="0" dirty="0" smtClean="0">
                <a:ln>
                  <a:noFill/>
                </a:ln>
                <a:solidFill>
                  <a:schemeClr val="tx1"/>
                </a:solidFill>
                <a:effectLst/>
                <a:uLnTx/>
                <a:uFillTx/>
              </a:rPr>
              <a:t>　②　処遇困難事例の検討に、</a:t>
            </a:r>
            <a:r>
              <a:rPr lang="ja-JP" altLang="en-US" dirty="0"/>
              <a:t>様々な</a:t>
            </a:r>
            <a:r>
              <a:rPr lang="ja-JP" altLang="en-US" dirty="0" smtClean="0"/>
              <a:t>立場からの知恵やノウハウを集結させながら</a:t>
            </a:r>
            <a:endParaRPr lang="en-US" altLang="ja-JP" dirty="0" smtClean="0"/>
          </a:p>
          <a:p>
            <a:pPr marR="0" lvl="0" algn="l" defTabSz="914400" rtl="0" eaLnBrk="1" fontAlgn="auto" latinLnBrk="0" hangingPunct="1">
              <a:lnSpc>
                <a:spcPct val="100000"/>
              </a:lnSpc>
              <a:spcBef>
                <a:spcPct val="20000"/>
              </a:spcBef>
              <a:spcAft>
                <a:spcPts val="0"/>
              </a:spcAft>
              <a:buClrTx/>
              <a:buSzTx/>
              <a:tabLst/>
              <a:defRPr/>
            </a:pPr>
            <a:r>
              <a:rPr kumimoji="1" lang="ja-JP" altLang="en-US" i="0" u="none" strike="noStrike" kern="1200" cap="none" spc="0" normalizeH="0" baseline="0" noProof="0" dirty="0">
                <a:ln>
                  <a:noFill/>
                </a:ln>
                <a:solidFill>
                  <a:schemeClr val="tx1"/>
                </a:solidFill>
                <a:effectLst/>
                <a:uLnTx/>
                <a:uFillTx/>
              </a:rPr>
              <a:t>　</a:t>
            </a:r>
            <a:r>
              <a:rPr kumimoji="1" lang="ja-JP" altLang="en-US" i="0" u="none" strike="noStrike" kern="1200" cap="none" spc="0" normalizeH="0" baseline="0" noProof="0" dirty="0" smtClean="0">
                <a:ln>
                  <a:noFill/>
                </a:ln>
                <a:solidFill>
                  <a:schemeClr val="tx1"/>
                </a:solidFill>
                <a:effectLst/>
                <a:uLnTx/>
                <a:uFillTx/>
              </a:rPr>
              <a:t>　　解決に</a:t>
            </a:r>
            <a:r>
              <a:rPr lang="ja-JP" altLang="en-US" dirty="0"/>
              <a:t>向かう</a:t>
            </a:r>
            <a:r>
              <a:rPr kumimoji="1" lang="ja-JP" altLang="en-US" i="0" u="none" strike="noStrike" kern="1200" cap="none" spc="0" normalizeH="0" baseline="0" noProof="0" dirty="0" smtClean="0">
                <a:ln>
                  <a:noFill/>
                </a:ln>
                <a:solidFill>
                  <a:schemeClr val="tx1"/>
                </a:solidFill>
                <a:effectLst/>
                <a:uLnTx/>
                <a:uFillTx/>
              </a:rPr>
              <a:t>視点を取り入れる</a:t>
            </a:r>
            <a:endParaRPr kumimoji="1" lang="en-US" altLang="ja-JP" i="0" u="none" strike="noStrike" kern="1200" cap="none" spc="0" normalizeH="0" baseline="0" noProof="0" dirty="0" smtClean="0">
              <a:ln>
                <a:noFill/>
              </a:ln>
              <a:solidFill>
                <a:schemeClr val="tx1"/>
              </a:solidFill>
              <a:effectLst/>
              <a:uLnTx/>
              <a:uFillTx/>
            </a:endParaRPr>
          </a:p>
          <a:p>
            <a:pPr marR="0" lvl="0" algn="l" defTabSz="914400" rtl="0" eaLnBrk="1" fontAlgn="auto" latinLnBrk="0" hangingPunct="1">
              <a:lnSpc>
                <a:spcPct val="100000"/>
              </a:lnSpc>
              <a:spcBef>
                <a:spcPct val="20000"/>
              </a:spcBef>
              <a:spcAft>
                <a:spcPts val="0"/>
              </a:spcAft>
              <a:buClrTx/>
              <a:buSzTx/>
              <a:tabLst/>
              <a:defRPr/>
            </a:pPr>
            <a:r>
              <a:rPr lang="ja-JP" altLang="en-US" dirty="0" smtClean="0"/>
              <a:t>　③　地域関係機関との連絡会議に、地域課題の共有や好事例の共有を</a:t>
            </a:r>
            <a:r>
              <a:rPr lang="ja-JP" altLang="en-US" dirty="0"/>
              <a:t>入れる</a:t>
            </a:r>
            <a:endParaRPr lang="en-US" altLang="ja-JP" dirty="0" smtClean="0"/>
          </a:p>
          <a:p>
            <a:pPr marR="0" lvl="0" algn="l" defTabSz="914400" rtl="0" eaLnBrk="1" fontAlgn="auto" latinLnBrk="0" hangingPunct="1">
              <a:lnSpc>
                <a:spcPct val="100000"/>
              </a:lnSpc>
              <a:spcBef>
                <a:spcPct val="20000"/>
              </a:spcBef>
              <a:spcAft>
                <a:spcPts val="0"/>
              </a:spcAft>
              <a:buClrTx/>
              <a:buSzTx/>
              <a:tabLst/>
              <a:defRPr/>
            </a:pPr>
            <a:r>
              <a:rPr kumimoji="1" lang="ja-JP" altLang="en-US" i="0" u="none" strike="noStrike" kern="1200" cap="none" spc="0" normalizeH="0" baseline="0" noProof="0" dirty="0" smtClean="0">
                <a:ln>
                  <a:noFill/>
                </a:ln>
                <a:solidFill>
                  <a:schemeClr val="tx1"/>
                </a:solidFill>
                <a:effectLst/>
                <a:uLnTx/>
                <a:uFillTx/>
              </a:rPr>
              <a:t>　④　センター長会議等で、市区町村職員との地域課題の共有を</a:t>
            </a:r>
            <a:r>
              <a:rPr lang="ja-JP" altLang="en-US" dirty="0"/>
              <a:t>行う</a:t>
            </a:r>
            <a:endParaRPr kumimoji="1" lang="en-US" altLang="ja-JP" i="0" u="none" strike="noStrike" kern="1200" cap="none" spc="0" normalizeH="0" baseline="0" noProof="0" dirty="0" smtClean="0">
              <a:ln>
                <a:noFill/>
              </a:ln>
              <a:solidFill>
                <a:schemeClr val="tx1"/>
              </a:solidFill>
              <a:effectLst/>
              <a:uLnTx/>
              <a:uFillTx/>
            </a:endParaRPr>
          </a:p>
          <a:p>
            <a:pPr marR="0" lvl="0" algn="l" defTabSz="914400" rtl="0" eaLnBrk="1" fontAlgn="auto" latinLnBrk="0" hangingPunct="1">
              <a:lnSpc>
                <a:spcPct val="100000"/>
              </a:lnSpc>
              <a:spcBef>
                <a:spcPct val="20000"/>
              </a:spcBef>
              <a:spcAft>
                <a:spcPts val="0"/>
              </a:spcAft>
              <a:buClrTx/>
              <a:buSzTx/>
              <a:tabLst/>
              <a:defRPr/>
            </a:pPr>
            <a:r>
              <a:rPr lang="ja-JP" altLang="en-US" dirty="0" smtClean="0"/>
              <a:t>　⑤　市区町村主催の介護保険事業計画策定会議等において、地域の関係者とともに</a:t>
            </a:r>
            <a:endParaRPr lang="en-US" altLang="ja-JP" dirty="0" smtClean="0"/>
          </a:p>
          <a:p>
            <a:pPr marR="0" lvl="0" algn="l" defTabSz="914400" rtl="0" eaLnBrk="1" fontAlgn="auto" latinLnBrk="0" hangingPunct="1">
              <a:lnSpc>
                <a:spcPct val="100000"/>
              </a:lnSpc>
              <a:spcBef>
                <a:spcPct val="20000"/>
              </a:spcBef>
              <a:spcAft>
                <a:spcPts val="0"/>
              </a:spcAft>
              <a:buClrTx/>
              <a:buSzTx/>
              <a:tabLst/>
              <a:defRPr/>
            </a:pPr>
            <a:r>
              <a:rPr lang="ja-JP" altLang="en-US" dirty="0"/>
              <a:t>　</a:t>
            </a:r>
            <a:r>
              <a:rPr lang="ja-JP" altLang="en-US" dirty="0" smtClean="0"/>
              <a:t>　　地域支援や基盤整備に関する検討を行う</a:t>
            </a:r>
            <a:endParaRPr kumimoji="1" lang="en-US" altLang="ja-JP" i="0" u="none" strike="noStrike" kern="1200" cap="none" spc="0" normalizeH="0" baseline="0" noProof="0" dirty="0" smtClean="0">
              <a:ln>
                <a:noFill/>
              </a:ln>
              <a:solidFill>
                <a:schemeClr val="tx1"/>
              </a:solidFill>
              <a:effectLst/>
              <a:uLnTx/>
              <a:uFillTx/>
            </a:endParaRPr>
          </a:p>
          <a:p>
            <a:pPr marR="0" lvl="0" algn="l" defTabSz="914400" rtl="0" eaLnBrk="1" fontAlgn="auto" latinLnBrk="0" hangingPunct="1">
              <a:lnSpc>
                <a:spcPct val="100000"/>
              </a:lnSpc>
              <a:spcBef>
                <a:spcPct val="20000"/>
              </a:spcBef>
              <a:spcAft>
                <a:spcPts val="0"/>
              </a:spcAft>
              <a:buClrTx/>
              <a:buSzTx/>
              <a:tabLst/>
              <a:defRPr/>
            </a:pPr>
            <a:r>
              <a:rPr lang="ja-JP" altLang="en-US" sz="1600" b="1" dirty="0" smtClean="0">
                <a:solidFill>
                  <a:srgbClr val="0070C0"/>
                </a:solidFill>
              </a:rPr>
              <a:t>注）サービス担当者会議開催支援は、あくまでもケアマネ主催のサービス担当者会議とする</a:t>
            </a:r>
            <a:endParaRPr kumimoji="1" lang="en-US" altLang="ja-JP" sz="1600" b="1" i="0" u="none" strike="noStrike" kern="1200" cap="none" spc="0" normalizeH="0" baseline="0" noProof="0" dirty="0" smtClean="0">
              <a:ln>
                <a:noFill/>
              </a:ln>
              <a:solidFill>
                <a:srgbClr val="0070C0"/>
              </a:solidFill>
              <a:effectLst/>
              <a:uLnTx/>
              <a:uFillTx/>
            </a:endParaRPr>
          </a:p>
        </p:txBody>
      </p:sp>
      <p:sp>
        <p:nvSpPr>
          <p:cNvPr id="8" name="角丸四角形 7"/>
          <p:cNvSpPr/>
          <p:nvPr/>
        </p:nvSpPr>
        <p:spPr>
          <a:xfrm>
            <a:off x="2325734" y="5455298"/>
            <a:ext cx="5080564" cy="1368152"/>
          </a:xfrm>
          <a:prstGeom prst="roundRect">
            <a:avLst/>
          </a:prstGeom>
          <a:solidFill>
            <a:schemeClr val="accent6">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（ポイント）</a:t>
            </a:r>
            <a:endParaRPr lang="en-US" altLang="ja-JP" sz="2000" b="1" dirty="0" smtClean="0">
              <a:solidFill>
                <a:schemeClr val="tx1"/>
              </a:solidFill>
            </a:endParaRPr>
          </a:p>
          <a:p>
            <a:r>
              <a:rPr lang="ja-JP" altLang="en-US" b="1" dirty="0">
                <a:solidFill>
                  <a:schemeClr val="tx1"/>
                </a:solidFill>
              </a:rPr>
              <a:t>　</a:t>
            </a:r>
            <a:r>
              <a:rPr lang="ja-JP" altLang="en-US" b="1" dirty="0" smtClean="0">
                <a:solidFill>
                  <a:schemeClr val="tx1"/>
                </a:solidFill>
              </a:rPr>
              <a:t>　</a:t>
            </a:r>
            <a:r>
              <a:rPr lang="ja-JP" altLang="en-US" dirty="0" smtClean="0">
                <a:solidFill>
                  <a:schemeClr val="tx1"/>
                </a:solidFill>
              </a:rPr>
              <a:t>・できることから段階的に進める</a:t>
            </a:r>
            <a:endParaRPr lang="en-US" altLang="ja-JP" dirty="0" smtClean="0">
              <a:solidFill>
                <a:schemeClr val="tx1"/>
              </a:solidFill>
            </a:endParaRPr>
          </a:p>
          <a:p>
            <a:r>
              <a:rPr lang="ja-JP" altLang="en-US" dirty="0" smtClean="0">
                <a:solidFill>
                  <a:schemeClr val="tx1"/>
                </a:solidFill>
              </a:rPr>
              <a:t>　　・会議の開催自体を目的化せず</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　　検討内容をより有意義なものにする</a:t>
            </a:r>
            <a:endParaRPr lang="en-US" altLang="ja-JP" dirty="0" smtClean="0">
              <a:solidFill>
                <a:schemeClr val="tx1"/>
              </a:solidFill>
            </a:endParaRPr>
          </a:p>
        </p:txBody>
      </p:sp>
      <p:pic>
        <p:nvPicPr>
          <p:cNvPr id="1028" name="Picture 4" descr="C:\Users\OSJSE\AppData\Local\Microsoft\Windows\Temporary Internet Files\Content.IE5\YO97QDGR\MC9002282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8747" y="5380244"/>
            <a:ext cx="1270141" cy="1409220"/>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a:xfrm>
            <a:off x="277565" y="692696"/>
            <a:ext cx="9526058" cy="1008112"/>
          </a:xfrm>
          <a:prstGeom prst="roundRect">
            <a:avLst/>
          </a:prstGeom>
          <a:solidFill>
            <a:schemeClr val="accent6">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rPr>
              <a:t>　</a:t>
            </a:r>
            <a:r>
              <a:rPr lang="ja-JP" altLang="en-US" dirty="0" smtClean="0">
                <a:solidFill>
                  <a:schemeClr val="tx1"/>
                </a:solidFill>
                <a:latin typeface="+mj-ea"/>
                <a:ea typeface="+mj-ea"/>
              </a:rPr>
              <a:t>地域ケア会議の</a:t>
            </a:r>
            <a:r>
              <a:rPr lang="ja-JP" altLang="en-US" b="1" dirty="0" smtClean="0">
                <a:solidFill>
                  <a:schemeClr val="tx1"/>
                </a:solidFill>
                <a:latin typeface="+mj-ea"/>
                <a:ea typeface="+mj-ea"/>
              </a:rPr>
              <a:t>５</a:t>
            </a:r>
            <a:r>
              <a:rPr lang="ja-JP" altLang="en-US" dirty="0" smtClean="0">
                <a:solidFill>
                  <a:schemeClr val="tx1"/>
                </a:solidFill>
                <a:latin typeface="+mj-ea"/>
                <a:ea typeface="+mj-ea"/>
              </a:rPr>
              <a:t>つの機能すべてをひとつの会議に盛り込むのではなく、既存の</a:t>
            </a:r>
            <a:endParaRPr lang="en-US" altLang="ja-JP" dirty="0" smtClean="0">
              <a:solidFill>
                <a:schemeClr val="tx1"/>
              </a:solidFill>
              <a:latin typeface="+mj-ea"/>
              <a:ea typeface="+mj-ea"/>
            </a:endParaRPr>
          </a:p>
          <a:p>
            <a:r>
              <a:rPr lang="ja-JP" altLang="en-US" dirty="0">
                <a:solidFill>
                  <a:schemeClr val="tx1"/>
                </a:solidFill>
                <a:latin typeface="+mj-ea"/>
                <a:ea typeface="+mj-ea"/>
              </a:rPr>
              <a:t>　</a:t>
            </a:r>
            <a:r>
              <a:rPr lang="ja-JP" altLang="en-US" dirty="0" smtClean="0">
                <a:solidFill>
                  <a:schemeClr val="tx1"/>
                </a:solidFill>
                <a:latin typeface="+mj-ea"/>
                <a:ea typeface="+mj-ea"/>
              </a:rPr>
              <a:t>会議でいずれかの機能を果たしている場合は、その会議を活用し充実していく。</a:t>
            </a:r>
            <a:endParaRPr lang="en-US" altLang="ja-JP" dirty="0" smtClean="0">
              <a:solidFill>
                <a:schemeClr val="tx1"/>
              </a:solidFill>
              <a:latin typeface="+mj-ea"/>
              <a:ea typeface="+mj-ea"/>
            </a:endParaRPr>
          </a:p>
        </p:txBody>
      </p:sp>
    </p:spTree>
    <p:extLst>
      <p:ext uri="{BB962C8B-B14F-4D97-AF65-F5344CB8AC3E}">
        <p14:creationId xmlns:p14="http://schemas.microsoft.com/office/powerpoint/2010/main" val="1066735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81" name="Text Box 55"/>
          <p:cNvSpPr txBox="1">
            <a:spLocks noChangeArrowheads="1"/>
          </p:cNvSpPr>
          <p:nvPr/>
        </p:nvSpPr>
        <p:spPr bwMode="auto">
          <a:xfrm>
            <a:off x="423261" y="5157220"/>
            <a:ext cx="9087103" cy="1512161"/>
          </a:xfrm>
          <a:prstGeom prst="rect">
            <a:avLst/>
          </a:prstGeom>
          <a:noFill/>
          <a:ln w="9525">
            <a:noFill/>
            <a:miter lim="800000"/>
            <a:headEnd/>
            <a:tailEnd/>
          </a:ln>
        </p:spPr>
        <p:txBody>
          <a:bodyPr lIns="91427" tIns="45714" rIns="91427" bIns="45714"/>
          <a:lstStyle/>
          <a:p>
            <a:r>
              <a:rPr lang="en-US" altLang="ja-JP" sz="1300" dirty="0">
                <a:solidFill>
                  <a:schemeClr val="tx2"/>
                </a:solidFill>
                <a:latin typeface="HG丸ｺﾞｼｯｸM-PRO" pitchFamily="50" charset="-128"/>
                <a:ea typeface="HG丸ｺﾞｼｯｸM-PRO" pitchFamily="50" charset="-128"/>
              </a:rPr>
              <a:t>1950</a:t>
            </a:r>
            <a:r>
              <a:rPr lang="ja-JP" altLang="en-US" sz="1300" dirty="0">
                <a:solidFill>
                  <a:schemeClr val="tx2"/>
                </a:solidFill>
                <a:latin typeface="HG丸ｺﾞｼｯｸM-PRO" pitchFamily="50" charset="-128"/>
                <a:ea typeface="HG丸ｺﾞｼｯｸM-PRO" pitchFamily="50" charset="-128"/>
              </a:rPr>
              <a:t>年以前は</a:t>
            </a:r>
            <a:r>
              <a:rPr lang="en-US" altLang="ja-JP" sz="1300" dirty="0">
                <a:solidFill>
                  <a:schemeClr val="tx2"/>
                </a:solidFill>
                <a:latin typeface="HG丸ｺﾞｼｯｸM-PRO" pitchFamily="50" charset="-128"/>
                <a:ea typeface="HG丸ｺﾞｼｯｸM-PRO" pitchFamily="50" charset="-128"/>
              </a:rPr>
              <a:t>UN, The Aging of Population and Its Economic and Social Implications (Population Studies, No.26, 1956)</a:t>
            </a:r>
            <a:r>
              <a:rPr lang="ja-JP" altLang="en-US" sz="1300" dirty="0">
                <a:solidFill>
                  <a:schemeClr val="tx2"/>
                </a:solidFill>
                <a:latin typeface="HG丸ｺﾞｼｯｸM-PRO" pitchFamily="50" charset="-128"/>
                <a:ea typeface="HG丸ｺﾞｼｯｸM-PRO" pitchFamily="50" charset="-128"/>
              </a:rPr>
              <a:t>および</a:t>
            </a:r>
            <a:r>
              <a:rPr lang="en-US" altLang="ja-JP" sz="1300" dirty="0">
                <a:solidFill>
                  <a:schemeClr val="tx2"/>
                </a:solidFill>
                <a:latin typeface="HG丸ｺﾞｼｯｸM-PRO" pitchFamily="50" charset="-128"/>
                <a:ea typeface="HG丸ｺﾞｼｯｸM-PRO" pitchFamily="50" charset="-128"/>
              </a:rPr>
              <a:t>Demographic Yearbook</a:t>
            </a:r>
            <a:r>
              <a:rPr lang="ja-JP" altLang="en-US" sz="1300" dirty="0" err="1">
                <a:solidFill>
                  <a:schemeClr val="tx2"/>
                </a:solidFill>
                <a:latin typeface="HG丸ｺﾞｼｯｸM-PRO" pitchFamily="50" charset="-128"/>
                <a:ea typeface="HG丸ｺﾞｼｯｸM-PRO" pitchFamily="50" charset="-128"/>
              </a:rPr>
              <a:t>，</a:t>
            </a:r>
            <a:r>
              <a:rPr lang="en-US" altLang="ja-JP" sz="1300" dirty="0">
                <a:solidFill>
                  <a:schemeClr val="tx2"/>
                </a:solidFill>
                <a:latin typeface="HG丸ｺﾞｼｯｸM-PRO" pitchFamily="50" charset="-128"/>
                <a:ea typeface="HG丸ｺﾞｼｯｸM-PRO" pitchFamily="50" charset="-128"/>
              </a:rPr>
              <a:t>1950</a:t>
            </a:r>
            <a:r>
              <a:rPr lang="ja-JP" altLang="en-US" sz="1300" dirty="0">
                <a:solidFill>
                  <a:schemeClr val="tx2"/>
                </a:solidFill>
                <a:latin typeface="HG丸ｺﾞｼｯｸM-PRO" pitchFamily="50" charset="-128"/>
                <a:ea typeface="HG丸ｺﾞｼｯｸM-PRO" pitchFamily="50" charset="-128"/>
              </a:rPr>
              <a:t>年以降は</a:t>
            </a:r>
            <a:r>
              <a:rPr lang="en-US" altLang="ja-JP" sz="1300" dirty="0">
                <a:solidFill>
                  <a:schemeClr val="tx2"/>
                </a:solidFill>
                <a:latin typeface="HG丸ｺﾞｼｯｸM-PRO" pitchFamily="50" charset="-128"/>
                <a:ea typeface="HG丸ｺﾞｼｯｸM-PRO" pitchFamily="50" charset="-128"/>
              </a:rPr>
              <a:t>UN, World Population Prospects</a:t>
            </a:r>
            <a:r>
              <a:rPr lang="ja-JP" altLang="en-US" sz="1300" dirty="0">
                <a:solidFill>
                  <a:schemeClr val="tx2"/>
                </a:solidFill>
                <a:latin typeface="HG丸ｺﾞｼｯｸM-PRO" pitchFamily="50" charset="-128"/>
                <a:ea typeface="HG丸ｺﾞｼｯｸM-PRO" pitchFamily="50" charset="-128"/>
              </a:rPr>
              <a:t>： </a:t>
            </a:r>
            <a:r>
              <a:rPr lang="en-US" altLang="ja-JP" sz="1300" dirty="0">
                <a:solidFill>
                  <a:schemeClr val="tx2"/>
                </a:solidFill>
                <a:latin typeface="HG丸ｺﾞｼｯｸM-PRO" pitchFamily="50" charset="-128"/>
                <a:ea typeface="HG丸ｺﾞｼｯｸM-PRO" pitchFamily="50" charset="-128"/>
              </a:rPr>
              <a:t>The 2006 Revision</a:t>
            </a:r>
            <a:r>
              <a:rPr lang="ja-JP" altLang="en-US" sz="1300" dirty="0">
                <a:solidFill>
                  <a:schemeClr val="tx2"/>
                </a:solidFill>
                <a:latin typeface="HG丸ｺﾞｼｯｸM-PRO" pitchFamily="50" charset="-128"/>
                <a:ea typeface="HG丸ｺﾞｼｯｸM-PRO" pitchFamily="50" charset="-128"/>
              </a:rPr>
              <a:t>（中位推計）による。ただし，日本は総務省統計局</a:t>
            </a:r>
            <a:r>
              <a:rPr lang="en-US" altLang="ja-JP" sz="1300" dirty="0">
                <a:solidFill>
                  <a:schemeClr val="tx2"/>
                </a:solidFill>
                <a:latin typeface="HG丸ｺﾞｼｯｸM-PRO" pitchFamily="50" charset="-128"/>
                <a:ea typeface="HG丸ｺﾞｼｯｸM-PRO" pitchFamily="50" charset="-128"/>
              </a:rPr>
              <a:t>『</a:t>
            </a:r>
            <a:r>
              <a:rPr lang="ja-JP" altLang="en-US" sz="1300" dirty="0">
                <a:solidFill>
                  <a:schemeClr val="tx2"/>
                </a:solidFill>
                <a:latin typeface="HG丸ｺﾞｼｯｸM-PRO" pitchFamily="50" charset="-128"/>
                <a:ea typeface="HG丸ｺﾞｼｯｸM-PRO" pitchFamily="50" charset="-128"/>
              </a:rPr>
              <a:t>国勢調査報告</a:t>
            </a:r>
            <a:r>
              <a:rPr lang="en-US" altLang="ja-JP" sz="1300" dirty="0">
                <a:solidFill>
                  <a:schemeClr val="tx2"/>
                </a:solidFill>
                <a:latin typeface="HG丸ｺﾞｼｯｸM-PRO" pitchFamily="50" charset="-128"/>
                <a:ea typeface="HG丸ｺﾞｼｯｸM-PRO" pitchFamily="50" charset="-128"/>
              </a:rPr>
              <a:t>』</a:t>
            </a:r>
            <a:r>
              <a:rPr lang="ja-JP" altLang="en-US" sz="1300" dirty="0">
                <a:solidFill>
                  <a:schemeClr val="tx2"/>
                </a:solidFill>
                <a:latin typeface="HG丸ｺﾞｼｯｸM-PRO" pitchFamily="50" charset="-128"/>
                <a:ea typeface="HG丸ｺﾞｼｯｸM-PRO" pitchFamily="50" charset="-128"/>
              </a:rPr>
              <a:t>および国立社会保障・人口問題研究所</a:t>
            </a:r>
            <a:r>
              <a:rPr lang="en-US" altLang="ja-JP" sz="1300" dirty="0">
                <a:solidFill>
                  <a:schemeClr val="tx2"/>
                </a:solidFill>
                <a:latin typeface="HG丸ｺﾞｼｯｸM-PRO" pitchFamily="50" charset="-128"/>
                <a:ea typeface="HG丸ｺﾞｼｯｸM-PRO" pitchFamily="50" charset="-128"/>
              </a:rPr>
              <a:t>『</a:t>
            </a:r>
            <a:r>
              <a:rPr lang="ja-JP" altLang="en-US" sz="1300" dirty="0">
                <a:solidFill>
                  <a:schemeClr val="tx2"/>
                </a:solidFill>
                <a:latin typeface="HG丸ｺﾞｼｯｸM-PRO" pitchFamily="50" charset="-128"/>
                <a:ea typeface="HG丸ｺﾞｼｯｸM-PRO" pitchFamily="50" charset="-128"/>
              </a:rPr>
              <a:t>日本の将来推計人口</a:t>
            </a:r>
            <a:r>
              <a:rPr lang="en-US" altLang="ja-JP" sz="1300" dirty="0">
                <a:solidFill>
                  <a:schemeClr val="tx2"/>
                </a:solidFill>
                <a:latin typeface="HG丸ｺﾞｼｯｸM-PRO" pitchFamily="50" charset="-128"/>
                <a:ea typeface="HG丸ｺﾞｼｯｸM-PRO" pitchFamily="50" charset="-128"/>
              </a:rPr>
              <a:t>』</a:t>
            </a:r>
            <a:r>
              <a:rPr lang="ja-JP" altLang="en-US" sz="1300" dirty="0">
                <a:solidFill>
                  <a:schemeClr val="tx2"/>
                </a:solidFill>
                <a:latin typeface="HG丸ｺﾞｼｯｸM-PRO" pitchFamily="50" charset="-128"/>
                <a:ea typeface="HG丸ｺﾞｼｯｸM-PRO" pitchFamily="50" charset="-128"/>
              </a:rPr>
              <a:t>（平成</a:t>
            </a:r>
            <a:r>
              <a:rPr lang="en-US" altLang="ja-JP" sz="1300" dirty="0">
                <a:solidFill>
                  <a:schemeClr val="tx2"/>
                </a:solidFill>
                <a:latin typeface="HG丸ｺﾞｼｯｸM-PRO" pitchFamily="50" charset="-128"/>
                <a:ea typeface="HG丸ｺﾞｼｯｸM-PRO" pitchFamily="50" charset="-128"/>
              </a:rPr>
              <a:t>18</a:t>
            </a:r>
            <a:r>
              <a:rPr lang="ja-JP" altLang="en-US" sz="1300" dirty="0">
                <a:solidFill>
                  <a:schemeClr val="tx2"/>
                </a:solidFill>
                <a:latin typeface="HG丸ｺﾞｼｯｸM-PRO" pitchFamily="50" charset="-128"/>
                <a:ea typeface="HG丸ｺﾞｼｯｸM-PRO" pitchFamily="50" charset="-128"/>
              </a:rPr>
              <a:t>年</a:t>
            </a:r>
            <a:r>
              <a:rPr lang="en-US" altLang="ja-JP" sz="1300" dirty="0">
                <a:solidFill>
                  <a:schemeClr val="tx2"/>
                </a:solidFill>
                <a:latin typeface="HG丸ｺﾞｼｯｸM-PRO" pitchFamily="50" charset="-128"/>
                <a:ea typeface="HG丸ｺﾞｼｯｸM-PRO" pitchFamily="50" charset="-128"/>
              </a:rPr>
              <a:t>12</a:t>
            </a:r>
            <a:r>
              <a:rPr lang="ja-JP" altLang="en-US" sz="1300" dirty="0">
                <a:solidFill>
                  <a:schemeClr val="tx2"/>
                </a:solidFill>
                <a:latin typeface="HG丸ｺﾞｼｯｸM-PRO" pitchFamily="50" charset="-128"/>
                <a:ea typeface="HG丸ｺﾞｼｯｸM-PRO" pitchFamily="50" charset="-128"/>
              </a:rPr>
              <a:t>月推計）による人口（</a:t>
            </a:r>
            <a:r>
              <a:rPr lang="en-US" altLang="ja-JP" sz="1300" dirty="0">
                <a:solidFill>
                  <a:schemeClr val="tx2"/>
                </a:solidFill>
                <a:latin typeface="HG丸ｺﾞｼｯｸM-PRO" pitchFamily="50" charset="-128"/>
                <a:ea typeface="HG丸ｺﾞｼｯｸM-PRO" pitchFamily="50" charset="-128"/>
              </a:rPr>
              <a:t>[</a:t>
            </a:r>
            <a:r>
              <a:rPr lang="ja-JP" altLang="en-US" sz="1300" dirty="0">
                <a:solidFill>
                  <a:schemeClr val="tx2"/>
                </a:solidFill>
                <a:latin typeface="HG丸ｺﾞｼｯｸM-PRO" pitchFamily="50" charset="-128"/>
                <a:ea typeface="HG丸ｺﾞｼｯｸM-PRO" pitchFamily="50" charset="-128"/>
              </a:rPr>
              <a:t>出生中位</a:t>
            </a:r>
            <a:r>
              <a:rPr lang="en-US" altLang="ja-JP" sz="1300" dirty="0">
                <a:solidFill>
                  <a:schemeClr val="tx2"/>
                </a:solidFill>
                <a:latin typeface="HG丸ｺﾞｼｯｸM-PRO" pitchFamily="50" charset="-128"/>
                <a:ea typeface="HG丸ｺﾞｼｯｸM-PRO" pitchFamily="50" charset="-128"/>
              </a:rPr>
              <a:t>(</a:t>
            </a:r>
            <a:r>
              <a:rPr lang="ja-JP" altLang="en-US" sz="1300" dirty="0">
                <a:solidFill>
                  <a:schemeClr val="tx2"/>
                </a:solidFill>
                <a:latin typeface="HG丸ｺﾞｼｯｸM-PRO" pitchFamily="50" charset="-128"/>
                <a:ea typeface="HG丸ｺﾞｼｯｸM-PRO" pitchFamily="50" charset="-128"/>
              </a:rPr>
              <a:t>死亡中位</a:t>
            </a:r>
            <a:r>
              <a:rPr lang="en-US" altLang="ja-JP" sz="1300" dirty="0">
                <a:solidFill>
                  <a:schemeClr val="tx2"/>
                </a:solidFill>
                <a:latin typeface="HG丸ｺﾞｼｯｸM-PRO" pitchFamily="50" charset="-128"/>
                <a:ea typeface="HG丸ｺﾞｼｯｸM-PRO" pitchFamily="50" charset="-128"/>
              </a:rPr>
              <a:t>)]</a:t>
            </a:r>
            <a:r>
              <a:rPr lang="ja-JP" altLang="en-US" sz="1300" dirty="0">
                <a:solidFill>
                  <a:schemeClr val="tx2"/>
                </a:solidFill>
                <a:latin typeface="HG丸ｺﾞｼｯｸM-PRO" pitchFamily="50" charset="-128"/>
                <a:ea typeface="HG丸ｺﾞｼｯｸM-PRO" pitchFamily="50" charset="-128"/>
              </a:rPr>
              <a:t>推計値）。</a:t>
            </a:r>
            <a:r>
              <a:rPr lang="en-US" altLang="ja-JP" sz="1300" dirty="0">
                <a:solidFill>
                  <a:schemeClr val="tx2"/>
                </a:solidFill>
                <a:latin typeface="HG丸ｺﾞｼｯｸM-PRO" pitchFamily="50" charset="-128"/>
                <a:ea typeface="HG丸ｺﾞｼｯｸM-PRO" pitchFamily="50" charset="-128"/>
              </a:rPr>
              <a:t>1950</a:t>
            </a:r>
            <a:r>
              <a:rPr lang="ja-JP" altLang="en-US" sz="1300" dirty="0">
                <a:solidFill>
                  <a:schemeClr val="tx2"/>
                </a:solidFill>
                <a:latin typeface="HG丸ｺﾞｼｯｸM-PRO" pitchFamily="50" charset="-128"/>
                <a:ea typeface="HG丸ｺﾞｼｯｸM-PRO" pitchFamily="50" charset="-128"/>
              </a:rPr>
              <a:t>年以前は既知年次のデータを基に補間推計したものによる。それぞれの人口割合を超えた最初の年次を示す。“－”は</a:t>
            </a:r>
            <a:r>
              <a:rPr lang="en-US" altLang="ja-JP" sz="1300" dirty="0">
                <a:solidFill>
                  <a:schemeClr val="tx2"/>
                </a:solidFill>
                <a:latin typeface="HG丸ｺﾞｼｯｸM-PRO" pitchFamily="50" charset="-128"/>
                <a:ea typeface="HG丸ｺﾞｼｯｸM-PRO" pitchFamily="50" charset="-128"/>
              </a:rPr>
              <a:t>2050</a:t>
            </a:r>
            <a:r>
              <a:rPr lang="ja-JP" altLang="en-US" sz="1300" dirty="0">
                <a:solidFill>
                  <a:schemeClr val="tx2"/>
                </a:solidFill>
                <a:latin typeface="HG丸ｺﾞｼｯｸM-PRO" pitchFamily="50" charset="-128"/>
                <a:ea typeface="HG丸ｺﾞｼｯｸM-PRO" pitchFamily="50" charset="-128"/>
              </a:rPr>
              <a:t>年までその割合に到達しないことを示す。倍化年数は，</a:t>
            </a:r>
            <a:r>
              <a:rPr lang="en-US" altLang="ja-JP" sz="1300" dirty="0">
                <a:solidFill>
                  <a:schemeClr val="tx2"/>
                </a:solidFill>
                <a:latin typeface="HG丸ｺﾞｼｯｸM-PRO" pitchFamily="50" charset="-128"/>
                <a:ea typeface="HG丸ｺﾞｼｯｸM-PRO" pitchFamily="50" charset="-128"/>
              </a:rPr>
              <a:t>7</a:t>
            </a:r>
            <a:r>
              <a:rPr lang="ja-JP" altLang="en-US" sz="1300" dirty="0">
                <a:solidFill>
                  <a:schemeClr val="tx2"/>
                </a:solidFill>
                <a:latin typeface="HG丸ｺﾞｼｯｸM-PRO" pitchFamily="50" charset="-128"/>
                <a:ea typeface="HG丸ｺﾞｼｯｸM-PRO" pitchFamily="50" charset="-128"/>
              </a:rPr>
              <a:t>％から</a:t>
            </a:r>
            <a:r>
              <a:rPr lang="en-US" altLang="ja-JP" sz="1300" dirty="0">
                <a:solidFill>
                  <a:schemeClr val="tx2"/>
                </a:solidFill>
                <a:latin typeface="HG丸ｺﾞｼｯｸM-PRO" pitchFamily="50" charset="-128"/>
                <a:ea typeface="HG丸ｺﾞｼｯｸM-PRO" pitchFamily="50" charset="-128"/>
              </a:rPr>
              <a:t>14</a:t>
            </a:r>
            <a:r>
              <a:rPr lang="ja-JP" altLang="en-US" sz="1300" dirty="0">
                <a:solidFill>
                  <a:schemeClr val="tx2"/>
                </a:solidFill>
                <a:latin typeface="HG丸ｺﾞｼｯｸM-PRO" pitchFamily="50" charset="-128"/>
                <a:ea typeface="HG丸ｺﾞｼｯｸM-PRO" pitchFamily="50" charset="-128"/>
              </a:rPr>
              <a:t>％へ，あるいは</a:t>
            </a:r>
            <a:r>
              <a:rPr lang="en-US" altLang="ja-JP" sz="1300" dirty="0">
                <a:solidFill>
                  <a:schemeClr val="tx2"/>
                </a:solidFill>
                <a:latin typeface="HG丸ｺﾞｼｯｸM-PRO" pitchFamily="50" charset="-128"/>
                <a:ea typeface="HG丸ｺﾞｼｯｸM-PRO" pitchFamily="50" charset="-128"/>
              </a:rPr>
              <a:t>10</a:t>
            </a:r>
            <a:r>
              <a:rPr lang="ja-JP" altLang="en-US" sz="1300" dirty="0">
                <a:solidFill>
                  <a:schemeClr val="tx2"/>
                </a:solidFill>
                <a:latin typeface="HG丸ｺﾞｼｯｸM-PRO" pitchFamily="50" charset="-128"/>
                <a:ea typeface="HG丸ｺﾞｼｯｸM-PRO" pitchFamily="50" charset="-128"/>
              </a:rPr>
              <a:t>％から</a:t>
            </a:r>
            <a:r>
              <a:rPr lang="en-US" altLang="ja-JP" sz="1300" dirty="0">
                <a:solidFill>
                  <a:schemeClr val="tx2"/>
                </a:solidFill>
                <a:latin typeface="HG丸ｺﾞｼｯｸM-PRO" pitchFamily="50" charset="-128"/>
                <a:ea typeface="HG丸ｺﾞｼｯｸM-PRO" pitchFamily="50" charset="-128"/>
              </a:rPr>
              <a:t>20</a:t>
            </a:r>
            <a:r>
              <a:rPr lang="ja-JP" altLang="en-US" sz="1300" dirty="0">
                <a:solidFill>
                  <a:schemeClr val="tx2"/>
                </a:solidFill>
                <a:latin typeface="HG丸ｺﾞｼｯｸM-PRO" pitchFamily="50" charset="-128"/>
                <a:ea typeface="HG丸ｺﾞｼｯｸM-PRO" pitchFamily="50" charset="-128"/>
              </a:rPr>
              <a:t>％へそれぞれ要した期間。国の配列は，倍化年数</a:t>
            </a:r>
            <a:r>
              <a:rPr lang="en-US" altLang="ja-JP" sz="1300" dirty="0">
                <a:solidFill>
                  <a:schemeClr val="tx2"/>
                </a:solidFill>
                <a:latin typeface="HG丸ｺﾞｼｯｸM-PRO" pitchFamily="50" charset="-128"/>
                <a:ea typeface="HG丸ｺﾞｼｯｸM-PRO" pitchFamily="50" charset="-128"/>
              </a:rPr>
              <a:t>7</a:t>
            </a:r>
            <a:r>
              <a:rPr lang="ja-JP" altLang="en-US" sz="1300" dirty="0">
                <a:solidFill>
                  <a:schemeClr val="tx2"/>
                </a:solidFill>
                <a:latin typeface="HG丸ｺﾞｼｯｸM-PRO" pitchFamily="50" charset="-128"/>
                <a:ea typeface="HG丸ｺﾞｼｯｸM-PRO" pitchFamily="50" charset="-128"/>
              </a:rPr>
              <a:t>％→</a:t>
            </a:r>
            <a:r>
              <a:rPr lang="en-US" altLang="ja-JP" sz="1300" dirty="0">
                <a:solidFill>
                  <a:schemeClr val="tx2"/>
                </a:solidFill>
                <a:latin typeface="HG丸ｺﾞｼｯｸM-PRO" pitchFamily="50" charset="-128"/>
                <a:ea typeface="HG丸ｺﾞｼｯｸM-PRO" pitchFamily="50" charset="-128"/>
              </a:rPr>
              <a:t>14</a:t>
            </a:r>
            <a:r>
              <a:rPr lang="ja-JP" altLang="en-US" sz="1300" dirty="0">
                <a:solidFill>
                  <a:schemeClr val="tx2"/>
                </a:solidFill>
                <a:latin typeface="HG丸ｺﾞｼｯｸM-PRO" pitchFamily="50" charset="-128"/>
                <a:ea typeface="HG丸ｺﾞｼｯｸM-PRO" pitchFamily="50" charset="-128"/>
              </a:rPr>
              <a:t>％の短い順。</a:t>
            </a:r>
          </a:p>
        </p:txBody>
      </p:sp>
      <p:graphicFrame>
        <p:nvGraphicFramePr>
          <p:cNvPr id="266242" name="Group 2"/>
          <p:cNvGraphicFramePr>
            <a:graphicFrameLocks noGrp="1"/>
          </p:cNvGraphicFramePr>
          <p:nvPr>
            <p:ph/>
            <p:extLst>
              <p:ext uri="{D42A27DB-BD31-4B8C-83A1-F6EECF244321}">
                <p14:modId xmlns:p14="http://schemas.microsoft.com/office/powerpoint/2010/main" val="1942160366"/>
              </p:ext>
            </p:extLst>
          </p:nvPr>
        </p:nvGraphicFramePr>
        <p:xfrm>
          <a:off x="431345" y="1484313"/>
          <a:ext cx="9079026" cy="3600450"/>
        </p:xfrm>
        <a:graphic>
          <a:graphicData uri="http://schemas.openxmlformats.org/drawingml/2006/table">
            <a:tbl>
              <a:tblPr/>
              <a:tblGrid>
                <a:gridCol w="1949891"/>
                <a:gridCol w="1649410"/>
                <a:gridCol w="1651026"/>
                <a:gridCol w="1651026"/>
                <a:gridCol w="2177673"/>
              </a:tblGrid>
              <a:tr h="40005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ｺﾞｼｯｸM" pitchFamily="49" charset="-128"/>
                          <a:ea typeface="HGｺﾞｼｯｸM" pitchFamily="49" charset="-128"/>
                        </a:rPr>
                        <a:t>国</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ｺﾞｼｯｸM" pitchFamily="49" charset="-128"/>
                          <a:ea typeface="HGｺﾞｼｯｸM" pitchFamily="49" charset="-128"/>
                        </a:rPr>
                        <a:t>65</a:t>
                      </a:r>
                      <a:r>
                        <a:rPr kumimoji="1" lang="ja-JP" altLang="en-US" sz="1600" b="0" i="0" u="none" strike="noStrike" cap="none" normalizeH="0" baseline="0" dirty="0" smtClean="0">
                          <a:ln>
                            <a:noFill/>
                          </a:ln>
                          <a:solidFill>
                            <a:schemeClr val="tx1"/>
                          </a:solidFill>
                          <a:effectLst/>
                          <a:latin typeface="HGｺﾞｼｯｸM" pitchFamily="49" charset="-128"/>
                          <a:ea typeface="HGｺﾞｼｯｸM" pitchFamily="49" charset="-128"/>
                        </a:rPr>
                        <a:t>歳以上人口割合（到達年次）</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HGｺﾞｼｯｸM" pitchFamily="49" charset="-128"/>
                          <a:ea typeface="HGｺﾞｼｯｸM" pitchFamily="49" charset="-128"/>
                        </a:rPr>
                        <a:t>到達に必要な年数</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00050">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7%</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14%</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21%</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ｺﾞｼｯｸM" pitchFamily="49" charset="-128"/>
                          <a:ea typeface="HGｺﾞｼｯｸM" pitchFamily="49" charset="-128"/>
                        </a:rPr>
                        <a:t>7%→14%</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ｺﾞｼｯｸM" pitchFamily="49" charset="-128"/>
                          <a:ea typeface="HGｺﾞｼｯｸM" pitchFamily="49" charset="-128"/>
                        </a:rPr>
                        <a:t>日本</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1970</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1994</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2007</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24  </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00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ｺﾞｼｯｸM" pitchFamily="49" charset="-128"/>
                          <a:ea typeface="HGｺﾞｼｯｸM" pitchFamily="49" charset="-128"/>
                        </a:rPr>
                        <a:t>中国</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2001</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2026</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2038</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25  </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00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HGｺﾞｼｯｸM" pitchFamily="49" charset="-128"/>
                          <a:ea typeface="HGｺﾞｼｯｸM" pitchFamily="49" charset="-128"/>
                        </a:rPr>
                        <a:t>ドイツ</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1932</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1972</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2016</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40  </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00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HGｺﾞｼｯｸM" pitchFamily="49" charset="-128"/>
                          <a:ea typeface="HGｺﾞｼｯｸM" pitchFamily="49" charset="-128"/>
                        </a:rPr>
                        <a:t>イギリス</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1929</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1975</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2029</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46  </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00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HGｺﾞｼｯｸM" pitchFamily="49" charset="-128"/>
                          <a:ea typeface="HGｺﾞｼｯｸM" pitchFamily="49" charset="-128"/>
                        </a:rPr>
                        <a:t>アメリカ</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1942</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2015</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2050</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73  </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00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HGｺﾞｼｯｸM" pitchFamily="49" charset="-128"/>
                          <a:ea typeface="HGｺﾞｼｯｸM" pitchFamily="49" charset="-128"/>
                        </a:rPr>
                        <a:t>スウェーデン</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1887</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1972</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2020</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85  </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00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ｺﾞｼｯｸM" pitchFamily="49" charset="-128"/>
                          <a:ea typeface="HGｺﾞｼｯｸM" pitchFamily="49" charset="-128"/>
                        </a:rPr>
                        <a:t>フランス</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1864</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ｺﾞｼｯｸM" pitchFamily="49" charset="-128"/>
                          <a:ea typeface="HGｺﾞｼｯｸM" pitchFamily="49" charset="-128"/>
                        </a:rPr>
                        <a:t>1979</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ｺﾞｼｯｸM" pitchFamily="49" charset="-128"/>
                          <a:ea typeface="HGｺﾞｼｯｸM" pitchFamily="49" charset="-128"/>
                        </a:rPr>
                        <a:t>2023</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ｺﾞｼｯｸM" pitchFamily="49" charset="-128"/>
                          <a:ea typeface="HGｺﾞｼｯｸM" pitchFamily="49" charset="-128"/>
                        </a:rPr>
                        <a:t>115  </a:t>
                      </a:r>
                    </a:p>
                  </a:txBody>
                  <a:tcPr marL="93052" marR="930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682" name="Rectangle 57"/>
          <p:cNvSpPr>
            <a:spLocks noChangeArrowheads="1"/>
          </p:cNvSpPr>
          <p:nvPr/>
        </p:nvSpPr>
        <p:spPr bwMode="auto">
          <a:xfrm>
            <a:off x="423261" y="2349501"/>
            <a:ext cx="9087103" cy="287338"/>
          </a:xfrm>
          <a:prstGeom prst="rect">
            <a:avLst/>
          </a:prstGeom>
          <a:noFill/>
          <a:ln w="31750">
            <a:solidFill>
              <a:srgbClr val="FF0000"/>
            </a:solidFill>
            <a:miter lim="800000"/>
            <a:headEnd/>
            <a:tailEnd/>
          </a:ln>
        </p:spPr>
        <p:txBody>
          <a:bodyPr wrap="none" lIns="91427" tIns="45714" rIns="91427" bIns="45714" anchor="ctr"/>
          <a:lstStyle/>
          <a:p>
            <a:endParaRPr lang="ja-JP" altLang="en-US"/>
          </a:p>
        </p:txBody>
      </p:sp>
      <p:sp>
        <p:nvSpPr>
          <p:cNvPr id="266298" name="Rectangle 58" descr="25%"/>
          <p:cNvSpPr>
            <a:spLocks noChangeArrowheads="1"/>
          </p:cNvSpPr>
          <p:nvPr/>
        </p:nvSpPr>
        <p:spPr bwMode="auto">
          <a:xfrm>
            <a:off x="1163112" y="695675"/>
            <a:ext cx="7608242" cy="573087"/>
          </a:xfrm>
          <a:prstGeom prst="rect">
            <a:avLst/>
          </a:prstGeom>
          <a:solidFill>
            <a:srgbClr val="FFFFCC"/>
          </a:solidFill>
          <a:ln w="9525">
            <a:solidFill>
              <a:srgbClr val="800000"/>
            </a:solidFill>
            <a:miter lim="800000"/>
            <a:headEnd/>
            <a:tailEnd/>
          </a:ln>
          <a:effectLst/>
        </p:spPr>
        <p:txBody>
          <a:bodyPr wrap="none" lIns="91415" tIns="45709" rIns="91415" bIns="45709" anchor="ctr"/>
          <a:lstStyle/>
          <a:p>
            <a:pPr>
              <a:defRPr/>
            </a:pPr>
            <a:r>
              <a:rPr lang="en-US" altLang="ja-JP" sz="1600" dirty="0" smtClean="0">
                <a:latin typeface="HGｺﾞｼｯｸM" pitchFamily="49" charset="-128"/>
                <a:ea typeface="HGｺﾞｼｯｸM" pitchFamily="49" charset="-128"/>
              </a:rPr>
              <a:t>○</a:t>
            </a:r>
            <a:r>
              <a:rPr lang="ja-JP" altLang="en-US" sz="1600" dirty="0">
                <a:latin typeface="HGｺﾞｼｯｸM" pitchFamily="49" charset="-128"/>
                <a:ea typeface="HGｺﾞｼｯｸM" pitchFamily="49" charset="-128"/>
              </a:rPr>
              <a:t> </a:t>
            </a:r>
            <a:r>
              <a:rPr lang="ja-JP" altLang="en-US" sz="1600" dirty="0" smtClean="0">
                <a:latin typeface="HGｺﾞｼｯｸM" pitchFamily="49" charset="-128"/>
                <a:ea typeface="HGｺﾞｼｯｸM" pitchFamily="49" charset="-128"/>
              </a:rPr>
              <a:t>我が国</a:t>
            </a:r>
            <a:r>
              <a:rPr lang="ja-JP" altLang="en-US" sz="1600" dirty="0">
                <a:latin typeface="HGｺﾞｼｯｸM" pitchFamily="49" charset="-128"/>
                <a:ea typeface="HGｺﾞｼｯｸM" pitchFamily="49" charset="-128"/>
              </a:rPr>
              <a:t>では、諸外国に例をみないスピードで高齢化が進行している。 </a:t>
            </a:r>
          </a:p>
        </p:txBody>
      </p:sp>
      <p:sp>
        <p:nvSpPr>
          <p:cNvPr id="9" name="タイトル 1"/>
          <p:cNvSpPr txBox="1">
            <a:spLocks/>
          </p:cNvSpPr>
          <p:nvPr/>
        </p:nvSpPr>
        <p:spPr>
          <a:xfrm>
            <a:off x="0" y="0"/>
            <a:ext cx="10080625" cy="540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noProof="0" dirty="0" smtClean="0">
                <a:latin typeface="HGSｺﾞｼｯｸE" pitchFamily="50" charset="-128"/>
                <a:ea typeface="HGSｺﾞｼｯｸE" pitchFamily="50" charset="-128"/>
                <a:cs typeface="+mj-cs"/>
              </a:rPr>
              <a:t>高齢化の進行に関する国際比較</a:t>
            </a:r>
            <a:endParaRPr kumimoji="1" lang="ja-JP" altLang="en-US" sz="2800" b="0" i="0" u="none" strike="noStrike" kern="1200" cap="none" spc="0" normalizeH="0" baseline="0" noProof="0" dirty="0">
              <a:ln>
                <a:noFill/>
              </a:ln>
              <a:solidFill>
                <a:schemeClr val="tx1"/>
              </a:solidFill>
              <a:effectLst/>
              <a:uLnTx/>
              <a:uFillTx/>
              <a:latin typeface="HGSｺﾞｼｯｸE" pitchFamily="50" charset="-128"/>
              <a:ea typeface="HGSｺﾞｼｯｸE" pitchFamily="50" charset="-128"/>
              <a:cs typeface="+mj-cs"/>
            </a:endParaRPr>
          </a:p>
        </p:txBody>
      </p:sp>
      <p:sp>
        <p:nvSpPr>
          <p:cNvPr id="10" name="スライド番号プレースホルダ 3"/>
          <p:cNvSpPr>
            <a:spLocks noGrp="1"/>
          </p:cNvSpPr>
          <p:nvPr>
            <p:ph type="sldNum" sz="quarter" idx="4294967295"/>
          </p:nvPr>
        </p:nvSpPr>
        <p:spPr>
          <a:xfrm>
            <a:off x="9628318" y="6490784"/>
            <a:ext cx="436051" cy="365125"/>
          </a:xfrm>
          <a:prstGeom prst="rect">
            <a:avLst/>
          </a:prstGeom>
        </p:spPr>
        <p:txBody>
          <a:bodyPr/>
          <a:lstStyle/>
          <a:p>
            <a:pPr algn="ctr"/>
            <a:fld id="{48BACA46-6FE4-47B2-827E-F4BE331AC4BA}" type="slidenum">
              <a:rPr kumimoji="1" lang="ja-JP" altLang="en-US" sz="1400" smtClean="0">
                <a:solidFill>
                  <a:schemeClr val="tx1"/>
                </a:solidFill>
                <a:latin typeface="HGｺﾞｼｯｸM" pitchFamily="49" charset="-128"/>
                <a:ea typeface="HGｺﾞｼｯｸM" pitchFamily="49" charset="-128"/>
              </a:rPr>
              <a:pPr algn="ctr"/>
              <a:t>4</a:t>
            </a:fld>
            <a:endParaRPr kumimoji="1" lang="ja-JP" altLang="en-US" sz="1400" dirty="0">
              <a:solidFill>
                <a:schemeClr val="tx1"/>
              </a:solidFill>
              <a:latin typeface="HGｺﾞｼｯｸM" pitchFamily="49" charset="-128"/>
              <a:ea typeface="HGｺﾞｼｯｸM" pitchFamily="49"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87328" y="962744"/>
            <a:ext cx="9795398" cy="3474368"/>
          </a:xfrm>
          <a:prstGeom prst="roundRect">
            <a:avLst>
              <a:gd name="adj" fmla="val 0"/>
            </a:avLst>
          </a:prstGeom>
          <a:noFill/>
          <a:ln/>
        </p:spPr>
        <p:style>
          <a:lnRef idx="2">
            <a:schemeClr val="dk1"/>
          </a:lnRef>
          <a:fillRef idx="1">
            <a:schemeClr val="lt1"/>
          </a:fillRef>
          <a:effectRef idx="0">
            <a:schemeClr val="dk1"/>
          </a:effectRef>
          <a:fontRef idx="minor">
            <a:schemeClr val="dk1"/>
          </a:fontRef>
        </p:style>
        <p:txBody>
          <a:bodyPr lIns="108000" rIns="108000" bIns="72000" anchor="b" anchorCtr="0"/>
          <a:lstStyle/>
          <a:p>
            <a:pPr marL="177800" indent="-177800" algn="just">
              <a:defRPr/>
            </a:pPr>
            <a:r>
              <a:rPr lang="ja-JP" altLang="en-US" sz="1300" dirty="0" smtClean="0">
                <a:solidFill>
                  <a:prstClr val="black"/>
                </a:solidFill>
                <a:latin typeface="ＭＳ ゴシック" pitchFamily="49" charset="-128"/>
                <a:ea typeface="ＭＳ ゴシック" pitchFamily="49" charset="-128"/>
              </a:rPr>
              <a:t>○　</a:t>
            </a:r>
            <a:r>
              <a:rPr lang="ja-JP" altLang="en-US" sz="1300" dirty="0" smtClean="0">
                <a:solidFill>
                  <a:prstClr val="black"/>
                </a:solidFill>
                <a:latin typeface="+mn-ea"/>
              </a:rPr>
              <a:t>高齢者が住み慣れた地域で安心して暮らせるためには、医療との連携、自助・互助・共助・公助の適切なコーディネート、サービス資源の開発など、</a:t>
            </a:r>
            <a:r>
              <a:rPr lang="ja-JP" altLang="en-US" sz="1300" dirty="0" smtClean="0">
                <a:solidFill>
                  <a:prstClr val="black"/>
                </a:solidFill>
                <a:latin typeface="ＭＳ ゴシック" pitchFamily="49" charset="-128"/>
                <a:ea typeface="ＭＳ ゴシック" pitchFamily="49" charset="-128"/>
              </a:rPr>
              <a:t>包括的なケアシステムの構築が必要であり、地域ケア会議はその実現のための</a:t>
            </a:r>
            <a:r>
              <a:rPr lang="ja-JP" altLang="en-US" sz="1300" dirty="0">
                <a:solidFill>
                  <a:prstClr val="black"/>
                </a:solidFill>
                <a:latin typeface="ＭＳ ゴシック" pitchFamily="49" charset="-128"/>
                <a:ea typeface="ＭＳ ゴシック" pitchFamily="49" charset="-128"/>
              </a:rPr>
              <a:t>重要</a:t>
            </a:r>
            <a:r>
              <a:rPr lang="ja-JP" altLang="en-US" sz="1300" dirty="0" smtClean="0">
                <a:solidFill>
                  <a:prstClr val="black"/>
                </a:solidFill>
                <a:latin typeface="ＭＳ ゴシック" pitchFamily="49" charset="-128"/>
                <a:ea typeface="ＭＳ ゴシック" pitchFamily="49" charset="-128"/>
              </a:rPr>
              <a:t>な手段。</a:t>
            </a:r>
            <a:endParaRPr lang="en-US" altLang="ja-JP" sz="600" dirty="0" smtClean="0">
              <a:solidFill>
                <a:prstClr val="black"/>
              </a:solidFill>
              <a:latin typeface="ＭＳ ゴシック" pitchFamily="49" charset="-128"/>
              <a:ea typeface="ＭＳ ゴシック" pitchFamily="49" charset="-128"/>
            </a:endParaRPr>
          </a:p>
          <a:p>
            <a:pPr marL="177800" indent="-177800" algn="just">
              <a:spcBef>
                <a:spcPts val="600"/>
              </a:spcBef>
              <a:defRPr/>
            </a:pPr>
            <a:r>
              <a:rPr lang="ja-JP" altLang="en-US" sz="1300" dirty="0" smtClean="0">
                <a:solidFill>
                  <a:prstClr val="black"/>
                </a:solidFill>
                <a:latin typeface="ＭＳ ゴシック" pitchFamily="49" charset="-128"/>
                <a:ea typeface="ＭＳ ゴシック" pitchFamily="49" charset="-128"/>
              </a:rPr>
              <a:t>○　地域ケア会議は多職種</a:t>
            </a:r>
            <a:r>
              <a:rPr lang="ja-JP" altLang="en-US" sz="1300" dirty="0">
                <a:solidFill>
                  <a:prstClr val="black"/>
                </a:solidFill>
                <a:latin typeface="ＭＳ ゴシック" pitchFamily="49" charset="-128"/>
                <a:ea typeface="ＭＳ ゴシック" pitchFamily="49" charset="-128"/>
              </a:rPr>
              <a:t>に</a:t>
            </a:r>
            <a:r>
              <a:rPr lang="ja-JP" altLang="en-US" sz="1300" dirty="0" smtClean="0">
                <a:solidFill>
                  <a:prstClr val="black"/>
                </a:solidFill>
                <a:latin typeface="ＭＳ ゴシック" pitchFamily="49" charset="-128"/>
                <a:ea typeface="ＭＳ ゴシック" pitchFamily="49" charset="-128"/>
              </a:rPr>
              <a:t>より個別</a:t>
            </a:r>
            <a:r>
              <a:rPr lang="ja-JP" altLang="en-US" sz="1300" dirty="0">
                <a:solidFill>
                  <a:prstClr val="black"/>
                </a:solidFill>
                <a:latin typeface="ＭＳ ゴシック" pitchFamily="49" charset="-128"/>
                <a:ea typeface="ＭＳ ゴシック" pitchFamily="49" charset="-128"/>
              </a:rPr>
              <a:t>事例の</a:t>
            </a:r>
            <a:r>
              <a:rPr lang="ja-JP" altLang="en-US" sz="1300" dirty="0" smtClean="0">
                <a:solidFill>
                  <a:prstClr val="black"/>
                </a:solidFill>
                <a:latin typeface="ＭＳ ゴシック" pitchFamily="49" charset="-128"/>
                <a:ea typeface="ＭＳ ゴシック" pitchFamily="49" charset="-128"/>
              </a:rPr>
              <a:t>検討を行うが、それを積み重ねることを通じて以下の実現が期待できる。</a:t>
            </a:r>
            <a:endParaRPr lang="en-US" altLang="ja-JP" sz="1300" dirty="0" smtClean="0">
              <a:solidFill>
                <a:prstClr val="black"/>
              </a:solidFill>
              <a:latin typeface="ＭＳ ゴシック" pitchFamily="49" charset="-128"/>
              <a:ea typeface="ＭＳ ゴシック" pitchFamily="49" charset="-128"/>
            </a:endParaRPr>
          </a:p>
          <a:p>
            <a:pPr marL="442913" indent="-177800" algn="just">
              <a:defRPr/>
            </a:pPr>
            <a:r>
              <a:rPr lang="ja-JP" altLang="en-US" sz="1300" dirty="0" smtClean="0">
                <a:solidFill>
                  <a:prstClr val="black"/>
                </a:solidFill>
                <a:latin typeface="ＭＳ ゴシック" pitchFamily="49" charset="-128"/>
                <a:ea typeface="ＭＳ ゴシック" pitchFamily="49" charset="-128"/>
              </a:rPr>
              <a:t>・高齢者の課題解決の支援と介護支援専門員の自立支援に資するケアマネジメント能力の向上</a:t>
            </a:r>
            <a:endParaRPr lang="en-US" altLang="ja-JP" sz="1300" dirty="0" smtClean="0">
              <a:solidFill>
                <a:prstClr val="black"/>
              </a:solidFill>
              <a:latin typeface="ＭＳ ゴシック" pitchFamily="49" charset="-128"/>
              <a:ea typeface="ＭＳ ゴシック" pitchFamily="49" charset="-128"/>
            </a:endParaRPr>
          </a:p>
          <a:p>
            <a:pPr marL="442913" indent="-177800" algn="just">
              <a:defRPr/>
            </a:pPr>
            <a:r>
              <a:rPr lang="ja-JP" altLang="en-US" sz="1300" dirty="0" smtClean="0">
                <a:solidFill>
                  <a:prstClr val="black"/>
                </a:solidFill>
                <a:latin typeface="ＭＳ ゴシック" pitchFamily="49" charset="-128"/>
                <a:ea typeface="ＭＳ ゴシック" pitchFamily="49" charset="-128"/>
              </a:rPr>
              <a:t>・高齢者の実態把握や課題解決を図ることを可能とする地域の関係機関等の相互の連携による地域包括支援ネットワークの構築</a:t>
            </a:r>
            <a:endParaRPr lang="en-US" altLang="ja-JP" sz="1300" dirty="0" smtClean="0">
              <a:solidFill>
                <a:prstClr val="black"/>
              </a:solidFill>
              <a:latin typeface="ＭＳ ゴシック" pitchFamily="49" charset="-128"/>
              <a:ea typeface="ＭＳ ゴシック" pitchFamily="49" charset="-128"/>
            </a:endParaRPr>
          </a:p>
          <a:p>
            <a:pPr marL="442913" indent="-177800" algn="just">
              <a:defRPr/>
            </a:pPr>
            <a:r>
              <a:rPr lang="ja-JP" altLang="en-US" sz="1300" dirty="0" smtClean="0">
                <a:solidFill>
                  <a:prstClr val="black"/>
                </a:solidFill>
                <a:latin typeface="ＭＳ ゴシック" pitchFamily="49" charset="-128"/>
                <a:ea typeface="ＭＳ ゴシック" pitchFamily="49" charset="-128"/>
              </a:rPr>
              <a:t>・個別の課題を解決する中で浮かび上がってくる地域の資源不足やサービス量の課題などについて、地域で必要な取組</a:t>
            </a:r>
            <a:r>
              <a:rPr lang="ja-JP" altLang="en-US" sz="1300" dirty="0">
                <a:solidFill>
                  <a:prstClr val="black"/>
                </a:solidFill>
                <a:latin typeface="ＭＳ ゴシック" pitchFamily="49" charset="-128"/>
                <a:ea typeface="ＭＳ ゴシック" pitchFamily="49" charset="-128"/>
              </a:rPr>
              <a:t>を</a:t>
            </a:r>
            <a:r>
              <a:rPr lang="ja-JP" altLang="en-US" sz="1300" dirty="0" smtClean="0">
                <a:solidFill>
                  <a:prstClr val="black"/>
                </a:solidFill>
                <a:latin typeface="ＭＳ ゴシック" pitchFamily="49" charset="-128"/>
                <a:ea typeface="ＭＳ ゴシック" pitchFamily="49" charset="-128"/>
              </a:rPr>
              <a:t>明確化し、それを政策へ反映させること</a:t>
            </a:r>
            <a:r>
              <a:rPr lang="ja-JP" altLang="en-US" sz="1300" dirty="0">
                <a:solidFill>
                  <a:prstClr val="black"/>
                </a:solidFill>
                <a:latin typeface="ＭＳ ゴシック" pitchFamily="49" charset="-128"/>
                <a:ea typeface="ＭＳ ゴシック" pitchFamily="49" charset="-128"/>
              </a:rPr>
              <a:t>　</a:t>
            </a:r>
            <a:endParaRPr lang="en-US" altLang="ja-JP" sz="1300" dirty="0" smtClean="0">
              <a:solidFill>
                <a:prstClr val="black"/>
              </a:solidFill>
              <a:latin typeface="ＭＳ ゴシック" pitchFamily="49" charset="-128"/>
              <a:ea typeface="ＭＳ ゴシック" pitchFamily="49" charset="-128"/>
            </a:endParaRPr>
          </a:p>
          <a:p>
            <a:pPr marL="177800" indent="-177800" algn="just">
              <a:spcBef>
                <a:spcPts val="600"/>
              </a:spcBef>
              <a:defRPr/>
            </a:pPr>
            <a:r>
              <a:rPr lang="ja-JP" altLang="en-US" sz="1300" dirty="0" smtClean="0">
                <a:solidFill>
                  <a:prstClr val="black"/>
                </a:solidFill>
                <a:latin typeface="ＭＳ ゴシック" pitchFamily="49" charset="-128"/>
                <a:ea typeface="ＭＳ ゴシック" pitchFamily="49" charset="-128"/>
              </a:rPr>
              <a:t>○　このため、地域包括支援センターの設置運営通知（平成</a:t>
            </a:r>
            <a:r>
              <a:rPr lang="en-US" altLang="ja-JP" sz="1300" dirty="0" smtClean="0">
                <a:solidFill>
                  <a:prstClr val="black"/>
                </a:solidFill>
                <a:latin typeface="ＭＳ ゴシック" pitchFamily="49" charset="-128"/>
                <a:ea typeface="ＭＳ ゴシック" pitchFamily="49" charset="-128"/>
              </a:rPr>
              <a:t>24</a:t>
            </a:r>
            <a:r>
              <a:rPr lang="ja-JP" altLang="en-US" sz="1300" dirty="0" smtClean="0">
                <a:solidFill>
                  <a:prstClr val="black"/>
                </a:solidFill>
                <a:latin typeface="ＭＳ ゴシック" pitchFamily="49" charset="-128"/>
                <a:ea typeface="ＭＳ ゴシック" pitchFamily="49" charset="-128"/>
              </a:rPr>
              <a:t>年</a:t>
            </a:r>
            <a:r>
              <a:rPr lang="ja-JP" altLang="en-US" sz="1300" dirty="0">
                <a:solidFill>
                  <a:prstClr val="black"/>
                </a:solidFill>
                <a:latin typeface="ＭＳ ゴシック" pitchFamily="49" charset="-128"/>
                <a:ea typeface="ＭＳ ゴシック" pitchFamily="49" charset="-128"/>
              </a:rPr>
              <a:t>４</a:t>
            </a:r>
            <a:r>
              <a:rPr lang="ja-JP" altLang="en-US" sz="1300" dirty="0" smtClean="0">
                <a:solidFill>
                  <a:prstClr val="black"/>
                </a:solidFill>
                <a:latin typeface="ＭＳ ゴシック" pitchFamily="49" charset="-128"/>
                <a:ea typeface="ＭＳ ゴシック" pitchFamily="49" charset="-128"/>
              </a:rPr>
              <a:t>月改正）に「地域ケア会議」を明記し、センター長等を対象とした研修に</a:t>
            </a:r>
            <a:r>
              <a:rPr lang="ja-JP" altLang="en-US" sz="1300" dirty="0">
                <a:solidFill>
                  <a:prstClr val="black"/>
                </a:solidFill>
                <a:latin typeface="ＭＳ ゴシック" pitchFamily="49" charset="-128"/>
                <a:ea typeface="ＭＳ ゴシック" pitchFamily="49" charset="-128"/>
              </a:rPr>
              <a:t>取り組んで</a:t>
            </a:r>
            <a:r>
              <a:rPr lang="ja-JP" altLang="en-US" sz="1300" dirty="0" smtClean="0">
                <a:solidFill>
                  <a:prstClr val="black"/>
                </a:solidFill>
                <a:latin typeface="ＭＳ ゴシック" pitchFamily="49" charset="-128"/>
                <a:ea typeface="ＭＳ ゴシック" pitchFamily="49" charset="-128"/>
              </a:rPr>
              <a:t>いる。</a:t>
            </a:r>
            <a:endParaRPr lang="en-US" altLang="ja-JP" sz="1300" dirty="0" smtClean="0">
              <a:solidFill>
                <a:prstClr val="black"/>
              </a:solidFill>
              <a:latin typeface="ＭＳ ゴシック" pitchFamily="49" charset="-128"/>
              <a:ea typeface="ＭＳ ゴシック" pitchFamily="49" charset="-128"/>
            </a:endParaRPr>
          </a:p>
          <a:p>
            <a:pPr marL="177800" indent="-177800" algn="just">
              <a:defRPr/>
            </a:pPr>
            <a:r>
              <a:rPr lang="ja-JP" altLang="en-US" sz="1400" dirty="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　　</a:t>
            </a:r>
            <a:r>
              <a:rPr lang="en-US" altLang="ja-JP" sz="1100" dirty="0" smtClean="0">
                <a:solidFill>
                  <a:prstClr val="black"/>
                </a:solidFill>
                <a:latin typeface="ＭＳ ゴシック" pitchFamily="49" charset="-128"/>
                <a:ea typeface="ＭＳ ゴシック" pitchFamily="49" charset="-128"/>
              </a:rPr>
              <a:t>※</a:t>
            </a:r>
            <a:r>
              <a:rPr lang="ja-JP" altLang="en-US" sz="1100" dirty="0" smtClean="0">
                <a:solidFill>
                  <a:prstClr val="black"/>
                </a:solidFill>
                <a:latin typeface="ＭＳ ゴシック" pitchFamily="49" charset="-128"/>
                <a:ea typeface="ＭＳ ゴシック" pitchFamily="49" charset="-128"/>
              </a:rPr>
              <a:t>「地域ケア会議」</a:t>
            </a:r>
            <a:r>
              <a:rPr lang="ja-JP" altLang="en-US" sz="1100" dirty="0">
                <a:solidFill>
                  <a:prstClr val="black"/>
                </a:solidFill>
                <a:latin typeface="ＭＳ ゴシック" pitchFamily="49" charset="-128"/>
                <a:ea typeface="ＭＳ ゴシック" pitchFamily="49" charset="-128"/>
              </a:rPr>
              <a:t>の</a:t>
            </a:r>
            <a:r>
              <a:rPr lang="ja-JP" altLang="en-US" sz="1100" dirty="0" smtClean="0">
                <a:solidFill>
                  <a:prstClr val="black"/>
                </a:solidFill>
                <a:latin typeface="ＭＳ ゴシック" pitchFamily="49" charset="-128"/>
                <a:ea typeface="ＭＳ ゴシック" pitchFamily="49" charset="-128"/>
              </a:rPr>
              <a:t>５つの機能</a:t>
            </a:r>
            <a:endParaRPr lang="en-US" altLang="ja-JP" sz="1100" dirty="0" smtClean="0">
              <a:solidFill>
                <a:prstClr val="black"/>
              </a:solidFill>
              <a:latin typeface="ＭＳ ゴシック" pitchFamily="49" charset="-128"/>
              <a:ea typeface="ＭＳ ゴシック" pitchFamily="49" charset="-128"/>
            </a:endParaRPr>
          </a:p>
          <a:p>
            <a:pPr marL="177800" indent="-177800" algn="just">
              <a:defRPr/>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①個別課題の解決、②ネットワーク構築、③地域課題の発見、④地域づくり・資源開発、⑤政策形成</a:t>
            </a:r>
            <a:endParaRPr lang="en-US" altLang="ja-JP" sz="1200" dirty="0" smtClean="0">
              <a:solidFill>
                <a:prstClr val="black"/>
              </a:solidFill>
              <a:latin typeface="ＭＳ ゴシック" pitchFamily="49" charset="-128"/>
              <a:ea typeface="ＭＳ ゴシック" pitchFamily="49" charset="-128"/>
            </a:endParaRPr>
          </a:p>
          <a:p>
            <a:pPr marL="177800" indent="-177800" algn="just">
              <a:spcBef>
                <a:spcPts val="600"/>
              </a:spcBef>
              <a:defRPr/>
            </a:pPr>
            <a:r>
              <a:rPr lang="ja-JP" altLang="en-US" sz="1300" dirty="0" smtClean="0">
                <a:solidFill>
                  <a:prstClr val="black"/>
                </a:solidFill>
                <a:latin typeface="ＭＳ ゴシック" pitchFamily="49" charset="-128"/>
                <a:ea typeface="ＭＳ ゴシック" pitchFamily="49" charset="-128"/>
              </a:rPr>
              <a:t>○　個別事例の検討にあたっては、介護支援専門員の協力を得ることや、守秘義務の取り扱いなど、円滑な検討のための環境整備が必要。また、個別事例の検討によって明らかになった地域課題の解決に向けては、保険者による政策形成につなげること等が必要。</a:t>
            </a:r>
            <a:endParaRPr lang="en-US" altLang="ja-JP" sz="1300" dirty="0" smtClean="0">
              <a:solidFill>
                <a:prstClr val="black"/>
              </a:solidFill>
              <a:latin typeface="ＭＳ ゴシック" pitchFamily="49" charset="-128"/>
              <a:ea typeface="ＭＳ ゴシック" pitchFamily="49" charset="-128"/>
            </a:endParaRPr>
          </a:p>
        </p:txBody>
      </p:sp>
      <p:sp>
        <p:nvSpPr>
          <p:cNvPr id="16" name="タイトル 1"/>
          <p:cNvSpPr txBox="1">
            <a:spLocks/>
          </p:cNvSpPr>
          <p:nvPr/>
        </p:nvSpPr>
        <p:spPr>
          <a:xfrm>
            <a:off x="69329" y="44624"/>
            <a:ext cx="9941984" cy="576064"/>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spcBef>
                <a:spcPct val="0"/>
              </a:spcBef>
              <a:defRPr/>
            </a:pPr>
            <a:r>
              <a:rPr lang="ja-JP" altLang="en-US" sz="2600" dirty="0" smtClean="0">
                <a:solidFill>
                  <a:prstClr val="black"/>
                </a:solidFill>
                <a:latin typeface="ＭＳ Ｐゴシック"/>
                <a:ea typeface="ＤＨＰ特太ゴシック体" pitchFamily="2" charset="-128"/>
              </a:rPr>
              <a:t>　　　　（参考）地域</a:t>
            </a:r>
            <a:r>
              <a:rPr lang="ja-JP" altLang="en-US" sz="2600" dirty="0">
                <a:solidFill>
                  <a:prstClr val="black"/>
                </a:solidFill>
                <a:latin typeface="ＭＳ Ｐゴシック"/>
                <a:ea typeface="ＤＨＰ特太ゴシック体" pitchFamily="2" charset="-128"/>
              </a:rPr>
              <a:t>ケア</a:t>
            </a:r>
            <a:r>
              <a:rPr lang="ja-JP" altLang="en-US" sz="2600" dirty="0" smtClean="0">
                <a:solidFill>
                  <a:prstClr val="black"/>
                </a:solidFill>
                <a:latin typeface="ＭＳ Ｐゴシック"/>
                <a:ea typeface="ＤＨＰ特太ゴシック体" pitchFamily="2" charset="-128"/>
              </a:rPr>
              <a:t>会議について</a:t>
            </a:r>
            <a:endParaRPr lang="ja-JP" altLang="en-US" sz="2600" dirty="0">
              <a:solidFill>
                <a:prstClr val="black"/>
              </a:solidFill>
              <a:latin typeface="ＭＳ Ｐゴシック"/>
              <a:ea typeface="ＤＨＰ特太ゴシック体" pitchFamily="2" charset="-128"/>
            </a:endParaRPr>
          </a:p>
        </p:txBody>
      </p:sp>
      <p:sp>
        <p:nvSpPr>
          <p:cNvPr id="5" name="スライド番号プレースホルダー 1"/>
          <p:cNvSpPr txBox="1">
            <a:spLocks noGrp="1"/>
          </p:cNvSpPr>
          <p:nvPr/>
        </p:nvSpPr>
        <p:spPr bwMode="auto">
          <a:xfrm>
            <a:off x="9406423" y="6525347"/>
            <a:ext cx="753588"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400">
                <a:solidFill>
                  <a:srgbClr val="000000"/>
                </a:solidFill>
                <a:latin typeface="HGｺﾞｼｯｸM" panose="020B0609000000000000" pitchFamily="49" charset="-128"/>
                <a:ea typeface="HGｺﾞｼｯｸM" panose="020B0609000000000000" pitchFamily="49" charset="-128"/>
              </a:rPr>
              <a:pPr algn="r">
                <a:defRPr/>
              </a:pPr>
              <a:t>40</a:t>
            </a:fld>
            <a:endParaRPr lang="en-US" altLang="ja-JP" sz="1400" dirty="0">
              <a:solidFill>
                <a:srgbClr val="000000"/>
              </a:solidFill>
              <a:latin typeface="HGｺﾞｼｯｸM" panose="020B0609000000000000" pitchFamily="49" charset="-128"/>
              <a:ea typeface="HGｺﾞｼｯｸM" panose="020B0609000000000000" pitchFamily="49" charset="-128"/>
            </a:endParaRPr>
          </a:p>
        </p:txBody>
      </p:sp>
      <p:sp>
        <p:nvSpPr>
          <p:cNvPr id="7" name="角丸四角形 6"/>
          <p:cNvSpPr/>
          <p:nvPr/>
        </p:nvSpPr>
        <p:spPr>
          <a:xfrm>
            <a:off x="218551" y="800744"/>
            <a:ext cx="1249490" cy="324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現状と課題</a:t>
            </a:r>
            <a:endParaRPr lang="ja-JP" altLang="en-US" sz="1200" dirty="0">
              <a:solidFill>
                <a:schemeClr val="tx1"/>
              </a:solidFill>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2416688909"/>
              </p:ext>
            </p:extLst>
          </p:nvPr>
        </p:nvGraphicFramePr>
        <p:xfrm>
          <a:off x="7501544" y="44624"/>
          <a:ext cx="2539951" cy="577282"/>
        </p:xfrm>
        <a:graphic>
          <a:graphicData uri="http://schemas.openxmlformats.org/drawingml/2006/table">
            <a:tbl>
              <a:tblPr firstRow="1" bandRow="1">
                <a:tableStyleId>{5940675A-B579-460E-94D1-54222C63F5DA}</a:tableStyleId>
              </a:tblPr>
              <a:tblGrid>
                <a:gridCol w="1632826"/>
                <a:gridCol w="907125"/>
              </a:tblGrid>
              <a:tr h="3451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46</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9376" marR="79376" marT="36000" marB="36000"/>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資料３より</a:t>
                      </a:r>
                      <a:endParaRPr kumimoji="1" lang="ja-JP" altLang="en-US" sz="900" dirty="0">
                        <a:latin typeface="+mn-ea"/>
                        <a:ea typeface="+mn-ea"/>
                      </a:endParaRPr>
                    </a:p>
                  </a:txBody>
                  <a:tcPr marL="79376" marR="79376" marT="36000" marB="36000" anchor="ctr"/>
                </a:tc>
              </a:tr>
              <a:tr h="230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25</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9376" marR="79376" marT="36000" marB="36000" anchor="ctr"/>
                </a:tc>
                <a:tc vMerge="1">
                  <a:txBody>
                    <a:bodyPr/>
                    <a:lstStyle/>
                    <a:p>
                      <a:endParaRPr kumimoji="1" lang="ja-JP" altLang="en-US" sz="1200" dirty="0"/>
                    </a:p>
                  </a:txBody>
                  <a:tcPr/>
                </a:tc>
              </a:tr>
            </a:tbl>
          </a:graphicData>
        </a:graphic>
      </p:graphicFrame>
      <p:sp>
        <p:nvSpPr>
          <p:cNvPr id="8" name="テキスト ボックス 7"/>
          <p:cNvSpPr txBox="1"/>
          <p:nvPr/>
        </p:nvSpPr>
        <p:spPr>
          <a:xfrm>
            <a:off x="69327" y="4827640"/>
            <a:ext cx="9795398" cy="1769715"/>
          </a:xfrm>
          <a:prstGeom prst="rect">
            <a:avLst/>
          </a:prstGeom>
          <a:noFill/>
          <a:ln w="25400">
            <a:solidFill>
              <a:schemeClr val="tx1"/>
            </a:solidFill>
          </a:ln>
        </p:spPr>
        <p:txBody>
          <a:bodyPr wrap="square" rtlCol="0" anchor="b">
            <a:spAutoFit/>
          </a:bodyPr>
          <a:lstStyle/>
          <a:p>
            <a:r>
              <a:rPr lang="ja-JP" altLang="en-US" sz="1300" dirty="0" smtClean="0">
                <a:solidFill>
                  <a:prstClr val="black"/>
                </a:solidFill>
              </a:rPr>
              <a:t>○　これ</a:t>
            </a:r>
            <a:r>
              <a:rPr lang="ja-JP" altLang="en-US" sz="1300" dirty="0">
                <a:solidFill>
                  <a:prstClr val="black"/>
                </a:solidFill>
              </a:rPr>
              <a:t>まで通知に位置づけられて</a:t>
            </a:r>
            <a:r>
              <a:rPr lang="ja-JP" altLang="en-US" sz="1300" dirty="0" smtClean="0">
                <a:solidFill>
                  <a:prstClr val="black"/>
                </a:solidFill>
              </a:rPr>
              <a:t>いた地域</a:t>
            </a:r>
            <a:r>
              <a:rPr lang="ja-JP" altLang="en-US" sz="1300" dirty="0">
                <a:solidFill>
                  <a:prstClr val="black"/>
                </a:solidFill>
              </a:rPr>
              <a:t>ケア</a:t>
            </a:r>
            <a:r>
              <a:rPr lang="ja-JP" altLang="en-US" sz="1300" dirty="0" smtClean="0">
                <a:solidFill>
                  <a:prstClr val="black"/>
                </a:solidFill>
              </a:rPr>
              <a:t>会議に</a:t>
            </a:r>
            <a:r>
              <a:rPr lang="ja-JP" altLang="en-US" sz="1300" dirty="0">
                <a:solidFill>
                  <a:prstClr val="black"/>
                </a:solidFill>
              </a:rPr>
              <a:t>ついて</a:t>
            </a:r>
            <a:r>
              <a:rPr lang="ja-JP" altLang="en-US" sz="1300" dirty="0" smtClean="0">
                <a:solidFill>
                  <a:prstClr val="black"/>
                </a:solidFill>
              </a:rPr>
              <a:t>、介護保険法に制度的</a:t>
            </a:r>
            <a:r>
              <a:rPr lang="ja-JP" altLang="en-US" sz="1300" dirty="0">
                <a:solidFill>
                  <a:prstClr val="black"/>
                </a:solidFill>
              </a:rPr>
              <a:t>位置づけを</a:t>
            </a:r>
            <a:r>
              <a:rPr lang="ja-JP" altLang="en-US" sz="1300" dirty="0" smtClean="0">
                <a:solidFill>
                  <a:prstClr val="black"/>
                </a:solidFill>
              </a:rPr>
              <a:t>行うべきではないか。</a:t>
            </a:r>
            <a:endParaRPr lang="en-US" altLang="ja-JP" sz="1300" dirty="0" smtClean="0">
              <a:solidFill>
                <a:prstClr val="black"/>
              </a:solidFill>
            </a:endParaRPr>
          </a:p>
          <a:p>
            <a:pPr>
              <a:spcBef>
                <a:spcPts val="600"/>
              </a:spcBef>
            </a:pPr>
            <a:r>
              <a:rPr lang="ja-JP" altLang="en-US" sz="1300" dirty="0" smtClean="0">
                <a:solidFill>
                  <a:prstClr val="black"/>
                </a:solidFill>
              </a:rPr>
              <a:t>○　その際、以下の点に留意すべきではないか。</a:t>
            </a:r>
            <a:endParaRPr lang="en-US" altLang="ja-JP" sz="1300" dirty="0">
              <a:solidFill>
                <a:prstClr val="black"/>
              </a:solidFill>
            </a:endParaRPr>
          </a:p>
          <a:p>
            <a:pPr marL="355600" indent="-182563"/>
            <a:r>
              <a:rPr lang="ja-JP" altLang="en-US" sz="1300" dirty="0" smtClean="0">
                <a:solidFill>
                  <a:prstClr val="black"/>
                </a:solidFill>
              </a:rPr>
              <a:t>①　個別事例の検討を通じ、多職種協働によるケアマネジメント支援を行うとともに、地域のネットワーク構築につなげるなど、地域ケア会議が実効性あるものとして定着するよう普及すること。　その際、介護支援専門員の協力を得ることが必要。</a:t>
            </a:r>
            <a:endParaRPr lang="en-US" altLang="ja-JP" sz="1300" dirty="0" smtClean="0">
              <a:solidFill>
                <a:prstClr val="black"/>
              </a:solidFill>
            </a:endParaRPr>
          </a:p>
          <a:p>
            <a:pPr marL="355600" indent="-182563"/>
            <a:r>
              <a:rPr lang="ja-JP" altLang="en-US" sz="1300" dirty="0" smtClean="0">
                <a:solidFill>
                  <a:prstClr val="black"/>
                </a:solidFill>
              </a:rPr>
              <a:t>②　地域ケア会議で</a:t>
            </a:r>
            <a:r>
              <a:rPr lang="ja-JP" altLang="en-US" sz="1300" dirty="0">
                <a:solidFill>
                  <a:prstClr val="black"/>
                </a:solidFill>
              </a:rPr>
              <a:t>取り</a:t>
            </a:r>
            <a:r>
              <a:rPr lang="ja-JP" altLang="en-US" sz="1300" dirty="0" smtClean="0">
                <a:solidFill>
                  <a:prstClr val="black"/>
                </a:solidFill>
              </a:rPr>
              <a:t>扱われる個人情報の守秘義務について取り決めること。</a:t>
            </a:r>
            <a:endParaRPr lang="en-US" altLang="ja-JP" sz="1300" dirty="0" smtClean="0">
              <a:solidFill>
                <a:prstClr val="black"/>
              </a:solidFill>
            </a:endParaRPr>
          </a:p>
          <a:p>
            <a:pPr marL="355600" indent="-182563"/>
            <a:r>
              <a:rPr lang="ja-JP" altLang="en-US" sz="1300" dirty="0" smtClean="0">
                <a:solidFill>
                  <a:prstClr val="black"/>
                </a:solidFill>
              </a:rPr>
              <a:t>③　地域ケア会議で行政側に提案された政策課題等については、着実にその実現に取り組むこと。</a:t>
            </a:r>
            <a:endParaRPr lang="en-US" altLang="ja-JP" sz="1300" dirty="0" smtClean="0">
              <a:solidFill>
                <a:prstClr val="black"/>
              </a:solidFill>
            </a:endParaRPr>
          </a:p>
          <a:p>
            <a:pPr marL="355600" indent="-182563"/>
            <a:r>
              <a:rPr lang="ja-JP" altLang="en-US" sz="1300" dirty="0" smtClean="0">
                <a:solidFill>
                  <a:prstClr val="black"/>
                </a:solidFill>
              </a:rPr>
              <a:t>④　保険者たる市町村は、在宅医療連携拠点事業等の関連事業</a:t>
            </a:r>
            <a:r>
              <a:rPr lang="ja-JP" altLang="en-US" sz="1300" dirty="0">
                <a:solidFill>
                  <a:prstClr val="black"/>
                </a:solidFill>
              </a:rPr>
              <a:t>や</a:t>
            </a:r>
            <a:r>
              <a:rPr lang="ja-JP" altLang="en-US" sz="1300" dirty="0" smtClean="0">
                <a:solidFill>
                  <a:prstClr val="black"/>
                </a:solidFill>
              </a:rPr>
              <a:t>多様な機関等の連携を通じて、地域のニーズに合った政策形成を行うこと。</a:t>
            </a:r>
            <a:endParaRPr lang="en-US" altLang="ja-JP" sz="1300" dirty="0">
              <a:solidFill>
                <a:prstClr val="black"/>
              </a:solidFill>
            </a:endParaRPr>
          </a:p>
        </p:txBody>
      </p:sp>
      <p:sp>
        <p:nvSpPr>
          <p:cNvPr id="10" name="角丸四角形 9"/>
          <p:cNvSpPr/>
          <p:nvPr/>
        </p:nvSpPr>
        <p:spPr>
          <a:xfrm>
            <a:off x="277283" y="4590716"/>
            <a:ext cx="761250" cy="278447"/>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n-ea"/>
              </a:rPr>
              <a:t>論点</a:t>
            </a:r>
            <a:endParaRPr lang="ja-JP" altLang="en-US" sz="1400" dirty="0">
              <a:solidFill>
                <a:schemeClr val="tx1"/>
              </a:solidFill>
              <a:latin typeface="+mn-ea"/>
            </a:endParaRPr>
          </a:p>
        </p:txBody>
      </p:sp>
    </p:spTree>
    <p:extLst>
      <p:ext uri="{BB962C8B-B14F-4D97-AF65-F5344CB8AC3E}">
        <p14:creationId xmlns:p14="http://schemas.microsoft.com/office/powerpoint/2010/main" val="115087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97905" y="548680"/>
            <a:ext cx="9684826" cy="1800200"/>
          </a:xfrm>
          <a:noFill/>
          <a:ln>
            <a:solidFill>
              <a:schemeClr val="accent1">
                <a:shade val="50000"/>
              </a:schemeClr>
            </a:solidFill>
          </a:ln>
        </p:spPr>
        <p:txBody>
          <a:bodyPr>
            <a:normAutofit lnSpcReduction="10000"/>
          </a:bodyPr>
          <a:lstStyle/>
          <a:p>
            <a:pPr>
              <a:buNone/>
            </a:pPr>
            <a:r>
              <a:rPr lang="ja-JP" altLang="en-US" sz="1400" dirty="0" smtClean="0"/>
              <a:t>○　センター長クラスを対象とした国実施の研修受講後、各センターで多職種協働による個別ケースの検討を行った結果について、６割以上の受講者が個別課題の解決につながった（</a:t>
            </a:r>
            <a:r>
              <a:rPr lang="ja-JP" altLang="en-US" sz="1400" dirty="0" smtClean="0">
                <a:latin typeface="+mn-ea"/>
              </a:rPr>
              <a:t>６５．３％）と回答した。</a:t>
            </a:r>
            <a:endParaRPr lang="en-US" altLang="ja-JP" sz="1400" dirty="0" smtClean="0">
              <a:latin typeface="+mn-ea"/>
            </a:endParaRPr>
          </a:p>
          <a:p>
            <a:pPr>
              <a:buNone/>
            </a:pPr>
            <a:r>
              <a:rPr lang="ja-JP" altLang="en-US" sz="1400" dirty="0" smtClean="0"/>
              <a:t>○　また、自立支援に資するケアマネジメント支援の成果については、「介護支援専門員の資質向上につながった」（４８．５％）が最も多かった。</a:t>
            </a:r>
            <a:endParaRPr lang="en-US" altLang="ja-JP" sz="1400" dirty="0" smtClean="0"/>
          </a:p>
          <a:p>
            <a:pPr>
              <a:buNone/>
            </a:pPr>
            <a:r>
              <a:rPr kumimoji="1" lang="ja-JP" altLang="en-US" sz="1400" dirty="0" smtClean="0"/>
              <a:t>○　地域包括支援ネットワーク構築の成果については、「保健・医療職との連携強化」（４９．５％）や「インフォーマルサービス関係者との連携強化」（５４．５％）につながったとの回答が多かった。</a:t>
            </a:r>
            <a:endParaRPr kumimoji="1" lang="en-US" altLang="ja-JP" sz="1400" dirty="0" smtClean="0"/>
          </a:p>
          <a:p>
            <a:pPr>
              <a:buNone/>
            </a:pPr>
            <a:r>
              <a:rPr kumimoji="1" lang="ja-JP" altLang="en-US" sz="1400" dirty="0" smtClean="0"/>
              <a:t>○　一方で、個別ケースの検討に取り組めていない受講者等もいることから、今後さらに地域ケア会議に関する取組の強化が必要</a:t>
            </a:r>
            <a:endParaRPr kumimoji="1" lang="ja-JP" altLang="en-US" sz="1400" dirty="0"/>
          </a:p>
        </p:txBody>
      </p:sp>
      <p:sp>
        <p:nvSpPr>
          <p:cNvPr id="6" name="スライド番号プレースホルダ 3"/>
          <p:cNvSpPr>
            <a:spLocks noGrp="1"/>
          </p:cNvSpPr>
          <p:nvPr>
            <p:ph type="sldNum" sz="quarter" idx="12"/>
          </p:nvPr>
        </p:nvSpPr>
        <p:spPr bwMode="auto">
          <a:xfrm>
            <a:off x="7728973" y="6492893"/>
            <a:ext cx="23516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12FF2C1-1A2E-47B7-885D-91C065A87198}" type="slidenum">
              <a:rPr lang="ja-JP" altLang="en-US" sz="1400" smtClean="0">
                <a:solidFill>
                  <a:schemeClr val="tx1"/>
                </a:solidFill>
                <a:latin typeface="HGｺﾞｼｯｸM" panose="020B0609000000000000" pitchFamily="49" charset="-128"/>
                <a:ea typeface="HGｺﾞｼｯｸM" panose="020B0609000000000000" pitchFamily="49" charset="-128"/>
              </a:rPr>
              <a:pPr fontAlgn="base">
                <a:spcBef>
                  <a:spcPct val="0"/>
                </a:spcBef>
                <a:spcAft>
                  <a:spcPct val="0"/>
                </a:spcAft>
                <a:defRPr/>
              </a:pPr>
              <a:t>41</a:t>
            </a:fld>
            <a:endParaRPr lang="ja-JP" altLang="en-US" sz="1400" dirty="0" smtClean="0">
              <a:solidFill>
                <a:schemeClr val="tx1"/>
              </a:solidFill>
              <a:latin typeface="HGｺﾞｼｯｸM" panose="020B0609000000000000" pitchFamily="49" charset="-128"/>
              <a:ea typeface="HGｺﾞｼｯｸM" panose="020B0609000000000000" pitchFamily="49" charset="-128"/>
            </a:endParaRPr>
          </a:p>
        </p:txBody>
      </p:sp>
      <p:sp>
        <p:nvSpPr>
          <p:cNvPr id="7" name="タイトル 1"/>
          <p:cNvSpPr txBox="1">
            <a:spLocks/>
          </p:cNvSpPr>
          <p:nvPr/>
        </p:nvSpPr>
        <p:spPr>
          <a:xfrm>
            <a:off x="0" y="0"/>
            <a:ext cx="10080625" cy="47667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smtClean="0">
                <a:ln>
                  <a:noFill/>
                </a:ln>
                <a:solidFill>
                  <a:schemeClr val="tx1"/>
                </a:solidFill>
                <a:effectLst/>
                <a:uLnTx/>
                <a:uFillTx/>
                <a:latin typeface="+mj-lt"/>
                <a:ea typeface="+mj-ea"/>
                <a:cs typeface="+mj-cs"/>
              </a:rPr>
              <a:t>　（参考）「地域ケア会議」への取組による成果</a:t>
            </a:r>
            <a:endParaRPr kumimoji="1" lang="ja-JP" alt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正方形/長方形 10"/>
          <p:cNvSpPr/>
          <p:nvPr/>
        </p:nvSpPr>
        <p:spPr>
          <a:xfrm>
            <a:off x="2817568" y="2348880"/>
            <a:ext cx="7263059" cy="261610"/>
          </a:xfrm>
          <a:prstGeom prst="rect">
            <a:avLst/>
          </a:prstGeom>
        </p:spPr>
        <p:txBody>
          <a:bodyPr wrap="square">
            <a:spAutoFit/>
          </a:bodyPr>
          <a:lstStyle/>
          <a:p>
            <a:pPr>
              <a:buNone/>
            </a:pPr>
            <a:r>
              <a:rPr lang="ja-JP" altLang="en-US" sz="1100" dirty="0" smtClean="0"/>
              <a:t>出典：平成２４年度地域包括ケア指導者養成研修（中央研修）受講者に対する年度末アンケート（ｎ＝</a:t>
            </a:r>
            <a:r>
              <a:rPr lang="en-US" altLang="ja-JP" sz="1100" dirty="0" smtClean="0"/>
              <a:t>101</a:t>
            </a:r>
            <a:r>
              <a:rPr lang="ja-JP" altLang="en-US" sz="1100" dirty="0" smtClean="0"/>
              <a:t>）</a:t>
            </a:r>
            <a:endParaRPr lang="en-US" altLang="ja-JP" sz="1100" dirty="0" smtClean="0"/>
          </a:p>
        </p:txBody>
      </p:sp>
      <p:graphicFrame>
        <p:nvGraphicFramePr>
          <p:cNvPr id="12" name="グラフ 11"/>
          <p:cNvGraphicFramePr/>
          <p:nvPr/>
        </p:nvGraphicFramePr>
        <p:xfrm>
          <a:off x="197901" y="4509120"/>
          <a:ext cx="5040313" cy="2348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p:nvPr/>
        </p:nvGraphicFramePr>
        <p:xfrm>
          <a:off x="197901" y="2636912"/>
          <a:ext cx="5040313" cy="1872208"/>
        </p:xfrm>
        <a:graphic>
          <a:graphicData uri="http://schemas.openxmlformats.org/drawingml/2006/chart">
            <c:chart xmlns:c="http://schemas.openxmlformats.org/drawingml/2006/chart" xmlns:r="http://schemas.openxmlformats.org/officeDocument/2006/relationships" r:id="rId3"/>
          </a:graphicData>
        </a:graphic>
      </p:graphicFrame>
      <p:sp>
        <p:nvSpPr>
          <p:cNvPr id="15" name="コンテンツ プレースホルダ 2"/>
          <p:cNvSpPr txBox="1">
            <a:spLocks/>
          </p:cNvSpPr>
          <p:nvPr/>
        </p:nvSpPr>
        <p:spPr>
          <a:xfrm>
            <a:off x="5278467" y="2636912"/>
            <a:ext cx="4604261" cy="3888432"/>
          </a:xfrm>
          <a:prstGeom prst="rect">
            <a:avLst/>
          </a:prstGeom>
          <a:noFill/>
          <a:ln>
            <a:solidFill>
              <a:schemeClr val="accent1"/>
            </a:solidFill>
          </a:ln>
        </p:spPr>
        <p:txBody>
          <a:bodyPr vert="horz" lIns="91440" tIns="45720" rIns="91440" bIns="45720" rtlCol="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lvl="0" indent="-342900">
              <a:spcBef>
                <a:spcPct val="20000"/>
              </a:spcBef>
              <a:defRPr/>
            </a:pPr>
            <a:endParaRPr lang="en-US" altLang="ja-JP" sz="1400" b="1" dirty="0" smtClean="0"/>
          </a:p>
          <a:p>
            <a:pPr marL="342900" lvl="0" indent="-342900">
              <a:spcBef>
                <a:spcPct val="20000"/>
              </a:spcBef>
              <a:defRPr/>
            </a:pPr>
            <a:r>
              <a:rPr lang="ja-JP" altLang="en-US" sz="1400" b="1" dirty="0" smtClean="0"/>
              <a:t>　その他の成果</a:t>
            </a:r>
            <a:r>
              <a:rPr lang="ja-JP" altLang="en-US" sz="1400" dirty="0" smtClean="0"/>
              <a:t>（自由記載）</a:t>
            </a:r>
            <a:endParaRPr lang="en-US" altLang="ja-JP" sz="1400" dirty="0" smtClean="0"/>
          </a:p>
          <a:p>
            <a:pPr marL="342900" lvl="0" indent="-342900">
              <a:spcBef>
                <a:spcPct val="20000"/>
              </a:spcBef>
              <a:defRPr/>
            </a:pPr>
            <a:endParaRPr lang="en-US" altLang="ja-JP" sz="1400" dirty="0" smtClean="0"/>
          </a:p>
          <a:p>
            <a:pPr marL="342900" lvl="0" indent="-342900">
              <a:spcBef>
                <a:spcPct val="20000"/>
              </a:spcBef>
              <a:defRPr/>
            </a:pPr>
            <a:r>
              <a:rPr lang="ja-JP" altLang="en-US" sz="1200" dirty="0" smtClean="0"/>
              <a:t>　・ケアマネジャーが</a:t>
            </a:r>
            <a:r>
              <a:rPr lang="en-US" altLang="ja-JP" sz="1200" dirty="0" smtClean="0"/>
              <a:t>1</a:t>
            </a:r>
            <a:r>
              <a:rPr lang="ja-JP" altLang="en-US" sz="1200" dirty="0" smtClean="0"/>
              <a:t>人で抱え込まずに多職種で役割分担で</a:t>
            </a:r>
            <a:endParaRPr lang="en-US" altLang="ja-JP" sz="1200" dirty="0" smtClean="0"/>
          </a:p>
          <a:p>
            <a:pPr marL="342900" lvl="0" indent="-342900">
              <a:spcBef>
                <a:spcPct val="20000"/>
              </a:spcBef>
              <a:defRPr/>
            </a:pPr>
            <a:r>
              <a:rPr lang="ja-JP" altLang="en-US" sz="1200" dirty="0" smtClean="0"/>
              <a:t>　　きるようになった。</a:t>
            </a:r>
            <a:endParaRPr lang="en-US" altLang="ja-JP" sz="1200" dirty="0" smtClean="0"/>
          </a:p>
          <a:p>
            <a:pPr marL="342900" lvl="0" indent="-342900">
              <a:spcBef>
                <a:spcPct val="20000"/>
              </a:spcBef>
              <a:defRPr/>
            </a:pPr>
            <a:r>
              <a:rPr lang="ja-JP" altLang="en-US" sz="1200" dirty="0" smtClean="0">
                <a:solidFill>
                  <a:sysClr val="windowText" lastClr="000000"/>
                </a:solidFill>
              </a:rPr>
              <a:t>　・事例提出者は、自立支援に向けた予後予測を見込んで評</a:t>
            </a:r>
            <a:endParaRPr lang="en-US" altLang="ja-JP" sz="1200" dirty="0" smtClean="0">
              <a:solidFill>
                <a:sysClr val="windowText" lastClr="000000"/>
              </a:solidFill>
            </a:endParaRPr>
          </a:p>
          <a:p>
            <a:pPr marL="342900" lvl="0" indent="-342900">
              <a:spcBef>
                <a:spcPct val="20000"/>
              </a:spcBef>
              <a:defRPr/>
            </a:pPr>
            <a:r>
              <a:rPr lang="ja-JP" altLang="en-US" sz="1200" dirty="0" smtClean="0">
                <a:solidFill>
                  <a:sysClr val="windowText" lastClr="000000"/>
                </a:solidFill>
              </a:rPr>
              <a:t>　　価する視点をトレーニングできた。</a:t>
            </a:r>
          </a:p>
          <a:p>
            <a:pPr marL="342900" lvl="0" indent="-342900">
              <a:spcBef>
                <a:spcPct val="20000"/>
              </a:spcBef>
              <a:defRPr/>
            </a:pPr>
            <a:r>
              <a:rPr lang="ja-JP" altLang="en-US" sz="1200" dirty="0" smtClean="0"/>
              <a:t>　・サービス担当者会議で対応できないケースについて、セ</a:t>
            </a:r>
            <a:endParaRPr lang="en-US" altLang="ja-JP" sz="1200" dirty="0" smtClean="0"/>
          </a:p>
          <a:p>
            <a:pPr marL="342900" lvl="0" indent="-342900">
              <a:spcBef>
                <a:spcPct val="20000"/>
              </a:spcBef>
              <a:defRPr/>
            </a:pPr>
            <a:r>
              <a:rPr lang="ja-JP" altLang="en-US" sz="1200" dirty="0" smtClean="0"/>
              <a:t>　　ターや行政を交えて検討したことにより、今後の方向性に</a:t>
            </a:r>
            <a:r>
              <a:rPr lang="ja-JP" altLang="en-US" sz="1200" dirty="0" err="1" smtClean="0"/>
              <a:t>つ</a:t>
            </a:r>
            <a:endParaRPr lang="en-US" altLang="ja-JP" sz="1200" dirty="0" smtClean="0"/>
          </a:p>
          <a:p>
            <a:pPr marL="342900" lvl="0" indent="-342900">
              <a:spcBef>
                <a:spcPct val="20000"/>
              </a:spcBef>
              <a:defRPr/>
            </a:pPr>
            <a:r>
              <a:rPr lang="ja-JP" altLang="en-US" sz="1200" dirty="0" smtClean="0"/>
              <a:t>　　いて本人・家族と合意形成できた。</a:t>
            </a:r>
            <a:endParaRPr lang="en-US" altLang="ja-JP" sz="1200" dirty="0" smtClean="0"/>
          </a:p>
          <a:p>
            <a:pPr marL="342900" lvl="0" indent="-342900">
              <a:spcBef>
                <a:spcPct val="20000"/>
              </a:spcBef>
              <a:defRPr/>
            </a:pPr>
            <a:r>
              <a:rPr lang="ja-JP" altLang="en-US" sz="1200" dirty="0" smtClean="0"/>
              <a:t>　・地域包括支援センター職員の力量アップにつながった。</a:t>
            </a:r>
            <a:endParaRPr lang="en-US" altLang="ja-JP" sz="1200" dirty="0" smtClean="0"/>
          </a:p>
          <a:p>
            <a:pPr marL="342900" lvl="0" indent="-342900">
              <a:spcBef>
                <a:spcPct val="20000"/>
              </a:spcBef>
              <a:defRPr/>
            </a:pPr>
            <a:r>
              <a:rPr lang="ja-JP" altLang="en-US" sz="1200" dirty="0" smtClean="0"/>
              <a:t>　・信頼感を持った関係づくりができた。</a:t>
            </a:r>
            <a:endParaRPr lang="en-US" altLang="ja-JP" sz="1200" dirty="0" smtClean="0"/>
          </a:p>
          <a:p>
            <a:pPr marL="342900" lvl="0" indent="-342900">
              <a:spcBef>
                <a:spcPct val="20000"/>
              </a:spcBef>
              <a:defRPr/>
            </a:pPr>
            <a:r>
              <a:rPr lang="ja-JP" altLang="en-US" sz="1200" dirty="0" smtClean="0"/>
              <a:t>　・民生委員や町内会役員が、高齢者や家族への支援を積極</a:t>
            </a:r>
            <a:endParaRPr lang="en-US" altLang="ja-JP" sz="1200" dirty="0" smtClean="0"/>
          </a:p>
          <a:p>
            <a:pPr marL="342900" lvl="0" indent="-342900">
              <a:spcBef>
                <a:spcPct val="20000"/>
              </a:spcBef>
              <a:defRPr/>
            </a:pPr>
            <a:r>
              <a:rPr lang="ja-JP" altLang="en-US" sz="1200" dirty="0" smtClean="0"/>
              <a:t>　　的に行うようになった。</a:t>
            </a:r>
            <a:endParaRPr lang="en-US" altLang="ja-JP" sz="1200" dirty="0" smtClean="0"/>
          </a:p>
          <a:p>
            <a:pPr marL="342900" lvl="0" indent="-342900">
              <a:spcBef>
                <a:spcPct val="20000"/>
              </a:spcBef>
              <a:defRPr/>
            </a:pPr>
            <a:r>
              <a:rPr lang="ja-JP" altLang="en-US" sz="1200" dirty="0" smtClean="0">
                <a:solidFill>
                  <a:sysClr val="windowText" lastClr="000000"/>
                </a:solidFill>
              </a:rPr>
              <a:t>　・認知症の人の日中の安否確認について、近隣住民の協力</a:t>
            </a:r>
            <a:endParaRPr lang="en-US" altLang="ja-JP" sz="1200" dirty="0" smtClean="0">
              <a:solidFill>
                <a:sysClr val="windowText" lastClr="000000"/>
              </a:solidFill>
            </a:endParaRPr>
          </a:p>
          <a:p>
            <a:pPr marL="342900" lvl="0" indent="-342900">
              <a:spcBef>
                <a:spcPct val="20000"/>
              </a:spcBef>
              <a:defRPr/>
            </a:pPr>
            <a:r>
              <a:rPr lang="ja-JP" altLang="en-US" sz="1200" dirty="0" smtClean="0">
                <a:solidFill>
                  <a:sysClr val="windowText" lastClr="000000"/>
                </a:solidFill>
              </a:rPr>
              <a:t>　　を得ることができた。</a:t>
            </a:r>
            <a:endParaRPr lang="en-US" altLang="ja-JP" sz="1200" dirty="0" smtClean="0">
              <a:solidFill>
                <a:sysClr val="windowText" lastClr="000000"/>
              </a:solidFill>
            </a:endParaRPr>
          </a:p>
          <a:p>
            <a:pPr marL="342900" lvl="0" indent="-342900">
              <a:spcBef>
                <a:spcPct val="20000"/>
              </a:spcBef>
              <a:defRPr/>
            </a:pPr>
            <a:endParaRPr lang="en-US" altLang="ja-JP" sz="12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4819" y="2160000"/>
            <a:ext cx="9128125" cy="1440000"/>
          </a:xfrm>
        </p:spPr>
        <p:style>
          <a:lnRef idx="0">
            <a:schemeClr val="accent5"/>
          </a:lnRef>
          <a:fillRef idx="3">
            <a:schemeClr val="accent5"/>
          </a:fillRef>
          <a:effectRef idx="3">
            <a:schemeClr val="accent5"/>
          </a:effectRef>
          <a:fontRef idx="minor">
            <a:schemeClr val="lt1"/>
          </a:fontRef>
        </p:style>
        <p:txBody>
          <a:bodyPr>
            <a:normAutofit/>
          </a:bodyPr>
          <a:lstStyle/>
          <a:p>
            <a:pPr algn="l"/>
            <a:r>
              <a:rPr lang="ja-JP" altLang="en-US" sz="3400" dirty="0">
                <a:latin typeface="HGSｺﾞｼｯｸE" pitchFamily="50" charset="-128"/>
                <a:ea typeface="HGSｺﾞｼｯｸE" pitchFamily="50" charset="-128"/>
              </a:rPr>
              <a:t>５</a:t>
            </a:r>
            <a:r>
              <a:rPr kumimoji="1" lang="ja-JP" altLang="en-US" sz="3400" dirty="0" smtClean="0">
                <a:latin typeface="HGSｺﾞｼｯｸE" pitchFamily="50" charset="-128"/>
                <a:ea typeface="HGSｺﾞｼｯｸE" pitchFamily="50" charset="-128"/>
              </a:rPr>
              <a:t>　在宅医療・介護連携の方向性</a:t>
            </a:r>
            <a:r>
              <a:rPr kumimoji="1" lang="en-US" altLang="ja-JP" sz="3400" dirty="0" smtClean="0">
                <a:latin typeface="HGSｺﾞｼｯｸE" pitchFamily="50" charset="-128"/>
                <a:ea typeface="HGSｺﾞｼｯｸE" pitchFamily="50" charset="-128"/>
              </a:rPr>
              <a:t/>
            </a:r>
            <a:br>
              <a:rPr kumimoji="1" lang="en-US" altLang="ja-JP" sz="3400" dirty="0" smtClean="0">
                <a:latin typeface="HGSｺﾞｼｯｸE" pitchFamily="50" charset="-128"/>
                <a:ea typeface="HGSｺﾞｼｯｸE" pitchFamily="50" charset="-128"/>
              </a:rPr>
            </a:br>
            <a:r>
              <a:rPr lang="ja-JP" altLang="en-US" sz="3400" dirty="0">
                <a:latin typeface="HGSｺﾞｼｯｸE" pitchFamily="50" charset="-128"/>
                <a:ea typeface="HGSｺﾞｼｯｸE" pitchFamily="50" charset="-128"/>
              </a:rPr>
              <a:t>　</a:t>
            </a:r>
            <a:r>
              <a:rPr kumimoji="1" lang="ja-JP" altLang="en-US" sz="3400" dirty="0" smtClean="0">
                <a:latin typeface="HGSｺﾞｼｯｸE" pitchFamily="50" charset="-128"/>
                <a:ea typeface="HGSｺﾞｼｯｸE" pitchFamily="50" charset="-128"/>
              </a:rPr>
              <a:t>について</a:t>
            </a:r>
            <a:endParaRPr kumimoji="1" lang="ja-JP" altLang="en-US" sz="3400" dirty="0">
              <a:latin typeface="HGSｺﾞｼｯｸE" pitchFamily="50" charset="-128"/>
              <a:ea typeface="HGSｺﾞｼｯｸE" pitchFamily="50" charset="-128"/>
            </a:endParaRPr>
          </a:p>
        </p:txBody>
      </p:sp>
      <p:sp>
        <p:nvSpPr>
          <p:cNvPr id="5" name="スライド番号プレースホルダ 3"/>
          <p:cNvSpPr txBox="1">
            <a:spLocks/>
          </p:cNvSpPr>
          <p:nvPr/>
        </p:nvSpPr>
        <p:spPr>
          <a:xfrm>
            <a:off x="9628318" y="6490784"/>
            <a:ext cx="43605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48BACA46-6FE4-47B2-827E-F4BE331AC4BA}" type="slidenum">
              <a:rPr lang="ja-JP" altLang="en-US" sz="1400" smtClean="0">
                <a:solidFill>
                  <a:schemeClr val="tx1"/>
                </a:solidFill>
                <a:latin typeface="HGｺﾞｼｯｸM" pitchFamily="49" charset="-128"/>
                <a:ea typeface="HGｺﾞｼｯｸM" pitchFamily="49" charset="-128"/>
              </a:rPr>
              <a:pPr algn="ctr"/>
              <a:t>42</a:t>
            </a:fld>
            <a:endParaRPr lang="ja-JP" altLang="en-US" sz="1400" dirty="0">
              <a:solidFill>
                <a:schemeClr val="tx1"/>
              </a:solidFill>
              <a:latin typeface="HGｺﾞｼｯｸM" pitchFamily="49" charset="-128"/>
              <a:ea typeface="HGｺﾞｼｯｸM" pitchFamily="49" charset="-128"/>
            </a:endParaRPr>
          </a:p>
        </p:txBody>
      </p:sp>
    </p:spTree>
    <p:extLst>
      <p:ext uri="{BB962C8B-B14F-4D97-AF65-F5344CB8AC3E}">
        <p14:creationId xmlns:p14="http://schemas.microsoft.com/office/powerpoint/2010/main" val="15539193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29636" y="849347"/>
            <a:ext cx="9981675" cy="3515759"/>
          </a:xfrm>
          <a:prstGeom prst="roundRect">
            <a:avLst>
              <a:gd name="adj" fmla="val 0"/>
            </a:avLst>
          </a:prstGeom>
          <a:noFill/>
          <a:ln/>
        </p:spPr>
        <p:style>
          <a:lnRef idx="2">
            <a:schemeClr val="dk1"/>
          </a:lnRef>
          <a:fillRef idx="1">
            <a:schemeClr val="lt1"/>
          </a:fillRef>
          <a:effectRef idx="0">
            <a:schemeClr val="dk1"/>
          </a:effectRef>
          <a:fontRef idx="minor">
            <a:schemeClr val="dk1"/>
          </a:fontRef>
        </p:style>
        <p:txBody>
          <a:bodyPr lIns="108000" rIns="108000" bIns="36000" anchor="b" anchorCtr="0"/>
          <a:lstStyle/>
          <a:p>
            <a:pPr marL="177800" indent="-177800" fontAlgn="auto">
              <a:spcBef>
                <a:spcPts val="0"/>
              </a:spcBef>
              <a:spcAft>
                <a:spcPts val="0"/>
              </a:spcAft>
              <a:defRPr/>
            </a:pPr>
            <a:endParaRPr lang="en-US" altLang="ja-JP" sz="1300" dirty="0" smtClean="0">
              <a:solidFill>
                <a:prstClr val="black"/>
              </a:solidFill>
              <a:latin typeface="ＭＳ Ｐゴシック"/>
            </a:endParaRPr>
          </a:p>
          <a:p>
            <a:pPr marL="177800" indent="-177800" algn="just" fontAlgn="auto">
              <a:spcBef>
                <a:spcPts val="0"/>
              </a:spcBef>
              <a:spcAft>
                <a:spcPts val="0"/>
              </a:spcAft>
              <a:defRPr/>
            </a:pPr>
            <a:r>
              <a:rPr lang="ja-JP" altLang="en-US" sz="1300" dirty="0" smtClean="0">
                <a:solidFill>
                  <a:prstClr val="black"/>
                </a:solidFill>
                <a:latin typeface="ＭＳ ゴシック" pitchFamily="49" charset="-128"/>
                <a:ea typeface="ＭＳ ゴシック" pitchFamily="49" charset="-128"/>
              </a:rPr>
              <a:t>○　団塊</a:t>
            </a:r>
            <a:r>
              <a:rPr lang="ja-JP" altLang="en-US" sz="1300" dirty="0">
                <a:solidFill>
                  <a:prstClr val="black"/>
                </a:solidFill>
                <a:latin typeface="ＭＳ ゴシック" pitchFamily="49" charset="-128"/>
                <a:ea typeface="ＭＳ ゴシック" pitchFamily="49" charset="-128"/>
              </a:rPr>
              <a:t>の世代</a:t>
            </a:r>
            <a:r>
              <a:rPr lang="ja-JP" altLang="en-US" sz="1300" dirty="0" smtClean="0">
                <a:solidFill>
                  <a:prstClr val="black"/>
                </a:solidFill>
                <a:latin typeface="ＭＳ ゴシック" pitchFamily="49" charset="-128"/>
                <a:ea typeface="ＭＳ ゴシック" pitchFamily="49" charset="-128"/>
              </a:rPr>
              <a:t>が</a:t>
            </a:r>
            <a:r>
              <a:rPr lang="en-US" altLang="ja-JP" sz="1300" dirty="0" smtClean="0">
                <a:solidFill>
                  <a:prstClr val="black"/>
                </a:solidFill>
                <a:latin typeface="ＭＳ ゴシック" pitchFamily="49" charset="-128"/>
                <a:ea typeface="ＭＳ ゴシック" pitchFamily="49" charset="-128"/>
              </a:rPr>
              <a:t>75</a:t>
            </a:r>
            <a:r>
              <a:rPr lang="ja-JP" altLang="en-US" sz="1300" dirty="0" smtClean="0">
                <a:solidFill>
                  <a:prstClr val="black"/>
                </a:solidFill>
                <a:latin typeface="ＭＳ ゴシック" pitchFamily="49" charset="-128"/>
                <a:ea typeface="ＭＳ ゴシック" pitchFamily="49" charset="-128"/>
              </a:rPr>
              <a:t>歳</a:t>
            </a:r>
            <a:r>
              <a:rPr lang="ja-JP" altLang="en-US" sz="1300" dirty="0">
                <a:solidFill>
                  <a:prstClr val="black"/>
                </a:solidFill>
                <a:latin typeface="ＭＳ ゴシック" pitchFamily="49" charset="-128"/>
                <a:ea typeface="ＭＳ ゴシック" pitchFamily="49" charset="-128"/>
              </a:rPr>
              <a:t>と</a:t>
            </a:r>
            <a:r>
              <a:rPr lang="ja-JP" altLang="en-US" sz="1300" dirty="0" smtClean="0">
                <a:solidFill>
                  <a:prstClr val="black"/>
                </a:solidFill>
                <a:latin typeface="ＭＳ ゴシック" pitchFamily="49" charset="-128"/>
                <a:ea typeface="ＭＳ ゴシック" pitchFamily="49" charset="-128"/>
              </a:rPr>
              <a:t>なる</a:t>
            </a:r>
            <a:r>
              <a:rPr lang="en-US" altLang="ja-JP" sz="1300" dirty="0" smtClean="0">
                <a:solidFill>
                  <a:prstClr val="black"/>
                </a:solidFill>
                <a:latin typeface="ＭＳ ゴシック" pitchFamily="49" charset="-128"/>
                <a:ea typeface="ＭＳ ゴシック" pitchFamily="49" charset="-128"/>
              </a:rPr>
              <a:t>2025</a:t>
            </a:r>
            <a:r>
              <a:rPr lang="ja-JP" altLang="en-US" sz="1300" dirty="0" smtClean="0">
                <a:solidFill>
                  <a:prstClr val="black"/>
                </a:solidFill>
                <a:latin typeface="ＭＳ ゴシック" pitchFamily="49" charset="-128"/>
                <a:ea typeface="ＭＳ ゴシック" pitchFamily="49" charset="-128"/>
              </a:rPr>
              <a:t>年</a:t>
            </a:r>
            <a:r>
              <a:rPr lang="ja-JP" altLang="en-US" sz="1300" dirty="0">
                <a:solidFill>
                  <a:prstClr val="black"/>
                </a:solidFill>
                <a:latin typeface="ＭＳ ゴシック" pitchFamily="49" charset="-128"/>
                <a:ea typeface="ＭＳ ゴシック" pitchFamily="49" charset="-128"/>
              </a:rPr>
              <a:t>には、</a:t>
            </a:r>
            <a:r>
              <a:rPr lang="en-US" altLang="ja-JP" sz="1300" dirty="0">
                <a:solidFill>
                  <a:prstClr val="black"/>
                </a:solidFill>
                <a:latin typeface="ＭＳ ゴシック" pitchFamily="49" charset="-128"/>
                <a:ea typeface="ＭＳ ゴシック" pitchFamily="49" charset="-128"/>
              </a:rPr>
              <a:t>75</a:t>
            </a:r>
            <a:r>
              <a:rPr lang="ja-JP" altLang="en-US" sz="1300" dirty="0">
                <a:solidFill>
                  <a:prstClr val="black"/>
                </a:solidFill>
                <a:latin typeface="ＭＳ ゴシック" pitchFamily="49" charset="-128"/>
                <a:ea typeface="ＭＳ ゴシック" pitchFamily="49" charset="-128"/>
              </a:rPr>
              <a:t>歳以上人口</a:t>
            </a:r>
            <a:r>
              <a:rPr lang="ja-JP" altLang="en-US" sz="1300" dirty="0" smtClean="0">
                <a:solidFill>
                  <a:prstClr val="black"/>
                </a:solidFill>
                <a:latin typeface="ＭＳ ゴシック" pitchFamily="49" charset="-128"/>
                <a:ea typeface="ＭＳ ゴシック" pitchFamily="49" charset="-128"/>
              </a:rPr>
              <a:t>が</a:t>
            </a:r>
            <a:r>
              <a:rPr lang="en-US" altLang="ja-JP" sz="1300" dirty="0">
                <a:solidFill>
                  <a:prstClr val="black"/>
                </a:solidFill>
                <a:latin typeface="ＭＳ ゴシック" pitchFamily="49" charset="-128"/>
                <a:ea typeface="ＭＳ ゴシック" pitchFamily="49" charset="-128"/>
              </a:rPr>
              <a:t>2,000</a:t>
            </a:r>
            <a:r>
              <a:rPr lang="ja-JP" altLang="en-US" sz="1300" dirty="0" smtClean="0">
                <a:solidFill>
                  <a:prstClr val="black"/>
                </a:solidFill>
                <a:latin typeface="ＭＳ ゴシック" pitchFamily="49" charset="-128"/>
                <a:ea typeface="ＭＳ ゴシック" pitchFamily="49" charset="-128"/>
              </a:rPr>
              <a:t>万人</a:t>
            </a:r>
            <a:r>
              <a:rPr lang="ja-JP" altLang="en-US" sz="1300" dirty="0">
                <a:solidFill>
                  <a:prstClr val="black"/>
                </a:solidFill>
                <a:latin typeface="ＭＳ ゴシック" pitchFamily="49" charset="-128"/>
                <a:ea typeface="ＭＳ ゴシック" pitchFamily="49" charset="-128"/>
              </a:rPr>
              <a:t>を超える</a:t>
            </a:r>
            <a:r>
              <a:rPr lang="ja-JP" altLang="en-US" sz="1300" dirty="0" smtClean="0">
                <a:solidFill>
                  <a:prstClr val="black"/>
                </a:solidFill>
                <a:latin typeface="ＭＳ ゴシック" pitchFamily="49" charset="-128"/>
                <a:ea typeface="ＭＳ ゴシック" pitchFamily="49" charset="-128"/>
              </a:rPr>
              <a:t>。医療提供</a:t>
            </a:r>
            <a:r>
              <a:rPr lang="ja-JP" altLang="en-US" sz="1300" dirty="0">
                <a:solidFill>
                  <a:prstClr val="black"/>
                </a:solidFill>
                <a:latin typeface="ＭＳ ゴシック" pitchFamily="49" charset="-128"/>
                <a:ea typeface="ＭＳ ゴシック" pitchFamily="49" charset="-128"/>
              </a:rPr>
              <a:t>体制</a:t>
            </a:r>
            <a:r>
              <a:rPr lang="ja-JP" altLang="en-US" sz="1300" dirty="0" smtClean="0">
                <a:solidFill>
                  <a:prstClr val="black"/>
                </a:solidFill>
                <a:latin typeface="ＭＳ ゴシック" pitchFamily="49" charset="-128"/>
                <a:ea typeface="ＭＳ ゴシック" pitchFamily="49" charset="-128"/>
              </a:rPr>
              <a:t>の見直しと連動し、今後、在宅で医療・介護を必要とする人が増加する。</a:t>
            </a:r>
            <a:r>
              <a:rPr lang="ja-JP" altLang="en-US" sz="1300" dirty="0" smtClean="0">
                <a:solidFill>
                  <a:schemeClr val="tx1"/>
                </a:solidFill>
                <a:latin typeface="+mn-ea"/>
              </a:rPr>
              <a:t>特に、単身高齢者、認知症高齢者が増加し、地域包括ケアシステムの実現のためには、医療と介護の連携がますます重要であり、在宅医療・介護の提供体制の充実と医療・介護連携の推進が必要。</a:t>
            </a:r>
            <a:endParaRPr lang="en-US" altLang="ja-JP" sz="1300" dirty="0">
              <a:solidFill>
                <a:schemeClr val="tx1"/>
              </a:solidFill>
              <a:latin typeface="+mn-ea"/>
            </a:endParaRPr>
          </a:p>
          <a:p>
            <a:pPr marL="177800" indent="-177800" algn="just" fontAlgn="auto">
              <a:spcBef>
                <a:spcPts val="600"/>
              </a:spcBef>
              <a:spcAft>
                <a:spcPts val="0"/>
              </a:spcAft>
              <a:defRPr/>
            </a:pPr>
            <a:r>
              <a:rPr lang="ja-JP" altLang="en-US" sz="1300" dirty="0" smtClean="0">
                <a:solidFill>
                  <a:prstClr val="black"/>
                </a:solidFill>
                <a:latin typeface="ＭＳ ゴシック" pitchFamily="49" charset="-128"/>
                <a:ea typeface="ＭＳ ゴシック" pitchFamily="49" charset="-128"/>
              </a:rPr>
              <a:t>○</a:t>
            </a:r>
            <a:r>
              <a:rPr lang="ja-JP" altLang="en-US" sz="1300" dirty="0">
                <a:solidFill>
                  <a:prstClr val="black"/>
                </a:solidFill>
                <a:latin typeface="ＭＳ ゴシック" pitchFamily="49" charset="-128"/>
                <a:ea typeface="ＭＳ ゴシック" pitchFamily="49" charset="-128"/>
              </a:rPr>
              <a:t>　</a:t>
            </a:r>
            <a:r>
              <a:rPr lang="ja-JP" altLang="en-US" sz="1300" dirty="0" smtClean="0">
                <a:solidFill>
                  <a:prstClr val="black"/>
                </a:solidFill>
                <a:latin typeface="ＭＳ ゴシック" pitchFamily="49" charset="-128"/>
                <a:ea typeface="ＭＳ ゴシック" pitchFamily="49" charset="-128"/>
              </a:rPr>
              <a:t>在宅医療と介護の連携は、退院支援、日常の療養支援、急変時の対応、看取り等様々な</a:t>
            </a:r>
            <a:r>
              <a:rPr lang="ja-JP" altLang="en-US" sz="1300" dirty="0">
                <a:solidFill>
                  <a:prstClr val="black"/>
                </a:solidFill>
                <a:latin typeface="ＭＳ ゴシック" pitchFamily="49" charset="-128"/>
                <a:ea typeface="ＭＳ ゴシック" pitchFamily="49" charset="-128"/>
              </a:rPr>
              <a:t>局面</a:t>
            </a:r>
            <a:r>
              <a:rPr lang="ja-JP" altLang="en-US" sz="1300" dirty="0" smtClean="0">
                <a:solidFill>
                  <a:prstClr val="black"/>
                </a:solidFill>
                <a:latin typeface="ＭＳ ゴシック" pitchFamily="49" charset="-128"/>
                <a:ea typeface="ＭＳ ゴシック" pitchFamily="49" charset="-128"/>
              </a:rPr>
              <a:t>で求められる。特に</a:t>
            </a:r>
            <a:r>
              <a:rPr lang="ja-JP" altLang="en-US" sz="1300" dirty="0" smtClean="0">
                <a:solidFill>
                  <a:schemeClr val="tx1"/>
                </a:solidFill>
                <a:latin typeface="ＭＳ ゴシック" pitchFamily="49" charset="-128"/>
                <a:ea typeface="ＭＳ ゴシック" pitchFamily="49" charset="-128"/>
              </a:rPr>
              <a:t>、今後増加する退院による在宅復帰の際に円滑に適切な在宅サービスにつなげることや、再入院をできる限り防ぎ在宅生活を継続するため、在宅医療・介護の連携強化が求められている。さらに、重度な高齢者に対しては自宅での看取りも視野に入れつつ、連携することが必要。</a:t>
            </a:r>
            <a:endParaRPr lang="en-US" altLang="ja-JP" sz="1300" dirty="0" smtClean="0">
              <a:solidFill>
                <a:schemeClr val="tx1"/>
              </a:solidFill>
              <a:latin typeface="ＭＳ ゴシック" pitchFamily="49" charset="-128"/>
              <a:ea typeface="ＭＳ ゴシック" pitchFamily="49" charset="-128"/>
            </a:endParaRPr>
          </a:p>
          <a:p>
            <a:pPr marL="177800" indent="-177800" algn="just" fontAlgn="auto">
              <a:spcBef>
                <a:spcPts val="600"/>
              </a:spcBef>
              <a:spcAft>
                <a:spcPts val="0"/>
              </a:spcAft>
              <a:defRPr/>
            </a:pPr>
            <a:r>
              <a:rPr lang="ja-JP" altLang="en-US" sz="1300" dirty="0" smtClean="0">
                <a:solidFill>
                  <a:prstClr val="black"/>
                </a:solidFill>
                <a:latin typeface="ＭＳ ゴシック" pitchFamily="49" charset="-128"/>
                <a:ea typeface="ＭＳ ゴシック" pitchFamily="49" charset="-128"/>
              </a:rPr>
              <a:t>○</a:t>
            </a:r>
            <a:r>
              <a:rPr lang="ja-JP" altLang="en-US" sz="1300" dirty="0">
                <a:solidFill>
                  <a:prstClr val="black"/>
                </a:solidFill>
                <a:latin typeface="ＭＳ ゴシック" pitchFamily="49" charset="-128"/>
                <a:ea typeface="ＭＳ ゴシック" pitchFamily="49" charset="-128"/>
              </a:rPr>
              <a:t>　</a:t>
            </a:r>
            <a:r>
              <a:rPr lang="ja-JP" altLang="en-US" sz="1300" dirty="0" smtClean="0">
                <a:solidFill>
                  <a:prstClr val="black"/>
                </a:solidFill>
                <a:latin typeface="ＭＳ ゴシック" pitchFamily="49" charset="-128"/>
                <a:ea typeface="ＭＳ ゴシック" pitchFamily="49" charset="-128"/>
              </a:rPr>
              <a:t>その中で、介護</a:t>
            </a:r>
            <a:r>
              <a:rPr lang="ja-JP" altLang="en-US" sz="1300" dirty="0">
                <a:solidFill>
                  <a:prstClr val="black"/>
                </a:solidFill>
                <a:latin typeface="ＭＳ ゴシック" pitchFamily="49" charset="-128"/>
                <a:ea typeface="ＭＳ ゴシック" pitchFamily="49" charset="-128"/>
              </a:rPr>
              <a:t>支援</a:t>
            </a:r>
            <a:r>
              <a:rPr lang="ja-JP" altLang="en-US" sz="1300" dirty="0" smtClean="0">
                <a:solidFill>
                  <a:prstClr val="black"/>
                </a:solidFill>
                <a:latin typeface="ＭＳ ゴシック" pitchFamily="49" charset="-128"/>
                <a:ea typeface="ＭＳ ゴシック" pitchFamily="49" charset="-128"/>
              </a:rPr>
              <a:t>専門員</a:t>
            </a:r>
            <a:r>
              <a:rPr lang="ja-JP" altLang="en-US" sz="1300" dirty="0">
                <a:solidFill>
                  <a:prstClr val="black"/>
                </a:solidFill>
                <a:latin typeface="ＭＳ ゴシック" pitchFamily="49" charset="-128"/>
                <a:ea typeface="ＭＳ ゴシック" pitchFamily="49" charset="-128"/>
              </a:rPr>
              <a:t>や</a:t>
            </a:r>
            <a:r>
              <a:rPr lang="ja-JP" altLang="en-US" sz="1300" dirty="0" smtClean="0">
                <a:solidFill>
                  <a:prstClr val="black"/>
                </a:solidFill>
                <a:latin typeface="ＭＳ ゴシック" pitchFamily="49" charset="-128"/>
                <a:ea typeface="ＭＳ ゴシック" pitchFamily="49" charset="-128"/>
              </a:rPr>
              <a:t>介護支援専門員を支援する機能をもつ地域包括支援センターが果たす役割は</a:t>
            </a:r>
            <a:r>
              <a:rPr lang="ja-JP" altLang="en-US" sz="1300" dirty="0">
                <a:solidFill>
                  <a:prstClr val="black"/>
                </a:solidFill>
                <a:latin typeface="ＭＳ ゴシック" pitchFamily="49" charset="-128"/>
                <a:ea typeface="ＭＳ ゴシック" pitchFamily="49" charset="-128"/>
              </a:rPr>
              <a:t>大きいが、医師との連携に困難</a:t>
            </a:r>
            <a:r>
              <a:rPr lang="ja-JP" altLang="en-US" sz="1300" dirty="0" smtClean="0">
                <a:solidFill>
                  <a:prstClr val="black"/>
                </a:solidFill>
                <a:latin typeface="ＭＳ ゴシック" pitchFamily="49" charset="-128"/>
                <a:ea typeface="ＭＳ ゴシック" pitchFamily="49" charset="-128"/>
              </a:rPr>
              <a:t>を感じる介護</a:t>
            </a:r>
            <a:r>
              <a:rPr lang="ja-JP" altLang="en-US" sz="1300" dirty="0">
                <a:solidFill>
                  <a:prstClr val="black"/>
                </a:solidFill>
                <a:latin typeface="ＭＳ ゴシック" pitchFamily="49" charset="-128"/>
                <a:ea typeface="ＭＳ ゴシック" pitchFamily="49" charset="-128"/>
              </a:rPr>
              <a:t>支援専門員が約</a:t>
            </a:r>
            <a:r>
              <a:rPr lang="ja-JP" altLang="en-US" sz="1300" dirty="0" smtClean="0">
                <a:solidFill>
                  <a:prstClr val="black"/>
                </a:solidFill>
                <a:latin typeface="ＭＳ ゴシック" pitchFamily="49" charset="-128"/>
                <a:ea typeface="ＭＳ ゴシック" pitchFamily="49" charset="-128"/>
              </a:rPr>
              <a:t>５割、地域包括支援センターが約２割という現状。このため医療側</a:t>
            </a:r>
            <a:r>
              <a:rPr lang="ja-JP" altLang="en-US" sz="1300" dirty="0" smtClean="0">
                <a:solidFill>
                  <a:schemeClr val="tx1"/>
                </a:solidFill>
                <a:latin typeface="ＭＳ ゴシック" pitchFamily="49" charset="-128"/>
                <a:ea typeface="ＭＳ ゴシック" pitchFamily="49" charset="-128"/>
              </a:rPr>
              <a:t>からも取組の強化</a:t>
            </a:r>
            <a:r>
              <a:rPr lang="ja-JP" altLang="en-US" sz="1300" dirty="0" smtClean="0">
                <a:solidFill>
                  <a:prstClr val="black"/>
                </a:solidFill>
                <a:latin typeface="ＭＳ ゴシック" pitchFamily="49" charset="-128"/>
                <a:ea typeface="ＭＳ ゴシック" pitchFamily="49" charset="-128"/>
              </a:rPr>
              <a:t>が求められている。あわせて</a:t>
            </a:r>
            <a:r>
              <a:rPr lang="ja-JP" altLang="en-US" sz="1300" dirty="0" smtClean="0">
                <a:solidFill>
                  <a:schemeClr val="tx1"/>
                </a:solidFill>
                <a:latin typeface="ＭＳ ゴシック" pitchFamily="49" charset="-128"/>
                <a:ea typeface="ＭＳ ゴシック" pitchFamily="49" charset="-128"/>
              </a:rPr>
              <a:t>地域</a:t>
            </a:r>
            <a:r>
              <a:rPr lang="ja-JP" altLang="en-US" sz="1300" dirty="0">
                <a:solidFill>
                  <a:schemeClr val="tx1"/>
                </a:solidFill>
                <a:latin typeface="ＭＳ ゴシック" pitchFamily="49" charset="-128"/>
                <a:ea typeface="ＭＳ ゴシック" pitchFamily="49" charset="-128"/>
              </a:rPr>
              <a:t>包括支援</a:t>
            </a:r>
            <a:r>
              <a:rPr lang="ja-JP" altLang="en-US" sz="1300" dirty="0" smtClean="0">
                <a:solidFill>
                  <a:schemeClr val="tx1"/>
                </a:solidFill>
                <a:latin typeface="ＭＳ ゴシック" pitchFamily="49" charset="-128"/>
                <a:ea typeface="ＭＳ ゴシック" pitchFamily="49" charset="-128"/>
              </a:rPr>
              <a:t>センター</a:t>
            </a:r>
            <a:r>
              <a:rPr lang="ja-JP" altLang="en-US" sz="1300" dirty="0">
                <a:solidFill>
                  <a:schemeClr val="tx1"/>
                </a:solidFill>
                <a:latin typeface="ＭＳ ゴシック" pitchFamily="49" charset="-128"/>
                <a:ea typeface="ＭＳ ゴシック" pitchFamily="49" charset="-128"/>
              </a:rPr>
              <a:t>で</a:t>
            </a:r>
            <a:r>
              <a:rPr lang="ja-JP" altLang="en-US" sz="1300" dirty="0" smtClean="0">
                <a:solidFill>
                  <a:schemeClr val="tx1"/>
                </a:solidFill>
                <a:latin typeface="ＭＳ ゴシック" pitchFamily="49" charset="-128"/>
                <a:ea typeface="ＭＳ ゴシック" pitchFamily="49" charset="-128"/>
              </a:rPr>
              <a:t>も</a:t>
            </a:r>
            <a:r>
              <a:rPr lang="ja-JP" altLang="en-US" sz="1300" dirty="0">
                <a:solidFill>
                  <a:schemeClr val="tx1"/>
                </a:solidFill>
                <a:latin typeface="ＭＳ ゴシック" pitchFamily="49" charset="-128"/>
                <a:ea typeface="ＭＳ ゴシック" pitchFamily="49" charset="-128"/>
              </a:rPr>
              <a:t>、医療面での対応強化</a:t>
            </a:r>
            <a:r>
              <a:rPr lang="ja-JP" altLang="en-US" sz="1300" dirty="0" smtClean="0">
                <a:solidFill>
                  <a:schemeClr val="tx1"/>
                </a:solidFill>
                <a:latin typeface="ＭＳ ゴシック" pitchFamily="49" charset="-128"/>
                <a:ea typeface="ＭＳ ゴシック" pitchFamily="49" charset="-128"/>
              </a:rPr>
              <a:t>や認知症</a:t>
            </a:r>
            <a:r>
              <a:rPr lang="ja-JP" altLang="en-US" sz="1300" dirty="0">
                <a:solidFill>
                  <a:schemeClr val="tx1"/>
                </a:solidFill>
                <a:latin typeface="ＭＳ ゴシック" pitchFamily="49" charset="-128"/>
                <a:ea typeface="ＭＳ ゴシック" pitchFamily="49" charset="-128"/>
              </a:rPr>
              <a:t>高齢者への対応強化など</a:t>
            </a:r>
            <a:r>
              <a:rPr lang="ja-JP" altLang="en-US" sz="1300" dirty="0" smtClean="0">
                <a:solidFill>
                  <a:schemeClr val="tx1"/>
                </a:solidFill>
                <a:latin typeface="ＭＳ ゴシック" pitchFamily="49" charset="-128"/>
                <a:ea typeface="ＭＳ ゴシック" pitchFamily="49" charset="-128"/>
              </a:rPr>
              <a:t>体制</a:t>
            </a:r>
            <a:r>
              <a:rPr lang="ja-JP" altLang="en-US" sz="1300" dirty="0">
                <a:solidFill>
                  <a:schemeClr val="tx1"/>
                </a:solidFill>
                <a:latin typeface="ＭＳ ゴシック" pitchFamily="49" charset="-128"/>
                <a:ea typeface="ＭＳ ゴシック" pitchFamily="49" charset="-128"/>
              </a:rPr>
              <a:t>の</a:t>
            </a:r>
            <a:r>
              <a:rPr lang="ja-JP" altLang="en-US" sz="1300" dirty="0" smtClean="0">
                <a:solidFill>
                  <a:schemeClr val="tx1"/>
                </a:solidFill>
                <a:latin typeface="ＭＳ ゴシック" pitchFamily="49" charset="-128"/>
                <a:ea typeface="ＭＳ ゴシック" pitchFamily="49" charset="-128"/>
              </a:rPr>
              <a:t>充実が求められる</a:t>
            </a:r>
            <a:r>
              <a:rPr lang="ja-JP" altLang="en-US" sz="1300" dirty="0">
                <a:solidFill>
                  <a:schemeClr val="tx1"/>
                </a:solidFill>
                <a:latin typeface="ＭＳ ゴシック" pitchFamily="49" charset="-128"/>
                <a:ea typeface="ＭＳ ゴシック" pitchFamily="49" charset="-128"/>
              </a:rPr>
              <a:t>とともに、在宅医療に関する</a:t>
            </a:r>
            <a:r>
              <a:rPr lang="ja-JP" altLang="en-US" sz="1300" dirty="0" smtClean="0">
                <a:solidFill>
                  <a:schemeClr val="tx1"/>
                </a:solidFill>
                <a:latin typeface="ＭＳ ゴシック" pitchFamily="49" charset="-128"/>
                <a:ea typeface="ＭＳ ゴシック" pitchFamily="49" charset="-128"/>
              </a:rPr>
              <a:t>拠点機能との連携の強化</a:t>
            </a:r>
            <a:r>
              <a:rPr lang="ja-JP" altLang="en-US" sz="1300" dirty="0">
                <a:solidFill>
                  <a:schemeClr val="tx1"/>
                </a:solidFill>
                <a:latin typeface="ＭＳ ゴシック" pitchFamily="49" charset="-128"/>
                <a:ea typeface="ＭＳ ゴシック" pitchFamily="49" charset="-128"/>
              </a:rPr>
              <a:t>が</a:t>
            </a:r>
            <a:r>
              <a:rPr lang="ja-JP" altLang="en-US" sz="1300" dirty="0" smtClean="0">
                <a:solidFill>
                  <a:schemeClr val="tx1"/>
                </a:solidFill>
                <a:latin typeface="ＭＳ ゴシック" pitchFamily="49" charset="-128"/>
                <a:ea typeface="ＭＳ ゴシック" pitchFamily="49" charset="-128"/>
              </a:rPr>
              <a:t>必要。</a:t>
            </a:r>
            <a:endParaRPr lang="en-US" altLang="ja-JP" sz="1300" dirty="0">
              <a:solidFill>
                <a:schemeClr val="tx1"/>
              </a:solidFill>
              <a:latin typeface="ＭＳ ゴシック" pitchFamily="49" charset="-128"/>
              <a:ea typeface="ＭＳ ゴシック" pitchFamily="49" charset="-128"/>
            </a:endParaRPr>
          </a:p>
          <a:p>
            <a:pPr marL="177800" indent="-177800" algn="just" fontAlgn="auto">
              <a:spcBef>
                <a:spcPts val="600"/>
              </a:spcBef>
              <a:spcAft>
                <a:spcPts val="0"/>
              </a:spcAft>
              <a:defRPr/>
            </a:pPr>
            <a:r>
              <a:rPr lang="ja-JP" altLang="en-US" sz="1300" dirty="0" smtClean="0">
                <a:solidFill>
                  <a:prstClr val="black"/>
                </a:solidFill>
                <a:latin typeface="ＭＳ ゴシック" pitchFamily="49" charset="-128"/>
                <a:ea typeface="ＭＳ ゴシック" pitchFamily="49" charset="-128"/>
              </a:rPr>
              <a:t>○</a:t>
            </a:r>
            <a:r>
              <a:rPr lang="ja-JP" altLang="en-US" sz="1300" dirty="0">
                <a:solidFill>
                  <a:prstClr val="black"/>
                </a:solidFill>
                <a:latin typeface="ＭＳ ゴシック" pitchFamily="49" charset="-128"/>
                <a:ea typeface="ＭＳ ゴシック" pitchFamily="49" charset="-128"/>
              </a:rPr>
              <a:t>　</a:t>
            </a:r>
            <a:r>
              <a:rPr lang="ja-JP" altLang="en-US" sz="1300" dirty="0" smtClean="0">
                <a:solidFill>
                  <a:prstClr val="black"/>
                </a:solidFill>
                <a:latin typeface="ＭＳ ゴシック" pitchFamily="49" charset="-128"/>
                <a:ea typeface="ＭＳ ゴシック" pitchFamily="49" charset="-128"/>
              </a:rPr>
              <a:t>これ</a:t>
            </a:r>
            <a:r>
              <a:rPr lang="ja-JP" altLang="en-US" sz="1300" dirty="0" smtClean="0">
                <a:solidFill>
                  <a:schemeClr val="tx1"/>
                </a:solidFill>
                <a:latin typeface="ＭＳ ゴシック" pitchFamily="49" charset="-128"/>
                <a:ea typeface="ＭＳ ゴシック" pitchFamily="49" charset="-128"/>
              </a:rPr>
              <a:t>までの医療行政は</a:t>
            </a:r>
            <a:r>
              <a:rPr lang="ja-JP" altLang="en-US" sz="1300" dirty="0">
                <a:solidFill>
                  <a:schemeClr val="tx1"/>
                </a:solidFill>
                <a:latin typeface="ＭＳ ゴシック" pitchFamily="49" charset="-128"/>
                <a:ea typeface="ＭＳ ゴシック" pitchFamily="49" charset="-128"/>
              </a:rPr>
              <a:t>、都道府県が二次医療圏を中心に</a:t>
            </a:r>
            <a:r>
              <a:rPr lang="ja-JP" altLang="en-US" sz="1300" dirty="0" smtClean="0">
                <a:solidFill>
                  <a:schemeClr val="tx1"/>
                </a:solidFill>
                <a:latin typeface="ＭＳ ゴシック" pitchFamily="49" charset="-128"/>
                <a:ea typeface="ＭＳ ゴシック" pitchFamily="49" charset="-128"/>
              </a:rPr>
              <a:t>考えて</a:t>
            </a:r>
            <a:r>
              <a:rPr lang="ja-JP" altLang="en-US" sz="1300" dirty="0">
                <a:solidFill>
                  <a:schemeClr val="tx1"/>
                </a:solidFill>
                <a:latin typeface="ＭＳ ゴシック" pitchFamily="49" charset="-128"/>
                <a:ea typeface="ＭＳ ゴシック" pitchFamily="49" charset="-128"/>
              </a:rPr>
              <a:t>きたが、今後、在宅医療に</a:t>
            </a:r>
            <a:r>
              <a:rPr lang="ja-JP" altLang="en-US" sz="1300" dirty="0" smtClean="0">
                <a:solidFill>
                  <a:schemeClr val="tx1"/>
                </a:solidFill>
                <a:latin typeface="ＭＳ ゴシック" pitchFamily="49" charset="-128"/>
                <a:ea typeface="ＭＳ ゴシック" pitchFamily="49" charset="-128"/>
              </a:rPr>
              <a:t>ついてはより日常</a:t>
            </a:r>
            <a:r>
              <a:rPr lang="ja-JP" altLang="en-US" sz="1300" dirty="0">
                <a:solidFill>
                  <a:schemeClr val="tx1"/>
                </a:solidFill>
                <a:latin typeface="ＭＳ ゴシック" pitchFamily="49" charset="-128"/>
                <a:ea typeface="ＭＳ ゴシック" pitchFamily="49" charset="-128"/>
              </a:rPr>
              <a:t>生活圏域に近い</a:t>
            </a:r>
            <a:r>
              <a:rPr lang="ja-JP" altLang="en-US" sz="1300" dirty="0" smtClean="0">
                <a:solidFill>
                  <a:schemeClr val="tx1"/>
                </a:solidFill>
                <a:latin typeface="ＭＳ ゴシック" pitchFamily="49" charset="-128"/>
                <a:ea typeface="ＭＳ ゴシック" pitchFamily="49" charset="-128"/>
              </a:rPr>
              <a:t>エリア等の市町村レベルで体制</a:t>
            </a:r>
            <a:r>
              <a:rPr lang="ja-JP" altLang="en-US" sz="1300" dirty="0">
                <a:solidFill>
                  <a:schemeClr val="tx1"/>
                </a:solidFill>
                <a:latin typeface="ＭＳ ゴシック" pitchFamily="49" charset="-128"/>
                <a:ea typeface="ＭＳ ゴシック" pitchFamily="49" charset="-128"/>
              </a:rPr>
              <a:t>を整える必要がある。</a:t>
            </a:r>
            <a:endParaRPr lang="en-US" altLang="ja-JP" sz="1300" dirty="0">
              <a:solidFill>
                <a:schemeClr val="tx1"/>
              </a:solidFill>
              <a:latin typeface="ＭＳ ゴシック" pitchFamily="49" charset="-128"/>
              <a:ea typeface="ＭＳ ゴシック" pitchFamily="49" charset="-128"/>
            </a:endParaRPr>
          </a:p>
          <a:p>
            <a:pPr marL="177800" indent="-177800" algn="just" fontAlgn="auto">
              <a:spcBef>
                <a:spcPts val="600"/>
              </a:spcBef>
              <a:spcAft>
                <a:spcPts val="0"/>
              </a:spcAft>
              <a:defRPr/>
            </a:pPr>
            <a:r>
              <a:rPr lang="ja-JP" altLang="en-US" sz="1300" dirty="0" smtClean="0">
                <a:solidFill>
                  <a:schemeClr val="tx1"/>
                </a:solidFill>
                <a:latin typeface="ＭＳ ゴシック" pitchFamily="49" charset="-128"/>
                <a:ea typeface="ＭＳ ゴシック" pitchFamily="49" charset="-128"/>
              </a:rPr>
              <a:t>○　在宅医療と介護を一体的に提供できる体制整備を図るには、地域の医師会等と連携しつつ、都道府県の支援のもと、市町村が積極的に関与することが必要。</a:t>
            </a:r>
            <a:endParaRPr lang="en-US" altLang="ja-JP" sz="1300" dirty="0" smtClean="0">
              <a:solidFill>
                <a:schemeClr val="tx1"/>
              </a:solidFill>
              <a:latin typeface="ＭＳ ゴシック" pitchFamily="49" charset="-128"/>
              <a:ea typeface="ＭＳ ゴシック" pitchFamily="49" charset="-128"/>
            </a:endParaRPr>
          </a:p>
        </p:txBody>
      </p:sp>
      <p:sp>
        <p:nvSpPr>
          <p:cNvPr id="16" name="タイトル 1"/>
          <p:cNvSpPr txBox="1">
            <a:spLocks/>
          </p:cNvSpPr>
          <p:nvPr/>
        </p:nvSpPr>
        <p:spPr>
          <a:xfrm>
            <a:off x="69329" y="44624"/>
            <a:ext cx="9941984" cy="576064"/>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fontAlgn="auto">
              <a:spcAft>
                <a:spcPts val="0"/>
              </a:spcAft>
              <a:defRPr/>
            </a:pPr>
            <a:r>
              <a:rPr lang="ja-JP" altLang="en-US" sz="2400" dirty="0" smtClean="0">
                <a:solidFill>
                  <a:prstClr val="black"/>
                </a:solidFill>
                <a:latin typeface="ＭＳ Ｐゴシック"/>
                <a:ea typeface="ＤＨＰ特太ゴシック体" pitchFamily="2" charset="-128"/>
              </a:rPr>
              <a:t>（参考）在宅医療・介護連携の推進について</a:t>
            </a:r>
            <a:endParaRPr lang="ja-JP" altLang="en-US" sz="2400" dirty="0">
              <a:solidFill>
                <a:prstClr val="black"/>
              </a:solidFill>
              <a:latin typeface="ＭＳ Ｐゴシック"/>
              <a:ea typeface="ＤＨＰ特太ゴシック体" pitchFamily="2" charset="-128"/>
            </a:endParaRPr>
          </a:p>
        </p:txBody>
      </p:sp>
      <p:sp>
        <p:nvSpPr>
          <p:cNvPr id="5" name="スライド番号プレースホルダー 1"/>
          <p:cNvSpPr txBox="1">
            <a:spLocks noGrp="1"/>
          </p:cNvSpPr>
          <p:nvPr/>
        </p:nvSpPr>
        <p:spPr bwMode="auto">
          <a:xfrm>
            <a:off x="9485806" y="6597355"/>
            <a:ext cx="594820" cy="365125"/>
          </a:xfrm>
          <a:prstGeom prst="rect">
            <a:avLst/>
          </a:prstGeom>
          <a:noFill/>
          <a:ln>
            <a:miter lim="800000"/>
            <a:headEnd/>
            <a:tailEnd/>
          </a:ln>
        </p:spPr>
        <p:txBody>
          <a:bodyPr lIns="91413" tIns="45707" rIns="91413" bIns="45707" anchor="ctr"/>
          <a:lstStyle/>
          <a:p>
            <a:pPr algn="r" fontAlgn="auto">
              <a:spcBef>
                <a:spcPts val="0"/>
              </a:spcBef>
              <a:spcAft>
                <a:spcPts val="0"/>
              </a:spcAft>
              <a:defRPr/>
            </a:pPr>
            <a:fld id="{71316A0E-05EA-4553-ABD2-DA07ABB94753}" type="slidenum">
              <a:rPr lang="ja-JP" altLang="en-US" sz="1400">
                <a:solidFill>
                  <a:srgbClr val="000000"/>
                </a:solidFill>
                <a:latin typeface="HGｺﾞｼｯｸM" panose="020B0609000000000000" pitchFamily="49" charset="-128"/>
                <a:ea typeface="HGｺﾞｼｯｸM" panose="020B0609000000000000" pitchFamily="49" charset="-128"/>
              </a:rPr>
              <a:pPr algn="r" fontAlgn="auto">
                <a:spcBef>
                  <a:spcPts val="0"/>
                </a:spcBef>
                <a:spcAft>
                  <a:spcPts val="0"/>
                </a:spcAft>
                <a:defRPr/>
              </a:pPr>
              <a:t>43</a:t>
            </a:fld>
            <a:endParaRPr lang="en-US" altLang="ja-JP" sz="1400" dirty="0">
              <a:solidFill>
                <a:srgbClr val="000000"/>
              </a:solidFill>
              <a:latin typeface="HGｺﾞｼｯｸM" panose="020B0609000000000000" pitchFamily="49" charset="-128"/>
              <a:ea typeface="HGｺﾞｼｯｸM" panose="020B0609000000000000" pitchFamily="49" charset="-128"/>
            </a:endParaRPr>
          </a:p>
        </p:txBody>
      </p:sp>
      <p:sp>
        <p:nvSpPr>
          <p:cNvPr id="6" name="コンテンツ プレースホルダ 2"/>
          <p:cNvSpPr txBox="1">
            <a:spLocks/>
          </p:cNvSpPr>
          <p:nvPr/>
        </p:nvSpPr>
        <p:spPr>
          <a:xfrm>
            <a:off x="57453" y="4725144"/>
            <a:ext cx="9953860" cy="1926040"/>
          </a:xfrm>
          <a:prstGeom prst="rect">
            <a:avLst/>
          </a:prstGeom>
          <a:noFill/>
        </p:spPr>
        <p:style>
          <a:lnRef idx="2">
            <a:schemeClr val="dk1"/>
          </a:lnRef>
          <a:fillRef idx="1">
            <a:schemeClr val="lt1"/>
          </a:fillRef>
          <a:effectRef idx="0">
            <a:schemeClr val="dk1"/>
          </a:effectRef>
          <a:fontRef idx="minor">
            <a:schemeClr val="dk1"/>
          </a:fontRef>
        </p:style>
        <p:txBody>
          <a:bodyPr lIns="108000" rIns="108000" bIns="36000" anchor="b">
            <a:no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0" indent="0">
              <a:spcBef>
                <a:spcPct val="0"/>
              </a:spcBef>
              <a:buFont typeface="Arial" pitchFamily="34" charset="0"/>
              <a:buNone/>
            </a:pPr>
            <a:endParaRPr lang="en-US" altLang="ja-JP" sz="1300" dirty="0">
              <a:solidFill>
                <a:prstClr val="black"/>
              </a:solidFill>
            </a:endParaRPr>
          </a:p>
          <a:p>
            <a:pPr marL="182563" indent="-182563" algn="just">
              <a:spcBef>
                <a:spcPts val="600"/>
              </a:spcBef>
              <a:buNone/>
            </a:pPr>
            <a:r>
              <a:rPr lang="ja-JP" altLang="en-US" sz="1300" dirty="0" smtClean="0">
                <a:solidFill>
                  <a:prstClr val="black"/>
                </a:solidFill>
                <a:latin typeface="ＭＳ ゴシック" pitchFamily="49" charset="-128"/>
                <a:ea typeface="ＭＳ ゴシック" pitchFamily="49" charset="-128"/>
              </a:rPr>
              <a:t>○　在宅医療・介護連携拠点の機能について</a:t>
            </a:r>
            <a:r>
              <a:rPr lang="ja-JP" altLang="en-US" sz="1300" dirty="0">
                <a:solidFill>
                  <a:prstClr val="black"/>
                </a:solidFill>
                <a:latin typeface="ＭＳ ゴシック" pitchFamily="49" charset="-128"/>
                <a:ea typeface="ＭＳ ゴシック" pitchFamily="49" charset="-128"/>
              </a:rPr>
              <a:t>、現在の地域包括支援センターによる包括的支援事業や地域ケア会議</a:t>
            </a:r>
            <a:r>
              <a:rPr lang="ja-JP" altLang="en-US" sz="1300" dirty="0" smtClean="0">
                <a:solidFill>
                  <a:prstClr val="black"/>
                </a:solidFill>
                <a:latin typeface="ＭＳ ゴシック" pitchFamily="49" charset="-128"/>
                <a:ea typeface="ＭＳ ゴシック" pitchFamily="49" charset="-128"/>
              </a:rPr>
              <a:t>と役割分担や連携方法に留意しつつ、</a:t>
            </a:r>
            <a:r>
              <a:rPr lang="ja-JP" altLang="en-US" sz="1300" dirty="0" smtClean="0">
                <a:solidFill>
                  <a:schemeClr val="tx1"/>
                </a:solidFill>
                <a:latin typeface="ＭＳ ゴシック" pitchFamily="49" charset="-128"/>
                <a:ea typeface="ＭＳ ゴシック" pitchFamily="49" charset="-128"/>
              </a:rPr>
              <a:t>介護保険法の中で制度化してはどうか。</a:t>
            </a:r>
            <a:r>
              <a:rPr lang="ja-JP" altLang="en-US" sz="1300" dirty="0" smtClean="0">
                <a:solidFill>
                  <a:prstClr val="black"/>
                </a:solidFill>
                <a:latin typeface="ＭＳ ゴシック" pitchFamily="49" charset="-128"/>
                <a:ea typeface="ＭＳ ゴシック" pitchFamily="49" charset="-128"/>
              </a:rPr>
              <a:t>　　</a:t>
            </a:r>
            <a:endParaRPr lang="en-US" altLang="ja-JP" sz="1300" dirty="0" smtClean="0">
              <a:solidFill>
                <a:prstClr val="black"/>
              </a:solidFill>
              <a:latin typeface="ＭＳ ゴシック" pitchFamily="49" charset="-128"/>
              <a:ea typeface="ＭＳ ゴシック" pitchFamily="49" charset="-128"/>
            </a:endParaRPr>
          </a:p>
          <a:p>
            <a:pPr marL="182563" indent="-182563" algn="just">
              <a:spcBef>
                <a:spcPts val="600"/>
              </a:spcBef>
              <a:buFont typeface="Arial" pitchFamily="34" charset="0"/>
              <a:buNone/>
            </a:pPr>
            <a:r>
              <a:rPr lang="ja-JP" altLang="en-US" sz="1300" dirty="0" smtClean="0">
                <a:solidFill>
                  <a:prstClr val="black"/>
                </a:solidFill>
                <a:latin typeface="ＭＳ ゴシック" pitchFamily="49" charset="-128"/>
                <a:ea typeface="ＭＳ ゴシック" pitchFamily="49" charset="-128"/>
              </a:rPr>
              <a:t>○　</a:t>
            </a:r>
            <a:r>
              <a:rPr lang="ja-JP" altLang="en-US" sz="1300" dirty="0" smtClean="0">
                <a:solidFill>
                  <a:schemeClr val="tx1"/>
                </a:solidFill>
                <a:latin typeface="ＭＳ ゴシック" pitchFamily="49" charset="-128"/>
                <a:ea typeface="ＭＳ ゴシック" pitchFamily="49" charset="-128"/>
              </a:rPr>
              <a:t>これまで在宅医療の提供体制等への関与が少なかった市町村の取組を推進するために、都道府県が積極的に支援す</a:t>
            </a:r>
            <a:r>
              <a:rPr lang="ja-JP" altLang="en-US" sz="1300" dirty="0" smtClean="0">
                <a:solidFill>
                  <a:prstClr val="black"/>
                </a:solidFill>
                <a:latin typeface="ＭＳ ゴシック" pitchFamily="49" charset="-128"/>
                <a:ea typeface="ＭＳ ゴシック" pitchFamily="49" charset="-128"/>
              </a:rPr>
              <a:t>ることが必要ではないか。</a:t>
            </a:r>
            <a:endParaRPr lang="en-US" altLang="ja-JP" sz="1300" dirty="0" smtClean="0">
              <a:solidFill>
                <a:prstClr val="black"/>
              </a:solidFill>
              <a:latin typeface="ＭＳ ゴシック" pitchFamily="49" charset="-128"/>
              <a:ea typeface="ＭＳ ゴシック" pitchFamily="49" charset="-128"/>
            </a:endParaRPr>
          </a:p>
          <a:p>
            <a:pPr marL="182563" indent="-182563" algn="just">
              <a:spcBef>
                <a:spcPts val="600"/>
              </a:spcBef>
              <a:buFont typeface="Arial" pitchFamily="34" charset="0"/>
              <a:buNone/>
            </a:pPr>
            <a:r>
              <a:rPr lang="ja-JP" altLang="en-US" sz="1300" dirty="0" smtClean="0">
                <a:solidFill>
                  <a:prstClr val="black"/>
                </a:solidFill>
                <a:latin typeface="ＭＳ ゴシック" pitchFamily="49" charset="-128"/>
                <a:ea typeface="ＭＳ ゴシック" pitchFamily="49" charset="-128"/>
              </a:rPr>
              <a:t>○　小規模市町村での取組を円滑に進めるため、</a:t>
            </a:r>
            <a:r>
              <a:rPr lang="ja-JP" altLang="en-US" sz="1300" dirty="0" smtClean="0">
                <a:solidFill>
                  <a:schemeClr val="tx1"/>
                </a:solidFill>
                <a:latin typeface="ＭＳ ゴシック" pitchFamily="49" charset="-128"/>
                <a:ea typeface="ＭＳ ゴシック" pitchFamily="49" charset="-128"/>
              </a:rPr>
              <a:t>複数の市町村による共同での事業</a:t>
            </a:r>
            <a:r>
              <a:rPr lang="ja-JP" altLang="en-US" sz="1300" dirty="0" smtClean="0">
                <a:solidFill>
                  <a:prstClr val="black"/>
                </a:solidFill>
                <a:latin typeface="ＭＳ ゴシック" pitchFamily="49" charset="-128"/>
                <a:ea typeface="ＭＳ ゴシック" pitchFamily="49" charset="-128"/>
              </a:rPr>
              <a:t>を認める等の</a:t>
            </a:r>
            <a:r>
              <a:rPr lang="ja-JP" altLang="en-US" sz="1300" dirty="0" smtClean="0">
                <a:solidFill>
                  <a:prstClr val="black"/>
                </a:solidFill>
                <a:latin typeface="ＭＳ Ｐゴシック" pitchFamily="50" charset="-128"/>
                <a:ea typeface="ＭＳ Ｐゴシック" pitchFamily="50" charset="-128"/>
              </a:rPr>
              <a:t>措置が必要ではないか。</a:t>
            </a:r>
            <a:endParaRPr lang="en-US" altLang="ja-JP" sz="1300" dirty="0" smtClean="0">
              <a:solidFill>
                <a:prstClr val="black"/>
              </a:solidFill>
              <a:latin typeface="ＭＳ Ｐゴシック" pitchFamily="50" charset="-128"/>
              <a:ea typeface="ＭＳ Ｐゴシック" pitchFamily="50" charset="-128"/>
            </a:endParaRPr>
          </a:p>
          <a:p>
            <a:pPr marL="182563" indent="-182563" algn="just">
              <a:spcBef>
                <a:spcPts val="600"/>
              </a:spcBef>
              <a:buNone/>
            </a:pPr>
            <a:r>
              <a:rPr lang="ja-JP" altLang="en-US" sz="1300" dirty="0">
                <a:solidFill>
                  <a:schemeClr val="tx1"/>
                </a:solidFill>
                <a:latin typeface="ＭＳ ゴシック" pitchFamily="49" charset="-128"/>
                <a:ea typeface="ＭＳ ゴシック" pitchFamily="49" charset="-128"/>
              </a:rPr>
              <a:t>○　在宅医療・介護連携拠点の機能については、医療計画との調和も図りながら、介護保険事業（支援）計画に記載することとしてはどうか。</a:t>
            </a:r>
            <a:endParaRPr lang="en-US" altLang="ja-JP" sz="1300" dirty="0">
              <a:solidFill>
                <a:schemeClr val="tx1"/>
              </a:solidFill>
              <a:latin typeface="ＭＳ ゴシック" pitchFamily="49" charset="-128"/>
              <a:ea typeface="ＭＳ ゴシック" pitchFamily="49" charset="-128"/>
              <a:cs typeface="Times New Roman" pitchFamily="18" charset="0"/>
            </a:endParaRPr>
          </a:p>
        </p:txBody>
      </p:sp>
      <p:sp>
        <p:nvSpPr>
          <p:cNvPr id="7" name="角丸四角形 6"/>
          <p:cNvSpPr/>
          <p:nvPr/>
        </p:nvSpPr>
        <p:spPr>
          <a:xfrm>
            <a:off x="344364" y="656728"/>
            <a:ext cx="1249490" cy="324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n-ea"/>
              </a:rPr>
              <a:t>現状と課題</a:t>
            </a:r>
            <a:endParaRPr lang="ja-JP" altLang="en-US" sz="1400" dirty="0">
              <a:solidFill>
                <a:schemeClr val="tx1"/>
              </a:solidFill>
              <a:latin typeface="+mn-ea"/>
            </a:endParaRPr>
          </a:p>
        </p:txBody>
      </p:sp>
      <p:sp>
        <p:nvSpPr>
          <p:cNvPr id="8" name="角丸四角形 7"/>
          <p:cNvSpPr/>
          <p:nvPr/>
        </p:nvSpPr>
        <p:spPr>
          <a:xfrm>
            <a:off x="405728" y="4509120"/>
            <a:ext cx="761250" cy="324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n-ea"/>
              </a:rPr>
              <a:t>論点</a:t>
            </a:r>
            <a:endParaRPr lang="ja-JP" altLang="en-US" sz="1400" dirty="0">
              <a:solidFill>
                <a:schemeClr val="tx1"/>
              </a:solidFill>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3079195588"/>
              </p:ext>
            </p:extLst>
          </p:nvPr>
        </p:nvGraphicFramePr>
        <p:xfrm>
          <a:off x="7501544" y="44624"/>
          <a:ext cx="2539951" cy="577282"/>
        </p:xfrm>
        <a:graphic>
          <a:graphicData uri="http://schemas.openxmlformats.org/drawingml/2006/table">
            <a:tbl>
              <a:tblPr firstRow="1" bandRow="1">
                <a:tableStyleId>{5940675A-B579-460E-94D1-54222C63F5DA}</a:tableStyleId>
              </a:tblPr>
              <a:tblGrid>
                <a:gridCol w="1632826"/>
                <a:gridCol w="907125"/>
              </a:tblGrid>
              <a:tr h="3451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46</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9376" marR="79376" marT="36000" marB="36000"/>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資料３より</a:t>
                      </a:r>
                      <a:endParaRPr kumimoji="1" lang="ja-JP" altLang="en-US" sz="900" dirty="0">
                        <a:latin typeface="+mn-ea"/>
                        <a:ea typeface="+mn-ea"/>
                      </a:endParaRPr>
                    </a:p>
                  </a:txBody>
                  <a:tcPr marL="79376" marR="79376" marT="36000" marB="36000" anchor="ctr"/>
                </a:tc>
              </a:tr>
              <a:tr h="230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25</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9376" marR="79376" marT="36000" marB="36000" anchor="ctr"/>
                </a:tc>
                <a:tc vMerge="1">
                  <a:txBody>
                    <a:bodyPr/>
                    <a:lstStyle/>
                    <a:p>
                      <a:endParaRPr kumimoji="1" lang="ja-JP" altLang="en-US" sz="1200" dirty="0"/>
                    </a:p>
                  </a:txBody>
                  <a:tcPr/>
                </a:tc>
              </a:tr>
            </a:tbl>
          </a:graphicData>
        </a:graphic>
      </p:graphicFrame>
    </p:spTree>
    <p:extLst>
      <p:ext uri="{BB962C8B-B14F-4D97-AF65-F5344CB8AC3E}">
        <p14:creationId xmlns:p14="http://schemas.microsoft.com/office/powerpoint/2010/main" val="20867266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2344" y="2420888"/>
            <a:ext cx="9634036" cy="110601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0"/>
            <a:ext cx="10080625"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fontAlgn="auto">
              <a:spcBef>
                <a:spcPts val="0"/>
              </a:spcBef>
              <a:spcAft>
                <a:spcPts val="0"/>
              </a:spcAft>
              <a:defRPr/>
            </a:pPr>
            <a:r>
              <a:rPr lang="ja-JP" altLang="en-US" sz="2400" b="1" dirty="0" smtClean="0">
                <a:solidFill>
                  <a:schemeClr val="tx1"/>
                </a:solidFill>
                <a:latin typeface="ＭＳ Ｐゴシック"/>
              </a:rPr>
              <a:t>在宅医療・介護の連携推進の制度的な位置づけ（イメージ）</a:t>
            </a:r>
          </a:p>
        </p:txBody>
      </p:sp>
      <p:grpSp>
        <p:nvGrpSpPr>
          <p:cNvPr id="23" name="グループ化 22"/>
          <p:cNvGrpSpPr/>
          <p:nvPr/>
        </p:nvGrpSpPr>
        <p:grpSpPr>
          <a:xfrm>
            <a:off x="202344" y="3789039"/>
            <a:ext cx="6596648" cy="2952335"/>
            <a:chOff x="341785" y="2561470"/>
            <a:chExt cx="3744912" cy="3526330"/>
          </a:xfrm>
        </p:grpSpPr>
        <p:grpSp>
          <p:nvGrpSpPr>
            <p:cNvPr id="10" name="グループ化 9"/>
            <p:cNvGrpSpPr/>
            <p:nvPr/>
          </p:nvGrpSpPr>
          <p:grpSpPr>
            <a:xfrm>
              <a:off x="341785" y="2561470"/>
              <a:ext cx="3744912" cy="3526330"/>
              <a:chOff x="467544" y="3079053"/>
              <a:chExt cx="4680520" cy="2777382"/>
            </a:xfrm>
          </p:grpSpPr>
          <p:sp>
            <p:nvSpPr>
              <p:cNvPr id="6" name="角丸四角形 5"/>
              <p:cNvSpPr/>
              <p:nvPr/>
            </p:nvSpPr>
            <p:spPr>
              <a:xfrm>
                <a:off x="467544" y="3079053"/>
                <a:ext cx="4680520" cy="2777382"/>
              </a:xfrm>
              <a:prstGeom prst="roundRect">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ltLang="ja-JP" dirty="0" smtClean="0">
                  <a:solidFill>
                    <a:prstClr val="white"/>
                  </a:solidFill>
                </a:endParaRPr>
              </a:p>
              <a:p>
                <a:pPr algn="ctr" fontAlgn="auto">
                  <a:spcBef>
                    <a:spcPts val="0"/>
                  </a:spcBef>
                  <a:spcAft>
                    <a:spcPts val="0"/>
                  </a:spcAft>
                </a:pPr>
                <a:endParaRPr lang="en-US" altLang="ja-JP" dirty="0" smtClean="0">
                  <a:solidFill>
                    <a:prstClr val="white"/>
                  </a:solidFill>
                </a:endParaRPr>
              </a:p>
              <a:p>
                <a:pPr algn="ctr" fontAlgn="auto">
                  <a:spcBef>
                    <a:spcPts val="0"/>
                  </a:spcBef>
                  <a:spcAft>
                    <a:spcPts val="0"/>
                  </a:spcAft>
                </a:pPr>
                <a:endParaRPr lang="en-US" altLang="ja-JP" dirty="0" smtClean="0">
                  <a:solidFill>
                    <a:prstClr val="white"/>
                  </a:solidFill>
                </a:endParaRPr>
              </a:p>
              <a:p>
                <a:pPr algn="ctr" fontAlgn="auto">
                  <a:spcBef>
                    <a:spcPts val="0"/>
                  </a:spcBef>
                  <a:spcAft>
                    <a:spcPts val="0"/>
                  </a:spcAft>
                </a:pPr>
                <a:endParaRPr lang="en-US" altLang="ja-JP" dirty="0" smtClean="0">
                  <a:solidFill>
                    <a:prstClr val="white"/>
                  </a:solidFill>
                </a:endParaRPr>
              </a:p>
              <a:p>
                <a:pPr algn="ctr" fontAlgn="auto">
                  <a:spcBef>
                    <a:spcPts val="0"/>
                  </a:spcBef>
                  <a:spcAft>
                    <a:spcPts val="0"/>
                  </a:spcAft>
                </a:pPr>
                <a:endParaRPr lang="en-US" altLang="ja-JP" dirty="0" smtClean="0">
                  <a:solidFill>
                    <a:prstClr val="white"/>
                  </a:solidFill>
                </a:endParaRPr>
              </a:p>
              <a:p>
                <a:pPr algn="ctr" fontAlgn="auto">
                  <a:spcBef>
                    <a:spcPts val="0"/>
                  </a:spcBef>
                  <a:spcAft>
                    <a:spcPts val="0"/>
                  </a:spcAft>
                </a:pPr>
                <a:endParaRPr lang="en-US" altLang="ja-JP" dirty="0" smtClean="0">
                  <a:solidFill>
                    <a:prstClr val="white"/>
                  </a:solidFill>
                </a:endParaRPr>
              </a:p>
              <a:p>
                <a:pPr algn="ctr" fontAlgn="auto">
                  <a:spcBef>
                    <a:spcPts val="0"/>
                  </a:spcBef>
                  <a:spcAft>
                    <a:spcPts val="0"/>
                  </a:spcAft>
                </a:pPr>
                <a:endParaRPr lang="en-US" altLang="ja-JP" dirty="0" smtClean="0">
                  <a:solidFill>
                    <a:prstClr val="white"/>
                  </a:solidFill>
                </a:endParaRPr>
              </a:p>
              <a:p>
                <a:pPr algn="ctr" fontAlgn="auto">
                  <a:spcBef>
                    <a:spcPts val="0"/>
                  </a:spcBef>
                  <a:spcAft>
                    <a:spcPts val="0"/>
                  </a:spcAft>
                </a:pPr>
                <a:endParaRPr lang="en-US" altLang="ja-JP" dirty="0" smtClean="0">
                  <a:solidFill>
                    <a:prstClr val="white"/>
                  </a:solidFill>
                </a:endParaRPr>
              </a:p>
              <a:p>
                <a:pPr algn="ctr" fontAlgn="auto">
                  <a:spcBef>
                    <a:spcPts val="0"/>
                  </a:spcBef>
                  <a:spcAft>
                    <a:spcPts val="0"/>
                  </a:spcAft>
                </a:pPr>
                <a:endParaRPr lang="ja-JP" altLang="en-US" dirty="0">
                  <a:solidFill>
                    <a:prstClr val="white"/>
                  </a:solidFill>
                </a:endParaRPr>
              </a:p>
            </p:txBody>
          </p:sp>
          <p:sp>
            <p:nvSpPr>
              <p:cNvPr id="7" name="正方形/長方形 6"/>
              <p:cNvSpPr/>
              <p:nvPr/>
            </p:nvSpPr>
            <p:spPr>
              <a:xfrm>
                <a:off x="720923" y="3417757"/>
                <a:ext cx="4104455" cy="1477789"/>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b="1" dirty="0" smtClean="0">
                    <a:solidFill>
                      <a:prstClr val="black"/>
                    </a:solidFill>
                  </a:rPr>
                  <a:t>包括的支援事業</a:t>
                </a:r>
                <a:endParaRPr lang="en-US" altLang="ja-JP" sz="1600" b="1" dirty="0" smtClean="0">
                  <a:solidFill>
                    <a:prstClr val="black"/>
                  </a:solidFill>
                </a:endParaRPr>
              </a:p>
              <a:p>
                <a:pPr fontAlgn="auto">
                  <a:spcBef>
                    <a:spcPts val="0"/>
                  </a:spcBef>
                  <a:spcAft>
                    <a:spcPts val="0"/>
                  </a:spcAft>
                </a:pPr>
                <a:r>
                  <a:rPr lang="ja-JP" altLang="en-US" sz="1400" dirty="0" smtClean="0">
                    <a:solidFill>
                      <a:prstClr val="black"/>
                    </a:solidFill>
                  </a:rPr>
                  <a:t>　・介護予防ケアマネジメント業務</a:t>
                </a:r>
                <a:endParaRPr lang="en-US" altLang="ja-JP" sz="1400" dirty="0" smtClean="0">
                  <a:solidFill>
                    <a:prstClr val="black"/>
                  </a:solidFill>
                </a:endParaRPr>
              </a:p>
              <a:p>
                <a:pPr fontAlgn="auto">
                  <a:spcBef>
                    <a:spcPts val="0"/>
                  </a:spcBef>
                  <a:spcAft>
                    <a:spcPts val="0"/>
                  </a:spcAft>
                </a:pPr>
                <a:r>
                  <a:rPr lang="ja-JP" altLang="en-US" sz="1400" dirty="0" smtClean="0">
                    <a:solidFill>
                      <a:prstClr val="black"/>
                    </a:solidFill>
                  </a:rPr>
                  <a:t>　・総合相談支援業務</a:t>
                </a:r>
                <a:endParaRPr lang="en-US" altLang="ja-JP" sz="1400" dirty="0" smtClean="0">
                  <a:solidFill>
                    <a:prstClr val="black"/>
                  </a:solidFill>
                </a:endParaRPr>
              </a:p>
              <a:p>
                <a:pPr fontAlgn="auto">
                  <a:spcBef>
                    <a:spcPts val="0"/>
                  </a:spcBef>
                  <a:spcAft>
                    <a:spcPts val="0"/>
                  </a:spcAft>
                </a:pPr>
                <a:r>
                  <a:rPr lang="ja-JP" altLang="en-US" sz="1400" dirty="0" smtClean="0">
                    <a:solidFill>
                      <a:prstClr val="black"/>
                    </a:solidFill>
                  </a:rPr>
                  <a:t>　・権利擁護業務</a:t>
                </a:r>
                <a:endParaRPr lang="en-US" altLang="ja-JP" sz="1400" dirty="0" smtClean="0">
                  <a:solidFill>
                    <a:prstClr val="black"/>
                  </a:solidFill>
                </a:endParaRPr>
              </a:p>
              <a:p>
                <a:pPr fontAlgn="auto">
                  <a:spcBef>
                    <a:spcPts val="0"/>
                  </a:spcBef>
                  <a:spcAft>
                    <a:spcPts val="0"/>
                  </a:spcAft>
                </a:pPr>
                <a:r>
                  <a:rPr lang="ja-JP" altLang="en-US" sz="1400" dirty="0" smtClean="0">
                    <a:solidFill>
                      <a:prstClr val="black"/>
                    </a:solidFill>
                  </a:rPr>
                  <a:t>　・包括的・継続的マネジメント支援業務</a:t>
                </a:r>
                <a:endParaRPr lang="en-US" altLang="ja-JP" sz="1400" dirty="0" smtClean="0">
                  <a:solidFill>
                    <a:prstClr val="black"/>
                  </a:solidFill>
                </a:endParaRPr>
              </a:p>
              <a:p>
                <a:pPr fontAlgn="auto">
                  <a:spcBef>
                    <a:spcPts val="0"/>
                  </a:spcBef>
                  <a:spcAft>
                    <a:spcPts val="0"/>
                  </a:spcAft>
                </a:pPr>
                <a:r>
                  <a:rPr lang="ja-JP" altLang="en-US" sz="1400" dirty="0">
                    <a:solidFill>
                      <a:prstClr val="black"/>
                    </a:solidFill>
                  </a:rPr>
                  <a:t>　</a:t>
                </a:r>
              </a:p>
            </p:txBody>
          </p:sp>
          <p:sp>
            <p:nvSpPr>
              <p:cNvPr id="8" name="正方形/長方形 7"/>
              <p:cNvSpPr/>
              <p:nvPr/>
            </p:nvSpPr>
            <p:spPr>
              <a:xfrm>
                <a:off x="723160" y="4962500"/>
                <a:ext cx="4104455" cy="364841"/>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b="1" dirty="0" smtClean="0">
                    <a:solidFill>
                      <a:prstClr val="black"/>
                    </a:solidFill>
                  </a:rPr>
                  <a:t>介護予防事業</a:t>
                </a:r>
                <a:endParaRPr lang="en-US" altLang="ja-JP" sz="1600" dirty="0" smtClean="0">
                  <a:solidFill>
                    <a:prstClr val="black"/>
                  </a:solidFill>
                </a:endParaRPr>
              </a:p>
            </p:txBody>
          </p:sp>
          <p:sp>
            <p:nvSpPr>
              <p:cNvPr id="9" name="正方形/長方形 8"/>
              <p:cNvSpPr/>
              <p:nvPr/>
            </p:nvSpPr>
            <p:spPr>
              <a:xfrm>
                <a:off x="720924" y="5382243"/>
                <a:ext cx="4104456" cy="368853"/>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b="1" dirty="0" smtClean="0">
                    <a:solidFill>
                      <a:prstClr val="black"/>
                    </a:solidFill>
                  </a:rPr>
                  <a:t>任意事業</a:t>
                </a:r>
                <a:endParaRPr lang="en-US" altLang="ja-JP" sz="1600" dirty="0" smtClean="0">
                  <a:solidFill>
                    <a:prstClr val="black"/>
                  </a:solidFill>
                </a:endParaRPr>
              </a:p>
            </p:txBody>
          </p:sp>
        </p:grpSp>
        <p:sp>
          <p:nvSpPr>
            <p:cNvPr id="11" name="正方形/長方形 10"/>
            <p:cNvSpPr/>
            <p:nvPr/>
          </p:nvSpPr>
          <p:spPr>
            <a:xfrm>
              <a:off x="1515987" y="2614462"/>
              <a:ext cx="1341054" cy="441138"/>
            </a:xfrm>
            <a:prstGeom prst="rect">
              <a:avLst/>
            </a:prstGeom>
          </p:spPr>
          <p:txBody>
            <a:bodyPr wrap="none">
              <a:spAutoFit/>
            </a:bodyPr>
            <a:lstStyle/>
            <a:p>
              <a:pPr algn="ctr" fontAlgn="auto">
                <a:spcBef>
                  <a:spcPts val="0"/>
                </a:spcBef>
                <a:spcAft>
                  <a:spcPts val="0"/>
                </a:spcAft>
              </a:pPr>
              <a:r>
                <a:rPr lang="ja-JP" altLang="en-US" b="1" dirty="0">
                  <a:solidFill>
                    <a:prstClr val="black"/>
                  </a:solidFill>
                  <a:latin typeface="Calibri"/>
                  <a:ea typeface="ＭＳ Ｐゴシック"/>
                </a:rPr>
                <a:t>地域支援</a:t>
              </a:r>
              <a:r>
                <a:rPr lang="ja-JP" altLang="en-US" b="1" dirty="0" smtClean="0">
                  <a:solidFill>
                    <a:prstClr val="black"/>
                  </a:solidFill>
                  <a:latin typeface="Calibri"/>
                  <a:ea typeface="ＭＳ Ｐゴシック"/>
                </a:rPr>
                <a:t>事業（現行）</a:t>
              </a:r>
              <a:endParaRPr lang="en-US" altLang="ja-JP" dirty="0">
                <a:solidFill>
                  <a:prstClr val="black"/>
                </a:solidFill>
                <a:latin typeface="Calibri"/>
                <a:ea typeface="ＭＳ Ｐゴシック"/>
              </a:endParaRPr>
            </a:p>
          </p:txBody>
        </p:sp>
      </p:grpSp>
      <p:sp>
        <p:nvSpPr>
          <p:cNvPr id="14" name="スライド番号プレースホルダー 1"/>
          <p:cNvSpPr txBox="1">
            <a:spLocks noGrp="1"/>
          </p:cNvSpPr>
          <p:nvPr/>
        </p:nvSpPr>
        <p:spPr bwMode="auto">
          <a:xfrm>
            <a:off x="9485806" y="6520651"/>
            <a:ext cx="594820" cy="365125"/>
          </a:xfrm>
          <a:prstGeom prst="rect">
            <a:avLst/>
          </a:prstGeom>
          <a:noFill/>
          <a:ln>
            <a:miter lim="800000"/>
            <a:headEnd/>
            <a:tailEnd/>
          </a:ln>
        </p:spPr>
        <p:txBody>
          <a:bodyPr lIns="91413" tIns="45707" rIns="91413" bIns="45707" anchor="ctr"/>
          <a:lstStyle/>
          <a:p>
            <a:pPr algn="r" fontAlgn="auto">
              <a:spcBef>
                <a:spcPts val="0"/>
              </a:spcBef>
              <a:spcAft>
                <a:spcPts val="0"/>
              </a:spcAft>
              <a:defRPr/>
            </a:pPr>
            <a:fld id="{71316A0E-05EA-4553-ABD2-DA07ABB94753}" type="slidenum">
              <a:rPr lang="ja-JP" altLang="en-US" sz="1200">
                <a:solidFill>
                  <a:srgbClr val="000000"/>
                </a:solidFill>
                <a:latin typeface="HGｺﾞｼｯｸM" panose="020B0609000000000000" pitchFamily="49" charset="-128"/>
                <a:ea typeface="HGｺﾞｼｯｸM" panose="020B0609000000000000" pitchFamily="49" charset="-128"/>
              </a:rPr>
              <a:pPr algn="r" fontAlgn="auto">
                <a:spcBef>
                  <a:spcPts val="0"/>
                </a:spcBef>
                <a:spcAft>
                  <a:spcPts val="0"/>
                </a:spcAft>
                <a:defRPr/>
              </a:pPr>
              <a:t>44</a:t>
            </a:fld>
            <a:endParaRPr lang="en-US" altLang="ja-JP" sz="1200" dirty="0">
              <a:solidFill>
                <a:srgbClr val="000000"/>
              </a:solidFill>
              <a:latin typeface="HGｺﾞｼｯｸM" panose="020B0609000000000000" pitchFamily="49" charset="-128"/>
              <a:ea typeface="HGｺﾞｼｯｸM" panose="020B0609000000000000" pitchFamily="49" charset="-128"/>
            </a:endParaRPr>
          </a:p>
        </p:txBody>
      </p:sp>
      <p:sp>
        <p:nvSpPr>
          <p:cNvPr id="17" name="角丸四角形 16"/>
          <p:cNvSpPr/>
          <p:nvPr/>
        </p:nvSpPr>
        <p:spPr>
          <a:xfrm>
            <a:off x="4274646" y="4509120"/>
            <a:ext cx="2069551" cy="700976"/>
          </a:xfrm>
          <a:prstGeom prst="roundRect">
            <a:avLst/>
          </a:prstGeom>
          <a:solidFill>
            <a:schemeClr val="tx2">
              <a:lumMod val="20000"/>
              <a:lumOff val="80000"/>
            </a:schemeClr>
          </a:solidFill>
          <a:ln w="127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400" dirty="0" smtClean="0">
                <a:solidFill>
                  <a:prstClr val="black"/>
                </a:solidFill>
              </a:rPr>
              <a:t>地域包括支援センターに一括して委託</a:t>
            </a:r>
            <a:endParaRPr lang="en-US" altLang="ja-JP" sz="1400" dirty="0" smtClean="0">
              <a:solidFill>
                <a:prstClr val="black"/>
              </a:solidFill>
            </a:endParaRPr>
          </a:p>
        </p:txBody>
      </p:sp>
      <p:sp>
        <p:nvSpPr>
          <p:cNvPr id="15" name="角丸四角形吹き出し 14"/>
          <p:cNvSpPr/>
          <p:nvPr/>
        </p:nvSpPr>
        <p:spPr>
          <a:xfrm>
            <a:off x="716948" y="4509120"/>
            <a:ext cx="3297482" cy="917980"/>
          </a:xfrm>
          <a:prstGeom prst="wedgeRoundRectCallout">
            <a:avLst>
              <a:gd name="adj1" fmla="val 59273"/>
              <a:gd name="adj2" fmla="val -9441"/>
              <a:gd name="adj3" fmla="val 16667"/>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吹き出し 17"/>
          <p:cNvSpPr/>
          <p:nvPr/>
        </p:nvSpPr>
        <p:spPr>
          <a:xfrm>
            <a:off x="7018802" y="4758944"/>
            <a:ext cx="2817577" cy="902304"/>
          </a:xfrm>
          <a:prstGeom prst="wedgeRoundRectCallout">
            <a:avLst>
              <a:gd name="adj1" fmla="val -155046"/>
              <a:gd name="adj2" fmla="val 9096"/>
              <a:gd name="adj3" fmla="val 16667"/>
            </a:avLst>
          </a:prstGeom>
          <a:solidFill>
            <a:schemeClr val="tx2">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dirty="0" smtClean="0">
              <a:solidFill>
                <a:schemeClr val="tx1"/>
              </a:solidFill>
            </a:endParaRPr>
          </a:p>
          <a:p>
            <a:pPr algn="ctr"/>
            <a:r>
              <a:rPr kumimoji="1" lang="ja-JP" altLang="en-US" sz="1600" dirty="0" smtClean="0">
                <a:solidFill>
                  <a:schemeClr val="tx1"/>
                </a:solidFill>
              </a:rPr>
              <a:t>在宅医療・介護の連携推進に</a:t>
            </a:r>
            <a:r>
              <a:rPr lang="ja-JP" altLang="en-US" sz="1600" dirty="0">
                <a:solidFill>
                  <a:schemeClr val="tx1"/>
                </a:solidFill>
              </a:rPr>
              <a:t>係る</a:t>
            </a:r>
            <a:r>
              <a:rPr kumimoji="1" lang="ja-JP" altLang="en-US" sz="1600" dirty="0" smtClean="0">
                <a:solidFill>
                  <a:schemeClr val="tx1"/>
                </a:solidFill>
              </a:rPr>
              <a:t>事業を追加</a:t>
            </a:r>
            <a:endParaRPr kumimoji="1" lang="en-US" altLang="ja-JP" sz="1600" dirty="0" smtClean="0">
              <a:solidFill>
                <a:schemeClr val="tx1"/>
              </a:solidFill>
            </a:endParaRPr>
          </a:p>
          <a:p>
            <a:pPr algn="ctr"/>
            <a:endParaRPr kumimoji="1" lang="ja-JP" altLang="en-US" sz="1600" dirty="0">
              <a:solidFill>
                <a:schemeClr val="tx1"/>
              </a:solidFill>
            </a:endParaRPr>
          </a:p>
        </p:txBody>
      </p:sp>
      <p:sp>
        <p:nvSpPr>
          <p:cNvPr id="16" name="角丸四角形 15"/>
          <p:cNvSpPr/>
          <p:nvPr/>
        </p:nvSpPr>
        <p:spPr>
          <a:xfrm>
            <a:off x="7018802" y="6072318"/>
            <a:ext cx="2817577" cy="557097"/>
          </a:xfrm>
          <a:prstGeom prst="roundRect">
            <a:avLst/>
          </a:prstGeom>
          <a:solidFill>
            <a:schemeClr val="tx2">
              <a:lumMod val="20000"/>
              <a:lumOff val="80000"/>
            </a:schemeClr>
          </a:solidFill>
          <a:ln w="127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400" dirty="0" smtClean="0">
                <a:solidFill>
                  <a:prstClr val="black"/>
                </a:solidFill>
              </a:rPr>
              <a:t>　他の事業とは別に委託可能</a:t>
            </a:r>
            <a:endParaRPr lang="en-US" altLang="ja-JP" sz="1400" dirty="0" smtClean="0">
              <a:solidFill>
                <a:prstClr val="black"/>
              </a:solidFill>
            </a:endParaRPr>
          </a:p>
        </p:txBody>
      </p:sp>
      <p:sp>
        <p:nvSpPr>
          <p:cNvPr id="3" name="下矢印 2"/>
          <p:cNvSpPr/>
          <p:nvPr/>
        </p:nvSpPr>
        <p:spPr>
          <a:xfrm>
            <a:off x="8264517" y="5791172"/>
            <a:ext cx="293110" cy="193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02344" y="692696"/>
            <a:ext cx="9634036" cy="2834210"/>
          </a:xfrm>
          <a:prstGeom prst="rect">
            <a:avLst/>
          </a:prstGeom>
          <a:noFill/>
          <a:ln w="19050">
            <a:solidFill>
              <a:schemeClr val="tx1"/>
            </a:solidFill>
          </a:ln>
          <a:effectLst/>
        </p:spPr>
        <p:txBody>
          <a:bodyPr wrap="square" lIns="108000" tIns="108000" rIns="144000" bIns="108000" rtlCol="0">
            <a:spAutoFit/>
          </a:bodyPr>
          <a:lstStyle/>
          <a:p>
            <a:pPr marL="271463" indent="-271463" algn="just"/>
            <a:r>
              <a:rPr lang="ja-JP" altLang="en-US" sz="1600" dirty="0" smtClean="0">
                <a:latin typeface="ＭＳ ゴシック" pitchFamily="49" charset="-128"/>
                <a:ea typeface="ＭＳ ゴシック" pitchFamily="49" charset="-128"/>
              </a:rPr>
              <a:t>○　在宅医療連携拠点事業（平成</a:t>
            </a:r>
            <a:r>
              <a:rPr lang="en-US" altLang="ja-JP" sz="1600" dirty="0" smtClean="0">
                <a:latin typeface="ＭＳ ゴシック" pitchFamily="49" charset="-128"/>
                <a:ea typeface="ＭＳ ゴシック" pitchFamily="49" charset="-128"/>
              </a:rPr>
              <a:t>23</a:t>
            </a:r>
            <a:r>
              <a:rPr lang="ja-JP" altLang="en-US" sz="1600" dirty="0" smtClean="0">
                <a:latin typeface="ＭＳ ゴシック" pitchFamily="49" charset="-128"/>
                <a:ea typeface="ＭＳ ゴシック" pitchFamily="49" charset="-128"/>
              </a:rPr>
              <a:t>・</a:t>
            </a:r>
            <a:r>
              <a:rPr lang="en-US" altLang="ja-JP" sz="1600" dirty="0" smtClean="0">
                <a:latin typeface="ＭＳ ゴシック" pitchFamily="49" charset="-128"/>
                <a:ea typeface="ＭＳ ゴシック" pitchFamily="49" charset="-128"/>
              </a:rPr>
              <a:t>24</a:t>
            </a:r>
            <a:r>
              <a:rPr lang="ja-JP" altLang="en-US" sz="1600" dirty="0" smtClean="0">
                <a:latin typeface="ＭＳ ゴシック" pitchFamily="49" charset="-128"/>
                <a:ea typeface="ＭＳ ゴシック" pitchFamily="49" charset="-128"/>
              </a:rPr>
              <a:t>年度）、在宅医療推進事業（平成</a:t>
            </a:r>
            <a:r>
              <a:rPr lang="en-US" altLang="ja-JP" sz="1600" dirty="0">
                <a:latin typeface="ＭＳ ゴシック" pitchFamily="49" charset="-128"/>
                <a:ea typeface="ＭＳ ゴシック" pitchFamily="49" charset="-128"/>
              </a:rPr>
              <a:t>25</a:t>
            </a:r>
            <a:r>
              <a:rPr lang="ja-JP" altLang="en-US" sz="1600" dirty="0" smtClean="0">
                <a:latin typeface="ＭＳ ゴシック" pitchFamily="49" charset="-128"/>
                <a:ea typeface="ＭＳ ゴシック" pitchFamily="49" charset="-128"/>
              </a:rPr>
              <a:t>年度～）の成果を踏まえ、在宅医療・介護の連携推進について、介護保険法の中で恒久的な制度として位置づけ、　全国的に取り組むこととしてはどうか。</a:t>
            </a:r>
            <a:endParaRPr lang="en-US" altLang="ja-JP" sz="1600" dirty="0" smtClean="0">
              <a:latin typeface="ＭＳ ゴシック" pitchFamily="49" charset="-128"/>
              <a:ea typeface="ＭＳ ゴシック" pitchFamily="49" charset="-128"/>
            </a:endParaRPr>
          </a:p>
          <a:p>
            <a:pPr marL="271463" indent="-271463" algn="just">
              <a:spcBef>
                <a:spcPts val="600"/>
              </a:spcBef>
            </a:pPr>
            <a:r>
              <a:rPr lang="ja-JP" altLang="en-US" sz="1600" dirty="0" smtClean="0">
                <a:latin typeface="ＭＳ ゴシック" pitchFamily="49" charset="-128"/>
                <a:ea typeface="ＭＳ ゴシック" pitchFamily="49" charset="-128"/>
              </a:rPr>
              <a:t>○　具体的には、医療に係る専門的な知識及び経験を活用した地域における医療と介護の連携の推進について介護保険法の地域支援事業の包括的支援事業に位置づけ、市町村が主体となり、取り組むこととしてはどうか。</a:t>
            </a:r>
            <a:endParaRPr lang="en-US" altLang="ja-JP" sz="1600" dirty="0" smtClean="0">
              <a:latin typeface="ＭＳ ゴシック" pitchFamily="49" charset="-128"/>
              <a:ea typeface="ＭＳ ゴシック" pitchFamily="49" charset="-128"/>
            </a:endParaRPr>
          </a:p>
          <a:p>
            <a:pPr marL="271463" indent="-271463" algn="just">
              <a:spcBef>
                <a:spcPts val="600"/>
              </a:spcBef>
            </a:pPr>
            <a:r>
              <a:rPr lang="ja-JP" altLang="en-US" sz="1600" dirty="0" smtClean="0">
                <a:latin typeface="ＭＳ ゴシック" pitchFamily="49" charset="-128"/>
                <a:ea typeface="ＭＳ ゴシック" pitchFamily="49" charset="-128"/>
              </a:rPr>
              <a:t>○　その際、現行制度では包括的支援事業を委託する場合、事業の全てにつき一括して行うことと　規定されているが、医療に係る専門的な知識及び経験が必要である業務の趣旨に鑑み、在宅医療・介護の連携推進に係る事業については、これらを適切に実施できる事業体に、他の事業とは別に委託できる仕組みが必要ではないか。</a:t>
            </a:r>
            <a:endParaRPr kumimoji="1" lang="ja-JP" altLang="en-US" sz="160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36806683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p:cNvSpPr/>
          <p:nvPr/>
        </p:nvSpPr>
        <p:spPr>
          <a:xfrm>
            <a:off x="0" y="144438"/>
            <a:ext cx="10080625"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2000" b="1" dirty="0" smtClean="0">
                <a:solidFill>
                  <a:sysClr val="windowText" lastClr="000000"/>
                </a:solidFill>
              </a:rPr>
              <a:t>　</a:t>
            </a:r>
            <a:r>
              <a:rPr lang="ja-JP" altLang="en-US" sz="2400" b="1" dirty="0" smtClean="0">
                <a:solidFill>
                  <a:sysClr val="windowText" lastClr="000000"/>
                </a:solidFill>
              </a:rPr>
              <a:t>　　（参考）在宅医療・介護の連携推進</a:t>
            </a:r>
            <a:r>
              <a:rPr lang="ja-JP" altLang="en-US" sz="2400" b="1" dirty="0">
                <a:solidFill>
                  <a:sysClr val="windowText" lastClr="000000"/>
                </a:solidFill>
              </a:rPr>
              <a:t>について</a:t>
            </a:r>
            <a:r>
              <a:rPr lang="ja-JP" altLang="en-US" sz="2400" b="1" dirty="0" smtClean="0">
                <a:solidFill>
                  <a:sysClr val="windowText" lastClr="000000"/>
                </a:solidFill>
              </a:rPr>
              <a:t>（イメージ）</a:t>
            </a:r>
            <a:endParaRPr lang="ja-JP" altLang="en-US" sz="2400" b="1" dirty="0">
              <a:solidFill>
                <a:sysClr val="windowText" lastClr="000000"/>
              </a:solidFill>
              <a:latin typeface="ＭＳ Ｐゴシック"/>
            </a:endParaRPr>
          </a:p>
        </p:txBody>
      </p:sp>
      <p:grpSp>
        <p:nvGrpSpPr>
          <p:cNvPr id="5" name="グループ化 4"/>
          <p:cNvGrpSpPr/>
          <p:nvPr/>
        </p:nvGrpSpPr>
        <p:grpSpPr>
          <a:xfrm>
            <a:off x="912437" y="986612"/>
            <a:ext cx="8304768" cy="2370380"/>
            <a:chOff x="3326344" y="1700808"/>
            <a:chExt cx="6656327" cy="1854857"/>
          </a:xfrm>
        </p:grpSpPr>
        <p:sp>
          <p:nvSpPr>
            <p:cNvPr id="51" name="角丸四角形 50"/>
            <p:cNvSpPr/>
            <p:nvPr/>
          </p:nvSpPr>
          <p:spPr>
            <a:xfrm>
              <a:off x="3338813" y="1700808"/>
              <a:ext cx="3990451" cy="1854857"/>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black"/>
                  </a:solidFill>
                </a:rPr>
                <a:t>市町村</a:t>
              </a:r>
              <a:endParaRPr lang="en-US" altLang="ja-JP" sz="2000" b="1" dirty="0" smtClean="0">
                <a:solidFill>
                  <a:prstClr val="black"/>
                </a:solidFill>
              </a:endParaRPr>
            </a:p>
            <a:p>
              <a:pPr algn="ctr"/>
              <a:r>
                <a:rPr lang="ja-JP" altLang="en-US" sz="1400" dirty="0" smtClean="0">
                  <a:solidFill>
                    <a:prstClr val="black"/>
                  </a:solidFill>
                </a:rPr>
                <a:t>（地域の現状把握・連絡調整等）</a:t>
              </a:r>
              <a:endParaRPr lang="en-US" altLang="ja-JP" sz="1400" dirty="0" smtClean="0">
                <a:solidFill>
                  <a:prstClr val="black"/>
                </a:solidFill>
              </a:endParaRPr>
            </a:p>
            <a:p>
              <a:pPr algn="ctr"/>
              <a:endParaRPr lang="en-US" altLang="ja-JP" sz="1400" dirty="0" smtClean="0">
                <a:solidFill>
                  <a:prstClr val="black"/>
                </a:solidFill>
              </a:endParaRPr>
            </a:p>
            <a:p>
              <a:pPr algn="ctr"/>
              <a:endParaRPr lang="en-US" altLang="ja-JP" sz="1400" dirty="0" smtClean="0">
                <a:solidFill>
                  <a:prstClr val="black"/>
                </a:solidFill>
              </a:endParaRPr>
            </a:p>
            <a:p>
              <a:pPr algn="ctr"/>
              <a:endParaRPr lang="en-US" altLang="ja-JP" sz="1400" dirty="0" smtClean="0">
                <a:solidFill>
                  <a:prstClr val="black"/>
                </a:solidFill>
              </a:endParaRPr>
            </a:p>
            <a:p>
              <a:pPr algn="ctr"/>
              <a:endParaRPr lang="en-US" altLang="ja-JP" sz="1400" b="1" dirty="0" smtClean="0">
                <a:solidFill>
                  <a:prstClr val="black"/>
                </a:solidFill>
              </a:endParaRPr>
            </a:p>
            <a:p>
              <a:pPr algn="ctr"/>
              <a:endParaRPr lang="en-US" altLang="ja-JP" sz="1400" b="1" dirty="0" smtClean="0">
                <a:solidFill>
                  <a:prstClr val="black"/>
                </a:solidFill>
              </a:endParaRPr>
            </a:p>
            <a:p>
              <a:pPr algn="ctr"/>
              <a:endParaRPr lang="en-US" altLang="ja-JP" b="1" dirty="0" smtClean="0">
                <a:solidFill>
                  <a:prstClr val="black"/>
                </a:solidFill>
              </a:endParaRPr>
            </a:p>
          </p:txBody>
        </p:sp>
        <p:sp>
          <p:nvSpPr>
            <p:cNvPr id="50" name="円/楕円 49"/>
            <p:cNvSpPr/>
            <p:nvPr/>
          </p:nvSpPr>
          <p:spPr bwMode="auto">
            <a:xfrm>
              <a:off x="3530842" y="2743623"/>
              <a:ext cx="3510390" cy="749577"/>
            </a:xfrm>
            <a:prstGeom prst="ellipse">
              <a:avLst/>
            </a:prstGeom>
            <a:solidFill>
              <a:srgbClr val="FF99CC">
                <a:alpha val="30000"/>
              </a:srgb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prstClr val="black"/>
                </a:solidFill>
                <a:latin typeface="Arial" charset="0"/>
              </a:endParaRPr>
            </a:p>
          </p:txBody>
        </p:sp>
        <p:sp>
          <p:nvSpPr>
            <p:cNvPr id="104" name="正方形/長方形 103"/>
            <p:cNvSpPr/>
            <p:nvPr/>
          </p:nvSpPr>
          <p:spPr bwMode="auto">
            <a:xfrm flipH="1">
              <a:off x="5367007" y="2493764"/>
              <a:ext cx="2178282" cy="249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a:solidFill>
                    <a:srgbClr val="002060"/>
                  </a:solidFill>
                </a:rPr>
                <a:t>地域包括</a:t>
              </a:r>
              <a:r>
                <a:rPr lang="ja-JP" altLang="en-US" sz="1100" b="1" dirty="0" smtClean="0">
                  <a:solidFill>
                    <a:srgbClr val="002060"/>
                  </a:solidFill>
                </a:rPr>
                <a:t>支援センター</a:t>
              </a:r>
              <a:endParaRPr lang="en-US" altLang="ja-JP" sz="1100" b="1" dirty="0">
                <a:solidFill>
                  <a:srgbClr val="002060"/>
                </a:solidFill>
              </a:endParaRPr>
            </a:p>
          </p:txBody>
        </p:sp>
        <p:pic>
          <p:nvPicPr>
            <p:cNvPr id="105" name="Picture 12" descr="C:\Users\ARNAS\Desktop\MC900079127.WMF"/>
            <p:cNvPicPr>
              <a:picLocks noChangeAspect="1" noChangeArrowheads="1"/>
            </p:cNvPicPr>
            <p:nvPr/>
          </p:nvPicPr>
          <p:blipFill>
            <a:blip r:embed="rId3" cstate="print"/>
            <a:srcRect/>
            <a:stretch>
              <a:fillRect/>
            </a:stretch>
          </p:blipFill>
          <p:spPr bwMode="auto">
            <a:xfrm>
              <a:off x="5870034" y="2756242"/>
              <a:ext cx="1171197" cy="665753"/>
            </a:xfrm>
            <a:prstGeom prst="rect">
              <a:avLst/>
            </a:prstGeom>
            <a:noFill/>
            <a:ln w="9525">
              <a:noFill/>
              <a:miter lim="800000"/>
              <a:headEnd/>
              <a:tailEnd/>
            </a:ln>
          </p:spPr>
        </p:pic>
        <p:sp>
          <p:nvSpPr>
            <p:cNvPr id="131" name="左右矢印 130"/>
            <p:cNvSpPr/>
            <p:nvPr/>
          </p:nvSpPr>
          <p:spPr>
            <a:xfrm>
              <a:off x="4820680" y="3028215"/>
              <a:ext cx="996416" cy="297765"/>
            </a:xfrm>
            <a:prstGeom prst="leftRightArrow">
              <a:avLst/>
            </a:prstGeom>
            <a:solidFill>
              <a:srgbClr val="FF9999"/>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32" name="テキスト ボックス 179"/>
            <p:cNvSpPr txBox="1">
              <a:spLocks noChangeArrowheads="1"/>
            </p:cNvSpPr>
            <p:nvPr/>
          </p:nvSpPr>
          <p:spPr bwMode="auto">
            <a:xfrm>
              <a:off x="5036621" y="3057508"/>
              <a:ext cx="409262" cy="216756"/>
            </a:xfrm>
            <a:prstGeom prst="rect">
              <a:avLst/>
            </a:prstGeom>
            <a:noFill/>
            <a:ln w="9525">
              <a:noFill/>
              <a:miter lim="800000"/>
              <a:headEnd/>
              <a:tailEnd/>
            </a:ln>
          </p:spPr>
          <p:txBody>
            <a:bodyPr wrap="none">
              <a:spAutoFit/>
            </a:bodyPr>
            <a:lstStyle/>
            <a:p>
              <a:r>
                <a:rPr lang="ja-JP" altLang="en-US" sz="1200" dirty="0">
                  <a:solidFill>
                    <a:prstClr val="black"/>
                  </a:solidFill>
                </a:rPr>
                <a:t>連携</a:t>
              </a:r>
            </a:p>
          </p:txBody>
        </p:sp>
        <p:sp>
          <p:nvSpPr>
            <p:cNvPr id="136" name="正方形/長方形 135"/>
            <p:cNvSpPr/>
            <p:nvPr/>
          </p:nvSpPr>
          <p:spPr bwMode="auto">
            <a:xfrm flipH="1">
              <a:off x="3326344" y="2368834"/>
              <a:ext cx="1986696" cy="426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a:solidFill>
                    <a:srgbClr val="002060"/>
                  </a:solidFill>
                </a:rPr>
                <a:t>在宅医療連携</a:t>
              </a:r>
              <a:r>
                <a:rPr lang="ja-JP" altLang="en-US" sz="1100" b="1" dirty="0" smtClean="0">
                  <a:solidFill>
                    <a:srgbClr val="002060"/>
                  </a:solidFill>
                </a:rPr>
                <a:t>拠点機能</a:t>
              </a:r>
              <a:endParaRPr lang="en-US" altLang="ja-JP" sz="1100" b="1" dirty="0">
                <a:solidFill>
                  <a:srgbClr val="002060"/>
                </a:solidFill>
              </a:endParaRPr>
            </a:p>
            <a:p>
              <a:pPr algn="ctr">
                <a:defRPr/>
              </a:pPr>
              <a:r>
                <a:rPr lang="ja-JP" altLang="en-US" sz="1100" b="1" dirty="0" smtClean="0">
                  <a:solidFill>
                    <a:srgbClr val="002060"/>
                  </a:solidFill>
                </a:rPr>
                <a:t>（医師会等）</a:t>
              </a:r>
              <a:endParaRPr lang="en-US" altLang="ja-JP" sz="1100" b="1" dirty="0">
                <a:solidFill>
                  <a:srgbClr val="002060"/>
                </a:solidFill>
              </a:endParaRPr>
            </a:p>
          </p:txBody>
        </p:sp>
        <p:sp>
          <p:nvSpPr>
            <p:cNvPr id="54" name="角丸四角形 53"/>
            <p:cNvSpPr/>
            <p:nvPr/>
          </p:nvSpPr>
          <p:spPr>
            <a:xfrm>
              <a:off x="7818041" y="2165368"/>
              <a:ext cx="2164630" cy="814233"/>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rPr>
                <a:t>都道府県</a:t>
              </a:r>
              <a:endParaRPr lang="en-US" altLang="ja-JP" b="1" dirty="0" smtClean="0">
                <a:solidFill>
                  <a:prstClr val="black"/>
                </a:solidFill>
              </a:endParaRPr>
            </a:p>
            <a:p>
              <a:pPr algn="ctr"/>
              <a:r>
                <a:rPr lang="ja-JP" altLang="en-US" sz="1400" dirty="0" smtClean="0">
                  <a:solidFill>
                    <a:prstClr val="black"/>
                  </a:solidFill>
                </a:rPr>
                <a:t>（後方支援・広域調整等）</a:t>
              </a:r>
              <a:endParaRPr lang="en-US" altLang="ja-JP" sz="1400" dirty="0" smtClean="0">
                <a:solidFill>
                  <a:prstClr val="black"/>
                </a:solidFill>
              </a:endParaRPr>
            </a:p>
            <a:p>
              <a:pPr algn="ctr"/>
              <a:endParaRPr lang="en-US" altLang="ja-JP" b="1" dirty="0" smtClean="0">
                <a:solidFill>
                  <a:prstClr val="black"/>
                </a:solidFill>
              </a:endParaRPr>
            </a:p>
          </p:txBody>
        </p:sp>
        <p:sp>
          <p:nvSpPr>
            <p:cNvPr id="55" name="下矢印 54"/>
            <p:cNvSpPr/>
            <p:nvPr/>
          </p:nvSpPr>
          <p:spPr>
            <a:xfrm rot="5400000">
              <a:off x="7158497" y="2400212"/>
              <a:ext cx="749577" cy="312035"/>
            </a:xfrm>
            <a:prstGeom prst="downArrow">
              <a:avLst>
                <a:gd name="adj1" fmla="val 62025"/>
                <a:gd name="adj2" fmla="val 43987"/>
              </a:avLst>
            </a:prstGeom>
            <a:solidFill>
              <a:schemeClr val="accent2">
                <a:lumMod val="60000"/>
                <a:lumOff val="4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grpSp>
      <p:sp>
        <p:nvSpPr>
          <p:cNvPr id="4" name="正方形/長方形 3"/>
          <p:cNvSpPr/>
          <p:nvPr/>
        </p:nvSpPr>
        <p:spPr>
          <a:xfrm>
            <a:off x="277537" y="3717032"/>
            <a:ext cx="8939840" cy="3046988"/>
          </a:xfrm>
          <a:prstGeom prst="rect">
            <a:avLst/>
          </a:prstGeom>
          <a:ln>
            <a:noFill/>
            <a:prstDash val="dash"/>
          </a:ln>
        </p:spPr>
        <p:txBody>
          <a:bodyPr wrap="square">
            <a:spAutoFit/>
          </a:bodyPr>
          <a:lstStyle/>
          <a:p>
            <a:r>
              <a:rPr lang="ja-JP" altLang="en-US" sz="1400" b="1" dirty="0" smtClean="0">
                <a:solidFill>
                  <a:prstClr val="black"/>
                </a:solidFill>
              </a:rPr>
              <a:t>（参考）　想定される取組の例</a:t>
            </a:r>
            <a:endParaRPr lang="en-US" altLang="ja-JP" sz="1400" b="1" dirty="0">
              <a:solidFill>
                <a:prstClr val="black"/>
              </a:solidFill>
            </a:endParaRPr>
          </a:p>
          <a:p>
            <a:r>
              <a:rPr lang="ja-JP" altLang="en-US" sz="1400" dirty="0">
                <a:solidFill>
                  <a:prstClr val="black"/>
                </a:solidFill>
              </a:rPr>
              <a:t>　　</a:t>
            </a:r>
            <a:r>
              <a:rPr lang="ja-JP" altLang="en-US" sz="1400" u="sng" dirty="0" smtClean="0">
                <a:solidFill>
                  <a:prstClr val="black"/>
                </a:solidFill>
              </a:rPr>
              <a:t>①</a:t>
            </a:r>
            <a:r>
              <a:rPr lang="ja-JP" altLang="en-US" sz="1400" u="sng" dirty="0">
                <a:solidFill>
                  <a:prstClr val="black"/>
                </a:solidFill>
              </a:rPr>
              <a:t>地域の医療・福祉資源の把握及び</a:t>
            </a:r>
            <a:r>
              <a:rPr lang="ja-JP" altLang="en-US" sz="1400" u="sng" dirty="0" smtClean="0">
                <a:solidFill>
                  <a:prstClr val="black"/>
                </a:solidFill>
              </a:rPr>
              <a:t>活用</a:t>
            </a:r>
            <a:endParaRPr lang="en-US" altLang="ja-JP" sz="1400" u="sng" dirty="0" smtClean="0">
              <a:solidFill>
                <a:prstClr val="black"/>
              </a:solidFill>
            </a:endParaRPr>
          </a:p>
          <a:p>
            <a:r>
              <a:rPr lang="ja-JP" altLang="en-US" sz="1400" dirty="0">
                <a:solidFill>
                  <a:prstClr val="black"/>
                </a:solidFill>
              </a:rPr>
              <a:t>　</a:t>
            </a:r>
            <a:r>
              <a:rPr lang="ja-JP" altLang="en-US" sz="1400" dirty="0" smtClean="0">
                <a:solidFill>
                  <a:prstClr val="black"/>
                </a:solidFill>
              </a:rPr>
              <a:t>　　　・地域の医療機関等の分布を把握し、地図又はリスト化し、関係者に配布</a:t>
            </a:r>
            <a:endParaRPr lang="en-US" altLang="ja-JP" sz="1400" dirty="0" smtClean="0">
              <a:solidFill>
                <a:prstClr val="black"/>
              </a:solidFill>
            </a:endParaRPr>
          </a:p>
          <a:p>
            <a:endParaRPr lang="en-US" altLang="ja-JP" sz="800" dirty="0">
              <a:solidFill>
                <a:prstClr val="black"/>
              </a:solidFill>
            </a:endParaRPr>
          </a:p>
          <a:p>
            <a:r>
              <a:rPr lang="ja-JP" altLang="en-US" sz="1400" dirty="0">
                <a:solidFill>
                  <a:prstClr val="black"/>
                </a:solidFill>
              </a:rPr>
              <a:t>　　</a:t>
            </a:r>
            <a:r>
              <a:rPr lang="ja-JP" altLang="en-US" sz="1400" u="sng" dirty="0">
                <a:solidFill>
                  <a:prstClr val="black"/>
                </a:solidFill>
              </a:rPr>
              <a:t>②在宅医療・介護連携に関する会議への</a:t>
            </a:r>
            <a:r>
              <a:rPr lang="ja-JP" altLang="en-US" sz="1400" u="sng" dirty="0" smtClean="0">
                <a:solidFill>
                  <a:prstClr val="black"/>
                </a:solidFill>
              </a:rPr>
              <a:t>参加又は関係者</a:t>
            </a:r>
            <a:r>
              <a:rPr lang="ja-JP" altLang="en-US" sz="1400" u="sng" dirty="0">
                <a:solidFill>
                  <a:prstClr val="black"/>
                </a:solidFill>
              </a:rPr>
              <a:t>の出席の仲介</a:t>
            </a:r>
            <a:endParaRPr lang="en-US" altLang="ja-JP" sz="1400" u="sng" dirty="0">
              <a:solidFill>
                <a:prstClr val="black"/>
              </a:solidFill>
            </a:endParaRPr>
          </a:p>
          <a:p>
            <a:r>
              <a:rPr lang="ja-JP" altLang="en-US" sz="1400" dirty="0" smtClean="0">
                <a:solidFill>
                  <a:prstClr val="black"/>
                </a:solidFill>
              </a:rPr>
              <a:t>　　　　・関係者が集まる会議を開催し、地域の在宅医療・介護の課題を抽出し、解決策を検討</a:t>
            </a:r>
            <a:endParaRPr lang="en-US" altLang="ja-JP" sz="1400" dirty="0" smtClean="0">
              <a:solidFill>
                <a:prstClr val="black"/>
              </a:solidFill>
            </a:endParaRPr>
          </a:p>
          <a:p>
            <a:endParaRPr lang="en-US" altLang="ja-JP" sz="800" dirty="0">
              <a:solidFill>
                <a:prstClr val="black"/>
              </a:solidFill>
            </a:endParaRPr>
          </a:p>
          <a:p>
            <a:r>
              <a:rPr lang="ja-JP" altLang="en-US" sz="1400" dirty="0">
                <a:solidFill>
                  <a:prstClr val="black"/>
                </a:solidFill>
              </a:rPr>
              <a:t>　　</a:t>
            </a:r>
            <a:r>
              <a:rPr lang="ja-JP" altLang="en-US" sz="1400" u="sng" dirty="0">
                <a:solidFill>
                  <a:prstClr val="black"/>
                </a:solidFill>
              </a:rPr>
              <a:t>③在宅医療・介護連携に関する研修の</a:t>
            </a:r>
            <a:r>
              <a:rPr lang="ja-JP" altLang="en-US" sz="1400" u="sng" dirty="0" smtClean="0">
                <a:solidFill>
                  <a:prstClr val="black"/>
                </a:solidFill>
              </a:rPr>
              <a:t>実施</a:t>
            </a:r>
            <a:endParaRPr lang="en-US" altLang="ja-JP" sz="1400" u="sng" dirty="0" smtClean="0">
              <a:solidFill>
                <a:prstClr val="black"/>
              </a:solidFill>
            </a:endParaRPr>
          </a:p>
          <a:p>
            <a:r>
              <a:rPr lang="ja-JP" altLang="en-US" sz="1400" dirty="0">
                <a:solidFill>
                  <a:prstClr val="black"/>
                </a:solidFill>
              </a:rPr>
              <a:t>　</a:t>
            </a:r>
            <a:r>
              <a:rPr lang="ja-JP" altLang="en-US" sz="1400" dirty="0" smtClean="0">
                <a:solidFill>
                  <a:prstClr val="black"/>
                </a:solidFill>
              </a:rPr>
              <a:t>　　　・グループワーク等の多職種参加型の研修の実施</a:t>
            </a:r>
            <a:endParaRPr lang="en-US" altLang="ja-JP" sz="1400" dirty="0">
              <a:solidFill>
                <a:prstClr val="black"/>
              </a:solidFill>
            </a:endParaRPr>
          </a:p>
          <a:p>
            <a:r>
              <a:rPr lang="ja-JP" altLang="en-US" sz="800" dirty="0">
                <a:solidFill>
                  <a:prstClr val="black"/>
                </a:solidFill>
              </a:rPr>
              <a:t>　　</a:t>
            </a:r>
            <a:endParaRPr lang="en-US" altLang="ja-JP" sz="8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ja-JP" altLang="en-US" sz="1400" u="sng" dirty="0" smtClean="0">
                <a:solidFill>
                  <a:prstClr val="black"/>
                </a:solidFill>
              </a:rPr>
              <a:t>④</a:t>
            </a:r>
            <a:r>
              <a:rPr lang="en-US" altLang="ja-JP" sz="1400" u="sng" dirty="0">
                <a:solidFill>
                  <a:prstClr val="black"/>
                </a:solidFill>
                <a:latin typeface="ＭＳ Ｐゴシック"/>
              </a:rPr>
              <a:t>24</a:t>
            </a:r>
            <a:r>
              <a:rPr lang="ja-JP" altLang="en-US" sz="1400" u="sng" dirty="0">
                <a:solidFill>
                  <a:prstClr val="black"/>
                </a:solidFill>
                <a:latin typeface="ＭＳ Ｐゴシック"/>
              </a:rPr>
              <a:t>時間</a:t>
            </a:r>
            <a:r>
              <a:rPr lang="en-US" altLang="ja-JP" sz="1400" u="sng" dirty="0">
                <a:solidFill>
                  <a:prstClr val="black"/>
                </a:solidFill>
                <a:latin typeface="ＭＳ Ｐゴシック"/>
              </a:rPr>
              <a:t>365</a:t>
            </a:r>
            <a:r>
              <a:rPr lang="ja-JP" altLang="en-US" sz="1400" u="sng" dirty="0">
                <a:solidFill>
                  <a:prstClr val="black"/>
                </a:solidFill>
                <a:latin typeface="ＭＳ Ｐゴシック"/>
              </a:rPr>
              <a:t>日の在宅医療</a:t>
            </a:r>
            <a:r>
              <a:rPr lang="ja-JP" altLang="en-US" sz="1400" u="sng" dirty="0">
                <a:solidFill>
                  <a:prstClr val="black"/>
                </a:solidFill>
              </a:rPr>
              <a:t>・介護提供体制の</a:t>
            </a:r>
            <a:r>
              <a:rPr lang="ja-JP" altLang="en-US" sz="1400" u="sng" dirty="0" smtClean="0">
                <a:solidFill>
                  <a:prstClr val="black"/>
                </a:solidFill>
              </a:rPr>
              <a:t>構築</a:t>
            </a:r>
            <a:endParaRPr lang="en-US" altLang="ja-JP" sz="1400" u="sng" dirty="0" smtClean="0">
              <a:solidFill>
                <a:prstClr val="black"/>
              </a:solidFill>
            </a:endParaRPr>
          </a:p>
          <a:p>
            <a:r>
              <a:rPr lang="ja-JP" altLang="en-US" sz="1400" dirty="0">
                <a:solidFill>
                  <a:prstClr val="black"/>
                </a:solidFill>
              </a:rPr>
              <a:t>　</a:t>
            </a:r>
            <a:r>
              <a:rPr lang="ja-JP" altLang="en-US" sz="1400" dirty="0" smtClean="0">
                <a:solidFill>
                  <a:prstClr val="black"/>
                </a:solidFill>
              </a:rPr>
              <a:t>　　　・主治医・副主治医制等のコーディネート</a:t>
            </a:r>
            <a:endParaRPr lang="en-US" altLang="ja-JP" sz="1400" dirty="0">
              <a:solidFill>
                <a:prstClr val="black"/>
              </a:solidFill>
            </a:endParaRPr>
          </a:p>
          <a:p>
            <a:r>
              <a:rPr lang="ja-JP" altLang="en-US" sz="800" dirty="0">
                <a:solidFill>
                  <a:prstClr val="black"/>
                </a:solidFill>
              </a:rPr>
              <a:t>　　</a:t>
            </a:r>
            <a:endParaRPr lang="en-US" altLang="ja-JP" sz="8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ja-JP" altLang="en-US" sz="1400" u="sng" dirty="0" smtClean="0">
                <a:solidFill>
                  <a:prstClr val="black"/>
                </a:solidFill>
              </a:rPr>
              <a:t>⑤</a:t>
            </a:r>
            <a:r>
              <a:rPr lang="ja-JP" altLang="en-US" sz="1400" u="sng" dirty="0">
                <a:solidFill>
                  <a:prstClr val="black"/>
                </a:solidFill>
              </a:rPr>
              <a:t>地域包括支援センター・介護支援専門員・</a:t>
            </a:r>
            <a:r>
              <a:rPr lang="ja-JP" altLang="en-US" sz="1400" u="sng" dirty="0" smtClean="0">
                <a:solidFill>
                  <a:prstClr val="black"/>
                </a:solidFill>
              </a:rPr>
              <a:t>介護サービス事</a:t>
            </a:r>
            <a:r>
              <a:rPr lang="ja-JP" altLang="en-US" sz="1400" u="sng" dirty="0">
                <a:solidFill>
                  <a:prstClr val="black"/>
                </a:solidFill>
              </a:rPr>
              <a:t>業者等へ</a:t>
            </a:r>
            <a:r>
              <a:rPr lang="ja-JP" altLang="en-US" sz="1400" u="sng" dirty="0" smtClean="0">
                <a:solidFill>
                  <a:prstClr val="black"/>
                </a:solidFill>
              </a:rPr>
              <a:t>の支援</a:t>
            </a:r>
            <a:endParaRPr lang="en-US" altLang="ja-JP" sz="1400" u="sng" dirty="0" smtClean="0">
              <a:solidFill>
                <a:prstClr val="black"/>
              </a:solidFill>
            </a:endParaRPr>
          </a:p>
          <a:p>
            <a:r>
              <a:rPr lang="ja-JP" altLang="en-US" sz="1400" dirty="0">
                <a:solidFill>
                  <a:prstClr val="black"/>
                </a:solidFill>
              </a:rPr>
              <a:t>　</a:t>
            </a:r>
            <a:r>
              <a:rPr lang="ja-JP" altLang="en-US" sz="1400" dirty="0" smtClean="0">
                <a:solidFill>
                  <a:prstClr val="black"/>
                </a:solidFill>
              </a:rPr>
              <a:t>　　　・介護支援専門員からの在宅医療・介護に係る総合的な問い合わせへの対応　　　　　　　等　</a:t>
            </a:r>
            <a:endParaRPr lang="en-US" altLang="ja-JP" sz="1400" dirty="0">
              <a:solidFill>
                <a:prstClr val="black"/>
              </a:solidFill>
            </a:endParaRPr>
          </a:p>
        </p:txBody>
      </p:sp>
      <p:pic>
        <p:nvPicPr>
          <p:cNvPr id="16" name="Picture 11" descr="C:\Users\ARNAS\Desktop\MC900079128.WMF"/>
          <p:cNvPicPr>
            <a:picLocks noChangeAspect="1" noChangeArrowheads="1"/>
          </p:cNvPicPr>
          <p:nvPr/>
        </p:nvPicPr>
        <p:blipFill>
          <a:blip r:embed="rId4" cstate="print"/>
          <a:srcRect/>
          <a:stretch>
            <a:fillRect/>
          </a:stretch>
        </p:blipFill>
        <p:spPr bwMode="auto">
          <a:xfrm>
            <a:off x="1468214" y="2519271"/>
            <a:ext cx="1395485" cy="622203"/>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9501323" y="6492919"/>
            <a:ext cx="579303" cy="365125"/>
          </a:xfrm>
        </p:spPr>
        <p:txBody>
          <a:bodyPr/>
          <a:lstStyle/>
          <a:p>
            <a:fld id="{32927FFD-3D24-4EC2-AEC8-E83A8D96C0AC}" type="slidenum">
              <a:rPr lang="ja-JP" altLang="en-US" sz="1400" smtClean="0">
                <a:solidFill>
                  <a:schemeClr val="tx1"/>
                </a:solidFill>
                <a:latin typeface="HGｺﾞｼｯｸM" panose="020B0609000000000000" pitchFamily="49" charset="-128"/>
                <a:ea typeface="HGｺﾞｼｯｸM" panose="020B0609000000000000" pitchFamily="49" charset="-128"/>
              </a:rPr>
              <a:pPr/>
              <a:t>45</a:t>
            </a:fld>
            <a:endParaRPr lang="ja-JP" altLang="en-US" sz="1400" dirty="0">
              <a:solidFill>
                <a:schemeClr val="tx1"/>
              </a:solidFill>
              <a:latin typeface="HGｺﾞｼｯｸM" panose="020B0609000000000000" pitchFamily="49" charset="-128"/>
              <a:ea typeface="HGｺﾞｼｯｸM" panose="020B0609000000000000" pitchFamily="49" charset="-128"/>
            </a:endParaRPr>
          </a:p>
        </p:txBody>
      </p:sp>
    </p:spTree>
    <p:extLst>
      <p:ext uri="{BB962C8B-B14F-4D97-AF65-F5344CB8AC3E}">
        <p14:creationId xmlns:p14="http://schemas.microsoft.com/office/powerpoint/2010/main" val="29162177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38"/>
          <p:cNvSpPr>
            <a:spLocks noChangeArrowheads="1"/>
          </p:cNvSpPr>
          <p:nvPr/>
        </p:nvSpPr>
        <p:spPr bwMode="auto">
          <a:xfrm>
            <a:off x="0" y="3"/>
            <a:ext cx="10080625" cy="620688"/>
          </a:xfrm>
          <a:prstGeom prst="rect">
            <a:avLst/>
          </a:prstGeom>
          <a:noFill/>
          <a:ln w="28575">
            <a:noFill/>
            <a:miter lim="800000"/>
            <a:headEnd/>
            <a:tailEnd/>
          </a:ln>
        </p:spPr>
        <p:txBody>
          <a:bodyPr wrap="none" anchor="ctr"/>
          <a:lstStyle/>
          <a:p>
            <a:pPr algn="ctr" fontAlgn="base">
              <a:spcBef>
                <a:spcPct val="0"/>
              </a:spcBef>
              <a:spcAft>
                <a:spcPct val="0"/>
              </a:spcAft>
            </a:pPr>
            <a:r>
              <a:rPr lang="ja-JP" altLang="en-US" sz="2800" dirty="0" smtClean="0">
                <a:latin typeface="ＭＳ Ｐゴシック" charset="-128"/>
                <a:cs typeface="Times New Roman" pitchFamily="18" charset="0"/>
              </a:rPr>
              <a:t>（参考）在宅医療の体制</a:t>
            </a:r>
            <a:endParaRPr lang="ja-JP" altLang="en-US" sz="2800" dirty="0">
              <a:latin typeface="ＭＳ Ｐゴシック" charset="-128"/>
              <a:cs typeface="Times New Roman" pitchFamily="18" charset="0"/>
            </a:endParaRPr>
          </a:p>
        </p:txBody>
      </p:sp>
      <p:grpSp>
        <p:nvGrpSpPr>
          <p:cNvPr id="3" name="Group 46"/>
          <p:cNvGrpSpPr>
            <a:grpSpLocks/>
          </p:cNvGrpSpPr>
          <p:nvPr/>
        </p:nvGrpSpPr>
        <p:grpSpPr bwMode="auto">
          <a:xfrm>
            <a:off x="118098" y="1016426"/>
            <a:ext cx="2301339" cy="4285224"/>
            <a:chOff x="1302" y="486"/>
            <a:chExt cx="1413" cy="715"/>
          </a:xfrm>
        </p:grpSpPr>
        <p:sp>
          <p:nvSpPr>
            <p:cNvPr id="2072" name="AutoShape 8"/>
            <p:cNvSpPr>
              <a:spLocks noChangeArrowheads="1"/>
            </p:cNvSpPr>
            <p:nvPr/>
          </p:nvSpPr>
          <p:spPr bwMode="auto">
            <a:xfrm>
              <a:off x="1302" y="516"/>
              <a:ext cx="1413" cy="685"/>
            </a:xfrm>
            <a:prstGeom prst="roundRect">
              <a:avLst>
                <a:gd name="adj" fmla="val 9139"/>
              </a:avLst>
            </a:prstGeom>
            <a:solidFill>
              <a:schemeClr val="bg1"/>
            </a:solidFill>
            <a:ln w="28575">
              <a:solidFill>
                <a:srgbClr val="009900"/>
              </a:solidFill>
              <a:round/>
              <a:headEnd/>
              <a:tailEnd/>
            </a:ln>
          </p:spPr>
          <p:txBody>
            <a:bodyPr lIns="54000" tIns="198000" rIns="54000" bIns="54000"/>
            <a:lstStyle/>
            <a:p>
              <a:pPr marL="180975" indent="-180975" fontAlgn="base">
                <a:lnSpc>
                  <a:spcPct val="95000"/>
                </a:lnSpc>
                <a:spcBef>
                  <a:spcPct val="0"/>
                </a:spcBef>
                <a:spcAft>
                  <a:spcPct val="50000"/>
                </a:spcAft>
              </a:pPr>
              <a:endParaRPr lang="en-US" altLang="ja-JP" sz="1200" dirty="0" smtClean="0">
                <a:solidFill>
                  <a:srgbClr val="000000"/>
                </a:solidFill>
                <a:latin typeface="ＭＳ Ｐゴシック" charset="-128"/>
              </a:endParaRPr>
            </a:p>
            <a:p>
              <a:pPr marL="180975" indent="-180975" fontAlgn="base">
                <a:lnSpc>
                  <a:spcPct val="95000"/>
                </a:lnSpc>
                <a:spcBef>
                  <a:spcPct val="0"/>
                </a:spcBef>
                <a:spcAft>
                  <a:spcPct val="50000"/>
                </a:spcAft>
              </a:pPr>
              <a:r>
                <a:rPr lang="en-US" altLang="ja-JP" sz="1200" dirty="0" smtClean="0">
                  <a:solidFill>
                    <a:srgbClr val="000000"/>
                  </a:solidFill>
                  <a:latin typeface="ＭＳ Ｐゴシック" charset="-128"/>
                </a:rPr>
                <a:t>○</a:t>
              </a:r>
              <a:r>
                <a:rPr lang="ja-JP" altLang="en-US" sz="1200" dirty="0" smtClean="0">
                  <a:solidFill>
                    <a:srgbClr val="000000"/>
                  </a:solidFill>
                  <a:latin typeface="ＭＳ Ｐゴシック" charset="-128"/>
                </a:rPr>
                <a:t>入院医療機関と在宅医療に係る機関との協働による退院支援の実施</a:t>
              </a:r>
              <a:endParaRPr lang="ja-JP" altLang="en-US" sz="1200" dirty="0">
                <a:solidFill>
                  <a:srgbClr val="000000"/>
                </a:solidFill>
                <a:latin typeface="ＭＳ Ｐゴシック" charset="-128"/>
              </a:endParaRPr>
            </a:p>
          </p:txBody>
        </p:sp>
        <p:sp>
          <p:nvSpPr>
            <p:cNvPr id="2073" name="Rectangle 9"/>
            <p:cNvSpPr>
              <a:spLocks noChangeArrowheads="1"/>
            </p:cNvSpPr>
            <p:nvPr/>
          </p:nvSpPr>
          <p:spPr bwMode="auto">
            <a:xfrm>
              <a:off x="1546" y="486"/>
              <a:ext cx="975" cy="60"/>
            </a:xfrm>
            <a:prstGeom prst="rect">
              <a:avLst/>
            </a:prstGeom>
            <a:solidFill>
              <a:schemeClr val="bg1"/>
            </a:solidFill>
            <a:ln w="28575" algn="ctr">
              <a:solidFill>
                <a:srgbClr val="009900"/>
              </a:solidFill>
              <a:miter lim="800000"/>
              <a:headEnd/>
              <a:tailEnd/>
            </a:ln>
          </p:spPr>
          <p:txBody>
            <a:bodyPr wrap="square" lIns="36000" tIns="72000" rIns="36000" bIns="72000" anchor="ctr">
              <a:spAutoFit/>
            </a:bodyPr>
            <a:lstStyle/>
            <a:p>
              <a:pPr algn="ctr" fontAlgn="base">
                <a:spcBef>
                  <a:spcPct val="0"/>
                </a:spcBef>
                <a:spcAft>
                  <a:spcPct val="0"/>
                </a:spcAft>
              </a:pPr>
              <a:r>
                <a:rPr lang="ja-JP" altLang="en-US" sz="1400" b="1" dirty="0" smtClean="0">
                  <a:solidFill>
                    <a:srgbClr val="000000"/>
                  </a:solidFill>
                  <a:ea typeface="ＭＳ ゴシック" pitchFamily="49" charset="-128"/>
                </a:rPr>
                <a:t>退院支援</a:t>
              </a:r>
              <a:endParaRPr lang="en-US" altLang="ja-JP" sz="1400" b="1" dirty="0">
                <a:solidFill>
                  <a:srgbClr val="000000"/>
                </a:solidFill>
                <a:ea typeface="ＭＳ ゴシック" pitchFamily="49" charset="-128"/>
              </a:endParaRPr>
            </a:p>
          </p:txBody>
        </p:sp>
        <p:sp>
          <p:nvSpPr>
            <p:cNvPr id="2074" name="Rectangle 10"/>
            <p:cNvSpPr>
              <a:spLocks noChangeArrowheads="1"/>
            </p:cNvSpPr>
            <p:nvPr/>
          </p:nvSpPr>
          <p:spPr bwMode="auto">
            <a:xfrm>
              <a:off x="1400" y="720"/>
              <a:ext cx="1219" cy="428"/>
            </a:xfrm>
            <a:prstGeom prst="rect">
              <a:avLst/>
            </a:prstGeom>
            <a:noFill/>
            <a:ln w="19050">
              <a:solidFill>
                <a:schemeClr val="accent1">
                  <a:lumMod val="75000"/>
                </a:schemeClr>
              </a:solidFill>
              <a:miter lim="800000"/>
              <a:headEnd/>
              <a:tailEnd/>
            </a:ln>
          </p:spPr>
          <p:txBody>
            <a:bodyPr wrap="square" lIns="54000" tIns="90000" rIns="54000" bIns="90000" anchor="ctr">
              <a:spAutoFit/>
            </a:bodyPr>
            <a:lstStyle/>
            <a:p>
              <a:pPr fontAlgn="base">
                <a:spcBef>
                  <a:spcPct val="0"/>
                </a:spcBef>
                <a:spcAft>
                  <a:spcPts val="600"/>
                </a:spcAft>
              </a:pPr>
              <a:r>
                <a:rPr lang="ja-JP" altLang="en-US" sz="1100" dirty="0">
                  <a:solidFill>
                    <a:srgbClr val="000000"/>
                  </a:solidFill>
                  <a:latin typeface="ＭＳ Ｐゴシック" charset="-128"/>
                </a:rPr>
                <a:t>　</a:t>
              </a:r>
              <a:r>
                <a:rPr lang="ja-JP" altLang="en-US" sz="1100" dirty="0" smtClean="0">
                  <a:solidFill>
                    <a:srgbClr val="000000"/>
                  </a:solidFill>
                  <a:latin typeface="ＭＳ Ｐゴシック" charset="-128"/>
                </a:rPr>
                <a:t>・病院・診療所　</a:t>
              </a:r>
              <a:endParaRPr lang="en-US" altLang="ja-JP" sz="1100" dirty="0" smtClean="0">
                <a:solidFill>
                  <a:srgbClr val="000000"/>
                </a:solidFill>
                <a:latin typeface="ＭＳ Ｐゴシック" charset="-128"/>
              </a:endParaRPr>
            </a:p>
            <a:p>
              <a:pPr fontAlgn="base">
                <a:spcBef>
                  <a:spcPct val="0"/>
                </a:spcBef>
                <a:spcAft>
                  <a:spcPts val="600"/>
                </a:spcAft>
              </a:pPr>
              <a:r>
                <a:rPr lang="ja-JP" altLang="en-US" sz="1100" dirty="0" smtClean="0">
                  <a:solidFill>
                    <a:srgbClr val="000000"/>
                  </a:solidFill>
                  <a:latin typeface="ＭＳ Ｐゴシック" charset="-128"/>
                </a:rPr>
                <a:t>　・訪問看護事業所</a:t>
              </a:r>
              <a:endParaRPr lang="en-US" altLang="ja-JP" sz="1100" dirty="0" smtClean="0">
                <a:solidFill>
                  <a:srgbClr val="000000"/>
                </a:solidFill>
                <a:latin typeface="ＭＳ Ｐゴシック" charset="-128"/>
              </a:endParaRPr>
            </a:p>
            <a:p>
              <a:pPr fontAlgn="base">
                <a:spcBef>
                  <a:spcPct val="0"/>
                </a:spcBef>
                <a:spcAft>
                  <a:spcPts val="600"/>
                </a:spcAft>
              </a:pPr>
              <a:r>
                <a:rPr lang="ja-JP" altLang="en-US" sz="1100" dirty="0" smtClean="0">
                  <a:solidFill>
                    <a:srgbClr val="000000"/>
                  </a:solidFill>
                  <a:latin typeface="ＭＳ Ｐゴシック" charset="-128"/>
                </a:rPr>
                <a:t>　・薬局</a:t>
              </a:r>
              <a:endParaRPr lang="en-US" altLang="ja-JP" sz="1100" dirty="0" smtClean="0">
                <a:solidFill>
                  <a:srgbClr val="000000"/>
                </a:solidFill>
                <a:latin typeface="ＭＳ Ｐゴシック" charset="-128"/>
              </a:endParaRPr>
            </a:p>
            <a:p>
              <a:pPr fontAlgn="base">
                <a:spcBef>
                  <a:spcPct val="0"/>
                </a:spcBef>
                <a:spcAft>
                  <a:spcPts val="600"/>
                </a:spcAft>
              </a:pPr>
              <a:r>
                <a:rPr lang="ja-JP" altLang="en-US" sz="1100" dirty="0" smtClean="0">
                  <a:solidFill>
                    <a:srgbClr val="000000"/>
                  </a:solidFill>
                  <a:latin typeface="ＭＳ Ｐゴシック" charset="-128"/>
                </a:rPr>
                <a:t>　・居宅介護支援事業所</a:t>
              </a:r>
              <a:endParaRPr lang="en-US" altLang="ja-JP" sz="1100" dirty="0" smtClean="0">
                <a:solidFill>
                  <a:srgbClr val="000000"/>
                </a:solidFill>
                <a:latin typeface="ＭＳ Ｐゴシック" charset="-128"/>
              </a:endParaRPr>
            </a:p>
            <a:p>
              <a:pPr fontAlgn="base">
                <a:spcBef>
                  <a:spcPct val="0"/>
                </a:spcBef>
                <a:spcAft>
                  <a:spcPts val="600"/>
                </a:spcAft>
              </a:pPr>
              <a:r>
                <a:rPr lang="ja-JP" altLang="en-US" sz="1100" dirty="0" smtClean="0">
                  <a:solidFill>
                    <a:srgbClr val="000000"/>
                  </a:solidFill>
                  <a:latin typeface="ＭＳ Ｐゴシック" charset="-128"/>
                </a:rPr>
                <a:t>　・</a:t>
              </a:r>
              <a:r>
                <a:rPr lang="ja-JP" altLang="en-US" sz="1100" u="sng" dirty="0" smtClean="0">
                  <a:solidFill>
                    <a:srgbClr val="000000"/>
                  </a:solidFill>
                  <a:latin typeface="ＭＳ Ｐゴシック" charset="-128"/>
                </a:rPr>
                <a:t>地域包括支援センター</a:t>
              </a:r>
              <a:endParaRPr lang="en-US" altLang="ja-JP" sz="1100" u="sng" dirty="0" smtClean="0">
                <a:solidFill>
                  <a:srgbClr val="000000"/>
                </a:solidFill>
                <a:latin typeface="ＭＳ Ｐゴシック" charset="-128"/>
              </a:endParaRPr>
            </a:p>
            <a:p>
              <a:pPr fontAlgn="base">
                <a:spcBef>
                  <a:spcPct val="0"/>
                </a:spcBef>
                <a:spcAft>
                  <a:spcPts val="600"/>
                </a:spcAft>
              </a:pPr>
              <a:r>
                <a:rPr lang="ja-JP" altLang="en-US" sz="1100" dirty="0" smtClean="0">
                  <a:solidFill>
                    <a:srgbClr val="000000"/>
                  </a:solidFill>
                  <a:latin typeface="ＭＳ Ｐゴシック" charset="-128"/>
                </a:rPr>
                <a:t>　・</a:t>
              </a:r>
              <a:r>
                <a:rPr lang="ja-JP" altLang="en-US" sz="1100" kern="0" dirty="0" smtClean="0">
                  <a:solidFill>
                    <a:srgbClr val="000000"/>
                  </a:solidFill>
                  <a:latin typeface="ＭＳ Ｐゴシック" charset="-128"/>
                </a:rPr>
                <a:t>在宅医療において積極　</a:t>
              </a:r>
              <a:endParaRPr lang="en-US" altLang="ja-JP" sz="1100" kern="0" dirty="0" smtClean="0">
                <a:solidFill>
                  <a:srgbClr val="000000"/>
                </a:solidFill>
                <a:latin typeface="ＭＳ Ｐゴシック" charset="-128"/>
              </a:endParaRPr>
            </a:p>
            <a:p>
              <a:pPr fontAlgn="base">
                <a:spcBef>
                  <a:spcPct val="0"/>
                </a:spcBef>
                <a:spcAft>
                  <a:spcPts val="600"/>
                </a:spcAft>
              </a:pPr>
              <a:r>
                <a:rPr lang="ja-JP" altLang="en-US" sz="1100" kern="0" dirty="0" smtClean="0">
                  <a:solidFill>
                    <a:srgbClr val="000000"/>
                  </a:solidFill>
                  <a:latin typeface="ＭＳ Ｐゴシック" charset="-128"/>
                </a:rPr>
                <a:t>　　的役割を担う医療機関</a:t>
              </a:r>
              <a:endParaRPr lang="en-US" altLang="ja-JP" sz="1100" kern="0" dirty="0" smtClean="0">
                <a:solidFill>
                  <a:srgbClr val="000000"/>
                </a:solidFill>
                <a:latin typeface="ＭＳ Ｐゴシック" charset="-128"/>
              </a:endParaRPr>
            </a:p>
            <a:p>
              <a:pPr fontAlgn="base">
                <a:spcBef>
                  <a:spcPct val="0"/>
                </a:spcBef>
                <a:spcAft>
                  <a:spcPts val="600"/>
                </a:spcAft>
              </a:pPr>
              <a:r>
                <a:rPr lang="ja-JP" altLang="en-US" sz="1100" kern="0" dirty="0" smtClean="0">
                  <a:solidFill>
                    <a:srgbClr val="000000"/>
                  </a:solidFill>
                  <a:latin typeface="ＭＳ Ｐゴシック" charset="-128"/>
                </a:rPr>
                <a:t>　・</a:t>
              </a:r>
              <a:r>
                <a:rPr lang="ja-JP" altLang="en-US" sz="1100" u="sng" kern="0" dirty="0" smtClean="0">
                  <a:solidFill>
                    <a:srgbClr val="000000"/>
                  </a:solidFill>
                  <a:latin typeface="ＭＳ Ｐゴシック" charset="-128"/>
                </a:rPr>
                <a:t>在宅医療に必要な連携</a:t>
              </a:r>
              <a:endParaRPr lang="en-US" altLang="ja-JP" sz="1100" u="sng" kern="0" dirty="0" smtClean="0">
                <a:solidFill>
                  <a:srgbClr val="000000"/>
                </a:solidFill>
                <a:latin typeface="ＭＳ Ｐゴシック" charset="-128"/>
              </a:endParaRPr>
            </a:p>
            <a:p>
              <a:pPr fontAlgn="base">
                <a:spcBef>
                  <a:spcPct val="0"/>
                </a:spcBef>
                <a:spcAft>
                  <a:spcPts val="600"/>
                </a:spcAft>
              </a:pPr>
              <a:r>
                <a:rPr lang="ja-JP" altLang="en-US" sz="1100" kern="0" dirty="0" smtClean="0">
                  <a:solidFill>
                    <a:srgbClr val="000000"/>
                  </a:solidFill>
                  <a:latin typeface="ＭＳ Ｐゴシック" charset="-128"/>
                </a:rPr>
                <a:t>　　</a:t>
              </a:r>
              <a:r>
                <a:rPr lang="ja-JP" altLang="en-US" sz="1100" u="sng" kern="0" dirty="0" smtClean="0">
                  <a:solidFill>
                    <a:srgbClr val="000000"/>
                  </a:solidFill>
                  <a:latin typeface="ＭＳ Ｐゴシック" charset="-128"/>
                </a:rPr>
                <a:t>を担う拠点</a:t>
              </a:r>
              <a:endParaRPr lang="en-US" altLang="ja-JP" sz="1100" u="sng" kern="0" dirty="0" smtClean="0">
                <a:solidFill>
                  <a:srgbClr val="000000"/>
                </a:solidFill>
                <a:latin typeface="ＭＳ Ｐゴシック" charset="-128"/>
              </a:endParaRPr>
            </a:p>
            <a:p>
              <a:pPr fontAlgn="base">
                <a:spcBef>
                  <a:spcPct val="0"/>
                </a:spcBef>
                <a:spcAft>
                  <a:spcPts val="600"/>
                </a:spcAft>
              </a:pPr>
              <a:r>
                <a:rPr lang="ja-JP" altLang="en-US" sz="1100" kern="0" dirty="0" smtClean="0">
                  <a:solidFill>
                    <a:srgbClr val="000000"/>
                  </a:solidFill>
                  <a:latin typeface="ＭＳ Ｐゴシック" charset="-128"/>
                </a:rPr>
                <a:t>　　　　　　　　　　　　　　等</a:t>
              </a:r>
              <a:r>
                <a:rPr lang="ja-JP" altLang="en-US" sz="1100" dirty="0" smtClean="0">
                  <a:solidFill>
                    <a:srgbClr val="000000"/>
                  </a:solidFill>
                  <a:latin typeface="ＭＳ Ｐゴシック" charset="-128"/>
                </a:rPr>
                <a:t>　</a:t>
              </a:r>
              <a:endParaRPr lang="ja-JP" altLang="en-US" sz="1100" dirty="0">
                <a:solidFill>
                  <a:srgbClr val="000000"/>
                </a:solidFill>
                <a:latin typeface="ＭＳ Ｐゴシック" charset="-128"/>
              </a:endParaRPr>
            </a:p>
          </p:txBody>
        </p:sp>
      </p:grpSp>
      <p:grpSp>
        <p:nvGrpSpPr>
          <p:cNvPr id="4" name="Group 31"/>
          <p:cNvGrpSpPr>
            <a:grpSpLocks/>
          </p:cNvGrpSpPr>
          <p:nvPr/>
        </p:nvGrpSpPr>
        <p:grpSpPr bwMode="auto">
          <a:xfrm>
            <a:off x="2696828" y="4076296"/>
            <a:ext cx="4617329" cy="2521016"/>
            <a:chOff x="2844" y="570"/>
            <a:chExt cx="1504" cy="1085"/>
          </a:xfrm>
        </p:grpSpPr>
        <p:sp>
          <p:nvSpPr>
            <p:cNvPr id="2069" name="AutoShape 32"/>
            <p:cNvSpPr>
              <a:spLocks noChangeArrowheads="1"/>
            </p:cNvSpPr>
            <p:nvPr/>
          </p:nvSpPr>
          <p:spPr bwMode="auto">
            <a:xfrm>
              <a:off x="2844" y="632"/>
              <a:ext cx="1504" cy="1023"/>
            </a:xfrm>
            <a:prstGeom prst="roundRect">
              <a:avLst>
                <a:gd name="adj" fmla="val 9301"/>
              </a:avLst>
            </a:prstGeom>
            <a:solidFill>
              <a:schemeClr val="bg1"/>
            </a:solidFill>
            <a:ln w="28575">
              <a:solidFill>
                <a:srgbClr val="009900"/>
              </a:solidFill>
              <a:round/>
              <a:headEnd/>
              <a:tailEnd/>
            </a:ln>
          </p:spPr>
          <p:txBody>
            <a:bodyPr lIns="0" tIns="54000" rIns="0" bIns="54000"/>
            <a:lstStyle/>
            <a:p>
              <a:pPr marL="177800" indent="-177800" fontAlgn="base">
                <a:lnSpc>
                  <a:spcPct val="95000"/>
                </a:lnSpc>
                <a:spcBef>
                  <a:spcPct val="0"/>
                </a:spcBef>
                <a:spcAft>
                  <a:spcPct val="50000"/>
                </a:spcAft>
              </a:pPr>
              <a:r>
                <a:rPr lang="ja-JP" altLang="en-US" sz="1200" dirty="0">
                  <a:solidFill>
                    <a:srgbClr val="000000"/>
                  </a:solidFill>
                  <a:ea typeface="HG丸ｺﾞｼｯｸM-PRO" pitchFamily="50" charset="-128"/>
                </a:rPr>
                <a:t>　</a:t>
              </a:r>
              <a:endParaRPr lang="en-US" altLang="ja-JP" sz="1200" dirty="0" smtClean="0">
                <a:solidFill>
                  <a:srgbClr val="000000"/>
                </a:solidFill>
                <a:ea typeface="HG丸ｺﾞｼｯｸM-PRO" pitchFamily="50" charset="-128"/>
              </a:endParaRPr>
            </a:p>
            <a:p>
              <a:pPr marL="177800" indent="-177800" fontAlgn="base">
                <a:lnSpc>
                  <a:spcPct val="95000"/>
                </a:lnSpc>
                <a:spcBef>
                  <a:spcPct val="0"/>
                </a:spcBef>
                <a:spcAft>
                  <a:spcPct val="50000"/>
                </a:spcAft>
              </a:pPr>
              <a:r>
                <a:rPr lang="ja-JP" altLang="en-US" sz="1200" dirty="0" smtClean="0">
                  <a:solidFill>
                    <a:srgbClr val="000000"/>
                  </a:solidFill>
                  <a:latin typeface="ＭＳ Ｐゴシック" charset="-128"/>
                  <a:ea typeface="HG丸ｺﾞｼｯｸM-PRO" pitchFamily="50" charset="-128"/>
                </a:rPr>
                <a:t>　　</a:t>
              </a:r>
              <a:r>
                <a:rPr lang="en-US" altLang="ja-JP" sz="1200" dirty="0" smtClean="0">
                  <a:solidFill>
                    <a:srgbClr val="000000"/>
                  </a:solidFill>
                  <a:latin typeface="ＭＳ Ｐゴシック" charset="-128"/>
                </a:rPr>
                <a:t>○ </a:t>
              </a:r>
              <a:r>
                <a:rPr lang="ja-JP" altLang="en-US" sz="1200" dirty="0" smtClean="0">
                  <a:solidFill>
                    <a:srgbClr val="000000"/>
                  </a:solidFill>
                  <a:latin typeface="ＭＳ Ｐゴシック" charset="-128"/>
                </a:rPr>
                <a:t>在宅療養者の病状の急変時における緊急往診体制</a:t>
              </a:r>
              <a:endParaRPr lang="en-US" altLang="ja-JP" sz="1200" dirty="0" smtClean="0">
                <a:solidFill>
                  <a:srgbClr val="000000"/>
                </a:solidFill>
                <a:latin typeface="ＭＳ Ｐゴシック" charset="-128"/>
              </a:endParaRPr>
            </a:p>
            <a:p>
              <a:pPr marL="177800" indent="-177800" fontAlgn="base">
                <a:lnSpc>
                  <a:spcPct val="95000"/>
                </a:lnSpc>
                <a:spcBef>
                  <a:spcPct val="0"/>
                </a:spcBef>
                <a:spcAft>
                  <a:spcPct val="50000"/>
                </a:spcAft>
              </a:pPr>
              <a:r>
                <a:rPr lang="ja-JP" altLang="en-US" sz="1200" dirty="0" smtClean="0">
                  <a:solidFill>
                    <a:srgbClr val="000000"/>
                  </a:solidFill>
                  <a:latin typeface="ＭＳ Ｐゴシック" charset="-128"/>
                </a:rPr>
                <a:t>　　　　及び入院病床の確保</a:t>
              </a:r>
              <a:endParaRPr lang="en-US" altLang="ja-JP" sz="1200" dirty="0" smtClean="0">
                <a:solidFill>
                  <a:srgbClr val="000000"/>
                </a:solidFill>
                <a:latin typeface="ＭＳ Ｐゴシック" charset="-128"/>
              </a:endParaRPr>
            </a:p>
            <a:p>
              <a:pPr marL="177800" indent="-177800" fontAlgn="base">
                <a:lnSpc>
                  <a:spcPct val="95000"/>
                </a:lnSpc>
                <a:spcBef>
                  <a:spcPct val="0"/>
                </a:spcBef>
                <a:spcAft>
                  <a:spcPct val="50000"/>
                </a:spcAft>
              </a:pPr>
              <a:r>
                <a:rPr lang="ja-JP" altLang="en-US" sz="1200" dirty="0" smtClean="0">
                  <a:solidFill>
                    <a:srgbClr val="000000"/>
                  </a:solidFill>
                  <a:latin typeface="ＭＳ Ｐゴシック" charset="-128"/>
                </a:rPr>
                <a:t>　　　　</a:t>
              </a:r>
              <a:endParaRPr lang="ja-JP" altLang="en-US" sz="1200" dirty="0">
                <a:solidFill>
                  <a:srgbClr val="000000"/>
                </a:solidFill>
                <a:latin typeface="ＭＳ Ｐゴシック" charset="-128"/>
              </a:endParaRPr>
            </a:p>
          </p:txBody>
        </p:sp>
        <p:sp>
          <p:nvSpPr>
            <p:cNvPr id="2070" name="Rectangle 33"/>
            <p:cNvSpPr>
              <a:spLocks noChangeArrowheads="1"/>
            </p:cNvSpPr>
            <p:nvPr/>
          </p:nvSpPr>
          <p:spPr bwMode="auto">
            <a:xfrm>
              <a:off x="2963" y="570"/>
              <a:ext cx="1179" cy="155"/>
            </a:xfrm>
            <a:prstGeom prst="rect">
              <a:avLst/>
            </a:prstGeom>
            <a:solidFill>
              <a:schemeClr val="bg1"/>
            </a:solidFill>
            <a:ln w="28575" algn="ctr">
              <a:solidFill>
                <a:srgbClr val="009900"/>
              </a:solidFill>
              <a:miter lim="800000"/>
              <a:headEnd/>
              <a:tailEnd/>
            </a:ln>
          </p:spPr>
          <p:txBody>
            <a:bodyPr lIns="36000" tIns="72000" rIns="36000" bIns="72000" anchor="ctr">
              <a:spAutoFit/>
            </a:bodyPr>
            <a:lstStyle/>
            <a:p>
              <a:pPr algn="ctr" fontAlgn="base">
                <a:spcBef>
                  <a:spcPct val="0"/>
                </a:spcBef>
                <a:spcAft>
                  <a:spcPct val="0"/>
                </a:spcAft>
              </a:pPr>
              <a:r>
                <a:rPr lang="ja-JP" altLang="en-US" sz="1400" b="1" dirty="0">
                  <a:solidFill>
                    <a:srgbClr val="000000"/>
                  </a:solidFill>
                  <a:ea typeface="ＭＳ ゴシック" pitchFamily="49" charset="-128"/>
                </a:rPr>
                <a:t>急変時の対応</a:t>
              </a:r>
            </a:p>
          </p:txBody>
        </p:sp>
        <p:sp>
          <p:nvSpPr>
            <p:cNvPr id="2071" name="Rectangle 34"/>
            <p:cNvSpPr>
              <a:spLocks noChangeArrowheads="1"/>
            </p:cNvSpPr>
            <p:nvPr/>
          </p:nvSpPr>
          <p:spPr bwMode="auto">
            <a:xfrm>
              <a:off x="3013" y="1035"/>
              <a:ext cx="1215" cy="589"/>
            </a:xfrm>
            <a:prstGeom prst="rect">
              <a:avLst/>
            </a:prstGeom>
            <a:solidFill>
              <a:srgbClr val="FFFFFF"/>
            </a:solidFill>
            <a:ln w="19050" algn="ctr">
              <a:solidFill>
                <a:schemeClr val="accent1">
                  <a:lumMod val="75000"/>
                </a:schemeClr>
              </a:solidFill>
              <a:miter lim="800000"/>
              <a:headEnd/>
              <a:tailEnd/>
            </a:ln>
          </p:spPr>
          <p:txBody>
            <a:bodyPr wrap="none" lIns="72000" tIns="72000" rIns="72000" bIns="72000" anchor="ctr"/>
            <a:lstStyle/>
            <a:p>
              <a:pPr fontAlgn="base">
                <a:lnSpc>
                  <a:spcPts val="1000"/>
                </a:lnSpc>
                <a:spcBef>
                  <a:spcPct val="0"/>
                </a:spcBef>
                <a:spcAft>
                  <a:spcPct val="70000"/>
                </a:spcAft>
              </a:pPr>
              <a:r>
                <a:rPr lang="ja-JP" altLang="en-US" sz="1000" dirty="0">
                  <a:solidFill>
                    <a:srgbClr val="000000"/>
                  </a:solidFill>
                  <a:latin typeface="ＭＳ Ｐゴシック" charset="-128"/>
                </a:rPr>
                <a:t>　</a:t>
              </a:r>
              <a:r>
                <a:rPr lang="ja-JP" altLang="en-US" sz="1000" dirty="0" smtClean="0">
                  <a:solidFill>
                    <a:srgbClr val="000000"/>
                  </a:solidFill>
                  <a:latin typeface="ＭＳ Ｐゴシック" charset="-128"/>
                </a:rPr>
                <a:t>・</a:t>
              </a:r>
              <a:r>
                <a:rPr lang="ja-JP" altLang="en-US" sz="1100" dirty="0" smtClean="0">
                  <a:solidFill>
                    <a:srgbClr val="000000"/>
                  </a:solidFill>
                  <a:latin typeface="ＭＳ Ｐゴシック" charset="-128"/>
                </a:rPr>
                <a:t>病院・診療所</a:t>
              </a:r>
              <a:endParaRPr lang="en-US" altLang="ja-JP" sz="1100" dirty="0" smtClean="0">
                <a:solidFill>
                  <a:srgbClr val="000000"/>
                </a:solidFill>
                <a:latin typeface="ＭＳ Ｐゴシック" charset="-128"/>
              </a:endParaRPr>
            </a:p>
            <a:p>
              <a:pPr fontAlgn="base">
                <a:lnSpc>
                  <a:spcPts val="1000"/>
                </a:lnSpc>
                <a:spcBef>
                  <a:spcPct val="0"/>
                </a:spcBef>
                <a:spcAft>
                  <a:spcPct val="70000"/>
                </a:spcAft>
              </a:pPr>
              <a:r>
                <a:rPr lang="ja-JP" altLang="en-US" sz="1100" dirty="0" smtClean="0">
                  <a:solidFill>
                    <a:srgbClr val="000000"/>
                  </a:solidFill>
                  <a:latin typeface="ＭＳ Ｐゴシック" charset="-128"/>
                </a:rPr>
                <a:t>　・訪問看護事業所</a:t>
              </a:r>
              <a:r>
                <a:rPr lang="ja-JP" altLang="en-US" sz="1100" dirty="0">
                  <a:solidFill>
                    <a:srgbClr val="000000"/>
                  </a:solidFill>
                  <a:latin typeface="ＭＳ Ｐゴシック" charset="-128"/>
                </a:rPr>
                <a:t>　</a:t>
              </a:r>
              <a:endParaRPr lang="en-US" altLang="ja-JP" sz="1100" dirty="0" smtClean="0">
                <a:solidFill>
                  <a:srgbClr val="000000"/>
                </a:solidFill>
                <a:latin typeface="ＭＳ Ｐゴシック" charset="-128"/>
              </a:endParaRPr>
            </a:p>
            <a:p>
              <a:pPr fontAlgn="base">
                <a:lnSpc>
                  <a:spcPts val="1000"/>
                </a:lnSpc>
                <a:spcBef>
                  <a:spcPct val="0"/>
                </a:spcBef>
                <a:spcAft>
                  <a:spcPct val="70000"/>
                </a:spcAft>
              </a:pPr>
              <a:r>
                <a:rPr lang="ja-JP" altLang="en-US" sz="1100" dirty="0" smtClean="0">
                  <a:solidFill>
                    <a:srgbClr val="000000"/>
                  </a:solidFill>
                  <a:latin typeface="ＭＳ Ｐゴシック" charset="-128"/>
                </a:rPr>
                <a:t>　・薬局</a:t>
              </a:r>
              <a:endParaRPr lang="en-US" altLang="ja-JP" sz="1100" dirty="0" smtClean="0">
                <a:solidFill>
                  <a:srgbClr val="000000"/>
                </a:solidFill>
                <a:latin typeface="ＭＳ Ｐゴシック" charset="-128"/>
              </a:endParaRPr>
            </a:p>
            <a:p>
              <a:pPr fontAlgn="base">
                <a:lnSpc>
                  <a:spcPts val="1000"/>
                </a:lnSpc>
                <a:spcBef>
                  <a:spcPct val="0"/>
                </a:spcBef>
                <a:spcAft>
                  <a:spcPct val="70000"/>
                </a:spcAft>
              </a:pPr>
              <a:r>
                <a:rPr lang="ja-JP" altLang="en-US" sz="1100" dirty="0" smtClean="0">
                  <a:solidFill>
                    <a:srgbClr val="000000"/>
                  </a:solidFill>
                  <a:latin typeface="ＭＳ Ｐゴシック" charset="-128"/>
                </a:rPr>
                <a:t>　・在宅医療において積極的役割を担う医療機関</a:t>
              </a:r>
              <a:endParaRPr lang="en-US" altLang="ja-JP" sz="1100" dirty="0" smtClean="0">
                <a:solidFill>
                  <a:srgbClr val="000000"/>
                </a:solidFill>
                <a:latin typeface="ＭＳ Ｐゴシック" charset="-128"/>
              </a:endParaRPr>
            </a:p>
            <a:p>
              <a:pPr fontAlgn="base">
                <a:lnSpc>
                  <a:spcPts val="1000"/>
                </a:lnSpc>
                <a:spcBef>
                  <a:spcPct val="0"/>
                </a:spcBef>
                <a:spcAft>
                  <a:spcPct val="70000"/>
                </a:spcAft>
              </a:pPr>
              <a:r>
                <a:rPr lang="ja-JP" altLang="en-US" sz="1100" dirty="0" smtClean="0">
                  <a:solidFill>
                    <a:srgbClr val="000000"/>
                  </a:solidFill>
                  <a:latin typeface="ＭＳ Ｐゴシック" charset="-128"/>
                </a:rPr>
                <a:t>　・</a:t>
              </a:r>
              <a:r>
                <a:rPr lang="ja-JP" altLang="en-US" sz="1100" u="sng" dirty="0" smtClean="0">
                  <a:solidFill>
                    <a:srgbClr val="000000"/>
                  </a:solidFill>
                  <a:latin typeface="ＭＳ Ｐゴシック" charset="-128"/>
                </a:rPr>
                <a:t>在宅医療に必要な連携を担う拠点</a:t>
              </a:r>
              <a:r>
                <a:rPr lang="ja-JP" altLang="en-US" sz="1100" dirty="0" smtClean="0">
                  <a:solidFill>
                    <a:srgbClr val="000000"/>
                  </a:solidFill>
                  <a:latin typeface="ＭＳ Ｐゴシック" charset="-128"/>
                </a:rPr>
                <a:t>　　　　　　　等</a:t>
              </a:r>
              <a:endParaRPr lang="ja-JP" altLang="en-US" sz="1100" dirty="0">
                <a:solidFill>
                  <a:srgbClr val="000000"/>
                </a:solidFill>
                <a:latin typeface="ＭＳ Ｐゴシック" charset="-128"/>
              </a:endParaRPr>
            </a:p>
          </p:txBody>
        </p:sp>
      </p:grpSp>
      <p:grpSp>
        <p:nvGrpSpPr>
          <p:cNvPr id="5" name="Group 33"/>
          <p:cNvGrpSpPr>
            <a:grpSpLocks/>
          </p:cNvGrpSpPr>
          <p:nvPr/>
        </p:nvGrpSpPr>
        <p:grpSpPr bwMode="auto">
          <a:xfrm>
            <a:off x="2142757" y="709726"/>
            <a:ext cx="5358329" cy="2935302"/>
            <a:chOff x="2440" y="1571"/>
            <a:chExt cx="2264" cy="862"/>
          </a:xfrm>
        </p:grpSpPr>
        <p:grpSp>
          <p:nvGrpSpPr>
            <p:cNvPr id="6" name="Group 34"/>
            <p:cNvGrpSpPr>
              <a:grpSpLocks/>
            </p:cNvGrpSpPr>
            <p:nvPr/>
          </p:nvGrpSpPr>
          <p:grpSpPr bwMode="auto">
            <a:xfrm>
              <a:off x="2624" y="1571"/>
              <a:ext cx="2080" cy="862"/>
              <a:chOff x="2624" y="1571"/>
              <a:chExt cx="2080" cy="862"/>
            </a:xfrm>
          </p:grpSpPr>
          <p:sp>
            <p:nvSpPr>
              <p:cNvPr id="2066" name="AutoShape 35"/>
              <p:cNvSpPr>
                <a:spLocks noChangeArrowheads="1"/>
              </p:cNvSpPr>
              <p:nvPr/>
            </p:nvSpPr>
            <p:spPr bwMode="auto">
              <a:xfrm>
                <a:off x="2624" y="1616"/>
                <a:ext cx="2080" cy="817"/>
              </a:xfrm>
              <a:prstGeom prst="roundRect">
                <a:avLst>
                  <a:gd name="adj" fmla="val 9139"/>
                </a:avLst>
              </a:prstGeom>
              <a:solidFill>
                <a:schemeClr val="bg1"/>
              </a:solidFill>
              <a:ln w="28575">
                <a:solidFill>
                  <a:srgbClr val="009900"/>
                </a:solidFill>
                <a:round/>
                <a:headEnd/>
                <a:tailEnd/>
              </a:ln>
            </p:spPr>
            <p:txBody>
              <a:bodyPr lIns="54000" tIns="198000" rIns="54000" bIns="54000"/>
              <a:lstStyle/>
              <a:p>
                <a:pPr marL="180975" indent="-180975" fontAlgn="base">
                  <a:lnSpc>
                    <a:spcPct val="95000"/>
                  </a:lnSpc>
                  <a:spcBef>
                    <a:spcPct val="0"/>
                  </a:spcBef>
                  <a:spcAft>
                    <a:spcPct val="50000"/>
                  </a:spcAft>
                </a:pPr>
                <a:endParaRPr lang="ja-JP" altLang="ja-JP" sz="1200">
                  <a:solidFill>
                    <a:srgbClr val="000000"/>
                  </a:solidFill>
                  <a:latin typeface="ＭＳ Ｐゴシック" charset="-128"/>
                </a:endParaRPr>
              </a:p>
            </p:txBody>
          </p:sp>
          <p:sp>
            <p:nvSpPr>
              <p:cNvPr id="2067" name="Rectangle 36"/>
              <p:cNvSpPr>
                <a:spLocks noChangeArrowheads="1"/>
              </p:cNvSpPr>
              <p:nvPr/>
            </p:nvSpPr>
            <p:spPr bwMode="auto">
              <a:xfrm>
                <a:off x="3027" y="1571"/>
                <a:ext cx="1119" cy="106"/>
              </a:xfrm>
              <a:prstGeom prst="rect">
                <a:avLst/>
              </a:prstGeom>
              <a:solidFill>
                <a:schemeClr val="bg1"/>
              </a:solidFill>
              <a:ln w="28575" algn="ctr">
                <a:solidFill>
                  <a:srgbClr val="009900"/>
                </a:solidFill>
                <a:miter lim="800000"/>
                <a:headEnd/>
                <a:tailEnd/>
              </a:ln>
            </p:spPr>
            <p:txBody>
              <a:bodyPr wrap="square" lIns="36000" tIns="72000" rIns="36000" bIns="72000" anchor="ctr">
                <a:spAutoFit/>
              </a:bodyPr>
              <a:lstStyle/>
              <a:p>
                <a:pPr algn="ctr" fontAlgn="base">
                  <a:spcBef>
                    <a:spcPct val="0"/>
                  </a:spcBef>
                  <a:spcAft>
                    <a:spcPct val="0"/>
                  </a:spcAft>
                </a:pPr>
                <a:r>
                  <a:rPr lang="ja-JP" altLang="en-US" sz="1400" b="1" dirty="0" smtClean="0">
                    <a:solidFill>
                      <a:srgbClr val="000000"/>
                    </a:solidFill>
                    <a:ea typeface="ＭＳ ゴシック" pitchFamily="49" charset="-128"/>
                  </a:rPr>
                  <a:t>日常の療養支援</a:t>
                </a:r>
                <a:endParaRPr lang="en-US" altLang="ja-JP" sz="1400" b="1" dirty="0" smtClean="0">
                  <a:solidFill>
                    <a:srgbClr val="000000"/>
                  </a:solidFill>
                  <a:ea typeface="ＭＳ ゴシック" pitchFamily="49" charset="-128"/>
                </a:endParaRPr>
              </a:p>
            </p:txBody>
          </p:sp>
          <p:sp>
            <p:nvSpPr>
              <p:cNvPr id="2068" name="Rectangle 37"/>
              <p:cNvSpPr>
                <a:spLocks noChangeArrowheads="1"/>
              </p:cNvSpPr>
              <p:nvPr/>
            </p:nvSpPr>
            <p:spPr bwMode="auto">
              <a:xfrm>
                <a:off x="2725" y="1994"/>
                <a:ext cx="1845" cy="400"/>
              </a:xfrm>
              <a:prstGeom prst="rect">
                <a:avLst/>
              </a:prstGeom>
              <a:noFill/>
              <a:ln w="19050">
                <a:solidFill>
                  <a:schemeClr val="accent1">
                    <a:lumMod val="75000"/>
                  </a:schemeClr>
                </a:solidFill>
                <a:miter lim="800000"/>
                <a:headEnd/>
                <a:tailEnd/>
              </a:ln>
            </p:spPr>
            <p:txBody>
              <a:bodyPr wrap="square" lIns="54000" tIns="90000" rIns="54000" bIns="90000" anchor="ctr">
                <a:spAutoFit/>
              </a:bodyPr>
              <a:lstStyle/>
              <a:p>
                <a:pPr fontAlgn="base">
                  <a:lnSpc>
                    <a:spcPts val="1100"/>
                  </a:lnSpc>
                  <a:spcBef>
                    <a:spcPct val="0"/>
                  </a:spcBef>
                  <a:spcAft>
                    <a:spcPct val="70000"/>
                  </a:spcAft>
                  <a:defRPr/>
                </a:pPr>
                <a:r>
                  <a:rPr lang="ja-JP" altLang="en-US" sz="1100" dirty="0">
                    <a:solidFill>
                      <a:srgbClr val="000000"/>
                    </a:solidFill>
                    <a:latin typeface="ＭＳ Ｐゴシック" charset="-128"/>
                  </a:rPr>
                  <a:t>　</a:t>
                </a:r>
                <a:r>
                  <a:rPr lang="ja-JP" altLang="en-US" sz="1100" dirty="0" smtClean="0">
                    <a:solidFill>
                      <a:srgbClr val="000000"/>
                    </a:solidFill>
                    <a:latin typeface="ＭＳ Ｐゴシック" charset="-128"/>
                  </a:rPr>
                  <a:t>病院・診療所、訪問看護事業所、薬局、居宅介護支援事業所、</a:t>
                </a:r>
                <a:endParaRPr lang="en-US" altLang="ja-JP" sz="1100" dirty="0" smtClean="0">
                  <a:solidFill>
                    <a:srgbClr val="000000"/>
                  </a:solidFill>
                  <a:latin typeface="ＭＳ Ｐゴシック" charset="-128"/>
                </a:endParaRPr>
              </a:p>
              <a:p>
                <a:pPr fontAlgn="base">
                  <a:lnSpc>
                    <a:spcPts val="1100"/>
                  </a:lnSpc>
                  <a:spcBef>
                    <a:spcPct val="0"/>
                  </a:spcBef>
                  <a:spcAft>
                    <a:spcPct val="70000"/>
                  </a:spcAft>
                  <a:defRPr/>
                </a:pPr>
                <a:r>
                  <a:rPr lang="ja-JP" altLang="en-US" sz="1100" dirty="0" smtClean="0">
                    <a:solidFill>
                      <a:srgbClr val="000000"/>
                    </a:solidFill>
                    <a:latin typeface="ＭＳ Ｐゴシック" charset="-128"/>
                  </a:rPr>
                  <a:t>　</a:t>
                </a:r>
                <a:r>
                  <a:rPr lang="ja-JP" altLang="en-US" sz="1100" u="sng" dirty="0" smtClean="0">
                    <a:solidFill>
                      <a:srgbClr val="000000"/>
                    </a:solidFill>
                    <a:latin typeface="ＭＳ Ｐゴシック" charset="-128"/>
                  </a:rPr>
                  <a:t>地域包括支援センター</a:t>
                </a:r>
                <a:r>
                  <a:rPr lang="ja-JP" altLang="en-US" sz="1100" dirty="0" smtClean="0">
                    <a:solidFill>
                      <a:srgbClr val="000000"/>
                    </a:solidFill>
                    <a:latin typeface="ＭＳ Ｐゴシック" charset="-128"/>
                  </a:rPr>
                  <a:t>、介護老人保健施設</a:t>
                </a:r>
                <a:endParaRPr lang="en-US" altLang="ja-JP" sz="1100" dirty="0" smtClean="0">
                  <a:solidFill>
                    <a:srgbClr val="000000"/>
                  </a:solidFill>
                  <a:latin typeface="ＭＳ Ｐゴシック" charset="-128"/>
                </a:endParaRPr>
              </a:p>
              <a:p>
                <a:pPr fontAlgn="base">
                  <a:lnSpc>
                    <a:spcPts val="1100"/>
                  </a:lnSpc>
                  <a:spcBef>
                    <a:spcPct val="0"/>
                  </a:spcBef>
                  <a:spcAft>
                    <a:spcPct val="70000"/>
                  </a:spcAft>
                  <a:defRPr/>
                </a:pPr>
                <a:r>
                  <a:rPr lang="ja-JP" altLang="en-US" sz="1100" dirty="0" smtClean="0">
                    <a:solidFill>
                      <a:srgbClr val="000000"/>
                    </a:solidFill>
                    <a:latin typeface="ＭＳ Ｐゴシック" charset="-128"/>
                  </a:rPr>
                  <a:t>　短期入所サービス提供施設</a:t>
                </a:r>
                <a:endParaRPr lang="en-US" altLang="ja-JP" sz="1100" dirty="0" smtClean="0">
                  <a:solidFill>
                    <a:srgbClr val="000000"/>
                  </a:solidFill>
                  <a:latin typeface="ＭＳ Ｐゴシック" charset="-128"/>
                </a:endParaRPr>
              </a:p>
              <a:p>
                <a:pPr fontAlgn="base">
                  <a:lnSpc>
                    <a:spcPts val="1100"/>
                  </a:lnSpc>
                  <a:spcBef>
                    <a:spcPct val="0"/>
                  </a:spcBef>
                  <a:spcAft>
                    <a:spcPct val="70000"/>
                  </a:spcAft>
                  <a:defRPr/>
                </a:pPr>
                <a:r>
                  <a:rPr lang="ja-JP" altLang="en-US" sz="1100" dirty="0" smtClean="0">
                    <a:solidFill>
                      <a:srgbClr val="000000"/>
                    </a:solidFill>
                    <a:latin typeface="ＭＳ Ｐゴシック" charset="-128"/>
                  </a:rPr>
                  <a:t>　在宅医療において積極的役割を担う医療機関</a:t>
                </a:r>
                <a:endParaRPr lang="en-US" altLang="ja-JP" sz="1100" dirty="0" smtClean="0">
                  <a:solidFill>
                    <a:srgbClr val="000000"/>
                  </a:solidFill>
                  <a:latin typeface="ＭＳ Ｐゴシック" charset="-128"/>
                </a:endParaRPr>
              </a:p>
              <a:p>
                <a:pPr fontAlgn="base">
                  <a:lnSpc>
                    <a:spcPts val="1100"/>
                  </a:lnSpc>
                  <a:spcBef>
                    <a:spcPct val="0"/>
                  </a:spcBef>
                  <a:spcAft>
                    <a:spcPct val="70000"/>
                  </a:spcAft>
                  <a:defRPr/>
                </a:pPr>
                <a:r>
                  <a:rPr lang="ja-JP" altLang="en-US" sz="1100" dirty="0" smtClean="0">
                    <a:solidFill>
                      <a:srgbClr val="000000"/>
                    </a:solidFill>
                    <a:latin typeface="ＭＳ Ｐゴシック" charset="-128"/>
                  </a:rPr>
                  <a:t>　</a:t>
                </a:r>
                <a:r>
                  <a:rPr lang="ja-JP" altLang="en-US" sz="1100" u="sng" dirty="0" smtClean="0">
                    <a:solidFill>
                      <a:srgbClr val="000000"/>
                    </a:solidFill>
                    <a:latin typeface="ＭＳ Ｐゴシック" charset="-128"/>
                  </a:rPr>
                  <a:t>在宅医療に必要な連携を担う拠点</a:t>
                </a:r>
                <a:r>
                  <a:rPr lang="ja-JP" altLang="en-US" sz="1100" dirty="0" smtClean="0">
                    <a:solidFill>
                      <a:srgbClr val="000000"/>
                    </a:solidFill>
                    <a:latin typeface="ＭＳ Ｐゴシック" charset="-128"/>
                  </a:rPr>
                  <a:t>　　　等</a:t>
                </a:r>
                <a:endParaRPr lang="ja-JP" altLang="en-US" sz="1100" dirty="0">
                  <a:solidFill>
                    <a:srgbClr val="000000"/>
                  </a:solidFill>
                  <a:latin typeface="ＭＳ Ｐゴシック" charset="-128"/>
                </a:endParaRPr>
              </a:p>
            </p:txBody>
          </p:sp>
        </p:grpSp>
        <p:sp>
          <p:nvSpPr>
            <p:cNvPr id="2064" name="Rectangle 38"/>
            <p:cNvSpPr>
              <a:spLocks noChangeArrowheads="1"/>
            </p:cNvSpPr>
            <p:nvPr/>
          </p:nvSpPr>
          <p:spPr bwMode="auto">
            <a:xfrm>
              <a:off x="2440" y="1887"/>
              <a:ext cx="1179" cy="105"/>
            </a:xfrm>
            <a:prstGeom prst="rect">
              <a:avLst/>
            </a:prstGeom>
            <a:noFill/>
            <a:ln w="19050">
              <a:noFill/>
              <a:miter lim="800000"/>
              <a:headEnd/>
              <a:tailEnd/>
            </a:ln>
          </p:spPr>
          <p:txBody>
            <a:bodyPr lIns="54000" tIns="90000" rIns="54000" bIns="90000" anchor="ctr">
              <a:spAutoFit/>
            </a:bodyPr>
            <a:lstStyle/>
            <a:p>
              <a:pPr marL="177800" indent="-177800" fontAlgn="base">
                <a:lnSpc>
                  <a:spcPct val="95000"/>
                </a:lnSpc>
                <a:spcBef>
                  <a:spcPct val="0"/>
                </a:spcBef>
                <a:spcAft>
                  <a:spcPct val="50000"/>
                </a:spcAft>
              </a:pPr>
              <a:endParaRPr lang="ja-JP" altLang="en-US" sz="1200">
                <a:solidFill>
                  <a:srgbClr val="000000"/>
                </a:solidFill>
                <a:latin typeface="ＭＳ Ｐゴシック" charset="-128"/>
              </a:endParaRPr>
            </a:p>
          </p:txBody>
        </p:sp>
        <p:sp>
          <p:nvSpPr>
            <p:cNvPr id="2065" name="Rectangle 39"/>
            <p:cNvSpPr>
              <a:spLocks noChangeArrowheads="1"/>
            </p:cNvSpPr>
            <p:nvPr/>
          </p:nvSpPr>
          <p:spPr bwMode="auto">
            <a:xfrm>
              <a:off x="2692" y="1685"/>
              <a:ext cx="1979" cy="412"/>
            </a:xfrm>
            <a:prstGeom prst="rect">
              <a:avLst/>
            </a:prstGeom>
            <a:noFill/>
            <a:ln w="19050">
              <a:noFill/>
              <a:miter lim="800000"/>
              <a:headEnd/>
              <a:tailEnd/>
            </a:ln>
          </p:spPr>
          <p:txBody>
            <a:bodyPr wrap="square" lIns="54000" tIns="90000" rIns="54000" bIns="90000" anchor="ctr">
              <a:spAutoFit/>
            </a:bodyPr>
            <a:lstStyle/>
            <a:p>
              <a:pPr marL="177800" indent="-177800" fontAlgn="base">
                <a:lnSpc>
                  <a:spcPts val="1300"/>
                </a:lnSpc>
                <a:spcBef>
                  <a:spcPct val="0"/>
                </a:spcBef>
                <a:spcAft>
                  <a:spcPct val="70000"/>
                </a:spcAft>
              </a:pPr>
              <a:r>
                <a:rPr lang="en-US" altLang="ja-JP" sz="1200" dirty="0">
                  <a:solidFill>
                    <a:srgbClr val="000000"/>
                  </a:solidFill>
                  <a:latin typeface="ＭＳ Ｐゴシック" charset="-128"/>
                </a:rPr>
                <a:t>○</a:t>
              </a:r>
              <a:r>
                <a:rPr lang="ja-JP" altLang="en-US" sz="1200" dirty="0">
                  <a:solidFill>
                    <a:srgbClr val="000000"/>
                  </a:solidFill>
                  <a:latin typeface="ＭＳ Ｐゴシック" charset="-128"/>
                </a:rPr>
                <a:t>　多職種協働による</a:t>
              </a:r>
              <a:r>
                <a:rPr lang="ja-JP" altLang="en-US" sz="1200" dirty="0" smtClean="0">
                  <a:solidFill>
                    <a:srgbClr val="000000"/>
                  </a:solidFill>
                  <a:latin typeface="ＭＳ Ｐゴシック" charset="-128"/>
                </a:rPr>
                <a:t>患者や家族</a:t>
              </a:r>
              <a:r>
                <a:rPr lang="ja-JP" altLang="en-US" sz="1200" dirty="0">
                  <a:solidFill>
                    <a:srgbClr val="000000"/>
                  </a:solidFill>
                  <a:latin typeface="ＭＳ Ｐゴシック" charset="-128"/>
                </a:rPr>
                <a:t>の</a:t>
              </a:r>
              <a:r>
                <a:rPr lang="ja-JP" altLang="en-US" sz="1200" dirty="0" smtClean="0">
                  <a:solidFill>
                    <a:srgbClr val="000000"/>
                  </a:solidFill>
                  <a:latin typeface="ＭＳ Ｐゴシック" charset="-128"/>
                </a:rPr>
                <a:t>生活を支える観点からの医療の提供</a:t>
              </a:r>
              <a:endParaRPr lang="en-US" altLang="ja-JP" sz="1200" dirty="0" smtClean="0">
                <a:solidFill>
                  <a:srgbClr val="000000"/>
                </a:solidFill>
                <a:latin typeface="ＭＳ Ｐゴシック" charset="-128"/>
              </a:endParaRPr>
            </a:p>
            <a:p>
              <a:pPr marL="177800" indent="-177800" fontAlgn="base">
                <a:lnSpc>
                  <a:spcPts val="1300"/>
                </a:lnSpc>
                <a:spcBef>
                  <a:spcPct val="0"/>
                </a:spcBef>
                <a:spcAft>
                  <a:spcPct val="70000"/>
                </a:spcAft>
              </a:pPr>
              <a:r>
                <a:rPr lang="ja-JP" altLang="en-US" sz="1200" dirty="0" smtClean="0">
                  <a:solidFill>
                    <a:srgbClr val="000000"/>
                  </a:solidFill>
                  <a:latin typeface="ＭＳ Ｐゴシック" charset="-128"/>
                </a:rPr>
                <a:t>○</a:t>
              </a:r>
              <a:r>
                <a:rPr lang="ja-JP" altLang="en-US" sz="1200" dirty="0">
                  <a:solidFill>
                    <a:srgbClr val="000000"/>
                  </a:solidFill>
                  <a:latin typeface="ＭＳ Ｐゴシック" charset="-128"/>
                </a:rPr>
                <a:t>　緩和ケアの</a:t>
              </a:r>
              <a:r>
                <a:rPr lang="ja-JP" altLang="en-US" sz="1200" dirty="0" smtClean="0">
                  <a:solidFill>
                    <a:srgbClr val="000000"/>
                  </a:solidFill>
                  <a:latin typeface="ＭＳ Ｐゴシック" charset="-128"/>
                </a:rPr>
                <a:t>提供</a:t>
              </a:r>
              <a:endParaRPr lang="en-US" altLang="ja-JP" sz="1200" dirty="0" smtClean="0">
                <a:solidFill>
                  <a:srgbClr val="000000"/>
                </a:solidFill>
                <a:latin typeface="ＭＳ Ｐゴシック" charset="-128"/>
              </a:endParaRPr>
            </a:p>
            <a:p>
              <a:pPr marL="177800" indent="-177800" fontAlgn="base">
                <a:lnSpc>
                  <a:spcPts val="1300"/>
                </a:lnSpc>
                <a:spcBef>
                  <a:spcPct val="0"/>
                </a:spcBef>
                <a:spcAft>
                  <a:spcPct val="70000"/>
                </a:spcAft>
              </a:pPr>
              <a:r>
                <a:rPr lang="ja-JP" altLang="en-US" sz="1200" dirty="0" smtClean="0">
                  <a:solidFill>
                    <a:srgbClr val="000000"/>
                  </a:solidFill>
                  <a:latin typeface="ＭＳ Ｐゴシック" charset="-128"/>
                </a:rPr>
                <a:t>○　家族への支援</a:t>
              </a:r>
              <a:endParaRPr lang="en-US" altLang="ja-JP" sz="1200" dirty="0">
                <a:solidFill>
                  <a:srgbClr val="000000"/>
                </a:solidFill>
                <a:latin typeface="ＭＳ Ｐゴシック" charset="-128"/>
              </a:endParaRPr>
            </a:p>
            <a:p>
              <a:pPr marL="177800" indent="-177800" fontAlgn="base">
                <a:lnSpc>
                  <a:spcPts val="1300"/>
                </a:lnSpc>
                <a:spcBef>
                  <a:spcPct val="0"/>
                </a:spcBef>
                <a:spcAft>
                  <a:spcPct val="70000"/>
                </a:spcAft>
              </a:pPr>
              <a:endParaRPr lang="en-US" altLang="ja-JP" sz="1200" dirty="0">
                <a:solidFill>
                  <a:srgbClr val="000000"/>
                </a:solidFill>
                <a:latin typeface="ＭＳ Ｐゴシック" charset="-128"/>
              </a:endParaRPr>
            </a:p>
          </p:txBody>
        </p:sp>
      </p:grpSp>
      <p:grpSp>
        <p:nvGrpSpPr>
          <p:cNvPr id="7" name="Group 46"/>
          <p:cNvGrpSpPr>
            <a:grpSpLocks/>
          </p:cNvGrpSpPr>
          <p:nvPr/>
        </p:nvGrpSpPr>
        <p:grpSpPr bwMode="auto">
          <a:xfrm>
            <a:off x="7660082" y="1469113"/>
            <a:ext cx="2216416" cy="4190257"/>
            <a:chOff x="1330" y="419"/>
            <a:chExt cx="1423" cy="1069"/>
          </a:xfrm>
        </p:grpSpPr>
        <p:sp>
          <p:nvSpPr>
            <p:cNvPr id="2060" name="AutoShape 8"/>
            <p:cNvSpPr>
              <a:spLocks noChangeArrowheads="1"/>
            </p:cNvSpPr>
            <p:nvPr/>
          </p:nvSpPr>
          <p:spPr bwMode="auto">
            <a:xfrm>
              <a:off x="1330" y="496"/>
              <a:ext cx="1423" cy="992"/>
            </a:xfrm>
            <a:prstGeom prst="roundRect">
              <a:avLst>
                <a:gd name="adj" fmla="val 9139"/>
              </a:avLst>
            </a:prstGeom>
            <a:solidFill>
              <a:schemeClr val="bg1"/>
            </a:solidFill>
            <a:ln w="28575">
              <a:solidFill>
                <a:srgbClr val="009900"/>
              </a:solidFill>
              <a:round/>
              <a:headEnd/>
              <a:tailEnd/>
            </a:ln>
          </p:spPr>
          <p:txBody>
            <a:bodyPr lIns="54000" tIns="198000" rIns="54000" bIns="54000"/>
            <a:lstStyle/>
            <a:p>
              <a:pPr marL="180975" indent="-180975" fontAlgn="base">
                <a:lnSpc>
                  <a:spcPct val="95000"/>
                </a:lnSpc>
                <a:spcBef>
                  <a:spcPct val="0"/>
                </a:spcBef>
                <a:spcAft>
                  <a:spcPct val="50000"/>
                </a:spcAft>
              </a:pPr>
              <a:r>
                <a:rPr lang="en-US" altLang="ja-JP" sz="1200" dirty="0" smtClean="0">
                  <a:solidFill>
                    <a:srgbClr val="000000"/>
                  </a:solidFill>
                  <a:latin typeface="ＭＳ Ｐゴシック" charset="-128"/>
                </a:rPr>
                <a:t>○</a:t>
              </a:r>
              <a:r>
                <a:rPr lang="ja-JP" altLang="en-US" sz="1200" dirty="0" smtClean="0">
                  <a:solidFill>
                    <a:srgbClr val="000000"/>
                  </a:solidFill>
                  <a:latin typeface="ＭＳ Ｐゴシック" charset="-128"/>
                </a:rPr>
                <a:t>住み慣れた</a:t>
              </a:r>
              <a:r>
                <a:rPr lang="ja-JP" altLang="en-US" sz="1200" dirty="0">
                  <a:solidFill>
                    <a:srgbClr val="000000"/>
                  </a:solidFill>
                  <a:latin typeface="ＭＳ Ｐゴシック" charset="-128"/>
                </a:rPr>
                <a:t>自宅</a:t>
              </a:r>
              <a:r>
                <a:rPr lang="ja-JP" altLang="en-US" sz="1200" dirty="0" smtClean="0">
                  <a:solidFill>
                    <a:srgbClr val="000000"/>
                  </a:solidFill>
                  <a:latin typeface="ＭＳ Ｐゴシック" charset="-128"/>
                </a:rPr>
                <a:t>や介護施設等、患者が望む場所での看取りの実施</a:t>
              </a:r>
              <a:endParaRPr lang="en-US" altLang="ja-JP" sz="1200" dirty="0">
                <a:solidFill>
                  <a:srgbClr val="000000"/>
                </a:solidFill>
                <a:latin typeface="ＭＳ Ｐゴシック" charset="-128"/>
              </a:endParaRPr>
            </a:p>
            <a:p>
              <a:pPr marL="180975" indent="-180975" fontAlgn="base">
                <a:lnSpc>
                  <a:spcPct val="95000"/>
                </a:lnSpc>
                <a:spcBef>
                  <a:spcPct val="0"/>
                </a:spcBef>
                <a:spcAft>
                  <a:spcPct val="50000"/>
                </a:spcAft>
              </a:pPr>
              <a:endParaRPr lang="ja-JP" altLang="en-US" sz="1200" dirty="0">
                <a:solidFill>
                  <a:srgbClr val="000000"/>
                </a:solidFill>
                <a:latin typeface="ＭＳ Ｐゴシック" charset="-128"/>
              </a:endParaRPr>
            </a:p>
          </p:txBody>
        </p:sp>
        <p:sp>
          <p:nvSpPr>
            <p:cNvPr id="2061" name="Rectangle 9"/>
            <p:cNvSpPr>
              <a:spLocks noChangeArrowheads="1"/>
            </p:cNvSpPr>
            <p:nvPr/>
          </p:nvSpPr>
          <p:spPr bwMode="auto">
            <a:xfrm>
              <a:off x="1468" y="419"/>
              <a:ext cx="1113" cy="92"/>
            </a:xfrm>
            <a:prstGeom prst="rect">
              <a:avLst/>
            </a:prstGeom>
            <a:solidFill>
              <a:schemeClr val="bg1"/>
            </a:solidFill>
            <a:ln w="28575" algn="ctr">
              <a:solidFill>
                <a:srgbClr val="009900"/>
              </a:solidFill>
              <a:miter lim="800000"/>
              <a:headEnd/>
              <a:tailEnd/>
            </a:ln>
          </p:spPr>
          <p:txBody>
            <a:bodyPr lIns="36000" tIns="72000" rIns="36000" bIns="72000" anchor="ctr">
              <a:spAutoFit/>
            </a:bodyPr>
            <a:lstStyle/>
            <a:p>
              <a:pPr algn="ctr" fontAlgn="base">
                <a:spcBef>
                  <a:spcPct val="0"/>
                </a:spcBef>
                <a:spcAft>
                  <a:spcPct val="0"/>
                </a:spcAft>
              </a:pPr>
              <a:r>
                <a:rPr lang="ja-JP" altLang="en-US" sz="1400" b="1" dirty="0" smtClean="0">
                  <a:solidFill>
                    <a:srgbClr val="000000"/>
                  </a:solidFill>
                  <a:ea typeface="ＭＳ ゴシック" pitchFamily="49" charset="-128"/>
                </a:rPr>
                <a:t>看取り</a:t>
              </a:r>
              <a:endParaRPr lang="en-US" altLang="ja-JP" sz="1400" b="1" dirty="0">
                <a:solidFill>
                  <a:srgbClr val="000000"/>
                </a:solidFill>
                <a:ea typeface="ＭＳ ゴシック" pitchFamily="49" charset="-128"/>
              </a:endParaRPr>
            </a:p>
          </p:txBody>
        </p:sp>
        <p:sp>
          <p:nvSpPr>
            <p:cNvPr id="2062" name="Rectangle 10"/>
            <p:cNvSpPr>
              <a:spLocks noChangeArrowheads="1"/>
            </p:cNvSpPr>
            <p:nvPr/>
          </p:nvSpPr>
          <p:spPr bwMode="auto">
            <a:xfrm>
              <a:off x="1432" y="735"/>
              <a:ext cx="1180" cy="677"/>
            </a:xfrm>
            <a:prstGeom prst="rect">
              <a:avLst/>
            </a:prstGeom>
            <a:noFill/>
            <a:ln w="19050">
              <a:solidFill>
                <a:schemeClr val="accent1">
                  <a:lumMod val="75000"/>
                </a:schemeClr>
              </a:solidFill>
              <a:miter lim="800000"/>
              <a:headEnd/>
              <a:tailEnd/>
            </a:ln>
          </p:spPr>
          <p:txBody>
            <a:bodyPr wrap="square" lIns="54000" tIns="90000" rIns="54000" bIns="90000" anchor="ctr">
              <a:spAutoFit/>
            </a:bodyPr>
            <a:lstStyle/>
            <a:p>
              <a:pPr fontAlgn="base">
                <a:spcBef>
                  <a:spcPct val="0"/>
                </a:spcBef>
                <a:spcAft>
                  <a:spcPct val="70000"/>
                </a:spcAft>
              </a:pPr>
              <a:r>
                <a:rPr lang="ja-JP" altLang="en-US" sz="1100" dirty="0" smtClean="0">
                  <a:solidFill>
                    <a:srgbClr val="000000"/>
                  </a:solidFill>
                  <a:latin typeface="ＭＳ Ｐゴシック" charset="-128"/>
                </a:rPr>
                <a:t>・病院・診療所</a:t>
              </a:r>
              <a:endParaRPr lang="en-US" altLang="ja-JP" sz="1100" dirty="0" smtClean="0">
                <a:solidFill>
                  <a:srgbClr val="000000"/>
                </a:solidFill>
                <a:latin typeface="ＭＳ Ｐゴシック" charset="-128"/>
              </a:endParaRPr>
            </a:p>
            <a:p>
              <a:pPr fontAlgn="base">
                <a:spcBef>
                  <a:spcPct val="0"/>
                </a:spcBef>
                <a:spcAft>
                  <a:spcPct val="70000"/>
                </a:spcAft>
              </a:pPr>
              <a:r>
                <a:rPr lang="ja-JP" altLang="en-US" sz="1100" dirty="0" smtClean="0">
                  <a:solidFill>
                    <a:srgbClr val="000000"/>
                  </a:solidFill>
                  <a:latin typeface="ＭＳ Ｐゴシック" charset="-128"/>
                </a:rPr>
                <a:t>・訪問看護事業所</a:t>
              </a:r>
              <a:endParaRPr lang="en-US" altLang="ja-JP" sz="1100" dirty="0" smtClean="0">
                <a:solidFill>
                  <a:srgbClr val="000000"/>
                </a:solidFill>
                <a:latin typeface="ＭＳ Ｐゴシック" charset="-128"/>
              </a:endParaRPr>
            </a:p>
            <a:p>
              <a:pPr fontAlgn="base">
                <a:spcBef>
                  <a:spcPct val="0"/>
                </a:spcBef>
                <a:spcAft>
                  <a:spcPct val="70000"/>
                </a:spcAft>
              </a:pPr>
              <a:r>
                <a:rPr lang="ja-JP" altLang="en-US" sz="1100" dirty="0" smtClean="0">
                  <a:solidFill>
                    <a:srgbClr val="000000"/>
                  </a:solidFill>
                  <a:latin typeface="ＭＳ Ｐゴシック" charset="-128"/>
                </a:rPr>
                <a:t>・薬局</a:t>
              </a:r>
              <a:endParaRPr lang="en-US" altLang="ja-JP" sz="1100" dirty="0" smtClean="0">
                <a:solidFill>
                  <a:srgbClr val="000000"/>
                </a:solidFill>
                <a:latin typeface="ＭＳ Ｐゴシック" charset="-128"/>
              </a:endParaRPr>
            </a:p>
            <a:p>
              <a:pPr fontAlgn="base">
                <a:spcBef>
                  <a:spcPct val="0"/>
                </a:spcBef>
                <a:spcAft>
                  <a:spcPct val="70000"/>
                </a:spcAft>
              </a:pPr>
              <a:r>
                <a:rPr lang="ja-JP" altLang="en-US" sz="1100" dirty="0" smtClean="0">
                  <a:solidFill>
                    <a:srgbClr val="000000"/>
                  </a:solidFill>
                  <a:latin typeface="ＭＳ Ｐゴシック" charset="-128"/>
                </a:rPr>
                <a:t>・居宅介護支援事業所</a:t>
              </a:r>
              <a:endParaRPr lang="en-US" altLang="ja-JP" sz="1100" dirty="0" smtClean="0">
                <a:solidFill>
                  <a:srgbClr val="000000"/>
                </a:solidFill>
                <a:latin typeface="ＭＳ Ｐゴシック" charset="-128"/>
              </a:endParaRPr>
            </a:p>
            <a:p>
              <a:pPr fontAlgn="base">
                <a:spcBef>
                  <a:spcPct val="0"/>
                </a:spcBef>
                <a:spcAft>
                  <a:spcPct val="70000"/>
                </a:spcAft>
              </a:pPr>
              <a:r>
                <a:rPr lang="ja-JP" altLang="en-US" sz="1100" dirty="0" smtClean="0">
                  <a:solidFill>
                    <a:srgbClr val="000000"/>
                  </a:solidFill>
                  <a:latin typeface="ＭＳ Ｐゴシック" charset="-128"/>
                </a:rPr>
                <a:t>・</a:t>
              </a:r>
              <a:r>
                <a:rPr lang="ja-JP" altLang="en-US" sz="1100" u="sng" dirty="0" smtClean="0">
                  <a:solidFill>
                    <a:srgbClr val="000000"/>
                  </a:solidFill>
                  <a:latin typeface="ＭＳ Ｐゴシック" charset="-128"/>
                </a:rPr>
                <a:t>地域包括支援センター</a:t>
              </a:r>
              <a:endParaRPr lang="en-US" altLang="ja-JP" sz="1100" u="sng" dirty="0" smtClean="0">
                <a:solidFill>
                  <a:srgbClr val="000000"/>
                </a:solidFill>
                <a:latin typeface="ＭＳ Ｐゴシック" charset="-128"/>
              </a:endParaRPr>
            </a:p>
            <a:p>
              <a:pPr fontAlgn="base">
                <a:spcBef>
                  <a:spcPct val="0"/>
                </a:spcBef>
                <a:spcAft>
                  <a:spcPct val="70000"/>
                </a:spcAft>
              </a:pPr>
              <a:r>
                <a:rPr lang="ja-JP" altLang="en-US" sz="1100" dirty="0" smtClean="0">
                  <a:solidFill>
                    <a:srgbClr val="000000"/>
                  </a:solidFill>
                  <a:latin typeface="ＭＳ Ｐゴシック" charset="-128"/>
                </a:rPr>
                <a:t>・在宅医療において積極</a:t>
              </a:r>
              <a:endParaRPr lang="en-US" altLang="ja-JP" sz="1100" dirty="0" smtClean="0">
                <a:solidFill>
                  <a:srgbClr val="000000"/>
                </a:solidFill>
                <a:latin typeface="ＭＳ Ｐゴシック" charset="-128"/>
              </a:endParaRPr>
            </a:p>
            <a:p>
              <a:pPr fontAlgn="base">
                <a:spcBef>
                  <a:spcPct val="0"/>
                </a:spcBef>
                <a:spcAft>
                  <a:spcPct val="70000"/>
                </a:spcAft>
              </a:pPr>
              <a:r>
                <a:rPr lang="ja-JP" altLang="en-US" sz="1100" dirty="0" smtClean="0">
                  <a:solidFill>
                    <a:srgbClr val="000000"/>
                  </a:solidFill>
                  <a:latin typeface="ＭＳ Ｐゴシック" charset="-128"/>
                </a:rPr>
                <a:t>　的役割を担う医療機関</a:t>
              </a:r>
              <a:endParaRPr lang="en-US" altLang="ja-JP" sz="1100" dirty="0">
                <a:solidFill>
                  <a:srgbClr val="000000"/>
                </a:solidFill>
                <a:latin typeface="ＭＳ Ｐゴシック" charset="-128"/>
              </a:endParaRPr>
            </a:p>
            <a:p>
              <a:pPr fontAlgn="base">
                <a:spcBef>
                  <a:spcPct val="0"/>
                </a:spcBef>
                <a:spcAft>
                  <a:spcPct val="70000"/>
                </a:spcAft>
              </a:pPr>
              <a:r>
                <a:rPr lang="ja-JP" altLang="en-US" sz="1100" dirty="0">
                  <a:solidFill>
                    <a:srgbClr val="000000"/>
                  </a:solidFill>
                  <a:latin typeface="ＭＳ Ｐゴシック" charset="-128"/>
                </a:rPr>
                <a:t>・</a:t>
              </a:r>
              <a:r>
                <a:rPr lang="ja-JP" altLang="en-US" sz="1100" u="sng" dirty="0" smtClean="0">
                  <a:solidFill>
                    <a:srgbClr val="000000"/>
                  </a:solidFill>
                  <a:latin typeface="ＭＳ Ｐゴシック" charset="-128"/>
                </a:rPr>
                <a:t>在宅医療に必要な連携</a:t>
              </a:r>
              <a:endParaRPr lang="en-US" altLang="ja-JP" sz="1100" u="sng" dirty="0" smtClean="0">
                <a:solidFill>
                  <a:srgbClr val="000000"/>
                </a:solidFill>
                <a:latin typeface="ＭＳ Ｐゴシック" charset="-128"/>
              </a:endParaRPr>
            </a:p>
            <a:p>
              <a:pPr fontAlgn="base">
                <a:spcBef>
                  <a:spcPct val="0"/>
                </a:spcBef>
                <a:spcAft>
                  <a:spcPct val="70000"/>
                </a:spcAft>
              </a:pPr>
              <a:r>
                <a:rPr lang="ja-JP" altLang="en-US" sz="1100" dirty="0" smtClean="0">
                  <a:solidFill>
                    <a:srgbClr val="000000"/>
                  </a:solidFill>
                  <a:latin typeface="ＭＳ Ｐゴシック" charset="-128"/>
                </a:rPr>
                <a:t>　</a:t>
              </a:r>
              <a:r>
                <a:rPr lang="ja-JP" altLang="en-US" sz="1100" u="sng" dirty="0" smtClean="0">
                  <a:solidFill>
                    <a:srgbClr val="000000"/>
                  </a:solidFill>
                  <a:latin typeface="ＭＳ Ｐゴシック" charset="-128"/>
                </a:rPr>
                <a:t>を担う拠点</a:t>
              </a:r>
              <a:r>
                <a:rPr lang="ja-JP" altLang="en-US" sz="1100" dirty="0" smtClean="0">
                  <a:solidFill>
                    <a:srgbClr val="000000"/>
                  </a:solidFill>
                  <a:latin typeface="ＭＳ Ｐゴシック" charset="-128"/>
                </a:rPr>
                <a:t>　　　　　　等</a:t>
              </a:r>
              <a:endParaRPr lang="en-US" altLang="ja-JP" sz="1100" dirty="0">
                <a:solidFill>
                  <a:srgbClr val="000000"/>
                </a:solidFill>
                <a:latin typeface="ＭＳ Ｐゴシック" charset="-128"/>
              </a:endParaRPr>
            </a:p>
          </p:txBody>
        </p:sp>
      </p:grpSp>
      <p:sp>
        <p:nvSpPr>
          <p:cNvPr id="2055" name="Line 36"/>
          <p:cNvSpPr>
            <a:spLocks noChangeShapeType="1"/>
          </p:cNvSpPr>
          <p:nvPr/>
        </p:nvSpPr>
        <p:spPr bwMode="auto">
          <a:xfrm>
            <a:off x="2261881" y="2492900"/>
            <a:ext cx="503230" cy="3"/>
          </a:xfrm>
          <a:prstGeom prst="line">
            <a:avLst/>
          </a:prstGeom>
          <a:noFill/>
          <a:ln w="63500">
            <a:solidFill>
              <a:srgbClr val="003399"/>
            </a:solidFill>
            <a:round/>
            <a:headEnd/>
            <a:tailEnd type="triangle" w="med" len="med"/>
          </a:ln>
        </p:spPr>
        <p:txBody>
          <a:bodyPr lIns="72000" tIns="72000" rIns="72000" bIns="72000"/>
          <a:lstStyle/>
          <a:p>
            <a:pPr fontAlgn="base">
              <a:spcBef>
                <a:spcPct val="0"/>
              </a:spcBef>
              <a:spcAft>
                <a:spcPct val="0"/>
              </a:spcAft>
            </a:pPr>
            <a:endParaRPr lang="ja-JP" altLang="en-US" sz="800">
              <a:solidFill>
                <a:srgbClr val="000000"/>
              </a:solidFill>
              <a:ea typeface="HG丸ｺﾞｼｯｸM-PRO" pitchFamily="50" charset="-128"/>
            </a:endParaRPr>
          </a:p>
        </p:txBody>
      </p:sp>
      <p:sp>
        <p:nvSpPr>
          <p:cNvPr id="2056" name="Line 36"/>
          <p:cNvSpPr>
            <a:spLocks noChangeShapeType="1"/>
          </p:cNvSpPr>
          <p:nvPr/>
        </p:nvSpPr>
        <p:spPr bwMode="auto">
          <a:xfrm flipV="1">
            <a:off x="7199380" y="2492900"/>
            <a:ext cx="539984" cy="3"/>
          </a:xfrm>
          <a:prstGeom prst="line">
            <a:avLst/>
          </a:prstGeom>
          <a:noFill/>
          <a:ln w="63500">
            <a:solidFill>
              <a:srgbClr val="003399"/>
            </a:solidFill>
            <a:round/>
            <a:headEnd/>
            <a:tailEnd type="triangle" w="med" len="med"/>
          </a:ln>
        </p:spPr>
        <p:txBody>
          <a:bodyPr lIns="72000" tIns="72000" rIns="72000" bIns="72000"/>
          <a:lstStyle/>
          <a:p>
            <a:pPr fontAlgn="base">
              <a:spcBef>
                <a:spcPct val="0"/>
              </a:spcBef>
              <a:spcAft>
                <a:spcPct val="0"/>
              </a:spcAft>
            </a:pPr>
            <a:endParaRPr lang="ja-JP" altLang="en-US" sz="800">
              <a:solidFill>
                <a:srgbClr val="000000"/>
              </a:solidFill>
              <a:ea typeface="HG丸ｺﾞｼｯｸM-PRO" pitchFamily="50" charset="-128"/>
            </a:endParaRPr>
          </a:p>
        </p:txBody>
      </p:sp>
      <p:sp>
        <p:nvSpPr>
          <p:cNvPr id="2057" name="Line 47"/>
          <p:cNvSpPr>
            <a:spLocks noChangeShapeType="1"/>
          </p:cNvSpPr>
          <p:nvPr/>
        </p:nvSpPr>
        <p:spPr bwMode="auto">
          <a:xfrm rot="16200000" flipH="1">
            <a:off x="4591863" y="3855323"/>
            <a:ext cx="432122" cy="11526"/>
          </a:xfrm>
          <a:prstGeom prst="line">
            <a:avLst/>
          </a:prstGeom>
          <a:noFill/>
          <a:ln w="63500">
            <a:solidFill>
              <a:srgbClr val="003399"/>
            </a:solidFill>
            <a:round/>
            <a:headEnd/>
            <a:tailEnd type="triangle" w="med" len="med"/>
          </a:ln>
        </p:spPr>
        <p:txBody>
          <a:bodyPr lIns="72000" tIns="72000" rIns="72000" bIns="72000"/>
          <a:lstStyle/>
          <a:p>
            <a:pPr fontAlgn="base">
              <a:spcBef>
                <a:spcPct val="0"/>
              </a:spcBef>
              <a:spcAft>
                <a:spcPct val="0"/>
              </a:spcAft>
            </a:pPr>
            <a:endParaRPr lang="ja-JP" altLang="en-US" sz="800">
              <a:solidFill>
                <a:srgbClr val="000000"/>
              </a:solidFill>
              <a:ea typeface="HG丸ｺﾞｼｯｸM-PRO" pitchFamily="50" charset="-128"/>
            </a:endParaRPr>
          </a:p>
        </p:txBody>
      </p:sp>
      <p:sp>
        <p:nvSpPr>
          <p:cNvPr id="2058" name="Line 47"/>
          <p:cNvSpPr>
            <a:spLocks noChangeShapeType="1"/>
          </p:cNvSpPr>
          <p:nvPr/>
        </p:nvSpPr>
        <p:spPr bwMode="auto">
          <a:xfrm rot="16200000" flipV="1">
            <a:off x="2142924" y="5182016"/>
            <a:ext cx="360041" cy="598432"/>
          </a:xfrm>
          <a:prstGeom prst="line">
            <a:avLst/>
          </a:prstGeom>
          <a:noFill/>
          <a:ln w="63500">
            <a:solidFill>
              <a:srgbClr val="003399"/>
            </a:solidFill>
            <a:round/>
            <a:headEnd/>
            <a:tailEnd type="triangle" w="med" len="med"/>
          </a:ln>
        </p:spPr>
        <p:txBody>
          <a:bodyPr lIns="72000" tIns="72000" rIns="72000" bIns="72000"/>
          <a:lstStyle/>
          <a:p>
            <a:pPr fontAlgn="base">
              <a:spcBef>
                <a:spcPct val="0"/>
              </a:spcBef>
              <a:spcAft>
                <a:spcPct val="0"/>
              </a:spcAft>
            </a:pPr>
            <a:endParaRPr lang="ja-JP" altLang="en-US" sz="800">
              <a:solidFill>
                <a:srgbClr val="000000"/>
              </a:solidFill>
              <a:ea typeface="HG丸ｺﾞｼｯｸM-PRO" pitchFamily="50" charset="-128"/>
            </a:endParaRPr>
          </a:p>
        </p:txBody>
      </p:sp>
      <p:sp>
        <p:nvSpPr>
          <p:cNvPr id="34" name="AutoShape 13"/>
          <p:cNvSpPr>
            <a:spLocks noChangeAspect="1" noChangeArrowheads="1"/>
          </p:cNvSpPr>
          <p:nvPr/>
        </p:nvSpPr>
        <p:spPr bwMode="auto">
          <a:xfrm>
            <a:off x="3648042" y="3429003"/>
            <a:ext cx="690247" cy="1028700"/>
          </a:xfrm>
          <a:prstGeom prst="irregularSeal1">
            <a:avLst/>
          </a:prstGeom>
          <a:solidFill>
            <a:schemeClr val="bg1"/>
          </a:solidFill>
          <a:ln w="19050">
            <a:solidFill>
              <a:srgbClr val="FF6600"/>
            </a:solidFill>
            <a:miter lim="800000"/>
            <a:headEnd/>
            <a:tailEnd/>
          </a:ln>
        </p:spPr>
        <p:txBody>
          <a:bodyPr vert="eaVert" wrap="none" lIns="91423" tIns="45712" rIns="91423" bIns="45712" anchor="ctr"/>
          <a:lstStyle/>
          <a:p>
            <a:pPr algn="ctr" fontAlgn="base">
              <a:spcBef>
                <a:spcPct val="0"/>
              </a:spcBef>
              <a:spcAft>
                <a:spcPct val="0"/>
              </a:spcAft>
              <a:defRPr/>
            </a:pPr>
            <a:r>
              <a:rPr lang="ja-JP" altLang="en-US" sz="1600" b="1" dirty="0">
                <a:solidFill>
                  <a:srgbClr val="CC3300"/>
                </a:solidFill>
                <a:ea typeface="ＭＳ ゴシック" pitchFamily="49" charset="-128"/>
              </a:rPr>
              <a:t>急変</a:t>
            </a:r>
          </a:p>
        </p:txBody>
      </p:sp>
      <p:sp>
        <p:nvSpPr>
          <p:cNvPr id="30" name="スライド番号プレースホルダー 1"/>
          <p:cNvSpPr txBox="1">
            <a:spLocks noGrp="1"/>
          </p:cNvSpPr>
          <p:nvPr/>
        </p:nvSpPr>
        <p:spPr bwMode="auto">
          <a:xfrm>
            <a:off x="9485806" y="6520819"/>
            <a:ext cx="594820"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400">
                <a:solidFill>
                  <a:srgbClr val="000000"/>
                </a:solidFill>
                <a:latin typeface="HGｺﾞｼｯｸM" panose="020B0609000000000000" pitchFamily="49" charset="-128"/>
                <a:ea typeface="HGｺﾞｼｯｸM" panose="020B0609000000000000" pitchFamily="49" charset="-128"/>
              </a:rPr>
              <a:pPr algn="r">
                <a:defRPr/>
              </a:pPr>
              <a:t>46</a:t>
            </a:fld>
            <a:endParaRPr lang="en-US" altLang="ja-JP" sz="1400" dirty="0">
              <a:solidFill>
                <a:srgbClr val="000000"/>
              </a:solidFill>
              <a:latin typeface="HGｺﾞｼｯｸM" panose="020B0609000000000000" pitchFamily="49" charset="-128"/>
              <a:ea typeface="HGｺﾞｼｯｸM" panose="020B0609000000000000" pitchFamily="49" charset="-128"/>
            </a:endParaRPr>
          </a:p>
        </p:txBody>
      </p:sp>
    </p:spTree>
    <p:extLst>
      <p:ext uri="{BB962C8B-B14F-4D97-AF65-F5344CB8AC3E}">
        <p14:creationId xmlns:p14="http://schemas.microsoft.com/office/powerpoint/2010/main" val="6592059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18517" y="4077072"/>
            <a:ext cx="4841875" cy="2780928"/>
          </a:xfrm>
          <a:prstGeom prst="roundRect">
            <a:avLst>
              <a:gd name="adj" fmla="val 10673"/>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solidFill>
                <a:prstClr val="white"/>
              </a:solidFill>
            </a:endParaRPr>
          </a:p>
        </p:txBody>
      </p:sp>
      <p:sp>
        <p:nvSpPr>
          <p:cNvPr id="54" name="角丸四角形 53"/>
          <p:cNvSpPr/>
          <p:nvPr/>
        </p:nvSpPr>
        <p:spPr>
          <a:xfrm>
            <a:off x="5119699" y="4653136"/>
            <a:ext cx="4842411" cy="2160040"/>
          </a:xfrm>
          <a:prstGeom prst="roundRect">
            <a:avLst>
              <a:gd name="adj" fmla="val 10673"/>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solidFill>
                <a:prstClr val="white"/>
              </a:solidFill>
            </a:endParaRPr>
          </a:p>
        </p:txBody>
      </p:sp>
      <p:sp>
        <p:nvSpPr>
          <p:cNvPr id="45" name="テキスト ボックス 44"/>
          <p:cNvSpPr txBox="1"/>
          <p:nvPr/>
        </p:nvSpPr>
        <p:spPr>
          <a:xfrm>
            <a:off x="5278465" y="5030592"/>
            <a:ext cx="4524878" cy="1656000"/>
          </a:xfrm>
          <a:prstGeom prst="rect">
            <a:avLst/>
          </a:prstGeom>
          <a:solidFill>
            <a:srgbClr val="FFFFCC"/>
          </a:solidFill>
        </p:spPr>
        <p:txBody>
          <a:bodyPr wrap="square" rtlCol="0">
            <a:noAutofit/>
          </a:bodyPr>
          <a:lstStyle/>
          <a:p>
            <a:pPr marL="177800" indent="-177800">
              <a:buFont typeface="Wingdings" pitchFamily="2" charset="2"/>
              <a:buChar char="l"/>
            </a:pPr>
            <a:r>
              <a:rPr lang="ja-JP" altLang="en-US" sz="1300" b="1" dirty="0" smtClean="0">
                <a:solidFill>
                  <a:prstClr val="black"/>
                </a:solidFill>
                <a:latin typeface="メイリオ" pitchFamily="50" charset="-128"/>
                <a:ea typeface="メイリオ" pitchFamily="50" charset="-128"/>
              </a:rPr>
              <a:t>療養相談室によるケアマネ等への支援</a:t>
            </a:r>
            <a:endParaRPr lang="en-US" altLang="ja-JP" sz="1300" b="1" dirty="0" smtClean="0">
              <a:solidFill>
                <a:prstClr val="black"/>
              </a:solidFill>
              <a:latin typeface="メイリオ" pitchFamily="50" charset="-128"/>
              <a:ea typeface="メイリオ" pitchFamily="50" charset="-128"/>
            </a:endParaRPr>
          </a:p>
          <a:p>
            <a:pPr marL="177800" indent="-177800"/>
            <a:r>
              <a:rPr lang="ja-JP" altLang="en-US" sz="1300" dirty="0" smtClean="0">
                <a:solidFill>
                  <a:prstClr val="black"/>
                </a:solidFill>
              </a:rPr>
              <a:t>　　</a:t>
            </a:r>
            <a:r>
              <a:rPr lang="ja-JP" altLang="en-US" sz="1000" dirty="0" smtClean="0">
                <a:solidFill>
                  <a:prstClr val="black"/>
                </a:solidFill>
              </a:rPr>
              <a:t>困難事例等について居宅介護支援事業所、地域包括支援センターからの相談体制を整備</a:t>
            </a:r>
            <a:endParaRPr lang="en-US" altLang="ja-JP" sz="1000" dirty="0" smtClean="0">
              <a:solidFill>
                <a:prstClr val="black"/>
              </a:solidFill>
            </a:endParaRPr>
          </a:p>
          <a:p>
            <a:pPr marL="177800" indent="-177800">
              <a:spcBef>
                <a:spcPts val="600"/>
              </a:spcBef>
              <a:buFont typeface="Wingdings" pitchFamily="2" charset="2"/>
              <a:buChar char="l"/>
            </a:pPr>
            <a:r>
              <a:rPr lang="ja-JP" altLang="en-US" sz="1300" b="1" dirty="0" smtClean="0">
                <a:solidFill>
                  <a:prstClr val="black"/>
                </a:solidFill>
                <a:latin typeface="メイリオ" pitchFamily="50" charset="-128"/>
                <a:ea typeface="メイリオ" pitchFamily="50" charset="-128"/>
              </a:rPr>
              <a:t>主任ケアマネジャーの会（月１回）の設置</a:t>
            </a:r>
            <a:endParaRPr lang="en-US" altLang="ja-JP" sz="1300" b="1" dirty="0" smtClean="0">
              <a:solidFill>
                <a:prstClr val="black"/>
              </a:solidFill>
              <a:latin typeface="メイリオ" pitchFamily="50" charset="-128"/>
              <a:ea typeface="メイリオ" pitchFamily="50" charset="-128"/>
            </a:endParaRPr>
          </a:p>
          <a:p>
            <a:pPr marL="177800" indent="-177800"/>
            <a:r>
              <a:rPr lang="ja-JP" altLang="en-US" sz="1000" dirty="0" smtClean="0">
                <a:solidFill>
                  <a:prstClr val="black"/>
                </a:solidFill>
              </a:rPr>
              <a:t>　　ケアマネ、拠点担当医師、看護師が参加</a:t>
            </a:r>
            <a:endParaRPr lang="en-US" altLang="ja-JP" sz="1000" dirty="0" smtClean="0">
              <a:solidFill>
                <a:prstClr val="black"/>
              </a:solidFill>
            </a:endParaRPr>
          </a:p>
          <a:p>
            <a:pPr marL="177800" indent="-177800">
              <a:spcBef>
                <a:spcPts val="600"/>
              </a:spcBef>
              <a:buFont typeface="Wingdings" pitchFamily="2" charset="2"/>
              <a:buChar char="l"/>
            </a:pPr>
            <a:r>
              <a:rPr lang="en-US" altLang="ja-JP" sz="1300" b="1" dirty="0" smtClean="0">
                <a:solidFill>
                  <a:prstClr val="black"/>
                </a:solidFill>
                <a:latin typeface="メイリオ" pitchFamily="50" charset="-128"/>
                <a:ea typeface="メイリオ" pitchFamily="50" charset="-128"/>
              </a:rPr>
              <a:t>Care</a:t>
            </a:r>
            <a:r>
              <a:rPr lang="ja-JP" altLang="en-US" sz="1300" b="1" dirty="0" smtClean="0">
                <a:solidFill>
                  <a:prstClr val="black"/>
                </a:solidFill>
                <a:latin typeface="メイリオ" pitchFamily="50" charset="-128"/>
                <a:ea typeface="メイリオ" pitchFamily="50" charset="-128"/>
              </a:rPr>
              <a:t>＆</a:t>
            </a:r>
            <a:r>
              <a:rPr lang="en-US" altLang="ja-JP" sz="1300" b="1" dirty="0" smtClean="0">
                <a:solidFill>
                  <a:prstClr val="black"/>
                </a:solidFill>
                <a:latin typeface="メイリオ" pitchFamily="50" charset="-128"/>
                <a:ea typeface="メイリオ" pitchFamily="50" charset="-128"/>
              </a:rPr>
              <a:t>Cure</a:t>
            </a:r>
            <a:r>
              <a:rPr lang="ja-JP" altLang="en-US" sz="1300" b="1" dirty="0" smtClean="0">
                <a:solidFill>
                  <a:prstClr val="black"/>
                </a:solidFill>
                <a:latin typeface="メイリオ" pitchFamily="50" charset="-128"/>
                <a:ea typeface="メイリオ" pitchFamily="50" charset="-128"/>
              </a:rPr>
              <a:t>会議（月１回）の開催</a:t>
            </a:r>
            <a:endParaRPr lang="en-US" altLang="ja-JP" sz="1300" b="1" dirty="0" smtClean="0">
              <a:solidFill>
                <a:prstClr val="black"/>
              </a:solidFill>
              <a:latin typeface="メイリオ" pitchFamily="50" charset="-128"/>
              <a:ea typeface="メイリオ" pitchFamily="50" charset="-128"/>
            </a:endParaRPr>
          </a:p>
          <a:p>
            <a:pPr marL="177800" indent="-177800"/>
            <a:r>
              <a:rPr lang="ja-JP" altLang="en-US" sz="1000" dirty="0" smtClean="0">
                <a:solidFill>
                  <a:prstClr val="black"/>
                </a:solidFill>
              </a:rPr>
              <a:t>　　日常的にチームを組んでいる訪問介護兼居宅介護支援事業所管理者、拠点担当医師、看護師、</a:t>
            </a:r>
            <a:r>
              <a:rPr lang="en-US" altLang="ja-JP" sz="1000" dirty="0" smtClean="0">
                <a:solidFill>
                  <a:prstClr val="black"/>
                </a:solidFill>
              </a:rPr>
              <a:t>MSW</a:t>
            </a:r>
            <a:r>
              <a:rPr lang="ja-JP" altLang="en-US" sz="1000" dirty="0" smtClean="0">
                <a:solidFill>
                  <a:prstClr val="black"/>
                </a:solidFill>
              </a:rPr>
              <a:t>が参加</a:t>
            </a:r>
            <a:endParaRPr lang="en-US" altLang="ja-JP" sz="1300" dirty="0" smtClean="0">
              <a:solidFill>
                <a:prstClr val="black"/>
              </a:solidFill>
            </a:endParaRPr>
          </a:p>
        </p:txBody>
      </p:sp>
      <p:sp>
        <p:nvSpPr>
          <p:cNvPr id="16" name="角丸四角形 15"/>
          <p:cNvSpPr/>
          <p:nvPr/>
        </p:nvSpPr>
        <p:spPr>
          <a:xfrm>
            <a:off x="5119700" y="620687"/>
            <a:ext cx="4842412" cy="3888433"/>
          </a:xfrm>
          <a:prstGeom prst="roundRect">
            <a:avLst>
              <a:gd name="adj" fmla="val 7190"/>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solidFill>
                <a:prstClr val="white"/>
              </a:solidFill>
            </a:endParaRPr>
          </a:p>
        </p:txBody>
      </p:sp>
      <p:sp>
        <p:nvSpPr>
          <p:cNvPr id="11" name="テキスト ボックス 10"/>
          <p:cNvSpPr txBox="1"/>
          <p:nvPr/>
        </p:nvSpPr>
        <p:spPr>
          <a:xfrm>
            <a:off x="5119701" y="620688"/>
            <a:ext cx="4881545" cy="338554"/>
          </a:xfrm>
          <a:prstGeom prst="rect">
            <a:avLst/>
          </a:prstGeom>
          <a:noFill/>
        </p:spPr>
        <p:txBody>
          <a:bodyPr wrap="square" rtlCol="0">
            <a:spAutoFit/>
          </a:bodyPr>
          <a:lstStyle/>
          <a:p>
            <a:pPr marL="531813" indent="-531813" algn="ctr"/>
            <a:r>
              <a:rPr lang="ja-JP" altLang="en-US" sz="1600" dirty="0" smtClean="0">
                <a:solidFill>
                  <a:prstClr val="black"/>
                </a:solidFill>
                <a:latin typeface="HGSｺﾞｼｯｸE" pitchFamily="50" charset="-128"/>
                <a:ea typeface="ＤＨＰ平成明朝体W7" pitchFamily="2" charset="-128"/>
              </a:rPr>
              <a:t>山形県鶴岡地区医師会</a:t>
            </a:r>
            <a:endParaRPr lang="en-US" altLang="ja-JP" sz="1600" dirty="0" smtClean="0">
              <a:solidFill>
                <a:prstClr val="black"/>
              </a:solidFill>
              <a:latin typeface="HGSｺﾞｼｯｸE" pitchFamily="50" charset="-128"/>
              <a:ea typeface="ＤＨＰ平成明朝体W7" pitchFamily="2" charset="-128"/>
            </a:endParaRPr>
          </a:p>
        </p:txBody>
      </p:sp>
      <p:sp>
        <p:nvSpPr>
          <p:cNvPr id="43" name="テキスト ボックス 42"/>
          <p:cNvSpPr txBox="1"/>
          <p:nvPr/>
        </p:nvSpPr>
        <p:spPr>
          <a:xfrm>
            <a:off x="5199080" y="980728"/>
            <a:ext cx="4683125" cy="3374866"/>
          </a:xfrm>
          <a:prstGeom prst="rect">
            <a:avLst/>
          </a:prstGeom>
          <a:solidFill>
            <a:srgbClr val="FFFFCC"/>
          </a:solidFill>
        </p:spPr>
        <p:txBody>
          <a:bodyPr wrap="square" rtlCol="0">
            <a:noAutofit/>
          </a:bodyPr>
          <a:lstStyle/>
          <a:p>
            <a:pPr>
              <a:lnSpc>
                <a:spcPct val="150000"/>
              </a:lnSpc>
              <a:spcBef>
                <a:spcPts val="1200"/>
              </a:spcBef>
              <a:spcAft>
                <a:spcPts val="1200"/>
              </a:spcAft>
            </a:pPr>
            <a:r>
              <a:rPr lang="ja-JP" altLang="en-US" sz="1300" b="1" dirty="0" smtClean="0">
                <a:solidFill>
                  <a:prstClr val="black"/>
                </a:solidFill>
              </a:rPr>
              <a:t>　　</a:t>
            </a:r>
            <a:r>
              <a:rPr lang="ja-JP" altLang="en-US" sz="1300" b="1" u="sng" dirty="0" smtClean="0">
                <a:solidFill>
                  <a:prstClr val="black"/>
                </a:solidFill>
                <a:latin typeface="メイリオ" pitchFamily="50" charset="-128"/>
                <a:ea typeface="メイリオ" pitchFamily="50" charset="-128"/>
              </a:rPr>
              <a:t>１４のアクションプランを計画・実行</a:t>
            </a:r>
            <a:endParaRPr lang="en-US" altLang="ja-JP" sz="1300" b="1" u="sng" dirty="0" smtClean="0">
              <a:solidFill>
                <a:prstClr val="black"/>
              </a:solidFill>
              <a:latin typeface="メイリオ" pitchFamily="50" charset="-128"/>
              <a:ea typeface="メイリオ" pitchFamily="50" charset="-128"/>
            </a:endParaRPr>
          </a:p>
          <a:p>
            <a:pPr marL="177800" indent="-177800">
              <a:buFont typeface="Wingdings" pitchFamily="2" charset="2"/>
              <a:buChar char="l"/>
            </a:pPr>
            <a:r>
              <a:rPr lang="ja-JP" altLang="en-US" sz="1300" dirty="0" smtClean="0">
                <a:solidFill>
                  <a:prstClr val="black"/>
                </a:solidFill>
              </a:rPr>
              <a:t>研修会・意見交換会の開催</a:t>
            </a:r>
            <a:endParaRPr lang="en-US" altLang="ja-JP" sz="1300" dirty="0" smtClean="0">
              <a:solidFill>
                <a:prstClr val="black"/>
              </a:solidFill>
            </a:endParaRPr>
          </a:p>
          <a:p>
            <a:pPr marL="177800" indent="-177800">
              <a:buFont typeface="Wingdings" pitchFamily="2" charset="2"/>
              <a:buChar char="l"/>
            </a:pPr>
            <a:r>
              <a:rPr lang="ja-JP" altLang="en-US" sz="1300" dirty="0" smtClean="0">
                <a:solidFill>
                  <a:prstClr val="black"/>
                </a:solidFill>
              </a:rPr>
              <a:t>主任介護支援専門員へのアンケート調査</a:t>
            </a:r>
            <a:endParaRPr lang="en-US" altLang="ja-JP" sz="1300" dirty="0" smtClean="0">
              <a:solidFill>
                <a:prstClr val="black"/>
              </a:solidFill>
            </a:endParaRPr>
          </a:p>
          <a:p>
            <a:pPr marL="177800" indent="-177800">
              <a:buFont typeface="Wingdings" pitchFamily="2" charset="2"/>
              <a:buChar char="l"/>
            </a:pPr>
            <a:r>
              <a:rPr lang="ja-JP" altLang="en-US" sz="1300" dirty="0" smtClean="0">
                <a:solidFill>
                  <a:prstClr val="black"/>
                </a:solidFill>
              </a:rPr>
              <a:t>連携シートの作成（ケアマネ⇔医師）</a:t>
            </a:r>
            <a:endParaRPr lang="en-US" altLang="ja-JP" sz="1300" dirty="0" smtClean="0">
              <a:solidFill>
                <a:prstClr val="black"/>
              </a:solidFill>
            </a:endParaRPr>
          </a:p>
          <a:p>
            <a:pPr marL="177800" indent="-177800">
              <a:buFont typeface="Wingdings" pitchFamily="2" charset="2"/>
              <a:buChar char="l"/>
            </a:pPr>
            <a:r>
              <a:rPr lang="en-US" altLang="ja-JP" sz="1300" dirty="0" smtClean="0">
                <a:solidFill>
                  <a:prstClr val="black"/>
                </a:solidFill>
              </a:rPr>
              <a:t>NET4U</a:t>
            </a:r>
            <a:r>
              <a:rPr lang="ja-JP" altLang="en-US" sz="1300" dirty="0" smtClean="0">
                <a:solidFill>
                  <a:prstClr val="black"/>
                </a:solidFill>
              </a:rPr>
              <a:t>（患者情報共有ツール）の利用促進・導入促進</a:t>
            </a:r>
            <a:endParaRPr lang="en-US" altLang="ja-JP" sz="1300" dirty="0" smtClean="0">
              <a:solidFill>
                <a:prstClr val="black"/>
              </a:solidFill>
            </a:endParaRPr>
          </a:p>
          <a:p>
            <a:pPr marL="177800" indent="-177800">
              <a:buFont typeface="Wingdings" pitchFamily="2" charset="2"/>
              <a:buChar char="l"/>
            </a:pPr>
            <a:r>
              <a:rPr lang="ja-JP" altLang="en-US" sz="1300" dirty="0" smtClean="0">
                <a:solidFill>
                  <a:prstClr val="black"/>
                </a:solidFill>
              </a:rPr>
              <a:t>行政担当者との</a:t>
            </a:r>
            <a:endParaRPr lang="en-US" altLang="ja-JP" sz="1300" dirty="0" smtClean="0">
              <a:solidFill>
                <a:prstClr val="black"/>
              </a:solidFill>
            </a:endParaRPr>
          </a:p>
          <a:p>
            <a:pPr marL="177800" indent="-177800"/>
            <a:r>
              <a:rPr lang="ja-JP" altLang="en-US" sz="1300" dirty="0" smtClean="0">
                <a:solidFill>
                  <a:prstClr val="black"/>
                </a:solidFill>
              </a:rPr>
              <a:t>　 定期的なミーティング</a:t>
            </a:r>
            <a:endParaRPr lang="en-US" altLang="ja-JP" sz="1300" dirty="0" smtClean="0">
              <a:solidFill>
                <a:prstClr val="black"/>
              </a:solidFill>
            </a:endParaRPr>
          </a:p>
          <a:p>
            <a:pPr marL="177800" indent="-177800">
              <a:buFont typeface="Wingdings" pitchFamily="2" charset="2"/>
              <a:buChar char="l"/>
            </a:pPr>
            <a:r>
              <a:rPr lang="ja-JP" altLang="en-US" sz="1300" b="1" dirty="0" smtClean="0">
                <a:solidFill>
                  <a:prstClr val="black"/>
                </a:solidFill>
              </a:rPr>
              <a:t>短期入所の空き</a:t>
            </a:r>
            <a:endParaRPr lang="en-US" altLang="ja-JP" sz="1300" b="1" dirty="0" smtClean="0">
              <a:solidFill>
                <a:prstClr val="black"/>
              </a:solidFill>
            </a:endParaRPr>
          </a:p>
          <a:p>
            <a:pPr marL="177800" indent="-177800"/>
            <a:r>
              <a:rPr lang="ja-JP" altLang="en-US" sz="1300" b="1" dirty="0" smtClean="0">
                <a:solidFill>
                  <a:prstClr val="black"/>
                </a:solidFill>
              </a:rPr>
              <a:t>　情報提供（毎週更新</a:t>
            </a:r>
            <a:r>
              <a:rPr lang="ja-JP" altLang="en-US" sz="1300" dirty="0" smtClean="0">
                <a:solidFill>
                  <a:prstClr val="black"/>
                </a:solidFill>
              </a:rPr>
              <a:t>）</a:t>
            </a:r>
            <a:endParaRPr lang="en-US" altLang="ja-JP" sz="1300" dirty="0" smtClean="0">
              <a:solidFill>
                <a:prstClr val="black"/>
              </a:solidFill>
            </a:endParaRPr>
          </a:p>
          <a:p>
            <a:pPr marL="177800" indent="-177800">
              <a:buFont typeface="Wingdings" pitchFamily="2" charset="2"/>
              <a:buChar char="l"/>
            </a:pPr>
            <a:endParaRPr lang="en-US" altLang="ja-JP" sz="1300" dirty="0" smtClean="0">
              <a:solidFill>
                <a:prstClr val="black"/>
              </a:solidFill>
            </a:endParaRPr>
          </a:p>
          <a:p>
            <a:pPr marL="177800" indent="-177800">
              <a:buFont typeface="Wingdings" pitchFamily="2" charset="2"/>
              <a:buChar char="l"/>
            </a:pPr>
            <a:r>
              <a:rPr lang="ja-JP" altLang="en-US" sz="1300" b="1" dirty="0" smtClean="0">
                <a:solidFill>
                  <a:prstClr val="black"/>
                </a:solidFill>
              </a:rPr>
              <a:t>医療依存度の高い方</a:t>
            </a:r>
            <a:endParaRPr lang="en-US" altLang="ja-JP" sz="1300" b="1" dirty="0" smtClean="0">
              <a:solidFill>
                <a:prstClr val="black"/>
              </a:solidFill>
            </a:endParaRPr>
          </a:p>
          <a:p>
            <a:pPr marL="177800" indent="-177800"/>
            <a:r>
              <a:rPr lang="ja-JP" altLang="en-US" sz="1300" b="1" dirty="0" smtClean="0">
                <a:solidFill>
                  <a:prstClr val="black"/>
                </a:solidFill>
              </a:rPr>
              <a:t>　の施設受入れ情報</a:t>
            </a:r>
            <a:endParaRPr lang="en-US" altLang="ja-JP" sz="1300" b="1" dirty="0" smtClean="0">
              <a:solidFill>
                <a:prstClr val="black"/>
              </a:solidFill>
            </a:endParaRPr>
          </a:p>
          <a:p>
            <a:pPr marL="177800" indent="-177800"/>
            <a:r>
              <a:rPr lang="ja-JP" altLang="en-US" sz="1300" b="1" dirty="0" smtClean="0">
                <a:solidFill>
                  <a:prstClr val="black"/>
                </a:solidFill>
              </a:rPr>
              <a:t>　</a:t>
            </a:r>
            <a:r>
              <a:rPr lang="en-US" altLang="ja-JP" sz="1300" b="1" dirty="0" smtClean="0">
                <a:solidFill>
                  <a:prstClr val="black"/>
                </a:solidFill>
              </a:rPr>
              <a:t>DB</a:t>
            </a:r>
            <a:r>
              <a:rPr lang="ja-JP" altLang="en-US" sz="1300" b="1" dirty="0" smtClean="0">
                <a:solidFill>
                  <a:prstClr val="black"/>
                </a:solidFill>
              </a:rPr>
              <a:t>作成</a:t>
            </a:r>
            <a:endParaRPr lang="en-US" altLang="ja-JP" sz="1300" b="1" dirty="0" smtClean="0">
              <a:solidFill>
                <a:prstClr val="black"/>
              </a:solidFill>
            </a:endParaRPr>
          </a:p>
          <a:p>
            <a:pPr marL="177800">
              <a:buFont typeface="Wingdings" pitchFamily="2" charset="2"/>
              <a:buChar char="l"/>
            </a:pPr>
            <a:endParaRPr lang="en-US" altLang="ja-JP" sz="1300" dirty="0" smtClean="0">
              <a:solidFill>
                <a:prstClr val="black"/>
              </a:solidFill>
            </a:endParaRPr>
          </a:p>
          <a:p>
            <a:pPr marL="177800"/>
            <a:endParaRPr lang="en-US" altLang="ja-JP" sz="1300" dirty="0" smtClean="0">
              <a:solidFill>
                <a:prstClr val="black"/>
              </a:solidFill>
            </a:endParaRPr>
          </a:p>
          <a:p>
            <a:pPr marL="177800"/>
            <a:endParaRPr lang="en-US" altLang="ja-JP" sz="1300" dirty="0" smtClean="0">
              <a:solidFill>
                <a:prstClr val="black"/>
              </a:solidFill>
            </a:endParaRPr>
          </a:p>
          <a:p>
            <a:endParaRPr lang="en-US" altLang="ja-JP" sz="1400" b="1" dirty="0" smtClean="0">
              <a:solidFill>
                <a:prstClr val="black"/>
              </a:solidFill>
              <a:latin typeface="メイリオ" pitchFamily="50" charset="-128"/>
              <a:ea typeface="メイリオ" pitchFamily="50" charset="-128"/>
              <a:cs typeface="メイリオ" pitchFamily="50" charset="-128"/>
            </a:endParaRPr>
          </a:p>
          <a:p>
            <a:endParaRPr lang="ja-JP" altLang="en-US" sz="1400" b="1" dirty="0" smtClean="0">
              <a:solidFill>
                <a:prstClr val="black"/>
              </a:solidFill>
              <a:latin typeface="メイリオ" pitchFamily="50" charset="-128"/>
              <a:ea typeface="メイリオ" pitchFamily="50" charset="-128"/>
              <a:cs typeface="メイリオ" pitchFamily="50" charset="-128"/>
            </a:endParaRPr>
          </a:p>
          <a:p>
            <a:endParaRPr lang="ja-JP" altLang="en-US" sz="1300" dirty="0" smtClean="0">
              <a:solidFill>
                <a:prstClr val="black"/>
              </a:solidFill>
            </a:endParaRPr>
          </a:p>
          <a:p>
            <a:endParaRPr lang="ja-JP" altLang="en-US" sz="1300" dirty="0">
              <a:solidFill>
                <a:prstClr val="black"/>
              </a:solidFill>
            </a:endParaRPr>
          </a:p>
        </p:txBody>
      </p:sp>
      <p:sp>
        <p:nvSpPr>
          <p:cNvPr id="40" name="テキスト ボックス 39"/>
          <p:cNvSpPr txBox="1"/>
          <p:nvPr/>
        </p:nvSpPr>
        <p:spPr>
          <a:xfrm>
            <a:off x="5119697" y="4680432"/>
            <a:ext cx="4802162" cy="338554"/>
          </a:xfrm>
          <a:prstGeom prst="rect">
            <a:avLst/>
          </a:prstGeom>
          <a:noFill/>
        </p:spPr>
        <p:txBody>
          <a:bodyPr wrap="square" rtlCol="0">
            <a:spAutoFit/>
          </a:bodyPr>
          <a:lstStyle/>
          <a:p>
            <a:pPr marL="531813" indent="-531813" algn="ctr"/>
            <a:r>
              <a:rPr lang="ja-JP" altLang="en-US" sz="1600" dirty="0" smtClean="0">
                <a:solidFill>
                  <a:prstClr val="black"/>
                </a:solidFill>
                <a:latin typeface="HGSｺﾞｼｯｸE" pitchFamily="50" charset="-128"/>
                <a:ea typeface="ＤＨＰ平成明朝体W7" pitchFamily="2" charset="-128"/>
              </a:rPr>
              <a:t>東京都板橋区医師会</a:t>
            </a:r>
            <a:endParaRPr lang="en-US" altLang="ja-JP" sz="1600" dirty="0" smtClean="0">
              <a:solidFill>
                <a:prstClr val="black"/>
              </a:solidFill>
              <a:latin typeface="HGSｺﾞｼｯｸE" pitchFamily="50" charset="-128"/>
              <a:ea typeface="ＤＨＰ平成明朝体W7" pitchFamily="2" charset="-128"/>
            </a:endParaRPr>
          </a:p>
        </p:txBody>
      </p:sp>
      <p:sp>
        <p:nvSpPr>
          <p:cNvPr id="42" name="角丸四角形 41"/>
          <p:cNvSpPr/>
          <p:nvPr/>
        </p:nvSpPr>
        <p:spPr>
          <a:xfrm>
            <a:off x="118520" y="620688"/>
            <a:ext cx="4842412" cy="3373756"/>
          </a:xfrm>
          <a:prstGeom prst="roundRect">
            <a:avLst>
              <a:gd name="adj" fmla="val 7190"/>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solidFill>
                <a:prstClr val="white"/>
              </a:solidFill>
            </a:endParaRPr>
          </a:p>
        </p:txBody>
      </p:sp>
      <p:sp>
        <p:nvSpPr>
          <p:cNvPr id="47" name="テキスト ボックス 46"/>
          <p:cNvSpPr txBox="1"/>
          <p:nvPr/>
        </p:nvSpPr>
        <p:spPr>
          <a:xfrm>
            <a:off x="118516" y="620688"/>
            <a:ext cx="4881545" cy="338554"/>
          </a:xfrm>
          <a:prstGeom prst="rect">
            <a:avLst/>
          </a:prstGeom>
          <a:noFill/>
        </p:spPr>
        <p:txBody>
          <a:bodyPr wrap="square" rtlCol="0">
            <a:spAutoFit/>
          </a:bodyPr>
          <a:lstStyle/>
          <a:p>
            <a:pPr marL="531813" indent="-531813" algn="ctr"/>
            <a:r>
              <a:rPr lang="ja-JP" altLang="en-US" sz="1600" dirty="0" smtClean="0">
                <a:solidFill>
                  <a:prstClr val="black"/>
                </a:solidFill>
                <a:latin typeface="HGSｺﾞｼｯｸE" pitchFamily="50" charset="-128"/>
                <a:ea typeface="ＤＨＰ平成明朝体W7" pitchFamily="2" charset="-128"/>
              </a:rPr>
              <a:t>長野県須坂市</a:t>
            </a:r>
            <a:endParaRPr lang="en-US" altLang="ja-JP" sz="1600" dirty="0" smtClean="0">
              <a:solidFill>
                <a:prstClr val="black"/>
              </a:solidFill>
              <a:latin typeface="HGSｺﾞｼｯｸE" pitchFamily="50" charset="-128"/>
              <a:ea typeface="ＤＨＰ平成明朝体W7" pitchFamily="2" charset="-128"/>
            </a:endParaRPr>
          </a:p>
        </p:txBody>
      </p:sp>
      <p:sp>
        <p:nvSpPr>
          <p:cNvPr id="48" name="テキスト ボックス 47"/>
          <p:cNvSpPr txBox="1"/>
          <p:nvPr/>
        </p:nvSpPr>
        <p:spPr>
          <a:xfrm>
            <a:off x="197900" y="992923"/>
            <a:ext cx="4683125" cy="2940135"/>
          </a:xfrm>
          <a:prstGeom prst="rect">
            <a:avLst/>
          </a:prstGeom>
          <a:solidFill>
            <a:srgbClr val="FFFFCC"/>
          </a:solidFill>
        </p:spPr>
        <p:txBody>
          <a:bodyPr wrap="square" rtlCol="0">
            <a:noAutofit/>
          </a:bodyPr>
          <a:lstStyle/>
          <a:p>
            <a:pPr>
              <a:lnSpc>
                <a:spcPct val="150000"/>
              </a:lnSpc>
              <a:spcAft>
                <a:spcPts val="600"/>
              </a:spcAft>
            </a:pPr>
            <a:r>
              <a:rPr lang="ja-JP" altLang="en-US" sz="1300" b="1" dirty="0" smtClean="0">
                <a:solidFill>
                  <a:prstClr val="black"/>
                </a:solidFill>
              </a:rPr>
              <a:t>　</a:t>
            </a:r>
            <a:r>
              <a:rPr lang="ja-JP" altLang="en-US" sz="1300" b="1" dirty="0" smtClean="0">
                <a:solidFill>
                  <a:prstClr val="black"/>
                </a:solidFill>
                <a:latin typeface="メイリオ" pitchFamily="50" charset="-128"/>
                <a:ea typeface="メイリオ" pitchFamily="50" charset="-128"/>
              </a:rPr>
              <a:t>　</a:t>
            </a:r>
            <a:r>
              <a:rPr lang="ja-JP" altLang="en-US" sz="1300" b="1" u="sng" dirty="0" smtClean="0">
                <a:solidFill>
                  <a:prstClr val="black"/>
                </a:solidFill>
                <a:latin typeface="メイリオ" pitchFamily="50" charset="-128"/>
                <a:ea typeface="メイリオ" pitchFamily="50" charset="-128"/>
              </a:rPr>
              <a:t>須高在宅ネットワークの体制の構築</a:t>
            </a:r>
          </a:p>
          <a:p>
            <a:pPr marL="180975" indent="-180975">
              <a:buFont typeface="Wingdings" pitchFamily="2" charset="2"/>
              <a:buChar char="l"/>
            </a:pPr>
            <a:r>
              <a:rPr lang="ja-JP" altLang="en-US" sz="1300" b="1" dirty="0" smtClean="0">
                <a:solidFill>
                  <a:prstClr val="black"/>
                </a:solidFill>
                <a:latin typeface="メイリオ" pitchFamily="50" charset="-128"/>
                <a:ea typeface="メイリオ" pitchFamily="50" charset="-128"/>
              </a:rPr>
              <a:t>須高地域医療福祉推進協議会</a:t>
            </a:r>
            <a:endParaRPr lang="en-US" altLang="ja-JP" sz="1300" b="1" dirty="0" smtClean="0">
              <a:solidFill>
                <a:prstClr val="black"/>
              </a:solidFill>
              <a:latin typeface="メイリオ" pitchFamily="50" charset="-128"/>
              <a:ea typeface="メイリオ" pitchFamily="50" charset="-128"/>
            </a:endParaRPr>
          </a:p>
          <a:p>
            <a:pPr>
              <a:spcAft>
                <a:spcPts val="600"/>
              </a:spcAft>
            </a:pPr>
            <a:r>
              <a:rPr lang="en-US" altLang="ja-JP" sz="1300" dirty="0" smtClean="0">
                <a:solidFill>
                  <a:prstClr val="black"/>
                </a:solidFill>
              </a:rPr>
              <a:t>3</a:t>
            </a:r>
            <a:r>
              <a:rPr lang="ja-JP" altLang="en-US" sz="1300" dirty="0" smtClean="0">
                <a:solidFill>
                  <a:prstClr val="black"/>
                </a:solidFill>
              </a:rPr>
              <a:t>市町村長、三師会長、保健福祉事務所長、</a:t>
            </a:r>
            <a:r>
              <a:rPr lang="en-US" altLang="ja-JP" sz="1300" dirty="0" smtClean="0">
                <a:solidFill>
                  <a:prstClr val="black"/>
                </a:solidFill>
              </a:rPr>
              <a:t>3</a:t>
            </a:r>
            <a:r>
              <a:rPr lang="ja-JP" altLang="en-US" sz="1300" dirty="0" smtClean="0">
                <a:solidFill>
                  <a:prstClr val="black"/>
                </a:solidFill>
              </a:rPr>
              <a:t>病院長、介護保険施設の代表等</a:t>
            </a:r>
            <a:endParaRPr lang="en-US" altLang="ja-JP" sz="1300" dirty="0" smtClean="0">
              <a:solidFill>
                <a:prstClr val="black"/>
              </a:solidFill>
            </a:endParaRPr>
          </a:p>
          <a:p>
            <a:pPr marL="180975" indent="-180975">
              <a:buFont typeface="Wingdings" pitchFamily="2" charset="2"/>
              <a:buChar char="l"/>
            </a:pPr>
            <a:r>
              <a:rPr lang="ja-JP" altLang="en-US" sz="1300" b="1" dirty="0" smtClean="0">
                <a:solidFill>
                  <a:prstClr val="black"/>
                </a:solidFill>
                <a:latin typeface="メイリオ" pitchFamily="50" charset="-128"/>
                <a:ea typeface="メイリオ" pitchFamily="50" charset="-128"/>
              </a:rPr>
              <a:t>ネットワーク体制構築</a:t>
            </a:r>
            <a:endParaRPr lang="en-US" altLang="ja-JP" sz="1300" b="1" dirty="0" smtClean="0">
              <a:solidFill>
                <a:prstClr val="black"/>
              </a:solidFill>
              <a:latin typeface="メイリオ" pitchFamily="50" charset="-128"/>
              <a:ea typeface="メイリオ" pitchFamily="50" charset="-128"/>
            </a:endParaRPr>
          </a:p>
          <a:p>
            <a:r>
              <a:rPr lang="ja-JP" altLang="en-US" sz="1300" dirty="0" smtClean="0">
                <a:solidFill>
                  <a:prstClr val="black"/>
                </a:solidFill>
              </a:rPr>
              <a:t>病　  院：　</a:t>
            </a:r>
            <a:r>
              <a:rPr lang="en-US" altLang="ja-JP" sz="1300" dirty="0" smtClean="0">
                <a:solidFill>
                  <a:prstClr val="black"/>
                </a:solidFill>
              </a:rPr>
              <a:t>3</a:t>
            </a:r>
            <a:r>
              <a:rPr lang="ja-JP" altLang="en-US" sz="1300" dirty="0" smtClean="0">
                <a:solidFill>
                  <a:prstClr val="black"/>
                </a:solidFill>
              </a:rPr>
              <a:t>施設（県立須坂病院・新生病院・轟病院）</a:t>
            </a:r>
            <a:endParaRPr lang="en-US" altLang="ja-JP" sz="1300" dirty="0" smtClean="0">
              <a:solidFill>
                <a:prstClr val="black"/>
              </a:solidFill>
            </a:endParaRPr>
          </a:p>
          <a:p>
            <a:r>
              <a:rPr lang="ja-JP" altLang="en-US" sz="1300" dirty="0" smtClean="0">
                <a:solidFill>
                  <a:prstClr val="black"/>
                </a:solidFill>
              </a:rPr>
              <a:t>診療所：　</a:t>
            </a:r>
            <a:r>
              <a:rPr lang="en-US" altLang="ja-JP" sz="1300" dirty="0" smtClean="0">
                <a:solidFill>
                  <a:prstClr val="black"/>
                </a:solidFill>
              </a:rPr>
              <a:t>18</a:t>
            </a:r>
            <a:r>
              <a:rPr lang="ja-JP" altLang="en-US" sz="1300" dirty="0" smtClean="0">
                <a:solidFill>
                  <a:prstClr val="black"/>
                </a:solidFill>
              </a:rPr>
              <a:t>診療所</a:t>
            </a:r>
            <a:endParaRPr lang="en-US" altLang="ja-JP" sz="1300" dirty="0" smtClean="0">
              <a:solidFill>
                <a:prstClr val="black"/>
              </a:solidFill>
            </a:endParaRPr>
          </a:p>
          <a:p>
            <a:r>
              <a:rPr lang="ja-JP" altLang="en-US" sz="1300" dirty="0" smtClean="0">
                <a:solidFill>
                  <a:prstClr val="black"/>
                </a:solidFill>
              </a:rPr>
              <a:t>訪問看護事業所：　</a:t>
            </a:r>
            <a:r>
              <a:rPr lang="en-US" altLang="ja-JP" sz="1300" dirty="0" smtClean="0">
                <a:solidFill>
                  <a:prstClr val="black"/>
                </a:solidFill>
              </a:rPr>
              <a:t>6</a:t>
            </a:r>
            <a:r>
              <a:rPr lang="ja-JP" altLang="en-US" sz="1300" dirty="0" smtClean="0">
                <a:solidFill>
                  <a:prstClr val="black"/>
                </a:solidFill>
              </a:rPr>
              <a:t>事業所</a:t>
            </a:r>
            <a:endParaRPr lang="en-US" altLang="ja-JP" sz="1300" dirty="0" smtClean="0">
              <a:solidFill>
                <a:prstClr val="black"/>
              </a:solidFill>
            </a:endParaRPr>
          </a:p>
          <a:p>
            <a:pPr>
              <a:spcAft>
                <a:spcPts val="600"/>
              </a:spcAft>
            </a:pPr>
            <a:r>
              <a:rPr lang="ja-JP" altLang="en-US" sz="1300" dirty="0" smtClean="0">
                <a:solidFill>
                  <a:prstClr val="black"/>
                </a:solidFill>
              </a:rPr>
              <a:t>行　  政：　</a:t>
            </a:r>
            <a:r>
              <a:rPr lang="en-US" altLang="ja-JP" sz="1300" dirty="0" smtClean="0">
                <a:solidFill>
                  <a:prstClr val="black"/>
                </a:solidFill>
              </a:rPr>
              <a:t>3</a:t>
            </a:r>
            <a:r>
              <a:rPr lang="ja-JP" altLang="en-US" sz="1300" dirty="0" smtClean="0">
                <a:solidFill>
                  <a:prstClr val="black"/>
                </a:solidFill>
              </a:rPr>
              <a:t>市町村（須坂市・小布施町・高山村）</a:t>
            </a:r>
          </a:p>
          <a:p>
            <a:pPr marL="177800" indent="-177800">
              <a:buFont typeface="Wingdings" pitchFamily="2" charset="2"/>
              <a:buChar char="u"/>
            </a:pPr>
            <a:r>
              <a:rPr lang="ja-JP" altLang="en-US" sz="1200" dirty="0" smtClean="0">
                <a:solidFill>
                  <a:prstClr val="black"/>
                </a:solidFill>
              </a:rPr>
              <a:t>医師会・三病院・訪問看護ステーション・三市町村で住民が</a:t>
            </a:r>
            <a:r>
              <a:rPr lang="en-US" altLang="ja-JP" sz="1200" dirty="0" smtClean="0">
                <a:solidFill>
                  <a:prstClr val="black"/>
                </a:solidFill>
              </a:rPr>
              <a:t>24</a:t>
            </a:r>
            <a:r>
              <a:rPr lang="ja-JP" altLang="en-US" sz="1200" dirty="0" smtClean="0">
                <a:solidFill>
                  <a:prstClr val="black"/>
                </a:solidFill>
              </a:rPr>
              <a:t>時間安心して在宅療養ができる体制を構築。</a:t>
            </a:r>
          </a:p>
          <a:p>
            <a:pPr marL="177800" indent="-177800">
              <a:buFont typeface="Wingdings" pitchFamily="2" charset="2"/>
              <a:buChar char="u"/>
            </a:pPr>
            <a:r>
              <a:rPr lang="ja-JP" altLang="en-US" sz="1200" dirty="0" smtClean="0">
                <a:solidFill>
                  <a:prstClr val="black"/>
                </a:solidFill>
              </a:rPr>
              <a:t>緊急対応は、在宅療養支援病院（新生病院・轟病院）と診療所と訪問看護ステーションがチームとなって対応する。</a:t>
            </a:r>
            <a:endParaRPr lang="ja-JP" altLang="en-US" sz="1200" dirty="0">
              <a:solidFill>
                <a:prstClr val="black"/>
              </a:solidFill>
            </a:endParaRPr>
          </a:p>
        </p:txBody>
      </p:sp>
      <p:sp>
        <p:nvSpPr>
          <p:cNvPr id="26" name="正方形/長方形 25"/>
          <p:cNvSpPr/>
          <p:nvPr/>
        </p:nvSpPr>
        <p:spPr>
          <a:xfrm>
            <a:off x="5437237" y="1052736"/>
            <a:ext cx="3492889" cy="28803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pic>
        <p:nvPicPr>
          <p:cNvPr id="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0595" y="2276883"/>
            <a:ext cx="1905212" cy="10462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2444" y="3334997"/>
            <a:ext cx="1701966" cy="1030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5670" y="3046964"/>
            <a:ext cx="1683113" cy="119453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30" name="正方形/長方形 29"/>
          <p:cNvSpPr/>
          <p:nvPr/>
        </p:nvSpPr>
        <p:spPr>
          <a:xfrm>
            <a:off x="356671" y="1052736"/>
            <a:ext cx="3413505" cy="28803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cxnSp>
        <p:nvCxnSpPr>
          <p:cNvPr id="56" name="直線矢印コネクタ 55"/>
          <p:cNvCxnSpPr/>
          <p:nvPr/>
        </p:nvCxnSpPr>
        <p:spPr>
          <a:xfrm>
            <a:off x="7104296" y="2924944"/>
            <a:ext cx="3969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6151692" y="3717032"/>
            <a:ext cx="11113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97900" y="4464408"/>
            <a:ext cx="4683125" cy="2232000"/>
          </a:xfrm>
          <a:prstGeom prst="rect">
            <a:avLst/>
          </a:prstGeom>
          <a:solidFill>
            <a:srgbClr val="FFFFCC"/>
          </a:solidFill>
        </p:spPr>
        <p:txBody>
          <a:bodyPr wrap="square" rtlCol="0">
            <a:noAutofit/>
          </a:bodyPr>
          <a:lstStyle/>
          <a:p>
            <a:pPr marL="177800" indent="-177800">
              <a:spcAft>
                <a:spcPts val="600"/>
              </a:spcAft>
              <a:buFont typeface="Wingdings" pitchFamily="2" charset="2"/>
              <a:buChar char="l"/>
            </a:pPr>
            <a:r>
              <a:rPr lang="zh-TW" altLang="en-US" sz="1300" b="1" dirty="0" smtClean="0">
                <a:solidFill>
                  <a:prstClr val="black"/>
                </a:solidFill>
                <a:latin typeface="メイリオ" pitchFamily="50" charset="-128"/>
                <a:ea typeface="メイリオ" pitchFamily="50" charset="-128"/>
              </a:rPr>
              <a:t>在宅用診療情報提供書</a:t>
            </a:r>
            <a:endParaRPr lang="en-US" altLang="zh-TW" sz="1300" b="1" dirty="0" smtClean="0">
              <a:solidFill>
                <a:prstClr val="black"/>
              </a:solidFill>
              <a:latin typeface="メイリオ" pitchFamily="50" charset="-128"/>
              <a:ea typeface="メイリオ" pitchFamily="50" charset="-128"/>
            </a:endParaRPr>
          </a:p>
          <a:p>
            <a:pPr marL="177800" indent="-177800">
              <a:lnSpc>
                <a:spcPts val="1000"/>
              </a:lnSpc>
              <a:buFont typeface="Wingdings" pitchFamily="2" charset="2"/>
              <a:buChar char="l"/>
            </a:pPr>
            <a:r>
              <a:rPr lang="ja-JP" altLang="en-US" sz="1300" b="1" dirty="0" smtClean="0">
                <a:solidFill>
                  <a:prstClr val="black"/>
                </a:solidFill>
                <a:latin typeface="メイリオ" pitchFamily="50" charset="-128"/>
                <a:ea typeface="メイリオ" pitchFamily="50" charset="-128"/>
              </a:rPr>
              <a:t>バックベッド受け入れ手順書</a:t>
            </a:r>
            <a:endParaRPr lang="en-US" altLang="ja-JP" sz="1300" b="1" dirty="0" smtClean="0">
              <a:solidFill>
                <a:prstClr val="black"/>
              </a:solidFill>
              <a:latin typeface="メイリオ" pitchFamily="50" charset="-128"/>
              <a:ea typeface="メイリオ" pitchFamily="50" charset="-128"/>
            </a:endParaRPr>
          </a:p>
          <a:p>
            <a:pPr marL="177800" indent="-177800">
              <a:lnSpc>
                <a:spcPts val="1000"/>
              </a:lnSpc>
            </a:pPr>
            <a:r>
              <a:rPr lang="ja-JP" altLang="en-US" sz="1300" dirty="0" smtClean="0">
                <a:solidFill>
                  <a:prstClr val="black"/>
                </a:solidFill>
              </a:rPr>
              <a:t>　　</a:t>
            </a:r>
            <a:r>
              <a:rPr lang="ja-JP" altLang="en-US" sz="1000" dirty="0" smtClean="0">
                <a:solidFill>
                  <a:prstClr val="black"/>
                </a:solidFill>
              </a:rPr>
              <a:t>受診歴のない方の情報を事前に登録し</a:t>
            </a:r>
            <a:endParaRPr lang="en-US" altLang="ja-JP" sz="1000" dirty="0" smtClean="0">
              <a:solidFill>
                <a:prstClr val="black"/>
              </a:solidFill>
            </a:endParaRPr>
          </a:p>
          <a:p>
            <a:pPr marL="177800" indent="-177800"/>
            <a:r>
              <a:rPr lang="ja-JP" altLang="en-US" sz="1000" dirty="0" smtClean="0">
                <a:solidFill>
                  <a:prstClr val="black"/>
                </a:solidFill>
              </a:rPr>
              <a:t>　　　緊急入院に備えたバックベッドの体制の構築</a:t>
            </a:r>
          </a:p>
          <a:p>
            <a:pPr marL="177800" indent="-177800">
              <a:spcBef>
                <a:spcPts val="600"/>
              </a:spcBef>
              <a:buFont typeface="Wingdings" pitchFamily="2" charset="2"/>
              <a:buChar char="l"/>
            </a:pPr>
            <a:r>
              <a:rPr lang="zh-TW" altLang="en-US" sz="1300" b="1" dirty="0" smtClean="0">
                <a:solidFill>
                  <a:prstClr val="black"/>
                </a:solidFill>
                <a:latin typeface="メイリオ" pitchFamily="50" charset="-128"/>
                <a:ea typeface="メイリオ" pitchFamily="50" charset="-128"/>
              </a:rPr>
              <a:t>在宅医療診療報酬</a:t>
            </a:r>
            <a:endParaRPr lang="en-US" altLang="zh-TW" sz="1300" b="1" dirty="0" smtClean="0">
              <a:solidFill>
                <a:prstClr val="black"/>
              </a:solidFill>
              <a:latin typeface="メイリオ" pitchFamily="50" charset="-128"/>
              <a:ea typeface="メイリオ" pitchFamily="50" charset="-128"/>
            </a:endParaRPr>
          </a:p>
          <a:p>
            <a:pPr marL="177800" indent="-177800"/>
            <a:r>
              <a:rPr lang="ja-JP" altLang="en-US" sz="1000" dirty="0" smtClean="0">
                <a:solidFill>
                  <a:prstClr val="black"/>
                </a:solidFill>
              </a:rPr>
              <a:t>　　連携の方法と代診の診療報酬算定の取り決め</a:t>
            </a:r>
            <a:endParaRPr lang="en-US" altLang="zh-TW" sz="1000" dirty="0" smtClean="0">
              <a:solidFill>
                <a:prstClr val="black"/>
              </a:solidFill>
            </a:endParaRPr>
          </a:p>
          <a:p>
            <a:pPr marL="177800" indent="-177800">
              <a:spcBef>
                <a:spcPts val="600"/>
              </a:spcBef>
              <a:buFont typeface="Wingdings" pitchFamily="2" charset="2"/>
              <a:buChar char="l"/>
            </a:pPr>
            <a:r>
              <a:rPr lang="ja-JP" altLang="en-US" sz="1300" b="1" dirty="0" smtClean="0">
                <a:solidFill>
                  <a:prstClr val="black"/>
                </a:solidFill>
                <a:latin typeface="メイリオ" pitchFamily="50" charset="-128"/>
                <a:ea typeface="メイリオ" pitchFamily="50" charset="-128"/>
              </a:rPr>
              <a:t>資源ガイド・在宅支援ネットワークマニュアル</a:t>
            </a:r>
            <a:endParaRPr lang="en-US" altLang="ja-JP" sz="1300" b="1" dirty="0" smtClean="0">
              <a:solidFill>
                <a:prstClr val="black"/>
              </a:solidFill>
              <a:latin typeface="メイリオ" pitchFamily="50" charset="-128"/>
              <a:ea typeface="メイリオ" pitchFamily="50" charset="-128"/>
            </a:endParaRPr>
          </a:p>
          <a:p>
            <a:pPr marL="177800" indent="-177800"/>
            <a:r>
              <a:rPr lang="ja-JP" altLang="en-US" sz="1000" dirty="0" smtClean="0">
                <a:solidFill>
                  <a:prstClr val="black"/>
                </a:solidFill>
              </a:rPr>
              <a:t>　　薬剤・医療材料供給システム、</a:t>
            </a:r>
            <a:endParaRPr lang="en-US" altLang="ja-JP" sz="1000" dirty="0" smtClean="0">
              <a:solidFill>
                <a:prstClr val="black"/>
              </a:solidFill>
            </a:endParaRPr>
          </a:p>
          <a:p>
            <a:pPr marL="177800" indent="-177800"/>
            <a:r>
              <a:rPr lang="ja-JP" altLang="en-US" sz="1000" dirty="0" smtClean="0">
                <a:solidFill>
                  <a:prstClr val="black"/>
                </a:solidFill>
              </a:rPr>
              <a:t>　　在宅医連携マニュアル</a:t>
            </a:r>
            <a:endParaRPr lang="en-US" altLang="ja-JP" sz="1000" dirty="0" smtClean="0">
              <a:solidFill>
                <a:prstClr val="black"/>
              </a:solidFill>
            </a:endParaRPr>
          </a:p>
          <a:p>
            <a:pPr marL="177800" indent="-177800"/>
            <a:r>
              <a:rPr lang="ja-JP" altLang="en-US" sz="1000" dirty="0" smtClean="0">
                <a:solidFill>
                  <a:prstClr val="black"/>
                </a:solidFill>
              </a:rPr>
              <a:t>　　災害支援情報を作成</a:t>
            </a:r>
            <a:endParaRPr lang="en-US" altLang="ja-JP" sz="1000" dirty="0" smtClean="0">
              <a:solidFill>
                <a:prstClr val="black"/>
              </a:solidFill>
            </a:endParaRPr>
          </a:p>
          <a:p>
            <a:pPr marL="177800" indent="-177800">
              <a:buFont typeface="Wingdings" pitchFamily="2" charset="2"/>
              <a:buChar char="l"/>
            </a:pPr>
            <a:r>
              <a:rPr lang="en-US" altLang="ja-JP" sz="1300" b="1" dirty="0" err="1" smtClean="0">
                <a:solidFill>
                  <a:prstClr val="black"/>
                </a:solidFill>
                <a:latin typeface="メイリオ" pitchFamily="50" charset="-128"/>
                <a:ea typeface="メイリオ" pitchFamily="50" charset="-128"/>
              </a:rPr>
              <a:t>iPad</a:t>
            </a:r>
            <a:r>
              <a:rPr lang="ja-JP" altLang="en-US" sz="1300" b="1" dirty="0" smtClean="0">
                <a:solidFill>
                  <a:prstClr val="black"/>
                </a:solidFill>
                <a:latin typeface="メイリオ" pitchFamily="50" charset="-128"/>
                <a:ea typeface="メイリオ" pitchFamily="50" charset="-128"/>
              </a:rPr>
              <a:t>を使った情報共有</a:t>
            </a:r>
            <a:endParaRPr lang="en-US" altLang="ja-JP" sz="1300" b="1" dirty="0" smtClean="0">
              <a:solidFill>
                <a:prstClr val="black"/>
              </a:solidFill>
              <a:latin typeface="メイリオ" pitchFamily="50" charset="-128"/>
              <a:ea typeface="メイリオ" pitchFamily="50" charset="-128"/>
            </a:endParaRPr>
          </a:p>
          <a:p>
            <a:pPr marL="177800" indent="-177800"/>
            <a:r>
              <a:rPr lang="ja-JP" altLang="en-US" sz="1300" b="1" dirty="0" smtClean="0">
                <a:solidFill>
                  <a:prstClr val="black"/>
                </a:solidFill>
                <a:latin typeface="メイリオ" pitchFamily="50" charset="-128"/>
                <a:ea typeface="メイリオ" pitchFamily="50" charset="-128"/>
              </a:rPr>
              <a:t>　システム</a:t>
            </a:r>
            <a:r>
              <a:rPr lang="ja-JP" altLang="en-US" sz="1000" b="1" dirty="0" smtClean="0">
                <a:solidFill>
                  <a:prstClr val="black"/>
                </a:solidFill>
                <a:latin typeface="メイリオ" pitchFamily="50" charset="-128"/>
                <a:ea typeface="メイリオ" pitchFamily="50" charset="-128"/>
              </a:rPr>
              <a:t>（開発中）</a:t>
            </a:r>
            <a:endParaRPr lang="ja-JP" altLang="en-US" sz="1000" b="1" dirty="0" smtClean="0">
              <a:solidFill>
                <a:prstClr val="black"/>
              </a:solidFill>
            </a:endParaRPr>
          </a:p>
          <a:p>
            <a:pPr marL="177800" indent="-177800"/>
            <a:endParaRPr lang="ja-JP" altLang="en-US" sz="1000" dirty="0" smtClean="0">
              <a:solidFill>
                <a:prstClr val="black"/>
              </a:solidFill>
            </a:endParaRPr>
          </a:p>
          <a:p>
            <a:pPr marL="177800" indent="-177800"/>
            <a:endParaRPr lang="en-US" altLang="ja-JP" sz="1300" dirty="0" smtClean="0">
              <a:solidFill>
                <a:prstClr val="black"/>
              </a:solidFill>
            </a:endParaRPr>
          </a:p>
          <a:p>
            <a:pPr marL="177800" indent="-177800"/>
            <a:endParaRPr lang="ja-JP" altLang="en-US" sz="1300" dirty="0" smtClean="0">
              <a:solidFill>
                <a:prstClr val="black"/>
              </a:solidFill>
            </a:endParaRPr>
          </a:p>
          <a:p>
            <a:pPr marL="177800" indent="-177800"/>
            <a:endParaRPr lang="en-US" altLang="zh-TW" sz="1300" dirty="0" smtClean="0">
              <a:solidFill>
                <a:prstClr val="black"/>
              </a:solidFill>
            </a:endParaRPr>
          </a:p>
          <a:p>
            <a:pPr marL="177800" indent="-177800"/>
            <a:endParaRPr lang="zh-TW" altLang="en-US" sz="1300" dirty="0" smtClean="0">
              <a:solidFill>
                <a:prstClr val="black"/>
              </a:solidFill>
            </a:endParaRPr>
          </a:p>
          <a:p>
            <a:pPr marL="177800" indent="-177800"/>
            <a:endParaRPr lang="zh-TW" altLang="en-US" sz="1300" dirty="0" smtClean="0">
              <a:solidFill>
                <a:prstClr val="black"/>
              </a:solidFill>
            </a:endParaRPr>
          </a:p>
        </p:txBody>
      </p:sp>
      <p:sp>
        <p:nvSpPr>
          <p:cNvPr id="41" name="テキスト ボックス 40"/>
          <p:cNvSpPr txBox="1"/>
          <p:nvPr/>
        </p:nvSpPr>
        <p:spPr>
          <a:xfrm>
            <a:off x="0" y="4104368"/>
            <a:ext cx="4087707" cy="338554"/>
          </a:xfrm>
          <a:prstGeom prst="rect">
            <a:avLst/>
          </a:prstGeom>
          <a:noFill/>
        </p:spPr>
        <p:txBody>
          <a:bodyPr wrap="square" rtlCol="0">
            <a:spAutoFit/>
          </a:bodyPr>
          <a:lstStyle/>
          <a:p>
            <a:pPr marL="531813" indent="-531813" algn="ctr"/>
            <a:r>
              <a:rPr lang="ja-JP" altLang="en-US" sz="1600" dirty="0" smtClean="0">
                <a:solidFill>
                  <a:prstClr val="black"/>
                </a:solidFill>
                <a:latin typeface="HGSｺﾞｼｯｸE" pitchFamily="50" charset="-128"/>
                <a:ea typeface="ＤＨＰ平成明朝体W7" pitchFamily="2" charset="-128"/>
              </a:rPr>
              <a:t>福岡県宗像市医師会</a:t>
            </a:r>
            <a:endParaRPr lang="en-US" altLang="ja-JP" sz="1600" dirty="0" smtClean="0">
              <a:solidFill>
                <a:prstClr val="black"/>
              </a:solidFill>
              <a:latin typeface="HGSｺﾞｼｯｸE" pitchFamily="50" charset="-128"/>
              <a:ea typeface="ＤＨＰ平成明朝体W7" pitchFamily="2" charset="-128"/>
            </a:endParaRPr>
          </a:p>
        </p:txBody>
      </p:sp>
      <p:pic>
        <p:nvPicPr>
          <p:cNvPr id="44" name="Picture 5" descr="C94E86C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0650" y="5882070"/>
            <a:ext cx="1072151" cy="97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4370" y="5877272"/>
            <a:ext cx="1057175" cy="924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6" descr="260283B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5879" y="6237312"/>
            <a:ext cx="622821" cy="54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0"/>
          <p:cNvPicPr>
            <a:picLocks noChangeAspect="1" noChangeArrowheads="1"/>
          </p:cNvPicPr>
          <p:nvPr/>
        </p:nvPicPr>
        <p:blipFill>
          <a:blip r:embed="rId8" cstate="print"/>
          <a:srcRect/>
          <a:stretch>
            <a:fillRect/>
          </a:stretch>
        </p:blipFill>
        <p:spPr bwMode="auto">
          <a:xfrm>
            <a:off x="3928942" y="3861048"/>
            <a:ext cx="1341958" cy="1582184"/>
          </a:xfrm>
          <a:prstGeom prst="rect">
            <a:avLst/>
          </a:prstGeom>
          <a:noFill/>
          <a:ln w="1270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59" name="直線矢印コネクタ 58"/>
          <p:cNvCxnSpPr/>
          <p:nvPr/>
        </p:nvCxnSpPr>
        <p:spPr>
          <a:xfrm flipV="1">
            <a:off x="2896952" y="4581128"/>
            <a:ext cx="1984595"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1864959" y="6093296"/>
            <a:ext cx="4763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5" name="Picture 11" descr="2A67D55B"/>
          <p:cNvPicPr>
            <a:picLocks noChangeAspect="1" noChangeArrowheads="1"/>
          </p:cNvPicPr>
          <p:nvPr/>
        </p:nvPicPr>
        <p:blipFill>
          <a:blip r:embed="rId9" cstate="print"/>
          <a:srcRect/>
          <a:stretch>
            <a:fillRect/>
          </a:stretch>
        </p:blipFill>
        <p:spPr bwMode="auto">
          <a:xfrm>
            <a:off x="3373254" y="4005064"/>
            <a:ext cx="1224679" cy="1560010"/>
          </a:xfrm>
          <a:prstGeom prst="rect">
            <a:avLst/>
          </a:prstGeom>
          <a:noFill/>
          <a:ln w="1270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58" name="直線矢印コネクタ 57"/>
          <p:cNvCxnSpPr/>
          <p:nvPr/>
        </p:nvCxnSpPr>
        <p:spPr>
          <a:xfrm>
            <a:off x="2023732" y="5373216"/>
            <a:ext cx="15082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タイトル 1"/>
          <p:cNvSpPr txBox="1">
            <a:spLocks/>
          </p:cNvSpPr>
          <p:nvPr/>
        </p:nvSpPr>
        <p:spPr>
          <a:xfrm>
            <a:off x="0" y="1"/>
            <a:ext cx="10080625" cy="548679"/>
          </a:xfrm>
          <a:prstGeom prst="rect">
            <a:avLst/>
          </a:prstGeom>
          <a:solidFill>
            <a:schemeClr val="tx2">
              <a:lumMod val="75000"/>
            </a:schemeClr>
          </a:solid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algn="ctr">
              <a:spcBef>
                <a:spcPct val="0"/>
              </a:spcBef>
              <a:defRPr/>
            </a:pPr>
            <a:r>
              <a:rPr lang="ja-JP" altLang="en-US" sz="2400" dirty="0" smtClean="0">
                <a:solidFill>
                  <a:prstClr val="white"/>
                </a:solidFill>
                <a:latin typeface="メイリオ" pitchFamily="50" charset="-128"/>
                <a:ea typeface="メイリオ" pitchFamily="50" charset="-128"/>
              </a:rPr>
              <a:t>（参考）平成</a:t>
            </a:r>
            <a:r>
              <a:rPr lang="en-US" altLang="ja-JP" sz="2400" dirty="0" smtClean="0">
                <a:solidFill>
                  <a:prstClr val="white"/>
                </a:solidFill>
                <a:latin typeface="メイリオ" pitchFamily="50" charset="-128"/>
                <a:ea typeface="メイリオ" pitchFamily="50" charset="-128"/>
              </a:rPr>
              <a:t>24</a:t>
            </a:r>
            <a:r>
              <a:rPr lang="ja-JP" altLang="en-US" sz="2400" dirty="0" smtClean="0">
                <a:solidFill>
                  <a:prstClr val="white"/>
                </a:solidFill>
                <a:latin typeface="メイリオ" pitchFamily="50" charset="-128"/>
                <a:ea typeface="メイリオ" pitchFamily="50" charset="-128"/>
              </a:rPr>
              <a:t>年度在宅医療連携拠点事業（事例）</a:t>
            </a:r>
            <a:endParaRPr lang="ja-JP" altLang="en-US" dirty="0">
              <a:solidFill>
                <a:prstClr val="white"/>
              </a:solidFill>
              <a:latin typeface="メイリオ" pitchFamily="50" charset="-128"/>
              <a:ea typeface="メイリオ" pitchFamily="50" charset="-128"/>
            </a:endParaRPr>
          </a:p>
        </p:txBody>
      </p:sp>
      <p:sp>
        <p:nvSpPr>
          <p:cNvPr id="32" name="スライド番号プレースホルダ 5"/>
          <p:cNvSpPr>
            <a:spLocks noGrp="1"/>
          </p:cNvSpPr>
          <p:nvPr>
            <p:ph type="sldNum" sz="quarter" idx="12"/>
          </p:nvPr>
        </p:nvSpPr>
        <p:spPr>
          <a:xfrm>
            <a:off x="7818747" y="6592270"/>
            <a:ext cx="2352145" cy="365125"/>
          </a:xfrm>
        </p:spPr>
        <p:txBody>
          <a:bodyPr/>
          <a:lstStyle/>
          <a:p>
            <a:fld id="{32927FFD-3D24-4EC2-AEC8-E83A8D96C0AC}" type="slidenum">
              <a:rPr lang="ja-JP" altLang="en-US" sz="1400" smtClean="0">
                <a:solidFill>
                  <a:schemeClr val="tx1"/>
                </a:solidFill>
                <a:latin typeface="HGｺﾞｼｯｸM" panose="020B0609000000000000" pitchFamily="49" charset="-128"/>
                <a:ea typeface="HGｺﾞｼｯｸM" panose="020B0609000000000000" pitchFamily="49" charset="-128"/>
              </a:rPr>
              <a:pPr/>
              <a:t>47</a:t>
            </a:fld>
            <a:endParaRPr lang="ja-JP" altLang="en-US" sz="1400" dirty="0">
              <a:solidFill>
                <a:schemeClr val="tx1"/>
              </a:solidFill>
              <a:latin typeface="HGｺﾞｼｯｸM" panose="020B0609000000000000" pitchFamily="49" charset="-128"/>
              <a:ea typeface="HGｺﾞｼｯｸM" panose="020B0609000000000000" pitchFamily="49" charset="-128"/>
            </a:endParaRPr>
          </a:p>
        </p:txBody>
      </p:sp>
    </p:spTree>
    <p:extLst>
      <p:ext uri="{BB962C8B-B14F-4D97-AF65-F5344CB8AC3E}">
        <p14:creationId xmlns:p14="http://schemas.microsoft.com/office/powerpoint/2010/main" val="1114688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4819" y="2160000"/>
            <a:ext cx="9128125" cy="1440000"/>
          </a:xfrm>
        </p:spPr>
        <p:style>
          <a:lnRef idx="0">
            <a:schemeClr val="accent5"/>
          </a:lnRef>
          <a:fillRef idx="3">
            <a:schemeClr val="accent5"/>
          </a:fillRef>
          <a:effectRef idx="3">
            <a:schemeClr val="accent5"/>
          </a:effectRef>
          <a:fontRef idx="minor">
            <a:schemeClr val="lt1"/>
          </a:fontRef>
        </p:style>
        <p:txBody>
          <a:bodyPr>
            <a:normAutofit/>
          </a:bodyPr>
          <a:lstStyle/>
          <a:p>
            <a:pPr algn="l"/>
            <a:r>
              <a:rPr lang="ja-JP" altLang="en-US" sz="3400" dirty="0">
                <a:latin typeface="HGSｺﾞｼｯｸE" pitchFamily="50" charset="-128"/>
                <a:ea typeface="HGSｺﾞｼｯｸE" pitchFamily="50" charset="-128"/>
              </a:rPr>
              <a:t>６</a:t>
            </a:r>
            <a:r>
              <a:rPr kumimoji="1" lang="ja-JP" altLang="en-US" sz="3400" dirty="0" smtClean="0">
                <a:latin typeface="HGSｺﾞｼｯｸE" pitchFamily="50" charset="-128"/>
                <a:ea typeface="HGSｺﾞｼｯｸE" pitchFamily="50" charset="-128"/>
              </a:rPr>
              <a:t>　生活支援・介護予防の方向性</a:t>
            </a:r>
            <a:r>
              <a:rPr kumimoji="1" lang="en-US" altLang="ja-JP" sz="3400" dirty="0" smtClean="0">
                <a:latin typeface="HGSｺﾞｼｯｸE" pitchFamily="50" charset="-128"/>
                <a:ea typeface="HGSｺﾞｼｯｸE" pitchFamily="50" charset="-128"/>
              </a:rPr>
              <a:t/>
            </a:r>
            <a:br>
              <a:rPr kumimoji="1" lang="en-US" altLang="ja-JP" sz="3400" dirty="0" smtClean="0">
                <a:latin typeface="HGSｺﾞｼｯｸE" pitchFamily="50" charset="-128"/>
                <a:ea typeface="HGSｺﾞｼｯｸE" pitchFamily="50" charset="-128"/>
              </a:rPr>
            </a:br>
            <a:r>
              <a:rPr lang="ja-JP" altLang="en-US" sz="3400" dirty="0">
                <a:latin typeface="HGSｺﾞｼｯｸE" pitchFamily="50" charset="-128"/>
                <a:ea typeface="HGSｺﾞｼｯｸE" pitchFamily="50" charset="-128"/>
              </a:rPr>
              <a:t>　</a:t>
            </a:r>
            <a:r>
              <a:rPr kumimoji="1" lang="ja-JP" altLang="en-US" sz="3400" dirty="0" smtClean="0">
                <a:latin typeface="HGSｺﾞｼｯｸE" pitchFamily="50" charset="-128"/>
                <a:ea typeface="HGSｺﾞｼｯｸE" pitchFamily="50" charset="-128"/>
              </a:rPr>
              <a:t>について</a:t>
            </a:r>
            <a:endParaRPr kumimoji="1" lang="ja-JP" altLang="en-US" sz="3400" dirty="0">
              <a:latin typeface="HGSｺﾞｼｯｸE" pitchFamily="50" charset="-128"/>
              <a:ea typeface="HGSｺﾞｼｯｸE" pitchFamily="50" charset="-128"/>
            </a:endParaRPr>
          </a:p>
        </p:txBody>
      </p:sp>
      <p:sp>
        <p:nvSpPr>
          <p:cNvPr id="5" name="スライド番号プレースホルダ 3"/>
          <p:cNvSpPr txBox="1">
            <a:spLocks/>
          </p:cNvSpPr>
          <p:nvPr/>
        </p:nvSpPr>
        <p:spPr>
          <a:xfrm>
            <a:off x="9628318" y="6490784"/>
            <a:ext cx="43605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48BACA46-6FE4-47B2-827E-F4BE331AC4BA}" type="slidenum">
              <a:rPr lang="ja-JP" altLang="en-US" sz="1400" smtClean="0">
                <a:solidFill>
                  <a:schemeClr val="tx1"/>
                </a:solidFill>
                <a:latin typeface="HGｺﾞｼｯｸM" pitchFamily="49" charset="-128"/>
                <a:ea typeface="HGｺﾞｼｯｸM" pitchFamily="49" charset="-128"/>
              </a:rPr>
              <a:pPr algn="ctr"/>
              <a:t>48</a:t>
            </a:fld>
            <a:endParaRPr lang="ja-JP" altLang="en-US" sz="1400" dirty="0">
              <a:solidFill>
                <a:schemeClr val="tx1"/>
              </a:solidFill>
              <a:latin typeface="HGｺﾞｼｯｸM" pitchFamily="49" charset="-128"/>
              <a:ea typeface="HGｺﾞｼｯｸM" pitchFamily="49" charset="-128"/>
            </a:endParaRPr>
          </a:p>
        </p:txBody>
      </p:sp>
    </p:spTree>
    <p:extLst>
      <p:ext uri="{BB962C8B-B14F-4D97-AF65-F5344CB8AC3E}">
        <p14:creationId xmlns:p14="http://schemas.microsoft.com/office/powerpoint/2010/main" val="41662316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コンテンツ プレースホルダ 4"/>
          <p:cNvGraphicFramePr>
            <a:graphicFrameLocks/>
          </p:cNvGraphicFramePr>
          <p:nvPr/>
        </p:nvGraphicFramePr>
        <p:xfrm>
          <a:off x="0" y="3645024"/>
          <a:ext cx="5040313" cy="3212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p:cNvGraphicFramePr/>
          <p:nvPr/>
        </p:nvGraphicFramePr>
        <p:xfrm>
          <a:off x="0" y="404664"/>
          <a:ext cx="5040313"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コンテンツ プレースホルダ 4"/>
          <p:cNvGraphicFramePr>
            <a:graphicFrameLocks/>
          </p:cNvGraphicFramePr>
          <p:nvPr/>
        </p:nvGraphicFramePr>
        <p:xfrm>
          <a:off x="5040313" y="404664"/>
          <a:ext cx="5040313" cy="3240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コンテンツ プレースホルダ 4"/>
          <p:cNvGraphicFramePr>
            <a:graphicFrameLocks/>
          </p:cNvGraphicFramePr>
          <p:nvPr>
            <p:extLst>
              <p:ext uri="{D42A27DB-BD31-4B8C-83A1-F6EECF244321}">
                <p14:modId xmlns:p14="http://schemas.microsoft.com/office/powerpoint/2010/main" val="107683823"/>
              </p:ext>
            </p:extLst>
          </p:nvPr>
        </p:nvGraphicFramePr>
        <p:xfrm>
          <a:off x="5040313" y="3645024"/>
          <a:ext cx="5040313" cy="3212976"/>
        </p:xfrm>
        <a:graphic>
          <a:graphicData uri="http://schemas.openxmlformats.org/drawingml/2006/chart">
            <c:chart xmlns:c="http://schemas.openxmlformats.org/drawingml/2006/chart" xmlns:r="http://schemas.openxmlformats.org/officeDocument/2006/relationships" r:id="rId5"/>
          </a:graphicData>
        </a:graphic>
      </p:graphicFrame>
      <p:sp>
        <p:nvSpPr>
          <p:cNvPr id="9" name="タイトル 1"/>
          <p:cNvSpPr txBox="1">
            <a:spLocks/>
          </p:cNvSpPr>
          <p:nvPr/>
        </p:nvSpPr>
        <p:spPr>
          <a:xfrm>
            <a:off x="2343" y="44624"/>
            <a:ext cx="10080625" cy="404664"/>
          </a:xfrm>
          <a:prstGeom prst="rect">
            <a:avLst/>
          </a:prstGeom>
          <a:noFill/>
        </p:spPr>
        <p:txBody>
          <a:bodyP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dirty="0" smtClean="0">
                <a:latin typeface="+mj-lt"/>
                <a:ea typeface="+mj-ea"/>
                <a:cs typeface="+mj-cs"/>
              </a:rPr>
              <a:t>（参考）生活支援のニーズ</a:t>
            </a: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テキスト ボックス 9"/>
          <p:cNvSpPr txBox="1">
            <a:spLocks noChangeArrowheads="1"/>
          </p:cNvSpPr>
          <p:nvPr/>
        </p:nvSpPr>
        <p:spPr bwMode="auto">
          <a:xfrm>
            <a:off x="5040343" y="3645028"/>
            <a:ext cx="4809416" cy="461665"/>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smtClean="0">
                <a:latin typeface="HG丸ｺﾞｼｯｸM-PRO" pitchFamily="50" charset="-128"/>
                <a:ea typeface="HG丸ｺﾞｼｯｸM-PRO" pitchFamily="50" charset="-128"/>
              </a:rPr>
              <a:t>　</a:t>
            </a:r>
            <a:r>
              <a:rPr lang="en-US" altLang="ja-JP" sz="1200" b="1" dirty="0" smtClean="0">
                <a:latin typeface="HG丸ｺﾞｼｯｸM-PRO" pitchFamily="50" charset="-128"/>
                <a:ea typeface="HG丸ｺﾞｼｯｸM-PRO" pitchFamily="50" charset="-128"/>
              </a:rPr>
              <a:t>1</a:t>
            </a:r>
            <a:r>
              <a:rPr lang="ja-JP" altLang="en-US" sz="1200" b="1" dirty="0" smtClean="0">
                <a:latin typeface="HG丸ｺﾞｼｯｸM-PRO" pitchFamily="50" charset="-128"/>
                <a:ea typeface="HG丸ｺﾞｼｯｸM-PRO" pitchFamily="50" charset="-128"/>
              </a:rPr>
              <a:t>人暮らし高齢者世帯が生活行動の中で困っていること</a:t>
            </a:r>
            <a:endParaRPr lang="en-US" altLang="ja-JP" sz="1200" b="1" dirty="0" smtClean="0">
              <a:latin typeface="HG丸ｺﾞｼｯｸM-PRO" pitchFamily="50" charset="-128"/>
              <a:ea typeface="HG丸ｺﾞｼｯｸM-PRO" pitchFamily="50" charset="-128"/>
            </a:endParaRPr>
          </a:p>
          <a:p>
            <a:pPr algn="ctr"/>
            <a:r>
              <a:rPr lang="ja-JP" altLang="en-US" dirty="0" smtClean="0">
                <a:latin typeface="HG丸ｺﾞｼｯｸM-PRO" pitchFamily="50" charset="-128"/>
                <a:ea typeface="HG丸ｺﾞｼｯｸM-PRO" pitchFamily="50" charset="-128"/>
              </a:rPr>
              <a:t>（愛知県居住で</a:t>
            </a:r>
            <a:r>
              <a:rPr lang="en-US" altLang="ja-JP" dirty="0" smtClean="0">
                <a:latin typeface="HG丸ｺﾞｼｯｸM-PRO" pitchFamily="50" charset="-128"/>
                <a:ea typeface="HG丸ｺﾞｼｯｸM-PRO" pitchFamily="50" charset="-128"/>
              </a:rPr>
              <a:t>75</a:t>
            </a:r>
            <a:r>
              <a:rPr lang="ja-JP" altLang="en-US" dirty="0" smtClean="0">
                <a:latin typeface="HG丸ｺﾞｼｯｸM-PRO" pitchFamily="50" charset="-128"/>
                <a:ea typeface="HG丸ｺﾞｼｯｸM-PRO" pitchFamily="50" charset="-128"/>
              </a:rPr>
              <a:t>歳以上の</a:t>
            </a:r>
            <a:r>
              <a:rPr lang="en-US" altLang="ja-JP" dirty="0" smtClean="0">
                <a:latin typeface="HG丸ｺﾞｼｯｸM-PRO" pitchFamily="50" charset="-128"/>
                <a:ea typeface="HG丸ｺﾞｼｯｸM-PRO" pitchFamily="50" charset="-128"/>
              </a:rPr>
              <a:t>1</a:t>
            </a:r>
            <a:r>
              <a:rPr lang="ja-JP" altLang="en-US" dirty="0" smtClean="0">
                <a:latin typeface="HG丸ｺﾞｼｯｸM-PRO" pitchFamily="50" charset="-128"/>
                <a:ea typeface="HG丸ｺﾞｼｯｸM-PRO" pitchFamily="50" charset="-128"/>
              </a:rPr>
              <a:t>人暮らし高齢者　</a:t>
            </a:r>
            <a:r>
              <a:rPr lang="en-US" altLang="ja-JP" dirty="0" smtClean="0">
                <a:latin typeface="HG丸ｺﾞｼｯｸM-PRO" pitchFamily="50" charset="-128"/>
                <a:ea typeface="HG丸ｺﾞｼｯｸM-PRO" pitchFamily="50" charset="-128"/>
              </a:rPr>
              <a:t>n=379</a:t>
            </a:r>
            <a:r>
              <a:rPr lang="ja-JP" altLang="en-US" dirty="0" smtClean="0">
                <a:latin typeface="HG丸ｺﾞｼｯｸM-PRO" pitchFamily="50" charset="-128"/>
                <a:ea typeface="HG丸ｺﾞｼｯｸM-PRO" pitchFamily="50" charset="-128"/>
              </a:rPr>
              <a:t>）</a:t>
            </a:r>
            <a:endParaRPr lang="ja-JP" altLang="en-US" dirty="0">
              <a:latin typeface="HG丸ｺﾞｼｯｸM-PRO" pitchFamily="50" charset="-128"/>
              <a:ea typeface="HG丸ｺﾞｼｯｸM-PRO" pitchFamily="50" charset="-128"/>
            </a:endParaRPr>
          </a:p>
        </p:txBody>
      </p:sp>
      <p:sp>
        <p:nvSpPr>
          <p:cNvPr id="11" name="テキスト ボックス 10"/>
          <p:cNvSpPr txBox="1">
            <a:spLocks noChangeArrowheads="1"/>
          </p:cNvSpPr>
          <p:nvPr/>
        </p:nvSpPr>
        <p:spPr bwMode="auto">
          <a:xfrm>
            <a:off x="8295051" y="5661248"/>
            <a:ext cx="1508292" cy="600164"/>
          </a:xfrm>
          <a:prstGeom prst="rect">
            <a:avLst/>
          </a:prstGeom>
          <a:noFill/>
          <a:ln w="6350">
            <a:solidFill>
              <a:schemeClr val="accent1">
                <a:shade val="50000"/>
              </a:schemeClr>
            </a:solidFill>
            <a:prstDash val="sysDash"/>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smtClean="0">
                <a:latin typeface="HG丸ｺﾞｼｯｸM-PRO" pitchFamily="50" charset="-128"/>
                <a:ea typeface="HG丸ｺﾞｼｯｸM-PRO" pitchFamily="50" charset="-128"/>
              </a:rPr>
              <a:t>「困る」</a:t>
            </a: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「とても困る」と</a:t>
            </a: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回答した人の割合</a:t>
            </a:r>
            <a:endParaRPr lang="ja-JP" altLang="en-US"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674444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9082" y="476672"/>
            <a:ext cx="9940310" cy="1319852"/>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91263" bIns="45631"/>
          <a:lstStyle/>
          <a:p>
            <a:pPr>
              <a:defRPr/>
            </a:pPr>
            <a:r>
              <a:rPr lang="ja-JP" altLang="en-US" sz="1400" b="1" dirty="0">
                <a:solidFill>
                  <a:prstClr val="black"/>
                </a:solidFill>
              </a:rPr>
              <a:t>① </a:t>
            </a:r>
            <a:r>
              <a:rPr lang="en-US" altLang="ja-JP" sz="1400" b="1" dirty="0" smtClean="0">
                <a:solidFill>
                  <a:prstClr val="black"/>
                </a:solidFill>
              </a:rPr>
              <a:t>65</a:t>
            </a:r>
            <a:r>
              <a:rPr lang="ja-JP" altLang="en-US" sz="1400" b="1" dirty="0" smtClean="0">
                <a:solidFill>
                  <a:prstClr val="black"/>
                </a:solidFill>
              </a:rPr>
              <a:t>歳以上の高齢者数は、</a:t>
            </a:r>
            <a:r>
              <a:rPr lang="en-US" altLang="ja-JP" sz="1400" b="1" dirty="0" smtClean="0">
                <a:solidFill>
                  <a:prstClr val="black"/>
                </a:solidFill>
              </a:rPr>
              <a:t>2025</a:t>
            </a:r>
            <a:r>
              <a:rPr lang="ja-JP" altLang="en-US" sz="1400" b="1" dirty="0" smtClean="0">
                <a:solidFill>
                  <a:prstClr val="black"/>
                </a:solidFill>
              </a:rPr>
              <a:t>年には</a:t>
            </a:r>
            <a:r>
              <a:rPr lang="en-US" altLang="ja-JP" sz="1400" b="1" dirty="0" smtClean="0">
                <a:solidFill>
                  <a:prstClr val="black"/>
                </a:solidFill>
              </a:rPr>
              <a:t>3,658</a:t>
            </a:r>
            <a:r>
              <a:rPr lang="ja-JP" altLang="en-US" sz="1400" b="1" dirty="0" smtClean="0">
                <a:solidFill>
                  <a:prstClr val="black"/>
                </a:solidFill>
              </a:rPr>
              <a:t>万人となり、</a:t>
            </a:r>
            <a:r>
              <a:rPr lang="en-US" altLang="ja-JP" sz="1400" b="1" dirty="0" smtClean="0">
                <a:solidFill>
                  <a:prstClr val="black"/>
                </a:solidFill>
              </a:rPr>
              <a:t>2042</a:t>
            </a:r>
            <a:r>
              <a:rPr lang="ja-JP" altLang="en-US" sz="1400" b="1" dirty="0" smtClean="0">
                <a:solidFill>
                  <a:prstClr val="black"/>
                </a:solidFill>
              </a:rPr>
              <a:t>年にはピークを迎える予測（</a:t>
            </a:r>
            <a:r>
              <a:rPr lang="en-US" altLang="ja-JP" sz="1400" b="1" dirty="0" smtClean="0">
                <a:solidFill>
                  <a:prstClr val="black"/>
                </a:solidFill>
              </a:rPr>
              <a:t>3,878</a:t>
            </a:r>
            <a:r>
              <a:rPr lang="ja-JP" altLang="en-US" sz="1400" b="1" dirty="0" smtClean="0">
                <a:solidFill>
                  <a:prstClr val="black"/>
                </a:solidFill>
              </a:rPr>
              <a:t>万人）。 </a:t>
            </a:r>
            <a:endParaRPr lang="en-US" altLang="ja-JP" sz="1400" b="1" dirty="0" smtClean="0">
              <a:solidFill>
                <a:prstClr val="black"/>
              </a:solidFill>
            </a:endParaRPr>
          </a:p>
          <a:p>
            <a:pPr>
              <a:defRPr/>
            </a:pPr>
            <a:r>
              <a:rPr lang="ja-JP" altLang="en-US" sz="1400" b="1" dirty="0" smtClean="0">
                <a:solidFill>
                  <a:prstClr val="black"/>
                </a:solidFill>
              </a:rPr>
              <a:t>　　また、</a:t>
            </a:r>
            <a:r>
              <a:rPr lang="en-US" altLang="ja-JP" sz="1400" b="1" dirty="0" smtClean="0">
                <a:solidFill>
                  <a:prstClr val="black"/>
                </a:solidFill>
              </a:rPr>
              <a:t>75</a:t>
            </a:r>
            <a:r>
              <a:rPr lang="ja-JP" altLang="en-US" sz="1400" b="1" dirty="0" smtClean="0">
                <a:solidFill>
                  <a:prstClr val="black"/>
                </a:solidFill>
              </a:rPr>
              <a:t>歳以上</a:t>
            </a:r>
            <a:r>
              <a:rPr lang="ja-JP" altLang="en-US" sz="1400" b="1" dirty="0">
                <a:solidFill>
                  <a:prstClr val="black"/>
                </a:solidFill>
              </a:rPr>
              <a:t>高齢者の全人口に占める割合は増加していき、</a:t>
            </a:r>
            <a:r>
              <a:rPr lang="en-US" altLang="ja-JP" sz="1400" b="1" dirty="0">
                <a:solidFill>
                  <a:prstClr val="black"/>
                </a:solidFill>
              </a:rPr>
              <a:t>2055</a:t>
            </a:r>
            <a:r>
              <a:rPr lang="ja-JP" altLang="en-US" sz="1400" b="1" dirty="0">
                <a:solidFill>
                  <a:prstClr val="black"/>
                </a:solidFill>
              </a:rPr>
              <a:t>年には、</a:t>
            </a:r>
            <a:r>
              <a:rPr lang="en-US" altLang="ja-JP" sz="1400" b="1" dirty="0">
                <a:solidFill>
                  <a:prstClr val="black"/>
                </a:solidFill>
              </a:rPr>
              <a:t>25</a:t>
            </a:r>
            <a:r>
              <a:rPr lang="ja-JP" altLang="en-US" sz="1400" b="1" dirty="0">
                <a:solidFill>
                  <a:prstClr val="black"/>
                </a:solidFill>
              </a:rPr>
              <a:t>％を超える見込み。　</a:t>
            </a:r>
          </a:p>
        </p:txBody>
      </p:sp>
      <p:graphicFrame>
        <p:nvGraphicFramePr>
          <p:cNvPr id="7" name="表 6"/>
          <p:cNvGraphicFramePr>
            <a:graphicFrameLocks noGrp="1"/>
          </p:cNvGraphicFramePr>
          <p:nvPr>
            <p:extLst>
              <p:ext uri="{D42A27DB-BD31-4B8C-83A1-F6EECF244321}">
                <p14:modId xmlns:p14="http://schemas.microsoft.com/office/powerpoint/2010/main" val="3566903793"/>
              </p:ext>
            </p:extLst>
          </p:nvPr>
        </p:nvGraphicFramePr>
        <p:xfrm>
          <a:off x="342938" y="949856"/>
          <a:ext cx="9240574" cy="822960"/>
        </p:xfrm>
        <a:graphic>
          <a:graphicData uri="http://schemas.openxmlformats.org/drawingml/2006/table">
            <a:tbl>
              <a:tblPr firstRow="1" bandRow="1">
                <a:tableStyleId>{5940675A-B579-460E-94D1-54222C63F5DA}</a:tableStyleId>
              </a:tblPr>
              <a:tblGrid>
                <a:gridCol w="2792166"/>
                <a:gridCol w="1612102"/>
                <a:gridCol w="1612102"/>
                <a:gridCol w="1612102"/>
                <a:gridCol w="1612102"/>
              </a:tblGrid>
              <a:tr h="216024">
                <a:tc>
                  <a:txBody>
                    <a:bodyPr/>
                    <a:lstStyle/>
                    <a:p>
                      <a:pPr algn="ctr"/>
                      <a:endParaRPr kumimoji="1" lang="ja-JP" altLang="en-US" sz="1200" baseline="0" dirty="0">
                        <a:latin typeface="+mn-lt"/>
                        <a:ea typeface="+mn-ea"/>
                      </a:endParaRPr>
                    </a:p>
                  </a:txBody>
                  <a:tcPr marL="100808" marR="100808"/>
                </a:tc>
                <a:tc>
                  <a:txBody>
                    <a:bodyPr/>
                    <a:lstStyle/>
                    <a:p>
                      <a:pPr algn="ctr"/>
                      <a:r>
                        <a:rPr kumimoji="1" lang="en-US" altLang="ja-JP" sz="1200" baseline="0" dirty="0" smtClean="0">
                          <a:latin typeface="+mn-lt"/>
                          <a:ea typeface="+mn-ea"/>
                        </a:rPr>
                        <a:t>2012</a:t>
                      </a:r>
                      <a:r>
                        <a:rPr kumimoji="1" lang="ja-JP" altLang="en-US" sz="1200" baseline="0" dirty="0" smtClean="0">
                          <a:latin typeface="+mn-lt"/>
                          <a:ea typeface="+mn-ea"/>
                        </a:rPr>
                        <a:t>年８月</a:t>
                      </a:r>
                      <a:endParaRPr kumimoji="1" lang="ja-JP" altLang="en-US" sz="1200" baseline="0" dirty="0">
                        <a:latin typeface="+mn-lt"/>
                        <a:ea typeface="+mn-ea"/>
                      </a:endParaRPr>
                    </a:p>
                  </a:txBody>
                  <a:tcPr marL="100808" marR="100808"/>
                </a:tc>
                <a:tc>
                  <a:txBody>
                    <a:bodyPr/>
                    <a:lstStyle/>
                    <a:p>
                      <a:pPr algn="ctr"/>
                      <a:r>
                        <a:rPr kumimoji="1" lang="en-US" altLang="ja-JP" sz="1200" baseline="0" dirty="0" smtClean="0">
                          <a:latin typeface="+mn-lt"/>
                          <a:ea typeface="+mn-ea"/>
                        </a:rPr>
                        <a:t>2015</a:t>
                      </a:r>
                      <a:r>
                        <a:rPr kumimoji="1" lang="ja-JP" altLang="en-US" sz="1200" baseline="0" dirty="0" smtClean="0">
                          <a:latin typeface="+mn-lt"/>
                          <a:ea typeface="+mn-ea"/>
                        </a:rPr>
                        <a:t>年</a:t>
                      </a:r>
                      <a:endParaRPr kumimoji="1" lang="ja-JP" altLang="en-US" sz="1200" baseline="0" dirty="0">
                        <a:latin typeface="+mn-lt"/>
                        <a:ea typeface="+mn-ea"/>
                      </a:endParaRPr>
                    </a:p>
                  </a:txBody>
                  <a:tcPr marL="100808" marR="100808"/>
                </a:tc>
                <a:tc>
                  <a:txBody>
                    <a:bodyPr/>
                    <a:lstStyle/>
                    <a:p>
                      <a:pPr algn="ctr"/>
                      <a:r>
                        <a:rPr kumimoji="1" lang="en-US" altLang="ja-JP" sz="1200" baseline="0" dirty="0" smtClean="0">
                          <a:latin typeface="+mn-lt"/>
                          <a:ea typeface="+mn-ea"/>
                        </a:rPr>
                        <a:t>2025</a:t>
                      </a:r>
                      <a:r>
                        <a:rPr kumimoji="1" lang="ja-JP" altLang="en-US" sz="1200" baseline="0" dirty="0" smtClean="0">
                          <a:latin typeface="+mn-lt"/>
                          <a:ea typeface="+mn-ea"/>
                        </a:rPr>
                        <a:t>年</a:t>
                      </a:r>
                      <a:endParaRPr kumimoji="1" lang="ja-JP" altLang="en-US" sz="1200" baseline="0" dirty="0">
                        <a:latin typeface="+mn-lt"/>
                        <a:ea typeface="+mn-ea"/>
                      </a:endParaRPr>
                    </a:p>
                  </a:txBody>
                  <a:tcPr marL="100808" marR="100808"/>
                </a:tc>
                <a:tc>
                  <a:txBody>
                    <a:bodyPr/>
                    <a:lstStyle/>
                    <a:p>
                      <a:pPr algn="ctr"/>
                      <a:r>
                        <a:rPr kumimoji="1" lang="en-US" altLang="ja-JP" sz="1200" baseline="0" dirty="0" smtClean="0">
                          <a:latin typeface="+mn-lt"/>
                          <a:ea typeface="+mn-ea"/>
                        </a:rPr>
                        <a:t>2055</a:t>
                      </a:r>
                      <a:r>
                        <a:rPr kumimoji="1" lang="ja-JP" altLang="en-US" sz="1200" baseline="0" dirty="0" smtClean="0">
                          <a:latin typeface="+mn-lt"/>
                          <a:ea typeface="+mn-ea"/>
                        </a:rPr>
                        <a:t>年</a:t>
                      </a:r>
                      <a:endParaRPr kumimoji="1" lang="ja-JP" altLang="en-US" sz="1200" baseline="0" dirty="0">
                        <a:latin typeface="+mn-lt"/>
                        <a:ea typeface="+mn-ea"/>
                      </a:endParaRPr>
                    </a:p>
                  </a:txBody>
                  <a:tcPr marL="100808" marR="100808"/>
                </a:tc>
              </a:tr>
              <a:tr h="18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latin typeface="+mn-lt"/>
                          <a:ea typeface="+mn-ea"/>
                        </a:rPr>
                        <a:t>65</a:t>
                      </a:r>
                      <a:r>
                        <a:rPr kumimoji="1" lang="ja-JP" altLang="en-US" sz="1200" baseline="0" dirty="0" smtClean="0">
                          <a:latin typeface="+mn-lt"/>
                          <a:ea typeface="+mn-ea"/>
                        </a:rPr>
                        <a:t>歳以上高齢者人口（割合）</a:t>
                      </a:r>
                    </a:p>
                  </a:txBody>
                  <a:tcPr marL="100808" marR="100808"/>
                </a:tc>
                <a:tc>
                  <a:txBody>
                    <a:bodyPr/>
                    <a:lstStyle/>
                    <a:p>
                      <a:pPr algn="ctr"/>
                      <a:r>
                        <a:rPr kumimoji="1" lang="en-US" altLang="ja-JP" sz="1200" spc="-150" baseline="0" dirty="0" smtClean="0">
                          <a:latin typeface="+mn-lt"/>
                          <a:ea typeface="+mn-ea"/>
                        </a:rPr>
                        <a:t>3,058</a:t>
                      </a:r>
                      <a:r>
                        <a:rPr kumimoji="1" lang="ja-JP" altLang="en-US" sz="1200" spc="-150" baseline="0" dirty="0" smtClean="0">
                          <a:latin typeface="+mn-lt"/>
                          <a:ea typeface="+mn-ea"/>
                        </a:rPr>
                        <a:t>万人（</a:t>
                      </a:r>
                      <a:r>
                        <a:rPr kumimoji="1" lang="en-US" altLang="ja-JP" sz="1200" spc="-150" baseline="0" dirty="0" smtClean="0">
                          <a:latin typeface="+mn-lt"/>
                          <a:ea typeface="+mn-ea"/>
                        </a:rPr>
                        <a:t>24.0%</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100808" marR="100808" anchor="ctr"/>
                </a:tc>
                <a:tc>
                  <a:txBody>
                    <a:bodyPr/>
                    <a:lstStyle/>
                    <a:p>
                      <a:pPr algn="ctr"/>
                      <a:r>
                        <a:rPr kumimoji="1" lang="en-US" altLang="ja-JP" sz="1200" spc="-150" baseline="0" dirty="0" smtClean="0">
                          <a:latin typeface="+mn-lt"/>
                          <a:ea typeface="+mn-ea"/>
                        </a:rPr>
                        <a:t>3,395</a:t>
                      </a:r>
                      <a:r>
                        <a:rPr kumimoji="1" lang="ja-JP" altLang="en-US" sz="1200" spc="-150" baseline="0" dirty="0" smtClean="0">
                          <a:latin typeface="+mn-lt"/>
                          <a:ea typeface="+mn-ea"/>
                        </a:rPr>
                        <a:t>万人（</a:t>
                      </a:r>
                      <a:r>
                        <a:rPr kumimoji="1" lang="en-US" altLang="ja-JP" sz="1200" spc="-150" baseline="0" dirty="0" smtClean="0">
                          <a:latin typeface="+mn-lt"/>
                          <a:ea typeface="+mn-ea"/>
                        </a:rPr>
                        <a:t>26.8%</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100808" marR="100808" anchor="ctr"/>
                </a:tc>
                <a:tc>
                  <a:txBody>
                    <a:bodyPr/>
                    <a:lstStyle/>
                    <a:p>
                      <a:pPr algn="ctr"/>
                      <a:r>
                        <a:rPr kumimoji="1" lang="en-US" altLang="ja-JP" sz="1200" spc="-150" baseline="0" dirty="0" smtClean="0">
                          <a:latin typeface="+mn-lt"/>
                          <a:ea typeface="+mn-ea"/>
                        </a:rPr>
                        <a:t>3,658</a:t>
                      </a:r>
                      <a:r>
                        <a:rPr kumimoji="1" lang="ja-JP" altLang="en-US" sz="1200" spc="-150" baseline="0" dirty="0" smtClean="0">
                          <a:latin typeface="+mn-lt"/>
                          <a:ea typeface="+mn-ea"/>
                        </a:rPr>
                        <a:t>万人（</a:t>
                      </a:r>
                      <a:r>
                        <a:rPr kumimoji="1" lang="en-US" altLang="ja-JP" sz="1200" spc="-150" baseline="0" dirty="0" smtClean="0">
                          <a:latin typeface="+mn-lt"/>
                          <a:ea typeface="+mn-ea"/>
                        </a:rPr>
                        <a:t>30.3%</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100808" marR="100808" anchor="ctr"/>
                </a:tc>
                <a:tc>
                  <a:txBody>
                    <a:bodyPr/>
                    <a:lstStyle/>
                    <a:p>
                      <a:pPr algn="ctr"/>
                      <a:r>
                        <a:rPr kumimoji="1" lang="en-US" altLang="ja-JP" sz="1200" spc="-150" baseline="0" dirty="0" smtClean="0">
                          <a:latin typeface="+mn-lt"/>
                          <a:ea typeface="+mn-ea"/>
                        </a:rPr>
                        <a:t>3,626</a:t>
                      </a:r>
                      <a:r>
                        <a:rPr kumimoji="1" lang="ja-JP" altLang="en-US" sz="1200" spc="-150" baseline="0" dirty="0" smtClean="0">
                          <a:latin typeface="+mn-lt"/>
                          <a:ea typeface="+mn-ea"/>
                        </a:rPr>
                        <a:t>万人（</a:t>
                      </a:r>
                      <a:r>
                        <a:rPr kumimoji="1" lang="en-US" altLang="ja-JP" sz="1200" spc="-150" baseline="0" dirty="0" smtClean="0">
                          <a:latin typeface="+mn-lt"/>
                          <a:ea typeface="+mn-ea"/>
                        </a:rPr>
                        <a:t>39.4%</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100808" marR="100808" anchor="ctr"/>
                </a:tc>
              </a:tr>
              <a:tr h="216024">
                <a:tc>
                  <a:txBody>
                    <a:bodyPr/>
                    <a:lstStyle/>
                    <a:p>
                      <a:pPr algn="ctr"/>
                      <a:r>
                        <a:rPr kumimoji="1" lang="en-US" altLang="ja-JP" sz="1200" baseline="0" dirty="0" smtClean="0">
                          <a:latin typeface="+mn-lt"/>
                          <a:ea typeface="+mn-ea"/>
                        </a:rPr>
                        <a:t>75</a:t>
                      </a:r>
                      <a:r>
                        <a:rPr kumimoji="1" lang="ja-JP" altLang="en-US" sz="1200" baseline="0" dirty="0" smtClean="0">
                          <a:latin typeface="+mn-lt"/>
                          <a:ea typeface="+mn-ea"/>
                        </a:rPr>
                        <a:t>歳以上高齢者人口（割合）</a:t>
                      </a:r>
                      <a:endParaRPr kumimoji="1" lang="ja-JP" altLang="en-US" sz="1200" baseline="0" dirty="0">
                        <a:latin typeface="+mn-lt"/>
                        <a:ea typeface="+mn-ea"/>
                      </a:endParaRPr>
                    </a:p>
                  </a:txBody>
                  <a:tcPr marL="100808" marR="100808"/>
                </a:tc>
                <a:tc>
                  <a:txBody>
                    <a:bodyPr/>
                    <a:lstStyle/>
                    <a:p>
                      <a:pPr algn="ctr"/>
                      <a:r>
                        <a:rPr kumimoji="1" lang="en-US" altLang="ja-JP" sz="1200" spc="-150" baseline="0" dirty="0" smtClean="0">
                          <a:latin typeface="+mn-lt"/>
                          <a:ea typeface="+mn-ea"/>
                        </a:rPr>
                        <a:t>1,511</a:t>
                      </a:r>
                      <a:r>
                        <a:rPr kumimoji="1" lang="ja-JP" altLang="en-US" sz="1200" spc="-150" baseline="0" dirty="0" smtClean="0">
                          <a:latin typeface="+mn-lt"/>
                          <a:ea typeface="+mn-ea"/>
                        </a:rPr>
                        <a:t>万人（</a:t>
                      </a:r>
                      <a:r>
                        <a:rPr kumimoji="1" lang="en-US" altLang="ja-JP" sz="1200" spc="-150" baseline="0" dirty="0" smtClean="0">
                          <a:latin typeface="+mn-lt"/>
                          <a:ea typeface="+mn-ea"/>
                        </a:rPr>
                        <a:t>11.8%</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100808" marR="100808" anchor="ctr"/>
                </a:tc>
                <a:tc>
                  <a:txBody>
                    <a:bodyPr/>
                    <a:lstStyle/>
                    <a:p>
                      <a:pPr algn="ctr"/>
                      <a:r>
                        <a:rPr kumimoji="1" lang="en-US" altLang="ja-JP" sz="1200" spc="-150" baseline="0" dirty="0" smtClean="0">
                          <a:latin typeface="+mn-lt"/>
                          <a:ea typeface="+mn-ea"/>
                        </a:rPr>
                        <a:t>1,646</a:t>
                      </a:r>
                      <a:r>
                        <a:rPr kumimoji="1" lang="ja-JP" altLang="en-US" sz="1200" spc="-150" baseline="0" dirty="0" smtClean="0">
                          <a:latin typeface="+mn-lt"/>
                          <a:ea typeface="+mn-ea"/>
                        </a:rPr>
                        <a:t>万人（</a:t>
                      </a:r>
                      <a:r>
                        <a:rPr kumimoji="1" lang="en-US" altLang="ja-JP" sz="1200" spc="-150" baseline="0" dirty="0" smtClean="0">
                          <a:latin typeface="+mn-lt"/>
                          <a:ea typeface="+mn-ea"/>
                        </a:rPr>
                        <a:t>13.0%</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100808" marR="100808" anchor="ctr"/>
                </a:tc>
                <a:tc>
                  <a:txBody>
                    <a:bodyPr/>
                    <a:lstStyle/>
                    <a:p>
                      <a:pPr algn="ctr"/>
                      <a:r>
                        <a:rPr kumimoji="1" lang="en-US" altLang="ja-JP" sz="1200" spc="-150" baseline="0" dirty="0" smtClean="0">
                          <a:latin typeface="+mn-lt"/>
                          <a:ea typeface="+mn-ea"/>
                        </a:rPr>
                        <a:t>2,179</a:t>
                      </a:r>
                      <a:r>
                        <a:rPr kumimoji="1" lang="ja-JP" altLang="en-US" sz="1200" spc="-150" baseline="0" dirty="0" smtClean="0">
                          <a:latin typeface="+mn-lt"/>
                          <a:ea typeface="+mn-ea"/>
                        </a:rPr>
                        <a:t>万人（</a:t>
                      </a:r>
                      <a:r>
                        <a:rPr kumimoji="1" lang="en-US" altLang="ja-JP" sz="1200" spc="-150" baseline="0" dirty="0" smtClean="0">
                          <a:latin typeface="+mn-lt"/>
                          <a:ea typeface="+mn-ea"/>
                        </a:rPr>
                        <a:t>18.1%</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100808" marR="100808" anchor="ctr"/>
                </a:tc>
                <a:tc>
                  <a:txBody>
                    <a:bodyPr/>
                    <a:lstStyle/>
                    <a:p>
                      <a:pPr algn="ctr"/>
                      <a:r>
                        <a:rPr kumimoji="1" lang="en-US" altLang="ja-JP" sz="1200" spc="-150" baseline="0" dirty="0" smtClean="0">
                          <a:latin typeface="+mn-lt"/>
                          <a:ea typeface="+mn-ea"/>
                        </a:rPr>
                        <a:t>2,401</a:t>
                      </a:r>
                      <a:r>
                        <a:rPr kumimoji="1" lang="ja-JP" altLang="en-US" sz="1200" spc="-150" baseline="0" dirty="0" smtClean="0">
                          <a:latin typeface="+mn-lt"/>
                          <a:ea typeface="+mn-ea"/>
                        </a:rPr>
                        <a:t>万人（</a:t>
                      </a:r>
                      <a:r>
                        <a:rPr kumimoji="1" lang="en-US" altLang="ja-JP" sz="1200" spc="-150" baseline="0" dirty="0" smtClean="0">
                          <a:latin typeface="+mn-lt"/>
                          <a:ea typeface="+mn-ea"/>
                        </a:rPr>
                        <a:t>26.1%</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100808" marR="100808" anchor="ctr"/>
                </a:tc>
              </a:tr>
            </a:tbl>
          </a:graphicData>
        </a:graphic>
      </p:graphicFrame>
      <p:sp>
        <p:nvSpPr>
          <p:cNvPr id="8" name="正方形/長方形 7"/>
          <p:cNvSpPr/>
          <p:nvPr/>
        </p:nvSpPr>
        <p:spPr>
          <a:xfrm>
            <a:off x="39134" y="1844824"/>
            <a:ext cx="4366110" cy="3060000"/>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91263" bIns="45631"/>
          <a:lstStyle/>
          <a:p>
            <a:pPr marL="174284" indent="-174284">
              <a:defRPr/>
            </a:pPr>
            <a:r>
              <a:rPr lang="ja-JP" altLang="en-US" sz="1400" b="1" dirty="0">
                <a:solidFill>
                  <a:prstClr val="black"/>
                </a:solidFill>
              </a:rPr>
              <a:t>② </a:t>
            </a:r>
            <a:r>
              <a:rPr lang="en-US" altLang="ja-JP" sz="1400" b="1" dirty="0">
                <a:solidFill>
                  <a:prstClr val="black"/>
                </a:solidFill>
              </a:rPr>
              <a:t>65</a:t>
            </a:r>
            <a:r>
              <a:rPr lang="ja-JP" altLang="en-US" sz="1400" b="1" dirty="0">
                <a:solidFill>
                  <a:prstClr val="black"/>
                </a:solidFill>
              </a:rPr>
              <a:t>歳以上高齢者のうち、「認知症高齢者の日常生活自立度」</a:t>
            </a:r>
            <a:r>
              <a:rPr lang="en-US" altLang="ja-JP" sz="1400" b="1" dirty="0">
                <a:solidFill>
                  <a:prstClr val="black"/>
                </a:solidFill>
              </a:rPr>
              <a:t>Ⅱ</a:t>
            </a:r>
            <a:r>
              <a:rPr lang="ja-JP" altLang="en-US" sz="1400" b="1" dirty="0">
                <a:solidFill>
                  <a:prstClr val="black"/>
                </a:solidFill>
              </a:rPr>
              <a:t>以上の高齢者が増加していく。</a:t>
            </a:r>
          </a:p>
        </p:txBody>
      </p:sp>
      <p:sp>
        <p:nvSpPr>
          <p:cNvPr id="10" name="正方形/長方形 9"/>
          <p:cNvSpPr/>
          <p:nvPr/>
        </p:nvSpPr>
        <p:spPr>
          <a:xfrm>
            <a:off x="4484625" y="1844824"/>
            <a:ext cx="5556250" cy="3060000"/>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91263" bIns="45631"/>
          <a:lstStyle/>
          <a:p>
            <a:pPr marL="174284" indent="-174284">
              <a:defRPr/>
            </a:pPr>
            <a:endParaRPr lang="ja-JP" altLang="en-US" sz="1600" b="1" dirty="0">
              <a:solidFill>
                <a:prstClr val="black"/>
              </a:solidFill>
            </a:endParaRPr>
          </a:p>
        </p:txBody>
      </p:sp>
      <p:sp>
        <p:nvSpPr>
          <p:cNvPr id="14" name="正方形/長方形 13"/>
          <p:cNvSpPr/>
          <p:nvPr/>
        </p:nvSpPr>
        <p:spPr>
          <a:xfrm>
            <a:off x="29545" y="4975808"/>
            <a:ext cx="9999390" cy="1836000"/>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91263" bIns="45631"/>
          <a:lstStyle/>
          <a:p>
            <a:pPr>
              <a:defRPr/>
            </a:pPr>
            <a:r>
              <a:rPr lang="ja-JP" altLang="en-US" sz="1400" b="1" dirty="0">
                <a:solidFill>
                  <a:prstClr val="black"/>
                </a:solidFill>
              </a:rPr>
              <a:t>④ </a:t>
            </a:r>
            <a:r>
              <a:rPr lang="en-US" altLang="ja-JP" sz="1400" b="1" dirty="0" smtClean="0">
                <a:solidFill>
                  <a:prstClr val="black"/>
                </a:solidFill>
              </a:rPr>
              <a:t>75</a:t>
            </a:r>
            <a:r>
              <a:rPr lang="ja-JP" altLang="en-US" sz="1400" b="1" dirty="0" smtClean="0">
                <a:solidFill>
                  <a:prstClr val="black"/>
                </a:solidFill>
              </a:rPr>
              <a:t>歳以上人口は、都市部では急速に増加し、もともと高齢者人口の多い地方でも緩やかに増加する。各地域の高齢</a:t>
            </a:r>
            <a:endParaRPr lang="en-US" altLang="ja-JP" sz="1400" b="1" dirty="0" smtClean="0">
              <a:solidFill>
                <a:prstClr val="black"/>
              </a:solidFill>
            </a:endParaRPr>
          </a:p>
          <a:p>
            <a:pPr>
              <a:defRPr/>
            </a:pPr>
            <a:r>
              <a:rPr lang="ja-JP" altLang="en-US" sz="1400" b="1" dirty="0">
                <a:solidFill>
                  <a:prstClr val="black"/>
                </a:solidFill>
              </a:rPr>
              <a:t>　</a:t>
            </a:r>
            <a:r>
              <a:rPr lang="ja-JP" altLang="en-US" sz="1400" b="1" dirty="0" smtClean="0">
                <a:solidFill>
                  <a:prstClr val="black"/>
                </a:solidFill>
              </a:rPr>
              <a:t>　化の状況は異なるため、各地域の特性に応じた対応が必要。</a:t>
            </a:r>
            <a:endParaRPr lang="ja-JP" altLang="en-US" sz="1400" b="1" dirty="0">
              <a:solidFill>
                <a:prstClr val="black"/>
              </a:solidFill>
            </a:endParaRPr>
          </a:p>
        </p:txBody>
      </p:sp>
      <p:sp>
        <p:nvSpPr>
          <p:cNvPr id="2109" name="テキスト ボックス 17"/>
          <p:cNvSpPr txBox="1">
            <a:spLocks noChangeArrowheads="1"/>
          </p:cNvSpPr>
          <p:nvPr/>
        </p:nvSpPr>
        <p:spPr bwMode="auto">
          <a:xfrm>
            <a:off x="39133" y="2478744"/>
            <a:ext cx="843809" cy="230187"/>
          </a:xfrm>
          <a:prstGeom prst="rect">
            <a:avLst/>
          </a:prstGeom>
          <a:noFill/>
          <a:ln w="9525">
            <a:noFill/>
            <a:miter lim="800000"/>
            <a:headEnd/>
            <a:tailEnd/>
          </a:ln>
        </p:spPr>
        <p:txBody>
          <a:bodyPr lIns="91263" tIns="45631" rIns="91263" bIns="45631">
            <a:spAutoFit/>
          </a:bodyPr>
          <a:lstStyle/>
          <a:p>
            <a:r>
              <a:rPr lang="ja-JP" altLang="en-US" sz="900" dirty="0">
                <a:solidFill>
                  <a:prstClr val="black"/>
                </a:solidFill>
              </a:rPr>
              <a:t>（万人）</a:t>
            </a:r>
          </a:p>
        </p:txBody>
      </p:sp>
      <p:sp>
        <p:nvSpPr>
          <p:cNvPr id="2111" name="テキスト ボックス 24"/>
          <p:cNvSpPr txBox="1">
            <a:spLocks noChangeArrowheads="1"/>
          </p:cNvSpPr>
          <p:nvPr/>
        </p:nvSpPr>
        <p:spPr bwMode="auto">
          <a:xfrm>
            <a:off x="4484630" y="2209019"/>
            <a:ext cx="1270142" cy="253736"/>
          </a:xfrm>
          <a:prstGeom prst="rect">
            <a:avLst/>
          </a:prstGeom>
          <a:noFill/>
          <a:ln w="9525">
            <a:noFill/>
            <a:miter lim="800000"/>
            <a:headEnd/>
            <a:tailEnd/>
          </a:ln>
        </p:spPr>
        <p:txBody>
          <a:bodyPr wrap="square" lIns="91263" tIns="45631" rIns="91263" bIns="45631">
            <a:spAutoFit/>
          </a:bodyPr>
          <a:lstStyle/>
          <a:p>
            <a:r>
              <a:rPr lang="ja-JP" altLang="en-US" sz="1050" dirty="0" smtClean="0">
                <a:solidFill>
                  <a:prstClr val="black"/>
                </a:solidFill>
              </a:rPr>
              <a:t>（</a:t>
            </a:r>
            <a:r>
              <a:rPr lang="en-US" altLang="ja-JP" sz="1050" dirty="0" smtClean="0">
                <a:solidFill>
                  <a:prstClr val="black"/>
                </a:solidFill>
              </a:rPr>
              <a:t>1,000</a:t>
            </a:r>
            <a:r>
              <a:rPr lang="ja-JP" altLang="en-US" sz="1050" dirty="0" smtClean="0">
                <a:solidFill>
                  <a:prstClr val="black"/>
                </a:solidFill>
              </a:rPr>
              <a:t>世帯</a:t>
            </a:r>
            <a:r>
              <a:rPr lang="ja-JP" altLang="en-US" sz="1050" dirty="0">
                <a:solidFill>
                  <a:prstClr val="black"/>
                </a:solidFill>
              </a:rPr>
              <a:t>）</a:t>
            </a:r>
          </a:p>
        </p:txBody>
      </p:sp>
      <p:sp>
        <p:nvSpPr>
          <p:cNvPr id="2112" name="テキスト ボックス 25"/>
          <p:cNvSpPr txBox="1">
            <a:spLocks noChangeArrowheads="1"/>
          </p:cNvSpPr>
          <p:nvPr/>
        </p:nvSpPr>
        <p:spPr bwMode="auto">
          <a:xfrm>
            <a:off x="644015" y="2348891"/>
            <a:ext cx="3681848" cy="461485"/>
          </a:xfrm>
          <a:prstGeom prst="rect">
            <a:avLst/>
          </a:prstGeom>
          <a:noFill/>
          <a:ln w="9525">
            <a:noFill/>
            <a:miter lim="800000"/>
            <a:headEnd/>
            <a:tailEnd/>
          </a:ln>
        </p:spPr>
        <p:txBody>
          <a:bodyPr wrap="square" lIns="91263" tIns="45631" rIns="91263" bIns="45631">
            <a:spAutoFit/>
          </a:bodyPr>
          <a:lstStyle/>
          <a:p>
            <a:r>
              <a:rPr lang="ja-JP" altLang="en-US" sz="1200" dirty="0">
                <a:solidFill>
                  <a:prstClr val="black"/>
                </a:solidFill>
              </a:rPr>
              <a:t>「認知症高齢者の日常生活自立度」</a:t>
            </a:r>
            <a:r>
              <a:rPr lang="en-US" altLang="ja-JP" sz="1200" dirty="0">
                <a:solidFill>
                  <a:prstClr val="black"/>
                </a:solidFill>
              </a:rPr>
              <a:t>Ⅱ</a:t>
            </a:r>
            <a:r>
              <a:rPr lang="ja-JP" altLang="en-US" sz="1200" dirty="0">
                <a:solidFill>
                  <a:prstClr val="black"/>
                </a:solidFill>
              </a:rPr>
              <a:t>以上の高齢者数の推計（括弧内は</a:t>
            </a:r>
            <a:r>
              <a:rPr lang="en-US" altLang="ja-JP" sz="1200" dirty="0">
                <a:solidFill>
                  <a:prstClr val="black"/>
                </a:solidFill>
              </a:rPr>
              <a:t>65</a:t>
            </a:r>
            <a:r>
              <a:rPr lang="ja-JP" altLang="en-US" sz="1200" dirty="0">
                <a:solidFill>
                  <a:prstClr val="black"/>
                </a:solidFill>
              </a:rPr>
              <a:t>歳以上人口対比）</a:t>
            </a:r>
          </a:p>
        </p:txBody>
      </p:sp>
      <p:sp>
        <p:nvSpPr>
          <p:cNvPr id="2113" name="テキスト ボックス 26"/>
          <p:cNvSpPr txBox="1">
            <a:spLocks noChangeArrowheads="1"/>
          </p:cNvSpPr>
          <p:nvPr/>
        </p:nvSpPr>
        <p:spPr bwMode="auto">
          <a:xfrm>
            <a:off x="5760111" y="2197981"/>
            <a:ext cx="4173960" cy="246042"/>
          </a:xfrm>
          <a:prstGeom prst="rect">
            <a:avLst/>
          </a:prstGeom>
          <a:noFill/>
          <a:ln w="9525">
            <a:noFill/>
            <a:miter lim="800000"/>
            <a:headEnd/>
            <a:tailEnd/>
          </a:ln>
        </p:spPr>
        <p:txBody>
          <a:bodyPr lIns="91263" tIns="45631" rIns="91263" bIns="45631">
            <a:spAutoFit/>
          </a:bodyPr>
          <a:lstStyle/>
          <a:p>
            <a:r>
              <a:rPr lang="ja-JP" altLang="en-US" sz="1000" dirty="0" smtClean="0">
                <a:solidFill>
                  <a:prstClr val="black"/>
                </a:solidFill>
              </a:rPr>
              <a:t>世帯主が</a:t>
            </a:r>
            <a:r>
              <a:rPr lang="en-US" altLang="ja-JP" sz="1000" dirty="0" smtClean="0">
                <a:solidFill>
                  <a:prstClr val="black"/>
                </a:solidFill>
              </a:rPr>
              <a:t>65</a:t>
            </a:r>
            <a:r>
              <a:rPr lang="ja-JP" altLang="en-US" sz="1000" dirty="0" smtClean="0">
                <a:solidFill>
                  <a:prstClr val="black"/>
                </a:solidFill>
              </a:rPr>
              <a:t>歳以上の単独世帯及び夫婦のみ世帯数の推計</a:t>
            </a:r>
            <a:endParaRPr lang="en-US" altLang="ja-JP" sz="1000" dirty="0">
              <a:solidFill>
                <a:prstClr val="black"/>
              </a:solidFill>
            </a:endParaRPr>
          </a:p>
        </p:txBody>
      </p:sp>
      <p:sp>
        <p:nvSpPr>
          <p:cNvPr id="2" name="タイトル 1"/>
          <p:cNvSpPr>
            <a:spLocks noGrp="1"/>
          </p:cNvSpPr>
          <p:nvPr>
            <p:ph type="title"/>
          </p:nvPr>
        </p:nvSpPr>
        <p:spPr>
          <a:xfrm>
            <a:off x="0" y="2"/>
            <a:ext cx="10080625" cy="476670"/>
          </a:xfr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r>
              <a:rPr lang="ja-JP" altLang="en-US" sz="2400" dirty="0" smtClean="0">
                <a:solidFill>
                  <a:prstClr val="black"/>
                </a:solidFill>
                <a:latin typeface="HG丸ｺﾞｼｯｸM-PRO" pitchFamily="50" charset="-128"/>
                <a:ea typeface="HG丸ｺﾞｼｯｸM-PRO" pitchFamily="50" charset="-128"/>
              </a:rPr>
              <a:t>今後の介護保険をとりまく状況について</a:t>
            </a:r>
            <a:endParaRPr lang="ja-JP" altLang="en-US" sz="2400" dirty="0">
              <a:solidFill>
                <a:prstClr val="black"/>
              </a:solidFill>
              <a:latin typeface="HG丸ｺﾞｼｯｸM-PRO" pitchFamily="50" charset="-128"/>
              <a:ea typeface="HG丸ｺﾞｼｯｸM-PRO" pitchFamily="50" charset="-128"/>
            </a:endParaRPr>
          </a:p>
        </p:txBody>
      </p:sp>
      <p:graphicFrame>
        <p:nvGraphicFramePr>
          <p:cNvPr id="17" name="グラフ 16"/>
          <p:cNvGraphicFramePr/>
          <p:nvPr>
            <p:extLst>
              <p:ext uri="{D42A27DB-BD31-4B8C-83A1-F6EECF244321}">
                <p14:modId xmlns:p14="http://schemas.microsoft.com/office/powerpoint/2010/main" val="1281777464"/>
              </p:ext>
            </p:extLst>
          </p:nvPr>
        </p:nvGraphicFramePr>
        <p:xfrm>
          <a:off x="97672" y="2651083"/>
          <a:ext cx="4407305" cy="2299995"/>
        </p:xfrm>
        <a:graphic>
          <a:graphicData uri="http://schemas.openxmlformats.org/drawingml/2006/chart">
            <c:chart xmlns:c="http://schemas.openxmlformats.org/drawingml/2006/chart" xmlns:r="http://schemas.openxmlformats.org/officeDocument/2006/relationships" r:id="rId2"/>
          </a:graphicData>
        </a:graphic>
      </p:graphicFrame>
      <p:sp>
        <p:nvSpPr>
          <p:cNvPr id="24" name="スライド番号プレースホルダ 2"/>
          <p:cNvSpPr txBox="1">
            <a:spLocks/>
          </p:cNvSpPr>
          <p:nvPr/>
        </p:nvSpPr>
        <p:spPr>
          <a:xfrm>
            <a:off x="9525565" y="6552728"/>
            <a:ext cx="595313" cy="332656"/>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D4C4FD99-15B3-4E30-9B68-838ECD6012DF}" type="slidenum">
              <a:rPr kumimoji="1" lang="ja-JP" altLang="en-US" sz="1200" b="0" i="0" u="none" strike="noStrike" kern="1200" cap="none" spc="0" normalizeH="0" baseline="0" noProof="0" smtClean="0">
                <a:ln>
                  <a:noFill/>
                </a:ln>
                <a:solidFill>
                  <a:prstClr val="black"/>
                </a:solidFill>
                <a:effectLst/>
                <a:uLnTx/>
                <a:uFillTx/>
                <a:latin typeface="HG丸ｺﾞｼｯｸM-PRO" pitchFamily="50" charset="-128"/>
                <a:ea typeface="HG丸ｺﾞｼｯｸM-PRO"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1425882391"/>
              </p:ext>
            </p:extLst>
          </p:nvPr>
        </p:nvGraphicFramePr>
        <p:xfrm>
          <a:off x="118517" y="5454360"/>
          <a:ext cx="9815558" cy="1215000"/>
        </p:xfrm>
        <a:graphic>
          <a:graphicData uri="http://schemas.openxmlformats.org/drawingml/2006/table">
            <a:tbl>
              <a:tblPr/>
              <a:tblGrid>
                <a:gridCol w="861259"/>
                <a:gridCol w="886585"/>
                <a:gridCol w="886585"/>
                <a:gridCol w="886585"/>
                <a:gridCol w="886585"/>
                <a:gridCol w="886585"/>
                <a:gridCol w="886585"/>
                <a:gridCol w="236212"/>
                <a:gridCol w="812703"/>
                <a:gridCol w="812703"/>
                <a:gridCol w="812703"/>
                <a:gridCol w="960468"/>
              </a:tblGrid>
              <a:tr h="198913">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n-lt"/>
                        <a:ea typeface="+mn-ea"/>
                      </a:endParaRPr>
                    </a:p>
                  </a:txBody>
                  <a:tcPr marL="100808" marR="1008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埼玉県</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千葉県</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神奈川県</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大阪府</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愛知県</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東京都</a:t>
                      </a:r>
                    </a:p>
                  </a:txBody>
                  <a:tcPr marL="36635" marR="366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鹿児島県</a:t>
                      </a:r>
                    </a:p>
                  </a:txBody>
                  <a:tcPr marL="36635" marR="366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島根県</a:t>
                      </a:r>
                    </a:p>
                  </a:txBody>
                  <a:tcPr marL="36635" marR="366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山形県</a:t>
                      </a:r>
                    </a:p>
                  </a:txBody>
                  <a:tcPr marL="36635" marR="366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全国</a:t>
                      </a:r>
                    </a:p>
                  </a:txBody>
                  <a:tcPr marL="36635" marR="366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881">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2010</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txBody>
                  <a:tcPr marL="36635" marR="366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58.9</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8.2%</a:t>
                      </a:r>
                      <a:r>
                        <a:rPr kumimoji="1" lang="ja-JP" altLang="en-US" sz="1000" b="0" i="0" u="none" strike="noStrike" cap="none" normalizeH="0" baseline="0" dirty="0" smtClean="0">
                          <a:ln>
                            <a:noFill/>
                          </a:ln>
                          <a:solidFill>
                            <a:schemeClr val="tx1"/>
                          </a:solidFill>
                          <a:effectLst/>
                          <a:latin typeface="+mn-lt"/>
                          <a:ea typeface="+mn-ea"/>
                        </a:rPr>
                        <a:t>＞</a:t>
                      </a:r>
                    </a:p>
                  </a:txBody>
                  <a:tcPr marL="36635" marR="366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56.3</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9.1%</a:t>
                      </a:r>
                      <a:r>
                        <a:rPr kumimoji="1" lang="ja-JP" altLang="en-US" sz="1000" b="0" i="0" u="none" strike="noStrike" cap="none" normalizeH="0" baseline="0" dirty="0" smtClean="0">
                          <a:ln>
                            <a:noFill/>
                          </a:ln>
                          <a:solidFill>
                            <a:schemeClr val="tx1"/>
                          </a:solidFill>
                          <a:effectLst/>
                          <a:latin typeface="+mn-lt"/>
                          <a:ea typeface="+mn-ea"/>
                        </a:rPr>
                        <a:t>＞</a:t>
                      </a:r>
                    </a:p>
                  </a:txBody>
                  <a:tcPr marL="36635" marR="366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79.4</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8.8%</a:t>
                      </a:r>
                      <a:r>
                        <a:rPr kumimoji="1" lang="ja-JP" altLang="en-US" sz="1000" b="0" i="0" u="none" strike="noStrike" cap="none" normalizeH="0" baseline="0" dirty="0" smtClean="0">
                          <a:ln>
                            <a:noFill/>
                          </a:ln>
                          <a:solidFill>
                            <a:schemeClr val="tx1"/>
                          </a:solidFill>
                          <a:effectLst/>
                          <a:latin typeface="+mn-lt"/>
                          <a:ea typeface="+mn-ea"/>
                        </a:rPr>
                        <a:t>＞</a:t>
                      </a:r>
                    </a:p>
                  </a:txBody>
                  <a:tcPr marL="36635" marR="366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84.3</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9.5%</a:t>
                      </a:r>
                      <a:r>
                        <a:rPr kumimoji="1" lang="ja-JP" altLang="en-US" sz="1000" b="0" i="0" u="none" strike="noStrike" cap="none" normalizeH="0" baseline="0" dirty="0" smtClean="0">
                          <a:ln>
                            <a:noFill/>
                          </a:ln>
                          <a:solidFill>
                            <a:schemeClr val="tx1"/>
                          </a:solidFill>
                          <a:effectLst/>
                          <a:latin typeface="+mn-lt"/>
                          <a:ea typeface="+mn-ea"/>
                        </a:rPr>
                        <a:t>＞</a:t>
                      </a:r>
                    </a:p>
                  </a:txBody>
                  <a:tcPr marL="36635" marR="366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66.0</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8.9%</a:t>
                      </a:r>
                      <a:r>
                        <a:rPr kumimoji="1" lang="ja-JP" altLang="en-US" sz="1000" b="0" i="0" u="none" strike="noStrike" cap="none" normalizeH="0" baseline="0" dirty="0" smtClean="0">
                          <a:ln>
                            <a:noFill/>
                          </a:ln>
                          <a:solidFill>
                            <a:schemeClr val="tx1"/>
                          </a:solidFill>
                          <a:effectLst/>
                          <a:latin typeface="+mn-lt"/>
                          <a:ea typeface="+mn-ea"/>
                        </a:rPr>
                        <a:t>＞</a:t>
                      </a:r>
                    </a:p>
                  </a:txBody>
                  <a:tcPr marL="36635" marR="366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123.4</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9.4%</a:t>
                      </a:r>
                      <a:r>
                        <a:rPr kumimoji="1" lang="ja-JP" altLang="en-US" sz="1000" b="0" i="0" u="none" strike="noStrike" cap="none" normalizeH="0" baseline="0" dirty="0" smtClean="0">
                          <a:ln>
                            <a:noFill/>
                          </a:ln>
                          <a:solidFill>
                            <a:schemeClr val="tx1"/>
                          </a:solidFill>
                          <a:effectLst/>
                          <a:latin typeface="+mn-lt"/>
                          <a:ea typeface="+mn-ea"/>
                        </a:rPr>
                        <a:t>＞</a:t>
                      </a:r>
                    </a:p>
                  </a:txBody>
                  <a:tcPr marL="36635" marR="366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n-lt"/>
                        <a:ea typeface="+mn-ea"/>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25.4</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14.9%</a:t>
                      </a:r>
                      <a:r>
                        <a:rPr kumimoji="1" lang="ja-JP" altLang="en-US" sz="1000" b="0" i="0" u="none" strike="noStrike" cap="none" normalizeH="0" baseline="0" dirty="0" smtClean="0">
                          <a:ln>
                            <a:noFill/>
                          </a:ln>
                          <a:solidFill>
                            <a:schemeClr val="tx1"/>
                          </a:solidFill>
                          <a:effectLst/>
                          <a:latin typeface="+mn-lt"/>
                          <a:ea typeface="+mn-ea"/>
                        </a:rPr>
                        <a:t>＞</a:t>
                      </a:r>
                    </a:p>
                  </a:txBody>
                  <a:tcPr marL="36635" marR="366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11.9</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16.6%</a:t>
                      </a:r>
                      <a:r>
                        <a:rPr kumimoji="1" lang="ja-JP" altLang="en-US" sz="1000" b="0" i="0" u="none" strike="noStrike" cap="none" normalizeH="0" baseline="0" dirty="0" smtClean="0">
                          <a:ln>
                            <a:noFill/>
                          </a:ln>
                          <a:solidFill>
                            <a:schemeClr val="tx1"/>
                          </a:solidFill>
                          <a:effectLst/>
                          <a:latin typeface="+mn-lt"/>
                          <a:ea typeface="+mn-ea"/>
                        </a:rPr>
                        <a:t>＞</a:t>
                      </a:r>
                    </a:p>
                  </a:txBody>
                  <a:tcPr marL="36635" marR="366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18.1</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15.5</a:t>
                      </a:r>
                      <a:r>
                        <a:rPr kumimoji="1" lang="ja-JP" altLang="en-US" sz="1000" b="0" i="0" u="none" strike="noStrike" cap="none" normalizeH="0" baseline="0" dirty="0" smtClean="0">
                          <a:ln>
                            <a:noFill/>
                          </a:ln>
                          <a:solidFill>
                            <a:schemeClr val="tx1"/>
                          </a:solidFill>
                          <a:effectLst/>
                          <a:latin typeface="+mn-lt"/>
                          <a:ea typeface="+mn-ea"/>
                        </a:rPr>
                        <a:t>％＞</a:t>
                      </a:r>
                    </a:p>
                  </a:txBody>
                  <a:tcPr marL="36635" marR="366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1419.4</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11.1%</a:t>
                      </a:r>
                      <a:r>
                        <a:rPr kumimoji="1" lang="ja-JP" altLang="en-US" sz="1000" b="0" i="0" u="none" strike="noStrike" cap="none" normalizeH="0" baseline="0" dirty="0" smtClean="0">
                          <a:ln>
                            <a:noFill/>
                          </a:ln>
                          <a:solidFill>
                            <a:schemeClr val="tx1"/>
                          </a:solidFill>
                          <a:effectLst/>
                          <a:latin typeface="+mn-lt"/>
                          <a:ea typeface="+mn-ea"/>
                        </a:rPr>
                        <a:t>＞</a:t>
                      </a:r>
                    </a:p>
                  </a:txBody>
                  <a:tcPr marL="36635" marR="366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0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2025</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　）は倍率</a:t>
                      </a:r>
                    </a:p>
                  </a:txBody>
                  <a:tcPr marL="0" marR="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117.7</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16.8</a:t>
                      </a:r>
                      <a:r>
                        <a:rPr kumimoji="1" lang="ja-JP" altLang="en-US" sz="1000" b="0" i="0" u="none" strike="noStrike" cap="none" normalizeH="0" baseline="0" dirty="0" smtClean="0">
                          <a:ln>
                            <a:noFill/>
                          </a:ln>
                          <a:solidFill>
                            <a:schemeClr val="tx1"/>
                          </a:solidFill>
                          <a:effectLst/>
                          <a:latin typeface="+mn-lt"/>
                          <a:ea typeface="+mn-ea"/>
                        </a:rPr>
                        <a:t>％＞</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FF0000"/>
                          </a:solidFill>
                          <a:effectLst/>
                          <a:latin typeface="+mn-lt"/>
                          <a:ea typeface="+mn-ea"/>
                        </a:rPr>
                        <a:t>（</a:t>
                      </a:r>
                      <a:r>
                        <a:rPr kumimoji="1" lang="en-US" altLang="ja-JP" sz="1000" b="0" i="0" u="none" strike="noStrike" cap="none" normalizeH="0" baseline="0" dirty="0" smtClean="0">
                          <a:ln>
                            <a:noFill/>
                          </a:ln>
                          <a:solidFill>
                            <a:srgbClr val="FF0000"/>
                          </a:solidFill>
                          <a:effectLst/>
                          <a:latin typeface="+mn-lt"/>
                          <a:ea typeface="+mn-ea"/>
                        </a:rPr>
                        <a:t>2.00</a:t>
                      </a:r>
                      <a:r>
                        <a:rPr kumimoji="1" lang="ja-JP" altLang="en-US" sz="1000" b="0" i="0" u="none" strike="noStrike" cap="none" normalizeH="0" baseline="0" dirty="0" smtClean="0">
                          <a:ln>
                            <a:noFill/>
                          </a:ln>
                          <a:solidFill>
                            <a:srgbClr val="FF0000"/>
                          </a:solidFill>
                          <a:effectLst/>
                          <a:latin typeface="+mn-lt"/>
                          <a:ea typeface="+mn-ea"/>
                        </a:rPr>
                        <a:t>倍）</a:t>
                      </a:r>
                    </a:p>
                  </a:txBody>
                  <a:tcPr marL="36635" marR="36635"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108.2</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18.1%</a:t>
                      </a:r>
                      <a:r>
                        <a:rPr kumimoji="1" lang="ja-JP" altLang="en-US" sz="1000" b="0" i="0" u="none" strike="noStrike" cap="none" normalizeH="0" baseline="0" dirty="0" smtClean="0">
                          <a:ln>
                            <a:noFill/>
                          </a:ln>
                          <a:solidFill>
                            <a:schemeClr val="tx1"/>
                          </a:solidFill>
                          <a:effectLst/>
                          <a:latin typeface="+mn-lt"/>
                          <a:ea typeface="+mn-ea"/>
                        </a:rPr>
                        <a:t>＞</a:t>
                      </a:r>
                      <a:r>
                        <a:rPr kumimoji="1" lang="ja-JP" altLang="en-US" sz="1000" b="0" i="0" u="none" strike="noStrike" cap="none" normalizeH="0" baseline="0" dirty="0" smtClean="0">
                          <a:ln>
                            <a:noFill/>
                          </a:ln>
                          <a:solidFill>
                            <a:srgbClr val="FF0000"/>
                          </a:solidFill>
                          <a:effectLst/>
                          <a:latin typeface="+mn-lt"/>
                          <a:ea typeface="+mn-ea"/>
                        </a:rPr>
                        <a:t>（</a:t>
                      </a:r>
                      <a:r>
                        <a:rPr kumimoji="1" lang="en-US" altLang="ja-JP" sz="1000" b="0" i="0" u="none" strike="noStrike" cap="none" normalizeH="0" baseline="0" dirty="0" smtClean="0">
                          <a:ln>
                            <a:noFill/>
                          </a:ln>
                          <a:solidFill>
                            <a:srgbClr val="FF0000"/>
                          </a:solidFill>
                          <a:effectLst/>
                          <a:latin typeface="+mn-lt"/>
                          <a:ea typeface="+mn-ea"/>
                        </a:rPr>
                        <a:t>1.92</a:t>
                      </a:r>
                      <a:r>
                        <a:rPr kumimoji="1" lang="ja-JP" altLang="en-US" sz="1000" b="0" i="0" u="none" strike="noStrike" cap="none" normalizeH="0" baseline="0" dirty="0" smtClean="0">
                          <a:ln>
                            <a:noFill/>
                          </a:ln>
                          <a:solidFill>
                            <a:srgbClr val="FF0000"/>
                          </a:solidFill>
                          <a:effectLst/>
                          <a:latin typeface="+mn-lt"/>
                          <a:ea typeface="+mn-ea"/>
                        </a:rPr>
                        <a:t>倍）</a:t>
                      </a:r>
                    </a:p>
                  </a:txBody>
                  <a:tcPr marL="36635" marR="36635"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148.5</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16.5%</a:t>
                      </a:r>
                      <a:r>
                        <a:rPr kumimoji="1" lang="ja-JP" altLang="en-US" sz="1000" b="0" i="0" u="none" strike="noStrike" cap="none" normalizeH="0" baseline="0" dirty="0" smtClean="0">
                          <a:ln>
                            <a:noFill/>
                          </a:ln>
                          <a:solidFill>
                            <a:schemeClr val="tx1"/>
                          </a:solidFill>
                          <a:effectLst/>
                          <a:latin typeface="+mn-lt"/>
                          <a:ea typeface="+mn-ea"/>
                        </a:rPr>
                        <a:t>＞</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FF0000"/>
                          </a:solidFill>
                          <a:effectLst/>
                          <a:latin typeface="+mn-lt"/>
                          <a:ea typeface="+mn-ea"/>
                        </a:rPr>
                        <a:t>（</a:t>
                      </a:r>
                      <a:r>
                        <a:rPr kumimoji="1" lang="en-US" altLang="ja-JP" sz="1000" b="0" i="0" u="none" strike="noStrike" cap="none" normalizeH="0" baseline="0" dirty="0" smtClean="0">
                          <a:ln>
                            <a:noFill/>
                          </a:ln>
                          <a:solidFill>
                            <a:srgbClr val="FF0000"/>
                          </a:solidFill>
                          <a:effectLst/>
                          <a:latin typeface="+mn-lt"/>
                          <a:ea typeface="+mn-ea"/>
                        </a:rPr>
                        <a:t>1.87</a:t>
                      </a:r>
                      <a:r>
                        <a:rPr kumimoji="1" lang="ja-JP" altLang="en-US" sz="1000" b="0" i="0" u="none" strike="noStrike" cap="none" normalizeH="0" baseline="0" dirty="0" smtClean="0">
                          <a:ln>
                            <a:noFill/>
                          </a:ln>
                          <a:solidFill>
                            <a:srgbClr val="FF0000"/>
                          </a:solidFill>
                          <a:effectLst/>
                          <a:latin typeface="+mn-lt"/>
                          <a:ea typeface="+mn-ea"/>
                        </a:rPr>
                        <a:t>倍）</a:t>
                      </a:r>
                    </a:p>
                  </a:txBody>
                  <a:tcPr marL="36635" marR="36635"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152.8</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18.2%</a:t>
                      </a:r>
                      <a:r>
                        <a:rPr kumimoji="1" lang="ja-JP" altLang="en-US" sz="1000" b="0" i="0" u="none" strike="noStrike" cap="none" normalizeH="0" baseline="0" dirty="0" smtClean="0">
                          <a:ln>
                            <a:noFill/>
                          </a:ln>
                          <a:solidFill>
                            <a:schemeClr val="tx1"/>
                          </a:solidFill>
                          <a:effectLst/>
                          <a:latin typeface="+mn-lt"/>
                          <a:ea typeface="+mn-ea"/>
                        </a:rPr>
                        <a:t>＞</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FF0000"/>
                          </a:solidFill>
                          <a:effectLst/>
                          <a:latin typeface="+mn-lt"/>
                          <a:ea typeface="+mn-ea"/>
                        </a:rPr>
                        <a:t>（</a:t>
                      </a:r>
                      <a:r>
                        <a:rPr kumimoji="1" lang="en-US" altLang="ja-JP" sz="1000" b="0" i="0" u="none" strike="noStrike" cap="none" normalizeH="0" baseline="0" dirty="0" smtClean="0">
                          <a:ln>
                            <a:noFill/>
                          </a:ln>
                          <a:solidFill>
                            <a:srgbClr val="FF0000"/>
                          </a:solidFill>
                          <a:effectLst/>
                          <a:latin typeface="+mn-lt"/>
                          <a:ea typeface="+mn-ea"/>
                        </a:rPr>
                        <a:t>1.81</a:t>
                      </a:r>
                      <a:r>
                        <a:rPr kumimoji="1" lang="ja-JP" altLang="en-US" sz="1000" b="0" i="0" u="none" strike="noStrike" cap="none" normalizeH="0" baseline="0" dirty="0" smtClean="0">
                          <a:ln>
                            <a:noFill/>
                          </a:ln>
                          <a:solidFill>
                            <a:srgbClr val="FF0000"/>
                          </a:solidFill>
                          <a:effectLst/>
                          <a:latin typeface="+mn-lt"/>
                          <a:ea typeface="+mn-ea"/>
                        </a:rPr>
                        <a:t>倍）</a:t>
                      </a:r>
                    </a:p>
                  </a:txBody>
                  <a:tcPr marL="36635" marR="36635"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116.6</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15.9%</a:t>
                      </a:r>
                      <a:r>
                        <a:rPr kumimoji="1" lang="ja-JP" altLang="en-US" sz="1000" b="0" i="0" u="none" strike="noStrike" cap="none" normalizeH="0" baseline="0" dirty="0" smtClean="0">
                          <a:ln>
                            <a:noFill/>
                          </a:ln>
                          <a:solidFill>
                            <a:schemeClr val="tx1"/>
                          </a:solidFill>
                          <a:effectLst/>
                          <a:latin typeface="+mn-lt"/>
                          <a:ea typeface="+mn-ea"/>
                        </a:rPr>
                        <a:t>＞</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FF0000"/>
                          </a:solidFill>
                          <a:effectLst/>
                          <a:latin typeface="+mn-lt"/>
                          <a:ea typeface="+mn-ea"/>
                        </a:rPr>
                        <a:t>（</a:t>
                      </a:r>
                      <a:r>
                        <a:rPr kumimoji="1" lang="en-US" altLang="ja-JP" sz="1000" b="0" i="0" u="none" strike="noStrike" cap="none" normalizeH="0" baseline="0" dirty="0" smtClean="0">
                          <a:ln>
                            <a:noFill/>
                          </a:ln>
                          <a:solidFill>
                            <a:srgbClr val="FF0000"/>
                          </a:solidFill>
                          <a:effectLst/>
                          <a:latin typeface="+mn-lt"/>
                          <a:ea typeface="+mn-ea"/>
                        </a:rPr>
                        <a:t>1.77</a:t>
                      </a:r>
                      <a:r>
                        <a:rPr kumimoji="1" lang="ja-JP" altLang="en-US" sz="1000" b="0" i="0" u="none" strike="noStrike" cap="none" normalizeH="0" baseline="0" dirty="0" smtClean="0">
                          <a:ln>
                            <a:noFill/>
                          </a:ln>
                          <a:solidFill>
                            <a:srgbClr val="FF0000"/>
                          </a:solidFill>
                          <a:effectLst/>
                          <a:latin typeface="+mn-lt"/>
                          <a:ea typeface="+mn-ea"/>
                        </a:rPr>
                        <a:t>倍）</a:t>
                      </a:r>
                    </a:p>
                  </a:txBody>
                  <a:tcPr marL="36635" marR="36635"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197.7</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15.0%</a:t>
                      </a:r>
                      <a:r>
                        <a:rPr kumimoji="1" lang="ja-JP" altLang="en-US" sz="1000" b="0" i="0" u="none" strike="noStrike" cap="none" normalizeH="0" baseline="0" dirty="0" smtClean="0">
                          <a:ln>
                            <a:noFill/>
                          </a:ln>
                          <a:solidFill>
                            <a:schemeClr val="tx1"/>
                          </a:solidFill>
                          <a:effectLst/>
                          <a:latin typeface="+mn-lt"/>
                          <a:ea typeface="+mn-ea"/>
                        </a:rPr>
                        <a:t>＞</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FF0000"/>
                          </a:solidFill>
                          <a:effectLst/>
                          <a:latin typeface="+mn-lt"/>
                          <a:ea typeface="+mn-ea"/>
                        </a:rPr>
                        <a:t>（</a:t>
                      </a:r>
                      <a:r>
                        <a:rPr kumimoji="1" lang="en-US" altLang="ja-JP" sz="1000" b="0" i="0" u="none" strike="noStrike" cap="none" normalizeH="0" baseline="0" dirty="0" smtClean="0">
                          <a:ln>
                            <a:noFill/>
                          </a:ln>
                          <a:solidFill>
                            <a:srgbClr val="FF0000"/>
                          </a:solidFill>
                          <a:effectLst/>
                          <a:latin typeface="+mn-lt"/>
                          <a:ea typeface="+mn-ea"/>
                        </a:rPr>
                        <a:t>1.60</a:t>
                      </a:r>
                      <a:r>
                        <a:rPr kumimoji="1" lang="ja-JP" altLang="en-US" sz="1000" b="0" i="0" u="none" strike="noStrike" cap="none" normalizeH="0" baseline="0" dirty="0" smtClean="0">
                          <a:ln>
                            <a:noFill/>
                          </a:ln>
                          <a:solidFill>
                            <a:srgbClr val="FF0000"/>
                          </a:solidFill>
                          <a:effectLst/>
                          <a:latin typeface="+mn-lt"/>
                          <a:ea typeface="+mn-ea"/>
                        </a:rPr>
                        <a:t>倍）</a:t>
                      </a:r>
                    </a:p>
                  </a:txBody>
                  <a:tcPr marL="36635" marR="36635"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n-lt"/>
                        <a:ea typeface="+mn-ea"/>
                      </a:endParaRPr>
                    </a:p>
                  </a:txBody>
                  <a:tcPr marL="0" marR="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29.5</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19.4%</a:t>
                      </a:r>
                      <a:r>
                        <a:rPr kumimoji="1" lang="ja-JP" altLang="en-US" sz="1000" b="0" i="0" u="none" strike="noStrike" cap="none" normalizeH="0" baseline="0" dirty="0" smtClean="0">
                          <a:ln>
                            <a:noFill/>
                          </a:ln>
                          <a:solidFill>
                            <a:schemeClr val="tx1"/>
                          </a:solidFill>
                          <a:effectLst/>
                          <a:latin typeface="+mn-lt"/>
                          <a:ea typeface="+mn-ea"/>
                        </a:rPr>
                        <a:t>＞</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1.16</a:t>
                      </a:r>
                      <a:r>
                        <a:rPr kumimoji="1" lang="ja-JP" altLang="en-US" sz="1000" b="0" i="0" u="none" strike="noStrike" cap="none" normalizeH="0" baseline="0" dirty="0" smtClean="0">
                          <a:ln>
                            <a:noFill/>
                          </a:ln>
                          <a:solidFill>
                            <a:schemeClr val="tx1"/>
                          </a:solidFill>
                          <a:effectLst/>
                          <a:latin typeface="+mn-lt"/>
                          <a:ea typeface="+mn-ea"/>
                        </a:rPr>
                        <a:t>倍）</a:t>
                      </a:r>
                    </a:p>
                  </a:txBody>
                  <a:tcPr marL="36635" marR="36635"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13.7</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22.1%</a:t>
                      </a:r>
                      <a:r>
                        <a:rPr kumimoji="1" lang="ja-JP" altLang="en-US" sz="1000" b="0" i="0" u="none" strike="noStrike" cap="none" normalizeH="0" baseline="0" dirty="0" smtClean="0">
                          <a:ln>
                            <a:noFill/>
                          </a:ln>
                          <a:solidFill>
                            <a:schemeClr val="tx1"/>
                          </a:solidFill>
                          <a:effectLst/>
                          <a:latin typeface="+mn-lt"/>
                          <a:ea typeface="+mn-ea"/>
                        </a:rPr>
                        <a:t>＞</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1.15</a:t>
                      </a:r>
                      <a:r>
                        <a:rPr kumimoji="1" lang="ja-JP" altLang="en-US" sz="1000" b="0" i="0" u="none" strike="noStrike" cap="none" normalizeH="0" baseline="0" dirty="0" smtClean="0">
                          <a:ln>
                            <a:noFill/>
                          </a:ln>
                          <a:solidFill>
                            <a:schemeClr val="tx1"/>
                          </a:solidFill>
                          <a:effectLst/>
                          <a:latin typeface="+mn-lt"/>
                          <a:ea typeface="+mn-ea"/>
                        </a:rPr>
                        <a:t>倍）</a:t>
                      </a:r>
                    </a:p>
                  </a:txBody>
                  <a:tcPr marL="36635" marR="36635"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20.7</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20.6%</a:t>
                      </a:r>
                      <a:r>
                        <a:rPr kumimoji="1" lang="ja-JP" altLang="en-US" sz="1000" b="0" i="0" u="none" strike="noStrike" cap="none" normalizeH="0" baseline="0" dirty="0" smtClean="0">
                          <a:ln>
                            <a:noFill/>
                          </a:ln>
                          <a:solidFill>
                            <a:schemeClr val="tx1"/>
                          </a:solidFill>
                          <a:effectLst/>
                          <a:latin typeface="+mn-lt"/>
                          <a:ea typeface="+mn-ea"/>
                        </a:rPr>
                        <a:t>＞</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1.15</a:t>
                      </a:r>
                      <a:r>
                        <a:rPr kumimoji="1" lang="ja-JP" altLang="en-US" sz="1000" b="0" i="0" u="none" strike="noStrike" cap="none" normalizeH="0" baseline="0" dirty="0" smtClean="0">
                          <a:ln>
                            <a:noFill/>
                          </a:ln>
                          <a:solidFill>
                            <a:schemeClr val="tx1"/>
                          </a:solidFill>
                          <a:effectLst/>
                          <a:latin typeface="+mn-lt"/>
                          <a:ea typeface="+mn-ea"/>
                        </a:rPr>
                        <a:t>倍）</a:t>
                      </a:r>
                    </a:p>
                  </a:txBody>
                  <a:tcPr marL="36635" marR="36635"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n-lt"/>
                          <a:ea typeface="+mn-ea"/>
                        </a:rPr>
                        <a:t>2178.6</a:t>
                      </a:r>
                      <a:r>
                        <a:rPr kumimoji="1" lang="ja-JP" altLang="en-US" sz="1000" b="0" i="0" u="none" strike="noStrike" cap="none" normalizeH="0" baseline="0" dirty="0" smtClean="0">
                          <a:ln>
                            <a:noFill/>
                          </a:ln>
                          <a:solidFill>
                            <a:schemeClr val="tx1"/>
                          </a:solidFill>
                          <a:effectLst/>
                          <a:latin typeface="+mn-lt"/>
                          <a:ea typeface="+mn-ea"/>
                        </a:rPr>
                        <a:t>万人</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18.1%</a:t>
                      </a:r>
                      <a:r>
                        <a:rPr kumimoji="1" lang="ja-JP" altLang="en-US" sz="1000" b="0" i="0" u="none" strike="noStrike" cap="none" normalizeH="0" baseline="0" dirty="0" smtClean="0">
                          <a:ln>
                            <a:noFill/>
                          </a:ln>
                          <a:solidFill>
                            <a:schemeClr val="tx1"/>
                          </a:solidFill>
                          <a:effectLst/>
                          <a:latin typeface="+mn-lt"/>
                          <a:ea typeface="+mn-ea"/>
                        </a:rPr>
                        <a:t>＞</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a:t>
                      </a:r>
                      <a:r>
                        <a:rPr kumimoji="1" lang="en-US" altLang="ja-JP" sz="1000" b="0" i="0" u="none" strike="noStrike" cap="none" normalizeH="0" baseline="0" dirty="0" smtClean="0">
                          <a:ln>
                            <a:noFill/>
                          </a:ln>
                          <a:solidFill>
                            <a:schemeClr val="tx1"/>
                          </a:solidFill>
                          <a:effectLst/>
                          <a:latin typeface="+mn-lt"/>
                          <a:ea typeface="+mn-ea"/>
                        </a:rPr>
                        <a:t>1.54</a:t>
                      </a:r>
                      <a:r>
                        <a:rPr kumimoji="1" lang="ja-JP" altLang="en-US" sz="1000" b="0" i="0" u="none" strike="noStrike" cap="none" normalizeH="0" baseline="0" dirty="0" smtClean="0">
                          <a:ln>
                            <a:noFill/>
                          </a:ln>
                          <a:solidFill>
                            <a:schemeClr val="tx1"/>
                          </a:solidFill>
                          <a:effectLst/>
                          <a:latin typeface="+mn-lt"/>
                          <a:ea typeface="+mn-ea"/>
                        </a:rPr>
                        <a:t>倍）</a:t>
                      </a:r>
                    </a:p>
                  </a:txBody>
                  <a:tcPr marL="36635" marR="36635"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 name="テキスト ボックス 24"/>
          <p:cNvSpPr txBox="1">
            <a:spLocks noChangeArrowheads="1"/>
          </p:cNvSpPr>
          <p:nvPr/>
        </p:nvSpPr>
        <p:spPr bwMode="auto">
          <a:xfrm>
            <a:off x="9485811" y="2197981"/>
            <a:ext cx="635072" cy="253736"/>
          </a:xfrm>
          <a:prstGeom prst="rect">
            <a:avLst/>
          </a:prstGeom>
          <a:noFill/>
          <a:ln w="9525">
            <a:noFill/>
            <a:miter lim="800000"/>
            <a:headEnd/>
            <a:tailEnd/>
          </a:ln>
        </p:spPr>
        <p:txBody>
          <a:bodyPr wrap="square" lIns="91263" tIns="45631" rIns="91263" bIns="45631">
            <a:spAutoFit/>
          </a:bodyPr>
          <a:lstStyle/>
          <a:p>
            <a:r>
              <a:rPr lang="ja-JP" altLang="en-US" sz="1050" dirty="0" smtClean="0">
                <a:solidFill>
                  <a:prstClr val="black"/>
                </a:solidFill>
              </a:rPr>
              <a:t>（％）</a:t>
            </a:r>
            <a:endParaRPr lang="ja-JP" altLang="en-US" sz="1050" dirty="0">
              <a:solidFill>
                <a:prstClr val="black"/>
              </a:solidFill>
            </a:endParaRPr>
          </a:p>
        </p:txBody>
      </p:sp>
      <p:graphicFrame>
        <p:nvGraphicFramePr>
          <p:cNvPr id="18" name="グラフ 17"/>
          <p:cNvGraphicFramePr/>
          <p:nvPr>
            <p:extLst>
              <p:ext uri="{D42A27DB-BD31-4B8C-83A1-F6EECF244321}">
                <p14:modId xmlns:p14="http://schemas.microsoft.com/office/powerpoint/2010/main" val="1447907267"/>
              </p:ext>
            </p:extLst>
          </p:nvPr>
        </p:nvGraphicFramePr>
        <p:xfrm>
          <a:off x="4643397" y="2341984"/>
          <a:ext cx="529067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p:cNvSpPr/>
          <p:nvPr/>
        </p:nvSpPr>
        <p:spPr>
          <a:xfrm>
            <a:off x="4405243" y="1909937"/>
            <a:ext cx="5795020" cy="307777"/>
          </a:xfrm>
          <a:prstGeom prst="rect">
            <a:avLst/>
          </a:prstGeom>
        </p:spPr>
        <p:txBody>
          <a:bodyPr wrap="square">
            <a:spAutoFit/>
          </a:bodyPr>
          <a:lstStyle/>
          <a:p>
            <a:pPr marL="174284" indent="-174284">
              <a:defRPr/>
            </a:pPr>
            <a:r>
              <a:rPr lang="ja-JP" altLang="en-US" sz="1400" b="1" dirty="0" smtClean="0">
                <a:solidFill>
                  <a:prstClr val="black"/>
                </a:solidFill>
              </a:rPr>
              <a:t>③ 世帯主が</a:t>
            </a:r>
            <a:r>
              <a:rPr lang="en-US" altLang="ja-JP" sz="1400" b="1" dirty="0" smtClean="0">
                <a:solidFill>
                  <a:prstClr val="black"/>
                </a:solidFill>
              </a:rPr>
              <a:t>65</a:t>
            </a:r>
            <a:r>
              <a:rPr lang="ja-JP" altLang="en-US" sz="1400" b="1" dirty="0" smtClean="0">
                <a:solidFill>
                  <a:prstClr val="black"/>
                </a:solidFill>
              </a:rPr>
              <a:t>歳以上の単独世帯や夫婦のみ世帯が増加していく。　</a:t>
            </a:r>
            <a:endParaRPr lang="ja-JP" altLang="en-US" sz="1400" b="1" dirty="0">
              <a:solidFill>
                <a:prstClr val="black"/>
              </a:solidFill>
            </a:endParaRPr>
          </a:p>
        </p:txBody>
      </p:sp>
      <p:sp>
        <p:nvSpPr>
          <p:cNvPr id="4" name="スライド番号プレースホルダー 3"/>
          <p:cNvSpPr>
            <a:spLocks noGrp="1"/>
          </p:cNvSpPr>
          <p:nvPr>
            <p:ph type="sldNum" sz="quarter" idx="12"/>
          </p:nvPr>
        </p:nvSpPr>
        <p:spPr/>
        <p:txBody>
          <a:bodyPr/>
          <a:lstStyle/>
          <a:p>
            <a:fld id="{32927FFD-3D24-4EC2-AEC8-E83A8D96C0AC}" type="slidenum">
              <a:rPr kumimoji="1" lang="ja-JP" altLang="en-US" smtClean="0"/>
              <a:pPr/>
              <a:t>5</a:t>
            </a:fld>
            <a:endParaRPr kumimoji="1" lang="ja-JP" altLang="en-US"/>
          </a:p>
        </p:txBody>
      </p:sp>
    </p:spTree>
    <p:extLst>
      <p:ext uri="{BB962C8B-B14F-4D97-AF65-F5344CB8AC3E}">
        <p14:creationId xmlns:p14="http://schemas.microsoft.com/office/powerpoint/2010/main" val="271500951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コンテンツ プレースホルダ 5"/>
          <p:cNvGraphicFramePr>
            <a:graphicFrameLocks/>
          </p:cNvGraphicFramePr>
          <p:nvPr/>
        </p:nvGraphicFramePr>
        <p:xfrm>
          <a:off x="4960929" y="404664"/>
          <a:ext cx="5119697"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コンテンツ プレースホルダ 7"/>
          <p:cNvGraphicFramePr>
            <a:graphicFrameLocks/>
          </p:cNvGraphicFramePr>
          <p:nvPr/>
        </p:nvGraphicFramePr>
        <p:xfrm>
          <a:off x="1" y="404664"/>
          <a:ext cx="4960928"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20" name="タイトル 1"/>
          <p:cNvSpPr txBox="1">
            <a:spLocks/>
          </p:cNvSpPr>
          <p:nvPr/>
        </p:nvSpPr>
        <p:spPr>
          <a:xfrm>
            <a:off x="0" y="0"/>
            <a:ext cx="10080625" cy="404664"/>
          </a:xfrm>
          <a:prstGeom prst="rect">
            <a:avLst/>
          </a:prstGeom>
          <a:noFill/>
        </p:spPr>
        <p:txBody>
          <a:bodyP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noProof="0" dirty="0" smtClean="0">
                <a:latin typeface="+mj-lt"/>
                <a:ea typeface="+mj-ea"/>
                <a:cs typeface="+mj-cs"/>
              </a:rPr>
              <a:t>（参考）地域住民の互助活動およびＮＰＯ等による生活支援サービス</a:t>
            </a: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円/楕円 20"/>
          <p:cNvSpPr/>
          <p:nvPr/>
        </p:nvSpPr>
        <p:spPr>
          <a:xfrm rot="19209333">
            <a:off x="7802189" y="2605447"/>
            <a:ext cx="1462028" cy="2089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コンテンツ プレースホルダ 5"/>
          <p:cNvGraphicFramePr>
            <a:graphicFrameLocks/>
          </p:cNvGraphicFramePr>
          <p:nvPr/>
        </p:nvGraphicFramePr>
        <p:xfrm>
          <a:off x="2" y="3501009"/>
          <a:ext cx="2896949" cy="33569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コンテンツ プレースホルダ 4"/>
          <p:cNvGraphicFramePr>
            <a:graphicFrameLocks/>
          </p:cNvGraphicFramePr>
          <p:nvPr/>
        </p:nvGraphicFramePr>
        <p:xfrm>
          <a:off x="2896949" y="3501008"/>
          <a:ext cx="3016585" cy="3356992"/>
        </p:xfrm>
        <a:graphic>
          <a:graphicData uri="http://schemas.openxmlformats.org/drawingml/2006/chart">
            <c:chart xmlns:c="http://schemas.openxmlformats.org/drawingml/2006/chart" xmlns:r="http://schemas.openxmlformats.org/officeDocument/2006/relationships" r:id="rId5"/>
          </a:graphicData>
        </a:graphic>
      </p:graphicFrame>
      <p:sp>
        <p:nvSpPr>
          <p:cNvPr id="27" name="正方形/長方形 26"/>
          <p:cNvSpPr/>
          <p:nvPr/>
        </p:nvSpPr>
        <p:spPr>
          <a:xfrm>
            <a:off x="39132" y="6597352"/>
            <a:ext cx="5715635" cy="26064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dirty="0" smtClean="0">
                <a:solidFill>
                  <a:sysClr val="windowText" lastClr="000000"/>
                </a:solidFill>
              </a:rPr>
              <a:t>平成</a:t>
            </a:r>
            <a:r>
              <a:rPr lang="en-US" altLang="ja-JP" dirty="0" smtClean="0">
                <a:solidFill>
                  <a:sysClr val="windowText" lastClr="000000"/>
                </a:solidFill>
              </a:rPr>
              <a:t>22</a:t>
            </a:r>
            <a:r>
              <a:rPr lang="ja-JP" altLang="en-US" dirty="0" smtClean="0">
                <a:solidFill>
                  <a:sysClr val="windowText" lastClr="000000"/>
                </a:solidFill>
              </a:rPr>
              <a:t>年「神戸市の非営利組織による介護保険制度外サービス実態調査」</a:t>
            </a:r>
            <a:endParaRPr kumimoji="1" lang="en-US" altLang="ja-JP" dirty="0" smtClean="0">
              <a:solidFill>
                <a:sysClr val="windowText" lastClr="000000"/>
              </a:solidFill>
            </a:endParaRPr>
          </a:p>
        </p:txBody>
      </p:sp>
      <p:sp>
        <p:nvSpPr>
          <p:cNvPr id="28" name="角丸四角形 27"/>
          <p:cNvSpPr/>
          <p:nvPr/>
        </p:nvSpPr>
        <p:spPr>
          <a:xfrm>
            <a:off x="1" y="3501008"/>
            <a:ext cx="5913535" cy="432048"/>
          </a:xfrm>
          <a:prstGeom prst="round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400" b="1" dirty="0" smtClean="0">
                <a:solidFill>
                  <a:sysClr val="windowText" lastClr="000000"/>
                </a:solidFill>
                <a:latin typeface="+mn-ea"/>
              </a:rPr>
              <a:t>ＮＰＯ等による生活支援サービスの利用状況</a:t>
            </a:r>
            <a:endParaRPr kumimoji="1" lang="en-US" altLang="ja-JP" sz="1400" b="1" dirty="0" smtClean="0">
              <a:solidFill>
                <a:sysClr val="windowText" lastClr="000000"/>
              </a:solidFill>
              <a:latin typeface="+mn-ea"/>
            </a:endParaRPr>
          </a:p>
          <a:p>
            <a:pPr algn="ctr"/>
            <a:r>
              <a:rPr kumimoji="1" lang="ja-JP" altLang="en-US" dirty="0" smtClean="0">
                <a:solidFill>
                  <a:sysClr val="windowText" lastClr="000000"/>
                </a:solidFill>
                <a:latin typeface="+mn-ea"/>
              </a:rPr>
              <a:t>（調査対象</a:t>
            </a:r>
            <a:r>
              <a:rPr kumimoji="1" lang="en-US" altLang="ja-JP" dirty="0" smtClean="0">
                <a:solidFill>
                  <a:sysClr val="windowText" lastClr="000000"/>
                </a:solidFill>
                <a:latin typeface="+mn-ea"/>
              </a:rPr>
              <a:t>10</a:t>
            </a:r>
            <a:r>
              <a:rPr kumimoji="1" lang="ja-JP" altLang="en-US" dirty="0" smtClean="0">
                <a:solidFill>
                  <a:sysClr val="windowText" lastClr="000000"/>
                </a:solidFill>
                <a:latin typeface="+mn-ea"/>
              </a:rPr>
              <a:t>団体のサービスを利用する高齢者のうち有効回答数　ｎ＝８３６）</a:t>
            </a:r>
            <a:endParaRPr kumimoji="1" lang="en-US" altLang="ja-JP" dirty="0" smtClean="0">
              <a:solidFill>
                <a:sysClr val="windowText" lastClr="000000"/>
              </a:solidFill>
              <a:latin typeface="+mn-ea"/>
            </a:endParaRPr>
          </a:p>
        </p:txBody>
      </p:sp>
      <p:sp>
        <p:nvSpPr>
          <p:cNvPr id="31" name="角丸四角形 30"/>
          <p:cNvSpPr/>
          <p:nvPr/>
        </p:nvSpPr>
        <p:spPr>
          <a:xfrm>
            <a:off x="2" y="4869160"/>
            <a:ext cx="2896949"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グラフ 1"/>
          <p:cNvGraphicFramePr/>
          <p:nvPr>
            <p:extLst>
              <p:ext uri="{D42A27DB-BD31-4B8C-83A1-F6EECF244321}">
                <p14:modId xmlns:p14="http://schemas.microsoft.com/office/powerpoint/2010/main" val="2508623379"/>
              </p:ext>
            </p:extLst>
          </p:nvPr>
        </p:nvGraphicFramePr>
        <p:xfrm>
          <a:off x="5864182" y="3501008"/>
          <a:ext cx="4216474" cy="3356992"/>
        </p:xfrm>
        <a:graphic>
          <a:graphicData uri="http://schemas.openxmlformats.org/drawingml/2006/chart">
            <c:chart xmlns:c="http://schemas.openxmlformats.org/drawingml/2006/chart" xmlns:r="http://schemas.openxmlformats.org/officeDocument/2006/relationships" r:id="rId6"/>
          </a:graphicData>
        </a:graphic>
      </p:graphicFrame>
      <p:sp>
        <p:nvSpPr>
          <p:cNvPr id="16" name="角丸四角形 15"/>
          <p:cNvSpPr/>
          <p:nvPr/>
        </p:nvSpPr>
        <p:spPr>
          <a:xfrm>
            <a:off x="5973352" y="3527020"/>
            <a:ext cx="4167090" cy="658064"/>
          </a:xfrm>
          <a:prstGeom prst="round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400" b="1" dirty="0" smtClean="0">
                <a:solidFill>
                  <a:sysClr val="windowText" lastClr="000000"/>
                </a:solidFill>
                <a:latin typeface="+mn-ea"/>
              </a:rPr>
              <a:t>高齢者の利用サービス</a:t>
            </a:r>
            <a:endParaRPr kumimoji="1" lang="en-US" altLang="ja-JP" sz="1400" b="1" dirty="0" smtClean="0">
              <a:solidFill>
                <a:sysClr val="windowText" lastClr="000000"/>
              </a:solidFill>
              <a:latin typeface="+mn-ea"/>
            </a:endParaRPr>
          </a:p>
          <a:p>
            <a:pPr algn="ctr"/>
            <a:r>
              <a:rPr kumimoji="1" lang="ja-JP" altLang="en-US" dirty="0" smtClean="0">
                <a:solidFill>
                  <a:sysClr val="windowText" lastClr="000000"/>
                </a:solidFill>
                <a:latin typeface="+mn-ea"/>
              </a:rPr>
              <a:t>（民間・公的を</a:t>
            </a:r>
            <a:r>
              <a:rPr lang="ja-JP" altLang="en-US" dirty="0">
                <a:solidFill>
                  <a:sysClr val="windowText" lastClr="000000"/>
                </a:solidFill>
                <a:latin typeface="+mn-ea"/>
              </a:rPr>
              <a:t>問わず介護保険</a:t>
            </a:r>
            <a:r>
              <a:rPr lang="ja-JP" altLang="en-US" dirty="0" smtClean="0">
                <a:solidFill>
                  <a:sysClr val="windowText" lastClr="000000"/>
                </a:solidFill>
                <a:latin typeface="+mn-ea"/>
              </a:rPr>
              <a:t>対象外の生活</a:t>
            </a:r>
            <a:r>
              <a:rPr kumimoji="1" lang="ja-JP" altLang="en-US" dirty="0" smtClean="0">
                <a:solidFill>
                  <a:sysClr val="windowText" lastClr="000000"/>
                </a:solidFill>
                <a:latin typeface="+mn-ea"/>
              </a:rPr>
              <a:t>支援サービスを利用した高齢者のうち有効回答数　ｎ＝</a:t>
            </a:r>
            <a:r>
              <a:rPr lang="ja-JP" altLang="en-US" dirty="0" smtClean="0">
                <a:solidFill>
                  <a:sysClr val="windowText" lastClr="000000"/>
                </a:solidFill>
                <a:latin typeface="+mn-ea"/>
              </a:rPr>
              <a:t>２９６</a:t>
            </a:r>
            <a:r>
              <a:rPr kumimoji="1" lang="ja-JP" altLang="en-US" dirty="0" smtClean="0">
                <a:solidFill>
                  <a:sysClr val="windowText" lastClr="000000"/>
                </a:solidFill>
                <a:latin typeface="+mn-ea"/>
              </a:rPr>
              <a:t>）</a:t>
            </a:r>
            <a:endParaRPr kumimoji="1" lang="en-US" altLang="ja-JP" dirty="0" smtClean="0">
              <a:solidFill>
                <a:sysClr val="windowText" lastClr="000000"/>
              </a:solidFill>
              <a:latin typeface="+mn-ea"/>
            </a:endParaRPr>
          </a:p>
        </p:txBody>
      </p:sp>
      <p:sp>
        <p:nvSpPr>
          <p:cNvPr id="18" name="正方形/長方形 17"/>
          <p:cNvSpPr/>
          <p:nvPr/>
        </p:nvSpPr>
        <p:spPr>
          <a:xfrm>
            <a:off x="5834152" y="6597352"/>
            <a:ext cx="4286726" cy="260648"/>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dirty="0" smtClean="0">
                <a:solidFill>
                  <a:sysClr val="windowText" lastClr="000000"/>
                </a:solidFill>
              </a:rPr>
              <a:t>平成</a:t>
            </a:r>
            <a:r>
              <a:rPr lang="en-US" altLang="ja-JP" dirty="0" smtClean="0">
                <a:solidFill>
                  <a:sysClr val="windowText" lastClr="000000"/>
                </a:solidFill>
              </a:rPr>
              <a:t>22</a:t>
            </a:r>
            <a:r>
              <a:rPr lang="ja-JP" altLang="en-US" dirty="0" smtClean="0">
                <a:solidFill>
                  <a:sysClr val="windowText" lastClr="000000"/>
                </a:solidFill>
              </a:rPr>
              <a:t>年度「高齢者の生活実態　東京都福祉保健基礎調査」</a:t>
            </a:r>
            <a:endParaRPr kumimoji="1" lang="en-US" altLang="ja-JP" dirty="0" smtClean="0">
              <a:solidFill>
                <a:sysClr val="windowText" lastClr="000000"/>
              </a:solidFill>
            </a:endParaRPr>
          </a:p>
        </p:txBody>
      </p:sp>
      <p:sp>
        <p:nvSpPr>
          <p:cNvPr id="23" name="スライド番号プレースホルダー 1"/>
          <p:cNvSpPr txBox="1">
            <a:spLocks noGrp="1"/>
          </p:cNvSpPr>
          <p:nvPr/>
        </p:nvSpPr>
        <p:spPr bwMode="auto">
          <a:xfrm>
            <a:off x="9648825" y="6376248"/>
            <a:ext cx="431803" cy="365123"/>
          </a:xfrm>
          <a:prstGeom prst="rect">
            <a:avLst/>
          </a:prstGeom>
          <a:noFill/>
          <a:ln>
            <a:miter lim="800000"/>
            <a:headEnd/>
            <a:tailEnd/>
          </a:ln>
        </p:spPr>
        <p:txBody>
          <a:bodyPr lIns="91413" tIns="45707" rIns="91413" bIns="45707"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a:pPr>
            <a:fld id="{71316A0E-05EA-4553-ABD2-DA07ABB94753}" type="slidenum">
              <a:rPr lang="ja-JP" altLang="en-US" sz="1400">
                <a:solidFill>
                  <a:srgbClr val="000000"/>
                </a:solidFill>
                <a:latin typeface="+mn-lt"/>
                <a:ea typeface="+mn-ea"/>
              </a:rPr>
              <a:pPr algn="r">
                <a:defRPr/>
              </a:pPr>
              <a:t>50</a:t>
            </a:fld>
            <a:endParaRPr lang="en-US" altLang="ja-JP" sz="1400" dirty="0">
              <a:solidFill>
                <a:srgbClr val="000000"/>
              </a:solidFill>
              <a:latin typeface="+mn-lt"/>
              <a:ea typeface="+mn-ea"/>
            </a:endParaRPr>
          </a:p>
        </p:txBody>
      </p:sp>
    </p:spTree>
    <p:extLst>
      <p:ext uri="{BB962C8B-B14F-4D97-AF65-F5344CB8AC3E}">
        <p14:creationId xmlns:p14="http://schemas.microsoft.com/office/powerpoint/2010/main" val="37205468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a:xfrm>
            <a:off x="423839" y="4780240"/>
            <a:ext cx="9224985" cy="720186"/>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spc="-100" dirty="0" smtClean="0">
              <a:solidFill>
                <a:prstClr val="black"/>
              </a:solidFill>
            </a:endParaRPr>
          </a:p>
        </p:txBody>
      </p:sp>
      <p:sp>
        <p:nvSpPr>
          <p:cNvPr id="99" name="円/楕円 98"/>
          <p:cNvSpPr/>
          <p:nvPr/>
        </p:nvSpPr>
        <p:spPr>
          <a:xfrm>
            <a:off x="790226" y="4857596"/>
            <a:ext cx="1393997"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民間</a:t>
            </a:r>
            <a:endParaRPr lang="en-US" altLang="ja-JP" sz="1600" dirty="0" smtClean="0">
              <a:solidFill>
                <a:prstClr val="black"/>
              </a:solidFill>
              <a:latin typeface="メイリオ" pitchFamily="50" charset="-128"/>
              <a:ea typeface="メイリオ" pitchFamily="50" charset="-128"/>
            </a:endParaRPr>
          </a:p>
          <a:p>
            <a:pPr algn="ctr"/>
            <a:r>
              <a:rPr lang="ja-JP" altLang="en-US" sz="1600" dirty="0" smtClean="0">
                <a:solidFill>
                  <a:prstClr val="black"/>
                </a:solidFill>
                <a:latin typeface="メイリオ" pitchFamily="50" charset="-128"/>
                <a:ea typeface="メイリオ" pitchFamily="50" charset="-128"/>
              </a:rPr>
              <a:t>企業</a:t>
            </a:r>
            <a:endParaRPr lang="ja-JP" altLang="en-US" sz="1600" dirty="0">
              <a:solidFill>
                <a:prstClr val="black"/>
              </a:solidFill>
              <a:latin typeface="メイリオ" pitchFamily="50" charset="-128"/>
              <a:ea typeface="メイリオ" pitchFamily="50" charset="-128"/>
            </a:endParaRPr>
          </a:p>
        </p:txBody>
      </p:sp>
      <p:sp>
        <p:nvSpPr>
          <p:cNvPr id="100" name="円/楕円 99"/>
          <p:cNvSpPr/>
          <p:nvPr/>
        </p:nvSpPr>
        <p:spPr>
          <a:xfrm>
            <a:off x="7336338" y="4880680"/>
            <a:ext cx="2247172" cy="535048"/>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ボランティア</a:t>
            </a:r>
            <a:endParaRPr lang="ja-JP" altLang="en-US" sz="1600" dirty="0">
              <a:solidFill>
                <a:prstClr val="black"/>
              </a:solidFill>
              <a:latin typeface="メイリオ" pitchFamily="50" charset="-128"/>
              <a:ea typeface="メイリオ" pitchFamily="50" charset="-128"/>
            </a:endParaRPr>
          </a:p>
        </p:txBody>
      </p:sp>
      <p:sp>
        <p:nvSpPr>
          <p:cNvPr id="101" name="円/楕円 100"/>
          <p:cNvSpPr/>
          <p:nvPr/>
        </p:nvSpPr>
        <p:spPr>
          <a:xfrm>
            <a:off x="2329051" y="4839736"/>
            <a:ext cx="1488015" cy="57599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ＮＰＯ</a:t>
            </a:r>
            <a:endParaRPr lang="ja-JP" altLang="en-US" sz="1600" dirty="0">
              <a:solidFill>
                <a:prstClr val="black"/>
              </a:solidFill>
              <a:latin typeface="メイリオ" pitchFamily="50" charset="-128"/>
              <a:ea typeface="メイリオ" pitchFamily="50" charset="-128"/>
            </a:endParaRPr>
          </a:p>
        </p:txBody>
      </p:sp>
      <p:sp>
        <p:nvSpPr>
          <p:cNvPr id="105" name="二等辺三角形 104"/>
          <p:cNvSpPr/>
          <p:nvPr/>
        </p:nvSpPr>
        <p:spPr>
          <a:xfrm>
            <a:off x="497121" y="5500438"/>
            <a:ext cx="9143124" cy="445085"/>
          </a:xfrm>
          <a:prstGeom prst="triangle">
            <a:avLst/>
          </a:prstGeom>
          <a:solidFill>
            <a:srgbClr val="39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itchFamily="50" charset="-128"/>
                <a:ea typeface="メイリオ" pitchFamily="50" charset="-128"/>
              </a:rPr>
              <a:t>バックアップ</a:t>
            </a:r>
            <a:endParaRPr lang="ja-JP" altLang="en-US" b="1" dirty="0">
              <a:solidFill>
                <a:prstClr val="white"/>
              </a:solidFill>
              <a:latin typeface="メイリオ" pitchFamily="50" charset="-128"/>
              <a:ea typeface="メイリオ" pitchFamily="50" charset="-128"/>
            </a:endParaRPr>
          </a:p>
        </p:txBody>
      </p:sp>
      <p:sp>
        <p:nvSpPr>
          <p:cNvPr id="106" name="角丸四角形 105"/>
          <p:cNvSpPr/>
          <p:nvPr/>
        </p:nvSpPr>
        <p:spPr>
          <a:xfrm>
            <a:off x="425501" y="5984112"/>
            <a:ext cx="9223326" cy="792000"/>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smtClean="0">
                <a:solidFill>
                  <a:prstClr val="black"/>
                </a:solidFill>
                <a:latin typeface="メイリオ" pitchFamily="50" charset="-128"/>
                <a:ea typeface="メイリオ" pitchFamily="50" charset="-128"/>
              </a:rPr>
              <a:t>市町村を核とした支援体制の充実・強化</a:t>
            </a:r>
            <a:r>
              <a:rPr lang="ja-JP" altLang="en-US" sz="1400" spc="-100" dirty="0" smtClean="0">
                <a:solidFill>
                  <a:prstClr val="black"/>
                </a:solidFill>
                <a:latin typeface="メイリオ" pitchFamily="50" charset="-128"/>
                <a:ea typeface="メイリオ" pitchFamily="50" charset="-128"/>
              </a:rPr>
              <a:t>（コーディネーターの配置、　　　　</a:t>
            </a:r>
            <a:endParaRPr lang="en-US" altLang="ja-JP" sz="1400" spc="-100" dirty="0" smtClean="0">
              <a:solidFill>
                <a:prstClr val="black"/>
              </a:solidFill>
              <a:latin typeface="メイリオ" pitchFamily="50" charset="-128"/>
              <a:ea typeface="メイリオ" pitchFamily="50" charset="-128"/>
            </a:endParaRPr>
          </a:p>
          <a:p>
            <a:pPr algn="ctr"/>
            <a:r>
              <a:rPr lang="ja-JP" altLang="en-US" sz="1400" spc="-100" dirty="0" smtClean="0">
                <a:solidFill>
                  <a:prstClr val="black"/>
                </a:solidFill>
                <a:latin typeface="メイリオ" pitchFamily="50" charset="-128"/>
                <a:ea typeface="メイリオ" pitchFamily="50" charset="-128"/>
              </a:rPr>
              <a:t>協議体の設置等を通じた住民ニーズとサービス資源のマッチング、情報集約等）</a:t>
            </a:r>
            <a:endParaRPr lang="en-US" altLang="ja-JP" sz="1400" spc="-100" dirty="0" smtClean="0">
              <a:solidFill>
                <a:prstClr val="black"/>
              </a:solidFill>
              <a:latin typeface="メイリオ" pitchFamily="50" charset="-128"/>
              <a:ea typeface="メイリオ" pitchFamily="50" charset="-128"/>
            </a:endParaRPr>
          </a:p>
          <a:p>
            <a:pPr algn="ctr"/>
            <a:endParaRPr lang="en-US" altLang="ja-JP" sz="1600" spc="-100" dirty="0" smtClean="0">
              <a:solidFill>
                <a:prstClr val="black"/>
              </a:solidFill>
              <a:latin typeface="メイリオ" pitchFamily="50" charset="-128"/>
              <a:ea typeface="メイリオ" pitchFamily="50" charset="-128"/>
            </a:endParaRPr>
          </a:p>
        </p:txBody>
      </p:sp>
      <p:sp>
        <p:nvSpPr>
          <p:cNvPr id="108" name="角丸四角形 107"/>
          <p:cNvSpPr/>
          <p:nvPr/>
        </p:nvSpPr>
        <p:spPr>
          <a:xfrm>
            <a:off x="41671" y="4831824"/>
            <a:ext cx="696057" cy="648000"/>
          </a:xfrm>
          <a:prstGeom prst="roundRect">
            <a:avLst/>
          </a:prstGeom>
          <a:solidFill>
            <a:srgbClr val="39A7AE"/>
          </a:solidFill>
          <a:ln w="6350">
            <a:noFill/>
          </a:ln>
        </p:spPr>
        <p:style>
          <a:lnRef idx="2">
            <a:schemeClr val="accent6"/>
          </a:lnRef>
          <a:fillRef idx="1">
            <a:schemeClr val="lt1"/>
          </a:fillRef>
          <a:effectRef idx="0">
            <a:schemeClr val="accent6"/>
          </a:effectRef>
          <a:fontRef idx="minor">
            <a:schemeClr val="dk1"/>
          </a:fontRef>
        </p:style>
        <p:txBody>
          <a:bodyPr vert="eaVert" lIns="36000" tIns="36000" rIns="36000" bIns="36000" rtlCol="0" anchor="ctr"/>
          <a:lstStyle/>
          <a:p>
            <a:pPr algn="ctr"/>
            <a:r>
              <a:rPr lang="ja-JP" altLang="en-US" b="1" dirty="0" smtClean="0">
                <a:solidFill>
                  <a:prstClr val="white"/>
                </a:solidFill>
                <a:latin typeface="メイリオ" pitchFamily="50" charset="-128"/>
                <a:ea typeface="メイリオ" pitchFamily="50" charset="-128"/>
              </a:rPr>
              <a:t>事業</a:t>
            </a:r>
            <a:endParaRPr lang="en-US" altLang="ja-JP" b="1" dirty="0" smtClean="0">
              <a:solidFill>
                <a:prstClr val="white"/>
              </a:solidFill>
              <a:latin typeface="メイリオ" pitchFamily="50" charset="-128"/>
              <a:ea typeface="メイリオ" pitchFamily="50" charset="-128"/>
            </a:endParaRPr>
          </a:p>
          <a:p>
            <a:pPr algn="ctr"/>
            <a:r>
              <a:rPr lang="ja-JP" altLang="en-US" b="1" dirty="0" smtClean="0">
                <a:solidFill>
                  <a:prstClr val="white"/>
                </a:solidFill>
                <a:latin typeface="メイリオ" pitchFamily="50" charset="-128"/>
                <a:ea typeface="メイリオ" pitchFamily="50" charset="-128"/>
              </a:rPr>
              <a:t>主体</a:t>
            </a:r>
            <a:endParaRPr lang="ja-JP" altLang="en-US" b="1" dirty="0">
              <a:solidFill>
                <a:prstClr val="white"/>
              </a:solidFill>
              <a:latin typeface="メイリオ" pitchFamily="50" charset="-128"/>
              <a:ea typeface="メイリオ" pitchFamily="50" charset="-128"/>
            </a:endParaRPr>
          </a:p>
        </p:txBody>
      </p:sp>
      <p:sp>
        <p:nvSpPr>
          <p:cNvPr id="51" name="正方形/長方形 50"/>
          <p:cNvSpPr/>
          <p:nvPr/>
        </p:nvSpPr>
        <p:spPr>
          <a:xfrm>
            <a:off x="15792" y="620694"/>
            <a:ext cx="10023174" cy="1323439"/>
          </a:xfrm>
          <a:prstGeom prst="rect">
            <a:avLst/>
          </a:prstGeom>
        </p:spPr>
        <p:txBody>
          <a:bodyPr wrap="square">
            <a:spAutoFit/>
          </a:bodyPr>
          <a:lstStyle/>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○高齢者の在宅生活を支えるため、ボランティア、ＮＰＯ、民間企業、社会福祉法人等の多様な事業主体による重層的な生活支援サービスの提供体制の構築を支援</a:t>
            </a:r>
            <a:endParaRPr lang="en-US" altLang="ja-JP" sz="1600" dirty="0" smtClean="0">
              <a:solidFill>
                <a:prstClr val="black"/>
              </a:solidFill>
              <a:latin typeface="メイリオ" pitchFamily="50" charset="-128"/>
              <a:ea typeface="メイリオ" pitchFamily="50" charset="-128"/>
            </a:endParaRPr>
          </a:p>
          <a:p>
            <a:pPr marL="177800" indent="-177800">
              <a:spcBef>
                <a:spcPct val="20000"/>
              </a:spcBef>
              <a:defRPr/>
            </a:pPr>
            <a:endParaRPr lang="en-US" altLang="ja-JP" sz="600" dirty="0" smtClean="0">
              <a:solidFill>
                <a:prstClr val="black"/>
              </a:solidFill>
              <a:latin typeface="メイリオ" pitchFamily="50" charset="-128"/>
              <a:ea typeface="メイリオ" pitchFamily="50" charset="-128"/>
            </a:endParaRPr>
          </a:p>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　　　　・介護支援ボランティアポイント等を組み込んだ地域の自助・互助の好取組を</a:t>
            </a:r>
            <a:r>
              <a:rPr lang="ja-JP" altLang="en-US" sz="1600" dirty="0">
                <a:solidFill>
                  <a:prstClr val="black"/>
                </a:solidFill>
                <a:latin typeface="メイリオ" pitchFamily="50" charset="-128"/>
                <a:ea typeface="メイリオ" pitchFamily="50" charset="-128"/>
              </a:rPr>
              <a:t>全国</a:t>
            </a:r>
            <a:r>
              <a:rPr lang="ja-JP" altLang="en-US" sz="1600" dirty="0" smtClean="0">
                <a:solidFill>
                  <a:prstClr val="black"/>
                </a:solidFill>
                <a:latin typeface="メイリオ" pitchFamily="50" charset="-128"/>
                <a:ea typeface="メイリオ" pitchFamily="50" charset="-128"/>
              </a:rPr>
              <a:t>展開</a:t>
            </a:r>
            <a:endParaRPr lang="en-US" altLang="ja-JP" sz="1600" dirty="0" smtClean="0">
              <a:solidFill>
                <a:prstClr val="black"/>
              </a:solidFill>
              <a:latin typeface="メイリオ" pitchFamily="50" charset="-128"/>
              <a:ea typeface="メイリオ" pitchFamily="50" charset="-128"/>
            </a:endParaRPr>
          </a:p>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　　　　・「生涯現役コーディネーター（仮称）」の配置や協議体の設置などに対する支援</a:t>
            </a:r>
            <a:endParaRPr lang="en-US" altLang="ja-JP" sz="1600" dirty="0" smtClean="0">
              <a:solidFill>
                <a:prstClr val="black"/>
              </a:solidFill>
              <a:latin typeface="メイリオ" pitchFamily="50" charset="-128"/>
              <a:ea typeface="メイリオ" pitchFamily="50" charset="-128"/>
            </a:endParaRPr>
          </a:p>
        </p:txBody>
      </p:sp>
      <p:sp>
        <p:nvSpPr>
          <p:cNvPr id="53" name="正方形/長方形 52"/>
          <p:cNvSpPr/>
          <p:nvPr/>
        </p:nvSpPr>
        <p:spPr>
          <a:xfrm>
            <a:off x="58869" y="620690"/>
            <a:ext cx="9964310" cy="1296142"/>
          </a:xfrm>
          <a:prstGeom prst="rect">
            <a:avLst/>
          </a:prstGeom>
          <a:noFill/>
          <a:ln>
            <a:solidFill>
              <a:srgbClr val="A1C2C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右矢印 53"/>
          <p:cNvSpPr/>
          <p:nvPr/>
        </p:nvSpPr>
        <p:spPr>
          <a:xfrm>
            <a:off x="430061" y="1210400"/>
            <a:ext cx="418107" cy="657952"/>
          </a:xfrm>
          <a:prstGeom prst="rightArrow">
            <a:avLst/>
          </a:prstGeom>
          <a:solidFill>
            <a:srgbClr val="A1C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テキスト ボックス 57"/>
          <p:cNvSpPr txBox="1"/>
          <p:nvPr/>
        </p:nvSpPr>
        <p:spPr>
          <a:xfrm>
            <a:off x="2657099" y="6484400"/>
            <a:ext cx="4030256" cy="338554"/>
          </a:xfrm>
          <a:prstGeom prst="rect">
            <a:avLst/>
          </a:prstGeom>
          <a:noFill/>
        </p:spPr>
        <p:txBody>
          <a:bodyPr wrap="square" rtlCol="0">
            <a:spAutoFit/>
          </a:bodyPr>
          <a:lstStyle/>
          <a:p>
            <a:r>
              <a:rPr lang="ja-JP" altLang="en-US" sz="1600" u="sng" dirty="0" smtClean="0">
                <a:solidFill>
                  <a:prstClr val="black"/>
                </a:solidFill>
                <a:latin typeface="メイリオ" pitchFamily="50" charset="-128"/>
                <a:ea typeface="メイリオ" pitchFamily="50" charset="-128"/>
              </a:rPr>
              <a:t>民間とも協働して支援体制を構築</a:t>
            </a:r>
            <a:endParaRPr lang="ja-JP" altLang="en-US" sz="1600" u="sng" dirty="0">
              <a:solidFill>
                <a:prstClr val="black"/>
              </a:solidFill>
              <a:latin typeface="メイリオ" pitchFamily="50" charset="-128"/>
              <a:ea typeface="メイリオ" pitchFamily="50" charset="-128"/>
            </a:endParaRPr>
          </a:p>
        </p:txBody>
      </p:sp>
      <p:sp>
        <p:nvSpPr>
          <p:cNvPr id="59" name="右矢印 58"/>
          <p:cNvSpPr/>
          <p:nvPr/>
        </p:nvSpPr>
        <p:spPr>
          <a:xfrm>
            <a:off x="2374037" y="6556408"/>
            <a:ext cx="256443"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 name="グループ化 153"/>
          <p:cNvGrpSpPr/>
          <p:nvPr/>
        </p:nvGrpSpPr>
        <p:grpSpPr>
          <a:xfrm>
            <a:off x="483231" y="2002488"/>
            <a:ext cx="9165598" cy="2697174"/>
            <a:chOff x="488504" y="1988840"/>
            <a:chExt cx="8568952" cy="2697174"/>
          </a:xfrm>
        </p:grpSpPr>
        <p:grpSp>
          <p:nvGrpSpPr>
            <p:cNvPr id="3" name="グループ化 122"/>
            <p:cNvGrpSpPr/>
            <p:nvPr/>
          </p:nvGrpSpPr>
          <p:grpSpPr>
            <a:xfrm>
              <a:off x="488504" y="2204864"/>
              <a:ext cx="8568952" cy="2481150"/>
              <a:chOff x="395536" y="1988841"/>
              <a:chExt cx="8496944" cy="2481150"/>
            </a:xfrm>
          </p:grpSpPr>
          <p:sp>
            <p:nvSpPr>
              <p:cNvPr id="124" name="角丸四角形 123"/>
              <p:cNvSpPr/>
              <p:nvPr/>
            </p:nvSpPr>
            <p:spPr>
              <a:xfrm>
                <a:off x="395536" y="1988841"/>
                <a:ext cx="8496944" cy="2448272"/>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r>
                  <a:rPr lang="ja-JP" altLang="en-US" sz="1400" b="1" dirty="0" smtClean="0">
                    <a:solidFill>
                      <a:prstClr val="black"/>
                    </a:solidFill>
                  </a:rPr>
                  <a:t>　</a:t>
                </a:r>
                <a:endParaRPr lang="ja-JP" altLang="en-US" sz="1400" b="1" dirty="0">
                  <a:solidFill>
                    <a:prstClr val="black"/>
                  </a:solidFill>
                </a:endParaRPr>
              </a:p>
            </p:txBody>
          </p:sp>
          <p:sp>
            <p:nvSpPr>
              <p:cNvPr id="125" name="角丸四角形 124"/>
              <p:cNvSpPr/>
              <p:nvPr/>
            </p:nvSpPr>
            <p:spPr>
              <a:xfrm>
                <a:off x="755576" y="2204865"/>
                <a:ext cx="6768752" cy="2232247"/>
              </a:xfrm>
              <a:prstGeom prst="roundRect">
                <a:avLst/>
              </a:prstGeom>
              <a:solidFill>
                <a:schemeClr val="accent1">
                  <a:lumMod val="40000"/>
                  <a:lumOff val="60000"/>
                </a:schemeClr>
              </a:solidFill>
              <a:ln w="6350">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400" b="1" dirty="0" smtClean="0">
                  <a:solidFill>
                    <a:prstClr val="black"/>
                  </a:solidFill>
                </a:endParaRPr>
              </a:p>
            </p:txBody>
          </p:sp>
          <p:sp>
            <p:nvSpPr>
              <p:cNvPr id="126" name="角丸四角形 125"/>
              <p:cNvSpPr/>
              <p:nvPr/>
            </p:nvSpPr>
            <p:spPr>
              <a:xfrm>
                <a:off x="1180968" y="2708921"/>
                <a:ext cx="4968552" cy="1728191"/>
              </a:xfrm>
              <a:prstGeom prst="roundRect">
                <a:avLst/>
              </a:prstGeom>
              <a:solidFill>
                <a:schemeClr val="accent1">
                  <a:lumMod val="20000"/>
                  <a:lumOff val="80000"/>
                </a:schemeClr>
              </a:solidFill>
              <a:ln w="63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ja-JP" altLang="en-US" sz="1400" b="1" dirty="0">
                  <a:solidFill>
                    <a:prstClr val="black"/>
                  </a:solidFill>
                  <a:latin typeface="ＭＳ Ｐゴシック"/>
                </a:endParaRPr>
              </a:p>
            </p:txBody>
          </p:sp>
          <p:sp>
            <p:nvSpPr>
              <p:cNvPr id="127" name="角丸四角形 126"/>
              <p:cNvSpPr/>
              <p:nvPr/>
            </p:nvSpPr>
            <p:spPr>
              <a:xfrm>
                <a:off x="2445315" y="262331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家事援助</a:t>
                </a:r>
                <a:endParaRPr lang="en-US" altLang="ja-JP" sz="1200" dirty="0" smtClean="0">
                  <a:solidFill>
                    <a:prstClr val="black"/>
                  </a:solidFill>
                  <a:latin typeface="メイリオ" pitchFamily="50" charset="-128"/>
                  <a:ea typeface="メイリオ" pitchFamily="50" charset="-128"/>
                </a:endParaRPr>
              </a:p>
            </p:txBody>
          </p:sp>
          <p:sp>
            <p:nvSpPr>
              <p:cNvPr id="128" name="角丸四角形 127"/>
              <p:cNvSpPr/>
              <p:nvPr/>
            </p:nvSpPr>
            <p:spPr>
              <a:xfrm>
                <a:off x="7279543" y="245427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安否確認</a:t>
                </a:r>
                <a:endParaRPr lang="ja-JP" altLang="en-US" sz="1000" dirty="0">
                  <a:solidFill>
                    <a:prstClr val="black"/>
                  </a:solidFill>
                  <a:latin typeface="メイリオ" pitchFamily="50" charset="-128"/>
                  <a:ea typeface="メイリオ" pitchFamily="50" charset="-128"/>
                </a:endParaRPr>
              </a:p>
            </p:txBody>
          </p:sp>
          <p:sp>
            <p:nvSpPr>
              <p:cNvPr id="129" name="角丸四角形 128"/>
              <p:cNvSpPr/>
              <p:nvPr/>
            </p:nvSpPr>
            <p:spPr>
              <a:xfrm>
                <a:off x="554212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食材配達</a:t>
                </a:r>
                <a:endParaRPr lang="ja-JP" altLang="en-US" sz="1000" dirty="0">
                  <a:solidFill>
                    <a:prstClr val="black"/>
                  </a:solidFill>
                  <a:latin typeface="メイリオ" pitchFamily="50" charset="-128"/>
                  <a:ea typeface="メイリオ" pitchFamily="50" charset="-128"/>
                </a:endParaRPr>
              </a:p>
            </p:txBody>
          </p:sp>
          <p:sp>
            <p:nvSpPr>
              <p:cNvPr id="130" name="角丸四角形 129"/>
              <p:cNvSpPr/>
              <p:nvPr/>
            </p:nvSpPr>
            <p:spPr>
              <a:xfrm>
                <a:off x="6614867" y="378148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移動販売</a:t>
                </a:r>
                <a:endParaRPr lang="ja-JP" altLang="en-US" sz="1000" dirty="0">
                  <a:solidFill>
                    <a:prstClr val="black"/>
                  </a:solidFill>
                  <a:latin typeface="メイリオ" pitchFamily="50" charset="-128"/>
                  <a:ea typeface="メイリオ" pitchFamily="50" charset="-128"/>
                </a:endParaRPr>
              </a:p>
            </p:txBody>
          </p:sp>
          <p:sp>
            <p:nvSpPr>
              <p:cNvPr id="131" name="角丸四角形 130"/>
              <p:cNvSpPr/>
              <p:nvPr/>
            </p:nvSpPr>
            <p:spPr>
              <a:xfrm>
                <a:off x="5051087" y="3182484"/>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配食＋見守り</a:t>
                </a:r>
                <a:endParaRPr lang="ja-JP" altLang="en-US" sz="1000" dirty="0">
                  <a:solidFill>
                    <a:prstClr val="black"/>
                  </a:solidFill>
                  <a:latin typeface="メイリオ" pitchFamily="50" charset="-128"/>
                  <a:ea typeface="メイリオ" pitchFamily="50" charset="-128"/>
                </a:endParaRPr>
              </a:p>
            </p:txBody>
          </p:sp>
          <p:sp>
            <p:nvSpPr>
              <p:cNvPr id="133" name="正方形/長方形 132"/>
              <p:cNvSpPr/>
              <p:nvPr/>
            </p:nvSpPr>
            <p:spPr>
              <a:xfrm>
                <a:off x="1180968" y="2780929"/>
                <a:ext cx="360040" cy="15841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自治会単位の圏域</a:t>
                </a:r>
                <a:endParaRPr lang="ja-JP" altLang="en-US" sz="1400" dirty="0">
                  <a:solidFill>
                    <a:prstClr val="black"/>
                  </a:solidFill>
                  <a:latin typeface="メイリオ" pitchFamily="50" charset="-128"/>
                  <a:ea typeface="メイリオ" pitchFamily="50" charset="-128"/>
                </a:endParaRPr>
              </a:p>
            </p:txBody>
          </p:sp>
          <p:sp>
            <p:nvSpPr>
              <p:cNvPr id="134" name="正方形/長方形 133"/>
              <p:cNvSpPr/>
              <p:nvPr/>
            </p:nvSpPr>
            <p:spPr>
              <a:xfrm>
                <a:off x="827584" y="2348879"/>
                <a:ext cx="254312" cy="17985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小学校区単位の圏域</a:t>
                </a:r>
                <a:endParaRPr lang="ja-JP" altLang="en-US" sz="1400" dirty="0">
                  <a:solidFill>
                    <a:prstClr val="black"/>
                  </a:solidFill>
                  <a:latin typeface="メイリオ" pitchFamily="50" charset="-128"/>
                  <a:ea typeface="メイリオ" pitchFamily="50" charset="-128"/>
                </a:endParaRPr>
              </a:p>
            </p:txBody>
          </p:sp>
          <p:sp>
            <p:nvSpPr>
              <p:cNvPr id="135" name="正方形/長方形 134"/>
              <p:cNvSpPr/>
              <p:nvPr/>
            </p:nvSpPr>
            <p:spPr>
              <a:xfrm>
                <a:off x="395536" y="2165612"/>
                <a:ext cx="360040" cy="165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市町村単位の圏域</a:t>
                </a:r>
                <a:endParaRPr lang="ja-JP" altLang="en-US" sz="1400" dirty="0">
                  <a:solidFill>
                    <a:prstClr val="black"/>
                  </a:solidFill>
                  <a:latin typeface="メイリオ" pitchFamily="50" charset="-128"/>
                  <a:ea typeface="メイリオ" pitchFamily="50" charset="-128"/>
                </a:endParaRPr>
              </a:p>
            </p:txBody>
          </p:sp>
          <p:sp>
            <p:nvSpPr>
              <p:cNvPr id="136" name="角丸四角形 135"/>
              <p:cNvSpPr/>
              <p:nvPr/>
            </p:nvSpPr>
            <p:spPr>
              <a:xfrm>
                <a:off x="2624476"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交流サロン</a:t>
                </a:r>
                <a:endParaRPr lang="en-US" altLang="ja-JP" sz="1200" dirty="0" smtClean="0">
                  <a:solidFill>
                    <a:prstClr val="black"/>
                  </a:solidFill>
                  <a:latin typeface="メイリオ" pitchFamily="50" charset="-128"/>
                  <a:ea typeface="メイリオ" pitchFamily="50" charset="-128"/>
                </a:endParaRPr>
              </a:p>
            </p:txBody>
          </p:sp>
          <p:sp>
            <p:nvSpPr>
              <p:cNvPr id="137" name="角丸四角形 136"/>
              <p:cNvSpPr/>
              <p:nvPr/>
            </p:nvSpPr>
            <p:spPr>
              <a:xfrm>
                <a:off x="2162354" y="389066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声かけ</a:t>
                </a:r>
                <a:endParaRPr lang="ja-JP" altLang="en-US" sz="1000" dirty="0">
                  <a:solidFill>
                    <a:prstClr val="black"/>
                  </a:solidFill>
                  <a:latin typeface="メイリオ" pitchFamily="50" charset="-128"/>
                  <a:ea typeface="メイリオ" pitchFamily="50" charset="-128"/>
                </a:endParaRPr>
              </a:p>
            </p:txBody>
          </p:sp>
          <p:sp>
            <p:nvSpPr>
              <p:cNvPr id="138" name="角丸四角形 137"/>
              <p:cNvSpPr/>
              <p:nvPr/>
            </p:nvSpPr>
            <p:spPr>
              <a:xfrm>
                <a:off x="4418699" y="376174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メイリオ" pitchFamily="50" charset="-128"/>
                    <a:ea typeface="メイリオ" pitchFamily="50" charset="-128"/>
                  </a:rPr>
                  <a:t>コミュニティ</a:t>
                </a:r>
                <a:r>
                  <a:rPr lang="en-US" altLang="ja-JP" sz="1100" dirty="0" smtClean="0">
                    <a:solidFill>
                      <a:prstClr val="black"/>
                    </a:solidFill>
                    <a:latin typeface="メイリオ" pitchFamily="50" charset="-128"/>
                    <a:ea typeface="メイリオ" pitchFamily="50" charset="-128"/>
                  </a:rPr>
                  <a:t/>
                </a:r>
                <a:br>
                  <a:rPr lang="en-US" altLang="ja-JP" sz="1100" dirty="0" smtClean="0">
                    <a:solidFill>
                      <a:prstClr val="black"/>
                    </a:solidFill>
                    <a:latin typeface="メイリオ" pitchFamily="50" charset="-128"/>
                    <a:ea typeface="メイリオ" pitchFamily="50" charset="-128"/>
                  </a:rPr>
                </a:br>
                <a:r>
                  <a:rPr lang="ja-JP" altLang="en-US" sz="1100" dirty="0" smtClean="0">
                    <a:solidFill>
                      <a:prstClr val="black"/>
                    </a:solidFill>
                    <a:latin typeface="メイリオ" pitchFamily="50" charset="-128"/>
                    <a:ea typeface="メイリオ" pitchFamily="50" charset="-128"/>
                  </a:rPr>
                  <a:t>カフェ</a:t>
                </a:r>
                <a:endParaRPr lang="ja-JP" altLang="en-US" sz="1100" dirty="0">
                  <a:solidFill>
                    <a:prstClr val="black"/>
                  </a:solidFill>
                  <a:latin typeface="メイリオ" pitchFamily="50" charset="-128"/>
                  <a:ea typeface="メイリオ" pitchFamily="50" charset="-128"/>
                </a:endParaRPr>
              </a:p>
            </p:txBody>
          </p:sp>
          <p:sp>
            <p:nvSpPr>
              <p:cNvPr id="139" name="角丸四角形 138"/>
              <p:cNvSpPr/>
              <p:nvPr/>
            </p:nvSpPr>
            <p:spPr>
              <a:xfrm>
                <a:off x="7035722"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権利擁護</a:t>
                </a:r>
                <a:endParaRPr lang="ja-JP" altLang="en-US" sz="1000" dirty="0">
                  <a:solidFill>
                    <a:prstClr val="black"/>
                  </a:solidFill>
                  <a:latin typeface="メイリオ" pitchFamily="50" charset="-128"/>
                  <a:ea typeface="メイリオ" pitchFamily="50" charset="-128"/>
                </a:endParaRPr>
              </a:p>
            </p:txBody>
          </p:sp>
          <p:pic>
            <p:nvPicPr>
              <p:cNvPr id="140" name="Picture 6" descr="C:\Users\OSJSE\AppData\Local\Microsoft\Windows\Temporary Internet Files\Content.IE5\8CD1AJ1I\MC900343525[1].wmf"/>
              <p:cNvPicPr>
                <a:picLocks noChangeAspect="1" noChangeArrowheads="1"/>
              </p:cNvPicPr>
              <p:nvPr/>
            </p:nvPicPr>
            <p:blipFill>
              <a:blip r:embed="rId3" cstate="print"/>
              <a:srcRect/>
              <a:stretch>
                <a:fillRect/>
              </a:stretch>
            </p:blipFill>
            <p:spPr bwMode="auto">
              <a:xfrm>
                <a:off x="1767640" y="3119761"/>
                <a:ext cx="993805" cy="537449"/>
              </a:xfrm>
              <a:prstGeom prst="rect">
                <a:avLst/>
              </a:prstGeom>
              <a:noFill/>
            </p:spPr>
          </p:pic>
          <p:pic>
            <p:nvPicPr>
              <p:cNvPr id="141" name="Picture 8" descr="C:\Users\OSJSE\AppData\Local\Microsoft\Windows\Temporary Internet Files\Content.IE5\MINKZDPO\MC900290320[1].wmf"/>
              <p:cNvPicPr>
                <a:picLocks noChangeAspect="1" noChangeArrowheads="1"/>
              </p:cNvPicPr>
              <p:nvPr/>
            </p:nvPicPr>
            <p:blipFill>
              <a:blip r:embed="rId4" cstate="print"/>
              <a:srcRect/>
              <a:stretch>
                <a:fillRect/>
              </a:stretch>
            </p:blipFill>
            <p:spPr bwMode="auto">
              <a:xfrm rot="464564">
                <a:off x="7651405" y="3985507"/>
                <a:ext cx="923629" cy="484484"/>
              </a:xfrm>
              <a:prstGeom prst="rect">
                <a:avLst/>
              </a:prstGeom>
              <a:noFill/>
            </p:spPr>
          </p:pic>
          <p:pic>
            <p:nvPicPr>
              <p:cNvPr id="142" name="Picture 9" descr="C:\Users\OSJSE\AppData\Local\Microsoft\Windows\Temporary Internet Files\Content.IE5\MINKZDPO\MC900234585[1].wmf"/>
              <p:cNvPicPr>
                <a:picLocks noChangeAspect="1" noChangeArrowheads="1"/>
              </p:cNvPicPr>
              <p:nvPr/>
            </p:nvPicPr>
            <p:blipFill>
              <a:blip r:embed="rId5" cstate="print"/>
              <a:srcRect/>
              <a:stretch>
                <a:fillRect/>
              </a:stretch>
            </p:blipFill>
            <p:spPr bwMode="auto">
              <a:xfrm>
                <a:off x="7135527" y="2166241"/>
                <a:ext cx="598550" cy="616309"/>
              </a:xfrm>
              <a:prstGeom prst="rect">
                <a:avLst/>
              </a:prstGeom>
              <a:noFill/>
            </p:spPr>
          </p:pic>
          <p:pic>
            <p:nvPicPr>
              <p:cNvPr id="143" name="Picture 10" descr="C:\Users\OSJSE\AppData\Local\Microsoft\Windows\Temporary Internet Files\Content.IE5\MINKZDPO\MC900150735[1].wmf"/>
              <p:cNvPicPr>
                <a:picLocks noChangeAspect="1" noChangeArrowheads="1"/>
              </p:cNvPicPr>
              <p:nvPr/>
            </p:nvPicPr>
            <p:blipFill>
              <a:blip r:embed="rId6" cstate="print"/>
              <a:srcRect/>
              <a:stretch>
                <a:fillRect/>
              </a:stretch>
            </p:blipFill>
            <p:spPr bwMode="auto">
              <a:xfrm>
                <a:off x="4616812" y="3108961"/>
                <a:ext cx="565194" cy="407284"/>
              </a:xfrm>
              <a:prstGeom prst="rect">
                <a:avLst/>
              </a:prstGeom>
              <a:noFill/>
            </p:spPr>
          </p:pic>
          <p:sp>
            <p:nvSpPr>
              <p:cNvPr id="144" name="角丸四角形 143"/>
              <p:cNvSpPr/>
              <p:nvPr/>
            </p:nvSpPr>
            <p:spPr>
              <a:xfrm>
                <a:off x="359946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外出支援</a:t>
                </a:r>
                <a:endParaRPr lang="en-US" altLang="ja-JP" sz="1200" dirty="0" smtClean="0">
                  <a:solidFill>
                    <a:prstClr val="black"/>
                  </a:solidFill>
                  <a:latin typeface="メイリオ" pitchFamily="50" charset="-128"/>
                  <a:ea typeface="メイリオ" pitchFamily="50" charset="-128"/>
                </a:endParaRPr>
              </a:p>
            </p:txBody>
          </p:sp>
        </p:grpSp>
        <p:pic>
          <p:nvPicPr>
            <p:cNvPr id="145" name="Picture 14" descr="C:\Users\OSJSE\AppData\Local\Microsoft\Windows\Temporary Internet Files\Content.IE5\8CD1AJ1I\MC900360978[1].wmf"/>
            <p:cNvPicPr>
              <a:picLocks noChangeAspect="1" noChangeArrowheads="1"/>
            </p:cNvPicPr>
            <p:nvPr/>
          </p:nvPicPr>
          <p:blipFill>
            <a:blip r:embed="rId7" cstate="print"/>
            <a:srcRect/>
            <a:stretch>
              <a:fillRect/>
            </a:stretch>
          </p:blipFill>
          <p:spPr bwMode="auto">
            <a:xfrm>
              <a:off x="4839754" y="2526280"/>
              <a:ext cx="490691" cy="622508"/>
            </a:xfrm>
            <a:prstGeom prst="rect">
              <a:avLst/>
            </a:prstGeom>
            <a:noFill/>
          </p:spPr>
        </p:pic>
        <p:pic>
          <p:nvPicPr>
            <p:cNvPr id="147" name="Picture 20" descr="C:\Users\OSJSE\AppData\Local\Microsoft\Windows\Temporary Internet Files\Content.IE5\RQBHCWF5\MC900352362[1].wmf"/>
            <p:cNvPicPr>
              <a:picLocks noChangeAspect="1" noChangeArrowheads="1"/>
            </p:cNvPicPr>
            <p:nvPr/>
          </p:nvPicPr>
          <p:blipFill>
            <a:blip r:embed="rId8" cstate="print"/>
            <a:srcRect/>
            <a:stretch>
              <a:fillRect/>
            </a:stretch>
          </p:blipFill>
          <p:spPr bwMode="auto">
            <a:xfrm>
              <a:off x="1990175" y="2839288"/>
              <a:ext cx="496939" cy="432048"/>
            </a:xfrm>
            <a:prstGeom prst="rect">
              <a:avLst/>
            </a:prstGeom>
            <a:noFill/>
          </p:spPr>
        </p:pic>
        <p:pic>
          <p:nvPicPr>
            <p:cNvPr id="148" name="Picture 4" descr="C:\Users\OSJSE\AppData\Local\Microsoft\Windows\Temporary Internet Files\Content.IE5\ARIWXH11\MC900297581[1].wmf"/>
            <p:cNvPicPr>
              <a:picLocks noChangeAspect="1" noChangeArrowheads="1"/>
            </p:cNvPicPr>
            <p:nvPr/>
          </p:nvPicPr>
          <p:blipFill>
            <a:blip r:embed="rId9" cstate="print"/>
            <a:srcRect/>
            <a:stretch>
              <a:fillRect/>
            </a:stretch>
          </p:blipFill>
          <p:spPr bwMode="auto">
            <a:xfrm>
              <a:off x="4074796" y="3919408"/>
              <a:ext cx="613027" cy="487825"/>
            </a:xfrm>
            <a:prstGeom prst="rect">
              <a:avLst/>
            </a:prstGeom>
            <a:noFill/>
          </p:spPr>
        </p:pic>
        <p:pic>
          <p:nvPicPr>
            <p:cNvPr id="151" name="Picture 2" descr="C:\Users\OSJSE\AppData\Local\Microsoft\Windows\Temporary Internet Files\Content.IE5\TWGEIMC4\MM900283027[1].gif"/>
            <p:cNvPicPr>
              <a:picLocks noChangeAspect="1" noChangeArrowheads="1" noCrop="1"/>
            </p:cNvPicPr>
            <p:nvPr/>
          </p:nvPicPr>
          <p:blipFill>
            <a:blip r:embed="rId10" cstate="print"/>
            <a:srcRect/>
            <a:stretch>
              <a:fillRect/>
            </a:stretch>
          </p:blipFill>
          <p:spPr bwMode="auto">
            <a:xfrm>
              <a:off x="6395144" y="2623264"/>
              <a:ext cx="673179" cy="511616"/>
            </a:xfrm>
            <a:prstGeom prst="rect">
              <a:avLst/>
            </a:prstGeom>
            <a:noFill/>
          </p:spPr>
        </p:pic>
        <p:pic>
          <p:nvPicPr>
            <p:cNvPr id="152" name="Picture 2"/>
            <p:cNvPicPr>
              <a:picLocks noChangeAspect="1" noChangeArrowheads="1"/>
            </p:cNvPicPr>
            <p:nvPr/>
          </p:nvPicPr>
          <p:blipFill>
            <a:blip r:embed="rId11" cstate="print"/>
            <a:srcRect/>
            <a:stretch>
              <a:fillRect/>
            </a:stretch>
          </p:blipFill>
          <p:spPr bwMode="auto">
            <a:xfrm>
              <a:off x="8325053" y="3406106"/>
              <a:ext cx="584595" cy="517401"/>
            </a:xfrm>
            <a:prstGeom prst="rect">
              <a:avLst/>
            </a:prstGeom>
            <a:noFill/>
            <a:ln w="9525">
              <a:noFill/>
              <a:miter lim="800000"/>
              <a:headEnd/>
              <a:tailEnd/>
            </a:ln>
          </p:spPr>
        </p:pic>
        <p:sp>
          <p:nvSpPr>
            <p:cNvPr id="153" name="正方形/長方形 152"/>
            <p:cNvSpPr/>
            <p:nvPr/>
          </p:nvSpPr>
          <p:spPr>
            <a:xfrm>
              <a:off x="2506259" y="1988840"/>
              <a:ext cx="4757223" cy="2880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生活支援サービスの提供イメージ</a:t>
              </a:r>
              <a:endParaRPr lang="ja-JP" altLang="en-US" sz="1600" dirty="0">
                <a:solidFill>
                  <a:prstClr val="black"/>
                </a:solidFill>
                <a:latin typeface="メイリオ" pitchFamily="50" charset="-128"/>
                <a:ea typeface="メイリオ" pitchFamily="50" charset="-128"/>
              </a:endParaRPr>
            </a:p>
          </p:txBody>
        </p:sp>
      </p:grpSp>
      <p:sp>
        <p:nvSpPr>
          <p:cNvPr id="62" name="円/楕円 61"/>
          <p:cNvSpPr/>
          <p:nvPr/>
        </p:nvSpPr>
        <p:spPr>
          <a:xfrm>
            <a:off x="3941157" y="4857596"/>
            <a:ext cx="1545895"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協同</a:t>
            </a:r>
            <a:endParaRPr lang="en-US" altLang="ja-JP" sz="1600" dirty="0" smtClean="0">
              <a:solidFill>
                <a:prstClr val="black"/>
              </a:solidFill>
              <a:latin typeface="メイリオ" pitchFamily="50" charset="-128"/>
              <a:ea typeface="メイリオ" pitchFamily="50" charset="-128"/>
            </a:endParaRPr>
          </a:p>
          <a:p>
            <a:pPr algn="ctr"/>
            <a:r>
              <a:rPr lang="ja-JP" altLang="en-US" sz="1600" dirty="0">
                <a:solidFill>
                  <a:prstClr val="black"/>
                </a:solidFill>
                <a:latin typeface="メイリオ" pitchFamily="50" charset="-128"/>
                <a:ea typeface="メイリオ" pitchFamily="50" charset="-128"/>
              </a:rPr>
              <a:t>組合</a:t>
            </a:r>
          </a:p>
        </p:txBody>
      </p:sp>
      <p:sp>
        <p:nvSpPr>
          <p:cNvPr id="55" name="テキスト ボックス 54"/>
          <p:cNvSpPr txBox="1"/>
          <p:nvPr/>
        </p:nvSpPr>
        <p:spPr>
          <a:xfrm>
            <a:off x="15826" y="87019"/>
            <a:ext cx="10080625" cy="461665"/>
          </a:xfrm>
          <a:prstGeom prst="rect">
            <a:avLst/>
          </a:prstGeom>
          <a:noFill/>
        </p:spPr>
        <p:txBody>
          <a:bodyPr wrap="square" rtlCol="0">
            <a:spAutoFit/>
          </a:bodyPr>
          <a:lstStyle/>
          <a:p>
            <a:pPr marL="2684463" indent="-2684463" algn="ctr"/>
            <a:r>
              <a:rPr lang="ja-JP" altLang="en-US" sz="2400" b="1" dirty="0" smtClean="0">
                <a:solidFill>
                  <a:sysClr val="windowText" lastClr="000000"/>
                </a:solidFill>
              </a:rPr>
              <a:t>多様な主体による生活支援サービスの重層的な提供</a:t>
            </a:r>
            <a:endParaRPr lang="ja-JP" altLang="en-US" sz="2400" b="1" dirty="0">
              <a:solidFill>
                <a:sysClr val="windowText" lastClr="000000"/>
              </a:solidFill>
            </a:endParaRPr>
          </a:p>
        </p:txBody>
      </p:sp>
      <p:sp>
        <p:nvSpPr>
          <p:cNvPr id="45" name="円/楕円 44"/>
          <p:cNvSpPr/>
          <p:nvPr/>
        </p:nvSpPr>
        <p:spPr>
          <a:xfrm>
            <a:off x="5699813" y="4869160"/>
            <a:ext cx="1545895"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社会福祉法人</a:t>
            </a:r>
            <a:endParaRPr lang="ja-JP" altLang="en-US" sz="1600" dirty="0">
              <a:solidFill>
                <a:prstClr val="black"/>
              </a:solidFill>
              <a:latin typeface="メイリオ" pitchFamily="50" charset="-128"/>
              <a:ea typeface="メイリオ" pitchFamily="50" charset="-128"/>
            </a:endParaRPr>
          </a:p>
        </p:txBody>
      </p:sp>
      <p:sp>
        <p:nvSpPr>
          <p:cNvPr id="46" name="角丸四角形 45"/>
          <p:cNvSpPr/>
          <p:nvPr/>
        </p:nvSpPr>
        <p:spPr>
          <a:xfrm>
            <a:off x="1374683" y="2348928"/>
            <a:ext cx="1558924"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メイリオ" pitchFamily="50" charset="-128"/>
                <a:ea typeface="メイリオ" pitchFamily="50" charset="-128"/>
              </a:rPr>
              <a:t>介護者</a:t>
            </a:r>
            <a:r>
              <a:rPr lang="ja-JP" altLang="en-US" sz="1200" dirty="0" smtClean="0">
                <a:solidFill>
                  <a:prstClr val="black"/>
                </a:solidFill>
                <a:latin typeface="メイリオ" pitchFamily="50" charset="-128"/>
                <a:ea typeface="メイリオ" pitchFamily="50" charset="-128"/>
              </a:rPr>
              <a:t>支援</a:t>
            </a:r>
            <a:endParaRPr lang="en-US" altLang="ja-JP" sz="1200" dirty="0" smtClean="0">
              <a:solidFill>
                <a:prstClr val="black"/>
              </a:solidFill>
              <a:latin typeface="メイリオ" pitchFamily="50" charset="-128"/>
              <a:ea typeface="メイリオ" pitchFamily="50" charset="-128"/>
            </a:endParaRPr>
          </a:p>
        </p:txBody>
      </p:sp>
      <p:sp>
        <p:nvSpPr>
          <p:cNvPr id="47" name="スライド番号プレースホルダー 1"/>
          <p:cNvSpPr txBox="1">
            <a:spLocks noGrp="1"/>
          </p:cNvSpPr>
          <p:nvPr/>
        </p:nvSpPr>
        <p:spPr bwMode="auto">
          <a:xfrm>
            <a:off x="9638207" y="6484404"/>
            <a:ext cx="431802"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400">
                <a:solidFill>
                  <a:srgbClr val="000000"/>
                </a:solidFill>
                <a:latin typeface="+mn-lt"/>
                <a:ea typeface="+mn-ea"/>
              </a:rPr>
              <a:pPr algn="r">
                <a:defRPr/>
              </a:pPr>
              <a:t>51</a:t>
            </a:fld>
            <a:endParaRPr lang="en-US" altLang="ja-JP" sz="1400" dirty="0">
              <a:solidFill>
                <a:srgbClr val="000000"/>
              </a:solidFill>
              <a:latin typeface="+mn-lt"/>
              <a:ea typeface="+mn-ea"/>
            </a:endParaRPr>
          </a:p>
        </p:txBody>
      </p:sp>
    </p:spTree>
    <p:extLst>
      <p:ext uri="{BB962C8B-B14F-4D97-AF65-F5344CB8AC3E}">
        <p14:creationId xmlns:p14="http://schemas.microsoft.com/office/powerpoint/2010/main" val="18037852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a:off x="0" y="5445224"/>
            <a:ext cx="4645996" cy="1368153"/>
            <a:chOff x="139633" y="50492"/>
            <a:chExt cx="7643163" cy="2274321"/>
          </a:xfrm>
        </p:grpSpPr>
        <p:sp>
          <p:nvSpPr>
            <p:cNvPr id="19" name="角丸四角形 18"/>
            <p:cNvSpPr/>
            <p:nvPr/>
          </p:nvSpPr>
          <p:spPr>
            <a:xfrm>
              <a:off x="200472" y="1227263"/>
              <a:ext cx="2232249" cy="499045"/>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訪問</a:t>
              </a:r>
              <a:r>
                <a:rPr lang="ja-JP" altLang="en-US" sz="1000" dirty="0" smtClean="0">
                  <a:solidFill>
                    <a:prstClr val="black"/>
                  </a:solidFill>
                </a:rPr>
                <a:t>介護</a:t>
              </a:r>
              <a:endParaRPr lang="ja-JP" altLang="en-US" sz="1000" dirty="0">
                <a:solidFill>
                  <a:prstClr val="black"/>
                </a:solidFill>
              </a:endParaRPr>
            </a:p>
          </p:txBody>
        </p:sp>
        <p:sp>
          <p:nvSpPr>
            <p:cNvPr id="20" name="正方形/長方形 19"/>
            <p:cNvSpPr/>
            <p:nvPr/>
          </p:nvSpPr>
          <p:spPr>
            <a:xfrm>
              <a:off x="139633" y="50492"/>
              <a:ext cx="2232250" cy="442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solidFill>
                    <a:srgbClr val="1F497D"/>
                  </a:solidFill>
                </a:rPr>
                <a:t>【</a:t>
              </a:r>
              <a:r>
                <a:rPr lang="ja-JP" altLang="en-US" sz="1000" b="1" dirty="0">
                  <a:solidFill>
                    <a:srgbClr val="1F497D"/>
                  </a:solidFill>
                </a:rPr>
                <a:t>見直し</a:t>
              </a:r>
              <a:r>
                <a:rPr lang="ja-JP" altLang="en-US" sz="1000" b="1" dirty="0" smtClean="0">
                  <a:solidFill>
                    <a:srgbClr val="1F497D"/>
                  </a:solidFill>
                </a:rPr>
                <a:t>のイメージ</a:t>
              </a:r>
              <a:r>
                <a:rPr lang="en-US" altLang="ja-JP" sz="1000" b="1" dirty="0" smtClean="0">
                  <a:solidFill>
                    <a:srgbClr val="1F497D"/>
                  </a:solidFill>
                </a:rPr>
                <a:t>】</a:t>
              </a:r>
              <a:endParaRPr lang="ja-JP" altLang="en-US" sz="1000" b="1" dirty="0">
                <a:solidFill>
                  <a:srgbClr val="1F497D"/>
                </a:solidFill>
              </a:endParaRPr>
            </a:p>
          </p:txBody>
        </p:sp>
        <p:sp>
          <p:nvSpPr>
            <p:cNvPr id="21" name="角丸四角形 20"/>
            <p:cNvSpPr/>
            <p:nvPr/>
          </p:nvSpPr>
          <p:spPr>
            <a:xfrm>
              <a:off x="3571530" y="559881"/>
              <a:ext cx="4211264" cy="588161"/>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prstClr val="black"/>
                  </a:solidFill>
                </a:rPr>
                <a:t>　</a:t>
              </a:r>
              <a:r>
                <a:rPr lang="ja-JP" altLang="en-US" sz="1000" dirty="0" smtClean="0">
                  <a:solidFill>
                    <a:prstClr val="black"/>
                  </a:solidFill>
                </a:rPr>
                <a:t>既存の訪問介護事業所による</a:t>
              </a:r>
              <a:endParaRPr lang="en-US" altLang="ja-JP" sz="1000" dirty="0" smtClean="0">
                <a:solidFill>
                  <a:prstClr val="black"/>
                </a:solidFill>
              </a:endParaRPr>
            </a:p>
            <a:p>
              <a:r>
                <a:rPr lang="ja-JP" altLang="en-US" sz="1000" dirty="0">
                  <a:solidFill>
                    <a:prstClr val="black"/>
                  </a:solidFill>
                </a:rPr>
                <a:t>　</a:t>
              </a:r>
              <a:r>
                <a:rPr lang="ja-JP" altLang="en-US" sz="1000" dirty="0" smtClean="0">
                  <a:solidFill>
                    <a:prstClr val="black"/>
                  </a:solidFill>
                </a:rPr>
                <a:t>身体介護・生活援助の訪問介護</a:t>
              </a:r>
              <a:endParaRPr lang="ja-JP" altLang="en-US" sz="1000" dirty="0">
                <a:solidFill>
                  <a:prstClr val="black"/>
                </a:solidFill>
              </a:endParaRPr>
            </a:p>
          </p:txBody>
        </p:sp>
        <p:sp>
          <p:nvSpPr>
            <p:cNvPr id="22" name="角丸四角形 21"/>
            <p:cNvSpPr/>
            <p:nvPr/>
          </p:nvSpPr>
          <p:spPr>
            <a:xfrm>
              <a:off x="3564737" y="1148042"/>
              <a:ext cx="4218058" cy="59850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prstClr val="black"/>
                  </a:solidFill>
                </a:rPr>
                <a:t>　</a:t>
              </a:r>
              <a:r>
                <a:rPr lang="ja-JP" altLang="en-US" sz="1000" dirty="0" smtClean="0">
                  <a:solidFill>
                    <a:prstClr val="black"/>
                  </a:solidFill>
                </a:rPr>
                <a:t>ＮＰＯ、民間事業者等による掃除・</a:t>
              </a:r>
              <a:endParaRPr lang="en-US" altLang="ja-JP" sz="1000" dirty="0" smtClean="0">
                <a:solidFill>
                  <a:prstClr val="black"/>
                </a:solidFill>
              </a:endParaRPr>
            </a:p>
            <a:p>
              <a:r>
                <a:rPr lang="ja-JP" altLang="en-US" sz="1000" dirty="0">
                  <a:solidFill>
                    <a:prstClr val="black"/>
                  </a:solidFill>
                </a:rPr>
                <a:t>　</a:t>
              </a:r>
              <a:r>
                <a:rPr lang="ja-JP" altLang="en-US" sz="1000" dirty="0" smtClean="0">
                  <a:solidFill>
                    <a:prstClr val="black"/>
                  </a:solidFill>
                </a:rPr>
                <a:t>洗濯等の生活支援サービス</a:t>
              </a:r>
              <a:endParaRPr lang="ja-JP" altLang="en-US" sz="1000" dirty="0">
                <a:solidFill>
                  <a:prstClr val="black"/>
                </a:solidFill>
              </a:endParaRPr>
            </a:p>
          </p:txBody>
        </p:sp>
        <p:sp>
          <p:nvSpPr>
            <p:cNvPr id="23" name="角丸四角形 22"/>
            <p:cNvSpPr/>
            <p:nvPr/>
          </p:nvSpPr>
          <p:spPr>
            <a:xfrm>
              <a:off x="3564738" y="1782757"/>
              <a:ext cx="4218058" cy="542056"/>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prstClr val="black"/>
                  </a:solidFill>
                </a:rPr>
                <a:t>　</a:t>
              </a:r>
              <a:r>
                <a:rPr lang="ja-JP" altLang="en-US" sz="1000" dirty="0" smtClean="0">
                  <a:solidFill>
                    <a:prstClr val="black"/>
                  </a:solidFill>
                </a:rPr>
                <a:t>住民ボランティアによるゴミ出し等</a:t>
              </a:r>
              <a:endParaRPr lang="en-US" altLang="ja-JP" sz="1000" dirty="0" smtClean="0">
                <a:solidFill>
                  <a:prstClr val="black"/>
                </a:solidFill>
              </a:endParaRPr>
            </a:p>
            <a:p>
              <a:r>
                <a:rPr lang="ja-JP" altLang="en-US" sz="1000" dirty="0">
                  <a:solidFill>
                    <a:prstClr val="black"/>
                  </a:solidFill>
                </a:rPr>
                <a:t>　</a:t>
              </a:r>
              <a:r>
                <a:rPr lang="ja-JP" altLang="en-US" sz="1000" dirty="0" smtClean="0">
                  <a:solidFill>
                    <a:prstClr val="black"/>
                  </a:solidFill>
                </a:rPr>
                <a:t>の生活支援サービス</a:t>
              </a:r>
              <a:endParaRPr lang="ja-JP" altLang="en-US" sz="1000" dirty="0">
                <a:solidFill>
                  <a:prstClr val="black"/>
                </a:solidFill>
              </a:endParaRPr>
            </a:p>
          </p:txBody>
        </p:sp>
        <p:sp>
          <p:nvSpPr>
            <p:cNvPr id="24" name="右矢印 23"/>
            <p:cNvSpPr/>
            <p:nvPr/>
          </p:nvSpPr>
          <p:spPr>
            <a:xfrm>
              <a:off x="2648746" y="1100319"/>
              <a:ext cx="792087" cy="745689"/>
            </a:xfrm>
            <a:prstGeom prst="rightArrow">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sp>
        <p:nvSpPr>
          <p:cNvPr id="18" name="テキスト ボックス 17"/>
          <p:cNvSpPr txBox="1"/>
          <p:nvPr/>
        </p:nvSpPr>
        <p:spPr>
          <a:xfrm>
            <a:off x="936780" y="5631052"/>
            <a:ext cx="2188550" cy="246221"/>
          </a:xfrm>
          <a:prstGeom prst="rect">
            <a:avLst/>
          </a:prstGeom>
          <a:noFill/>
        </p:spPr>
        <p:txBody>
          <a:bodyPr wrap="square" rtlCol="0">
            <a:spAutoFit/>
          </a:bodyPr>
          <a:lstStyle/>
          <a:p>
            <a:r>
              <a:rPr lang="ja-JP" altLang="en-US" sz="1000" dirty="0" smtClean="0">
                <a:solidFill>
                  <a:prstClr val="black"/>
                </a:solidFill>
              </a:rPr>
              <a:t>（訪問型サービス）</a:t>
            </a:r>
            <a:endParaRPr lang="ja-JP" altLang="en-US" sz="1000" dirty="0">
              <a:solidFill>
                <a:prstClr val="black"/>
              </a:solidFill>
            </a:endParaRPr>
          </a:p>
        </p:txBody>
      </p:sp>
      <p:grpSp>
        <p:nvGrpSpPr>
          <p:cNvPr id="26" name="グループ化 25"/>
          <p:cNvGrpSpPr/>
          <p:nvPr/>
        </p:nvGrpSpPr>
        <p:grpSpPr>
          <a:xfrm>
            <a:off x="4824288" y="5773985"/>
            <a:ext cx="4982861" cy="1039391"/>
            <a:chOff x="903386" y="2943778"/>
            <a:chExt cx="8111397" cy="1039391"/>
          </a:xfrm>
        </p:grpSpPr>
        <p:sp>
          <p:nvSpPr>
            <p:cNvPr id="28" name="角丸四角形 27"/>
            <p:cNvSpPr/>
            <p:nvPr/>
          </p:nvSpPr>
          <p:spPr>
            <a:xfrm>
              <a:off x="903386" y="3335098"/>
              <a:ext cx="1529330" cy="300208"/>
            </a:xfrm>
            <a:prstGeom prst="roundRect">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rPr>
                <a:t>通所介護</a:t>
              </a:r>
              <a:endParaRPr lang="ja-JP" altLang="en-US" sz="1000" dirty="0">
                <a:solidFill>
                  <a:prstClr val="black"/>
                </a:solidFill>
              </a:endParaRPr>
            </a:p>
          </p:txBody>
        </p:sp>
        <p:sp>
          <p:nvSpPr>
            <p:cNvPr id="29" name="角丸四角形 28"/>
            <p:cNvSpPr/>
            <p:nvPr/>
          </p:nvSpPr>
          <p:spPr>
            <a:xfrm>
              <a:off x="3574239" y="2943778"/>
              <a:ext cx="5423417" cy="250575"/>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prstClr val="black"/>
                  </a:solidFill>
                </a:rPr>
                <a:t>　</a:t>
              </a:r>
              <a:r>
                <a:rPr lang="ja-JP" altLang="en-US" sz="1000" dirty="0">
                  <a:solidFill>
                    <a:prstClr val="black"/>
                  </a:solidFill>
                </a:rPr>
                <a:t>既存の</a:t>
              </a:r>
              <a:r>
                <a:rPr lang="ja-JP" altLang="en-US" sz="1000" dirty="0" smtClean="0">
                  <a:solidFill>
                    <a:prstClr val="black"/>
                  </a:solidFill>
                </a:rPr>
                <a:t>通所介護事業所による機能訓練等の通所介護</a:t>
              </a:r>
              <a:endParaRPr lang="ja-JP" altLang="en-US" sz="1000" dirty="0">
                <a:solidFill>
                  <a:prstClr val="black"/>
                </a:solidFill>
              </a:endParaRPr>
            </a:p>
          </p:txBody>
        </p:sp>
        <p:sp>
          <p:nvSpPr>
            <p:cNvPr id="30" name="角丸四角形 29"/>
            <p:cNvSpPr/>
            <p:nvPr/>
          </p:nvSpPr>
          <p:spPr>
            <a:xfrm>
              <a:off x="3591366" y="3199722"/>
              <a:ext cx="5423417" cy="24589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prstClr val="black"/>
                  </a:solidFill>
                </a:rPr>
                <a:t>　ＮＰＯ、民間事業者等によるミニデイサービス</a:t>
              </a:r>
              <a:endParaRPr lang="ja-JP" altLang="en-US" sz="1000" dirty="0">
                <a:solidFill>
                  <a:prstClr val="black"/>
                </a:solidFill>
              </a:endParaRPr>
            </a:p>
          </p:txBody>
        </p:sp>
        <p:sp>
          <p:nvSpPr>
            <p:cNvPr id="31" name="角丸四角形 30"/>
            <p:cNvSpPr/>
            <p:nvPr/>
          </p:nvSpPr>
          <p:spPr>
            <a:xfrm>
              <a:off x="3591366" y="3445615"/>
              <a:ext cx="5423417" cy="303186"/>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prstClr val="black"/>
                  </a:solidFill>
                </a:rPr>
                <a:t>　コミュニティサロン、住民主体の運動・交流の場</a:t>
              </a:r>
              <a:endParaRPr lang="ja-JP" altLang="en-US" sz="1000" dirty="0">
                <a:solidFill>
                  <a:prstClr val="black"/>
                </a:solidFill>
              </a:endParaRPr>
            </a:p>
          </p:txBody>
        </p:sp>
        <p:sp>
          <p:nvSpPr>
            <p:cNvPr id="32" name="角丸四角形 31"/>
            <p:cNvSpPr/>
            <p:nvPr/>
          </p:nvSpPr>
          <p:spPr>
            <a:xfrm>
              <a:off x="3591366" y="3733647"/>
              <a:ext cx="5423417" cy="249522"/>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prstClr val="black"/>
                  </a:solidFill>
                </a:rPr>
                <a:t>　リハビリ</a:t>
              </a:r>
              <a:r>
                <a:rPr lang="ja-JP" altLang="en-US" sz="1000" dirty="0" smtClean="0">
                  <a:solidFill>
                    <a:prstClr val="black"/>
                  </a:solidFill>
                </a:rPr>
                <a:t>、栄養、口腔ケア等の専門職等が関与する教室</a:t>
              </a:r>
              <a:endParaRPr lang="ja-JP" altLang="en-US" sz="1000" dirty="0">
                <a:solidFill>
                  <a:prstClr val="black"/>
                </a:solidFill>
              </a:endParaRPr>
            </a:p>
          </p:txBody>
        </p:sp>
        <p:sp>
          <p:nvSpPr>
            <p:cNvPr id="33" name="右矢印 32"/>
            <p:cNvSpPr/>
            <p:nvPr/>
          </p:nvSpPr>
          <p:spPr>
            <a:xfrm>
              <a:off x="2677376" y="3263090"/>
              <a:ext cx="792089"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smtClean="0">
                <a:solidFill>
                  <a:prstClr val="black"/>
                </a:solidFill>
              </a:endParaRPr>
            </a:p>
          </p:txBody>
        </p:sp>
      </p:grpSp>
      <p:sp>
        <p:nvSpPr>
          <p:cNvPr id="27" name="テキスト ボックス 26"/>
          <p:cNvSpPr txBox="1"/>
          <p:nvPr/>
        </p:nvSpPr>
        <p:spPr>
          <a:xfrm>
            <a:off x="5363189" y="5628543"/>
            <a:ext cx="2211739" cy="246221"/>
          </a:xfrm>
          <a:prstGeom prst="rect">
            <a:avLst/>
          </a:prstGeom>
          <a:noFill/>
        </p:spPr>
        <p:txBody>
          <a:bodyPr wrap="square" rtlCol="0">
            <a:spAutoFit/>
          </a:bodyPr>
          <a:lstStyle/>
          <a:p>
            <a:r>
              <a:rPr lang="ja-JP" altLang="en-US" sz="1000" dirty="0" smtClean="0">
                <a:solidFill>
                  <a:prstClr val="black"/>
                </a:solidFill>
              </a:rPr>
              <a:t>（通所型サービス）</a:t>
            </a:r>
            <a:endParaRPr lang="ja-JP" altLang="en-US" sz="1000" dirty="0">
              <a:solidFill>
                <a:prstClr val="black"/>
              </a:solidFill>
            </a:endParaRPr>
          </a:p>
        </p:txBody>
      </p:sp>
      <p:sp>
        <p:nvSpPr>
          <p:cNvPr id="39" name="コンテンツ プレースホルダー 1"/>
          <p:cNvSpPr txBox="1">
            <a:spLocks/>
          </p:cNvSpPr>
          <p:nvPr/>
        </p:nvSpPr>
        <p:spPr>
          <a:xfrm>
            <a:off x="36982" y="692697"/>
            <a:ext cx="9949462" cy="882583"/>
          </a:xfrm>
          <a:prstGeom prst="rect">
            <a:avLst/>
          </a:prstGeom>
          <a:ln w="12700" cmpd="sng">
            <a:solidFill>
              <a:schemeClr val="tx1"/>
            </a:solidFill>
            <a:prstDash val="solid"/>
          </a:ln>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5738" indent="-185738">
              <a:lnSpc>
                <a:spcPct val="120000"/>
              </a:lnSpc>
              <a:buNone/>
            </a:pPr>
            <a:r>
              <a:rPr lang="ja-JP" altLang="en-US" sz="6000" dirty="0" smtClean="0">
                <a:latin typeface="+mn-ea"/>
              </a:rPr>
              <a:t>○　</a:t>
            </a:r>
            <a:r>
              <a:rPr lang="ja-JP" altLang="en-US" sz="6000" spc="-100" dirty="0" smtClean="0"/>
              <a:t>単身</a:t>
            </a:r>
            <a:r>
              <a:rPr lang="ja-JP" altLang="en-US" sz="6000" spc="-100" dirty="0"/>
              <a:t>世帯等が増加し、支援を必要とする軽度の高齢者が増加する中</a:t>
            </a:r>
            <a:r>
              <a:rPr lang="ja-JP" altLang="en-US" sz="6000" spc="-100" dirty="0" smtClean="0"/>
              <a:t>、</a:t>
            </a:r>
            <a:r>
              <a:rPr lang="ja-JP" altLang="en-US" sz="6000" u="sng" spc="-100" dirty="0" smtClean="0"/>
              <a:t>生活支援</a:t>
            </a:r>
            <a:r>
              <a:rPr lang="ja-JP" altLang="en-US" sz="6000" spc="-100" dirty="0" smtClean="0"/>
              <a:t>の必要性が</a:t>
            </a:r>
            <a:r>
              <a:rPr lang="ja-JP" altLang="en-US" sz="6000" spc="-100" dirty="0"/>
              <a:t>増加。</a:t>
            </a:r>
            <a:r>
              <a:rPr lang="ja-JP" altLang="en-US" sz="6000" u="sng" spc="-100" dirty="0"/>
              <a:t>ボランティア、ＮＰＯ、民間</a:t>
            </a:r>
            <a:r>
              <a:rPr lang="ja-JP" altLang="en-US" sz="6000" u="sng" spc="-100" dirty="0" smtClean="0"/>
              <a:t>企業、協同組合等</a:t>
            </a:r>
            <a:r>
              <a:rPr lang="ja-JP" altLang="en-US" sz="6000" u="sng" spc="-100" dirty="0"/>
              <a:t>の多様な主体が生活支援サービスを提供することが必要</a:t>
            </a:r>
            <a:r>
              <a:rPr lang="ja-JP" altLang="en-US" sz="6000" spc="-100" dirty="0" smtClean="0"/>
              <a:t>。</a:t>
            </a:r>
            <a:endParaRPr lang="en-US" altLang="ja-JP" sz="6000" spc="-100" dirty="0" smtClean="0"/>
          </a:p>
          <a:p>
            <a:pPr marL="185738" indent="-185738">
              <a:lnSpc>
                <a:spcPct val="120000"/>
              </a:lnSpc>
              <a:buNone/>
            </a:pPr>
            <a:r>
              <a:rPr lang="ja-JP" altLang="en-US" sz="6000" spc="-100" dirty="0" smtClean="0"/>
              <a:t>○</a:t>
            </a:r>
            <a:r>
              <a:rPr lang="ja-JP" altLang="en-US" sz="6000" spc="-100" dirty="0"/>
              <a:t>　高齢者の介護予防が求められているが、</a:t>
            </a:r>
            <a:r>
              <a:rPr lang="ja-JP" altLang="en-US" sz="6000" u="sng" spc="-100" dirty="0"/>
              <a:t>社会参加・社会的役割を持つことが生きがいや介護予防</a:t>
            </a:r>
            <a:r>
              <a:rPr lang="ja-JP" altLang="en-US" sz="6000" spc="-100" dirty="0"/>
              <a:t>につながる</a:t>
            </a:r>
            <a:r>
              <a:rPr lang="ja-JP" altLang="en-US" sz="6000" spc="-100" dirty="0" smtClean="0"/>
              <a:t>。</a:t>
            </a:r>
            <a:endParaRPr lang="en-US" altLang="ja-JP" sz="1600" dirty="0" smtClean="0">
              <a:latin typeface="+mn-ea"/>
            </a:endParaRPr>
          </a:p>
        </p:txBody>
      </p:sp>
      <p:sp>
        <p:nvSpPr>
          <p:cNvPr id="10" name="角丸四角形 9"/>
          <p:cNvSpPr/>
          <p:nvPr/>
        </p:nvSpPr>
        <p:spPr>
          <a:xfrm>
            <a:off x="57451" y="476673"/>
            <a:ext cx="1877988" cy="257885"/>
          </a:xfrm>
          <a:prstGeom prst="roundRect">
            <a:avLst/>
          </a:prstGeom>
          <a:solidFill>
            <a:schemeClr val="accent6">
              <a:lumMod val="40000"/>
              <a:lumOff val="60000"/>
            </a:schemeClr>
          </a:solidFill>
          <a:ln w="317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PｺﾞｼｯｸM" panose="020B0600000000000000" pitchFamily="50" charset="-128"/>
                <a:ea typeface="HGPｺﾞｼｯｸM" panose="020B0600000000000000" pitchFamily="50" charset="-128"/>
              </a:rPr>
              <a:t>見直しの背景・目的</a:t>
            </a: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grpSp>
        <p:nvGrpSpPr>
          <p:cNvPr id="3" name="グループ化 2"/>
          <p:cNvGrpSpPr/>
          <p:nvPr/>
        </p:nvGrpSpPr>
        <p:grpSpPr>
          <a:xfrm>
            <a:off x="122538" y="3686883"/>
            <a:ext cx="9816836" cy="1830349"/>
            <a:chOff x="130754" y="3799249"/>
            <a:chExt cx="9646781" cy="1830349"/>
          </a:xfrm>
        </p:grpSpPr>
        <p:sp>
          <p:nvSpPr>
            <p:cNvPr id="43" name="コンテンツ プレースホルダー 1"/>
            <p:cNvSpPr txBox="1">
              <a:spLocks/>
            </p:cNvSpPr>
            <p:nvPr/>
          </p:nvSpPr>
          <p:spPr>
            <a:xfrm>
              <a:off x="130754" y="3799249"/>
              <a:ext cx="9646781" cy="1758341"/>
            </a:xfrm>
            <a:prstGeom prst="rect">
              <a:avLst/>
            </a:prstGeom>
            <a:ln w="12700" cmpd="sng">
              <a:solidFill>
                <a:schemeClr val="tx1"/>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500" smtClean="0">
                  <a:latin typeface="+mn-ea"/>
                </a:rPr>
                <a:t>　　　　　　　　　　　　　　　　　　　　　　　　　　　　　　　　</a:t>
              </a:r>
              <a:endParaRPr lang="en-US" altLang="ja-JP" sz="1500" smtClean="0">
                <a:latin typeface="+mn-ea"/>
              </a:endParaRPr>
            </a:p>
            <a:p>
              <a:pPr marL="0" indent="0">
                <a:buFont typeface="Arial" panose="020B0604020202020204" pitchFamily="34" charset="0"/>
                <a:buNone/>
              </a:pPr>
              <a:r>
                <a:rPr lang="ja-JP" altLang="en-US" sz="1500" smtClean="0">
                  <a:latin typeface="+mn-ea"/>
                </a:rPr>
                <a:t>　　　　　　</a:t>
              </a:r>
              <a:endParaRPr lang="en-US" altLang="ja-JP" sz="1500" smtClean="0">
                <a:latin typeface="+mn-ea"/>
              </a:endParaRPr>
            </a:p>
            <a:p>
              <a:pPr marL="0" indent="0">
                <a:buFont typeface="Arial" panose="020B0604020202020204" pitchFamily="34" charset="0"/>
                <a:buNone/>
              </a:pPr>
              <a:endParaRPr lang="en-US" altLang="ja-JP" sz="1600" dirty="0" smtClean="0">
                <a:latin typeface="+mn-ea"/>
              </a:endParaRPr>
            </a:p>
          </p:txBody>
        </p:sp>
        <p:sp>
          <p:nvSpPr>
            <p:cNvPr id="45" name="テキスト ボックス 44"/>
            <p:cNvSpPr txBox="1"/>
            <p:nvPr/>
          </p:nvSpPr>
          <p:spPr>
            <a:xfrm>
              <a:off x="280764" y="3829398"/>
              <a:ext cx="2007940" cy="1361911"/>
            </a:xfrm>
            <a:prstGeom prst="rect">
              <a:avLst/>
            </a:prstGeom>
            <a:noFill/>
          </p:spPr>
          <p:txBody>
            <a:bodyPr wrap="square" rtlCol="0">
              <a:spAutoFit/>
            </a:bodyPr>
            <a:lstStyle/>
            <a:p>
              <a:pPr>
                <a:lnSpc>
                  <a:spcPct val="110000"/>
                </a:lnSpc>
              </a:pPr>
              <a:r>
                <a:rPr lang="en-US" altLang="ja-JP" sz="1500" dirty="0" smtClean="0">
                  <a:latin typeface="+mn-ea"/>
                </a:rPr>
                <a:t>【</a:t>
              </a:r>
              <a:r>
                <a:rPr lang="ja-JP" altLang="en-US" sz="1500" dirty="0">
                  <a:latin typeface="+mn-ea"/>
                </a:rPr>
                <a:t>現状</a:t>
              </a:r>
              <a:r>
                <a:rPr lang="en-US" altLang="ja-JP" sz="1500" dirty="0" smtClean="0">
                  <a:latin typeface="+mn-ea"/>
                </a:rPr>
                <a:t>】</a:t>
              </a:r>
            </a:p>
            <a:p>
              <a:pPr>
                <a:lnSpc>
                  <a:spcPct val="110000"/>
                </a:lnSpc>
              </a:pPr>
              <a:r>
                <a:rPr lang="ja-JP" altLang="en-US" sz="1500" u="sng" dirty="0" smtClean="0">
                  <a:latin typeface="+mn-ea"/>
                </a:rPr>
                <a:t>全国</a:t>
              </a:r>
              <a:r>
                <a:rPr lang="ja-JP" altLang="en-US" sz="1500" u="sng" dirty="0">
                  <a:latin typeface="+mn-ea"/>
                </a:rPr>
                <a:t>一律</a:t>
              </a:r>
              <a:r>
                <a:rPr lang="ja-JP" altLang="en-US" sz="1500" dirty="0">
                  <a:latin typeface="+mn-ea"/>
                </a:rPr>
                <a:t>のサービス内容、基準、単価等の</a:t>
              </a:r>
              <a:r>
                <a:rPr lang="ja-JP" altLang="en-US" sz="1500" u="sng" dirty="0">
                  <a:latin typeface="+mn-ea"/>
                </a:rPr>
                <a:t>予防給付</a:t>
              </a:r>
              <a:r>
                <a:rPr lang="ja-JP" altLang="en-US" sz="1500" dirty="0">
                  <a:latin typeface="+mn-ea"/>
                </a:rPr>
                <a:t>（訪問介護・通所</a:t>
              </a:r>
              <a:r>
                <a:rPr lang="ja-JP" altLang="en-US" sz="1500" dirty="0" smtClean="0">
                  <a:latin typeface="+mn-ea"/>
                </a:rPr>
                <a:t>介護・訪問看護等）</a:t>
              </a:r>
              <a:endParaRPr lang="en-US" altLang="ja-JP" sz="1500" dirty="0">
                <a:latin typeface="+mn-ea"/>
              </a:endParaRPr>
            </a:p>
          </p:txBody>
        </p:sp>
        <p:sp>
          <p:nvSpPr>
            <p:cNvPr id="46" name="テキスト ボックス 45"/>
            <p:cNvSpPr txBox="1"/>
            <p:nvPr/>
          </p:nvSpPr>
          <p:spPr>
            <a:xfrm>
              <a:off x="2720752" y="3827566"/>
              <a:ext cx="6984777" cy="1802032"/>
            </a:xfrm>
            <a:prstGeom prst="rect">
              <a:avLst/>
            </a:prstGeom>
            <a:noFill/>
          </p:spPr>
          <p:txBody>
            <a:bodyPr wrap="square" rtlCol="0">
              <a:spAutoFit/>
            </a:bodyPr>
            <a:lstStyle/>
            <a:p>
              <a:pPr>
                <a:lnSpc>
                  <a:spcPct val="110000"/>
                </a:lnSpc>
              </a:pPr>
              <a:r>
                <a:rPr lang="en-US" altLang="ja-JP" sz="1500" dirty="0" smtClean="0">
                  <a:latin typeface="+mn-ea"/>
                </a:rPr>
                <a:t>【</a:t>
              </a:r>
              <a:r>
                <a:rPr lang="ja-JP" altLang="en-US" sz="1500" dirty="0">
                  <a:latin typeface="+mn-ea"/>
                </a:rPr>
                <a:t>見直し後</a:t>
              </a:r>
              <a:r>
                <a:rPr lang="en-US" altLang="ja-JP" sz="1500" dirty="0">
                  <a:latin typeface="+mn-ea"/>
                </a:rPr>
                <a:t>】</a:t>
              </a:r>
            </a:p>
            <a:p>
              <a:pPr marL="185738" indent="-185738">
                <a:lnSpc>
                  <a:spcPct val="110000"/>
                </a:lnSpc>
                <a:buNone/>
              </a:pPr>
              <a:r>
                <a:rPr lang="ja-JP" altLang="en-US" sz="1500" dirty="0" smtClean="0">
                  <a:latin typeface="+mn-ea"/>
                </a:rPr>
                <a:t>○予防給付のうち訪問介護・通所介護について市町村</a:t>
              </a:r>
              <a:r>
                <a:rPr lang="ja-JP" altLang="en-US" sz="1500" dirty="0">
                  <a:latin typeface="+mn-ea"/>
                </a:rPr>
                <a:t>が</a:t>
              </a:r>
              <a:r>
                <a:rPr lang="ja-JP" altLang="en-US" sz="1500" u="sng" dirty="0">
                  <a:latin typeface="+mn-ea"/>
                </a:rPr>
                <a:t>地域の実情に応じた取組</a:t>
              </a:r>
              <a:r>
                <a:rPr lang="ja-JP" altLang="en-US" sz="1500" dirty="0">
                  <a:latin typeface="+mn-ea"/>
                </a:rPr>
                <a:t>が</a:t>
              </a:r>
              <a:r>
                <a:rPr lang="ja-JP" altLang="en-US" sz="1500" dirty="0" smtClean="0">
                  <a:latin typeface="+mn-ea"/>
                </a:rPr>
                <a:t>できる介護保険制度の</a:t>
              </a:r>
              <a:r>
                <a:rPr lang="ja-JP" altLang="en-US" sz="1500" u="sng" dirty="0" smtClean="0">
                  <a:latin typeface="+mn-ea"/>
                </a:rPr>
                <a:t>地域</a:t>
              </a:r>
              <a:r>
                <a:rPr lang="ja-JP" altLang="en-US" sz="1500" u="sng" dirty="0">
                  <a:latin typeface="+mn-ea"/>
                </a:rPr>
                <a:t>支援事業</a:t>
              </a:r>
              <a:r>
                <a:rPr lang="ja-JP" altLang="en-US" sz="1500" dirty="0">
                  <a:latin typeface="+mn-ea"/>
                </a:rPr>
                <a:t>（</a:t>
              </a:r>
              <a:r>
                <a:rPr lang="en-US" altLang="ja-JP" sz="1500" dirty="0">
                  <a:latin typeface="+mn-ea"/>
                </a:rPr>
                <a:t>※</a:t>
              </a:r>
              <a:r>
                <a:rPr lang="ja-JP" altLang="en-US" sz="1500" dirty="0">
                  <a:latin typeface="+mn-ea"/>
                </a:rPr>
                <a:t>）</a:t>
              </a:r>
              <a:r>
                <a:rPr lang="ja-JP" altLang="en-US" sz="1500" dirty="0" smtClean="0">
                  <a:latin typeface="+mn-ea"/>
                </a:rPr>
                <a:t>へ移行（２９年度末まで）。</a:t>
              </a:r>
              <a:endParaRPr lang="en-US" altLang="ja-JP" sz="1500" dirty="0">
                <a:latin typeface="+mn-ea"/>
              </a:endParaRPr>
            </a:p>
            <a:p>
              <a:pPr marL="185738" indent="-185738">
                <a:lnSpc>
                  <a:spcPct val="110000"/>
                </a:lnSpc>
              </a:pPr>
              <a:r>
                <a:rPr lang="ja-JP" altLang="en-US" sz="1500" dirty="0" smtClean="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a:t>
              </a:r>
              <a:r>
                <a:rPr lang="en-US" altLang="ja-JP" sz="1100" dirty="0" smtClean="0">
                  <a:latin typeface="ＭＳ Ｐ明朝" panose="02020600040205080304" pitchFamily="18" charset="-128"/>
                  <a:ea typeface="ＭＳ Ｐ明朝" panose="02020600040205080304" pitchFamily="18" charset="-128"/>
                </a:rPr>
                <a:t>※</a:t>
              </a:r>
              <a:r>
                <a:rPr lang="ja-JP" altLang="en-US" sz="1100" dirty="0" smtClean="0">
                  <a:latin typeface="ＭＳ Ｐ明朝" panose="02020600040205080304" pitchFamily="18" charset="-128"/>
                  <a:ea typeface="ＭＳ Ｐ明朝" panose="02020600040205080304" pitchFamily="18" charset="-128"/>
                </a:rPr>
                <a:t>）市町村</a:t>
              </a:r>
              <a:r>
                <a:rPr lang="ja-JP" altLang="en-US" sz="1100" dirty="0">
                  <a:latin typeface="ＭＳ Ｐ明朝" panose="02020600040205080304" pitchFamily="18" charset="-128"/>
                  <a:ea typeface="ＭＳ Ｐ明朝" panose="02020600040205080304" pitchFamily="18" charset="-128"/>
                </a:rPr>
                <a:t>が、介護保険財源を用いて取り組む</a:t>
              </a:r>
              <a:r>
                <a:rPr lang="ja-JP" altLang="en-US" sz="1100" dirty="0" smtClean="0">
                  <a:latin typeface="ＭＳ Ｐ明朝" panose="02020600040205080304" pitchFamily="18" charset="-128"/>
                  <a:ea typeface="ＭＳ Ｐ明朝" panose="02020600040205080304" pitchFamily="18" charset="-128"/>
                </a:rPr>
                <a:t>事業（財源構成は給付と同じ）。</a:t>
              </a:r>
              <a:endParaRPr lang="en-US" altLang="ja-JP" sz="1100" dirty="0">
                <a:latin typeface="ＭＳ Ｐ明朝" panose="02020600040205080304" pitchFamily="18" charset="-128"/>
                <a:ea typeface="ＭＳ Ｐ明朝" panose="02020600040205080304" pitchFamily="18" charset="-128"/>
              </a:endParaRPr>
            </a:p>
            <a:p>
              <a:pPr marL="185738" indent="-185738">
                <a:lnSpc>
                  <a:spcPct val="110000"/>
                </a:lnSpc>
              </a:pPr>
              <a:r>
                <a:rPr lang="ja-JP" altLang="en-US" sz="1500" dirty="0" smtClean="0">
                  <a:latin typeface="+mn-ea"/>
                </a:rPr>
                <a:t>○既存の介護事業所による既存のサービスに加えて、</a:t>
              </a:r>
              <a:r>
                <a:rPr lang="en-US" altLang="ja-JP" sz="1500" dirty="0" smtClean="0">
                  <a:latin typeface="+mn-ea"/>
                </a:rPr>
                <a:t>NPO</a:t>
              </a:r>
              <a:r>
                <a:rPr lang="ja-JP" altLang="en-US" sz="1500" dirty="0" err="1">
                  <a:latin typeface="+mn-ea"/>
                </a:rPr>
                <a:t>、</a:t>
              </a:r>
              <a:r>
                <a:rPr lang="ja-JP" altLang="en-US" sz="1500" dirty="0" smtClean="0">
                  <a:latin typeface="+mn-ea"/>
                </a:rPr>
                <a:t>民間</a:t>
              </a:r>
              <a:r>
                <a:rPr lang="ja-JP" altLang="en-US" sz="1500" dirty="0">
                  <a:latin typeface="+mn-ea"/>
                </a:rPr>
                <a:t>企業</a:t>
              </a:r>
              <a:r>
                <a:rPr lang="ja-JP" altLang="en-US" sz="1500" dirty="0" smtClean="0">
                  <a:latin typeface="+mn-ea"/>
                </a:rPr>
                <a:t>、ボランティア</a:t>
              </a:r>
              <a:r>
                <a:rPr lang="ja-JP" altLang="en-US" sz="1500" dirty="0">
                  <a:latin typeface="+mn-ea"/>
                </a:rPr>
                <a:t>など</a:t>
              </a:r>
              <a:r>
                <a:rPr lang="ja-JP" altLang="en-US" sz="1500" u="sng" dirty="0">
                  <a:latin typeface="+mn-ea"/>
                </a:rPr>
                <a:t>地域の多様な主体を活用</a:t>
              </a:r>
              <a:r>
                <a:rPr lang="ja-JP" altLang="en-US" sz="1500" dirty="0" smtClean="0">
                  <a:latin typeface="+mn-ea"/>
                </a:rPr>
                <a:t>して高齢者</a:t>
              </a:r>
              <a:r>
                <a:rPr lang="ja-JP" altLang="en-US" sz="1500" dirty="0">
                  <a:latin typeface="+mn-ea"/>
                </a:rPr>
                <a:t>を支援</a:t>
              </a:r>
              <a:r>
                <a:rPr lang="ja-JP" altLang="en-US" sz="1500" dirty="0" smtClean="0">
                  <a:latin typeface="+mn-ea"/>
                </a:rPr>
                <a:t>。</a:t>
              </a:r>
              <a:r>
                <a:rPr lang="ja-JP" altLang="en-US" sz="1500" u="sng" dirty="0" smtClean="0">
                  <a:latin typeface="+mn-ea"/>
                </a:rPr>
                <a:t>高齢者</a:t>
              </a:r>
              <a:r>
                <a:rPr lang="ja-JP" altLang="en-US" sz="1500" u="sng" dirty="0">
                  <a:latin typeface="+mn-ea"/>
                </a:rPr>
                <a:t>は</a:t>
              </a:r>
              <a:r>
                <a:rPr lang="ja-JP" altLang="en-US" sz="1500" u="sng" dirty="0" smtClean="0">
                  <a:latin typeface="+mn-ea"/>
                </a:rPr>
                <a:t>支え手側に回ることも</a:t>
              </a:r>
              <a:r>
                <a:rPr lang="ja-JP" altLang="en-US" sz="1500" dirty="0" smtClean="0">
                  <a:latin typeface="+mn-ea"/>
                </a:rPr>
                <a:t>。</a:t>
              </a:r>
              <a:endParaRPr lang="en-US" altLang="ja-JP" sz="1500" dirty="0" smtClean="0">
                <a:latin typeface="+mn-ea"/>
              </a:endParaRPr>
            </a:p>
            <a:p>
              <a:pPr marL="185738" indent="-185738">
                <a:lnSpc>
                  <a:spcPct val="110000"/>
                </a:lnSpc>
              </a:pPr>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a:t>
              </a:r>
              <a:r>
                <a:rPr lang="en-US" altLang="ja-JP" sz="1100" dirty="0">
                  <a:latin typeface="ＭＳ Ｐ明朝" panose="02020600040205080304" pitchFamily="18" charset="-128"/>
                  <a:ea typeface="ＭＳ Ｐ明朝" panose="02020600040205080304" pitchFamily="18" charset="-128"/>
                </a:rPr>
                <a:t>※</a:t>
              </a:r>
              <a:r>
                <a:rPr lang="ja-JP" altLang="en-US" sz="1100" dirty="0" smtClean="0">
                  <a:latin typeface="ＭＳ Ｐ明朝" panose="02020600040205080304" pitchFamily="18" charset="-128"/>
                  <a:ea typeface="ＭＳ Ｐ明朝" panose="02020600040205080304" pitchFamily="18" charset="-128"/>
                </a:rPr>
                <a:t>）住民主体のサービスの拡充等を推進することで、費用の効率化。</a:t>
              </a:r>
              <a:endParaRPr lang="ja-JP" altLang="en-US" sz="1100" dirty="0">
                <a:latin typeface="ＭＳ Ｐ明朝" panose="02020600040205080304" pitchFamily="18" charset="-128"/>
                <a:ea typeface="ＭＳ Ｐ明朝" panose="02020600040205080304" pitchFamily="18" charset="-128"/>
              </a:endParaRPr>
            </a:p>
          </p:txBody>
        </p:sp>
        <p:sp>
          <p:nvSpPr>
            <p:cNvPr id="47" name="下矢印 46"/>
            <p:cNvSpPr/>
            <p:nvPr/>
          </p:nvSpPr>
          <p:spPr>
            <a:xfrm rot="16200000">
              <a:off x="1925419" y="4433865"/>
              <a:ext cx="942596" cy="36004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grpSp>
      <p:grpSp>
        <p:nvGrpSpPr>
          <p:cNvPr id="2" name="グループ化 1"/>
          <p:cNvGrpSpPr/>
          <p:nvPr/>
        </p:nvGrpSpPr>
        <p:grpSpPr>
          <a:xfrm>
            <a:off x="57451" y="1594751"/>
            <a:ext cx="9583363" cy="2092133"/>
            <a:chOff x="56456" y="1594749"/>
            <a:chExt cx="9417352" cy="2222106"/>
          </a:xfrm>
        </p:grpSpPr>
        <p:sp>
          <p:nvSpPr>
            <p:cNvPr id="44" name="角丸四角形 43"/>
            <p:cNvSpPr/>
            <p:nvPr/>
          </p:nvSpPr>
          <p:spPr>
            <a:xfrm>
              <a:off x="56456" y="3541365"/>
              <a:ext cx="1512168" cy="275490"/>
            </a:xfrm>
            <a:prstGeom prst="roundRect">
              <a:avLst/>
            </a:prstGeom>
            <a:solidFill>
              <a:schemeClr val="accent6">
                <a:lumMod val="40000"/>
                <a:lumOff val="60000"/>
              </a:schemeClr>
            </a:solidFill>
            <a:ln w="317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PｺﾞｼｯｸM" panose="020B0600000000000000" pitchFamily="50" charset="-128"/>
                  <a:ea typeface="HGPｺﾞｼｯｸM" panose="020B0600000000000000" pitchFamily="50" charset="-128"/>
                </a:rPr>
                <a:t>見直し案の内容</a:t>
              </a:r>
              <a:endParaRPr kumimoji="1" lang="ja-JP" altLang="en-US" sz="1400" dirty="0" smtClean="0">
                <a:solidFill>
                  <a:schemeClr val="tx1"/>
                </a:solidFill>
                <a:latin typeface="HGPｺﾞｼｯｸM" panose="020B0600000000000000" pitchFamily="50" charset="-128"/>
                <a:ea typeface="HGPｺﾞｼｯｸM" panose="020B0600000000000000" pitchFamily="50" charset="-128"/>
              </a:endParaRPr>
            </a:p>
          </p:txBody>
        </p:sp>
        <p:grpSp>
          <p:nvGrpSpPr>
            <p:cNvPr id="34" name="グループ化 25"/>
            <p:cNvGrpSpPr/>
            <p:nvPr/>
          </p:nvGrpSpPr>
          <p:grpSpPr>
            <a:xfrm>
              <a:off x="1818067" y="1594749"/>
              <a:ext cx="5727221" cy="1755938"/>
              <a:chOff x="2051720" y="721810"/>
              <a:chExt cx="5328592" cy="4147350"/>
            </a:xfrm>
          </p:grpSpPr>
          <p:sp>
            <p:nvSpPr>
              <p:cNvPr id="35" name="円/楕円 34"/>
              <p:cNvSpPr/>
              <p:nvPr/>
            </p:nvSpPr>
            <p:spPr>
              <a:xfrm>
                <a:off x="2051720" y="908720"/>
                <a:ext cx="5328592" cy="3960440"/>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ltLang="ja-JP" sz="1100" dirty="0" smtClean="0">
                  <a:solidFill>
                    <a:prstClr val="black"/>
                  </a:solidFill>
                </a:endParaRPr>
              </a:p>
            </p:txBody>
          </p:sp>
          <p:sp>
            <p:nvSpPr>
              <p:cNvPr id="36" name="角丸四角形 35"/>
              <p:cNvSpPr/>
              <p:nvPr/>
            </p:nvSpPr>
            <p:spPr>
              <a:xfrm>
                <a:off x="3896517" y="721810"/>
                <a:ext cx="1667221" cy="590652"/>
              </a:xfrm>
              <a:prstGeom prst="roundRect">
                <a:avLst/>
              </a:prstGeom>
              <a:solidFill>
                <a:schemeClr val="bg1"/>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200" dirty="0" smtClean="0">
                    <a:solidFill>
                      <a:prstClr val="black"/>
                    </a:solidFill>
                  </a:rPr>
                  <a:t>地域住民の参加</a:t>
                </a:r>
                <a:endParaRPr lang="ja-JP" altLang="en-US" sz="1200" dirty="0">
                  <a:solidFill>
                    <a:prstClr val="black"/>
                  </a:solidFill>
                </a:endParaRPr>
              </a:p>
            </p:txBody>
          </p:sp>
        </p:grpSp>
        <p:grpSp>
          <p:nvGrpSpPr>
            <p:cNvPr id="37" name="グループ化 24"/>
            <p:cNvGrpSpPr/>
            <p:nvPr/>
          </p:nvGrpSpPr>
          <p:grpSpPr>
            <a:xfrm>
              <a:off x="3656856" y="1700808"/>
              <a:ext cx="5766285" cy="1965588"/>
              <a:chOff x="3563888" y="1070594"/>
              <a:chExt cx="5328592" cy="3942582"/>
            </a:xfrm>
            <a:solidFill>
              <a:schemeClr val="accent1">
                <a:lumMod val="20000"/>
                <a:lumOff val="80000"/>
                <a:alpha val="70000"/>
              </a:schemeClr>
            </a:solidFill>
          </p:grpSpPr>
          <p:sp>
            <p:nvSpPr>
              <p:cNvPr id="38" name="円/楕円 37"/>
              <p:cNvSpPr/>
              <p:nvPr/>
            </p:nvSpPr>
            <p:spPr>
              <a:xfrm>
                <a:off x="3563888" y="1412777"/>
                <a:ext cx="5328592" cy="3600399"/>
              </a:xfrm>
              <a:prstGeom prst="ellipse">
                <a:avLst/>
              </a:prstGeom>
              <a:grp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ltLang="ja-JP" sz="1100" dirty="0" smtClean="0">
                  <a:solidFill>
                    <a:prstClr val="black"/>
                  </a:solidFill>
                </a:endParaRPr>
              </a:p>
            </p:txBody>
          </p:sp>
          <p:sp>
            <p:nvSpPr>
              <p:cNvPr id="40" name="角丸四角形 39"/>
              <p:cNvSpPr/>
              <p:nvPr/>
            </p:nvSpPr>
            <p:spPr>
              <a:xfrm>
                <a:off x="5826323" y="1070594"/>
                <a:ext cx="1704465" cy="486469"/>
              </a:xfrm>
              <a:prstGeom prst="roundRect">
                <a:avLst/>
              </a:prstGeom>
              <a:solidFill>
                <a:schemeClr val="accent1">
                  <a:lumMod val="20000"/>
                  <a:lumOff val="80000"/>
                </a:schemeClr>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200" dirty="0" smtClean="0">
                    <a:solidFill>
                      <a:prstClr val="black"/>
                    </a:solidFill>
                  </a:rPr>
                  <a:t>高齢者の社会参加</a:t>
                </a:r>
                <a:endParaRPr lang="ja-JP" altLang="en-US" sz="1200" dirty="0">
                  <a:solidFill>
                    <a:prstClr val="black"/>
                  </a:solidFill>
                </a:endParaRPr>
              </a:p>
            </p:txBody>
          </p:sp>
        </p:grpSp>
        <p:grpSp>
          <p:nvGrpSpPr>
            <p:cNvPr id="41" name="グループ化 23"/>
            <p:cNvGrpSpPr/>
            <p:nvPr/>
          </p:nvGrpSpPr>
          <p:grpSpPr>
            <a:xfrm>
              <a:off x="66376" y="1794141"/>
              <a:ext cx="5803584" cy="1818128"/>
              <a:chOff x="251520" y="1165452"/>
              <a:chExt cx="5472608" cy="3736486"/>
            </a:xfrm>
          </p:grpSpPr>
          <p:sp>
            <p:nvSpPr>
              <p:cNvPr id="48" name="円/楕円 47"/>
              <p:cNvSpPr/>
              <p:nvPr/>
            </p:nvSpPr>
            <p:spPr>
              <a:xfrm>
                <a:off x="251520" y="1301539"/>
                <a:ext cx="5472608" cy="3600399"/>
              </a:xfrm>
              <a:prstGeom prst="ellipse">
                <a:avLst/>
              </a:prstGeom>
              <a:solidFill>
                <a:schemeClr val="accent2">
                  <a:lumMod val="20000"/>
                  <a:lumOff val="80000"/>
                  <a:alpha val="7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ltLang="ja-JP" sz="1100" dirty="0" smtClean="0">
                  <a:solidFill>
                    <a:prstClr val="black"/>
                  </a:solidFill>
                </a:endParaRPr>
              </a:p>
            </p:txBody>
          </p:sp>
          <p:sp>
            <p:nvSpPr>
              <p:cNvPr id="49" name="角丸四角形 48"/>
              <p:cNvSpPr/>
              <p:nvPr/>
            </p:nvSpPr>
            <p:spPr>
              <a:xfrm>
                <a:off x="2016657" y="1165452"/>
                <a:ext cx="1484777" cy="400131"/>
              </a:xfrm>
              <a:prstGeom prst="roundRect">
                <a:avLst/>
              </a:prstGeom>
              <a:solidFill>
                <a:schemeClr val="accent2">
                  <a:lumMod val="40000"/>
                  <a:lumOff val="60000"/>
                </a:schemeClr>
              </a:solidFill>
              <a:ln w="6350">
                <a:solidFill>
                  <a:schemeClr val="accent2">
                    <a:lumMod val="60000"/>
                    <a:lumOff val="4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200" dirty="0" smtClean="0">
                    <a:solidFill>
                      <a:prstClr val="black"/>
                    </a:solidFill>
                  </a:rPr>
                  <a:t>生活支援サービス</a:t>
                </a:r>
                <a:endParaRPr lang="ja-JP" altLang="en-US" sz="1200" dirty="0">
                  <a:solidFill>
                    <a:prstClr val="black"/>
                  </a:solidFill>
                </a:endParaRPr>
              </a:p>
            </p:txBody>
          </p:sp>
        </p:grpSp>
        <p:sp>
          <p:nvSpPr>
            <p:cNvPr id="50" name="角丸四角形 49"/>
            <p:cNvSpPr/>
            <p:nvPr/>
          </p:nvSpPr>
          <p:spPr>
            <a:xfrm>
              <a:off x="4017199" y="2132856"/>
              <a:ext cx="2519977" cy="1033981"/>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100" dirty="0" smtClean="0">
                  <a:solidFill>
                    <a:prstClr val="black"/>
                  </a:solidFill>
                </a:rPr>
                <a:t>　</a:t>
              </a:r>
              <a:r>
                <a:rPr lang="ja-JP" altLang="en-US" sz="1100" b="1" dirty="0" smtClean="0">
                  <a:solidFill>
                    <a:prstClr val="black"/>
                  </a:solidFill>
                </a:rPr>
                <a:t>生活支援の担い手</a:t>
              </a:r>
              <a:endParaRPr lang="en-US" altLang="ja-JP" sz="1100" b="1" dirty="0" smtClean="0">
                <a:solidFill>
                  <a:prstClr val="black"/>
                </a:solidFill>
              </a:endParaRPr>
            </a:p>
            <a:p>
              <a:pPr fontAlgn="auto">
                <a:spcBef>
                  <a:spcPts val="0"/>
                </a:spcBef>
                <a:spcAft>
                  <a:spcPts val="0"/>
                </a:spcAft>
              </a:pPr>
              <a:r>
                <a:rPr lang="ja-JP" altLang="en-US" sz="1100" b="1" dirty="0" smtClean="0">
                  <a:solidFill>
                    <a:prstClr val="black"/>
                  </a:solidFill>
                </a:rPr>
                <a:t>　としての社会参加</a:t>
              </a:r>
              <a:endParaRPr lang="en-US" altLang="ja-JP" sz="1100" b="1" dirty="0" smtClean="0">
                <a:solidFill>
                  <a:prstClr val="black"/>
                </a:solidFill>
              </a:endParaRPr>
            </a:p>
          </p:txBody>
        </p:sp>
        <p:sp>
          <p:nvSpPr>
            <p:cNvPr id="51" name="角丸四角形 50"/>
            <p:cNvSpPr/>
            <p:nvPr/>
          </p:nvSpPr>
          <p:spPr>
            <a:xfrm>
              <a:off x="5961112" y="2108209"/>
              <a:ext cx="3512696" cy="146480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100" dirty="0" smtClean="0">
                  <a:solidFill>
                    <a:prstClr val="black"/>
                  </a:solidFill>
                </a:rPr>
                <a:t>○現役時代の能力を活かした活動</a:t>
              </a:r>
              <a:endParaRPr lang="en-US" altLang="ja-JP" sz="1100" dirty="0" smtClean="0">
                <a:solidFill>
                  <a:prstClr val="black"/>
                </a:solidFill>
              </a:endParaRPr>
            </a:p>
            <a:p>
              <a:pPr fontAlgn="auto">
                <a:spcBef>
                  <a:spcPts val="0"/>
                </a:spcBef>
                <a:spcAft>
                  <a:spcPts val="0"/>
                </a:spcAft>
              </a:pPr>
              <a:r>
                <a:rPr lang="ja-JP" altLang="en-US" sz="1100" dirty="0" smtClean="0">
                  <a:solidFill>
                    <a:prstClr val="black"/>
                  </a:solidFill>
                </a:rPr>
                <a:t>○興味関心がある活動</a:t>
              </a:r>
              <a:endParaRPr lang="en-US" altLang="ja-JP" sz="1100" dirty="0" smtClean="0">
                <a:solidFill>
                  <a:prstClr val="black"/>
                </a:solidFill>
              </a:endParaRPr>
            </a:p>
            <a:p>
              <a:pPr fontAlgn="auto">
                <a:spcBef>
                  <a:spcPts val="0"/>
                </a:spcBef>
                <a:spcAft>
                  <a:spcPts val="0"/>
                </a:spcAft>
              </a:pPr>
              <a:r>
                <a:rPr lang="ja-JP" altLang="en-US" sz="1100" dirty="0" smtClean="0">
                  <a:solidFill>
                    <a:prstClr val="black"/>
                  </a:solidFill>
                </a:rPr>
                <a:t>○新たにチャレンジする活動</a:t>
              </a:r>
              <a:endParaRPr lang="en-US" altLang="ja-JP" sz="1100" dirty="0" smtClean="0">
                <a:solidFill>
                  <a:prstClr val="black"/>
                </a:solidFill>
              </a:endParaRPr>
            </a:p>
            <a:p>
              <a:pPr fontAlgn="auto">
                <a:spcBef>
                  <a:spcPts val="0"/>
                </a:spcBef>
                <a:spcAft>
                  <a:spcPts val="0"/>
                </a:spcAft>
              </a:pPr>
              <a:endParaRPr lang="en-US" altLang="ja-JP" sz="1100" dirty="0" smtClean="0">
                <a:solidFill>
                  <a:prstClr val="black"/>
                </a:solidFill>
              </a:endParaRPr>
            </a:p>
            <a:p>
              <a:pPr fontAlgn="auto">
                <a:spcBef>
                  <a:spcPts val="0"/>
                </a:spcBef>
                <a:spcAft>
                  <a:spcPts val="0"/>
                </a:spcAft>
              </a:pPr>
              <a:r>
                <a:rPr lang="ja-JP" altLang="en-US" sz="1100" dirty="0" smtClean="0">
                  <a:solidFill>
                    <a:prstClr val="black"/>
                  </a:solidFill>
                </a:rPr>
                <a:t>　　・一般就労、起業</a:t>
              </a:r>
              <a:endParaRPr lang="en-US" altLang="ja-JP" sz="1100" dirty="0" smtClean="0">
                <a:solidFill>
                  <a:prstClr val="black"/>
                </a:solidFill>
              </a:endParaRPr>
            </a:p>
            <a:p>
              <a:pPr fontAlgn="auto">
                <a:spcBef>
                  <a:spcPts val="0"/>
                </a:spcBef>
                <a:spcAft>
                  <a:spcPts val="0"/>
                </a:spcAft>
              </a:pPr>
              <a:r>
                <a:rPr lang="ja-JP" altLang="en-US" sz="1100" dirty="0" smtClean="0">
                  <a:solidFill>
                    <a:prstClr val="black"/>
                  </a:solidFill>
                </a:rPr>
                <a:t>　　・趣味活動</a:t>
              </a:r>
              <a:endParaRPr lang="en-US" altLang="ja-JP" sz="1100" dirty="0" smtClean="0">
                <a:solidFill>
                  <a:prstClr val="black"/>
                </a:solidFill>
              </a:endParaRPr>
            </a:p>
            <a:p>
              <a:pPr fontAlgn="auto">
                <a:spcBef>
                  <a:spcPts val="0"/>
                </a:spcBef>
                <a:spcAft>
                  <a:spcPts val="0"/>
                </a:spcAft>
              </a:pPr>
              <a:r>
                <a:rPr lang="ja-JP" altLang="en-US" sz="1100" dirty="0" smtClean="0">
                  <a:solidFill>
                    <a:prstClr val="black"/>
                  </a:solidFill>
                </a:rPr>
                <a:t>　　・健康づくり活動、地域活動</a:t>
              </a:r>
              <a:endParaRPr lang="en-US" altLang="ja-JP" sz="1100" dirty="0" smtClean="0">
                <a:solidFill>
                  <a:prstClr val="black"/>
                </a:solidFill>
              </a:endParaRPr>
            </a:p>
            <a:p>
              <a:pPr fontAlgn="auto">
                <a:spcBef>
                  <a:spcPts val="0"/>
                </a:spcBef>
                <a:spcAft>
                  <a:spcPts val="0"/>
                </a:spcAft>
              </a:pPr>
              <a:r>
                <a:rPr lang="ja-JP" altLang="en-US" sz="1100" dirty="0" smtClean="0">
                  <a:solidFill>
                    <a:prstClr val="black"/>
                  </a:solidFill>
                </a:rPr>
                <a:t>　　・介護、福祉以外の　</a:t>
              </a:r>
              <a:endParaRPr lang="en-US" altLang="ja-JP" sz="1100" dirty="0" smtClean="0">
                <a:solidFill>
                  <a:prstClr val="black"/>
                </a:solidFill>
              </a:endParaRPr>
            </a:p>
            <a:p>
              <a:pPr fontAlgn="auto">
                <a:spcBef>
                  <a:spcPts val="0"/>
                </a:spcBef>
                <a:spcAft>
                  <a:spcPts val="0"/>
                </a:spcAft>
              </a:pPr>
              <a:r>
                <a:rPr lang="ja-JP" altLang="en-US" sz="1100" dirty="0" smtClean="0">
                  <a:solidFill>
                    <a:prstClr val="black"/>
                  </a:solidFill>
                </a:rPr>
                <a:t> 　　 ボランティア活動　等</a:t>
              </a:r>
              <a:endParaRPr lang="ja-JP" altLang="en-US" sz="1100" dirty="0">
                <a:solidFill>
                  <a:prstClr val="black"/>
                </a:solidFill>
              </a:endParaRPr>
            </a:p>
          </p:txBody>
        </p:sp>
        <p:sp>
          <p:nvSpPr>
            <p:cNvPr id="52" name="角丸四角形 51"/>
            <p:cNvSpPr/>
            <p:nvPr/>
          </p:nvSpPr>
          <p:spPr>
            <a:xfrm>
              <a:off x="990405" y="2043734"/>
              <a:ext cx="4123599" cy="1507889"/>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ltLang="ja-JP" sz="1100" dirty="0" smtClean="0">
                <a:solidFill>
                  <a:prstClr val="black"/>
                </a:solidFill>
              </a:endParaRPr>
            </a:p>
            <a:p>
              <a:pPr fontAlgn="auto">
                <a:spcBef>
                  <a:spcPts val="0"/>
                </a:spcBef>
                <a:spcAft>
                  <a:spcPts val="0"/>
                </a:spcAft>
              </a:pPr>
              <a:r>
                <a:rPr lang="ja-JP" altLang="en-US" sz="1100" b="1" dirty="0" smtClean="0">
                  <a:solidFill>
                    <a:prstClr val="black"/>
                  </a:solidFill>
                </a:rPr>
                <a:t>○ニーズに合った多様なサービス種別</a:t>
              </a:r>
              <a:endParaRPr lang="en-US" altLang="ja-JP" sz="1100" b="1" dirty="0" smtClean="0">
                <a:solidFill>
                  <a:prstClr val="black"/>
                </a:solidFill>
              </a:endParaRPr>
            </a:p>
            <a:p>
              <a:pPr fontAlgn="auto">
                <a:spcBef>
                  <a:spcPts val="0"/>
                </a:spcBef>
                <a:spcAft>
                  <a:spcPts val="0"/>
                </a:spcAft>
              </a:pPr>
              <a:r>
                <a:rPr lang="ja-JP" altLang="en-US" sz="1100" b="1" dirty="0" smtClean="0">
                  <a:solidFill>
                    <a:prstClr val="black"/>
                  </a:solidFill>
                </a:rPr>
                <a:t>○住民主体、</a:t>
              </a:r>
              <a:r>
                <a:rPr lang="en-US" altLang="ja-JP" sz="1100" b="1" dirty="0" smtClean="0">
                  <a:solidFill>
                    <a:prstClr val="black"/>
                  </a:solidFill>
                  <a:latin typeface="ＭＳ Ｐゴシック"/>
                </a:rPr>
                <a:t>NPO</a:t>
              </a:r>
              <a:r>
                <a:rPr lang="ja-JP" altLang="en-US" sz="1100" b="1" dirty="0" err="1" smtClean="0">
                  <a:solidFill>
                    <a:prstClr val="black"/>
                  </a:solidFill>
                  <a:latin typeface="ＭＳ Ｐゴシック"/>
                </a:rPr>
                <a:t>、</a:t>
              </a:r>
              <a:r>
                <a:rPr lang="ja-JP" altLang="en-US" sz="1100" b="1" dirty="0" smtClean="0">
                  <a:solidFill>
                    <a:prstClr val="black"/>
                  </a:solidFill>
                  <a:latin typeface="ＭＳ Ｐゴシック"/>
                </a:rPr>
                <a:t>民間企業、協同組合等</a:t>
              </a:r>
              <a:endParaRPr lang="en-US" altLang="ja-JP" sz="1100" b="1" dirty="0" smtClean="0">
                <a:solidFill>
                  <a:prstClr val="black"/>
                </a:solidFill>
                <a:latin typeface="ＭＳ Ｐゴシック"/>
              </a:endParaRPr>
            </a:p>
            <a:p>
              <a:pPr fontAlgn="auto">
                <a:spcBef>
                  <a:spcPts val="0"/>
                </a:spcBef>
                <a:spcAft>
                  <a:spcPts val="0"/>
                </a:spcAft>
              </a:pPr>
              <a:r>
                <a:rPr lang="ja-JP" altLang="en-US" sz="1100" b="1" dirty="0">
                  <a:solidFill>
                    <a:prstClr val="black"/>
                  </a:solidFill>
                  <a:latin typeface="ＭＳ Ｐゴシック"/>
                </a:rPr>
                <a:t>　</a:t>
              </a:r>
              <a:r>
                <a:rPr lang="ja-JP" altLang="en-US" sz="1100" b="1" dirty="0" smtClean="0">
                  <a:solidFill>
                    <a:prstClr val="black"/>
                  </a:solidFill>
                  <a:latin typeface="ＭＳ Ｐゴシック"/>
                </a:rPr>
                <a:t> 多様な主体による</a:t>
              </a:r>
              <a:r>
                <a:rPr lang="ja-JP" altLang="en-US" sz="1100" b="1" dirty="0" smtClean="0">
                  <a:solidFill>
                    <a:prstClr val="black"/>
                  </a:solidFill>
                </a:rPr>
                <a:t>サービス提供</a:t>
              </a:r>
              <a:endParaRPr lang="en-US" altLang="ja-JP" sz="1100" b="1" dirty="0" smtClean="0">
                <a:solidFill>
                  <a:prstClr val="black"/>
                </a:solidFill>
              </a:endParaRPr>
            </a:p>
            <a:p>
              <a:pPr fontAlgn="auto">
                <a:spcBef>
                  <a:spcPts val="0"/>
                </a:spcBef>
                <a:spcAft>
                  <a:spcPts val="0"/>
                </a:spcAft>
              </a:pPr>
              <a:endParaRPr lang="en-US" altLang="ja-JP" sz="1100" dirty="0" smtClean="0">
                <a:solidFill>
                  <a:prstClr val="black"/>
                </a:solidFill>
              </a:endParaRPr>
            </a:p>
            <a:p>
              <a:pPr fontAlgn="auto">
                <a:spcBef>
                  <a:spcPts val="0"/>
                </a:spcBef>
                <a:spcAft>
                  <a:spcPts val="0"/>
                </a:spcAft>
              </a:pPr>
              <a:r>
                <a:rPr lang="ja-JP" altLang="en-US" sz="1100" dirty="0" smtClean="0">
                  <a:solidFill>
                    <a:prstClr val="black"/>
                  </a:solidFill>
                </a:rPr>
                <a:t>　　・地域サロンの開催</a:t>
              </a:r>
              <a:endParaRPr lang="en-US" altLang="ja-JP" sz="1100" dirty="0" smtClean="0">
                <a:solidFill>
                  <a:prstClr val="black"/>
                </a:solidFill>
              </a:endParaRPr>
            </a:p>
            <a:p>
              <a:pPr fontAlgn="auto">
                <a:spcBef>
                  <a:spcPts val="0"/>
                </a:spcBef>
                <a:spcAft>
                  <a:spcPts val="0"/>
                </a:spcAft>
              </a:pPr>
              <a:r>
                <a:rPr lang="ja-JP" altLang="en-US" sz="1100" dirty="0" smtClean="0">
                  <a:solidFill>
                    <a:prstClr val="black"/>
                  </a:solidFill>
                </a:rPr>
                <a:t>　　・見守り、安否確認</a:t>
              </a:r>
              <a:endParaRPr lang="en-US" altLang="ja-JP" sz="1100" dirty="0" smtClean="0">
                <a:solidFill>
                  <a:prstClr val="black"/>
                </a:solidFill>
              </a:endParaRPr>
            </a:p>
            <a:p>
              <a:pPr fontAlgn="auto">
                <a:spcBef>
                  <a:spcPts val="0"/>
                </a:spcBef>
                <a:spcAft>
                  <a:spcPts val="0"/>
                </a:spcAft>
              </a:pPr>
              <a:r>
                <a:rPr lang="ja-JP" altLang="en-US" sz="1100" dirty="0" smtClean="0">
                  <a:solidFill>
                    <a:prstClr val="black"/>
                  </a:solidFill>
                </a:rPr>
                <a:t>　　・外出支援</a:t>
              </a:r>
              <a:endParaRPr lang="en-US" altLang="ja-JP" sz="1100" dirty="0" smtClean="0">
                <a:solidFill>
                  <a:prstClr val="black"/>
                </a:solidFill>
              </a:endParaRPr>
            </a:p>
            <a:p>
              <a:pPr marL="354013" indent="-354013" fontAlgn="auto">
                <a:spcBef>
                  <a:spcPts val="0"/>
                </a:spcBef>
                <a:spcAft>
                  <a:spcPts val="0"/>
                </a:spcAft>
              </a:pPr>
              <a:r>
                <a:rPr lang="ja-JP" altLang="en-US" sz="1100" dirty="0" smtClean="0">
                  <a:solidFill>
                    <a:prstClr val="black"/>
                  </a:solidFill>
                </a:rPr>
                <a:t>　　・買い物、調理、掃除などの家事支援 　等　　</a:t>
              </a:r>
              <a:endParaRPr lang="en-US" altLang="ja-JP" sz="1100" dirty="0" smtClean="0">
                <a:solidFill>
                  <a:prstClr val="black"/>
                </a:solidFill>
              </a:endParaRPr>
            </a:p>
            <a:p>
              <a:pPr fontAlgn="auto">
                <a:spcBef>
                  <a:spcPts val="0"/>
                </a:spcBef>
                <a:spcAft>
                  <a:spcPts val="0"/>
                </a:spcAft>
              </a:pPr>
              <a:endParaRPr lang="en-US" altLang="ja-JP" sz="1100" dirty="0" smtClean="0">
                <a:solidFill>
                  <a:prstClr val="black"/>
                </a:solidFill>
              </a:endParaRPr>
            </a:p>
          </p:txBody>
        </p:sp>
        <p:pic>
          <p:nvPicPr>
            <p:cNvPr id="53" name="Picture 15" descr="C:\Users\OSJSE\AppData\Local\Microsoft\Windows\Temporary Internet Files\Content.IE5\IBVVOSZQ\MC900297567[1].wmf"/>
            <p:cNvPicPr>
              <a:picLocks noChangeAspect="1" noChangeArrowheads="1"/>
            </p:cNvPicPr>
            <p:nvPr/>
          </p:nvPicPr>
          <p:blipFill>
            <a:blip r:embed="rId2" cstate="print"/>
            <a:srcRect/>
            <a:stretch>
              <a:fillRect/>
            </a:stretch>
          </p:blipFill>
          <p:spPr bwMode="auto">
            <a:xfrm>
              <a:off x="4270853" y="2905407"/>
              <a:ext cx="1042187" cy="307569"/>
            </a:xfrm>
            <a:prstGeom prst="rect">
              <a:avLst/>
            </a:prstGeom>
            <a:noFill/>
          </p:spPr>
        </p:pic>
      </p:grpSp>
      <p:sp>
        <p:nvSpPr>
          <p:cNvPr id="54" name="スライド番号プレースホルダ 31"/>
          <p:cNvSpPr>
            <a:spLocks noGrp="1"/>
          </p:cNvSpPr>
          <p:nvPr>
            <p:ph type="sldNum" sz="quarter" idx="12"/>
          </p:nvPr>
        </p:nvSpPr>
        <p:spPr>
          <a:xfrm>
            <a:off x="9648824" y="6579522"/>
            <a:ext cx="502442" cy="258654"/>
          </a:xfrm>
        </p:spPr>
        <p:txBody>
          <a:bodyPr/>
          <a:lstStyle/>
          <a:p>
            <a:pPr>
              <a:defRPr/>
            </a:pPr>
            <a:fld id="{AFF62460-EC34-422A-A834-EA8B1E04C307}" type="slidenum">
              <a:rPr lang="en-US" altLang="ja-JP" sz="1400" smtClean="0">
                <a:solidFill>
                  <a:prstClr val="black"/>
                </a:solidFill>
                <a:latin typeface="+mn-ea"/>
              </a:rPr>
              <a:pPr>
                <a:defRPr/>
              </a:pPr>
              <a:t>52</a:t>
            </a:fld>
            <a:endParaRPr lang="en-US" altLang="ja-JP" sz="1400" dirty="0">
              <a:solidFill>
                <a:prstClr val="black"/>
              </a:solidFill>
              <a:latin typeface="+mn-ea"/>
            </a:endParaRPr>
          </a:p>
        </p:txBody>
      </p:sp>
      <p:sp>
        <p:nvSpPr>
          <p:cNvPr id="42" name="テキスト ボックス 41"/>
          <p:cNvSpPr txBox="1"/>
          <p:nvPr/>
        </p:nvSpPr>
        <p:spPr>
          <a:xfrm>
            <a:off x="57451" y="45785"/>
            <a:ext cx="9918285" cy="400110"/>
          </a:xfrm>
          <a:prstGeom prst="rect">
            <a:avLst/>
          </a:prstGeom>
          <a:solidFill>
            <a:srgbClr val="FFFF00">
              <a:alpha val="30000"/>
            </a:srgbClr>
          </a:solidFill>
          <a:ln w="25400">
            <a:solidFill>
              <a:schemeClr val="accent1">
                <a:lumMod val="75000"/>
              </a:schemeClr>
            </a:solidFill>
          </a:ln>
        </p:spPr>
        <p:txBody>
          <a:bodyPr wrap="square" rtlCol="0">
            <a:spAutoFit/>
          </a:bodyPr>
          <a:lstStyle/>
          <a:p>
            <a:pPr algn="ctr" fontAlgn="base">
              <a:spcBef>
                <a:spcPct val="0"/>
              </a:spcBef>
              <a:spcAft>
                <a:spcPct val="0"/>
              </a:spcAft>
            </a:pPr>
            <a:r>
              <a:rPr lang="ja-JP" altLang="en-US" sz="2000" dirty="0" smtClean="0">
                <a:solidFill>
                  <a:prstClr val="black"/>
                </a:solidFill>
                <a:latin typeface="HGP創英角ｺﾞｼｯｸUB" pitchFamily="50" charset="-128"/>
                <a:ea typeface="HGP創英角ｺﾞｼｯｸUB" pitchFamily="50" charset="-128"/>
              </a:rPr>
              <a:t>生活支援サービスの充実と高齢者の社会参加促進に向けた予防給付の見直し</a:t>
            </a:r>
            <a:endParaRPr lang="ja-JP" altLang="en-US" sz="20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71080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953" y="30879"/>
            <a:ext cx="10052674" cy="404663"/>
          </a:xfrm>
          <a:noFill/>
          <a:ln>
            <a:noFill/>
          </a:ln>
        </p:spPr>
        <p:txBody>
          <a:bodyPr>
            <a:noAutofit/>
          </a:bodyPr>
          <a:lstStyle/>
          <a:p>
            <a:r>
              <a:rPr lang="ja-JP" altLang="en-US" sz="1800" b="1" dirty="0" smtClean="0"/>
              <a:t>要支援者の訪問介護、通所介護の</a:t>
            </a:r>
            <a:r>
              <a:rPr lang="ja-JP" altLang="en-US" sz="1800" b="1" dirty="0"/>
              <a:t>総合事業への</a:t>
            </a:r>
            <a:r>
              <a:rPr lang="ja-JP" altLang="en-US" sz="1800" b="1" dirty="0" smtClean="0"/>
              <a:t>移行（介護予防・生活支援サービス事業）</a:t>
            </a:r>
            <a:endParaRPr kumimoji="1" lang="ja-JP" altLang="en-US" sz="1800" b="1" dirty="0"/>
          </a:p>
        </p:txBody>
      </p:sp>
      <p:sp>
        <p:nvSpPr>
          <p:cNvPr id="5" name="角丸四角形 4"/>
          <p:cNvSpPr/>
          <p:nvPr/>
        </p:nvSpPr>
        <p:spPr>
          <a:xfrm>
            <a:off x="218578" y="1521950"/>
            <a:ext cx="3063478" cy="394883"/>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予防給付</a:t>
            </a:r>
            <a:r>
              <a:rPr lang="ja-JP" altLang="en-US" dirty="0">
                <a:solidFill>
                  <a:prstClr val="black"/>
                </a:solidFill>
              </a:rPr>
              <a:t>による</a:t>
            </a:r>
            <a:r>
              <a:rPr lang="ja-JP" altLang="en-US" dirty="0" smtClean="0">
                <a:solidFill>
                  <a:prstClr val="black"/>
                </a:solidFill>
              </a:rPr>
              <a:t>サービス</a:t>
            </a:r>
            <a:endParaRPr lang="ja-JP" altLang="en-US" dirty="0">
              <a:solidFill>
                <a:prstClr val="black"/>
              </a:solidFill>
            </a:endParaRPr>
          </a:p>
        </p:txBody>
      </p:sp>
      <p:sp>
        <p:nvSpPr>
          <p:cNvPr id="12" name="正方形/長方形 11"/>
          <p:cNvSpPr/>
          <p:nvPr/>
        </p:nvSpPr>
        <p:spPr>
          <a:xfrm>
            <a:off x="337656" y="1953754"/>
            <a:ext cx="2704813" cy="478761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8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r>
              <a:rPr lang="ja-JP" altLang="en-US" sz="1200" dirty="0">
                <a:solidFill>
                  <a:prstClr val="black"/>
                </a:solidFill>
              </a:rPr>
              <a:t>・訪問看護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・訪問リハビリテーション</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・通所リハビリテーション</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・短期入所療養介護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・居宅療養管理指導</a:t>
            </a:r>
            <a:endParaRPr lang="en-US" altLang="ja-JP" sz="1200" dirty="0">
              <a:solidFill>
                <a:prstClr val="black"/>
              </a:solidFill>
            </a:endParaRPr>
          </a:p>
          <a:p>
            <a:pPr fontAlgn="base">
              <a:spcBef>
                <a:spcPct val="0"/>
              </a:spcBef>
              <a:spcAft>
                <a:spcPct val="0"/>
              </a:spcAft>
            </a:pPr>
            <a:r>
              <a:rPr lang="ja-JP" altLang="en-US" sz="1200" dirty="0" smtClean="0">
                <a:solidFill>
                  <a:prstClr val="black"/>
                </a:solidFill>
              </a:rPr>
              <a:t>・</a:t>
            </a:r>
            <a:r>
              <a:rPr lang="ja-JP" altLang="en-US" sz="1200" dirty="0">
                <a:solidFill>
                  <a:prstClr val="black"/>
                </a:solidFill>
              </a:rPr>
              <a:t>特定施設入所者生活介護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・短期入所者生活介護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・訪問入浴介護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・認知症対応型通所介護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・小規模多機能型居宅介護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・認知症対応型共同生活介護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・福祉用具貸与</a:t>
            </a:r>
            <a:endParaRPr lang="en-US" altLang="ja-JP" sz="1200" dirty="0">
              <a:solidFill>
                <a:prstClr val="black"/>
              </a:solidFill>
            </a:endParaRPr>
          </a:p>
          <a:p>
            <a:pPr fontAlgn="base">
              <a:spcBef>
                <a:spcPct val="0"/>
              </a:spcBef>
              <a:spcAft>
                <a:spcPct val="0"/>
              </a:spcAft>
            </a:pPr>
            <a:r>
              <a:rPr lang="ja-JP" altLang="en-US" sz="1200" dirty="0" smtClean="0">
                <a:solidFill>
                  <a:prstClr val="black"/>
                </a:solidFill>
              </a:rPr>
              <a:t>・</a:t>
            </a:r>
            <a:r>
              <a:rPr lang="ja-JP" altLang="en-US" sz="1200" dirty="0">
                <a:solidFill>
                  <a:prstClr val="black"/>
                </a:solidFill>
              </a:rPr>
              <a:t>福祉用具販売</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・住宅改修　　　　　　　　　　　</a:t>
            </a:r>
            <a:r>
              <a:rPr lang="ja-JP" altLang="en-US" sz="1200" dirty="0" smtClean="0">
                <a:solidFill>
                  <a:prstClr val="black"/>
                </a:solidFill>
              </a:rPr>
              <a:t>など</a:t>
            </a:r>
            <a:endParaRPr lang="en-US" altLang="ja-JP" sz="12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14" name="角丸四角形 13"/>
          <p:cNvSpPr/>
          <p:nvPr/>
        </p:nvSpPr>
        <p:spPr>
          <a:xfrm>
            <a:off x="5333423" y="1464150"/>
            <a:ext cx="4213537" cy="538899"/>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新しい総合事業</a:t>
            </a:r>
            <a:r>
              <a:rPr lang="ja-JP" altLang="en-US" dirty="0">
                <a:solidFill>
                  <a:prstClr val="black"/>
                </a:solidFill>
              </a:rPr>
              <a:t>による</a:t>
            </a:r>
            <a:r>
              <a:rPr lang="ja-JP" altLang="en-US" dirty="0" smtClean="0">
                <a:solidFill>
                  <a:prstClr val="black"/>
                </a:solidFill>
              </a:rPr>
              <a:t>サービス</a:t>
            </a:r>
            <a:endParaRPr lang="en-US" altLang="ja-JP" dirty="0" smtClean="0">
              <a:solidFill>
                <a:prstClr val="black"/>
              </a:solidFill>
            </a:endParaRPr>
          </a:p>
          <a:p>
            <a:pPr algn="ctr" fontAlgn="base">
              <a:spcBef>
                <a:spcPct val="0"/>
              </a:spcBef>
              <a:spcAft>
                <a:spcPct val="0"/>
              </a:spcAft>
            </a:pPr>
            <a:r>
              <a:rPr lang="ja-JP" altLang="en-US" sz="1600" dirty="0">
                <a:solidFill>
                  <a:prstClr val="black"/>
                </a:solidFill>
              </a:rPr>
              <a:t>（介護</a:t>
            </a:r>
            <a:r>
              <a:rPr lang="ja-JP" altLang="en-US" sz="1600" dirty="0" smtClean="0">
                <a:solidFill>
                  <a:prstClr val="black"/>
                </a:solidFill>
              </a:rPr>
              <a:t>予防</a:t>
            </a:r>
            <a:r>
              <a:rPr lang="ja-JP" altLang="en-US" sz="1600" dirty="0">
                <a:solidFill>
                  <a:prstClr val="black"/>
                </a:solidFill>
              </a:rPr>
              <a:t>・生活</a:t>
            </a:r>
            <a:r>
              <a:rPr lang="ja-JP" altLang="en-US" sz="1600" dirty="0" smtClean="0">
                <a:solidFill>
                  <a:prstClr val="black"/>
                </a:solidFill>
              </a:rPr>
              <a:t>支援サービス事業）</a:t>
            </a:r>
            <a:endParaRPr lang="ja-JP" altLang="en-US" sz="1600" dirty="0">
              <a:solidFill>
                <a:prstClr val="black"/>
              </a:solidFill>
            </a:endParaRPr>
          </a:p>
        </p:txBody>
      </p:sp>
      <p:sp>
        <p:nvSpPr>
          <p:cNvPr id="15" name="正方形/長方形 14"/>
          <p:cNvSpPr/>
          <p:nvPr/>
        </p:nvSpPr>
        <p:spPr>
          <a:xfrm>
            <a:off x="5333426" y="2046399"/>
            <a:ext cx="4215110" cy="169127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100" dirty="0">
              <a:solidFill>
                <a:prstClr val="black"/>
              </a:solidFill>
            </a:endParaRPr>
          </a:p>
          <a:p>
            <a:pPr fontAlgn="base">
              <a:spcBef>
                <a:spcPct val="0"/>
              </a:spcBef>
              <a:spcAft>
                <a:spcPct val="0"/>
              </a:spcAft>
            </a:pPr>
            <a:endParaRPr lang="en-US" altLang="ja-JP" sz="1100" dirty="0">
              <a:solidFill>
                <a:prstClr val="black"/>
              </a:solidFill>
            </a:endParaRPr>
          </a:p>
          <a:p>
            <a:pPr fontAlgn="base">
              <a:spcBef>
                <a:spcPct val="0"/>
              </a:spcBef>
              <a:spcAft>
                <a:spcPct val="0"/>
              </a:spcAft>
            </a:pPr>
            <a:r>
              <a:rPr lang="ja-JP" altLang="en-US" sz="1100" dirty="0">
                <a:solidFill>
                  <a:prstClr val="black"/>
                </a:solidFill>
              </a:rPr>
              <a:t>　</a:t>
            </a:r>
            <a:endParaRPr lang="en-US" altLang="ja-JP" sz="1000" dirty="0">
              <a:solidFill>
                <a:prstClr val="black"/>
              </a:solidFill>
            </a:endParaRPr>
          </a:p>
        </p:txBody>
      </p:sp>
      <p:sp>
        <p:nvSpPr>
          <p:cNvPr id="41" name="右矢印 40"/>
          <p:cNvSpPr/>
          <p:nvPr/>
        </p:nvSpPr>
        <p:spPr>
          <a:xfrm>
            <a:off x="3382407" y="2145955"/>
            <a:ext cx="1465547" cy="720999"/>
          </a:xfrm>
          <a:prstGeom prst="rightArrow">
            <a:avLst>
              <a:gd name="adj1" fmla="val 63210"/>
              <a:gd name="adj2" fmla="val 58574"/>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ja-JP" altLang="en-US" sz="1200" dirty="0">
              <a:solidFill>
                <a:prstClr val="black"/>
              </a:solidFill>
            </a:endParaRPr>
          </a:p>
        </p:txBody>
      </p:sp>
      <p:sp>
        <p:nvSpPr>
          <p:cNvPr id="4" name="テキスト ボックス 3"/>
          <p:cNvSpPr txBox="1"/>
          <p:nvPr/>
        </p:nvSpPr>
        <p:spPr>
          <a:xfrm>
            <a:off x="5370339" y="1987212"/>
            <a:ext cx="2069851" cy="1631216"/>
          </a:xfrm>
          <a:prstGeom prst="rect">
            <a:avLst/>
          </a:prstGeom>
          <a:noFill/>
        </p:spPr>
        <p:txBody>
          <a:bodyPr wrap="square" rtlCol="0">
            <a:spAutoFit/>
          </a:bodyPr>
          <a:lstStyle/>
          <a:p>
            <a:pPr fontAlgn="base">
              <a:spcBef>
                <a:spcPct val="0"/>
              </a:spcBef>
              <a:spcAft>
                <a:spcPct val="0"/>
              </a:spcAft>
            </a:pPr>
            <a:endParaRPr lang="en-US" altLang="ja-JP" sz="1600" dirty="0">
              <a:solidFill>
                <a:prstClr val="black"/>
              </a:solidFill>
              <a:latin typeface="Arial" pitchFamily="34" charset="0"/>
            </a:endParaRPr>
          </a:p>
          <a:p>
            <a:pPr fontAlgn="base">
              <a:spcBef>
                <a:spcPct val="0"/>
              </a:spcBef>
              <a:spcAft>
                <a:spcPct val="0"/>
              </a:spcAft>
            </a:pPr>
            <a:r>
              <a:rPr lang="ja-JP" altLang="en-US" sz="1400" dirty="0">
                <a:solidFill>
                  <a:prstClr val="black"/>
                </a:solidFill>
                <a:latin typeface="Arial" pitchFamily="34" charset="0"/>
              </a:rPr>
              <a:t>・訪問型サービス</a:t>
            </a:r>
            <a:endParaRPr lang="en-US" altLang="ja-JP" sz="1400" dirty="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a:p>
            <a:pPr fontAlgn="base">
              <a:spcBef>
                <a:spcPct val="0"/>
              </a:spcBef>
              <a:spcAft>
                <a:spcPct val="0"/>
              </a:spcAft>
            </a:pPr>
            <a:r>
              <a:rPr lang="ja-JP" altLang="en-US" sz="1400" dirty="0">
                <a:solidFill>
                  <a:prstClr val="black"/>
                </a:solidFill>
                <a:latin typeface="Arial" pitchFamily="34" charset="0"/>
              </a:rPr>
              <a:t>・通所型</a:t>
            </a:r>
            <a:r>
              <a:rPr lang="ja-JP" altLang="en-US" sz="1400" dirty="0" smtClean="0">
                <a:solidFill>
                  <a:prstClr val="black"/>
                </a:solidFill>
                <a:latin typeface="Arial" pitchFamily="34" charset="0"/>
              </a:rPr>
              <a:t>サービス</a:t>
            </a: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a:p>
            <a:pPr fontAlgn="base">
              <a:spcBef>
                <a:spcPct val="0"/>
              </a:spcBef>
              <a:spcAft>
                <a:spcPct val="0"/>
              </a:spcAft>
            </a:pPr>
            <a:r>
              <a:rPr lang="ja-JP" altLang="en-US" sz="1400" dirty="0" smtClean="0">
                <a:solidFill>
                  <a:prstClr val="black"/>
                </a:solidFill>
                <a:latin typeface="Arial" pitchFamily="34" charset="0"/>
              </a:rPr>
              <a:t>・生活支援サービス</a:t>
            </a:r>
            <a:endParaRPr lang="en-US" altLang="ja-JP" sz="1400" dirty="0" smtClean="0">
              <a:solidFill>
                <a:prstClr val="black"/>
              </a:solidFill>
              <a:latin typeface="Arial" pitchFamily="34" charset="0"/>
            </a:endParaRPr>
          </a:p>
          <a:p>
            <a:pPr fontAlgn="base">
              <a:spcBef>
                <a:spcPct val="0"/>
              </a:spcBef>
              <a:spcAft>
                <a:spcPct val="0"/>
              </a:spcAft>
            </a:pPr>
            <a:r>
              <a:rPr lang="ja-JP" altLang="en-US" sz="1400" dirty="0">
                <a:solidFill>
                  <a:prstClr val="black"/>
                </a:solidFill>
                <a:latin typeface="Arial" pitchFamily="34" charset="0"/>
              </a:rPr>
              <a:t>　</a:t>
            </a:r>
            <a:r>
              <a:rPr lang="ja-JP" altLang="en-US" sz="1400" dirty="0" smtClean="0">
                <a:solidFill>
                  <a:prstClr val="black"/>
                </a:solidFill>
                <a:latin typeface="Arial" pitchFamily="34" charset="0"/>
              </a:rPr>
              <a:t>（配食・見守り等）</a:t>
            </a:r>
            <a:endParaRPr lang="ja-JP" altLang="en-US" sz="1400" dirty="0">
              <a:solidFill>
                <a:prstClr val="black"/>
              </a:solidFill>
              <a:latin typeface="Arial" pitchFamily="34" charset="0"/>
            </a:endParaRPr>
          </a:p>
        </p:txBody>
      </p:sp>
      <p:sp>
        <p:nvSpPr>
          <p:cNvPr id="52" name="四角形吹き出し 51"/>
          <p:cNvSpPr/>
          <p:nvPr/>
        </p:nvSpPr>
        <p:spPr>
          <a:xfrm>
            <a:off x="7169653" y="2102034"/>
            <a:ext cx="2706966" cy="288000"/>
          </a:xfrm>
          <a:prstGeom prst="wedgeRectCallout">
            <a:avLst>
              <a:gd name="adj1" fmla="val -59954"/>
              <a:gd name="adj2" fmla="val 43180"/>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200" dirty="0">
                <a:solidFill>
                  <a:prstClr val="black"/>
                </a:solidFill>
              </a:rPr>
              <a:t>・多様な担い手による生活支援</a:t>
            </a:r>
            <a:endParaRPr lang="en-US" altLang="ja-JP" sz="1200" dirty="0">
              <a:solidFill>
                <a:prstClr val="black"/>
              </a:solidFill>
            </a:endParaRPr>
          </a:p>
        </p:txBody>
      </p:sp>
      <p:sp>
        <p:nvSpPr>
          <p:cNvPr id="25" name="四角形吹き出し 24"/>
          <p:cNvSpPr/>
          <p:nvPr/>
        </p:nvSpPr>
        <p:spPr>
          <a:xfrm>
            <a:off x="7169652" y="2486185"/>
            <a:ext cx="2706967" cy="432000"/>
          </a:xfrm>
          <a:prstGeom prst="wedgeRectCallout">
            <a:avLst>
              <a:gd name="adj1" fmla="val -59888"/>
              <a:gd name="adj2" fmla="val -2253"/>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200" dirty="0">
                <a:solidFill>
                  <a:prstClr val="black"/>
                </a:solidFill>
              </a:rPr>
              <a:t>・ミニデイなどの通いの場</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・運動、栄養、口腔ケア等の教室</a:t>
            </a:r>
            <a:endParaRPr lang="en-US" altLang="ja-JP" sz="1200" dirty="0">
              <a:solidFill>
                <a:prstClr val="black"/>
              </a:solidFill>
            </a:endParaRPr>
          </a:p>
        </p:txBody>
      </p:sp>
      <p:cxnSp>
        <p:nvCxnSpPr>
          <p:cNvPr id="31" name="直線コネクタ 30"/>
          <p:cNvCxnSpPr/>
          <p:nvPr/>
        </p:nvCxnSpPr>
        <p:spPr>
          <a:xfrm>
            <a:off x="298671" y="3737670"/>
            <a:ext cx="2740958"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4" name="スライド番号プレースホルダー 22"/>
          <p:cNvSpPr>
            <a:spLocks noGrp="1"/>
          </p:cNvSpPr>
          <p:nvPr>
            <p:ph type="sldNum" sz="quarter" idx="12"/>
          </p:nvPr>
        </p:nvSpPr>
        <p:spPr>
          <a:xfrm>
            <a:off x="9546960" y="6483859"/>
            <a:ext cx="498131" cy="365125"/>
          </a:xfrm>
        </p:spPr>
        <p:txBody>
          <a:bodyPr/>
          <a:lstStyle/>
          <a:p>
            <a:fld id="{32927FFD-3D24-4EC2-AEC8-E83A8D96C0AC}" type="slidenum">
              <a:rPr lang="ja-JP" altLang="en-US" sz="1400" smtClean="0">
                <a:solidFill>
                  <a:prstClr val="black"/>
                </a:solidFill>
              </a:rPr>
              <a:pPr/>
              <a:t>53</a:t>
            </a:fld>
            <a:endParaRPr lang="ja-JP" altLang="en-US" sz="1400" dirty="0">
              <a:solidFill>
                <a:prstClr val="black"/>
              </a:solidFill>
            </a:endParaRPr>
          </a:p>
        </p:txBody>
      </p:sp>
      <p:sp>
        <p:nvSpPr>
          <p:cNvPr id="35" name="角丸四角形 34"/>
          <p:cNvSpPr/>
          <p:nvPr/>
        </p:nvSpPr>
        <p:spPr>
          <a:xfrm>
            <a:off x="514891" y="2169880"/>
            <a:ext cx="1543125" cy="1369188"/>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fontAlgn="base">
              <a:spcBef>
                <a:spcPct val="0"/>
              </a:spcBef>
              <a:spcAft>
                <a:spcPct val="0"/>
              </a:spcAft>
            </a:pPr>
            <a:r>
              <a:rPr lang="ja-JP" altLang="en-US" sz="1400" dirty="0" smtClean="0">
                <a:solidFill>
                  <a:prstClr val="black"/>
                </a:solidFill>
              </a:rPr>
              <a:t>・訪問介護</a:t>
            </a:r>
          </a:p>
          <a:p>
            <a:pPr fontAlgn="base">
              <a:spcBef>
                <a:spcPct val="0"/>
              </a:spcBef>
              <a:spcAft>
                <a:spcPct val="0"/>
              </a:spcAft>
            </a:pPr>
            <a:endParaRPr lang="en-US" altLang="ja-JP" sz="1400" dirty="0" smtClean="0">
              <a:solidFill>
                <a:prstClr val="black"/>
              </a:solidFill>
            </a:endParaRPr>
          </a:p>
          <a:p>
            <a:pPr fontAlgn="base">
              <a:spcBef>
                <a:spcPct val="0"/>
              </a:spcBef>
              <a:spcAft>
                <a:spcPct val="0"/>
              </a:spcAft>
            </a:pPr>
            <a:endParaRPr lang="ja-JP" altLang="en-US" sz="1400" dirty="0" smtClean="0">
              <a:solidFill>
                <a:prstClr val="black"/>
              </a:solidFill>
            </a:endParaRPr>
          </a:p>
          <a:p>
            <a:pPr fontAlgn="base">
              <a:spcBef>
                <a:spcPct val="0"/>
              </a:spcBef>
              <a:spcAft>
                <a:spcPct val="0"/>
              </a:spcAft>
            </a:pPr>
            <a:r>
              <a:rPr lang="ja-JP" altLang="en-US" sz="1400" dirty="0" smtClean="0">
                <a:solidFill>
                  <a:prstClr val="black"/>
                </a:solidFill>
              </a:rPr>
              <a:t>・通所介護</a:t>
            </a:r>
            <a:endParaRPr lang="ja-JP" altLang="en-US" sz="1400" dirty="0">
              <a:solidFill>
                <a:prstClr val="black"/>
              </a:solidFill>
            </a:endParaRPr>
          </a:p>
        </p:txBody>
      </p:sp>
      <p:sp>
        <p:nvSpPr>
          <p:cNvPr id="3" name="右中かっこ 2"/>
          <p:cNvSpPr/>
          <p:nvPr/>
        </p:nvSpPr>
        <p:spPr>
          <a:xfrm>
            <a:off x="3372709" y="3911664"/>
            <a:ext cx="146555" cy="2757699"/>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3739096" y="4941169"/>
            <a:ext cx="1421479" cy="523220"/>
          </a:xfrm>
          <a:prstGeom prst="rect">
            <a:avLst/>
          </a:prstGeom>
          <a:noFill/>
        </p:spPr>
        <p:txBody>
          <a:bodyPr wrap="none" rtlCol="0">
            <a:spAutoFit/>
          </a:bodyPr>
          <a:lstStyle/>
          <a:p>
            <a:r>
              <a:rPr kumimoji="1" lang="ja-JP" altLang="en-US" sz="1400" dirty="0" smtClean="0"/>
              <a:t>従来通り</a:t>
            </a:r>
            <a:endParaRPr kumimoji="1" lang="en-US" altLang="ja-JP" sz="1400" dirty="0" smtClean="0"/>
          </a:p>
          <a:p>
            <a:r>
              <a:rPr lang="ja-JP" altLang="en-US" sz="1400" dirty="0" smtClean="0"/>
              <a:t>予防給付</a:t>
            </a:r>
            <a:r>
              <a:rPr lang="ja-JP" altLang="en-US" sz="1400" dirty="0"/>
              <a:t>で行う</a:t>
            </a:r>
            <a:endParaRPr kumimoji="1" lang="ja-JP" altLang="en-US" sz="1400" dirty="0"/>
          </a:p>
        </p:txBody>
      </p:sp>
      <p:sp>
        <p:nvSpPr>
          <p:cNvPr id="50" name="テキスト ボックス 49"/>
          <p:cNvSpPr txBox="1"/>
          <p:nvPr/>
        </p:nvSpPr>
        <p:spPr>
          <a:xfrm>
            <a:off x="3226153" y="2954294"/>
            <a:ext cx="1818736" cy="523220"/>
          </a:xfrm>
          <a:prstGeom prst="rect">
            <a:avLst/>
          </a:prstGeom>
          <a:noFill/>
        </p:spPr>
        <p:txBody>
          <a:bodyPr wrap="none" rtlCol="0">
            <a:spAutoFit/>
          </a:bodyPr>
          <a:lstStyle/>
          <a:p>
            <a:r>
              <a:rPr kumimoji="1" lang="ja-JP" altLang="en-US" sz="1400" dirty="0" smtClean="0"/>
              <a:t>訪問介護、通所介護</a:t>
            </a:r>
            <a:endParaRPr kumimoji="1" lang="en-US" altLang="ja-JP" sz="1400" dirty="0" smtClean="0"/>
          </a:p>
          <a:p>
            <a:r>
              <a:rPr kumimoji="1" lang="ja-JP" altLang="en-US" sz="1400" dirty="0" smtClean="0"/>
              <a:t>について事業へ移行</a:t>
            </a:r>
            <a:endParaRPr kumimoji="1" lang="ja-JP" altLang="en-US" sz="1400" dirty="0"/>
          </a:p>
        </p:txBody>
      </p:sp>
      <p:sp>
        <p:nvSpPr>
          <p:cNvPr id="51" name="角丸四角形 50"/>
          <p:cNvSpPr/>
          <p:nvPr/>
        </p:nvSpPr>
        <p:spPr>
          <a:xfrm>
            <a:off x="127524" y="476672"/>
            <a:ext cx="9818077" cy="864096"/>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r>
              <a:rPr lang="ja-JP" altLang="en-US" sz="1400" dirty="0" smtClean="0">
                <a:solidFill>
                  <a:prstClr val="black"/>
                </a:solidFill>
              </a:rPr>
              <a:t>○</a:t>
            </a:r>
            <a:r>
              <a:rPr lang="ja-JP" altLang="en-US" sz="1400" dirty="0">
                <a:solidFill>
                  <a:prstClr val="black"/>
                </a:solidFill>
              </a:rPr>
              <a:t>　</a:t>
            </a:r>
            <a:r>
              <a:rPr lang="ja-JP" altLang="en-US" sz="1400" dirty="0" smtClean="0">
                <a:solidFill>
                  <a:prstClr val="black"/>
                </a:solidFill>
              </a:rPr>
              <a:t>多様な主体による柔軟な取り組みにより効果的かつ効率的にサービスを提供できるよう、予防給付の訪問介護、通所介護は、事業にすべて移行（平成２９年度末まで）</a:t>
            </a:r>
            <a:endParaRPr lang="en-US" altLang="ja-JP" sz="1400" dirty="0" smtClean="0">
              <a:solidFill>
                <a:prstClr val="black"/>
              </a:solidFill>
            </a:endParaRPr>
          </a:p>
          <a:p>
            <a:pPr>
              <a:spcBef>
                <a:spcPts val="600"/>
              </a:spcBef>
            </a:pPr>
            <a:r>
              <a:rPr lang="ja-JP" altLang="en-US" sz="1400" dirty="0" smtClean="0">
                <a:solidFill>
                  <a:prstClr val="black"/>
                </a:solidFill>
              </a:rPr>
              <a:t>○</a:t>
            </a:r>
            <a:r>
              <a:rPr lang="ja-JP" altLang="en-US" sz="1400" dirty="0">
                <a:solidFill>
                  <a:prstClr val="black"/>
                </a:solidFill>
              </a:rPr>
              <a:t>その他</a:t>
            </a:r>
            <a:r>
              <a:rPr lang="ja-JP" altLang="en-US" sz="1400" dirty="0" smtClean="0">
                <a:solidFill>
                  <a:prstClr val="black"/>
                </a:solidFill>
              </a:rPr>
              <a:t>の</a:t>
            </a:r>
            <a:r>
              <a:rPr lang="ja-JP" altLang="en-US" sz="1400" dirty="0">
                <a:solidFill>
                  <a:prstClr val="black"/>
                </a:solidFill>
              </a:rPr>
              <a:t>サービス</a:t>
            </a:r>
            <a:r>
              <a:rPr lang="ja-JP" altLang="en-US" sz="1400" dirty="0" smtClean="0">
                <a:solidFill>
                  <a:prstClr val="black"/>
                </a:solidFill>
              </a:rPr>
              <a:t>は</a:t>
            </a:r>
            <a:r>
              <a:rPr lang="ja-JP" altLang="en-US" sz="1400" dirty="0">
                <a:solidFill>
                  <a:prstClr val="black"/>
                </a:solidFill>
              </a:rPr>
              <a:t>、予防給付に</a:t>
            </a:r>
            <a:r>
              <a:rPr lang="ja-JP" altLang="en-US" sz="1400" dirty="0" smtClean="0">
                <a:solidFill>
                  <a:prstClr val="black"/>
                </a:solidFill>
              </a:rPr>
              <a:t>よる</a:t>
            </a:r>
            <a:r>
              <a:rPr lang="ja-JP" altLang="en-US" sz="1400" dirty="0">
                <a:solidFill>
                  <a:prstClr val="black"/>
                </a:solidFill>
              </a:rPr>
              <a:t>サービス</a:t>
            </a:r>
            <a:r>
              <a:rPr lang="ja-JP" altLang="en-US" sz="1400" dirty="0" smtClean="0">
                <a:solidFill>
                  <a:prstClr val="black"/>
                </a:solidFill>
              </a:rPr>
              <a:t>を利用</a:t>
            </a:r>
            <a:endParaRPr lang="en-US" altLang="ja-JP" sz="1400" dirty="0">
              <a:solidFill>
                <a:prstClr val="black"/>
              </a:solidFill>
            </a:endParaRPr>
          </a:p>
        </p:txBody>
      </p:sp>
      <p:sp>
        <p:nvSpPr>
          <p:cNvPr id="54" name="四角形吹き出し 53"/>
          <p:cNvSpPr/>
          <p:nvPr/>
        </p:nvSpPr>
        <p:spPr>
          <a:xfrm>
            <a:off x="7169652" y="3023114"/>
            <a:ext cx="2706967" cy="432000"/>
          </a:xfrm>
          <a:prstGeom prst="wedgeRectCallout">
            <a:avLst>
              <a:gd name="adj1" fmla="val -59501"/>
              <a:gd name="adj2" fmla="val -58093"/>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fontAlgn="base">
              <a:spcBef>
                <a:spcPct val="0"/>
              </a:spcBef>
              <a:spcAft>
                <a:spcPct val="0"/>
              </a:spcAft>
            </a:pPr>
            <a:r>
              <a:rPr lang="ja-JP" altLang="en-US" sz="1200" dirty="0" smtClean="0">
                <a:solidFill>
                  <a:prstClr val="black"/>
                </a:solidFill>
              </a:rPr>
              <a:t>・介護事業所による訪問型・通所型サービス</a:t>
            </a:r>
            <a:endParaRPr lang="en-US" altLang="ja-JP" sz="1200" dirty="0">
              <a:solidFill>
                <a:prstClr val="black"/>
              </a:solidFill>
            </a:endParaRPr>
          </a:p>
        </p:txBody>
      </p:sp>
      <p:sp>
        <p:nvSpPr>
          <p:cNvPr id="8" name="テキスト ボックス 7"/>
          <p:cNvSpPr txBox="1"/>
          <p:nvPr/>
        </p:nvSpPr>
        <p:spPr>
          <a:xfrm>
            <a:off x="5479978" y="3773166"/>
            <a:ext cx="4147422" cy="430887"/>
          </a:xfrm>
          <a:prstGeom prst="rect">
            <a:avLst/>
          </a:prstGeom>
          <a:noFill/>
        </p:spPr>
        <p:txBody>
          <a:bodyPr wrap="none" rtlCol="0">
            <a:spAutoFit/>
          </a:bodyPr>
          <a:lstStyle/>
          <a:p>
            <a:r>
              <a:rPr kumimoji="1" lang="en-US" altLang="ja-JP" sz="1100" dirty="0" smtClean="0"/>
              <a:t>※</a:t>
            </a:r>
            <a:r>
              <a:rPr kumimoji="1" lang="ja-JP" altLang="en-US" sz="1100" dirty="0" smtClean="0"/>
              <a:t>多様な主体による多様なサービスの提供を推進</a:t>
            </a:r>
            <a:endParaRPr kumimoji="1" lang="en-US" altLang="ja-JP" sz="1100" dirty="0" smtClean="0"/>
          </a:p>
          <a:p>
            <a:r>
              <a:rPr kumimoji="1" lang="en-US" altLang="ja-JP" sz="1100" dirty="0" smtClean="0"/>
              <a:t>※</a:t>
            </a:r>
            <a:r>
              <a:rPr kumimoji="1" lang="ja-JP" altLang="en-US" sz="1100" dirty="0" smtClean="0"/>
              <a:t>総合事業のみ利用の場合は、基本チェックリスト該当で利用可</a:t>
            </a:r>
            <a:endParaRPr kumimoji="1" lang="ja-JP" altLang="en-US" sz="1100" dirty="0"/>
          </a:p>
        </p:txBody>
      </p:sp>
    </p:spTree>
    <p:extLst>
      <p:ext uri="{BB962C8B-B14F-4D97-AF65-F5344CB8AC3E}">
        <p14:creationId xmlns:p14="http://schemas.microsoft.com/office/powerpoint/2010/main" val="14646268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1889385" y="3201246"/>
            <a:ext cx="3517314" cy="3656753"/>
          </a:xfrm>
          <a:prstGeom prst="rect">
            <a:avLst/>
          </a:prstGeom>
          <a:solidFill>
            <a:srgbClr val="FF9933"/>
          </a:solidFill>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t"/>
          <a:lstStyle/>
          <a:p>
            <a:endParaRPr lang="ja-JP" altLang="en-US" sz="2400" dirty="0">
              <a:solidFill>
                <a:prstClr val="black"/>
              </a:solidFill>
            </a:endParaRPr>
          </a:p>
        </p:txBody>
      </p:sp>
      <p:sp>
        <p:nvSpPr>
          <p:cNvPr id="34" name="正方形/長方形 33"/>
          <p:cNvSpPr/>
          <p:nvPr/>
        </p:nvSpPr>
        <p:spPr>
          <a:xfrm>
            <a:off x="5406699" y="3201246"/>
            <a:ext cx="3171011" cy="3656754"/>
          </a:xfrm>
          <a:prstGeom prst="rect">
            <a:avLst/>
          </a:prstGeom>
          <a:solidFill>
            <a:schemeClr val="accent3">
              <a:lumMod val="40000"/>
              <a:lumOff val="60000"/>
            </a:schemeClr>
          </a:solid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400" dirty="0">
              <a:solidFill>
                <a:prstClr val="black"/>
              </a:solidFill>
            </a:endParaRPr>
          </a:p>
        </p:txBody>
      </p:sp>
      <p:sp>
        <p:nvSpPr>
          <p:cNvPr id="33" name="正方形/長方形 32"/>
          <p:cNvSpPr/>
          <p:nvPr/>
        </p:nvSpPr>
        <p:spPr>
          <a:xfrm>
            <a:off x="2221370" y="4221088"/>
            <a:ext cx="2381515" cy="83773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000" indent="-457200" algn="ctr"/>
            <a:endParaRPr lang="en-US" altLang="ja-JP" sz="1400" b="1" u="sng" dirty="0" smtClean="0">
              <a:solidFill>
                <a:prstClr val="black"/>
              </a:solidFill>
            </a:endParaRPr>
          </a:p>
          <a:p>
            <a:pPr marL="180000" indent="-457200" algn="ctr"/>
            <a:endParaRPr lang="en-US" altLang="ja-JP" sz="1400" b="1" u="sng" dirty="0" smtClean="0">
              <a:solidFill>
                <a:prstClr val="black"/>
              </a:solidFill>
            </a:endParaRPr>
          </a:p>
          <a:p>
            <a:pPr marL="180000" indent="-457200" algn="ctr"/>
            <a:r>
              <a:rPr lang="ja-JP" altLang="en-US" sz="1600" dirty="0" smtClean="0">
                <a:solidFill>
                  <a:schemeClr val="tx1"/>
                </a:solidFill>
              </a:rPr>
              <a:t>訪問看護、福祉用具等</a:t>
            </a:r>
            <a:endParaRPr lang="en-US" altLang="ja-JP" sz="1600" dirty="0" smtClean="0">
              <a:solidFill>
                <a:schemeClr val="tx1"/>
              </a:solidFill>
            </a:endParaRPr>
          </a:p>
          <a:p>
            <a:pPr marL="180000" lvl="0" indent="-457200"/>
            <a:r>
              <a:rPr lang="en-US" altLang="ja-JP" sz="1050" dirty="0">
                <a:solidFill>
                  <a:prstClr val="black"/>
                </a:solidFill>
                <a:latin typeface="ＭＳ Ｐ明朝" panose="02020600040205080304" pitchFamily="18" charset="-128"/>
                <a:ea typeface="ＭＳ Ｐ明朝" panose="02020600040205080304" pitchFamily="18" charset="-128"/>
              </a:rPr>
              <a:t>※</a:t>
            </a:r>
            <a:r>
              <a:rPr lang="ja-JP" altLang="en-US" sz="1050" dirty="0">
                <a:solidFill>
                  <a:prstClr val="black"/>
                </a:solidFill>
                <a:latin typeface="ＭＳ Ｐ明朝" panose="02020600040205080304" pitchFamily="18" charset="-128"/>
                <a:ea typeface="ＭＳ Ｐ明朝" panose="02020600040205080304" pitchFamily="18" charset="-128"/>
              </a:rPr>
              <a:t>全国一律の人員基準、運営基準</a:t>
            </a:r>
            <a:endParaRPr lang="en-US" altLang="ja-JP" sz="1050" dirty="0">
              <a:solidFill>
                <a:prstClr val="black"/>
              </a:solidFill>
              <a:latin typeface="ＭＳ Ｐ明朝" panose="02020600040205080304" pitchFamily="18" charset="-128"/>
              <a:ea typeface="ＭＳ Ｐ明朝" panose="02020600040205080304" pitchFamily="18" charset="-128"/>
            </a:endParaRPr>
          </a:p>
          <a:p>
            <a:pPr marL="180000" lvl="0" indent="-457200"/>
            <a:r>
              <a:rPr lang="en-US" altLang="ja-JP" sz="1050" dirty="0">
                <a:solidFill>
                  <a:prstClr val="black"/>
                </a:solidFill>
                <a:latin typeface="ＭＳ Ｐ明朝" panose="02020600040205080304" pitchFamily="18" charset="-128"/>
                <a:ea typeface="ＭＳ Ｐ明朝" panose="02020600040205080304" pitchFamily="18" charset="-128"/>
              </a:rPr>
              <a:t>※</a:t>
            </a:r>
            <a:r>
              <a:rPr lang="ja-JP" altLang="en-US" sz="1050" dirty="0">
                <a:solidFill>
                  <a:prstClr val="black"/>
                </a:solidFill>
                <a:latin typeface="ＭＳ Ｐ明朝" panose="02020600040205080304" pitchFamily="18" charset="-128"/>
                <a:ea typeface="ＭＳ Ｐ明朝" panose="02020600040205080304" pitchFamily="18" charset="-128"/>
              </a:rPr>
              <a:t>訪問介護・通所介護は総合事業によるサービスへ移行</a:t>
            </a:r>
            <a:endParaRPr lang="en-US" altLang="ja-JP" sz="1050" dirty="0">
              <a:solidFill>
                <a:prstClr val="black"/>
              </a:solidFill>
              <a:latin typeface="ＭＳ Ｐ明朝" panose="02020600040205080304" pitchFamily="18" charset="-128"/>
              <a:ea typeface="ＭＳ Ｐ明朝" panose="02020600040205080304" pitchFamily="18" charset="-128"/>
            </a:endParaRPr>
          </a:p>
          <a:p>
            <a:pPr marL="180000" indent="-457200" algn="ctr"/>
            <a:endParaRPr lang="en-US" altLang="ja-JP" sz="1400" b="1" u="sng" dirty="0" smtClean="0">
              <a:solidFill>
                <a:prstClr val="black"/>
              </a:solidFill>
            </a:endParaRPr>
          </a:p>
          <a:p>
            <a:pPr marL="180000" indent="-457200" algn="ctr"/>
            <a:endParaRPr lang="ja-JP" altLang="en-US" sz="1400" b="1" u="sng" dirty="0" smtClean="0">
              <a:solidFill>
                <a:prstClr val="black"/>
              </a:solidFill>
            </a:endParaRPr>
          </a:p>
        </p:txBody>
      </p:sp>
      <p:sp>
        <p:nvSpPr>
          <p:cNvPr id="67" name="角丸四角形 66"/>
          <p:cNvSpPr/>
          <p:nvPr/>
        </p:nvSpPr>
        <p:spPr>
          <a:xfrm>
            <a:off x="-1669" y="4117447"/>
            <a:ext cx="1891055" cy="101854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ja-JP" altLang="en-US" sz="2000" b="1" dirty="0" smtClean="0">
                <a:solidFill>
                  <a:prstClr val="white"/>
                </a:solidFill>
              </a:rPr>
              <a:t>介護予防給付</a:t>
            </a:r>
            <a:endParaRPr lang="ja-JP" altLang="en-US" sz="2000" b="1" dirty="0">
              <a:solidFill>
                <a:prstClr val="white"/>
              </a:solidFill>
            </a:endParaRPr>
          </a:p>
        </p:txBody>
      </p:sp>
      <p:sp>
        <p:nvSpPr>
          <p:cNvPr id="24" name="角丸四角形 23"/>
          <p:cNvSpPr/>
          <p:nvPr/>
        </p:nvSpPr>
        <p:spPr>
          <a:xfrm>
            <a:off x="5428956" y="3046772"/>
            <a:ext cx="3126497" cy="358576"/>
          </a:xfrm>
          <a:prstGeom prst="roundRect">
            <a:avLst/>
          </a:prstGeom>
          <a:solidFill>
            <a:schemeClr val="accent3">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1200" dirty="0">
                <a:solidFill>
                  <a:schemeClr val="tx1"/>
                </a:solidFill>
              </a:rPr>
              <a:t>介護</a:t>
            </a:r>
            <a:r>
              <a:rPr lang="ja-JP" altLang="en-US" sz="1200" dirty="0" smtClean="0">
                <a:solidFill>
                  <a:schemeClr val="tx1"/>
                </a:solidFill>
              </a:rPr>
              <a:t>予防・生活支援サービス事業対象者</a:t>
            </a:r>
            <a:endParaRPr lang="ja-JP" altLang="en-US" sz="1200" dirty="0">
              <a:solidFill>
                <a:schemeClr val="tx1"/>
              </a:solidFill>
            </a:endParaRPr>
          </a:p>
        </p:txBody>
      </p:sp>
      <p:sp>
        <p:nvSpPr>
          <p:cNvPr id="23" name="角丸四角形 22"/>
          <p:cNvSpPr/>
          <p:nvPr/>
        </p:nvSpPr>
        <p:spPr>
          <a:xfrm>
            <a:off x="2398474" y="3045502"/>
            <a:ext cx="2500574" cy="311491"/>
          </a:xfrm>
          <a:prstGeom prst="roundRect">
            <a:avLst/>
          </a:prstGeom>
          <a:solidFill>
            <a:srgbClr val="FF9933"/>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t"/>
          <a:lstStyle/>
          <a:p>
            <a:pPr algn="ctr"/>
            <a:r>
              <a:rPr lang="ja-JP" altLang="en-US" dirty="0" smtClean="0">
                <a:solidFill>
                  <a:prstClr val="black"/>
                </a:solidFill>
              </a:rPr>
              <a:t>要　支　援　者</a:t>
            </a:r>
            <a:endParaRPr lang="ja-JP" altLang="en-US" dirty="0">
              <a:solidFill>
                <a:prstClr val="black"/>
              </a:solidFill>
            </a:endParaRPr>
          </a:p>
        </p:txBody>
      </p:sp>
      <p:sp>
        <p:nvSpPr>
          <p:cNvPr id="15" name="下矢印 14"/>
          <p:cNvSpPr/>
          <p:nvPr/>
        </p:nvSpPr>
        <p:spPr>
          <a:xfrm>
            <a:off x="3507680" y="3409705"/>
            <a:ext cx="317536"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39" name="下矢印 38"/>
          <p:cNvSpPr/>
          <p:nvPr/>
        </p:nvSpPr>
        <p:spPr>
          <a:xfrm>
            <a:off x="5821140" y="3455422"/>
            <a:ext cx="370979" cy="216024"/>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角丸四角形 36"/>
          <p:cNvSpPr/>
          <p:nvPr/>
        </p:nvSpPr>
        <p:spPr>
          <a:xfrm>
            <a:off x="2" y="5359520"/>
            <a:ext cx="1889384" cy="1453856"/>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ja-JP" altLang="en-US" sz="2000" b="1" dirty="0" smtClean="0">
                <a:solidFill>
                  <a:prstClr val="white"/>
                </a:solidFill>
              </a:rPr>
              <a:t>総 合 事 業</a:t>
            </a:r>
            <a:endParaRPr lang="ja-JP" altLang="en-US" sz="2000" b="1" dirty="0">
              <a:solidFill>
                <a:prstClr val="white"/>
              </a:solidFill>
            </a:endParaRPr>
          </a:p>
        </p:txBody>
      </p:sp>
      <p:sp>
        <p:nvSpPr>
          <p:cNvPr id="13" name="テキスト ボックス 12"/>
          <p:cNvSpPr txBox="1"/>
          <p:nvPr/>
        </p:nvSpPr>
        <p:spPr>
          <a:xfrm>
            <a:off x="6169156" y="3429000"/>
            <a:ext cx="2426700" cy="261610"/>
          </a:xfrm>
          <a:prstGeom prst="rect">
            <a:avLst/>
          </a:prstGeom>
          <a:noFill/>
        </p:spPr>
        <p:txBody>
          <a:bodyPr wrap="square" rtlCol="0">
            <a:spAutoFit/>
          </a:bodyPr>
          <a:lstStyle/>
          <a:p>
            <a:pPr marL="36000" indent="-457200"/>
            <a:r>
              <a:rPr kumimoji="1" lang="en-US" altLang="ja-JP" sz="1100" dirty="0" smtClean="0"/>
              <a:t>※</a:t>
            </a:r>
            <a:r>
              <a:rPr kumimoji="1" lang="ja-JP" altLang="en-US" sz="1100" dirty="0" smtClean="0"/>
              <a:t>チェックリストで判断</a:t>
            </a:r>
            <a:endParaRPr kumimoji="1" lang="ja-JP" altLang="en-US" sz="1100" dirty="0"/>
          </a:p>
        </p:txBody>
      </p:sp>
      <p:sp>
        <p:nvSpPr>
          <p:cNvPr id="28" name="正方形/長方形 27"/>
          <p:cNvSpPr/>
          <p:nvPr/>
        </p:nvSpPr>
        <p:spPr>
          <a:xfrm>
            <a:off x="2221370" y="6525344"/>
            <a:ext cx="7571470" cy="282942"/>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u="sng" dirty="0" smtClean="0">
                <a:solidFill>
                  <a:prstClr val="black"/>
                </a:solidFill>
              </a:rPr>
              <a:t>一般</a:t>
            </a:r>
            <a:r>
              <a:rPr lang="ja-JP" altLang="en-US" sz="1300" b="1" u="sng" dirty="0" smtClean="0">
                <a:solidFill>
                  <a:schemeClr val="tx1"/>
                </a:solidFill>
              </a:rPr>
              <a:t>介護予</a:t>
            </a:r>
            <a:r>
              <a:rPr lang="ja-JP" altLang="en-US" sz="1300" b="1" u="sng" dirty="0" smtClean="0">
                <a:solidFill>
                  <a:prstClr val="black"/>
                </a:solidFill>
              </a:rPr>
              <a:t> 防事業</a:t>
            </a:r>
            <a:r>
              <a:rPr lang="ja-JP" altLang="en-US" sz="1300" dirty="0" smtClean="0">
                <a:solidFill>
                  <a:prstClr val="black"/>
                </a:solidFill>
              </a:rPr>
              <a:t>（その他体操教室等の普及啓発等。全ての高齢者が対象。）</a:t>
            </a:r>
            <a:endParaRPr lang="en-US" altLang="ja-JP" sz="1300" dirty="0" smtClean="0">
              <a:solidFill>
                <a:prstClr val="black"/>
              </a:solidFill>
            </a:endParaRPr>
          </a:p>
        </p:txBody>
      </p:sp>
      <p:sp>
        <p:nvSpPr>
          <p:cNvPr id="45" name="下矢印 44"/>
          <p:cNvSpPr/>
          <p:nvPr/>
        </p:nvSpPr>
        <p:spPr>
          <a:xfrm>
            <a:off x="5857779" y="3870928"/>
            <a:ext cx="334341" cy="1488593"/>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下矢印 45"/>
          <p:cNvSpPr/>
          <p:nvPr/>
        </p:nvSpPr>
        <p:spPr>
          <a:xfrm>
            <a:off x="3507681" y="3956514"/>
            <a:ext cx="317535" cy="252348"/>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31" name="下矢印 30"/>
          <p:cNvSpPr/>
          <p:nvPr/>
        </p:nvSpPr>
        <p:spPr>
          <a:xfrm>
            <a:off x="9134255" y="3082172"/>
            <a:ext cx="347141" cy="3197793"/>
          </a:xfrm>
          <a:prstGeom prst="downArrow">
            <a:avLst>
              <a:gd name="adj1" fmla="val 50000"/>
              <a:gd name="adj2" fmla="val 56538"/>
            </a:avLst>
          </a:prstGeom>
          <a:solidFill>
            <a:schemeClr val="bg1">
              <a:lumMod val="75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p:cNvSpPr/>
          <p:nvPr/>
        </p:nvSpPr>
        <p:spPr>
          <a:xfrm>
            <a:off x="8569042" y="3201246"/>
            <a:ext cx="1511584" cy="3607040"/>
          </a:xfrm>
          <a:prstGeom prst="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400" dirty="0">
              <a:solidFill>
                <a:prstClr val="black"/>
              </a:solidFill>
            </a:endParaRPr>
          </a:p>
        </p:txBody>
      </p:sp>
      <p:sp>
        <p:nvSpPr>
          <p:cNvPr id="30" name="角丸四角形 29"/>
          <p:cNvSpPr/>
          <p:nvPr/>
        </p:nvSpPr>
        <p:spPr>
          <a:xfrm>
            <a:off x="8642319" y="3059560"/>
            <a:ext cx="1331018" cy="358576"/>
          </a:xfrm>
          <a:prstGeom prst="roundRect">
            <a:avLst/>
          </a:prstGeom>
          <a:ln w="19050"/>
        </p:spPr>
        <p:style>
          <a:lnRef idx="1">
            <a:schemeClr val="dk1"/>
          </a:lnRef>
          <a:fillRef idx="2">
            <a:schemeClr val="dk1"/>
          </a:fillRef>
          <a:effectRef idx="1">
            <a:schemeClr val="dk1"/>
          </a:effectRef>
          <a:fontRef idx="minor">
            <a:schemeClr val="dk1"/>
          </a:fontRef>
        </p:style>
        <p:txBody>
          <a:bodyPr rtlCol="0" anchor="t"/>
          <a:lstStyle/>
          <a:p>
            <a:pPr algn="ctr"/>
            <a:r>
              <a:rPr lang="ja-JP" altLang="en-US" sz="1600" dirty="0" smtClean="0">
                <a:solidFill>
                  <a:prstClr val="black"/>
                </a:solidFill>
              </a:rPr>
              <a:t>一般高齢者</a:t>
            </a:r>
            <a:endParaRPr lang="ja-JP" altLang="en-US" sz="1600" dirty="0">
              <a:solidFill>
                <a:prstClr val="black"/>
              </a:solidFill>
            </a:endParaRPr>
          </a:p>
        </p:txBody>
      </p:sp>
      <p:sp>
        <p:nvSpPr>
          <p:cNvPr id="50" name="正方形/長方形 49"/>
          <p:cNvSpPr/>
          <p:nvPr/>
        </p:nvSpPr>
        <p:spPr>
          <a:xfrm>
            <a:off x="2227832" y="3645024"/>
            <a:ext cx="5523744" cy="360040"/>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smtClean="0">
                <a:solidFill>
                  <a:schemeClr val="tx1"/>
                </a:solidFill>
              </a:rPr>
              <a:t>市町村・地域包括支援センターがケアマネジメントを実施</a:t>
            </a:r>
            <a:endParaRPr lang="ja-JP" altLang="en-US" sz="1600" dirty="0">
              <a:solidFill>
                <a:schemeClr val="tx1"/>
              </a:solidFill>
            </a:endParaRPr>
          </a:p>
        </p:txBody>
      </p:sp>
      <p:sp>
        <p:nvSpPr>
          <p:cNvPr id="27" name="加算記号 26"/>
          <p:cNvSpPr/>
          <p:nvPr/>
        </p:nvSpPr>
        <p:spPr>
          <a:xfrm>
            <a:off x="3510481" y="5058818"/>
            <a:ext cx="317535"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加算記号 28"/>
          <p:cNvSpPr/>
          <p:nvPr/>
        </p:nvSpPr>
        <p:spPr>
          <a:xfrm>
            <a:off x="5260144" y="6210946"/>
            <a:ext cx="317535"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04006" y="80664"/>
            <a:ext cx="9769330" cy="396008"/>
          </a:xfrm>
          <a:prstGeom prst="rect">
            <a:avLst/>
          </a:prstGeom>
          <a:solidFill>
            <a:srgbClr val="FFFF00">
              <a:alpha val="29000"/>
            </a:srgbClr>
          </a:solidFill>
          <a:ln w="9525">
            <a:solidFill>
              <a:schemeClr val="accent1">
                <a:lumMod val="75000"/>
              </a:schemeClr>
            </a:solidFill>
          </a:ln>
          <a:effectLst/>
        </p:spPr>
        <p:style>
          <a:lnRef idx="1">
            <a:schemeClr val="dk1"/>
          </a:lnRef>
          <a:fillRef idx="2">
            <a:schemeClr val="dk1"/>
          </a:fillRef>
          <a:effectRef idx="1">
            <a:schemeClr val="dk1"/>
          </a:effectRef>
          <a:fontRef idx="minor">
            <a:schemeClr val="dk1"/>
          </a:fontRef>
        </p:style>
        <p:txBody>
          <a:bodyPr rtlCol="0" anchor="t"/>
          <a:lstStyle/>
          <a:p>
            <a:pPr algn="ctr"/>
            <a:r>
              <a:rPr lang="ja-JP" altLang="en-US" sz="2000" b="1" dirty="0">
                <a:solidFill>
                  <a:schemeClr val="tx1"/>
                </a:solidFill>
                <a:latin typeface="HGSｺﾞｼｯｸE" panose="020B0900000000000000" pitchFamily="50" charset="-128"/>
                <a:ea typeface="HGSｺﾞｼｯｸE" panose="020B0900000000000000" pitchFamily="50" charset="-128"/>
              </a:rPr>
              <a:t>新しい</a:t>
            </a:r>
            <a:r>
              <a:rPr lang="ja-JP" altLang="en-US" sz="2000" b="1" dirty="0" smtClean="0">
                <a:solidFill>
                  <a:schemeClr val="tx1"/>
                </a:solidFill>
                <a:latin typeface="HGSｺﾞｼｯｸE" panose="020B0900000000000000" pitchFamily="50" charset="-128"/>
                <a:ea typeface="HGSｺﾞｼｯｸE" panose="020B0900000000000000" pitchFamily="50" charset="-128"/>
              </a:rPr>
              <a:t>介護予防・日常生活支援総合事業（総合事業）</a:t>
            </a:r>
            <a:endParaRPr lang="ja-JP" altLang="en-US" sz="2000" b="1" dirty="0">
              <a:solidFill>
                <a:schemeClr val="tx1"/>
              </a:solidFill>
              <a:latin typeface="HGSｺﾞｼｯｸE" panose="020B0900000000000000" pitchFamily="50" charset="-128"/>
              <a:ea typeface="HGSｺﾞｼｯｸE" panose="020B0900000000000000" pitchFamily="50" charset="-128"/>
            </a:endParaRPr>
          </a:p>
        </p:txBody>
      </p:sp>
      <p:sp>
        <p:nvSpPr>
          <p:cNvPr id="32" name="正方形/長方形 31"/>
          <p:cNvSpPr/>
          <p:nvPr/>
        </p:nvSpPr>
        <p:spPr>
          <a:xfrm>
            <a:off x="49839" y="548680"/>
            <a:ext cx="9973335" cy="2362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1800"/>
              </a:lnSpc>
            </a:pPr>
            <a:r>
              <a:rPr lang="ja-JP" altLang="en-US" sz="1350" dirty="0" smtClean="0">
                <a:solidFill>
                  <a:schemeClr val="tx1"/>
                </a:solidFill>
              </a:rPr>
              <a:t>○　介護保険制度の地域支援事業の枠組みの中で、平成２４年度に導入した介護予防・日常生活支援総合事業（総合事業）を発展的に見直し。現在、事業実施が市町村の任意となっているが（</a:t>
            </a:r>
            <a:r>
              <a:rPr lang="en-US" altLang="ja-JP" sz="1350" dirty="0" smtClean="0">
                <a:solidFill>
                  <a:schemeClr val="tx1"/>
                </a:solidFill>
              </a:rPr>
              <a:t>※</a:t>
            </a:r>
            <a:r>
              <a:rPr lang="ja-JP" altLang="en-US" sz="1350" dirty="0" smtClean="0">
                <a:solidFill>
                  <a:schemeClr val="tx1"/>
                </a:solidFill>
              </a:rPr>
              <a:t>）、</a:t>
            </a:r>
            <a:r>
              <a:rPr lang="ja-JP" altLang="en-US" sz="1350" u="sng" dirty="0" smtClean="0">
                <a:solidFill>
                  <a:schemeClr val="tx1"/>
                </a:solidFill>
              </a:rPr>
              <a:t>総合事業について必要な見直しを行った上で、平成２９年４月までに全ての市町村で実施</a:t>
            </a:r>
            <a:r>
              <a:rPr lang="ja-JP" altLang="en-US" sz="1350" dirty="0" smtClean="0">
                <a:solidFill>
                  <a:schemeClr val="tx1"/>
                </a:solidFill>
              </a:rPr>
              <a:t>　　　（</a:t>
            </a:r>
            <a:r>
              <a:rPr lang="en-US" altLang="ja-JP" sz="1350" dirty="0" smtClean="0">
                <a:solidFill>
                  <a:schemeClr val="tx1"/>
                </a:solidFill>
              </a:rPr>
              <a:t>※</a:t>
            </a:r>
            <a:r>
              <a:rPr lang="ja-JP" altLang="en-US" sz="1350" dirty="0" smtClean="0">
                <a:solidFill>
                  <a:schemeClr val="tx1"/>
                </a:solidFill>
              </a:rPr>
              <a:t>）２４年度</a:t>
            </a:r>
            <a:r>
              <a:rPr lang="ja-JP" altLang="en-US" sz="1350" dirty="0">
                <a:solidFill>
                  <a:schemeClr val="tx1"/>
                </a:solidFill>
              </a:rPr>
              <a:t>２７保険者が実施、２５年度は４４保険者が実施</a:t>
            </a:r>
            <a:r>
              <a:rPr lang="ja-JP" altLang="en-US" sz="1350" dirty="0" smtClean="0">
                <a:solidFill>
                  <a:schemeClr val="tx1"/>
                </a:solidFill>
              </a:rPr>
              <a:t>予定</a:t>
            </a:r>
            <a:endParaRPr lang="en-US" altLang="ja-JP" sz="1350" dirty="0">
              <a:solidFill>
                <a:schemeClr val="tx1"/>
              </a:solidFill>
            </a:endParaRPr>
          </a:p>
          <a:p>
            <a:pPr marL="177800" indent="-177800">
              <a:lnSpc>
                <a:spcPts val="1800"/>
              </a:lnSpc>
            </a:pPr>
            <a:r>
              <a:rPr lang="ja-JP" altLang="en-US" sz="1400" dirty="0">
                <a:solidFill>
                  <a:schemeClr val="tx1"/>
                </a:solidFill>
              </a:rPr>
              <a:t>○　</a:t>
            </a:r>
            <a:r>
              <a:rPr lang="ja-JP" altLang="en-US" sz="1400" dirty="0" smtClean="0">
                <a:solidFill>
                  <a:schemeClr val="tx1"/>
                </a:solidFill>
              </a:rPr>
              <a:t>サービスの種類・内容・人員基準・運営基準・単価等が全国一律となっている予防給付のうち、</a:t>
            </a:r>
            <a:r>
              <a:rPr lang="ja-JP" altLang="en-US" sz="1400" u="sng" dirty="0" smtClean="0">
                <a:solidFill>
                  <a:schemeClr val="tx1"/>
                </a:solidFill>
              </a:rPr>
              <a:t>訪問介護・通所介護について、市町村</a:t>
            </a:r>
            <a:r>
              <a:rPr lang="ja-JP" altLang="en-US" sz="1400" u="sng" dirty="0">
                <a:solidFill>
                  <a:schemeClr val="tx1"/>
                </a:solidFill>
              </a:rPr>
              <a:t>が地域の実情に応じ、住民主体の取組を含めた多様な主体による柔軟な取組により、効果的かつ効率的に</a:t>
            </a:r>
            <a:r>
              <a:rPr lang="ja-JP" altLang="en-US" sz="1400" u="sng" dirty="0" smtClean="0">
                <a:solidFill>
                  <a:schemeClr val="tx1"/>
                </a:solidFill>
              </a:rPr>
              <a:t>サービスを提供</a:t>
            </a:r>
            <a:r>
              <a:rPr lang="ja-JP" altLang="en-US" sz="1400" dirty="0" smtClean="0">
                <a:solidFill>
                  <a:schemeClr val="tx1"/>
                </a:solidFill>
              </a:rPr>
              <a:t>できる</a:t>
            </a:r>
            <a:r>
              <a:rPr lang="ja-JP" altLang="en-US" sz="1400" dirty="0">
                <a:solidFill>
                  <a:schemeClr val="tx1"/>
                </a:solidFill>
              </a:rPr>
              <a:t>よう、</a:t>
            </a:r>
            <a:r>
              <a:rPr lang="ja-JP" altLang="en-US" sz="1400" u="sng" dirty="0">
                <a:solidFill>
                  <a:schemeClr val="tx1"/>
                </a:solidFill>
              </a:rPr>
              <a:t>地域支援事業の形式に見直す</a:t>
            </a:r>
            <a:r>
              <a:rPr lang="ja-JP" altLang="en-US" sz="1400" dirty="0" smtClean="0">
                <a:solidFill>
                  <a:schemeClr val="tx1"/>
                </a:solidFill>
              </a:rPr>
              <a:t>。</a:t>
            </a:r>
            <a:r>
              <a:rPr lang="ja-JP" altLang="en-US" sz="1400" dirty="0">
                <a:solidFill>
                  <a:schemeClr val="tx1"/>
                </a:solidFill>
              </a:rPr>
              <a:t>（</a:t>
            </a:r>
            <a:r>
              <a:rPr lang="ja-JP" altLang="en-US" sz="1400" dirty="0" smtClean="0">
                <a:solidFill>
                  <a:schemeClr val="tx1"/>
                </a:solidFill>
              </a:rPr>
              <a:t>平成</a:t>
            </a:r>
            <a:r>
              <a:rPr lang="ja-JP" altLang="en-US" sz="1400" dirty="0">
                <a:solidFill>
                  <a:schemeClr val="tx1"/>
                </a:solidFill>
              </a:rPr>
              <a:t>２９年度</a:t>
            </a:r>
            <a:r>
              <a:rPr lang="ja-JP" altLang="en-US" sz="1400" dirty="0" smtClean="0">
                <a:solidFill>
                  <a:schemeClr val="tx1"/>
                </a:solidFill>
              </a:rPr>
              <a:t>末</a:t>
            </a:r>
            <a:r>
              <a:rPr lang="ja-JP" altLang="en-US" sz="1400" dirty="0">
                <a:solidFill>
                  <a:schemeClr val="tx1"/>
                </a:solidFill>
              </a:rPr>
              <a:t>には</a:t>
            </a:r>
            <a:r>
              <a:rPr lang="ja-JP" altLang="en-US" sz="1400" dirty="0" smtClean="0">
                <a:solidFill>
                  <a:schemeClr val="tx1"/>
                </a:solidFill>
              </a:rPr>
              <a:t>全て事業</a:t>
            </a:r>
            <a:r>
              <a:rPr lang="ja-JP" altLang="en-US" sz="1400" dirty="0">
                <a:solidFill>
                  <a:schemeClr val="tx1"/>
                </a:solidFill>
              </a:rPr>
              <a:t>に</a:t>
            </a:r>
            <a:r>
              <a:rPr lang="ja-JP" altLang="en-US" sz="1400" dirty="0" smtClean="0">
                <a:solidFill>
                  <a:schemeClr val="tx1"/>
                </a:solidFill>
              </a:rPr>
              <a:t>移行）。</a:t>
            </a:r>
            <a:endParaRPr lang="en-US" altLang="ja-JP" sz="1400" dirty="0" smtClean="0">
              <a:solidFill>
                <a:schemeClr val="tx1"/>
              </a:solidFill>
            </a:endParaRPr>
          </a:p>
          <a:p>
            <a:pPr marL="177800" indent="-177800">
              <a:lnSpc>
                <a:spcPts val="1800"/>
              </a:lnSpc>
            </a:pPr>
            <a:r>
              <a:rPr lang="ja-JP" altLang="en-US" sz="1400" dirty="0" smtClean="0">
                <a:solidFill>
                  <a:schemeClr val="tx1"/>
                </a:solidFill>
              </a:rPr>
              <a:t>○　総合事業の事業費の上限は、事業への移行分を賄えるように見直し。</a:t>
            </a:r>
            <a:endParaRPr lang="en-US" altLang="ja-JP" sz="1400" dirty="0" smtClean="0">
              <a:solidFill>
                <a:schemeClr val="tx1"/>
              </a:solidFill>
            </a:endParaRPr>
          </a:p>
          <a:p>
            <a:pPr marL="177800" indent="-177800">
              <a:lnSpc>
                <a:spcPts val="1800"/>
              </a:lnSpc>
            </a:pPr>
            <a:r>
              <a:rPr lang="ja-JP" altLang="en-US" sz="1350" dirty="0" smtClean="0">
                <a:solidFill>
                  <a:schemeClr val="tx1"/>
                </a:solidFill>
              </a:rPr>
              <a:t>○　訪問介護・通所介護以外のサービス（訪問看護、福祉用具等）は、引き続き予防給付によるサービス</a:t>
            </a:r>
            <a:r>
              <a:rPr lang="ja-JP" altLang="en-US" sz="1350" dirty="0">
                <a:solidFill>
                  <a:schemeClr val="tx1"/>
                </a:solidFill>
              </a:rPr>
              <a:t>提供</a:t>
            </a:r>
            <a:r>
              <a:rPr lang="ja-JP" altLang="en-US" sz="1350" dirty="0" smtClean="0">
                <a:solidFill>
                  <a:schemeClr val="tx1"/>
                </a:solidFill>
              </a:rPr>
              <a:t>を継続。　　</a:t>
            </a:r>
            <a:endParaRPr kumimoji="1" lang="en-US" altLang="ja-JP" sz="1350" dirty="0" smtClean="0">
              <a:solidFill>
                <a:schemeClr val="tx1"/>
              </a:solidFill>
              <a:latin typeface="+mn-ea"/>
            </a:endParaRPr>
          </a:p>
          <a:p>
            <a:pPr marL="177800" indent="-177800">
              <a:lnSpc>
                <a:spcPts val="1800"/>
              </a:lnSpc>
            </a:pPr>
            <a:r>
              <a:rPr lang="ja-JP" altLang="en-US" sz="1350" dirty="0" smtClean="0">
                <a:solidFill>
                  <a:schemeClr val="tx1"/>
                </a:solidFill>
              </a:rPr>
              <a:t>○　</a:t>
            </a:r>
            <a:r>
              <a:rPr lang="ja-JP" altLang="en-US" sz="1350" u="sng" dirty="0" smtClean="0">
                <a:solidFill>
                  <a:schemeClr val="tx1"/>
                </a:solidFill>
              </a:rPr>
              <a:t>地域包括支援センターによるケアマネジメントに基づき、総合事業のサービスと予防給付のサービス</a:t>
            </a:r>
            <a:r>
              <a:rPr lang="en-US" altLang="ja-JP" sz="1350" u="sng" dirty="0">
                <a:solidFill>
                  <a:schemeClr val="tx1"/>
                </a:solidFill>
              </a:rPr>
              <a:t>(</a:t>
            </a:r>
            <a:r>
              <a:rPr lang="ja-JP" altLang="en-US" sz="1350" u="sng" dirty="0" smtClean="0">
                <a:solidFill>
                  <a:schemeClr val="tx1"/>
                </a:solidFill>
              </a:rPr>
              <a:t>要支援者</a:t>
            </a:r>
            <a:r>
              <a:rPr lang="en-US" altLang="ja-JP" sz="1350" u="sng" dirty="0">
                <a:solidFill>
                  <a:schemeClr val="tx1"/>
                </a:solidFill>
              </a:rPr>
              <a:t>)</a:t>
            </a:r>
            <a:r>
              <a:rPr lang="ja-JP" altLang="en-US" sz="1350" u="sng" dirty="0" smtClean="0">
                <a:solidFill>
                  <a:schemeClr val="tx1"/>
                </a:solidFill>
              </a:rPr>
              <a:t>を組み合わせる。</a:t>
            </a:r>
            <a:endParaRPr lang="en-US" altLang="ja-JP" sz="1350" u="sng" dirty="0" smtClean="0">
              <a:solidFill>
                <a:schemeClr val="tx1"/>
              </a:solidFill>
            </a:endParaRPr>
          </a:p>
          <a:p>
            <a:pPr marL="177800" indent="-177800">
              <a:lnSpc>
                <a:spcPts val="1800"/>
              </a:lnSpc>
            </a:pPr>
            <a:r>
              <a:rPr lang="ja-JP" altLang="en-US" sz="1350" dirty="0">
                <a:solidFill>
                  <a:schemeClr val="tx1"/>
                </a:solidFill>
              </a:rPr>
              <a:t>○　総合事業の実施に向け基盤整備を推進。</a:t>
            </a:r>
            <a:endParaRPr lang="en-US" altLang="ja-JP" sz="1350" dirty="0">
              <a:solidFill>
                <a:schemeClr val="tx1"/>
              </a:solidFill>
            </a:endParaRPr>
          </a:p>
          <a:p>
            <a:pPr marL="174625" indent="-174625">
              <a:lnSpc>
                <a:spcPts val="1800"/>
              </a:lnSpc>
              <a:tabLst>
                <a:tab pos="174625" algn="l"/>
              </a:tabLst>
            </a:pPr>
            <a:endParaRPr lang="en-US" altLang="ja-JP" sz="1350" dirty="0" smtClean="0">
              <a:solidFill>
                <a:schemeClr val="tx1"/>
              </a:solidFill>
            </a:endParaRPr>
          </a:p>
          <a:p>
            <a:pPr>
              <a:lnSpc>
                <a:spcPts val="1800"/>
              </a:lnSpc>
            </a:pPr>
            <a:endParaRPr lang="en-US" altLang="ja-JP" sz="1350" dirty="0" smtClean="0">
              <a:solidFill>
                <a:schemeClr val="tx1"/>
              </a:solidFill>
            </a:endParaRPr>
          </a:p>
          <a:p>
            <a:pPr>
              <a:lnSpc>
                <a:spcPts val="1800"/>
              </a:lnSpc>
            </a:pPr>
            <a:endParaRPr kumimoji="1" lang="ja-JP" altLang="en-US" sz="1350" dirty="0">
              <a:solidFill>
                <a:schemeClr val="tx1"/>
              </a:solidFill>
            </a:endParaRPr>
          </a:p>
        </p:txBody>
      </p:sp>
      <p:sp>
        <p:nvSpPr>
          <p:cNvPr id="38" name="スライド番号プレースホルダ 31"/>
          <p:cNvSpPr>
            <a:spLocks noGrp="1"/>
          </p:cNvSpPr>
          <p:nvPr>
            <p:ph type="sldNum" sz="quarter" idx="12"/>
          </p:nvPr>
        </p:nvSpPr>
        <p:spPr>
          <a:xfrm>
            <a:off x="9650438" y="6579522"/>
            <a:ext cx="502442" cy="258654"/>
          </a:xfrm>
        </p:spPr>
        <p:txBody>
          <a:bodyPr/>
          <a:lstStyle/>
          <a:p>
            <a:pPr>
              <a:defRPr/>
            </a:pPr>
            <a:fld id="{AFF62460-EC34-422A-A834-EA8B1E04C307}" type="slidenum">
              <a:rPr lang="en-US" altLang="ja-JP" smtClean="0">
                <a:solidFill>
                  <a:prstClr val="black"/>
                </a:solidFill>
                <a:latin typeface="+mn-ea"/>
              </a:rPr>
              <a:pPr>
                <a:defRPr/>
              </a:pPr>
              <a:t>54</a:t>
            </a:fld>
            <a:endParaRPr lang="en-US" altLang="ja-JP" dirty="0">
              <a:solidFill>
                <a:prstClr val="black"/>
              </a:solidFill>
              <a:latin typeface="+mn-ea"/>
            </a:endParaRPr>
          </a:p>
        </p:txBody>
      </p:sp>
      <p:sp>
        <p:nvSpPr>
          <p:cNvPr id="35" name="正方形/長方形 34"/>
          <p:cNvSpPr/>
          <p:nvPr/>
        </p:nvSpPr>
        <p:spPr>
          <a:xfrm>
            <a:off x="2221370" y="5373080"/>
            <a:ext cx="5523744" cy="864233"/>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smtClean="0">
                <a:solidFill>
                  <a:prstClr val="black"/>
                </a:solidFill>
              </a:rPr>
              <a:t>介護予防・生活支援</a:t>
            </a:r>
            <a:r>
              <a:rPr lang="ja-JP" altLang="en-US" sz="1400" b="1" u="sng" dirty="0" smtClean="0">
                <a:solidFill>
                  <a:schemeClr val="tx1"/>
                </a:solidFill>
              </a:rPr>
              <a:t>サービス事業</a:t>
            </a:r>
            <a:endParaRPr lang="en-US" altLang="ja-JP" sz="1400" b="1" u="sng" dirty="0" smtClean="0">
              <a:solidFill>
                <a:schemeClr val="tx1"/>
              </a:solidFill>
            </a:endParaRPr>
          </a:p>
          <a:p>
            <a:r>
              <a:rPr lang="ja-JP" altLang="en-US" sz="1200" dirty="0" smtClean="0">
                <a:solidFill>
                  <a:schemeClr val="tx1"/>
                </a:solidFill>
              </a:rPr>
              <a:t>①訪問型</a:t>
            </a:r>
            <a:r>
              <a:rPr lang="ja-JP" altLang="en-US" sz="1200" dirty="0">
                <a:solidFill>
                  <a:schemeClr val="tx1"/>
                </a:solidFill>
              </a:rPr>
              <a:t>・通所型</a:t>
            </a:r>
            <a:r>
              <a:rPr lang="ja-JP" altLang="en-US" sz="1200" dirty="0" smtClean="0">
                <a:solidFill>
                  <a:schemeClr val="tx1"/>
                </a:solidFill>
              </a:rPr>
              <a:t>サービス（運動</a:t>
            </a:r>
            <a:r>
              <a:rPr lang="ja-JP" altLang="en-US" sz="1200" dirty="0">
                <a:solidFill>
                  <a:schemeClr val="tx1"/>
                </a:solidFill>
              </a:rPr>
              <a:t>・口腔・</a:t>
            </a:r>
            <a:r>
              <a:rPr lang="ja-JP" altLang="en-US" sz="1200" dirty="0" smtClean="0">
                <a:solidFill>
                  <a:schemeClr val="tx1"/>
                </a:solidFill>
              </a:rPr>
              <a:t>栄養改善事業等を含む）</a:t>
            </a:r>
            <a:endParaRPr lang="en-US" altLang="ja-JP" sz="1200" dirty="0" smtClean="0">
              <a:solidFill>
                <a:schemeClr val="tx1"/>
              </a:solidFill>
            </a:endParaRPr>
          </a:p>
          <a:p>
            <a:r>
              <a:rPr lang="ja-JP" altLang="en-US" sz="1200" dirty="0" smtClean="0">
                <a:solidFill>
                  <a:schemeClr val="tx1"/>
                </a:solidFill>
              </a:rPr>
              <a:t>②栄養</a:t>
            </a:r>
            <a:r>
              <a:rPr lang="ja-JP" altLang="en-US" sz="1200" dirty="0">
                <a:solidFill>
                  <a:schemeClr val="tx1"/>
                </a:solidFill>
              </a:rPr>
              <a:t>改善を目的とした配食、定期的な安否確認・緊急時対応　等</a:t>
            </a:r>
            <a:endParaRPr lang="ja-JP" altLang="en-US" sz="1100" dirty="0">
              <a:solidFill>
                <a:schemeClr val="tx1"/>
              </a:solidFill>
            </a:endParaRPr>
          </a:p>
          <a:p>
            <a:r>
              <a:rPr lang="ja-JP" altLang="en-US" sz="1200" dirty="0">
                <a:solidFill>
                  <a:schemeClr val="tx1"/>
                </a:solidFill>
              </a:rPr>
              <a:t>　</a:t>
            </a:r>
            <a:r>
              <a:rPr lang="ja-JP" altLang="en-US" sz="1200" dirty="0" smtClean="0">
                <a:solidFill>
                  <a:schemeClr val="tx1"/>
                </a:solidFill>
              </a:rPr>
              <a:t>　</a:t>
            </a:r>
            <a:r>
              <a:rPr lang="en-US" altLang="ja-JP" sz="1050" dirty="0" smtClean="0">
                <a:solidFill>
                  <a:schemeClr val="tx1"/>
                </a:solidFill>
                <a:latin typeface="ＭＳ Ｐ明朝" panose="02020600040205080304" pitchFamily="18" charset="-128"/>
                <a:ea typeface="ＭＳ Ｐ明朝" panose="02020600040205080304" pitchFamily="18" charset="-128"/>
              </a:rPr>
              <a:t>※</a:t>
            </a:r>
            <a:r>
              <a:rPr lang="ja-JP" altLang="en-US" sz="1050" dirty="0" smtClean="0">
                <a:solidFill>
                  <a:schemeClr val="tx1"/>
                </a:solidFill>
                <a:latin typeface="ＭＳ Ｐ明朝" panose="02020600040205080304" pitchFamily="18" charset="-128"/>
                <a:ea typeface="ＭＳ Ｐ明朝" panose="02020600040205080304" pitchFamily="18" charset="-128"/>
              </a:rPr>
              <a:t>事業内容は、市町村の裁量を拡大、柔軟な人員基準・運営基準</a:t>
            </a:r>
            <a:endParaRPr lang="en-US" altLang="ja-JP" sz="1050" dirty="0" smtClean="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0179084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5137127" y="1820542"/>
            <a:ext cx="4359520" cy="379214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r>
              <a:rPr lang="ja-JP" altLang="en-US" sz="1200" dirty="0">
                <a:solidFill>
                  <a:prstClr val="black"/>
                </a:solidFill>
              </a:rPr>
              <a:t>・介護予防事業対象者の把握事業</a:t>
            </a:r>
            <a:endParaRPr lang="en-US" altLang="ja-JP" sz="12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ts val="600"/>
              </a:spcBef>
              <a:spcAft>
                <a:spcPct val="0"/>
              </a:spcAft>
            </a:pPr>
            <a:r>
              <a:rPr lang="ja-JP" altLang="en-US" sz="1200" dirty="0" smtClean="0">
                <a:solidFill>
                  <a:prstClr val="black"/>
                </a:solidFill>
              </a:rPr>
              <a:t>・ </a:t>
            </a:r>
            <a:r>
              <a:rPr lang="ja-JP" altLang="en-US" sz="1200" dirty="0">
                <a:solidFill>
                  <a:prstClr val="black"/>
                </a:solidFill>
              </a:rPr>
              <a:t>介護予防普及啓発事業</a:t>
            </a:r>
            <a:endParaRPr lang="en-US" altLang="ja-JP" sz="1200" dirty="0">
              <a:solidFill>
                <a:prstClr val="black"/>
              </a:solidFill>
            </a:endParaRPr>
          </a:p>
          <a:p>
            <a:pPr fontAlgn="base">
              <a:spcBef>
                <a:spcPts val="600"/>
              </a:spcBef>
              <a:spcAft>
                <a:spcPct val="0"/>
              </a:spcAft>
            </a:pPr>
            <a:r>
              <a:rPr lang="ja-JP" altLang="en-US" sz="1200" dirty="0">
                <a:solidFill>
                  <a:prstClr val="black"/>
                </a:solidFill>
              </a:rPr>
              <a:t>・ 地域介護予防活動支援事業</a:t>
            </a:r>
            <a:endParaRPr lang="en-US" altLang="ja-JP" sz="1200" dirty="0">
              <a:solidFill>
                <a:prstClr val="black"/>
              </a:solidFill>
            </a:endParaRPr>
          </a:p>
          <a:p>
            <a:pPr fontAlgn="base">
              <a:spcBef>
                <a:spcPct val="0"/>
              </a:spcBef>
              <a:spcAft>
                <a:spcPct val="0"/>
              </a:spcAft>
            </a:pPr>
            <a:endParaRPr lang="en-US" altLang="ja-JP" sz="1600" dirty="0" smtClean="0">
              <a:solidFill>
                <a:prstClr val="black"/>
              </a:solidFill>
            </a:endParaRPr>
          </a:p>
          <a:p>
            <a:pPr fontAlgn="base">
              <a:spcBef>
                <a:spcPct val="0"/>
              </a:spcBef>
              <a:spcAft>
                <a:spcPct val="0"/>
              </a:spcAft>
            </a:pPr>
            <a:endParaRPr lang="en-US" altLang="ja-JP" sz="1600" dirty="0">
              <a:solidFill>
                <a:prstClr val="black"/>
              </a:solidFill>
            </a:endParaRPr>
          </a:p>
          <a:p>
            <a:pPr fontAlgn="base">
              <a:spcBef>
                <a:spcPts val="600"/>
              </a:spcBef>
              <a:spcAft>
                <a:spcPct val="0"/>
              </a:spcAft>
            </a:pPr>
            <a:r>
              <a:rPr lang="ja-JP" altLang="en-US" sz="1200" dirty="0" smtClean="0">
                <a:solidFill>
                  <a:prstClr val="black"/>
                </a:solidFill>
              </a:rPr>
              <a:t>・ </a:t>
            </a:r>
            <a:r>
              <a:rPr lang="ja-JP" altLang="en-US" sz="1200" dirty="0">
                <a:solidFill>
                  <a:prstClr val="black"/>
                </a:solidFill>
              </a:rPr>
              <a:t>介護予防事業評価</a:t>
            </a:r>
            <a:r>
              <a:rPr lang="ja-JP" altLang="en-US" sz="1200" dirty="0" smtClean="0">
                <a:solidFill>
                  <a:prstClr val="black"/>
                </a:solidFill>
              </a:rPr>
              <a:t>事業</a:t>
            </a:r>
            <a:endParaRPr lang="en-US" altLang="ja-JP" sz="1200" dirty="0" smtClean="0">
              <a:solidFill>
                <a:prstClr val="black"/>
              </a:solidFill>
            </a:endParaRPr>
          </a:p>
          <a:p>
            <a:pPr fontAlgn="base">
              <a:spcBef>
                <a:spcPct val="0"/>
              </a:spcBef>
              <a:spcAft>
                <a:spcPct val="0"/>
              </a:spcAft>
            </a:pPr>
            <a:endParaRPr lang="en-US" altLang="ja-JP" sz="1200" dirty="0">
              <a:solidFill>
                <a:prstClr val="black"/>
              </a:solidFill>
            </a:endParaRPr>
          </a:p>
          <a:p>
            <a:pPr fontAlgn="base">
              <a:spcAft>
                <a:spcPct val="0"/>
              </a:spcAft>
            </a:pPr>
            <a:r>
              <a:rPr lang="ja-JP" altLang="en-US" sz="1200" dirty="0">
                <a:solidFill>
                  <a:prstClr val="black"/>
                </a:solidFill>
              </a:rPr>
              <a:t>・ （新）地域リハビリテーション活動支援事業</a:t>
            </a:r>
            <a:endParaRPr lang="en-US" altLang="ja-JP" sz="12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2" name="タイトル 1"/>
          <p:cNvSpPr>
            <a:spLocks noGrp="1"/>
          </p:cNvSpPr>
          <p:nvPr>
            <p:ph type="ctrTitle"/>
          </p:nvPr>
        </p:nvSpPr>
        <p:spPr>
          <a:xfrm>
            <a:off x="-15822" y="-60203"/>
            <a:ext cx="10052674" cy="404663"/>
          </a:xfrm>
          <a:noFill/>
          <a:ln>
            <a:noFill/>
          </a:ln>
        </p:spPr>
        <p:txBody>
          <a:bodyPr>
            <a:noAutofit/>
          </a:bodyPr>
          <a:lstStyle/>
          <a:p>
            <a:r>
              <a:rPr lang="ja-JP" altLang="en-US" sz="2000" b="1" dirty="0" smtClean="0"/>
              <a:t>新しい介護予防事業</a:t>
            </a:r>
            <a:endParaRPr kumimoji="1" lang="ja-JP" altLang="en-US" sz="2000" b="1" dirty="0"/>
          </a:p>
        </p:txBody>
      </p:sp>
      <p:sp>
        <p:nvSpPr>
          <p:cNvPr id="5" name="角丸四角形 4"/>
          <p:cNvSpPr/>
          <p:nvPr/>
        </p:nvSpPr>
        <p:spPr>
          <a:xfrm>
            <a:off x="125812" y="1402648"/>
            <a:ext cx="2862735"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a:solidFill>
                  <a:prstClr val="black"/>
                </a:solidFill>
              </a:rPr>
              <a:t>現行の介護予防事業</a:t>
            </a:r>
          </a:p>
        </p:txBody>
      </p:sp>
      <p:sp>
        <p:nvSpPr>
          <p:cNvPr id="12" name="正方形/長方形 11"/>
          <p:cNvSpPr/>
          <p:nvPr/>
        </p:nvSpPr>
        <p:spPr>
          <a:xfrm>
            <a:off x="125812" y="1820543"/>
            <a:ext cx="2862735" cy="340865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600" b="1" dirty="0">
              <a:solidFill>
                <a:prstClr val="black"/>
              </a:solidFill>
            </a:endParaRPr>
          </a:p>
          <a:p>
            <a:pPr fontAlgn="base">
              <a:spcBef>
                <a:spcPct val="0"/>
              </a:spcBef>
              <a:spcAft>
                <a:spcPct val="0"/>
              </a:spcAft>
            </a:pPr>
            <a:endParaRPr lang="en-US" altLang="ja-JP" sz="1600" b="1" dirty="0">
              <a:solidFill>
                <a:prstClr val="black"/>
              </a:solidFill>
            </a:endParaRPr>
          </a:p>
          <a:p>
            <a:pPr fontAlgn="base">
              <a:spcBef>
                <a:spcPct val="0"/>
              </a:spcBef>
              <a:spcAft>
                <a:spcPct val="0"/>
              </a:spcAft>
            </a:pPr>
            <a:endParaRPr lang="en-US" altLang="ja-JP" sz="1600" b="1" dirty="0">
              <a:solidFill>
                <a:prstClr val="black"/>
              </a:solidFill>
            </a:endParaRPr>
          </a:p>
          <a:p>
            <a:pPr fontAlgn="base">
              <a:spcBef>
                <a:spcPct val="0"/>
              </a:spcBef>
              <a:spcAft>
                <a:spcPct val="0"/>
              </a:spcAft>
            </a:pPr>
            <a:r>
              <a:rPr lang="ja-JP" altLang="en-US" sz="1400" b="1" dirty="0">
                <a:solidFill>
                  <a:prstClr val="black"/>
                </a:solidFill>
              </a:rPr>
              <a:t>一次予防事業</a:t>
            </a:r>
            <a:endParaRPr lang="en-US" altLang="ja-JP" sz="1400" b="1" dirty="0">
              <a:solidFill>
                <a:prstClr val="black"/>
              </a:solidFill>
            </a:endParaRPr>
          </a:p>
          <a:p>
            <a:pPr fontAlgn="base">
              <a:spcBef>
                <a:spcPts val="600"/>
              </a:spcBef>
              <a:spcAft>
                <a:spcPct val="0"/>
              </a:spcAft>
            </a:pPr>
            <a:r>
              <a:rPr lang="ja-JP" altLang="en-US" sz="1200" dirty="0">
                <a:solidFill>
                  <a:prstClr val="black"/>
                </a:solidFill>
              </a:rPr>
              <a:t>・ 介護予防普及啓発事業</a:t>
            </a:r>
            <a:endParaRPr lang="en-US" altLang="ja-JP" sz="1200" dirty="0">
              <a:solidFill>
                <a:prstClr val="black"/>
              </a:solidFill>
            </a:endParaRPr>
          </a:p>
          <a:p>
            <a:pPr fontAlgn="base">
              <a:spcBef>
                <a:spcPts val="600"/>
              </a:spcBef>
              <a:spcAft>
                <a:spcPct val="0"/>
              </a:spcAft>
            </a:pPr>
            <a:r>
              <a:rPr lang="ja-JP" altLang="en-US" sz="1200" dirty="0">
                <a:solidFill>
                  <a:prstClr val="black"/>
                </a:solidFill>
              </a:rPr>
              <a:t>・ 地域介護予防活動支援事業</a:t>
            </a:r>
            <a:endParaRPr lang="en-US" altLang="ja-JP" sz="1200" dirty="0">
              <a:solidFill>
                <a:prstClr val="black"/>
              </a:solidFill>
            </a:endParaRPr>
          </a:p>
          <a:p>
            <a:pPr fontAlgn="base">
              <a:spcBef>
                <a:spcPts val="600"/>
              </a:spcBef>
              <a:spcAft>
                <a:spcPct val="0"/>
              </a:spcAft>
            </a:pPr>
            <a:r>
              <a:rPr lang="ja-JP" altLang="en-US" sz="1200" dirty="0">
                <a:solidFill>
                  <a:prstClr val="black"/>
                </a:solidFill>
              </a:rPr>
              <a:t>・ 一次予防事業評価</a:t>
            </a:r>
            <a:r>
              <a:rPr lang="ja-JP" altLang="en-US" sz="1200" dirty="0" smtClean="0">
                <a:solidFill>
                  <a:prstClr val="black"/>
                </a:solidFill>
              </a:rPr>
              <a:t>事業</a:t>
            </a:r>
            <a:endParaRPr lang="en-US" altLang="ja-JP" sz="1200" dirty="0" smtClean="0">
              <a:solidFill>
                <a:prstClr val="black"/>
              </a:solidFill>
            </a:endParaRPr>
          </a:p>
          <a:p>
            <a:pPr fontAlgn="base">
              <a:spcBef>
                <a:spcPct val="0"/>
              </a:spcBef>
              <a:spcAft>
                <a:spcPct val="0"/>
              </a:spcAft>
            </a:pPr>
            <a:endParaRPr lang="en-US" altLang="ja-JP" sz="10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r>
              <a:rPr lang="ja-JP" altLang="en-US" sz="1400" b="1" dirty="0" smtClean="0">
                <a:solidFill>
                  <a:prstClr val="black"/>
                </a:solidFill>
              </a:rPr>
              <a:t>二次</a:t>
            </a:r>
            <a:r>
              <a:rPr lang="ja-JP" altLang="en-US" sz="1400" b="1" dirty="0">
                <a:solidFill>
                  <a:prstClr val="black"/>
                </a:solidFill>
              </a:rPr>
              <a:t>予防事業</a:t>
            </a:r>
            <a:endParaRPr lang="en-US" altLang="ja-JP" sz="1400" b="1" dirty="0">
              <a:solidFill>
                <a:prstClr val="black"/>
              </a:solidFill>
            </a:endParaRPr>
          </a:p>
          <a:p>
            <a:pPr fontAlgn="base">
              <a:spcBef>
                <a:spcPts val="600"/>
              </a:spcBef>
              <a:spcAft>
                <a:spcPct val="0"/>
              </a:spcAft>
            </a:pPr>
            <a:r>
              <a:rPr lang="ja-JP" altLang="en-US" sz="1200" dirty="0">
                <a:solidFill>
                  <a:prstClr val="black"/>
                </a:solidFill>
              </a:rPr>
              <a:t>・ 二次予防事業対象者の</a:t>
            </a:r>
            <a:endParaRPr lang="en-US" altLang="ja-JP" sz="1200" dirty="0">
              <a:solidFill>
                <a:prstClr val="black"/>
              </a:solidFill>
            </a:endParaRPr>
          </a:p>
          <a:p>
            <a:pPr fontAlgn="base">
              <a:spcBef>
                <a:spcPts val="600"/>
              </a:spcBef>
              <a:spcAft>
                <a:spcPct val="0"/>
              </a:spcAft>
            </a:pPr>
            <a:r>
              <a:rPr lang="ja-JP" altLang="en-US" sz="1200" dirty="0">
                <a:solidFill>
                  <a:prstClr val="black"/>
                </a:solidFill>
              </a:rPr>
              <a:t>　把握事業</a:t>
            </a:r>
            <a:endParaRPr lang="en-US" altLang="ja-JP" sz="1200" dirty="0">
              <a:solidFill>
                <a:prstClr val="black"/>
              </a:solidFill>
            </a:endParaRPr>
          </a:p>
          <a:p>
            <a:pPr fontAlgn="base">
              <a:spcBef>
                <a:spcPts val="600"/>
              </a:spcBef>
              <a:spcAft>
                <a:spcPct val="0"/>
              </a:spcAft>
            </a:pPr>
            <a:r>
              <a:rPr lang="ja-JP" altLang="en-US" sz="1200" dirty="0">
                <a:solidFill>
                  <a:prstClr val="black"/>
                </a:solidFill>
              </a:rPr>
              <a:t>・ 通所型介護予防事業</a:t>
            </a:r>
            <a:endParaRPr lang="en-US" altLang="ja-JP" sz="1200" dirty="0">
              <a:solidFill>
                <a:prstClr val="black"/>
              </a:solidFill>
            </a:endParaRPr>
          </a:p>
          <a:p>
            <a:pPr fontAlgn="base">
              <a:spcBef>
                <a:spcPts val="600"/>
              </a:spcBef>
              <a:spcAft>
                <a:spcPct val="0"/>
              </a:spcAft>
            </a:pPr>
            <a:r>
              <a:rPr lang="ja-JP" altLang="en-US" sz="1200" dirty="0">
                <a:solidFill>
                  <a:prstClr val="black"/>
                </a:solidFill>
              </a:rPr>
              <a:t>・ 訪問型介護予防事業</a:t>
            </a:r>
            <a:endParaRPr lang="en-US" altLang="ja-JP" sz="1200" dirty="0">
              <a:solidFill>
                <a:prstClr val="black"/>
              </a:solidFill>
            </a:endParaRPr>
          </a:p>
          <a:p>
            <a:pPr fontAlgn="base">
              <a:spcBef>
                <a:spcPts val="600"/>
              </a:spcBef>
              <a:spcAft>
                <a:spcPct val="0"/>
              </a:spcAft>
            </a:pPr>
            <a:r>
              <a:rPr lang="ja-JP" altLang="en-US" sz="1200" dirty="0">
                <a:solidFill>
                  <a:prstClr val="black"/>
                </a:solidFill>
              </a:rPr>
              <a:t>・ 二次予防事業評価</a:t>
            </a:r>
            <a:r>
              <a:rPr lang="ja-JP" altLang="en-US" sz="1200" dirty="0" smtClean="0">
                <a:solidFill>
                  <a:prstClr val="black"/>
                </a:solidFill>
              </a:rPr>
              <a:t>事業</a:t>
            </a:r>
            <a:endParaRPr lang="en-US" altLang="ja-JP" sz="1200" dirty="0" smtClean="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14" name="角丸四角形 13"/>
          <p:cNvSpPr/>
          <p:nvPr/>
        </p:nvSpPr>
        <p:spPr>
          <a:xfrm>
            <a:off x="5044935" y="1402649"/>
            <a:ext cx="4195726"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smtClean="0">
                <a:solidFill>
                  <a:prstClr val="black"/>
                </a:solidFill>
              </a:rPr>
              <a:t>一般介護</a:t>
            </a:r>
            <a:r>
              <a:rPr lang="ja-JP" altLang="en-US" sz="1600" dirty="0">
                <a:solidFill>
                  <a:prstClr val="black"/>
                </a:solidFill>
              </a:rPr>
              <a:t>予防事業</a:t>
            </a:r>
          </a:p>
        </p:txBody>
      </p:sp>
      <p:sp>
        <p:nvSpPr>
          <p:cNvPr id="41" name="右矢印 40"/>
          <p:cNvSpPr/>
          <p:nvPr/>
        </p:nvSpPr>
        <p:spPr>
          <a:xfrm>
            <a:off x="3085363" y="1842319"/>
            <a:ext cx="1978490" cy="2521418"/>
          </a:xfrm>
          <a:prstGeom prst="rightArrow">
            <a:avLst>
              <a:gd name="adj1" fmla="val 92977"/>
              <a:gd name="adj2" fmla="val 17349"/>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fontAlgn="base">
              <a:spcBef>
                <a:spcPct val="0"/>
              </a:spcBef>
              <a:spcAft>
                <a:spcPct val="0"/>
              </a:spcAft>
            </a:pPr>
            <a:r>
              <a:rPr lang="ja-JP" altLang="en-US" sz="1400" dirty="0">
                <a:solidFill>
                  <a:prstClr val="black"/>
                </a:solidFill>
              </a:rPr>
              <a:t>一次予防事業</a:t>
            </a:r>
            <a:r>
              <a:rPr lang="ja-JP" altLang="en-US" sz="1400" dirty="0" smtClean="0">
                <a:solidFill>
                  <a:prstClr val="black"/>
                </a:solidFill>
              </a:rPr>
              <a:t>と</a:t>
            </a:r>
            <a:endParaRPr lang="en-US" altLang="ja-JP" sz="1400" dirty="0" smtClean="0">
              <a:solidFill>
                <a:prstClr val="black"/>
              </a:solidFill>
            </a:endParaRPr>
          </a:p>
          <a:p>
            <a:pPr algn="just" fontAlgn="base">
              <a:spcBef>
                <a:spcPct val="0"/>
              </a:spcBef>
              <a:spcAft>
                <a:spcPct val="0"/>
              </a:spcAft>
            </a:pPr>
            <a:r>
              <a:rPr lang="ja-JP" altLang="en-US" sz="1400" dirty="0" smtClean="0">
                <a:solidFill>
                  <a:prstClr val="black"/>
                </a:solidFill>
              </a:rPr>
              <a:t>二次</a:t>
            </a:r>
            <a:r>
              <a:rPr lang="ja-JP" altLang="en-US" sz="1400" dirty="0">
                <a:solidFill>
                  <a:prstClr val="black"/>
                </a:solidFill>
              </a:rPr>
              <a:t>予防事業</a:t>
            </a:r>
            <a:r>
              <a:rPr lang="ja-JP" altLang="en-US" sz="1400" dirty="0" smtClean="0">
                <a:solidFill>
                  <a:prstClr val="black"/>
                </a:solidFill>
              </a:rPr>
              <a:t>を</a:t>
            </a:r>
            <a:endParaRPr lang="en-US" altLang="ja-JP" sz="1400" dirty="0" smtClean="0">
              <a:solidFill>
                <a:prstClr val="black"/>
              </a:solidFill>
            </a:endParaRPr>
          </a:p>
          <a:p>
            <a:pPr algn="just" fontAlgn="base">
              <a:spcBef>
                <a:spcPct val="0"/>
              </a:spcBef>
              <a:spcAft>
                <a:spcPct val="0"/>
              </a:spcAft>
            </a:pPr>
            <a:r>
              <a:rPr lang="ja-JP" altLang="en-US" sz="1400" dirty="0" smtClean="0">
                <a:solidFill>
                  <a:prstClr val="black"/>
                </a:solidFill>
              </a:rPr>
              <a:t>区別</a:t>
            </a:r>
            <a:r>
              <a:rPr lang="ja-JP" altLang="en-US" sz="1400" dirty="0">
                <a:solidFill>
                  <a:prstClr val="black"/>
                </a:solidFill>
              </a:rPr>
              <a:t>せずに、</a:t>
            </a:r>
            <a:r>
              <a:rPr lang="ja-JP" altLang="en-US" sz="1400" dirty="0" smtClean="0">
                <a:solidFill>
                  <a:prstClr val="black"/>
                </a:solidFill>
              </a:rPr>
              <a:t>地域</a:t>
            </a:r>
            <a:endParaRPr lang="en-US" altLang="ja-JP" sz="1400" dirty="0" smtClean="0">
              <a:solidFill>
                <a:prstClr val="black"/>
              </a:solidFill>
            </a:endParaRPr>
          </a:p>
          <a:p>
            <a:pPr algn="just" fontAlgn="base">
              <a:spcBef>
                <a:spcPct val="0"/>
              </a:spcBef>
              <a:spcAft>
                <a:spcPct val="0"/>
              </a:spcAft>
            </a:pPr>
            <a:r>
              <a:rPr lang="ja-JP" altLang="en-US" sz="1400" dirty="0" smtClean="0">
                <a:solidFill>
                  <a:prstClr val="black"/>
                </a:solidFill>
              </a:rPr>
              <a:t>の</a:t>
            </a:r>
            <a:r>
              <a:rPr lang="ja-JP" altLang="en-US" sz="1400" dirty="0">
                <a:solidFill>
                  <a:prstClr val="black"/>
                </a:solidFill>
              </a:rPr>
              <a:t>実情に</a:t>
            </a:r>
            <a:r>
              <a:rPr lang="ja-JP" altLang="en-US" sz="1400" dirty="0" smtClean="0">
                <a:solidFill>
                  <a:prstClr val="black"/>
                </a:solidFill>
              </a:rPr>
              <a:t>応じた</a:t>
            </a:r>
            <a:endParaRPr lang="en-US" altLang="ja-JP" sz="1400" dirty="0" smtClean="0">
              <a:solidFill>
                <a:prstClr val="black"/>
              </a:solidFill>
            </a:endParaRPr>
          </a:p>
          <a:p>
            <a:pPr algn="just" fontAlgn="base">
              <a:spcBef>
                <a:spcPct val="0"/>
              </a:spcBef>
              <a:spcAft>
                <a:spcPct val="0"/>
              </a:spcAft>
            </a:pPr>
            <a:r>
              <a:rPr lang="ja-JP" altLang="en-US" sz="1400" dirty="0" smtClean="0">
                <a:solidFill>
                  <a:prstClr val="black"/>
                </a:solidFill>
              </a:rPr>
              <a:t>効果的</a:t>
            </a:r>
            <a:r>
              <a:rPr lang="ja-JP" altLang="en-US" sz="1400" dirty="0">
                <a:solidFill>
                  <a:prstClr val="black"/>
                </a:solidFill>
              </a:rPr>
              <a:t>・効率的</a:t>
            </a:r>
            <a:r>
              <a:rPr lang="ja-JP" altLang="en-US" sz="1400" dirty="0" smtClean="0">
                <a:solidFill>
                  <a:prstClr val="black"/>
                </a:solidFill>
              </a:rPr>
              <a:t>な</a:t>
            </a:r>
            <a:endParaRPr lang="en-US" altLang="ja-JP" sz="1400" dirty="0" smtClean="0">
              <a:solidFill>
                <a:prstClr val="black"/>
              </a:solidFill>
            </a:endParaRPr>
          </a:p>
          <a:p>
            <a:pPr algn="just" fontAlgn="base">
              <a:spcBef>
                <a:spcPct val="0"/>
              </a:spcBef>
              <a:spcAft>
                <a:spcPct val="0"/>
              </a:spcAft>
            </a:pPr>
            <a:r>
              <a:rPr lang="ja-JP" altLang="en-US" sz="1400" dirty="0" smtClean="0">
                <a:solidFill>
                  <a:prstClr val="black"/>
                </a:solidFill>
              </a:rPr>
              <a:t>介護</a:t>
            </a:r>
            <a:r>
              <a:rPr lang="ja-JP" altLang="en-US" sz="1400" dirty="0">
                <a:solidFill>
                  <a:prstClr val="black"/>
                </a:solidFill>
              </a:rPr>
              <a:t>予防の取組</a:t>
            </a:r>
            <a:r>
              <a:rPr lang="ja-JP" altLang="en-US" sz="1400" dirty="0" smtClean="0">
                <a:solidFill>
                  <a:prstClr val="black"/>
                </a:solidFill>
              </a:rPr>
              <a:t>を</a:t>
            </a:r>
            <a:endParaRPr lang="en-US" altLang="ja-JP" sz="1400" dirty="0" smtClean="0">
              <a:solidFill>
                <a:prstClr val="black"/>
              </a:solidFill>
            </a:endParaRPr>
          </a:p>
          <a:p>
            <a:pPr algn="just" fontAlgn="base">
              <a:spcBef>
                <a:spcPct val="0"/>
              </a:spcBef>
              <a:spcAft>
                <a:spcPct val="0"/>
              </a:spcAft>
            </a:pPr>
            <a:r>
              <a:rPr lang="ja-JP" altLang="en-US" sz="1400" dirty="0" smtClean="0">
                <a:solidFill>
                  <a:prstClr val="black"/>
                </a:solidFill>
              </a:rPr>
              <a:t>推進</a:t>
            </a:r>
            <a:r>
              <a:rPr lang="ja-JP" altLang="en-US" sz="1400" dirty="0">
                <a:solidFill>
                  <a:prstClr val="black"/>
                </a:solidFill>
              </a:rPr>
              <a:t>する観点</a:t>
            </a:r>
            <a:r>
              <a:rPr lang="ja-JP" altLang="en-US" sz="1400" dirty="0" smtClean="0">
                <a:solidFill>
                  <a:prstClr val="black"/>
                </a:solidFill>
              </a:rPr>
              <a:t>から</a:t>
            </a:r>
            <a:endParaRPr lang="en-US" altLang="ja-JP" sz="1400" dirty="0" smtClean="0">
              <a:solidFill>
                <a:prstClr val="black"/>
              </a:solidFill>
            </a:endParaRPr>
          </a:p>
          <a:p>
            <a:pPr algn="just" fontAlgn="base">
              <a:spcBef>
                <a:spcPct val="0"/>
              </a:spcBef>
              <a:spcAft>
                <a:spcPct val="0"/>
              </a:spcAft>
            </a:pPr>
            <a:r>
              <a:rPr lang="ja-JP" altLang="en-US" sz="1400" dirty="0" smtClean="0">
                <a:solidFill>
                  <a:prstClr val="black"/>
                </a:solidFill>
              </a:rPr>
              <a:t>見直す</a:t>
            </a:r>
            <a:endParaRPr lang="ja-JP" altLang="en-US" sz="1400" dirty="0">
              <a:solidFill>
                <a:prstClr val="black"/>
              </a:solidFill>
              <a:latin typeface="ＭＳ Ｐゴシック"/>
            </a:endParaRPr>
          </a:p>
        </p:txBody>
      </p:sp>
      <p:sp>
        <p:nvSpPr>
          <p:cNvPr id="53" name="角丸四角形 52"/>
          <p:cNvSpPr/>
          <p:nvPr/>
        </p:nvSpPr>
        <p:spPr>
          <a:xfrm>
            <a:off x="5210407" y="4437112"/>
            <a:ext cx="3998280" cy="254076"/>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43" name="右矢印 42"/>
          <p:cNvSpPr/>
          <p:nvPr/>
        </p:nvSpPr>
        <p:spPr>
          <a:xfrm>
            <a:off x="3085361" y="4489820"/>
            <a:ext cx="2014904" cy="1114077"/>
          </a:xfrm>
          <a:prstGeom prst="rightArrow">
            <a:avLst>
              <a:gd name="adj1" fmla="val 78705"/>
              <a:gd name="adj2" fmla="val 33057"/>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a:solidFill>
                  <a:prstClr val="black"/>
                </a:solidFill>
              </a:rPr>
              <a:t>介護予防を</a:t>
            </a:r>
            <a:r>
              <a:rPr lang="ja-JP" altLang="en-US" sz="1400" dirty="0" smtClean="0">
                <a:solidFill>
                  <a:prstClr val="black"/>
                </a:solidFill>
              </a:rPr>
              <a:t>機能</a:t>
            </a:r>
            <a:endParaRPr lang="en-US" altLang="ja-JP" sz="1400" dirty="0" smtClean="0">
              <a:solidFill>
                <a:prstClr val="black"/>
              </a:solidFill>
            </a:endParaRPr>
          </a:p>
          <a:p>
            <a:pPr fontAlgn="base">
              <a:spcBef>
                <a:spcPct val="0"/>
              </a:spcBef>
              <a:spcAft>
                <a:spcPct val="0"/>
              </a:spcAft>
            </a:pPr>
            <a:r>
              <a:rPr lang="ja-JP" altLang="en-US" sz="1400" dirty="0" smtClean="0">
                <a:solidFill>
                  <a:prstClr val="black"/>
                </a:solidFill>
              </a:rPr>
              <a:t>強化</a:t>
            </a:r>
            <a:r>
              <a:rPr lang="ja-JP" altLang="en-US" sz="1400" dirty="0">
                <a:solidFill>
                  <a:prstClr val="black"/>
                </a:solidFill>
              </a:rPr>
              <a:t>する観点</a:t>
            </a:r>
            <a:r>
              <a:rPr lang="ja-JP" altLang="en-US" sz="1400" dirty="0" smtClean="0">
                <a:solidFill>
                  <a:prstClr val="black"/>
                </a:solidFill>
              </a:rPr>
              <a:t>から</a:t>
            </a:r>
            <a:endParaRPr lang="en-US" altLang="ja-JP" sz="1400" dirty="0" smtClean="0">
              <a:solidFill>
                <a:prstClr val="black"/>
              </a:solidFill>
            </a:endParaRPr>
          </a:p>
          <a:p>
            <a:pPr fontAlgn="base">
              <a:spcBef>
                <a:spcPct val="0"/>
              </a:spcBef>
              <a:spcAft>
                <a:spcPct val="0"/>
              </a:spcAft>
            </a:pPr>
            <a:r>
              <a:rPr lang="ja-JP" altLang="en-US" sz="1400" dirty="0" smtClean="0">
                <a:solidFill>
                  <a:prstClr val="black"/>
                </a:solidFill>
              </a:rPr>
              <a:t>新事業</a:t>
            </a:r>
            <a:r>
              <a:rPr lang="ja-JP" altLang="en-US" sz="1400" dirty="0">
                <a:solidFill>
                  <a:prstClr val="black"/>
                </a:solidFill>
              </a:rPr>
              <a:t>を追加</a:t>
            </a:r>
          </a:p>
        </p:txBody>
      </p:sp>
      <p:cxnSp>
        <p:nvCxnSpPr>
          <p:cNvPr id="33" name="直線コネクタ 32"/>
          <p:cNvCxnSpPr/>
          <p:nvPr/>
        </p:nvCxnSpPr>
        <p:spPr>
          <a:xfrm>
            <a:off x="131064" y="3307803"/>
            <a:ext cx="2857483"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0" name="角丸四角形 59"/>
          <p:cNvSpPr/>
          <p:nvPr/>
        </p:nvSpPr>
        <p:spPr>
          <a:xfrm>
            <a:off x="5210405" y="3068960"/>
            <a:ext cx="3998988" cy="515376"/>
          </a:xfrm>
          <a:prstGeom prst="roundRect">
            <a:avLst/>
          </a:prstGeom>
          <a:no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400" dirty="0">
              <a:solidFill>
                <a:prstClr val="black"/>
              </a:solidFill>
            </a:endParaRPr>
          </a:p>
        </p:txBody>
      </p:sp>
      <p:sp>
        <p:nvSpPr>
          <p:cNvPr id="32" name="四角形吹き出し 31"/>
          <p:cNvSpPr/>
          <p:nvPr/>
        </p:nvSpPr>
        <p:spPr>
          <a:xfrm>
            <a:off x="5389049" y="4939025"/>
            <a:ext cx="4029809" cy="589562"/>
          </a:xfrm>
          <a:prstGeom prst="wedgeRectCallout">
            <a:avLst>
              <a:gd name="adj1" fmla="val 17751"/>
              <a:gd name="adj2" fmla="val -69334"/>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0" indent="-95250" algn="just" fontAlgn="base">
              <a:spcBef>
                <a:spcPct val="0"/>
              </a:spcBef>
              <a:spcAft>
                <a:spcPct val="0"/>
              </a:spcAft>
            </a:pPr>
            <a:r>
              <a:rPr lang="ja-JP" altLang="en-US" sz="1100" dirty="0">
                <a:solidFill>
                  <a:prstClr val="black"/>
                </a:solidFill>
              </a:rPr>
              <a:t>・ 「心身機能」「活動」「参加」のそれぞれの要素にバランスよく働きかけるために、地域においてリハ職等を活かした自立支援に資する取り組みを推進</a:t>
            </a:r>
            <a:endParaRPr lang="en-US" altLang="ja-JP" sz="1100" dirty="0">
              <a:solidFill>
                <a:prstClr val="black"/>
              </a:solidFill>
            </a:endParaRPr>
          </a:p>
        </p:txBody>
      </p:sp>
      <p:sp>
        <p:nvSpPr>
          <p:cNvPr id="17" name="角丸四角形 16"/>
          <p:cNvSpPr/>
          <p:nvPr/>
        </p:nvSpPr>
        <p:spPr>
          <a:xfrm>
            <a:off x="5210407" y="1838982"/>
            <a:ext cx="3998280" cy="285753"/>
          </a:xfrm>
          <a:prstGeom prst="roundRect">
            <a:avLst/>
          </a:prstGeom>
          <a:no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18" name="四角形吹き出し 17"/>
          <p:cNvSpPr/>
          <p:nvPr/>
        </p:nvSpPr>
        <p:spPr>
          <a:xfrm>
            <a:off x="5362849" y="2189106"/>
            <a:ext cx="4066442" cy="807853"/>
          </a:xfrm>
          <a:prstGeom prst="wedgeRectCallout">
            <a:avLst>
              <a:gd name="adj1" fmla="val 16634"/>
              <a:gd name="adj2" fmla="val -59058"/>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marL="85725" indent="-85725" algn="just" fontAlgn="base">
              <a:spcBef>
                <a:spcPct val="0"/>
              </a:spcBef>
              <a:spcAft>
                <a:spcPct val="0"/>
              </a:spcAft>
            </a:pPr>
            <a:r>
              <a:rPr lang="ja-JP" altLang="en-US" sz="1100" dirty="0">
                <a:solidFill>
                  <a:prstClr val="black"/>
                </a:solidFill>
              </a:rPr>
              <a:t>・地域の実情に応じて収集した情報等（例えば、民生委員等からの情報など）の活用により、閉じこもり等の何らかの支援を要する者を把握し、地域介護予防活動支援事業等で重点的に対応</a:t>
            </a:r>
            <a:r>
              <a:rPr lang="ja-JP" altLang="en-US" sz="1100" dirty="0">
                <a:solidFill>
                  <a:prstClr val="black"/>
                </a:solidFill>
                <a:latin typeface="ＭＳ Ｐゴシック"/>
              </a:rPr>
              <a:t>（基本チェックリストを活用することも可能）</a:t>
            </a:r>
          </a:p>
        </p:txBody>
      </p:sp>
      <p:sp>
        <p:nvSpPr>
          <p:cNvPr id="20" name="テキスト ボックス 136"/>
          <p:cNvSpPr txBox="1">
            <a:spLocks noChangeArrowheads="1"/>
          </p:cNvSpPr>
          <p:nvPr/>
        </p:nvSpPr>
        <p:spPr bwMode="auto">
          <a:xfrm>
            <a:off x="86091" y="318289"/>
            <a:ext cx="9767186" cy="1015663"/>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nchor="t">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200" dirty="0" smtClean="0">
                <a:solidFill>
                  <a:prstClr val="black"/>
                </a:solidFill>
              </a:rPr>
              <a:t>○機能回復訓練などの高齢者本人</a:t>
            </a:r>
            <a:r>
              <a:rPr lang="ja-JP" altLang="en-US" sz="1200" dirty="0">
                <a:solidFill>
                  <a:prstClr val="black"/>
                </a:solidFill>
              </a:rPr>
              <a:t>へ</a:t>
            </a:r>
            <a:r>
              <a:rPr lang="ja-JP" altLang="en-US" sz="1200" dirty="0" smtClean="0">
                <a:solidFill>
                  <a:prstClr val="black"/>
                </a:solidFill>
              </a:rPr>
              <a:t>のアプローチだけではなく、地域づくりなどの高齢者本人を取り巻く環境へのアプローチも含めたバランスのとれたアプローチができるように介護予防事業を見直す。</a:t>
            </a:r>
            <a:endParaRPr lang="en-US" altLang="ja-JP" sz="1200" dirty="0" smtClean="0">
              <a:solidFill>
                <a:prstClr val="black"/>
              </a:solidFill>
            </a:endParaRPr>
          </a:p>
          <a:p>
            <a:pPr>
              <a:defRPr/>
            </a:pPr>
            <a:r>
              <a:rPr lang="ja-JP" altLang="en-US" sz="1200" dirty="0" smtClean="0">
                <a:solidFill>
                  <a:prstClr val="black"/>
                </a:solidFill>
              </a:rPr>
              <a:t>○元気高齢者と二次</a:t>
            </a:r>
            <a:r>
              <a:rPr lang="ja-JP" altLang="en-US" sz="1200" dirty="0">
                <a:solidFill>
                  <a:prstClr val="black"/>
                </a:solidFill>
              </a:rPr>
              <a:t>予防事業</a:t>
            </a:r>
            <a:r>
              <a:rPr lang="ja-JP" altLang="en-US" sz="1200" dirty="0" smtClean="0">
                <a:solidFill>
                  <a:prstClr val="black"/>
                </a:solidFill>
              </a:rPr>
              <a:t>対象者を</a:t>
            </a:r>
            <a:r>
              <a:rPr lang="ja-JP" altLang="en-US" sz="1200" dirty="0">
                <a:solidFill>
                  <a:prstClr val="black"/>
                </a:solidFill>
              </a:rPr>
              <a:t>分け隔てなく、</a:t>
            </a:r>
            <a:r>
              <a:rPr lang="ja-JP" altLang="ja-JP" sz="1200" dirty="0" smtClean="0">
                <a:solidFill>
                  <a:prstClr val="black"/>
                </a:solidFill>
              </a:rPr>
              <a:t>住民</a:t>
            </a:r>
            <a:r>
              <a:rPr lang="ja-JP" altLang="ja-JP" sz="1200" dirty="0">
                <a:solidFill>
                  <a:prstClr val="black"/>
                </a:solidFill>
              </a:rPr>
              <a:t>運営の通いの場を充実させ</a:t>
            </a:r>
            <a:r>
              <a:rPr lang="ja-JP" altLang="ja-JP" sz="1200" dirty="0" smtClean="0">
                <a:solidFill>
                  <a:prstClr val="black"/>
                </a:solidFill>
              </a:rPr>
              <a:t>、人</a:t>
            </a:r>
            <a:r>
              <a:rPr lang="ja-JP" altLang="ja-JP" sz="1200" dirty="0">
                <a:solidFill>
                  <a:prstClr val="black"/>
                </a:solidFill>
              </a:rPr>
              <a:t>と人とのつながりを通じて参加者や通いの場が継続的に拡大していくような地域づくりを推進</a:t>
            </a:r>
            <a:r>
              <a:rPr lang="ja-JP" altLang="ja-JP" sz="1200" dirty="0" smtClean="0">
                <a:solidFill>
                  <a:prstClr val="black"/>
                </a:solidFill>
              </a:rPr>
              <a:t>する</a:t>
            </a:r>
            <a:r>
              <a:rPr lang="ja-JP" altLang="en-US" sz="1200" dirty="0" smtClean="0">
                <a:solidFill>
                  <a:prstClr val="black"/>
                </a:solidFill>
              </a:rPr>
              <a:t>。</a:t>
            </a:r>
            <a:endParaRPr lang="en-US" altLang="ja-JP" sz="1200" dirty="0" smtClean="0">
              <a:solidFill>
                <a:prstClr val="black"/>
              </a:solidFill>
            </a:endParaRPr>
          </a:p>
          <a:p>
            <a:pPr>
              <a:defRPr/>
            </a:pPr>
            <a:r>
              <a:rPr lang="ja-JP" altLang="en-US" sz="1200" dirty="0" smtClean="0">
                <a:solidFill>
                  <a:prstClr val="black"/>
                </a:solidFill>
              </a:rPr>
              <a:t>○リハ職等を活かした自立支援に資する取組を推進し、介護予防を機能強化する。</a:t>
            </a:r>
            <a:endParaRPr lang="en-US" altLang="ja-JP" sz="1200" dirty="0">
              <a:solidFill>
                <a:prstClr val="black"/>
              </a:solidFill>
            </a:endParaRPr>
          </a:p>
        </p:txBody>
      </p:sp>
      <p:sp>
        <p:nvSpPr>
          <p:cNvPr id="25" name="四角形吹き出し 24"/>
          <p:cNvSpPr/>
          <p:nvPr/>
        </p:nvSpPr>
        <p:spPr>
          <a:xfrm>
            <a:off x="5389051" y="3789044"/>
            <a:ext cx="4066442" cy="258701"/>
          </a:xfrm>
          <a:prstGeom prst="wedgeRectCallout">
            <a:avLst>
              <a:gd name="adj1" fmla="val 15944"/>
              <a:gd name="adj2" fmla="val -95120"/>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fontAlgn="base">
              <a:spcBef>
                <a:spcPct val="0"/>
              </a:spcBef>
              <a:spcAft>
                <a:spcPct val="0"/>
              </a:spcAft>
            </a:pPr>
            <a:r>
              <a:rPr lang="ja-JP" altLang="en-US" sz="1100" dirty="0">
                <a:solidFill>
                  <a:prstClr val="black"/>
                </a:solidFill>
              </a:rPr>
              <a:t>・要支援者等も参加できる住民運営の通いの場の充実</a:t>
            </a:r>
            <a:endParaRPr lang="en-US" altLang="ja-JP" sz="1100" dirty="0">
              <a:solidFill>
                <a:prstClr val="black"/>
              </a:solidFill>
            </a:endParaRPr>
          </a:p>
        </p:txBody>
      </p:sp>
      <p:sp>
        <p:nvSpPr>
          <p:cNvPr id="51" name="四角形吹き出し 50"/>
          <p:cNvSpPr/>
          <p:nvPr/>
        </p:nvSpPr>
        <p:spPr>
          <a:xfrm>
            <a:off x="5382376" y="6238049"/>
            <a:ext cx="4029809" cy="575331"/>
          </a:xfrm>
          <a:prstGeom prst="wedgeRectCallout">
            <a:avLst>
              <a:gd name="adj1" fmla="val 20056"/>
              <a:gd name="adj2" fmla="val -72291"/>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lgn="just" fontAlgn="base">
              <a:spcBef>
                <a:spcPct val="0"/>
              </a:spcBef>
              <a:spcAft>
                <a:spcPct val="0"/>
              </a:spcAft>
            </a:pPr>
            <a:r>
              <a:rPr lang="ja-JP" altLang="en-US" sz="1100" dirty="0" smtClean="0">
                <a:solidFill>
                  <a:prstClr val="black"/>
                </a:solidFill>
                <a:latin typeface="ＭＳ Ｐゴシック"/>
              </a:rPr>
              <a:t>・従来</a:t>
            </a:r>
            <a:r>
              <a:rPr lang="ja-JP" altLang="en-US" sz="1100" dirty="0">
                <a:solidFill>
                  <a:prstClr val="black"/>
                </a:solidFill>
                <a:latin typeface="ＭＳ Ｐゴシック"/>
              </a:rPr>
              <a:t>の二次予防事業対象者に実施していた通所型介護予防事業と訪問型介護予防事業は、基本チェックリストの活用により、引き続き、対象者を限定して実施</a:t>
            </a:r>
          </a:p>
        </p:txBody>
      </p:sp>
      <p:sp>
        <p:nvSpPr>
          <p:cNvPr id="23" name="角丸四角形 22"/>
          <p:cNvSpPr/>
          <p:nvPr/>
        </p:nvSpPr>
        <p:spPr>
          <a:xfrm>
            <a:off x="5063851" y="5733685"/>
            <a:ext cx="4195726"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smtClean="0">
                <a:solidFill>
                  <a:prstClr val="black"/>
                </a:solidFill>
              </a:rPr>
              <a:t>介護予防・生活支援サービス事業</a:t>
            </a:r>
            <a:endParaRPr lang="ja-JP" altLang="en-US" sz="1600" dirty="0">
              <a:solidFill>
                <a:prstClr val="black"/>
              </a:solidFill>
            </a:endParaRPr>
          </a:p>
        </p:txBody>
      </p:sp>
      <p:cxnSp>
        <p:nvCxnSpPr>
          <p:cNvPr id="7" name="直線コネクタ 6"/>
          <p:cNvCxnSpPr/>
          <p:nvPr/>
        </p:nvCxnSpPr>
        <p:spPr>
          <a:xfrm>
            <a:off x="2109218" y="4365104"/>
            <a:ext cx="14655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109218" y="4653136"/>
            <a:ext cx="14655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2255772" y="4365104"/>
            <a:ext cx="0" cy="3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255773" y="4509120"/>
            <a:ext cx="21983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475606" y="4489820"/>
            <a:ext cx="416127" cy="144130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2891730" y="5913685"/>
            <a:ext cx="2186048" cy="174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9680326" y="1402650"/>
            <a:ext cx="339800" cy="4978678"/>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400" dirty="0" smtClean="0">
                <a:solidFill>
                  <a:prstClr val="black"/>
                </a:solidFill>
              </a:rPr>
              <a:t>介護予防・日常生活支援総合事業</a:t>
            </a:r>
            <a:endParaRPr lang="ja-JP" altLang="en-US" sz="1400" dirty="0">
              <a:solidFill>
                <a:prstClr val="black"/>
              </a:solidFill>
            </a:endParaRPr>
          </a:p>
        </p:txBody>
      </p:sp>
      <p:cxnSp>
        <p:nvCxnSpPr>
          <p:cNvPr id="31" name="直線コネクタ 30"/>
          <p:cNvCxnSpPr/>
          <p:nvPr/>
        </p:nvCxnSpPr>
        <p:spPr>
          <a:xfrm>
            <a:off x="9240661" y="1582649"/>
            <a:ext cx="43966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23" idx="3"/>
          </p:cNvCxnSpPr>
          <p:nvPr/>
        </p:nvCxnSpPr>
        <p:spPr>
          <a:xfrm>
            <a:off x="9259577" y="5913685"/>
            <a:ext cx="42074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7736986" y="6492878"/>
            <a:ext cx="2352145" cy="365125"/>
          </a:xfrm>
        </p:spPr>
        <p:txBody>
          <a:bodyPr/>
          <a:lstStyle/>
          <a:p>
            <a:fld id="{32927FFD-3D24-4EC2-AEC8-E83A8D96C0AC}" type="slidenum">
              <a:rPr kumimoji="1" lang="ja-JP" altLang="en-US" smtClean="0">
                <a:solidFill>
                  <a:schemeClr val="tx1"/>
                </a:solidFill>
              </a:rPr>
              <a:pPr/>
              <a:t>55</a:t>
            </a:fld>
            <a:endParaRPr kumimoji="1" lang="ja-JP" altLang="en-US" dirty="0">
              <a:solidFill>
                <a:schemeClr val="tx1"/>
              </a:solidFill>
            </a:endParaRPr>
          </a:p>
        </p:txBody>
      </p:sp>
    </p:spTree>
    <p:extLst>
      <p:ext uri="{BB962C8B-B14F-4D97-AF65-F5344CB8AC3E}">
        <p14:creationId xmlns:p14="http://schemas.microsoft.com/office/powerpoint/2010/main" val="821205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156612" y="792"/>
            <a:ext cx="8928861" cy="53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400" dirty="0" smtClean="0">
                <a:solidFill>
                  <a:prstClr val="black"/>
                </a:solidFill>
                <a:latin typeface="HG丸ｺﾞｼｯｸM-PRO" pitchFamily="50" charset="-128"/>
                <a:ea typeface="HG丸ｺﾞｼｯｸM-PRO" pitchFamily="50" charset="-128"/>
              </a:rPr>
              <a:t>大阪府</a:t>
            </a:r>
            <a:r>
              <a:rPr lang="ja-JP" altLang="en-US" sz="2400" dirty="0" smtClean="0">
                <a:solidFill>
                  <a:prstClr val="black"/>
                </a:solidFill>
                <a:latin typeface="HG丸ｺﾞｼｯｸM-PRO" pitchFamily="50" charset="-128"/>
                <a:ea typeface="HG丸ｺﾞｼｯｸM-PRO" pitchFamily="50" charset="-128"/>
              </a:rPr>
              <a:t>大東市　～住民主体の介護予防～</a:t>
            </a:r>
          </a:p>
        </p:txBody>
      </p:sp>
      <p:sp>
        <p:nvSpPr>
          <p:cNvPr id="9" name="テキスト ボックス 136"/>
          <p:cNvSpPr txBox="1">
            <a:spLocks noChangeArrowheads="1"/>
          </p:cNvSpPr>
          <p:nvPr/>
        </p:nvSpPr>
        <p:spPr bwMode="auto">
          <a:xfrm>
            <a:off x="32142" y="576080"/>
            <a:ext cx="9999867" cy="92333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r>
              <a:rPr lang="ja-JP" altLang="en-US" dirty="0" smtClean="0">
                <a:solidFill>
                  <a:prstClr val="black"/>
                </a:solidFill>
              </a:rPr>
              <a:t>○住民</a:t>
            </a:r>
            <a:r>
              <a:rPr lang="ja-JP" altLang="en-US" dirty="0">
                <a:solidFill>
                  <a:prstClr val="black"/>
                </a:solidFill>
              </a:rPr>
              <a:t>が主体となって取り組む介護予防事業を市内全域で展開している。虚弱高齢者が元気</a:t>
            </a:r>
            <a:r>
              <a:rPr lang="ja-JP" altLang="en-US" dirty="0" smtClean="0">
                <a:solidFill>
                  <a:prstClr val="black"/>
                </a:solidFill>
              </a:rPr>
              <a:t>高齢者の</a:t>
            </a:r>
            <a:r>
              <a:rPr lang="ja-JP" altLang="en-US" dirty="0">
                <a:solidFill>
                  <a:prstClr val="black"/>
                </a:solidFill>
              </a:rPr>
              <a:t>支えで元気を取り戻し、小学校の下校時の見守り隊に参加するなど社会活動が広がっている</a:t>
            </a:r>
            <a:r>
              <a:rPr lang="ja-JP" altLang="en-US" dirty="0" smtClean="0">
                <a:solidFill>
                  <a:prstClr val="black"/>
                </a:solidFill>
              </a:rPr>
              <a:t>。</a:t>
            </a:r>
            <a:endParaRPr lang="en-US" altLang="ja-JP" dirty="0" smtClean="0">
              <a:solidFill>
                <a:prstClr val="black"/>
              </a:solidFill>
            </a:endParaRPr>
          </a:p>
          <a:p>
            <a:pPr fontAlgn="auto">
              <a:spcBef>
                <a:spcPts val="0"/>
              </a:spcBef>
              <a:spcAft>
                <a:spcPts val="0"/>
              </a:spcAft>
              <a:defRPr/>
            </a:pPr>
            <a:r>
              <a:rPr lang="ja-JP" altLang="en-US" dirty="0">
                <a:solidFill>
                  <a:prstClr val="black"/>
                </a:solidFill>
              </a:rPr>
              <a:t>○</a:t>
            </a:r>
            <a:r>
              <a:rPr lang="ja-JP" altLang="en-US" dirty="0" smtClean="0">
                <a:solidFill>
                  <a:prstClr val="black"/>
                </a:solidFill>
              </a:rPr>
              <a:t>介護</a:t>
            </a:r>
            <a:r>
              <a:rPr lang="ja-JP" altLang="en-US" dirty="0">
                <a:solidFill>
                  <a:prstClr val="black"/>
                </a:solidFill>
              </a:rPr>
              <a:t>予防活動を通して、見守りや助け合い等地域の互助の力が育っている。</a:t>
            </a:r>
            <a:endParaRPr lang="en-US" altLang="ja-JP" dirty="0">
              <a:solidFill>
                <a:prstClr val="black"/>
              </a:solidFill>
            </a:endParaRPr>
          </a:p>
        </p:txBody>
      </p:sp>
      <p:sp>
        <p:nvSpPr>
          <p:cNvPr id="10" name="テキスト ボックス 9"/>
          <p:cNvSpPr txBox="1"/>
          <p:nvPr/>
        </p:nvSpPr>
        <p:spPr>
          <a:xfrm>
            <a:off x="55153" y="1556794"/>
            <a:ext cx="4914370" cy="24622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r>
              <a:rPr lang="ja-JP" altLang="en-US" sz="1400" b="1" dirty="0" smtClean="0">
                <a:solidFill>
                  <a:prstClr val="black"/>
                </a:solidFill>
                <a:latin typeface="HGｺﾞｼｯｸM"/>
                <a:ea typeface="HGｺﾞｼｯｸM"/>
              </a:rPr>
              <a:t>基本情報（平成</a:t>
            </a:r>
            <a:r>
              <a:rPr lang="en-US" altLang="ja-JP" sz="1400" b="1" dirty="0" smtClean="0">
                <a:solidFill>
                  <a:prstClr val="black"/>
                </a:solidFill>
                <a:latin typeface="HGｺﾞｼｯｸM"/>
                <a:ea typeface="HGｺﾞｼｯｸM"/>
              </a:rPr>
              <a:t>25</a:t>
            </a:r>
            <a:r>
              <a:rPr lang="ja-JP" altLang="en-US" sz="1400" b="1" dirty="0" smtClean="0">
                <a:solidFill>
                  <a:prstClr val="black"/>
                </a:solidFill>
                <a:latin typeface="HGｺﾞｼｯｸM"/>
                <a:ea typeface="HGｺﾞｼｯｸM"/>
              </a:rPr>
              <a:t>年</a:t>
            </a:r>
            <a:r>
              <a:rPr lang="en-US" altLang="ja-JP" sz="1400" b="1" dirty="0" smtClean="0">
                <a:solidFill>
                  <a:prstClr val="black"/>
                </a:solidFill>
                <a:latin typeface="HGｺﾞｼｯｸM"/>
                <a:ea typeface="HGｺﾞｼｯｸM"/>
              </a:rPr>
              <a:t>4</a:t>
            </a:r>
            <a:r>
              <a:rPr lang="ja-JP" altLang="en-US" sz="1400" b="1" dirty="0" smtClean="0">
                <a:solidFill>
                  <a:prstClr val="black"/>
                </a:solidFill>
                <a:latin typeface="HGｺﾞｼｯｸM"/>
                <a:ea typeface="HGｺﾞｼｯｸM"/>
              </a:rPr>
              <a:t>月</a:t>
            </a:r>
            <a:r>
              <a:rPr lang="en-US" altLang="ja-JP" sz="1400" b="1" dirty="0" smtClean="0">
                <a:solidFill>
                  <a:prstClr val="black"/>
                </a:solidFill>
                <a:latin typeface="HGｺﾞｼｯｸM"/>
                <a:ea typeface="HGｺﾞｼｯｸM"/>
              </a:rPr>
              <a:t>1</a:t>
            </a:r>
            <a:r>
              <a:rPr lang="ja-JP" altLang="en-US" sz="1400" b="1" dirty="0" smtClean="0">
                <a:solidFill>
                  <a:prstClr val="black"/>
                </a:solidFill>
                <a:latin typeface="HGｺﾞｼｯｸM"/>
                <a:ea typeface="HGｺﾞｼｯｸM"/>
              </a:rPr>
              <a:t>日現在）</a:t>
            </a: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p:txBody>
      </p:sp>
      <p:sp>
        <p:nvSpPr>
          <p:cNvPr id="13" name="テキスト ボックス 12"/>
          <p:cNvSpPr txBox="1"/>
          <p:nvPr/>
        </p:nvSpPr>
        <p:spPr>
          <a:xfrm>
            <a:off x="52728" y="4135720"/>
            <a:ext cx="491437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r>
              <a:rPr lang="ja-JP" altLang="en-US" sz="1400" b="1" dirty="0" smtClean="0">
                <a:solidFill>
                  <a:prstClr val="black"/>
                </a:solidFill>
                <a:latin typeface="HGｺﾞｼｯｸM"/>
                <a:ea typeface="HGｺﾞｼｯｸM"/>
              </a:rPr>
              <a:t>第</a:t>
            </a:r>
            <a:r>
              <a:rPr lang="en-US" altLang="ja-JP" sz="1400" b="1" dirty="0" smtClean="0">
                <a:solidFill>
                  <a:prstClr val="black"/>
                </a:solidFill>
                <a:latin typeface="HGｺﾞｼｯｸM"/>
                <a:ea typeface="HGｺﾞｼｯｸM"/>
              </a:rPr>
              <a:t>1</a:t>
            </a:r>
            <a:r>
              <a:rPr lang="ja-JP" altLang="en-US" sz="1400" b="1" dirty="0" smtClean="0">
                <a:solidFill>
                  <a:prstClr val="black"/>
                </a:solidFill>
                <a:latin typeface="HGｺﾞｼｯｸM"/>
                <a:ea typeface="HGｺﾞｼｯｸM"/>
              </a:rPr>
              <a:t>号被保険者における要介護認定率の推移</a:t>
            </a: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p:txBody>
      </p:sp>
      <p:sp>
        <p:nvSpPr>
          <p:cNvPr id="15" name="角丸四角形 14"/>
          <p:cNvSpPr/>
          <p:nvPr/>
        </p:nvSpPr>
        <p:spPr bwMode="auto">
          <a:xfrm>
            <a:off x="5040406" y="1556793"/>
            <a:ext cx="4984282" cy="2931889"/>
          </a:xfrm>
          <a:prstGeom prst="roundRect">
            <a:avLst>
              <a:gd name="adj" fmla="val 5943"/>
            </a:avLst>
          </a:prstGeom>
          <a:ln/>
        </p:spPr>
        <p:style>
          <a:lnRef idx="2">
            <a:schemeClr val="accent1"/>
          </a:lnRef>
          <a:fillRef idx="1">
            <a:schemeClr val="lt1"/>
          </a:fillRef>
          <a:effectRef idx="0">
            <a:schemeClr val="accent1"/>
          </a:effectRef>
          <a:fontRef idx="minor">
            <a:schemeClr val="dk1"/>
          </a:fontRef>
        </p:style>
        <p:txBody>
          <a:bodyPr lIns="36000" rIns="0" anchor="t" anchorCtr="0"/>
          <a:lstStyle/>
          <a:p>
            <a:pPr marL="88900" indent="-88900" fontAlgn="auto">
              <a:spcBef>
                <a:spcPts val="0"/>
              </a:spcBef>
              <a:spcAft>
                <a:spcPts val="0"/>
              </a:spcAft>
              <a:defRPr/>
            </a:pPr>
            <a:r>
              <a:rPr lang="ja-JP" altLang="en-US" sz="1400" b="1" dirty="0" smtClean="0">
                <a:solidFill>
                  <a:prstClr val="black"/>
                </a:solidFill>
                <a:latin typeface="HGｺﾞｼｯｸM"/>
                <a:ea typeface="HGｺﾞｼｯｸM"/>
              </a:rPr>
              <a:t>介護予防の取組の変遷</a:t>
            </a:r>
            <a:endParaRPr lang="en-US" altLang="ja-JP" sz="14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200" b="1" dirty="0" smtClean="0">
                <a:solidFill>
                  <a:prstClr val="black"/>
                </a:solidFill>
                <a:latin typeface="HGｺﾞｼｯｸM"/>
                <a:ea typeface="HGｺﾞｼｯｸM"/>
              </a:rPr>
              <a:t>○</a:t>
            </a:r>
            <a:r>
              <a:rPr lang="ja-JP" altLang="en-US" sz="1100" b="1" dirty="0" smtClean="0">
                <a:solidFill>
                  <a:prstClr val="black"/>
                </a:solidFill>
                <a:latin typeface="HGｺﾞｼｯｸM"/>
                <a:ea typeface="HGｺﾞｼｯｸM"/>
              </a:rPr>
              <a:t>平成</a:t>
            </a:r>
            <a:r>
              <a:rPr lang="en-US" altLang="ja-JP" sz="1100" b="1" dirty="0" smtClean="0">
                <a:solidFill>
                  <a:prstClr val="black"/>
                </a:solidFill>
                <a:latin typeface="HGｺﾞｼｯｸM"/>
                <a:ea typeface="HGｺﾞｼｯｸM"/>
              </a:rPr>
              <a:t>16</a:t>
            </a:r>
            <a:r>
              <a:rPr lang="ja-JP" altLang="en-US" sz="1100" b="1" dirty="0" smtClean="0">
                <a:solidFill>
                  <a:prstClr val="black"/>
                </a:solidFill>
                <a:latin typeface="HGｺﾞｼｯｸM"/>
                <a:ea typeface="HGｺﾞｼｯｸM"/>
              </a:rPr>
              <a:t>年度に地域ケア会議で</a:t>
            </a:r>
            <a:r>
              <a:rPr lang="ja-JP" altLang="en-US" sz="1100" b="1" dirty="0">
                <a:solidFill>
                  <a:prstClr val="black"/>
                </a:solidFill>
                <a:latin typeface="HGｺﾞｼｯｸM"/>
                <a:ea typeface="HGｺﾞｼｯｸM"/>
              </a:rPr>
              <a:t>町</a:t>
            </a:r>
            <a:r>
              <a:rPr lang="ja-JP" altLang="en-US" sz="1100" b="1" dirty="0" smtClean="0">
                <a:solidFill>
                  <a:prstClr val="black"/>
                </a:solidFill>
                <a:latin typeface="HGｺﾞｼｯｸM"/>
                <a:ea typeface="HGｺﾞｼｯｸM"/>
              </a:rPr>
              <a:t>ぐるみの介護予防の必要性を提言</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a:solidFill>
                  <a:prstClr val="black"/>
                </a:solidFill>
                <a:latin typeface="HGｺﾞｼｯｸM"/>
                <a:ea typeface="HGｺﾞｼｯｸM"/>
              </a:rPr>
              <a:t>○平成</a:t>
            </a:r>
            <a:r>
              <a:rPr lang="en-US" altLang="ja-JP" sz="1100" b="1" dirty="0">
                <a:solidFill>
                  <a:prstClr val="black"/>
                </a:solidFill>
                <a:latin typeface="HGｺﾞｼｯｸM"/>
                <a:ea typeface="HGｺﾞｼｯｸM"/>
              </a:rPr>
              <a:t>17</a:t>
            </a:r>
            <a:r>
              <a:rPr lang="ja-JP" altLang="en-US" sz="1100" b="1" dirty="0" smtClean="0">
                <a:solidFill>
                  <a:prstClr val="black"/>
                </a:solidFill>
                <a:latin typeface="HGｺﾞｼｯｸM"/>
                <a:ea typeface="HGｺﾞｼｯｸM"/>
              </a:rPr>
              <a:t>年度に虚弱者も参加できる「大東元気で</a:t>
            </a:r>
            <a:r>
              <a:rPr lang="ja-JP" altLang="en-US" sz="1100" b="1" dirty="0" err="1" smtClean="0">
                <a:solidFill>
                  <a:prstClr val="black"/>
                </a:solidFill>
                <a:latin typeface="HGｺﾞｼｯｸM"/>
                <a:ea typeface="HGｺﾞｼｯｸM"/>
              </a:rPr>
              <a:t>まっせ</a:t>
            </a:r>
            <a:r>
              <a:rPr lang="ja-JP" altLang="en-US" sz="1100" b="1" dirty="0" smtClean="0">
                <a:solidFill>
                  <a:prstClr val="black"/>
                </a:solidFill>
                <a:latin typeface="HGｺﾞｼｯｸM"/>
                <a:ea typeface="HGｺﾞｼｯｸM"/>
              </a:rPr>
              <a:t>体操」を</a:t>
            </a:r>
            <a:r>
              <a:rPr lang="ja-JP" altLang="en-US" sz="1100" b="1" dirty="0">
                <a:solidFill>
                  <a:prstClr val="black"/>
                </a:solidFill>
                <a:latin typeface="HGｺﾞｼｯｸM"/>
                <a:ea typeface="HGｺﾞｼｯｸM"/>
              </a:rPr>
              <a:t>開発</a:t>
            </a:r>
            <a:r>
              <a:rPr lang="ja-JP" altLang="en-US" sz="1100" b="1" dirty="0" smtClean="0">
                <a:solidFill>
                  <a:prstClr val="black"/>
                </a:solidFill>
                <a:latin typeface="HGｺﾞｼｯｸM"/>
                <a:ea typeface="HGｺﾞｼｯｸM"/>
              </a:rPr>
              <a:t>し、一次・二次予防対象者の枠組みにとらわれず、自治会、町内会単位で住民主体での活動の場の普及に取り組む</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a:solidFill>
                  <a:prstClr val="black"/>
                </a:solidFill>
                <a:latin typeface="HGｺﾞｼｯｸM"/>
                <a:ea typeface="HGｺﾞｼｯｸM"/>
              </a:rPr>
              <a:t>○老人会のイベント等で介護予防</a:t>
            </a:r>
            <a:r>
              <a:rPr lang="ja-JP" altLang="en-US" sz="1100" b="1" dirty="0" smtClean="0">
                <a:solidFill>
                  <a:prstClr val="black"/>
                </a:solidFill>
                <a:latin typeface="HGｺﾞｼｯｸM"/>
                <a:ea typeface="HGｺﾞｼｯｸM"/>
              </a:rPr>
              <a:t>について</a:t>
            </a:r>
            <a:r>
              <a:rPr lang="ja-JP" altLang="en-US" sz="1100" b="1" dirty="0">
                <a:solidFill>
                  <a:prstClr val="black"/>
                </a:solidFill>
                <a:latin typeface="HGｺﾞｼｯｸM"/>
                <a:ea typeface="HGｺﾞｼｯｸM"/>
              </a:rPr>
              <a:t>普及啓発</a:t>
            </a:r>
            <a:endParaRPr lang="en-US" altLang="ja-JP" sz="1100" b="1" dirty="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○住民主体の活動の場の育成</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　及び世話役を養成</a:t>
            </a:r>
            <a:endParaRPr lang="en-US" altLang="ja-JP" sz="1100" b="1" dirty="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○体操教室後に民生委員、</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　校区</a:t>
            </a:r>
            <a:r>
              <a:rPr lang="ja-JP" altLang="en-US" sz="1100" b="1" dirty="0">
                <a:solidFill>
                  <a:prstClr val="black"/>
                </a:solidFill>
                <a:latin typeface="HGｺﾞｼｯｸM"/>
                <a:ea typeface="HGｺﾞｼｯｸM"/>
              </a:rPr>
              <a:t>福祉</a:t>
            </a:r>
            <a:r>
              <a:rPr lang="ja-JP" altLang="en-US" sz="1100" b="1" dirty="0" smtClean="0">
                <a:solidFill>
                  <a:prstClr val="black"/>
                </a:solidFill>
                <a:latin typeface="HGｺﾞｼｯｸM"/>
                <a:ea typeface="HGｺﾞｼｯｸM"/>
              </a:rPr>
              <a:t>委員、世話役が集合。</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　地域の虚弱高齢者情報を共有</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　し</a:t>
            </a:r>
            <a:r>
              <a:rPr lang="ja-JP" altLang="en-US" sz="1100" b="1" dirty="0">
                <a:solidFill>
                  <a:prstClr val="black"/>
                </a:solidFill>
                <a:latin typeface="HGｺﾞｼｯｸM"/>
                <a:ea typeface="HGｺﾞｼｯｸM"/>
              </a:rPr>
              <a:t>、</a:t>
            </a:r>
            <a:r>
              <a:rPr lang="ja-JP" altLang="en-US" sz="1100" b="1" dirty="0" smtClean="0">
                <a:solidFill>
                  <a:prstClr val="black"/>
                </a:solidFill>
                <a:latin typeface="HGｺﾞｼｯｸM"/>
                <a:ea typeface="HGｺﾞｼｯｸM"/>
              </a:rPr>
              <a:t>具体的な対策を検討する</a:t>
            </a:r>
            <a:endParaRPr lang="en-US" altLang="ja-JP" sz="1100" b="1" dirty="0">
              <a:solidFill>
                <a:prstClr val="black"/>
              </a:solidFill>
              <a:latin typeface="HGｺﾞｼｯｸM"/>
              <a:ea typeface="HGｺﾞｼｯｸM"/>
            </a:endParaRPr>
          </a:p>
          <a:p>
            <a:pPr marL="88900" indent="-88900" fontAlgn="auto">
              <a:spcBef>
                <a:spcPts val="0"/>
              </a:spcBef>
              <a:spcAft>
                <a:spcPts val="0"/>
              </a:spcAft>
              <a:defRPr/>
            </a:pPr>
            <a:endParaRPr lang="en-US" altLang="ja-JP" sz="1400" b="1" dirty="0" smtClean="0">
              <a:solidFill>
                <a:prstClr val="black"/>
              </a:solidFill>
              <a:latin typeface="HGｺﾞｼｯｸM"/>
              <a:ea typeface="HGｺﾞｼｯｸM"/>
            </a:endParaRPr>
          </a:p>
          <a:p>
            <a:pPr marL="88900" indent="-88900" fontAlgn="auto">
              <a:spcBef>
                <a:spcPts val="0"/>
              </a:spcBef>
              <a:spcAft>
                <a:spcPts val="0"/>
              </a:spcAft>
              <a:defRPr/>
            </a:pPr>
            <a:endParaRPr lang="en-US" altLang="ja-JP" sz="1400" dirty="0" smtClean="0">
              <a:solidFill>
                <a:prstClr val="white"/>
              </a:solidFill>
              <a:latin typeface="ＭＳ Ｐゴシック" pitchFamily="50" charset="-128"/>
            </a:endParaRPr>
          </a:p>
          <a:p>
            <a:pPr marL="88900" indent="-88900" fontAlgn="auto">
              <a:spcBef>
                <a:spcPts val="0"/>
              </a:spcBef>
              <a:spcAft>
                <a:spcPts val="0"/>
              </a:spcAft>
              <a:defRPr/>
            </a:pPr>
            <a:endParaRPr lang="en-US" altLang="ja-JP" sz="1200" b="1" dirty="0">
              <a:solidFill>
                <a:prstClr val="black"/>
              </a:solidFill>
              <a:latin typeface="HGｺﾞｼｯｸM"/>
              <a:ea typeface="HGｺﾞｼｯｸM"/>
            </a:endParaRPr>
          </a:p>
        </p:txBody>
      </p:sp>
      <p:sp>
        <p:nvSpPr>
          <p:cNvPr id="18" name="角丸四角形 17"/>
          <p:cNvSpPr/>
          <p:nvPr/>
        </p:nvSpPr>
        <p:spPr bwMode="auto">
          <a:xfrm>
            <a:off x="5040313" y="4532989"/>
            <a:ext cx="5012311" cy="2246185"/>
          </a:xfrm>
          <a:prstGeom prst="roundRect">
            <a:avLst>
              <a:gd name="adj" fmla="val 5943"/>
            </a:avLst>
          </a:prstGeom>
          <a:ln/>
        </p:spPr>
        <p:style>
          <a:lnRef idx="2">
            <a:schemeClr val="accent5"/>
          </a:lnRef>
          <a:fillRef idx="1">
            <a:schemeClr val="lt1"/>
          </a:fillRef>
          <a:effectRef idx="0">
            <a:schemeClr val="accent5"/>
          </a:effectRef>
          <a:fontRef idx="minor">
            <a:schemeClr val="dk1"/>
          </a:fontRef>
        </p:style>
        <p:txBody>
          <a:bodyPr lIns="36000" tIns="108000" rIns="0" anchor="t" anchorCtr="0"/>
          <a:lstStyle/>
          <a:p>
            <a:pPr marL="177800" indent="-177800">
              <a:defRPr/>
            </a:pPr>
            <a:r>
              <a:rPr lang="ja-JP" altLang="en-US" sz="1400" b="1" dirty="0" smtClean="0">
                <a:solidFill>
                  <a:prstClr val="black"/>
                </a:solidFill>
                <a:latin typeface="HGｺﾞｼｯｸM"/>
                <a:ea typeface="HGｺﾞｼｯｸM"/>
              </a:rPr>
              <a:t>専門職の関与の仕方</a:t>
            </a:r>
            <a:endParaRPr lang="en-US" altLang="ja-JP" sz="800" b="1" dirty="0" smtClean="0">
              <a:solidFill>
                <a:prstClr val="black"/>
              </a:solidFill>
              <a:latin typeface="HGｺﾞｼｯｸM"/>
              <a:ea typeface="HGｺﾞｼｯｸM"/>
            </a:endParaRPr>
          </a:p>
          <a:p>
            <a:pPr marL="177800" indent="-177800">
              <a:defRPr/>
            </a:pPr>
            <a:r>
              <a:rPr lang="ja-JP" altLang="en-US" sz="1100" b="1" dirty="0" smtClean="0">
                <a:solidFill>
                  <a:prstClr val="black"/>
                </a:solidFill>
                <a:latin typeface="HGｺﾞｼｯｸM"/>
                <a:ea typeface="HGｺﾞｼｯｸM"/>
              </a:rPr>
              <a:t>○介護予防の啓発は保健師とリハ職のペアで行う</a:t>
            </a:r>
            <a:endParaRPr lang="en-US" altLang="ja-JP" sz="1100" b="1" dirty="0" smtClean="0">
              <a:solidFill>
                <a:prstClr val="black"/>
              </a:solidFill>
              <a:latin typeface="HGｺﾞｼｯｸM"/>
              <a:ea typeface="HGｺﾞｼｯｸM"/>
            </a:endParaRPr>
          </a:p>
          <a:p>
            <a:pPr marL="177800" indent="-177800">
              <a:defRPr/>
            </a:pPr>
            <a:r>
              <a:rPr lang="ja-JP" altLang="en-US" sz="1100" b="1" dirty="0" smtClean="0">
                <a:solidFill>
                  <a:prstClr val="black"/>
                </a:solidFill>
                <a:latin typeface="HGｺﾞｼｯｸM"/>
                <a:ea typeface="HGｺﾞｼｯｸM"/>
              </a:rPr>
              <a:t>○</a:t>
            </a:r>
            <a:r>
              <a:rPr lang="ja-JP" altLang="en-US" sz="1100" b="1" dirty="0">
                <a:solidFill>
                  <a:prstClr val="black"/>
                </a:solidFill>
                <a:latin typeface="HGｺﾞｼｯｸM"/>
                <a:ea typeface="HGｺﾞｼｯｸM"/>
              </a:rPr>
              <a:t>体</a:t>
            </a:r>
            <a:r>
              <a:rPr lang="ja-JP" altLang="en-US" sz="1100" b="1" dirty="0" smtClean="0">
                <a:solidFill>
                  <a:prstClr val="black"/>
                </a:solidFill>
                <a:latin typeface="HGｺﾞｼｯｸM"/>
                <a:ea typeface="HGｺﾞｼｯｸM"/>
              </a:rPr>
              <a:t>操教室の立ち上げの際には体操指導と体操ビデオの提供及び世話役の</a:t>
            </a:r>
            <a:r>
              <a:rPr lang="ja-JP" altLang="en-US" sz="1100" b="1" dirty="0">
                <a:solidFill>
                  <a:prstClr val="black"/>
                </a:solidFill>
                <a:latin typeface="HGｺﾞｼｯｸM"/>
                <a:ea typeface="HGｺﾞｼｯｸM"/>
              </a:rPr>
              <a:t>育成を保健師、理学療法士、作業療法士、管理</a:t>
            </a:r>
            <a:r>
              <a:rPr lang="ja-JP" altLang="en-US" sz="1100" b="1" dirty="0" smtClean="0">
                <a:solidFill>
                  <a:prstClr val="black"/>
                </a:solidFill>
                <a:latin typeface="HGｺﾞｼｯｸM"/>
                <a:ea typeface="HGｺﾞｼｯｸM"/>
              </a:rPr>
              <a:t>栄養士が行った</a:t>
            </a:r>
            <a:endParaRPr lang="en-US" altLang="ja-JP" sz="1100" b="1" dirty="0" smtClean="0">
              <a:solidFill>
                <a:prstClr val="black"/>
              </a:solidFill>
              <a:latin typeface="HGｺﾞｼｯｸM"/>
              <a:ea typeface="HGｺﾞｼｯｸM"/>
            </a:endParaRPr>
          </a:p>
          <a:p>
            <a:pPr marL="177800" indent="-177800">
              <a:defRPr/>
            </a:pPr>
            <a:r>
              <a:rPr lang="ja-JP" altLang="en-US" sz="1100" b="1" dirty="0" smtClean="0">
                <a:solidFill>
                  <a:prstClr val="black"/>
                </a:solidFill>
                <a:latin typeface="HGｺﾞｼｯｸM"/>
                <a:ea typeface="HGｺﾞｼｯｸM"/>
              </a:rPr>
              <a:t>○身体障害や関節痛により体操を同じようにできない方に対しては、市のリハ職が訪問し、痛みがでない運動法を指導した</a:t>
            </a:r>
            <a:endParaRPr lang="en-US" altLang="ja-JP" sz="1100" b="1" dirty="0" smtClean="0">
              <a:solidFill>
                <a:prstClr val="black"/>
              </a:solidFill>
              <a:latin typeface="HGｺﾞｼｯｸM"/>
              <a:ea typeface="HGｺﾞｼｯｸM"/>
            </a:endParaRPr>
          </a:p>
          <a:p>
            <a:pPr marL="177800" indent="-177800">
              <a:defRPr/>
            </a:pPr>
            <a:r>
              <a:rPr lang="ja-JP" altLang="en-US" sz="1100" b="1" dirty="0" smtClean="0">
                <a:solidFill>
                  <a:prstClr val="black"/>
                </a:solidFill>
                <a:latin typeface="HGｺﾞｼｯｸM"/>
                <a:ea typeface="HGｺﾞｼｯｸM"/>
              </a:rPr>
              <a:t>○認知症や高次脳機能障害、精神障害などで</a:t>
            </a:r>
            <a:r>
              <a:rPr lang="ja-JP" altLang="en-US" sz="1100" b="1" dirty="0">
                <a:solidFill>
                  <a:prstClr val="black"/>
                </a:solidFill>
                <a:latin typeface="HGｺﾞｼｯｸM"/>
                <a:ea typeface="HGｺﾞｼｯｸM"/>
              </a:rPr>
              <a:t>集団</a:t>
            </a:r>
            <a:r>
              <a:rPr lang="ja-JP" altLang="en-US" sz="1100" b="1" dirty="0" smtClean="0">
                <a:solidFill>
                  <a:prstClr val="black"/>
                </a:solidFill>
                <a:latin typeface="HGｺﾞｼｯｸM"/>
                <a:ea typeface="HGｺﾞｼｯｸM"/>
              </a:rPr>
              <a:t>活動に不具合が生じた時には地域包括支援センター職員が出向いて、認知症の方への対応方法等を世話役に指導した</a:t>
            </a:r>
            <a:endParaRPr lang="en-US" altLang="ja-JP" sz="1100" b="1" dirty="0" smtClean="0">
              <a:solidFill>
                <a:prstClr val="black"/>
              </a:solidFill>
              <a:latin typeface="HGｺﾞｼｯｸM"/>
              <a:ea typeface="HGｺﾞｼｯｸM"/>
            </a:endParaRPr>
          </a:p>
          <a:p>
            <a:pPr marL="177800" indent="-177800">
              <a:defRPr/>
            </a:pPr>
            <a:r>
              <a:rPr lang="ja-JP" altLang="en-US" sz="1100" b="1" dirty="0" smtClean="0">
                <a:solidFill>
                  <a:prstClr val="black"/>
                </a:solidFill>
                <a:latin typeface="HGｺﾞｼｯｸM"/>
                <a:ea typeface="HGｺﾞｼｯｸM"/>
              </a:rPr>
              <a:t>○世話役から</a:t>
            </a:r>
            <a:r>
              <a:rPr lang="ja-JP" altLang="en-US" sz="1100" b="1" dirty="0">
                <a:solidFill>
                  <a:prstClr val="black"/>
                </a:solidFill>
                <a:latin typeface="HGｺﾞｼｯｸM"/>
                <a:ea typeface="HGｺﾞｼｯｸM"/>
              </a:rPr>
              <a:t>活動の脱落者に</a:t>
            </a:r>
            <a:r>
              <a:rPr lang="ja-JP" altLang="en-US" sz="1100" b="1" dirty="0" smtClean="0">
                <a:solidFill>
                  <a:prstClr val="black"/>
                </a:solidFill>
                <a:latin typeface="HGｺﾞｼｯｸM"/>
                <a:ea typeface="HGｺﾞｼｯｸM"/>
              </a:rPr>
              <a:t>ついて地域</a:t>
            </a:r>
            <a:r>
              <a:rPr lang="ja-JP" altLang="en-US" sz="1100" b="1" dirty="0">
                <a:solidFill>
                  <a:prstClr val="black"/>
                </a:solidFill>
                <a:latin typeface="HGｺﾞｼｯｸM"/>
                <a:ea typeface="HGｺﾞｼｯｸM"/>
              </a:rPr>
              <a:t>包括支援センター職員に</a:t>
            </a:r>
            <a:r>
              <a:rPr lang="ja-JP" altLang="en-US" sz="1100" b="1" dirty="0" smtClean="0">
                <a:solidFill>
                  <a:prstClr val="black"/>
                </a:solidFill>
                <a:latin typeface="HGｺﾞｼｯｸM"/>
                <a:ea typeface="HGｺﾞｼｯｸM"/>
              </a:rPr>
              <a:t>連絡が入った場合には、職員はその原因を明確にした上で個別に対応する（例：認知症の方への対応、不仲の場合には教室の変更）</a:t>
            </a:r>
            <a:endParaRPr lang="ja-JP" altLang="en-US" sz="1100" dirty="0">
              <a:solidFill>
                <a:prstClr val="black">
                  <a:lumMod val="65000"/>
                  <a:lumOff val="35000"/>
                </a:prstClr>
              </a:solidFill>
              <a:latin typeface="ＭＳ Ｐゴシック"/>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2446" y="2729593"/>
            <a:ext cx="2581360" cy="100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表 1"/>
          <p:cNvGraphicFramePr>
            <a:graphicFrameLocks noGrp="1"/>
          </p:cNvGraphicFramePr>
          <p:nvPr>
            <p:extLst>
              <p:ext uri="{D42A27DB-BD31-4B8C-83A1-F6EECF244321}">
                <p14:modId xmlns:p14="http://schemas.microsoft.com/office/powerpoint/2010/main" val="2196691698"/>
              </p:ext>
            </p:extLst>
          </p:nvPr>
        </p:nvGraphicFramePr>
        <p:xfrm>
          <a:off x="5138317" y="3764318"/>
          <a:ext cx="4797042" cy="528778"/>
        </p:xfrm>
        <a:graphic>
          <a:graphicData uri="http://schemas.openxmlformats.org/drawingml/2006/table">
            <a:tbl>
              <a:tblPr firstRow="1" bandRow="1">
                <a:tableStyleId>{BDBED569-4797-4DF1-A0F4-6AAB3CD982D8}</a:tableStyleId>
              </a:tblPr>
              <a:tblGrid>
                <a:gridCol w="4066559"/>
                <a:gridCol w="730483"/>
              </a:tblGrid>
              <a:tr h="264389">
                <a:tc>
                  <a:txBody>
                    <a:bodyPr/>
                    <a:lstStyle/>
                    <a:p>
                      <a:r>
                        <a:rPr kumimoji="1" lang="en-US" altLang="ja-JP" sz="1000" dirty="0" smtClean="0">
                          <a:latin typeface="+mn-ea"/>
                          <a:ea typeface="+mn-ea"/>
                        </a:rPr>
                        <a:t>65</a:t>
                      </a:r>
                      <a:r>
                        <a:rPr kumimoji="1" lang="ja-JP" altLang="en-US" sz="1000" dirty="0" smtClean="0">
                          <a:latin typeface="+mn-ea"/>
                          <a:ea typeface="+mn-ea"/>
                        </a:rPr>
                        <a:t>才以上高齢者のうち毎月参加している者の割合</a:t>
                      </a:r>
                      <a:endParaRPr kumimoji="1" lang="ja-JP" altLang="en-US" sz="1000" b="1" dirty="0">
                        <a:latin typeface="+mn-ea"/>
                        <a:ea typeface="+mn-ea"/>
                      </a:endParaRPr>
                    </a:p>
                  </a:txBody>
                  <a:tcPr marL="93097" marR="93097"/>
                </a:tc>
                <a:tc>
                  <a:txBody>
                    <a:bodyPr/>
                    <a:lstStyle/>
                    <a:p>
                      <a:pPr algn="ctr"/>
                      <a:r>
                        <a:rPr kumimoji="1" lang="ja-JP" altLang="en-US" sz="1000" b="1" dirty="0" smtClean="0">
                          <a:latin typeface="+mn-ea"/>
                          <a:ea typeface="+mn-ea"/>
                        </a:rPr>
                        <a:t>９．３　％</a:t>
                      </a:r>
                      <a:endParaRPr kumimoji="1" lang="ja-JP" altLang="en-US" sz="1000" b="1" dirty="0">
                        <a:latin typeface="+mn-ea"/>
                        <a:ea typeface="+mn-ea"/>
                      </a:endParaRPr>
                    </a:p>
                  </a:txBody>
                  <a:tcPr marL="93097" marR="93097"/>
                </a:tc>
              </a:tr>
              <a:tr h="264389">
                <a:tc>
                  <a:txBody>
                    <a:bodyPr/>
                    <a:lstStyle/>
                    <a:p>
                      <a:r>
                        <a:rPr kumimoji="1" lang="en-US" altLang="ja-JP" sz="1000" b="1" dirty="0" smtClean="0">
                          <a:latin typeface="+mn-ea"/>
                          <a:ea typeface="+mn-ea"/>
                        </a:rPr>
                        <a:t>65</a:t>
                      </a:r>
                      <a:r>
                        <a:rPr kumimoji="1" lang="ja-JP" altLang="en-US" sz="1000" b="1" dirty="0" smtClean="0">
                          <a:latin typeface="+mn-ea"/>
                          <a:ea typeface="+mn-ea"/>
                        </a:rPr>
                        <a:t>才以上高齢者のうち二次予防事業対象者である参加者の割合</a:t>
                      </a:r>
                      <a:endParaRPr kumimoji="1" lang="ja-JP" altLang="en-US" sz="1000" b="1" dirty="0">
                        <a:latin typeface="+mn-ea"/>
                        <a:ea typeface="+mn-ea"/>
                      </a:endParaRPr>
                    </a:p>
                  </a:txBody>
                  <a:tcPr marL="93097" marR="93097"/>
                </a:tc>
                <a:tc>
                  <a:txBody>
                    <a:bodyPr/>
                    <a:lstStyle/>
                    <a:p>
                      <a:pPr algn="ctr"/>
                      <a:r>
                        <a:rPr kumimoji="1" lang="ja-JP" altLang="en-US" sz="1000" b="1" dirty="0" smtClean="0">
                          <a:latin typeface="+mn-ea"/>
                          <a:ea typeface="+mn-ea"/>
                        </a:rPr>
                        <a:t>２．７　％</a:t>
                      </a:r>
                      <a:endParaRPr kumimoji="1" lang="en-US" altLang="ja-JP" sz="1000" b="1" dirty="0" smtClean="0">
                        <a:latin typeface="+mn-ea"/>
                        <a:ea typeface="+mn-ea"/>
                      </a:endParaRPr>
                    </a:p>
                  </a:txBody>
                  <a:tcPr marL="93097" marR="93097"/>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996106827"/>
              </p:ext>
            </p:extLst>
          </p:nvPr>
        </p:nvGraphicFramePr>
        <p:xfrm>
          <a:off x="146298" y="2060849"/>
          <a:ext cx="3174997" cy="1800002"/>
        </p:xfrm>
        <a:graphic>
          <a:graphicData uri="http://schemas.openxmlformats.org/drawingml/2006/table">
            <a:tbl>
              <a:tblPr>
                <a:tableStyleId>{5C22544A-7EE6-4342-B048-85BDC9FD1C3A}</a:tableStyleId>
              </a:tblPr>
              <a:tblGrid>
                <a:gridCol w="1163036"/>
                <a:gridCol w="740884"/>
                <a:gridCol w="865760"/>
                <a:gridCol w="405317"/>
              </a:tblGrid>
              <a:tr h="265026">
                <a:tc rowSpan="2">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地域包括</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支援</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l"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センター</a:t>
                      </a: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設置数</a:t>
                      </a:r>
                    </a:p>
                  </a:txBody>
                  <a:tcPr marL="0" marR="0" marT="0" marB="0" anchor="ctr"/>
                </a:tc>
                <a:tc>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直営</a:t>
                      </a:r>
                    </a:p>
                  </a:txBody>
                  <a:tcPr marL="0" marR="0" marT="0" marB="0" anchor="ct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0</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26">
                <a:tc vMerge="1">
                  <a:txBody>
                    <a:bodyPr/>
                    <a:lstStyle/>
                    <a:p>
                      <a:endParaRPr kumimoji="1" lang="ja-JP" altLang="en-US"/>
                    </a:p>
                  </a:txBody>
                  <a:tcPr/>
                </a:tc>
                <a:tc>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委託</a:t>
                      </a:r>
                    </a:p>
                  </a:txBody>
                  <a:tcPr marL="0" marR="0" marT="0" marB="0" anchor="ct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3</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26">
                <a:tc gridSpan="2">
                  <a:txBody>
                    <a:bodyPr/>
                    <a:lstStyle/>
                    <a:p>
                      <a:pPr algn="l"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総人口</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pPr algn="l" fontAlgn="ctr"/>
                      <a:endParaRPr lang="ja-JP" altLang="en-US" sz="1100" b="1" i="0" u="none" strike="noStrike" dirty="0">
                        <a:solidFill>
                          <a:srgbClr val="000000"/>
                        </a:solidFill>
                        <a:effectLst/>
                        <a:latin typeface="ＭＳ Ｐゴシック"/>
                      </a:endParaRPr>
                    </a:p>
                  </a:txBody>
                  <a:tcPr marL="0" marR="0" marT="0" marB="0" anchor="ctr"/>
                </a:tc>
                <a:tc>
                  <a:txBody>
                    <a:bodyPr/>
                    <a:lstStyle/>
                    <a:p>
                      <a:pPr algn="r" fontAlgn="ctr"/>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123,573</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人</a:t>
                      </a:r>
                    </a:p>
                  </a:txBody>
                  <a:tcPr marL="0" marR="0" marT="0" marB="0" anchor="ctr"/>
                </a:tc>
              </a:tr>
              <a:tr h="369949">
                <a:tc gridSpan="2">
                  <a:txBody>
                    <a:bodyPr/>
                    <a:lstStyle/>
                    <a:p>
                      <a:pPr algn="l" fontAlgn="ctr"/>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65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algn="r" fontAlgn="ctr"/>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26,697</a:t>
                      </a:r>
                    </a:p>
                    <a:p>
                      <a:pPr algn="r" fontAlgn="ctr"/>
                      <a:r>
                        <a:rPr kumimoji="1" lang="en-US" altLang="ja-JP" sz="1200" u="none" strike="noStrike" kern="1200" dirty="0" smtClean="0">
                          <a:solidFill>
                            <a:schemeClr val="dk1"/>
                          </a:solidFill>
                          <a:effectLst/>
                          <a:latin typeface="+mn-lt"/>
                          <a:ea typeface="ＭＳ Ｐゴシック" pitchFamily="50" charset="-128"/>
                          <a:cs typeface="+mn-cs"/>
                        </a:rPr>
                        <a:t>21.6</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369949">
                <a:tc gridSpan="2">
                  <a:txBody>
                    <a:bodyPr/>
                    <a:lstStyle/>
                    <a:p>
                      <a:pPr algn="l" fontAlgn="ctr"/>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75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algn="r" fontAlgn="ctr"/>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10,516</a:t>
                      </a:r>
                    </a:p>
                    <a:p>
                      <a:pPr algn="r" fontAlgn="ctr"/>
                      <a:r>
                        <a:rPr kumimoji="1" lang="en-US" altLang="ja-JP" sz="1200" u="none" strike="noStrike" kern="1200" dirty="0" smtClean="0">
                          <a:solidFill>
                            <a:schemeClr val="dk1"/>
                          </a:solidFill>
                          <a:effectLst/>
                          <a:latin typeface="+mn-lt"/>
                          <a:ea typeface="ＭＳ Ｐゴシック" pitchFamily="50" charset="-128"/>
                          <a:cs typeface="+mn-cs"/>
                        </a:rPr>
                        <a:t>8.5</a:t>
                      </a: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265026">
                <a:tc gridSpan="2">
                  <a:txBody>
                    <a:bodyPr/>
                    <a:lstStyle/>
                    <a:p>
                      <a:pPr algn="l" fontAlgn="ct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第</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5</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期</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1</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号保険料</a:t>
                      </a:r>
                    </a:p>
                  </a:txBody>
                  <a:tcPr marL="0" marR="0" marT="0" marB="0" anchor="ctr"/>
                </a:tc>
                <a:tc hMerge="1">
                  <a:txBody>
                    <a:bodyPr/>
                    <a:lstStyle/>
                    <a:p>
                      <a:endParaRPr kumimoji="1" lang="ja-JP" altLang="en-US"/>
                    </a:p>
                  </a:txBody>
                  <a:tcPr/>
                </a:tc>
                <a:tc>
                  <a:txBody>
                    <a:bodyPr/>
                    <a:lstStyle/>
                    <a:p>
                      <a:pPr algn="r" fontAlgn="ctr"/>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4,980</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円</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txBody>
                  <a:tcPr marL="0" marR="0" marT="0" marB="0" anchor="ctr"/>
                </a:tc>
              </a:tr>
            </a:tbl>
          </a:graphicData>
        </a:graphic>
      </p:graphicFrame>
      <p:sp>
        <p:nvSpPr>
          <p:cNvPr id="21" name="正方形/長方形 20"/>
          <p:cNvSpPr/>
          <p:nvPr/>
        </p:nvSpPr>
        <p:spPr>
          <a:xfrm>
            <a:off x="79539" y="1827016"/>
            <a:ext cx="3579089" cy="233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prstClr val="black"/>
                </a:solidFill>
              </a:rPr>
              <a:t>※</a:t>
            </a:r>
            <a:r>
              <a:rPr lang="ja-JP" altLang="en-US" sz="900" dirty="0" smtClean="0">
                <a:solidFill>
                  <a:prstClr val="black"/>
                </a:solidFill>
              </a:rPr>
              <a:t>人口は平成２４年３月３１日</a:t>
            </a:r>
            <a:endParaRPr lang="ja-JP" altLang="en-US" sz="900" dirty="0">
              <a:solidFill>
                <a:prstClr val="black"/>
              </a:solidFill>
            </a:endParaRPr>
          </a:p>
        </p:txBody>
      </p:sp>
      <p:graphicFrame>
        <p:nvGraphicFramePr>
          <p:cNvPr id="22" name="グラフ 21"/>
          <p:cNvGraphicFramePr>
            <a:graphicFrameLocks noGrp="1"/>
          </p:cNvGraphicFramePr>
          <p:nvPr>
            <p:extLst>
              <p:ext uri="{D42A27DB-BD31-4B8C-83A1-F6EECF244321}">
                <p14:modId xmlns:p14="http://schemas.microsoft.com/office/powerpoint/2010/main" val="2386120881"/>
              </p:ext>
            </p:extLst>
          </p:nvPr>
        </p:nvGraphicFramePr>
        <p:xfrm>
          <a:off x="91019" y="4291896"/>
          <a:ext cx="4762500" cy="2592000"/>
        </p:xfrm>
        <a:graphic>
          <a:graphicData uri="http://schemas.openxmlformats.org/drawingml/2006/chart">
            <c:chart xmlns:c="http://schemas.openxmlformats.org/drawingml/2006/chart" xmlns:r="http://schemas.openxmlformats.org/officeDocument/2006/relationships" r:id="rId4"/>
          </a:graphicData>
        </a:graphic>
      </p:graphicFrame>
      <p:sp>
        <p:nvSpPr>
          <p:cNvPr id="16" name="スライド番号プレースホルダ 105"/>
          <p:cNvSpPr>
            <a:spLocks noGrp="1"/>
          </p:cNvSpPr>
          <p:nvPr>
            <p:ph type="sldNum" sz="quarter" idx="4294967295"/>
          </p:nvPr>
        </p:nvSpPr>
        <p:spPr>
          <a:xfrm>
            <a:off x="7668577" y="6500741"/>
            <a:ext cx="2352146" cy="365125"/>
          </a:xfrm>
          <a:prstGeom prst="rect">
            <a:avLst/>
          </a:prstGeom>
        </p:spPr>
        <p:txBody>
          <a:bodyPr/>
          <a:lstStyle/>
          <a:p>
            <a:fld id="{B4A48B0D-8E92-47C4-98C1-9AEE7943A8C4}" type="slidenum">
              <a:rPr lang="ja-JP" altLang="en-US" sz="1400" smtClean="0">
                <a:solidFill>
                  <a:prstClr val="black"/>
                </a:solidFill>
              </a:rPr>
              <a:pPr/>
              <a:t>56</a:t>
            </a:fld>
            <a:endParaRPr lang="ja-JP" altLang="en-US" sz="1400" dirty="0">
              <a:solidFill>
                <a:prstClr val="black"/>
              </a:solidFill>
            </a:endParaRPr>
          </a:p>
        </p:txBody>
      </p:sp>
      <p:pic>
        <p:nvPicPr>
          <p:cNvPr id="1433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06995" y="1943932"/>
            <a:ext cx="1478678" cy="2019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角丸四角形吹き出し 23"/>
          <p:cNvSpPr/>
          <p:nvPr/>
        </p:nvSpPr>
        <p:spPr>
          <a:xfrm>
            <a:off x="3894517" y="3022740"/>
            <a:ext cx="683497" cy="306467"/>
          </a:xfrm>
          <a:prstGeom prst="wedgeRoundRectCallout">
            <a:avLst>
              <a:gd name="adj1" fmla="val 36744"/>
              <a:gd name="adj2" fmla="val -10330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a:solidFill>
                  <a:prstClr val="black"/>
                </a:solidFill>
              </a:rPr>
              <a:t>大東市</a:t>
            </a:r>
          </a:p>
        </p:txBody>
      </p:sp>
      <p:sp>
        <p:nvSpPr>
          <p:cNvPr id="25" name="テキスト ボックス 24"/>
          <p:cNvSpPr txBox="1"/>
          <p:nvPr/>
        </p:nvSpPr>
        <p:spPr>
          <a:xfrm>
            <a:off x="4630433" y="2905773"/>
            <a:ext cx="323165" cy="737149"/>
          </a:xfrm>
          <a:prstGeom prst="rect">
            <a:avLst/>
          </a:prstGeom>
          <a:noFill/>
        </p:spPr>
        <p:txBody>
          <a:bodyPr vert="eaVert" wrap="square" rtlCol="0" anchor="b">
            <a:spAutoFit/>
          </a:bodyPr>
          <a:lstStyle/>
          <a:p>
            <a:r>
              <a:rPr lang="ja-JP" altLang="en-US" sz="900" dirty="0">
                <a:solidFill>
                  <a:prstClr val="black"/>
                </a:solidFill>
              </a:rPr>
              <a:t>奈良県</a:t>
            </a:r>
            <a:endParaRPr lang="ja-JP" altLang="en-US" sz="800" dirty="0">
              <a:solidFill>
                <a:prstClr val="black"/>
              </a:solidFill>
            </a:endParaRPr>
          </a:p>
        </p:txBody>
      </p:sp>
      <p:sp>
        <p:nvSpPr>
          <p:cNvPr id="26" name="テキスト ボックス 25"/>
          <p:cNvSpPr txBox="1"/>
          <p:nvPr/>
        </p:nvSpPr>
        <p:spPr>
          <a:xfrm>
            <a:off x="3395695" y="2420888"/>
            <a:ext cx="1224913" cy="230832"/>
          </a:xfrm>
          <a:prstGeom prst="rect">
            <a:avLst/>
          </a:prstGeom>
          <a:noFill/>
        </p:spPr>
        <p:txBody>
          <a:bodyPr wrap="square" rtlCol="0">
            <a:spAutoFit/>
          </a:bodyPr>
          <a:lstStyle/>
          <a:p>
            <a:r>
              <a:rPr lang="ja-JP" altLang="en-US" sz="900" dirty="0">
                <a:solidFill>
                  <a:prstClr val="black"/>
                </a:solidFill>
              </a:rPr>
              <a:t>兵庫県</a:t>
            </a:r>
            <a:endParaRPr lang="ja-JP" altLang="en-US" sz="800" dirty="0">
              <a:solidFill>
                <a:prstClr val="black"/>
              </a:solidFill>
            </a:endParaRPr>
          </a:p>
        </p:txBody>
      </p:sp>
      <p:sp>
        <p:nvSpPr>
          <p:cNvPr id="27" name="テキスト ボックス 26"/>
          <p:cNvSpPr txBox="1"/>
          <p:nvPr/>
        </p:nvSpPr>
        <p:spPr>
          <a:xfrm>
            <a:off x="4212039" y="2526053"/>
            <a:ext cx="1224913" cy="230832"/>
          </a:xfrm>
          <a:prstGeom prst="rect">
            <a:avLst/>
          </a:prstGeom>
          <a:noFill/>
        </p:spPr>
        <p:txBody>
          <a:bodyPr wrap="square" rtlCol="0">
            <a:spAutoFit/>
          </a:bodyPr>
          <a:lstStyle/>
          <a:p>
            <a:r>
              <a:rPr lang="ja-JP" altLang="en-US" sz="900" b="1" dirty="0">
                <a:solidFill>
                  <a:prstClr val="black"/>
                </a:solidFill>
              </a:rPr>
              <a:t>大阪府</a:t>
            </a:r>
            <a:endParaRPr lang="ja-JP" altLang="en-US" sz="800" b="1" dirty="0">
              <a:solidFill>
                <a:prstClr val="black"/>
              </a:solidFill>
            </a:endParaRPr>
          </a:p>
        </p:txBody>
      </p:sp>
      <p:sp>
        <p:nvSpPr>
          <p:cNvPr id="19" name="テキスト ボックス 27"/>
          <p:cNvSpPr txBox="1">
            <a:spLocks noChangeArrowheads="1"/>
          </p:cNvSpPr>
          <p:nvPr/>
        </p:nvSpPr>
        <p:spPr bwMode="auto">
          <a:xfrm>
            <a:off x="5278330" y="4262903"/>
            <a:ext cx="29265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000" dirty="0">
                <a:solidFill>
                  <a:srgbClr val="000000"/>
                </a:solidFill>
              </a:rPr>
              <a:t>※</a:t>
            </a:r>
            <a:r>
              <a:rPr lang="ja-JP" altLang="en-US" sz="1000" dirty="0" smtClean="0">
                <a:solidFill>
                  <a:srgbClr val="000000"/>
                </a:solidFill>
              </a:rPr>
              <a:t>要支援</a:t>
            </a:r>
            <a:r>
              <a:rPr lang="en-US" altLang="ja-JP" sz="1000" dirty="0">
                <a:solidFill>
                  <a:srgbClr val="000000"/>
                </a:solidFill>
              </a:rPr>
              <a:t>1</a:t>
            </a:r>
            <a:r>
              <a:rPr lang="ja-JP" altLang="en-US" sz="1000" dirty="0" smtClean="0">
                <a:solidFill>
                  <a:srgbClr val="000000"/>
                </a:solidFill>
              </a:rPr>
              <a:t>～要介護</a:t>
            </a:r>
            <a:r>
              <a:rPr lang="en-US" altLang="ja-JP" sz="1000" dirty="0">
                <a:solidFill>
                  <a:srgbClr val="000000"/>
                </a:solidFill>
              </a:rPr>
              <a:t>5</a:t>
            </a:r>
            <a:r>
              <a:rPr lang="ja-JP" altLang="en-US" sz="1000" dirty="0" smtClean="0">
                <a:solidFill>
                  <a:srgbClr val="000000"/>
                </a:solidFill>
              </a:rPr>
              <a:t>の高齢者</a:t>
            </a:r>
            <a:r>
              <a:rPr lang="en-US" altLang="ja-JP" sz="1000" smtClean="0">
                <a:solidFill>
                  <a:srgbClr val="000000"/>
                </a:solidFill>
              </a:rPr>
              <a:t>163</a:t>
            </a:r>
            <a:r>
              <a:rPr lang="ja-JP" altLang="en-US" sz="1000" smtClean="0">
                <a:solidFill>
                  <a:srgbClr val="000000"/>
                </a:solidFill>
              </a:rPr>
              <a:t>人</a:t>
            </a:r>
            <a:r>
              <a:rPr lang="ja-JP" altLang="en-US" sz="1000" dirty="0">
                <a:solidFill>
                  <a:srgbClr val="000000"/>
                </a:solidFill>
              </a:rPr>
              <a:t>が含まれる。</a:t>
            </a:r>
          </a:p>
        </p:txBody>
      </p:sp>
      <p:sp>
        <p:nvSpPr>
          <p:cNvPr id="3" name="テキスト ボックス 2"/>
          <p:cNvSpPr txBox="1"/>
          <p:nvPr/>
        </p:nvSpPr>
        <p:spPr>
          <a:xfrm>
            <a:off x="-73312" y="-5898"/>
            <a:ext cx="2842026" cy="338554"/>
          </a:xfrm>
          <a:prstGeom prst="rect">
            <a:avLst/>
          </a:prstGeom>
          <a:noFill/>
        </p:spPr>
        <p:txBody>
          <a:bodyPr wrap="square" rtlCol="0">
            <a:spAutoFit/>
          </a:bodyPr>
          <a:lstStyle/>
          <a:p>
            <a:r>
              <a:rPr lang="ja-JP" altLang="en-US" sz="1600" dirty="0" smtClean="0">
                <a:solidFill>
                  <a:prstClr val="black"/>
                </a:solidFill>
                <a:latin typeface="HG丸ｺﾞｼｯｸM-PRO" pitchFamily="50" charset="-128"/>
                <a:ea typeface="HG丸ｺﾞｼｯｸM-PRO" pitchFamily="50" charset="-128"/>
              </a:rPr>
              <a:t>（参考</a:t>
            </a:r>
            <a:r>
              <a:rPr lang="ja-JP" altLang="en-US" sz="1600" dirty="0">
                <a:solidFill>
                  <a:prstClr val="black"/>
                </a:solidFill>
                <a:latin typeface="HG丸ｺﾞｼｯｸM-PRO" pitchFamily="50" charset="-128"/>
                <a:ea typeface="HG丸ｺﾞｼｯｸM-PRO" pitchFamily="50" charset="-128"/>
              </a:rPr>
              <a:t>）</a:t>
            </a:r>
            <a:r>
              <a:rPr lang="ja-JP" altLang="en-US" sz="1600" dirty="0" smtClean="0">
                <a:solidFill>
                  <a:prstClr val="black"/>
                </a:solidFill>
                <a:latin typeface="HG丸ｺﾞｼｯｸM-PRO" pitchFamily="50" charset="-128"/>
                <a:ea typeface="HG丸ｺﾞｼｯｸM-PRO" pitchFamily="50" charset="-128"/>
              </a:rPr>
              <a:t>介護予防の取組</a:t>
            </a:r>
            <a:endParaRPr lang="ja-JP" altLang="en-US" sz="1600"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44735315"/>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リーフォーム 2"/>
          <p:cNvSpPr/>
          <p:nvPr/>
        </p:nvSpPr>
        <p:spPr>
          <a:xfrm>
            <a:off x="4812010" y="5272644"/>
            <a:ext cx="0" cy="320634"/>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 y="793"/>
            <a:ext cx="10085474" cy="331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fontAlgn="auto">
              <a:spcBef>
                <a:spcPts val="0"/>
              </a:spcBef>
              <a:spcAft>
                <a:spcPts val="0"/>
              </a:spcAft>
            </a:pPr>
            <a:r>
              <a:rPr lang="ja-JP" altLang="en-US" spc="-150" dirty="0" smtClean="0">
                <a:solidFill>
                  <a:schemeClr val="tx1"/>
                </a:solidFill>
                <a:latin typeface="HG丸ｺﾞｼｯｸM-PRO" pitchFamily="50" charset="-128"/>
                <a:ea typeface="HG丸ｺﾞｼｯｸM-PRO" pitchFamily="50" charset="-128"/>
              </a:rPr>
              <a:t>（参考）地域</a:t>
            </a:r>
            <a:r>
              <a:rPr lang="ja-JP" altLang="en-US" spc="-150" dirty="0" smtClean="0">
                <a:solidFill>
                  <a:schemeClr val="tx1"/>
                </a:solidFill>
                <a:latin typeface="HG丸ｺﾞｼｯｸM-PRO" pitchFamily="50" charset="-128"/>
                <a:ea typeface="HG丸ｺﾞｼｯｸM-PRO" pitchFamily="50" charset="-128"/>
              </a:rPr>
              <a:t>ケア会議でケアマネジメントのレベルアップを図っている取組例</a:t>
            </a:r>
            <a:r>
              <a:rPr lang="ja-JP" altLang="en-US" spc="-150" dirty="0">
                <a:solidFill>
                  <a:schemeClr val="tx1"/>
                </a:solidFill>
                <a:latin typeface="HG丸ｺﾞｼｯｸM-PRO" pitchFamily="50" charset="-128"/>
                <a:ea typeface="HG丸ｺﾞｼｯｸM-PRO" pitchFamily="50" charset="-128"/>
              </a:rPr>
              <a:t>　</a:t>
            </a:r>
            <a:r>
              <a:rPr lang="ja-JP" altLang="en-US" spc="-150" dirty="0" smtClean="0">
                <a:solidFill>
                  <a:schemeClr val="tx1"/>
                </a:solidFill>
                <a:latin typeface="HG丸ｺﾞｼｯｸM-PRO" pitchFamily="50" charset="-128"/>
                <a:ea typeface="HG丸ｺﾞｼｯｸM-PRO" pitchFamily="50" charset="-128"/>
              </a:rPr>
              <a:t>～奈良県生駒市～</a:t>
            </a:r>
            <a:endParaRPr lang="ja-JP" altLang="en-US" spc="-150" dirty="0">
              <a:solidFill>
                <a:schemeClr val="tx1"/>
              </a:solidFill>
              <a:latin typeface="HG丸ｺﾞｼｯｸM-PRO" pitchFamily="50" charset="-128"/>
              <a:ea typeface="HG丸ｺﾞｼｯｸM-PRO" pitchFamily="50" charset="-128"/>
            </a:endParaRPr>
          </a:p>
        </p:txBody>
      </p:sp>
      <p:sp>
        <p:nvSpPr>
          <p:cNvPr id="17" name="テキスト ボックス 16"/>
          <p:cNvSpPr txBox="1"/>
          <p:nvPr/>
        </p:nvSpPr>
        <p:spPr>
          <a:xfrm>
            <a:off x="67572" y="1253467"/>
            <a:ext cx="1664155" cy="307777"/>
          </a:xfrm>
          <a:prstGeom prst="rect">
            <a:avLst/>
          </a:prstGeom>
          <a:noFill/>
        </p:spPr>
        <p:txBody>
          <a:bodyPr wrap="none" rtlCol="0" anchor="ctr" anchorCtr="0">
            <a:spAutoFit/>
          </a:bodyPr>
          <a:lstStyle/>
          <a:p>
            <a:r>
              <a:rPr kumimoji="1" lang="en-US" altLang="ja-JP" sz="1400" b="1" dirty="0" smtClean="0"/>
              <a:t>【</a:t>
            </a:r>
            <a:r>
              <a:rPr kumimoji="1" lang="ja-JP" altLang="en-US" sz="1400" b="1" dirty="0" smtClean="0"/>
              <a:t>ここがポイント！</a:t>
            </a:r>
            <a:r>
              <a:rPr kumimoji="1" lang="en-US" altLang="ja-JP" sz="1400" b="1" dirty="0" smtClean="0"/>
              <a:t>】</a:t>
            </a:r>
            <a:endParaRPr kumimoji="1" lang="ja-JP" altLang="en-US" sz="1400" b="1" dirty="0"/>
          </a:p>
        </p:txBody>
      </p:sp>
      <p:sp>
        <p:nvSpPr>
          <p:cNvPr id="13" name="テキスト ボックス 12"/>
          <p:cNvSpPr txBox="1"/>
          <p:nvPr/>
        </p:nvSpPr>
        <p:spPr>
          <a:xfrm>
            <a:off x="8742999" y="2632186"/>
            <a:ext cx="1268561" cy="230832"/>
          </a:xfrm>
          <a:prstGeom prst="rect">
            <a:avLst/>
          </a:prstGeom>
          <a:noFill/>
        </p:spPr>
        <p:txBody>
          <a:bodyPr wrap="none" rtlCol="0" anchor="ctr" anchorCtr="0">
            <a:spAutoFit/>
          </a:bodyPr>
          <a:lstStyle/>
          <a:p>
            <a:r>
              <a:rPr kumimoji="1" lang="ja-JP" altLang="en-US" sz="900" dirty="0" smtClean="0"/>
              <a:t>平成</a:t>
            </a:r>
            <a:r>
              <a:rPr kumimoji="1" lang="en-US" altLang="ja-JP" sz="900" dirty="0" smtClean="0"/>
              <a:t>25</a:t>
            </a:r>
            <a:r>
              <a:rPr kumimoji="1" lang="ja-JP" altLang="en-US" sz="900" dirty="0" smtClean="0"/>
              <a:t>年</a:t>
            </a:r>
            <a:r>
              <a:rPr kumimoji="1" lang="en-US" altLang="ja-JP" sz="900" dirty="0" smtClean="0"/>
              <a:t>4</a:t>
            </a:r>
            <a:r>
              <a:rPr kumimoji="1" lang="ja-JP" altLang="en-US" sz="900" dirty="0" smtClean="0"/>
              <a:t>月</a:t>
            </a:r>
            <a:r>
              <a:rPr kumimoji="1" lang="en-US" altLang="ja-JP" sz="900" dirty="0" smtClean="0"/>
              <a:t>1</a:t>
            </a:r>
            <a:r>
              <a:rPr kumimoji="1" lang="ja-JP" altLang="en-US" sz="900" dirty="0" smtClean="0"/>
              <a:t>日現在</a:t>
            </a:r>
            <a:endParaRPr kumimoji="1" lang="ja-JP" altLang="en-US" sz="900" dirty="0"/>
          </a:p>
        </p:txBody>
      </p:sp>
      <p:sp>
        <p:nvSpPr>
          <p:cNvPr id="9" name="テキスト ボックス 136"/>
          <p:cNvSpPr txBox="1">
            <a:spLocks noChangeArrowheads="1"/>
          </p:cNvSpPr>
          <p:nvPr/>
        </p:nvSpPr>
        <p:spPr bwMode="auto">
          <a:xfrm>
            <a:off x="100614" y="407081"/>
            <a:ext cx="9857195" cy="738664"/>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rIns="36000">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180975" indent="-180975" fontAlgn="auto">
              <a:spcBef>
                <a:spcPts val="0"/>
              </a:spcBef>
              <a:spcAft>
                <a:spcPts val="0"/>
              </a:spcAft>
              <a:defRPr/>
            </a:pPr>
            <a:r>
              <a:rPr lang="ja-JP" altLang="en-US" sz="1400" dirty="0" smtClean="0">
                <a:solidFill>
                  <a:prstClr val="black"/>
                </a:solidFill>
              </a:rPr>
              <a:t>○</a:t>
            </a:r>
            <a:r>
              <a:rPr lang="ja-JP" altLang="en-US" sz="1400" spc="-150" dirty="0" smtClean="0">
                <a:solidFill>
                  <a:prstClr val="black"/>
                </a:solidFill>
              </a:rPr>
              <a:t>生駒市は、複数の地域包括支援センターが事例を持ち寄り、多職種協働でケース検討を実施。会議で方向付けられた支援内容を実際に行い、その結果を次の会議で報告し、支援の妥当性を検討。これを繰り返すことで地域包括支援センター全体で自立支援のプロセスが共有され、成功体験の蓄積がケアマネジメントのレベルアップにつながっている。</a:t>
            </a:r>
            <a:r>
              <a:rPr lang="ja-JP" altLang="en-US" sz="1400" dirty="0" smtClean="0">
                <a:solidFill>
                  <a:prstClr val="black"/>
                </a:solidFill>
              </a:rPr>
              <a:t>　</a:t>
            </a:r>
            <a:endParaRPr lang="ja-JP" altLang="en-US" sz="1400" b="1" kern="0" dirty="0">
              <a:solidFill>
                <a:prstClr val="black"/>
              </a:solidFill>
              <a:latin typeface="ＭＳ Ｐゴシック"/>
            </a:endParaRPr>
          </a:p>
        </p:txBody>
      </p:sp>
      <p:graphicFrame>
        <p:nvGraphicFramePr>
          <p:cNvPr id="42" name="表 41"/>
          <p:cNvGraphicFramePr>
            <a:graphicFrameLocks noGrp="1"/>
          </p:cNvGraphicFramePr>
          <p:nvPr>
            <p:extLst>
              <p:ext uri="{D42A27DB-BD31-4B8C-83A1-F6EECF244321}">
                <p14:modId xmlns:p14="http://schemas.microsoft.com/office/powerpoint/2010/main" val="964934946"/>
              </p:ext>
            </p:extLst>
          </p:nvPr>
        </p:nvGraphicFramePr>
        <p:xfrm>
          <a:off x="7107772" y="1462622"/>
          <a:ext cx="2859192" cy="1096462"/>
        </p:xfrm>
        <a:graphic>
          <a:graphicData uri="http://schemas.openxmlformats.org/drawingml/2006/table">
            <a:tbl>
              <a:tblPr>
                <a:tableStyleId>{5C22544A-7EE6-4342-B048-85BDC9FD1C3A}</a:tableStyleId>
              </a:tblPr>
              <a:tblGrid>
                <a:gridCol w="1539565"/>
                <a:gridCol w="1319627"/>
              </a:tblGrid>
              <a:tr h="173379">
                <a:tc>
                  <a:txBody>
                    <a:bodyPr/>
                    <a:lstStyle/>
                    <a:p>
                      <a:pPr algn="l" fontAlgn="ctr"/>
                      <a:r>
                        <a:rPr lang="ja-JP" altLang="en-US" sz="1100" u="none" strike="noStrike" dirty="0">
                          <a:effectLst/>
                          <a:latin typeface="ＭＳ Ｐゴシック" pitchFamily="50" charset="-128"/>
                          <a:ea typeface="ＭＳ Ｐゴシック" pitchFamily="50" charset="-128"/>
                        </a:rPr>
                        <a:t>地域包括</a:t>
                      </a:r>
                      <a:r>
                        <a:rPr lang="ja-JP" altLang="en-US" sz="1100" u="none" strike="noStrike" dirty="0" smtClean="0">
                          <a:effectLst/>
                          <a:latin typeface="ＭＳ Ｐゴシック" pitchFamily="50" charset="-128"/>
                          <a:ea typeface="ＭＳ Ｐゴシック" pitchFamily="50" charset="-128"/>
                        </a:rPr>
                        <a:t>支援センター</a:t>
                      </a: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ja-JP" altLang="en-US" sz="1100" b="0" i="0" u="none" strike="noStrike" dirty="0" smtClean="0">
                          <a:solidFill>
                            <a:srgbClr val="000000"/>
                          </a:solidFill>
                          <a:effectLst/>
                          <a:latin typeface="+mn-lt"/>
                          <a:ea typeface="ＭＳ Ｐゴシック" pitchFamily="50" charset="-128"/>
                        </a:rPr>
                        <a:t>委託　</a:t>
                      </a:r>
                      <a:r>
                        <a:rPr lang="en-US" altLang="ja-JP" sz="1100" b="0" i="0" u="none" strike="noStrike" dirty="0" smtClean="0">
                          <a:solidFill>
                            <a:srgbClr val="000000"/>
                          </a:solidFill>
                          <a:effectLst/>
                          <a:latin typeface="+mn-lt"/>
                          <a:ea typeface="ＭＳ Ｐゴシック" pitchFamily="50" charset="-128"/>
                        </a:rPr>
                        <a:t>6</a:t>
                      </a:r>
                      <a:r>
                        <a:rPr lang="ja-JP" altLang="en-US" sz="1100" u="none" strike="noStrike" dirty="0" smtClean="0">
                          <a:effectLst/>
                          <a:latin typeface="ＭＳ Ｐゴシック" pitchFamily="50" charset="-128"/>
                          <a:ea typeface="ＭＳ Ｐゴシック" pitchFamily="50" charset="-128"/>
                        </a:rPr>
                        <a:t>カ所</a:t>
                      </a: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86757">
                <a:tc>
                  <a:txBody>
                    <a:bodyPr/>
                    <a:lstStyle/>
                    <a:p>
                      <a:pPr algn="l" fontAlgn="ctr"/>
                      <a:r>
                        <a:rPr lang="ja-JP" altLang="en-US" sz="1100" u="none" strike="noStrike" dirty="0" smtClean="0">
                          <a:effectLst/>
                          <a:latin typeface="ＭＳ Ｐゴシック" pitchFamily="50" charset="-128"/>
                          <a:ea typeface="ＭＳ Ｐゴシック" pitchFamily="50" charset="-128"/>
                        </a:rPr>
                        <a:t>総人口</a:t>
                      </a:r>
                      <a:endParaRPr lang="ja-JP" altLang="en-US" sz="11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100" u="none" strike="noStrike" dirty="0" smtClean="0">
                          <a:solidFill>
                            <a:schemeClr val="tx1"/>
                          </a:solidFill>
                          <a:effectLst/>
                          <a:latin typeface="ＭＳ Ｐゴシック" pitchFamily="50" charset="-128"/>
                          <a:ea typeface="ＭＳ Ｐゴシック" pitchFamily="50" charset="-128"/>
                        </a:rPr>
                        <a:t>121,031</a:t>
                      </a:r>
                      <a:r>
                        <a:rPr lang="ja-JP" altLang="en-US" sz="1100" u="none" strike="noStrike" dirty="0" smtClean="0">
                          <a:solidFill>
                            <a:schemeClr val="tx1"/>
                          </a:solidFill>
                          <a:effectLst/>
                          <a:latin typeface="ＭＳ Ｐゴシック" pitchFamily="50" charset="-128"/>
                          <a:ea typeface="ＭＳ Ｐゴシック" pitchFamily="50" charset="-128"/>
                        </a:rPr>
                        <a:t>人</a:t>
                      </a:r>
                      <a:endParaRPr lang="ja-JP" altLang="en-US" sz="1100" b="0" i="0" u="none" strike="noStrike" dirty="0">
                        <a:solidFill>
                          <a:schemeClr val="tx1"/>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en-US" altLang="ja-JP" sz="1100" u="none" strike="noStrike" dirty="0" smtClean="0">
                          <a:effectLst/>
                          <a:latin typeface="ＭＳ Ｐゴシック" pitchFamily="50" charset="-128"/>
                          <a:ea typeface="ＭＳ Ｐゴシック" pitchFamily="50" charset="-128"/>
                        </a:rPr>
                        <a:t>65</a:t>
                      </a:r>
                      <a:r>
                        <a:rPr lang="ja-JP" altLang="en-US" sz="1100" u="none" strike="noStrike" dirty="0" smtClean="0">
                          <a:effectLst/>
                          <a:latin typeface="ＭＳ Ｐゴシック" pitchFamily="50" charset="-128"/>
                          <a:ea typeface="ＭＳ Ｐゴシック" pitchFamily="50" charset="-128"/>
                        </a:rPr>
                        <a:t>歳以上</a:t>
                      </a:r>
                      <a:r>
                        <a:rPr lang="zh-TW" altLang="en-US" sz="1100" u="none" strike="noStrike" dirty="0" smtClean="0">
                          <a:effectLst/>
                          <a:latin typeface="ＭＳ Ｐゴシック" pitchFamily="50" charset="-128"/>
                          <a:ea typeface="ＭＳ Ｐゴシック" pitchFamily="50" charset="-128"/>
                        </a:rPr>
                        <a:t>高齢者人口</a:t>
                      </a:r>
                      <a:endParaRPr lang="zh-TW" altLang="en-US" sz="11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100" b="0" i="0" u="none" strike="noStrike" dirty="0" smtClean="0">
                          <a:solidFill>
                            <a:schemeClr val="tx1"/>
                          </a:solidFill>
                          <a:effectLst/>
                          <a:latin typeface="+mn-lt"/>
                          <a:ea typeface="ＭＳ Ｐゴシック" pitchFamily="50" charset="-128"/>
                        </a:rPr>
                        <a:t>27,491</a:t>
                      </a:r>
                      <a:r>
                        <a:rPr lang="ja-JP" altLang="en-US" sz="1100" b="0" i="0" u="none" strike="noStrike" dirty="0" smtClean="0">
                          <a:solidFill>
                            <a:schemeClr val="tx1"/>
                          </a:solidFill>
                          <a:effectLst/>
                          <a:latin typeface="+mn-lt"/>
                          <a:ea typeface="ＭＳ Ｐゴシック" pitchFamily="50" charset="-128"/>
                        </a:rPr>
                        <a:t>人（</a:t>
                      </a:r>
                      <a:r>
                        <a:rPr lang="en-US" altLang="ja-JP" sz="1100" b="0" i="0" u="none" strike="noStrike" dirty="0" smtClean="0">
                          <a:solidFill>
                            <a:schemeClr val="tx1"/>
                          </a:solidFill>
                          <a:effectLst/>
                          <a:latin typeface="+mn-lt"/>
                          <a:ea typeface="ＭＳ Ｐゴシック" pitchFamily="50" charset="-128"/>
                        </a:rPr>
                        <a:t>22.7</a:t>
                      </a:r>
                      <a:r>
                        <a:rPr lang="ja-JP" altLang="en-US" sz="1100" b="0" i="0" u="none" strike="noStrike" dirty="0" smtClean="0">
                          <a:solidFill>
                            <a:schemeClr val="tx1"/>
                          </a:solidFill>
                          <a:effectLst/>
                          <a:latin typeface="ＭＳ Ｐゴシック" pitchFamily="50" charset="-128"/>
                          <a:ea typeface="ＭＳ Ｐゴシック" pitchFamily="50" charset="-128"/>
                        </a:rPr>
                        <a:t>％）</a:t>
                      </a:r>
                      <a:endParaRPr lang="ja-JP" altLang="en-US" sz="1100" b="0" i="0" u="none" strike="noStrike" dirty="0">
                        <a:solidFill>
                          <a:schemeClr val="tx1"/>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en-US" altLang="ja-JP" sz="1100" u="none" strike="noStrike" dirty="0" smtClean="0">
                          <a:effectLst/>
                          <a:latin typeface="ＭＳ Ｐゴシック" pitchFamily="50" charset="-128"/>
                          <a:ea typeface="ＭＳ Ｐゴシック" pitchFamily="50" charset="-128"/>
                        </a:rPr>
                        <a:t>75</a:t>
                      </a:r>
                      <a:r>
                        <a:rPr lang="ja-JP" altLang="en-US" sz="1100" u="none" strike="noStrike" dirty="0" smtClean="0">
                          <a:effectLst/>
                          <a:latin typeface="ＭＳ Ｐゴシック" pitchFamily="50" charset="-128"/>
                          <a:ea typeface="ＭＳ Ｐゴシック" pitchFamily="50" charset="-128"/>
                        </a:rPr>
                        <a:t>歳以上</a:t>
                      </a:r>
                      <a:r>
                        <a:rPr lang="zh-TW" altLang="en-US" sz="1100" u="none" strike="noStrike" dirty="0" smtClean="0">
                          <a:effectLst/>
                          <a:latin typeface="ＭＳ Ｐゴシック" pitchFamily="50" charset="-128"/>
                          <a:ea typeface="ＭＳ Ｐゴシック" pitchFamily="50" charset="-128"/>
                        </a:rPr>
                        <a:t>高齢者人口</a:t>
                      </a:r>
                      <a:endParaRPr lang="zh-TW" altLang="en-US" sz="11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100" b="0" i="0" u="none" strike="noStrike" dirty="0" smtClean="0">
                          <a:solidFill>
                            <a:schemeClr val="tx1"/>
                          </a:solidFill>
                          <a:effectLst/>
                          <a:latin typeface="+mn-lt"/>
                          <a:ea typeface="ＭＳ Ｐゴシック" pitchFamily="50" charset="-128"/>
                        </a:rPr>
                        <a:t>11,496</a:t>
                      </a:r>
                      <a:r>
                        <a:rPr lang="ja-JP" altLang="en-US" sz="1100" b="0" i="0" u="none" strike="noStrike" dirty="0" smtClean="0">
                          <a:solidFill>
                            <a:schemeClr val="tx1"/>
                          </a:solidFill>
                          <a:effectLst/>
                          <a:latin typeface="+mn-lt"/>
                          <a:ea typeface="ＭＳ Ｐゴシック" pitchFamily="50" charset="-128"/>
                        </a:rPr>
                        <a:t>人（</a:t>
                      </a:r>
                      <a:r>
                        <a:rPr lang="en-US" altLang="ja-JP" sz="1100" b="0" i="0" u="none" strike="noStrike" dirty="0" smtClean="0">
                          <a:solidFill>
                            <a:schemeClr val="tx1"/>
                          </a:solidFill>
                          <a:effectLst/>
                          <a:latin typeface="+mn-lt"/>
                          <a:ea typeface="ＭＳ Ｐゴシック" pitchFamily="50" charset="-128"/>
                        </a:rPr>
                        <a:t>9.5</a:t>
                      </a:r>
                      <a:r>
                        <a:rPr lang="ja-JP" altLang="en-US" sz="1100" b="0" i="0" u="none" strike="noStrike" dirty="0" smtClean="0">
                          <a:solidFill>
                            <a:schemeClr val="tx1"/>
                          </a:solidFill>
                          <a:effectLst/>
                          <a:latin typeface="ＭＳ Ｐゴシック" pitchFamily="50" charset="-128"/>
                          <a:ea typeface="ＭＳ Ｐゴシック" pitchFamily="50" charset="-128"/>
                        </a:rPr>
                        <a:t>％）</a:t>
                      </a:r>
                      <a:endParaRPr lang="ja-JP" altLang="en-US" sz="1100" b="0" i="0" u="none" strike="noStrike" dirty="0">
                        <a:solidFill>
                          <a:schemeClr val="tx1"/>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ja-JP" altLang="en-US" sz="1100" b="0" i="0" u="none" strike="noStrike" dirty="0" smtClean="0">
                          <a:solidFill>
                            <a:srgbClr val="000000"/>
                          </a:solidFill>
                          <a:effectLst/>
                          <a:latin typeface="ＭＳ Ｐゴシック" pitchFamily="50" charset="-128"/>
                          <a:ea typeface="ＭＳ Ｐゴシック" pitchFamily="50" charset="-128"/>
                        </a:rPr>
                        <a:t>要介護認定率</a:t>
                      </a:r>
                      <a:endParaRPr lang="zh-CN"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100" u="none" strike="noStrike" dirty="0" smtClean="0">
                          <a:solidFill>
                            <a:schemeClr val="tx1"/>
                          </a:solidFill>
                          <a:effectLst/>
                          <a:latin typeface="ＭＳ Ｐゴシック" pitchFamily="50" charset="-128"/>
                          <a:ea typeface="ＭＳ Ｐゴシック" pitchFamily="50" charset="-128"/>
                        </a:rPr>
                        <a:t>15.6%</a:t>
                      </a:r>
                    </a:p>
                  </a:txBody>
                  <a:tcPr marL="0" marR="0" marT="0" marB="0" anchor="ctr"/>
                </a:tc>
              </a:tr>
              <a:tr h="233406">
                <a:tc>
                  <a:txBody>
                    <a:bodyPr/>
                    <a:lstStyle/>
                    <a:p>
                      <a:pPr algn="l" fontAlgn="ctr"/>
                      <a:r>
                        <a:rPr lang="zh-CN" altLang="en-US" sz="1100" u="none" strike="noStrike" dirty="0">
                          <a:effectLst/>
                          <a:latin typeface="ＭＳ Ｐゴシック" pitchFamily="50" charset="-128"/>
                          <a:ea typeface="ＭＳ Ｐゴシック" pitchFamily="50" charset="-128"/>
                        </a:rPr>
                        <a:t>第</a:t>
                      </a:r>
                      <a:r>
                        <a:rPr lang="en-US" altLang="zh-CN" sz="1100" u="none" strike="noStrike" dirty="0">
                          <a:effectLst/>
                          <a:latin typeface="ＭＳ Ｐゴシック" pitchFamily="50" charset="-128"/>
                          <a:ea typeface="ＭＳ Ｐゴシック" pitchFamily="50" charset="-128"/>
                        </a:rPr>
                        <a:t>5</a:t>
                      </a:r>
                      <a:r>
                        <a:rPr lang="zh-CN" altLang="en-US" sz="1100" u="none" strike="noStrike" dirty="0">
                          <a:effectLst/>
                          <a:latin typeface="ＭＳ Ｐゴシック" pitchFamily="50" charset="-128"/>
                          <a:ea typeface="ＭＳ Ｐゴシック" pitchFamily="50" charset="-128"/>
                        </a:rPr>
                        <a:t>期</a:t>
                      </a:r>
                      <a:r>
                        <a:rPr lang="en-US" altLang="zh-CN" sz="1100" u="none" strike="noStrike" dirty="0">
                          <a:effectLst/>
                          <a:latin typeface="ＭＳ Ｐゴシック" pitchFamily="50" charset="-128"/>
                          <a:ea typeface="ＭＳ Ｐゴシック" pitchFamily="50" charset="-128"/>
                        </a:rPr>
                        <a:t>1</a:t>
                      </a:r>
                      <a:r>
                        <a:rPr lang="zh-CN" altLang="en-US" sz="1100" u="none" strike="noStrike" dirty="0">
                          <a:effectLst/>
                          <a:latin typeface="ＭＳ Ｐゴシック" pitchFamily="50" charset="-128"/>
                          <a:ea typeface="ＭＳ Ｐゴシック" pitchFamily="50" charset="-128"/>
                        </a:rPr>
                        <a:t>号保険料</a:t>
                      </a:r>
                      <a:endParaRPr lang="zh-CN" altLang="en-US" sz="11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100" b="0" i="0" u="none" strike="noStrike" dirty="0" smtClean="0">
                          <a:solidFill>
                            <a:schemeClr val="tx1"/>
                          </a:solidFill>
                          <a:effectLst/>
                          <a:latin typeface="+mn-lt"/>
                          <a:ea typeface="ＭＳ Ｐゴシック" pitchFamily="50" charset="-128"/>
                        </a:rPr>
                        <a:t>4,570</a:t>
                      </a:r>
                      <a:r>
                        <a:rPr lang="ja-JP" altLang="en-US" sz="1100" u="none" strike="noStrike" dirty="0" smtClean="0">
                          <a:solidFill>
                            <a:schemeClr val="tx1"/>
                          </a:solidFill>
                          <a:effectLst/>
                          <a:latin typeface="ＭＳ Ｐゴシック" pitchFamily="50" charset="-128"/>
                          <a:ea typeface="ＭＳ Ｐゴシック" pitchFamily="50" charset="-128"/>
                        </a:rPr>
                        <a:t>円</a:t>
                      </a:r>
                      <a:endParaRPr lang="en-US" altLang="ja-JP" sz="1100" u="none" strike="noStrike" dirty="0" smtClean="0">
                        <a:solidFill>
                          <a:schemeClr val="tx1"/>
                        </a:solidFill>
                        <a:effectLst/>
                        <a:latin typeface="ＭＳ Ｐゴシック" pitchFamily="50" charset="-128"/>
                        <a:ea typeface="ＭＳ Ｐゴシック" pitchFamily="50" charset="-128"/>
                      </a:endParaRPr>
                    </a:p>
                  </a:txBody>
                  <a:tcPr marL="0" marR="0" marT="0" marB="0" anchor="ctr"/>
                </a:tc>
              </a:tr>
            </a:tbl>
          </a:graphicData>
        </a:graphic>
      </p:graphicFrame>
      <p:grpSp>
        <p:nvGrpSpPr>
          <p:cNvPr id="5" name="グループ化 4"/>
          <p:cNvGrpSpPr/>
          <p:nvPr/>
        </p:nvGrpSpPr>
        <p:grpSpPr>
          <a:xfrm>
            <a:off x="5540797" y="1434145"/>
            <a:ext cx="1857248" cy="1456757"/>
            <a:chOff x="5444813" y="1434141"/>
            <a:chExt cx="1825076" cy="1456757"/>
          </a:xfrm>
        </p:grpSpPr>
        <p:pic>
          <p:nvPicPr>
            <p:cNvPr id="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00754" y="1468756"/>
              <a:ext cx="838235" cy="142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グループ化 47"/>
            <p:cNvGrpSpPr/>
            <p:nvPr/>
          </p:nvGrpSpPr>
          <p:grpSpPr>
            <a:xfrm>
              <a:off x="5444813" y="1434141"/>
              <a:ext cx="1825076" cy="1032374"/>
              <a:chOff x="2760542" y="1753680"/>
              <a:chExt cx="2387608" cy="1243977"/>
            </a:xfrm>
          </p:grpSpPr>
          <p:sp>
            <p:nvSpPr>
              <p:cNvPr id="57" name="テキスト ボックス 56"/>
              <p:cNvSpPr txBox="1"/>
              <p:nvPr/>
            </p:nvSpPr>
            <p:spPr>
              <a:xfrm>
                <a:off x="3512345" y="2104961"/>
                <a:ext cx="415449" cy="892696"/>
              </a:xfrm>
              <a:prstGeom prst="rect">
                <a:avLst/>
              </a:prstGeom>
              <a:noFill/>
            </p:spPr>
            <p:txBody>
              <a:bodyPr vert="eaVert" wrap="square" rtlCol="0">
                <a:spAutoFit/>
              </a:bodyPr>
              <a:lstStyle/>
              <a:p>
                <a:r>
                  <a:rPr lang="ja-JP" altLang="en-US" sz="900" dirty="0"/>
                  <a:t>大阪</a:t>
                </a:r>
                <a:r>
                  <a:rPr lang="ja-JP" altLang="en-US" sz="900" dirty="0" smtClean="0"/>
                  <a:t>府</a:t>
                </a:r>
                <a:endParaRPr kumimoji="1" lang="ja-JP" altLang="en-US" sz="800" dirty="0"/>
              </a:p>
            </p:txBody>
          </p:sp>
          <p:sp>
            <p:nvSpPr>
              <p:cNvPr id="58" name="テキスト ボックス 57"/>
              <p:cNvSpPr txBox="1"/>
              <p:nvPr/>
            </p:nvSpPr>
            <p:spPr>
              <a:xfrm>
                <a:off x="3945035" y="1753680"/>
                <a:ext cx="1203115" cy="278145"/>
              </a:xfrm>
              <a:prstGeom prst="rect">
                <a:avLst/>
              </a:prstGeom>
              <a:noFill/>
            </p:spPr>
            <p:txBody>
              <a:bodyPr wrap="square" rtlCol="0">
                <a:spAutoFit/>
              </a:bodyPr>
              <a:lstStyle/>
              <a:p>
                <a:r>
                  <a:rPr lang="ja-JP" altLang="en-US" sz="900" dirty="0"/>
                  <a:t>京都</a:t>
                </a:r>
                <a:r>
                  <a:rPr lang="ja-JP" altLang="en-US" sz="900" dirty="0" smtClean="0"/>
                  <a:t>府</a:t>
                </a:r>
                <a:endParaRPr kumimoji="1" lang="ja-JP" altLang="en-US" sz="800" dirty="0"/>
              </a:p>
            </p:txBody>
          </p:sp>
          <p:sp>
            <p:nvSpPr>
              <p:cNvPr id="59" name="テキスト ボックス 58"/>
              <p:cNvSpPr txBox="1"/>
              <p:nvPr/>
            </p:nvSpPr>
            <p:spPr>
              <a:xfrm>
                <a:off x="3875602" y="2568405"/>
                <a:ext cx="1203115" cy="278145"/>
              </a:xfrm>
              <a:prstGeom prst="rect">
                <a:avLst/>
              </a:prstGeom>
              <a:noFill/>
            </p:spPr>
            <p:txBody>
              <a:bodyPr wrap="square" rtlCol="0">
                <a:spAutoFit/>
              </a:bodyPr>
              <a:lstStyle/>
              <a:p>
                <a:r>
                  <a:rPr lang="ja-JP" altLang="en-US" sz="900" b="1" dirty="0"/>
                  <a:t>奈良</a:t>
                </a:r>
                <a:r>
                  <a:rPr lang="ja-JP" altLang="en-US" sz="900" b="1" dirty="0" smtClean="0"/>
                  <a:t>県</a:t>
                </a:r>
                <a:endParaRPr kumimoji="1" lang="ja-JP" altLang="en-US" sz="800" b="1" dirty="0"/>
              </a:p>
            </p:txBody>
          </p:sp>
          <p:sp>
            <p:nvSpPr>
              <p:cNvPr id="60" name="角丸四角形吹き出し 59"/>
              <p:cNvSpPr/>
              <p:nvPr/>
            </p:nvSpPr>
            <p:spPr>
              <a:xfrm>
                <a:off x="2760542" y="1813638"/>
                <a:ext cx="894891" cy="369283"/>
              </a:xfrm>
              <a:prstGeom prst="wedgeRoundRectCallout">
                <a:avLst>
                  <a:gd name="adj1" fmla="val 101345"/>
                  <a:gd name="adj2" fmla="val -12935"/>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a:solidFill>
                      <a:prstClr val="black"/>
                    </a:solidFill>
                  </a:rPr>
                  <a:t>生駒市</a:t>
                </a:r>
              </a:p>
            </p:txBody>
          </p:sp>
        </p:grpSp>
      </p:grpSp>
      <p:sp>
        <p:nvSpPr>
          <p:cNvPr id="71" name="テキスト ボックス 70"/>
          <p:cNvSpPr txBox="1"/>
          <p:nvPr/>
        </p:nvSpPr>
        <p:spPr>
          <a:xfrm>
            <a:off x="67572" y="1488237"/>
            <a:ext cx="6082383" cy="1938992"/>
          </a:xfrm>
          <a:prstGeom prst="rect">
            <a:avLst/>
          </a:prstGeom>
          <a:noFill/>
        </p:spPr>
        <p:txBody>
          <a:bodyPr wrap="square" rtlCol="0" anchor="ctr" anchorCtr="0">
            <a:spAutoFit/>
          </a:bodyPr>
          <a:lstStyle/>
          <a:p>
            <a:r>
              <a:rPr kumimoji="1" lang="ja-JP" altLang="en-US" sz="1200" dirty="0" smtClean="0"/>
              <a:t>①ケース検討は、要点を押さえる。漫然と行わない。（１事例１５分以内）</a:t>
            </a:r>
            <a:endParaRPr kumimoji="1" lang="en-US" altLang="ja-JP" sz="1200" dirty="0" smtClean="0"/>
          </a:p>
          <a:p>
            <a:r>
              <a:rPr lang="ja-JP" altLang="en-US" sz="1200" dirty="0" smtClean="0"/>
              <a:t>②１事例につき、初回、中間、最終の最低３回検討。（モニタリングが重要）</a:t>
            </a:r>
            <a:endParaRPr lang="en-US" altLang="ja-JP" sz="1200" dirty="0" smtClean="0"/>
          </a:p>
          <a:p>
            <a:r>
              <a:rPr lang="ja-JP" altLang="en-US" sz="1200" dirty="0" smtClean="0"/>
              <a:t>③疾患別等に体系化して集中議論で効率化</a:t>
            </a:r>
            <a:endParaRPr lang="en-US" altLang="ja-JP" sz="1200" dirty="0" smtClean="0"/>
          </a:p>
          <a:p>
            <a:r>
              <a:rPr lang="ja-JP" altLang="en-US" sz="1200" dirty="0" smtClean="0"/>
              <a:t>④継続</a:t>
            </a:r>
            <a:r>
              <a:rPr lang="ja-JP" altLang="en-US" sz="1200" dirty="0"/>
              <a:t>（毎月１回</a:t>
            </a:r>
            <a:r>
              <a:rPr lang="ja-JP" altLang="en-US" sz="1200" dirty="0" smtClean="0"/>
              <a:t>）</a:t>
            </a:r>
            <a:endParaRPr lang="en-US" altLang="ja-JP" sz="1200" dirty="0" smtClean="0"/>
          </a:p>
          <a:p>
            <a:endParaRPr kumimoji="1" lang="en-US" altLang="ja-JP" sz="1200" dirty="0" smtClean="0"/>
          </a:p>
          <a:p>
            <a:pPr marL="171450" indent="-171450">
              <a:buFont typeface="Arial" panose="020B0604020202020204" pitchFamily="34" charset="0"/>
              <a:buChar char="•"/>
            </a:pPr>
            <a:r>
              <a:rPr kumimoji="1" lang="ja-JP" altLang="en-US" sz="1200" dirty="0" smtClean="0"/>
              <a:t>保険者主催で毎回、</a:t>
            </a:r>
            <a:r>
              <a:rPr kumimoji="1" lang="en-US" altLang="ja-JP" sz="1200" dirty="0" smtClean="0">
                <a:latin typeface="+mj-ea"/>
                <a:ea typeface="+mj-ea"/>
              </a:rPr>
              <a:t>25</a:t>
            </a:r>
            <a:r>
              <a:rPr kumimoji="1" lang="ja-JP" altLang="en-US" sz="1200" dirty="0" smtClean="0">
                <a:latin typeface="+mj-ea"/>
                <a:ea typeface="+mj-ea"/>
              </a:rPr>
              <a:t>～</a:t>
            </a:r>
            <a:r>
              <a:rPr kumimoji="1" lang="en-US" altLang="ja-JP" sz="1200" dirty="0" smtClean="0">
                <a:latin typeface="+mj-ea"/>
                <a:ea typeface="+mj-ea"/>
              </a:rPr>
              <a:t>30</a:t>
            </a:r>
            <a:r>
              <a:rPr kumimoji="1" lang="ja-JP" altLang="en-US" sz="1200" dirty="0" smtClean="0"/>
              <a:t>事例を検討。</a:t>
            </a:r>
            <a:endParaRPr kumimoji="1" lang="en-US" altLang="ja-JP" sz="1200" dirty="0" smtClean="0"/>
          </a:p>
          <a:p>
            <a:pPr marL="171450" indent="-171450">
              <a:buFont typeface="Arial" panose="020B0604020202020204" pitchFamily="34" charset="0"/>
              <a:buChar char="•"/>
            </a:pPr>
            <a:r>
              <a:rPr kumimoji="1" lang="ja-JP" altLang="en-US" sz="1200" dirty="0" smtClean="0"/>
              <a:t>検討会は１８０分以内に</a:t>
            </a:r>
            <a:r>
              <a:rPr lang="ja-JP" altLang="en-US" sz="1200" dirty="0"/>
              <a:t>収める。（初回事例は</a:t>
            </a:r>
            <a:r>
              <a:rPr lang="en-US" altLang="ja-JP" sz="1200" dirty="0"/>
              <a:t>1</a:t>
            </a:r>
            <a:r>
              <a:rPr lang="ja-JP" altLang="en-US" sz="1200" dirty="0"/>
              <a:t>件</a:t>
            </a:r>
            <a:r>
              <a:rPr lang="en-US" altLang="ja-JP" sz="1200" dirty="0"/>
              <a:t>15</a:t>
            </a:r>
            <a:r>
              <a:rPr lang="ja-JP" altLang="en-US" sz="1200" dirty="0"/>
              <a:t>分、モニタリングは</a:t>
            </a:r>
            <a:r>
              <a:rPr lang="en-US" altLang="ja-JP" sz="1200" dirty="0"/>
              <a:t>5</a:t>
            </a:r>
            <a:r>
              <a:rPr lang="ja-JP" altLang="en-US" sz="1200" dirty="0"/>
              <a:t>分</a:t>
            </a:r>
            <a:r>
              <a:rPr lang="ja-JP" altLang="en-US" sz="1200" dirty="0" smtClean="0"/>
              <a:t>程度）</a:t>
            </a:r>
            <a:endParaRPr kumimoji="1" lang="en-US" altLang="ja-JP" sz="1200" dirty="0" smtClean="0"/>
          </a:p>
          <a:p>
            <a:pPr marL="171450" indent="-171450">
              <a:buFont typeface="Arial" panose="020B0604020202020204" pitchFamily="34" charset="0"/>
              <a:buChar char="•"/>
            </a:pPr>
            <a:r>
              <a:rPr kumimoji="1" lang="ja-JP" altLang="en-US" sz="1200" dirty="0" smtClean="0"/>
              <a:t>効率化を工夫</a:t>
            </a:r>
            <a:r>
              <a:rPr lang="ja-JP" altLang="en-US" sz="1200" dirty="0" smtClean="0"/>
              <a:t>（アセスメント様式の統一、初回・中間・終了の経過が一覧できる記録様式、疾患別属性別に事例の類型化等）</a:t>
            </a:r>
            <a:endParaRPr lang="en-US" altLang="ja-JP" sz="1200" dirty="0" smtClean="0"/>
          </a:p>
          <a:p>
            <a:pPr marL="171450" indent="-171450">
              <a:buFont typeface="Arial" panose="020B0604020202020204" pitchFamily="34" charset="0"/>
              <a:buChar char="•"/>
            </a:pPr>
            <a:r>
              <a:rPr kumimoji="1" lang="ja-JP" altLang="en-US" sz="1200" dirty="0" smtClean="0"/>
              <a:t>多職種で検討（通所スタッフ、リハ、栄養、歯科）</a:t>
            </a:r>
            <a:endParaRPr kumimoji="1" lang="ja-JP" altLang="en-US" sz="1200" dirty="0"/>
          </a:p>
        </p:txBody>
      </p:sp>
      <p:sp>
        <p:nvSpPr>
          <p:cNvPr id="69" name="テキスト ボックス 68"/>
          <p:cNvSpPr txBox="1"/>
          <p:nvPr/>
        </p:nvSpPr>
        <p:spPr>
          <a:xfrm>
            <a:off x="1317347" y="5371144"/>
            <a:ext cx="670183" cy="369332"/>
          </a:xfrm>
          <a:prstGeom prst="rect">
            <a:avLst/>
          </a:prstGeom>
          <a:noFill/>
        </p:spPr>
        <p:txBody>
          <a:bodyPr wrap="none" rtlCol="0" anchor="ctr" anchorCtr="0">
            <a:spAutoFit/>
          </a:bodyPr>
          <a:lstStyle/>
          <a:p>
            <a:r>
              <a:rPr kumimoji="1" lang="ja-JP" altLang="en-US" sz="900" dirty="0" smtClean="0"/>
              <a:t>同行訪問</a:t>
            </a:r>
            <a:endParaRPr kumimoji="1" lang="en-US" altLang="ja-JP" sz="900" dirty="0" smtClean="0"/>
          </a:p>
          <a:p>
            <a:pPr algn="ctr"/>
            <a:r>
              <a:rPr lang="ja-JP" altLang="en-US" sz="900" dirty="0" smtClean="0"/>
              <a:t>（栄養）</a:t>
            </a:r>
            <a:endParaRPr kumimoji="1" lang="ja-JP" altLang="en-US" sz="900" dirty="0"/>
          </a:p>
        </p:txBody>
      </p:sp>
      <p:sp>
        <p:nvSpPr>
          <p:cNvPr id="23" name="右矢印 22"/>
          <p:cNvSpPr/>
          <p:nvPr/>
        </p:nvSpPr>
        <p:spPr>
          <a:xfrm>
            <a:off x="5787082" y="4115255"/>
            <a:ext cx="1012734" cy="666325"/>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799817" y="3228371"/>
            <a:ext cx="3092440" cy="3185487"/>
          </a:xfrm>
          <a:prstGeom prst="rect">
            <a:avLst/>
          </a:prstGeom>
          <a:noFill/>
        </p:spPr>
        <p:txBody>
          <a:bodyPr wrap="square" rtlCol="0" anchor="ctr" anchorCtr="0">
            <a:spAutoFit/>
          </a:bodyPr>
          <a:lstStyle/>
          <a:p>
            <a:r>
              <a:rPr kumimoji="1" lang="ja-JP" altLang="en-US" sz="1200" dirty="0" smtClean="0"/>
              <a:t>○地域包括支援センター</a:t>
            </a:r>
            <a:endParaRPr kumimoji="1" lang="en-US" altLang="ja-JP" sz="1200" dirty="0" smtClean="0"/>
          </a:p>
          <a:p>
            <a:pPr marL="171450" indent="-171450">
              <a:buFont typeface="Arial" panose="020B0604020202020204" pitchFamily="34" charset="0"/>
              <a:buChar char="•"/>
            </a:pPr>
            <a:r>
              <a:rPr lang="ja-JP" altLang="en-US" sz="1100" dirty="0" smtClean="0"/>
              <a:t>自立支援の視点が定着</a:t>
            </a:r>
            <a:endParaRPr lang="en-US" altLang="ja-JP" sz="1100" dirty="0" smtClean="0"/>
          </a:p>
          <a:p>
            <a:pPr marL="171450" indent="-171450">
              <a:buFont typeface="Arial" panose="020B0604020202020204" pitchFamily="34" charset="0"/>
              <a:buChar char="•"/>
            </a:pPr>
            <a:r>
              <a:rPr lang="ja-JP" altLang="en-US" sz="1100" dirty="0"/>
              <a:t>アセスメント力が</a:t>
            </a:r>
            <a:r>
              <a:rPr lang="ja-JP" altLang="en-US" sz="1100" dirty="0" smtClean="0"/>
              <a:t>向上</a:t>
            </a:r>
            <a:endParaRPr lang="en-US" altLang="ja-JP" sz="1100" dirty="0" smtClean="0"/>
          </a:p>
          <a:p>
            <a:pPr marL="171450" indent="-171450">
              <a:buFont typeface="Arial" panose="020B0604020202020204" pitchFamily="34" charset="0"/>
              <a:buChar char="•"/>
            </a:pPr>
            <a:r>
              <a:rPr lang="ja-JP" altLang="en-US" sz="1100" dirty="0" smtClean="0"/>
              <a:t>個を視る目と地域を視る目の両方がバランスよく備わった</a:t>
            </a:r>
            <a:endParaRPr lang="en-US" altLang="ja-JP" sz="1100" dirty="0" smtClean="0"/>
          </a:p>
          <a:p>
            <a:pPr marL="171450" indent="-171450">
              <a:buFont typeface="Arial" panose="020B0604020202020204" pitchFamily="34" charset="0"/>
              <a:buChar char="•"/>
            </a:pPr>
            <a:r>
              <a:rPr lang="ja-JP" altLang="en-US" sz="1100" dirty="0"/>
              <a:t>高齢者自身の自立の意識を</a:t>
            </a:r>
            <a:r>
              <a:rPr lang="ja-JP" altLang="en-US" sz="1100" dirty="0" smtClean="0"/>
              <a:t>高める関わり方が向上</a:t>
            </a:r>
            <a:endParaRPr lang="en-US" altLang="ja-JP" sz="1100" dirty="0" smtClean="0"/>
          </a:p>
          <a:p>
            <a:pPr marL="171450" indent="-171450">
              <a:buFont typeface="Arial" panose="020B0604020202020204" pitchFamily="34" charset="0"/>
              <a:buChar char="•"/>
            </a:pPr>
            <a:r>
              <a:rPr lang="ja-JP" altLang="en-US" sz="1100" dirty="0"/>
              <a:t>家族</a:t>
            </a:r>
            <a:r>
              <a:rPr lang="ja-JP" altLang="en-US" sz="1100" dirty="0" smtClean="0"/>
              <a:t>の負担軽減策を具体的に立てられる</a:t>
            </a:r>
            <a:endParaRPr lang="en-US" altLang="ja-JP" sz="1100" dirty="0" smtClean="0"/>
          </a:p>
          <a:p>
            <a:pPr marL="171450" indent="-171450">
              <a:buFont typeface="Arial" panose="020B0604020202020204" pitchFamily="34" charset="0"/>
              <a:buChar char="•"/>
            </a:pPr>
            <a:r>
              <a:rPr kumimoji="1" lang="ja-JP" altLang="en-US" sz="1100" dirty="0" smtClean="0"/>
              <a:t>地域の資源や人材を活かすアイディアが豊富に</a:t>
            </a:r>
            <a:endParaRPr kumimoji="1" lang="en-US" altLang="ja-JP" sz="1100" dirty="0" smtClean="0"/>
          </a:p>
          <a:p>
            <a:endParaRPr lang="en-US" altLang="ja-JP" sz="1200" dirty="0" smtClean="0"/>
          </a:p>
          <a:p>
            <a:r>
              <a:rPr lang="ja-JP" altLang="en-US" sz="1200" dirty="0" smtClean="0"/>
              <a:t>○通所事業所</a:t>
            </a:r>
            <a:endParaRPr lang="en-US" altLang="ja-JP" sz="1200" dirty="0" smtClean="0"/>
          </a:p>
          <a:p>
            <a:pPr marL="171450" indent="-171450">
              <a:buFont typeface="Arial" panose="020B0604020202020204" pitchFamily="34" charset="0"/>
              <a:buChar char="•"/>
            </a:pPr>
            <a:r>
              <a:rPr lang="ja-JP" altLang="en-US" sz="1100" dirty="0" smtClean="0"/>
              <a:t>自立支援の視点が定着</a:t>
            </a:r>
            <a:endParaRPr lang="en-US" altLang="ja-JP" sz="1100" dirty="0" smtClean="0"/>
          </a:p>
          <a:p>
            <a:pPr marL="171450" indent="-171450">
              <a:buFont typeface="Arial" panose="020B0604020202020204" pitchFamily="34" charset="0"/>
              <a:buChar char="•"/>
            </a:pPr>
            <a:r>
              <a:rPr lang="ja-JP" altLang="en-US" sz="1100" dirty="0"/>
              <a:t>アセスメント力が</a:t>
            </a:r>
            <a:r>
              <a:rPr lang="ja-JP" altLang="en-US" sz="1100" dirty="0" smtClean="0"/>
              <a:t>向上</a:t>
            </a:r>
            <a:endParaRPr lang="en-US" altLang="ja-JP" sz="1100" dirty="0" smtClean="0"/>
          </a:p>
          <a:p>
            <a:pPr marL="171450" indent="-171450">
              <a:buFont typeface="Arial" panose="020B0604020202020204" pitchFamily="34" charset="0"/>
              <a:buChar char="•"/>
            </a:pPr>
            <a:r>
              <a:rPr lang="ja-JP" altLang="en-US" sz="1100" dirty="0" smtClean="0"/>
              <a:t>的確な個別プログラムが立てられる</a:t>
            </a:r>
            <a:endParaRPr lang="en-US" altLang="ja-JP" sz="1100" dirty="0" smtClean="0"/>
          </a:p>
          <a:p>
            <a:pPr marL="171450" indent="-171450">
              <a:buFont typeface="Arial" panose="020B0604020202020204" pitchFamily="34" charset="0"/>
              <a:buChar char="•"/>
            </a:pPr>
            <a:r>
              <a:rPr lang="ja-JP" altLang="en-US" sz="1100" dirty="0" smtClean="0"/>
              <a:t>通所の“卒業”の意識が定着</a:t>
            </a:r>
            <a:endParaRPr lang="en-US" altLang="ja-JP" sz="1100" dirty="0" smtClean="0"/>
          </a:p>
          <a:p>
            <a:pPr marL="171450" indent="-171450">
              <a:buFont typeface="Arial" panose="020B0604020202020204" pitchFamily="34" charset="0"/>
              <a:buChar char="•"/>
            </a:pPr>
            <a:r>
              <a:rPr lang="ja-JP" altLang="en-US" sz="1100" dirty="0" smtClean="0"/>
              <a:t>通所卒業を念頭に置いて居場所と役割づくりを並行して行うようになり、“卒業”を達成できる</a:t>
            </a:r>
            <a:r>
              <a:rPr lang="ja-JP" altLang="en-US" sz="1100" dirty="0"/>
              <a:t>　</a:t>
            </a:r>
            <a:endParaRPr kumimoji="1" lang="ja-JP" altLang="en-US" sz="1100" dirty="0"/>
          </a:p>
        </p:txBody>
      </p:sp>
      <p:sp>
        <p:nvSpPr>
          <p:cNvPr id="86" name="テキスト ボックス 85"/>
          <p:cNvSpPr txBox="1"/>
          <p:nvPr/>
        </p:nvSpPr>
        <p:spPr>
          <a:xfrm>
            <a:off x="5743414" y="4680405"/>
            <a:ext cx="828089" cy="292388"/>
          </a:xfrm>
          <a:prstGeom prst="rect">
            <a:avLst/>
          </a:prstGeom>
          <a:noFill/>
        </p:spPr>
        <p:txBody>
          <a:bodyPr wrap="none" rtlCol="0" anchor="ctr" anchorCtr="0">
            <a:spAutoFit/>
          </a:bodyPr>
          <a:lstStyle/>
          <a:p>
            <a:r>
              <a:rPr kumimoji="1" lang="ja-JP" altLang="en-US" sz="1300" dirty="0" smtClean="0"/>
              <a:t>約１年後</a:t>
            </a:r>
            <a:endParaRPr kumimoji="1" lang="ja-JP" altLang="en-US" sz="1300" dirty="0"/>
          </a:p>
        </p:txBody>
      </p:sp>
      <p:sp>
        <p:nvSpPr>
          <p:cNvPr id="87" name="フリーフォーム 86"/>
          <p:cNvSpPr/>
          <p:nvPr/>
        </p:nvSpPr>
        <p:spPr>
          <a:xfrm>
            <a:off x="2910251" y="5549828"/>
            <a:ext cx="0" cy="320634"/>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リーフォーム 87"/>
          <p:cNvSpPr/>
          <p:nvPr/>
        </p:nvSpPr>
        <p:spPr>
          <a:xfrm>
            <a:off x="1140004" y="5332373"/>
            <a:ext cx="0" cy="320634"/>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51699" y="3407520"/>
            <a:ext cx="5904289" cy="3433671"/>
            <a:chOff x="50803" y="3407520"/>
            <a:chExt cx="5802011" cy="3433671"/>
          </a:xfrm>
        </p:grpSpPr>
        <p:pic>
          <p:nvPicPr>
            <p:cNvPr id="1034"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4071" y="5920992"/>
              <a:ext cx="665075" cy="53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テキスト ボックス 39"/>
            <p:cNvSpPr txBox="1"/>
            <p:nvPr/>
          </p:nvSpPr>
          <p:spPr>
            <a:xfrm>
              <a:off x="3948489" y="5348270"/>
              <a:ext cx="639231" cy="369332"/>
            </a:xfrm>
            <a:prstGeom prst="rect">
              <a:avLst/>
            </a:prstGeom>
            <a:noFill/>
          </p:spPr>
          <p:txBody>
            <a:bodyPr wrap="none" rtlCol="0" anchor="ctr" anchorCtr="0">
              <a:spAutoFit/>
            </a:bodyPr>
            <a:lstStyle/>
            <a:p>
              <a:r>
                <a:rPr kumimoji="1" lang="ja-JP" altLang="en-US" sz="900" dirty="0" smtClean="0"/>
                <a:t>同行訪問</a:t>
              </a:r>
              <a:endParaRPr kumimoji="1" lang="en-US" altLang="ja-JP" sz="900" dirty="0" smtClean="0"/>
            </a:p>
            <a:p>
              <a:pPr algn="ctr"/>
              <a:r>
                <a:rPr lang="ja-JP" altLang="en-US" sz="900" dirty="0" smtClean="0"/>
                <a:t>（リハ職）</a:t>
              </a:r>
              <a:endParaRPr kumimoji="1" lang="ja-JP" altLang="en-US" sz="900" dirty="0"/>
            </a:p>
          </p:txBody>
        </p:sp>
        <p:sp>
          <p:nvSpPr>
            <p:cNvPr id="14" name="円/楕円 13"/>
            <p:cNvSpPr/>
            <p:nvPr/>
          </p:nvSpPr>
          <p:spPr>
            <a:xfrm>
              <a:off x="3941064" y="5618972"/>
              <a:ext cx="1796163" cy="984891"/>
            </a:xfrm>
            <a:prstGeom prst="ellipse">
              <a:avLst/>
            </a:prstGeom>
            <a:solidFill>
              <a:srgbClr val="FFFF99">
                <a:alpha val="24000"/>
              </a:srgbClr>
            </a:solidFill>
            <a:ln w="6350"/>
          </p:spPr>
          <p:style>
            <a:lnRef idx="2">
              <a:schemeClr val="accent6"/>
            </a:lnRef>
            <a:fillRef idx="1">
              <a:schemeClr val="lt1"/>
            </a:fillRef>
            <a:effectRef idx="0">
              <a:schemeClr val="accent6"/>
            </a:effectRef>
            <a:fontRef idx="minor">
              <a:schemeClr val="dk1"/>
            </a:fontRef>
          </p:style>
          <p:txBody>
            <a:bodyPr wrap="square" rtlCol="0" anchor="b" anchorCtr="0">
              <a:noAutofit/>
            </a:bodyPr>
            <a:lstStyle/>
            <a:p>
              <a:pPr algn="ctr"/>
              <a:endParaRPr kumimoji="1" lang="ja-JP" altLang="en-US" sz="1000" dirty="0"/>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97521" y="5836630"/>
              <a:ext cx="739150" cy="51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94525" y="5953799"/>
              <a:ext cx="588756" cy="39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62307" y="6163249"/>
              <a:ext cx="798181" cy="46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766" y="5926436"/>
              <a:ext cx="739150" cy="46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060908" y="6070430"/>
              <a:ext cx="638866" cy="56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フリーフォーム 46"/>
            <p:cNvSpPr/>
            <p:nvPr/>
          </p:nvSpPr>
          <p:spPr>
            <a:xfrm rot="11299426">
              <a:off x="1186458" y="4411001"/>
              <a:ext cx="454478" cy="710983"/>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rot="21437515">
              <a:off x="1517543" y="4046910"/>
              <a:ext cx="454478" cy="710983"/>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rot="8877786">
              <a:off x="2735067" y="4575257"/>
              <a:ext cx="454478" cy="710983"/>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rot="17747200">
              <a:off x="3987042" y="3962918"/>
              <a:ext cx="380809" cy="848527"/>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rot="6924577">
              <a:off x="4218664" y="4280374"/>
              <a:ext cx="380809" cy="848527"/>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rot="19130834">
              <a:off x="2668566" y="4222168"/>
              <a:ext cx="454478" cy="710983"/>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1294525" y="3407520"/>
              <a:ext cx="3222198" cy="1098136"/>
            </a:xfrm>
            <a:prstGeom prst="ellipse">
              <a:avLst/>
            </a:prstGeom>
            <a:solidFill>
              <a:schemeClr val="accent6">
                <a:lumMod val="60000"/>
                <a:lumOff val="40000"/>
              </a:schemeClr>
            </a:solidFill>
            <a:ln w="12700" cmpd="dbl"/>
            <a:effectLst>
              <a:outerShdw blurRad="40000" dist="20000" dir="5400000" rotWithShape="0">
                <a:srgbClr val="000000">
                  <a:alpha val="38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algn="ctr"/>
              <a:endParaRPr lang="en-US" altLang="ja-JP" sz="1100" dirty="0" smtClean="0">
                <a:latin typeface="ＭＳ Ｐゴシック" pitchFamily="50" charset="-128"/>
                <a:ea typeface="ＭＳ Ｐゴシック" pitchFamily="50" charset="-128"/>
              </a:endParaRPr>
            </a:p>
          </p:txBody>
        </p:sp>
        <p:sp>
          <p:nvSpPr>
            <p:cNvPr id="45" name="円/楕円 44"/>
            <p:cNvSpPr/>
            <p:nvPr/>
          </p:nvSpPr>
          <p:spPr>
            <a:xfrm>
              <a:off x="678926" y="3607543"/>
              <a:ext cx="926080" cy="389513"/>
            </a:xfrm>
            <a:prstGeom prst="ellipse">
              <a:avLst/>
            </a:prstGeom>
            <a:solidFill>
              <a:srgbClr val="FFCC66"/>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ja-JP" altLang="en-US" sz="1200" dirty="0" smtClean="0">
                  <a:latin typeface="ＭＳ Ｐゴシック" pitchFamily="50" charset="-128"/>
                  <a:ea typeface="ＭＳ Ｐゴシック" pitchFamily="50" charset="-128"/>
                </a:rPr>
                <a:t>生駒市</a:t>
              </a:r>
              <a:endParaRPr lang="en-US" altLang="ja-JP" sz="1200" dirty="0" smtClean="0">
                <a:latin typeface="ＭＳ Ｐゴシック" pitchFamily="50" charset="-128"/>
                <a:ea typeface="ＭＳ Ｐゴシック" pitchFamily="50" charset="-128"/>
              </a:endParaRPr>
            </a:p>
          </p:txBody>
        </p:sp>
        <p:sp>
          <p:nvSpPr>
            <p:cNvPr id="56" name="円/楕円 55"/>
            <p:cNvSpPr/>
            <p:nvPr/>
          </p:nvSpPr>
          <p:spPr>
            <a:xfrm>
              <a:off x="4191260" y="4709662"/>
              <a:ext cx="1105788" cy="649188"/>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kumimoji="1" lang="ja-JP" altLang="en-US" sz="800" dirty="0" smtClean="0">
                  <a:latin typeface="ＭＳ Ｐゴシック" pitchFamily="50" charset="-128"/>
                  <a:ea typeface="ＭＳ Ｐゴシック" pitchFamily="50" charset="-128"/>
                </a:rPr>
                <a:t>地域包括</a:t>
              </a:r>
              <a:endParaRPr kumimoji="1" lang="en-US" altLang="ja-JP" sz="800" dirty="0" smtClean="0">
                <a:latin typeface="ＭＳ Ｐゴシック" pitchFamily="50" charset="-128"/>
                <a:ea typeface="ＭＳ Ｐゴシック" pitchFamily="50" charset="-128"/>
              </a:endParaRPr>
            </a:p>
            <a:p>
              <a:pPr algn="ctr"/>
              <a:r>
                <a:rPr kumimoji="1" lang="ja-JP" altLang="en-US" sz="800" dirty="0" smtClean="0">
                  <a:latin typeface="ＭＳ Ｐゴシック" pitchFamily="50" charset="-128"/>
                  <a:ea typeface="ＭＳ Ｐゴシック" pitchFamily="50" charset="-128"/>
                </a:rPr>
                <a:t>支援ｾﾝﾀｰ</a:t>
              </a:r>
              <a:endParaRPr kumimoji="1" lang="en-US" altLang="ja-JP" sz="800" dirty="0" smtClean="0">
                <a:latin typeface="ＭＳ Ｐゴシック" pitchFamily="50" charset="-128"/>
                <a:ea typeface="ＭＳ Ｐゴシック" pitchFamily="50" charset="-128"/>
              </a:endParaRPr>
            </a:p>
            <a:p>
              <a:pPr algn="ctr"/>
              <a:r>
                <a:rPr lang="ja-JP" altLang="en-US" sz="800" dirty="0" smtClean="0">
                  <a:latin typeface="ＭＳ Ｐゴシック" pitchFamily="50" charset="-128"/>
                  <a:ea typeface="ＭＳ Ｐゴシック" pitchFamily="50" charset="-128"/>
                </a:rPr>
                <a:t>（</a:t>
              </a:r>
              <a:r>
                <a:rPr lang="en-US" altLang="ja-JP" sz="800" dirty="0" smtClean="0">
                  <a:latin typeface="ＭＳ Ｐゴシック" pitchFamily="50" charset="-128"/>
                  <a:ea typeface="ＭＳ Ｐゴシック" pitchFamily="50" charset="-128"/>
                </a:rPr>
                <a:t>C</a:t>
              </a:r>
              <a:r>
                <a:rPr lang="ja-JP" altLang="en-US" sz="800" dirty="0" smtClean="0">
                  <a:latin typeface="ＭＳ Ｐゴシック" pitchFamily="50" charset="-128"/>
                  <a:ea typeface="ＭＳ Ｐゴシック" pitchFamily="50" charset="-128"/>
                </a:rPr>
                <a:t>地区）</a:t>
              </a:r>
              <a:endParaRPr kumimoji="1" lang="ja-JP" altLang="en-US" sz="800" dirty="0">
                <a:latin typeface="ＭＳ Ｐゴシック" pitchFamily="50" charset="-128"/>
                <a:ea typeface="ＭＳ Ｐゴシック" pitchFamily="50" charset="-128"/>
              </a:endParaRPr>
            </a:p>
          </p:txBody>
        </p:sp>
        <p:sp>
          <p:nvSpPr>
            <p:cNvPr id="61" name="円/楕円 60"/>
            <p:cNvSpPr/>
            <p:nvPr/>
          </p:nvSpPr>
          <p:spPr>
            <a:xfrm>
              <a:off x="2328653" y="4921781"/>
              <a:ext cx="1105788" cy="714107"/>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kumimoji="1" lang="ja-JP" altLang="en-US" sz="900" dirty="0" smtClean="0">
                  <a:latin typeface="ＭＳ Ｐゴシック" pitchFamily="50" charset="-128"/>
                  <a:ea typeface="ＭＳ Ｐゴシック" pitchFamily="50" charset="-128"/>
                </a:rPr>
                <a:t>地域包括</a:t>
              </a:r>
              <a:endParaRPr kumimoji="1" lang="en-US" altLang="ja-JP" sz="900" dirty="0" smtClean="0">
                <a:latin typeface="ＭＳ Ｐゴシック" pitchFamily="50" charset="-128"/>
                <a:ea typeface="ＭＳ Ｐゴシック" pitchFamily="50" charset="-128"/>
              </a:endParaRPr>
            </a:p>
            <a:p>
              <a:pPr algn="ctr"/>
              <a:r>
                <a:rPr kumimoji="1" lang="ja-JP" altLang="en-US" sz="900" dirty="0" smtClean="0">
                  <a:latin typeface="ＭＳ Ｐゴシック" pitchFamily="50" charset="-128"/>
                  <a:ea typeface="ＭＳ Ｐゴシック" pitchFamily="50" charset="-128"/>
                </a:rPr>
                <a:t>支援ｾﾝﾀｰ</a:t>
              </a:r>
              <a:endParaRPr kumimoji="1" lang="en-US" altLang="ja-JP" sz="900" dirty="0" smtClean="0">
                <a:latin typeface="ＭＳ Ｐゴシック" pitchFamily="50" charset="-128"/>
                <a:ea typeface="ＭＳ Ｐゴシック" pitchFamily="50" charset="-128"/>
              </a:endParaRPr>
            </a:p>
            <a:p>
              <a:pPr algn="ctr"/>
              <a:r>
                <a:rPr lang="ja-JP" altLang="en-US" sz="900" dirty="0" smtClean="0">
                  <a:latin typeface="ＭＳ Ｐゴシック" pitchFamily="50" charset="-128"/>
                  <a:ea typeface="ＭＳ Ｐゴシック" pitchFamily="50" charset="-128"/>
                </a:rPr>
                <a:t>（</a:t>
              </a:r>
              <a:r>
                <a:rPr lang="en-US" altLang="ja-JP" sz="900" dirty="0" smtClean="0">
                  <a:latin typeface="ＭＳ Ｐゴシック" pitchFamily="50" charset="-128"/>
                  <a:ea typeface="ＭＳ Ｐゴシック" pitchFamily="50" charset="-128"/>
                </a:rPr>
                <a:t>B</a:t>
              </a:r>
              <a:r>
                <a:rPr lang="ja-JP" altLang="en-US" sz="900" dirty="0" smtClean="0">
                  <a:latin typeface="ＭＳ Ｐゴシック" pitchFamily="50" charset="-128"/>
                  <a:ea typeface="ＭＳ Ｐゴシック" pitchFamily="50" charset="-128"/>
                </a:rPr>
                <a:t>地区）</a:t>
              </a:r>
              <a:endParaRPr kumimoji="1" lang="ja-JP" altLang="en-US" sz="900" dirty="0">
                <a:latin typeface="ＭＳ Ｐゴシック" pitchFamily="50" charset="-128"/>
                <a:ea typeface="ＭＳ Ｐゴシック" pitchFamily="50" charset="-128"/>
              </a:endParaRPr>
            </a:p>
          </p:txBody>
        </p:sp>
        <p:sp>
          <p:nvSpPr>
            <p:cNvPr id="44" name="円/楕円 43"/>
            <p:cNvSpPr/>
            <p:nvPr/>
          </p:nvSpPr>
          <p:spPr>
            <a:xfrm>
              <a:off x="574539" y="4696194"/>
              <a:ext cx="1105788" cy="714107"/>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kumimoji="1" lang="ja-JP" altLang="en-US" sz="900" dirty="0" smtClean="0">
                  <a:latin typeface="ＭＳ Ｐゴシック" pitchFamily="50" charset="-128"/>
                  <a:ea typeface="ＭＳ Ｐゴシック" pitchFamily="50" charset="-128"/>
                </a:rPr>
                <a:t>地域包括</a:t>
              </a:r>
              <a:endParaRPr kumimoji="1" lang="en-US" altLang="ja-JP" sz="900" dirty="0" smtClean="0">
                <a:latin typeface="ＭＳ Ｐゴシック" pitchFamily="50" charset="-128"/>
                <a:ea typeface="ＭＳ Ｐゴシック" pitchFamily="50" charset="-128"/>
              </a:endParaRPr>
            </a:p>
            <a:p>
              <a:pPr algn="ctr"/>
              <a:r>
                <a:rPr kumimoji="1" lang="ja-JP" altLang="en-US" sz="900" dirty="0" smtClean="0">
                  <a:latin typeface="ＭＳ Ｐゴシック" pitchFamily="50" charset="-128"/>
                  <a:ea typeface="ＭＳ Ｐゴシック" pitchFamily="50" charset="-128"/>
                </a:rPr>
                <a:t>支援ｾﾝﾀｰ</a:t>
              </a:r>
              <a:endParaRPr kumimoji="1" lang="en-US" altLang="ja-JP" sz="900" dirty="0" smtClean="0">
                <a:latin typeface="ＭＳ Ｐゴシック" pitchFamily="50" charset="-128"/>
                <a:ea typeface="ＭＳ Ｐゴシック" pitchFamily="50" charset="-128"/>
              </a:endParaRPr>
            </a:p>
            <a:p>
              <a:pPr algn="ctr"/>
              <a:r>
                <a:rPr lang="ja-JP" altLang="en-US" sz="900" dirty="0" smtClean="0">
                  <a:latin typeface="ＭＳ Ｐゴシック" pitchFamily="50" charset="-128"/>
                  <a:ea typeface="ＭＳ Ｐゴシック" pitchFamily="50" charset="-128"/>
                </a:rPr>
                <a:t>（</a:t>
              </a:r>
              <a:r>
                <a:rPr lang="en-US" altLang="ja-JP" sz="900" dirty="0" smtClean="0">
                  <a:latin typeface="ＭＳ Ｐゴシック" pitchFamily="50" charset="-128"/>
                  <a:ea typeface="ＭＳ Ｐゴシック" pitchFamily="50" charset="-128"/>
                </a:rPr>
                <a:t>A</a:t>
              </a:r>
              <a:r>
                <a:rPr lang="ja-JP" altLang="en-US" sz="900" dirty="0" smtClean="0">
                  <a:latin typeface="ＭＳ Ｐゴシック" pitchFamily="50" charset="-128"/>
                  <a:ea typeface="ＭＳ Ｐゴシック" pitchFamily="50" charset="-128"/>
                </a:rPr>
                <a:t>地区）</a:t>
              </a:r>
              <a:endParaRPr kumimoji="1" lang="ja-JP" altLang="en-US" sz="900" dirty="0">
                <a:latin typeface="ＭＳ Ｐゴシック" pitchFamily="50" charset="-128"/>
                <a:ea typeface="ＭＳ Ｐゴシック" pitchFamily="50" charset="-128"/>
              </a:endParaRPr>
            </a:p>
          </p:txBody>
        </p:sp>
        <p:sp>
          <p:nvSpPr>
            <p:cNvPr id="72" name="テキスト ボックス 71"/>
            <p:cNvSpPr txBox="1"/>
            <p:nvPr/>
          </p:nvSpPr>
          <p:spPr>
            <a:xfrm>
              <a:off x="4361992" y="6391352"/>
              <a:ext cx="1075083" cy="246221"/>
            </a:xfrm>
            <a:prstGeom prst="rect">
              <a:avLst/>
            </a:prstGeom>
            <a:noFill/>
          </p:spPr>
          <p:txBody>
            <a:bodyPr wrap="none" rtlCol="0" anchor="ctr" anchorCtr="0">
              <a:spAutoFit/>
            </a:bodyPr>
            <a:lstStyle/>
            <a:p>
              <a:r>
                <a:rPr kumimoji="1" lang="ja-JP" altLang="en-US" sz="1000" dirty="0" smtClean="0"/>
                <a:t>ケアマネジメント</a:t>
              </a:r>
              <a:endParaRPr kumimoji="1" lang="ja-JP" altLang="en-US" sz="1000" dirty="0"/>
            </a:p>
          </p:txBody>
        </p:sp>
        <p:sp>
          <p:nvSpPr>
            <p:cNvPr id="64" name="円/楕円 63"/>
            <p:cNvSpPr/>
            <p:nvPr/>
          </p:nvSpPr>
          <p:spPr>
            <a:xfrm>
              <a:off x="2064225" y="5851570"/>
              <a:ext cx="1796163" cy="984891"/>
            </a:xfrm>
            <a:prstGeom prst="ellipse">
              <a:avLst/>
            </a:prstGeom>
            <a:solidFill>
              <a:srgbClr val="FFFF99">
                <a:alpha val="24000"/>
              </a:srgbClr>
            </a:solidFill>
            <a:ln w="6350"/>
          </p:spPr>
          <p:style>
            <a:lnRef idx="2">
              <a:schemeClr val="accent6"/>
            </a:lnRef>
            <a:fillRef idx="1">
              <a:schemeClr val="lt1"/>
            </a:fillRef>
            <a:effectRef idx="0">
              <a:schemeClr val="accent6"/>
            </a:effectRef>
            <a:fontRef idx="minor">
              <a:schemeClr val="dk1"/>
            </a:fontRef>
          </p:style>
          <p:txBody>
            <a:bodyPr wrap="square" rtlCol="0" anchor="b" anchorCtr="0">
              <a:noAutofit/>
            </a:bodyPr>
            <a:lstStyle/>
            <a:p>
              <a:pPr algn="ctr"/>
              <a:endParaRPr kumimoji="1" lang="ja-JP" altLang="en-US" sz="1000" dirty="0"/>
            </a:p>
          </p:txBody>
        </p:sp>
        <p:sp>
          <p:nvSpPr>
            <p:cNvPr id="62" name="円/楕円 61"/>
            <p:cNvSpPr/>
            <p:nvPr/>
          </p:nvSpPr>
          <p:spPr>
            <a:xfrm>
              <a:off x="2545941" y="5858246"/>
              <a:ext cx="719365" cy="35705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en-US" altLang="ja-JP" sz="1050" dirty="0" smtClean="0">
                  <a:latin typeface="ＭＳ Ｐゴシック" pitchFamily="50" charset="-128"/>
                  <a:ea typeface="ＭＳ Ｐゴシック" pitchFamily="50" charset="-128"/>
                </a:rPr>
                <a:t>B</a:t>
              </a:r>
              <a:r>
                <a:rPr lang="ja-JP" altLang="en-US" sz="1050" dirty="0" err="1" smtClean="0">
                  <a:latin typeface="ＭＳ Ｐゴシック" pitchFamily="50" charset="-128"/>
                  <a:ea typeface="ＭＳ Ｐゴシック" pitchFamily="50" charset="-128"/>
                </a:rPr>
                <a:t>さん</a:t>
              </a:r>
              <a:endParaRPr lang="en-US" altLang="ja-JP" sz="1050" dirty="0" smtClean="0">
                <a:latin typeface="ＭＳ Ｐゴシック" pitchFamily="50" charset="-128"/>
                <a:ea typeface="ＭＳ Ｐゴシック" pitchFamily="50" charset="-128"/>
              </a:endParaRPr>
            </a:p>
          </p:txBody>
        </p:sp>
        <p:sp>
          <p:nvSpPr>
            <p:cNvPr id="66" name="円/楕円 65"/>
            <p:cNvSpPr/>
            <p:nvPr/>
          </p:nvSpPr>
          <p:spPr>
            <a:xfrm>
              <a:off x="195651" y="5660518"/>
              <a:ext cx="1796163" cy="984891"/>
            </a:xfrm>
            <a:prstGeom prst="ellipse">
              <a:avLst/>
            </a:prstGeom>
            <a:solidFill>
              <a:srgbClr val="FFFF99">
                <a:alpha val="24000"/>
              </a:srgbClr>
            </a:solidFill>
            <a:ln w="6350"/>
          </p:spPr>
          <p:style>
            <a:lnRef idx="2">
              <a:schemeClr val="accent6"/>
            </a:lnRef>
            <a:fillRef idx="1">
              <a:schemeClr val="lt1"/>
            </a:fillRef>
            <a:effectRef idx="0">
              <a:schemeClr val="accent6"/>
            </a:effectRef>
            <a:fontRef idx="minor">
              <a:schemeClr val="dk1"/>
            </a:fontRef>
          </p:style>
          <p:txBody>
            <a:bodyPr wrap="square" rtlCol="0" anchor="b" anchorCtr="0">
              <a:noAutofit/>
            </a:bodyPr>
            <a:lstStyle/>
            <a:p>
              <a:pPr algn="ctr"/>
              <a:endParaRPr kumimoji="1" lang="ja-JP" altLang="en-US" sz="1000" dirty="0"/>
            </a:p>
          </p:txBody>
        </p:sp>
        <p:sp>
          <p:nvSpPr>
            <p:cNvPr id="41" name="円/楕円 40"/>
            <p:cNvSpPr/>
            <p:nvPr/>
          </p:nvSpPr>
          <p:spPr>
            <a:xfrm>
              <a:off x="784903" y="5673044"/>
              <a:ext cx="719365" cy="35705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en-US" altLang="ja-JP" sz="1050" dirty="0" smtClean="0">
                  <a:latin typeface="ＭＳ Ｐゴシック" pitchFamily="50" charset="-128"/>
                  <a:ea typeface="ＭＳ Ｐゴシック" pitchFamily="50" charset="-128"/>
                </a:rPr>
                <a:t>A</a:t>
              </a:r>
              <a:r>
                <a:rPr lang="ja-JP" altLang="en-US" sz="1050" dirty="0" err="1" smtClean="0">
                  <a:latin typeface="ＭＳ Ｐゴシック" pitchFamily="50" charset="-128"/>
                  <a:ea typeface="ＭＳ Ｐゴシック" pitchFamily="50" charset="-128"/>
                </a:rPr>
                <a:t>さん</a:t>
              </a:r>
              <a:endParaRPr lang="en-US" altLang="ja-JP" sz="1050" dirty="0" smtClean="0">
                <a:latin typeface="ＭＳ Ｐゴシック" pitchFamily="50" charset="-128"/>
                <a:ea typeface="ＭＳ Ｐゴシック" pitchFamily="50" charset="-128"/>
              </a:endParaRPr>
            </a:p>
          </p:txBody>
        </p:sp>
        <p:sp>
          <p:nvSpPr>
            <p:cNvPr id="67" name="テキスト ボックス 66"/>
            <p:cNvSpPr txBox="1"/>
            <p:nvPr/>
          </p:nvSpPr>
          <p:spPr>
            <a:xfrm>
              <a:off x="2368003" y="6594970"/>
              <a:ext cx="1075083" cy="246221"/>
            </a:xfrm>
            <a:prstGeom prst="rect">
              <a:avLst/>
            </a:prstGeom>
            <a:noFill/>
          </p:spPr>
          <p:txBody>
            <a:bodyPr wrap="none" rtlCol="0" anchor="ctr" anchorCtr="0">
              <a:spAutoFit/>
            </a:bodyPr>
            <a:lstStyle/>
            <a:p>
              <a:r>
                <a:rPr kumimoji="1" lang="ja-JP" altLang="en-US" sz="1000" dirty="0" smtClean="0"/>
                <a:t>ケアマネジメント</a:t>
              </a:r>
              <a:endParaRPr kumimoji="1" lang="ja-JP" altLang="en-US" sz="1000" dirty="0"/>
            </a:p>
          </p:txBody>
        </p:sp>
        <p:sp>
          <p:nvSpPr>
            <p:cNvPr id="68" name="テキスト ボックス 67"/>
            <p:cNvSpPr txBox="1"/>
            <p:nvPr/>
          </p:nvSpPr>
          <p:spPr>
            <a:xfrm>
              <a:off x="541012" y="6391352"/>
              <a:ext cx="1075083" cy="246221"/>
            </a:xfrm>
            <a:prstGeom prst="rect">
              <a:avLst/>
            </a:prstGeom>
            <a:noFill/>
          </p:spPr>
          <p:txBody>
            <a:bodyPr wrap="none" rtlCol="0" anchor="ctr" anchorCtr="0">
              <a:spAutoFit/>
            </a:bodyPr>
            <a:lstStyle/>
            <a:p>
              <a:r>
                <a:rPr kumimoji="1" lang="ja-JP" altLang="en-US" sz="1000" dirty="0" smtClean="0"/>
                <a:t>ケアマネジメント</a:t>
              </a:r>
              <a:endParaRPr kumimoji="1" lang="ja-JP" altLang="en-US" sz="1000" dirty="0"/>
            </a:p>
          </p:txBody>
        </p:sp>
        <p:sp>
          <p:nvSpPr>
            <p:cNvPr id="65" name="円/楕円 64"/>
            <p:cNvSpPr/>
            <p:nvPr/>
          </p:nvSpPr>
          <p:spPr>
            <a:xfrm>
              <a:off x="4416249" y="5603622"/>
              <a:ext cx="726256" cy="35705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en-US" altLang="ja-JP" sz="1050" dirty="0" smtClean="0">
                  <a:latin typeface="ＭＳ Ｐゴシック" pitchFamily="50" charset="-128"/>
                  <a:ea typeface="ＭＳ Ｐゴシック" pitchFamily="50" charset="-128"/>
                </a:rPr>
                <a:t>C</a:t>
              </a:r>
              <a:r>
                <a:rPr lang="ja-JP" altLang="en-US" sz="1050" dirty="0" err="1" smtClean="0">
                  <a:latin typeface="ＭＳ Ｐゴシック" pitchFamily="50" charset="-128"/>
                  <a:ea typeface="ＭＳ Ｐゴシック" pitchFamily="50" charset="-128"/>
                </a:rPr>
                <a:t>さん</a:t>
              </a:r>
              <a:endParaRPr lang="en-US" altLang="ja-JP" sz="1050" dirty="0" smtClean="0">
                <a:latin typeface="ＭＳ Ｐゴシック" pitchFamily="50" charset="-128"/>
                <a:ea typeface="ＭＳ Ｐゴシック" pitchFamily="50" charset="-128"/>
              </a:endParaRPr>
            </a:p>
          </p:txBody>
        </p:sp>
        <p:sp>
          <p:nvSpPr>
            <p:cNvPr id="70" name="テキスト ボックス 69"/>
            <p:cNvSpPr txBox="1"/>
            <p:nvPr/>
          </p:nvSpPr>
          <p:spPr>
            <a:xfrm>
              <a:off x="4495462" y="4359586"/>
              <a:ext cx="890512" cy="253916"/>
            </a:xfrm>
            <a:prstGeom prst="rect">
              <a:avLst/>
            </a:prstGeom>
            <a:noFill/>
          </p:spPr>
          <p:txBody>
            <a:bodyPr wrap="none" rtlCol="0" anchor="ctr" anchorCtr="0">
              <a:spAutoFit/>
            </a:bodyPr>
            <a:lstStyle/>
            <a:p>
              <a:r>
                <a:rPr kumimoji="1" lang="ja-JP" altLang="en-US" sz="1050" dirty="0" smtClean="0"/>
                <a:t>モニタリング</a:t>
              </a:r>
              <a:endParaRPr kumimoji="1" lang="ja-JP" altLang="en-US" sz="1050" dirty="0"/>
            </a:p>
          </p:txBody>
        </p:sp>
        <p:sp>
          <p:nvSpPr>
            <p:cNvPr id="76" name="テキスト ボックス 75"/>
            <p:cNvSpPr txBox="1"/>
            <p:nvPr/>
          </p:nvSpPr>
          <p:spPr>
            <a:xfrm>
              <a:off x="3673621" y="4525938"/>
              <a:ext cx="462569" cy="253916"/>
            </a:xfrm>
            <a:prstGeom prst="rect">
              <a:avLst/>
            </a:prstGeom>
            <a:noFill/>
          </p:spPr>
          <p:txBody>
            <a:bodyPr wrap="none" rtlCol="0" anchor="ctr" anchorCtr="0">
              <a:spAutoFit/>
            </a:bodyPr>
            <a:lstStyle/>
            <a:p>
              <a:r>
                <a:rPr kumimoji="1" lang="ja-JP" altLang="en-US" sz="1050" dirty="0" smtClean="0"/>
                <a:t>検討</a:t>
              </a:r>
              <a:endParaRPr kumimoji="1" lang="ja-JP" altLang="en-US" sz="1050" dirty="0"/>
            </a:p>
          </p:txBody>
        </p:sp>
        <p:sp>
          <p:nvSpPr>
            <p:cNvPr id="82" name="テキスト ボックス 81"/>
            <p:cNvSpPr txBox="1"/>
            <p:nvPr/>
          </p:nvSpPr>
          <p:spPr>
            <a:xfrm>
              <a:off x="2342140" y="4563379"/>
              <a:ext cx="462569" cy="253916"/>
            </a:xfrm>
            <a:prstGeom prst="rect">
              <a:avLst/>
            </a:prstGeom>
            <a:noFill/>
          </p:spPr>
          <p:txBody>
            <a:bodyPr wrap="none" rtlCol="0" anchor="ctr" anchorCtr="0">
              <a:spAutoFit/>
            </a:bodyPr>
            <a:lstStyle/>
            <a:p>
              <a:r>
                <a:rPr kumimoji="1" lang="ja-JP" altLang="en-US" sz="1050" dirty="0" smtClean="0"/>
                <a:t>検討</a:t>
              </a:r>
              <a:endParaRPr kumimoji="1" lang="ja-JP" altLang="en-US" sz="1050" dirty="0"/>
            </a:p>
          </p:txBody>
        </p:sp>
        <p:sp>
          <p:nvSpPr>
            <p:cNvPr id="83" name="テキスト ボックス 82"/>
            <p:cNvSpPr txBox="1"/>
            <p:nvPr/>
          </p:nvSpPr>
          <p:spPr>
            <a:xfrm>
              <a:off x="1024389" y="4253154"/>
              <a:ext cx="462569" cy="253916"/>
            </a:xfrm>
            <a:prstGeom prst="rect">
              <a:avLst/>
            </a:prstGeom>
            <a:noFill/>
          </p:spPr>
          <p:txBody>
            <a:bodyPr wrap="none" rtlCol="0" anchor="ctr" anchorCtr="0">
              <a:spAutoFit/>
            </a:bodyPr>
            <a:lstStyle/>
            <a:p>
              <a:r>
                <a:rPr kumimoji="1" lang="ja-JP" altLang="en-US" sz="1050" dirty="0" smtClean="0"/>
                <a:t>検討</a:t>
              </a:r>
              <a:endParaRPr kumimoji="1" lang="ja-JP" altLang="en-US" sz="1050" dirty="0"/>
            </a:p>
          </p:txBody>
        </p:sp>
        <p:sp>
          <p:nvSpPr>
            <p:cNvPr id="84" name="テキスト ボックス 83"/>
            <p:cNvSpPr txBox="1"/>
            <p:nvPr/>
          </p:nvSpPr>
          <p:spPr>
            <a:xfrm>
              <a:off x="3144784" y="4806072"/>
              <a:ext cx="890512" cy="253916"/>
            </a:xfrm>
            <a:prstGeom prst="rect">
              <a:avLst/>
            </a:prstGeom>
            <a:noFill/>
          </p:spPr>
          <p:txBody>
            <a:bodyPr wrap="none" rtlCol="0" anchor="ctr" anchorCtr="0">
              <a:spAutoFit/>
            </a:bodyPr>
            <a:lstStyle/>
            <a:p>
              <a:r>
                <a:rPr kumimoji="1" lang="ja-JP" altLang="en-US" sz="1050" dirty="0" smtClean="0"/>
                <a:t>モニタリング</a:t>
              </a:r>
              <a:endParaRPr kumimoji="1" lang="ja-JP" altLang="en-US" sz="1050" dirty="0"/>
            </a:p>
          </p:txBody>
        </p:sp>
        <p:sp>
          <p:nvSpPr>
            <p:cNvPr id="85" name="テキスト ボックス 84"/>
            <p:cNvSpPr txBox="1"/>
            <p:nvPr/>
          </p:nvSpPr>
          <p:spPr>
            <a:xfrm>
              <a:off x="1574949" y="4769979"/>
              <a:ext cx="890512" cy="253916"/>
            </a:xfrm>
            <a:prstGeom prst="rect">
              <a:avLst/>
            </a:prstGeom>
            <a:noFill/>
          </p:spPr>
          <p:txBody>
            <a:bodyPr wrap="none" rtlCol="0" anchor="ctr" anchorCtr="0">
              <a:spAutoFit/>
            </a:bodyPr>
            <a:lstStyle/>
            <a:p>
              <a:r>
                <a:rPr kumimoji="1" lang="ja-JP" altLang="en-US" sz="1050" dirty="0" smtClean="0"/>
                <a:t>モニタリング</a:t>
              </a:r>
              <a:endParaRPr kumimoji="1" lang="ja-JP" altLang="en-US" sz="1050" dirty="0"/>
            </a:p>
          </p:txBody>
        </p:sp>
        <p:pic>
          <p:nvPicPr>
            <p:cNvPr id="2" name="Picture 2"/>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110687" y="3492984"/>
              <a:ext cx="1649800" cy="945163"/>
            </a:xfrm>
            <a:prstGeom prst="rect">
              <a:avLst/>
            </a:prstGeom>
            <a:noFill/>
            <a:ln>
              <a:noFill/>
            </a:ln>
            <a:effectLst>
              <a:glow>
                <a:schemeClr val="accent6">
                  <a:lumMod val="60000"/>
                  <a:lumOff val="40000"/>
                </a:schemeClr>
              </a:glow>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テキスト ボックス 72"/>
            <p:cNvSpPr txBox="1"/>
            <p:nvPr/>
          </p:nvSpPr>
          <p:spPr>
            <a:xfrm>
              <a:off x="1910004" y="3407520"/>
              <a:ext cx="2221706" cy="276999"/>
            </a:xfrm>
            <a:prstGeom prst="rect">
              <a:avLst/>
            </a:prstGeom>
            <a:solidFill>
              <a:schemeClr val="accent6">
                <a:lumMod val="60000"/>
                <a:lumOff val="40000"/>
              </a:schemeClr>
            </a:solidFill>
            <a:ln>
              <a:solidFill>
                <a:schemeClr val="accent6">
                  <a:lumMod val="40000"/>
                  <a:lumOff val="60000"/>
                </a:schemeClr>
              </a:solidFill>
            </a:ln>
          </p:spPr>
          <p:txBody>
            <a:bodyPr wrap="none" rtlCol="0" anchor="ctr" anchorCtr="0">
              <a:spAutoFit/>
            </a:bodyPr>
            <a:lstStyle/>
            <a:p>
              <a:r>
                <a:rPr kumimoji="1" lang="ja-JP" altLang="en-US" sz="1200" dirty="0" smtClean="0"/>
                <a:t>地域ケア会議</a:t>
              </a:r>
              <a:r>
                <a:rPr kumimoji="1" lang="ja-JP" altLang="en-US" sz="1100" dirty="0" smtClean="0"/>
                <a:t>（個別ケース検討）</a:t>
              </a:r>
              <a:endParaRPr kumimoji="1" lang="ja-JP" altLang="en-US" sz="1100" dirty="0"/>
            </a:p>
          </p:txBody>
        </p:sp>
        <p:sp>
          <p:nvSpPr>
            <p:cNvPr id="74" name="円/楕円 73"/>
            <p:cNvSpPr/>
            <p:nvPr/>
          </p:nvSpPr>
          <p:spPr>
            <a:xfrm>
              <a:off x="4982660" y="5180753"/>
              <a:ext cx="870154" cy="410579"/>
            </a:xfrm>
            <a:prstGeom prst="ellipse">
              <a:avLst/>
            </a:prstGeom>
            <a:solidFill>
              <a:schemeClr val="bg2">
                <a:lumMod val="75000"/>
                <a:alpha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ja-JP" altLang="en-US" sz="900" dirty="0" smtClean="0">
                  <a:latin typeface="ＭＳ Ｐゴシック" pitchFamily="50" charset="-128"/>
                  <a:ea typeface="ＭＳ Ｐゴシック" pitchFamily="50" charset="-128"/>
                </a:rPr>
                <a:t>通所</a:t>
              </a:r>
              <a:endParaRPr lang="en-US" altLang="ja-JP" sz="900" dirty="0" smtClean="0">
                <a:latin typeface="ＭＳ Ｐゴシック" pitchFamily="50" charset="-128"/>
                <a:ea typeface="ＭＳ Ｐゴシック" pitchFamily="50" charset="-128"/>
              </a:endParaRPr>
            </a:p>
            <a:p>
              <a:pPr algn="ctr"/>
              <a:r>
                <a:rPr lang="ja-JP" altLang="en-US" sz="900" dirty="0" smtClean="0">
                  <a:latin typeface="ＭＳ Ｐゴシック" pitchFamily="50" charset="-128"/>
                  <a:ea typeface="ＭＳ Ｐゴシック" pitchFamily="50" charset="-128"/>
                </a:rPr>
                <a:t>事業所</a:t>
              </a:r>
              <a:endParaRPr lang="en-US" altLang="ja-JP" sz="900" dirty="0" smtClean="0">
                <a:latin typeface="ＭＳ Ｐゴシック" pitchFamily="50" charset="-128"/>
                <a:ea typeface="ＭＳ Ｐゴシック" pitchFamily="50" charset="-128"/>
              </a:endParaRPr>
            </a:p>
          </p:txBody>
        </p:sp>
        <p:sp>
          <p:nvSpPr>
            <p:cNvPr id="77" name="円/楕円 76"/>
            <p:cNvSpPr/>
            <p:nvPr/>
          </p:nvSpPr>
          <p:spPr>
            <a:xfrm>
              <a:off x="3123075" y="5376248"/>
              <a:ext cx="870154" cy="410579"/>
            </a:xfrm>
            <a:prstGeom prst="ellipse">
              <a:avLst/>
            </a:prstGeom>
            <a:solidFill>
              <a:schemeClr val="bg2">
                <a:lumMod val="75000"/>
                <a:alpha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ja-JP" altLang="en-US" sz="900" dirty="0" smtClean="0">
                  <a:latin typeface="ＭＳ Ｐゴシック" pitchFamily="50" charset="-128"/>
                  <a:ea typeface="ＭＳ Ｐゴシック" pitchFamily="50" charset="-128"/>
                </a:rPr>
                <a:t>通所</a:t>
              </a:r>
              <a:endParaRPr lang="en-US" altLang="ja-JP" sz="900" dirty="0" smtClean="0">
                <a:latin typeface="ＭＳ Ｐゴシック" pitchFamily="50" charset="-128"/>
                <a:ea typeface="ＭＳ Ｐゴシック" pitchFamily="50" charset="-128"/>
              </a:endParaRPr>
            </a:p>
            <a:p>
              <a:pPr algn="ctr"/>
              <a:r>
                <a:rPr lang="ja-JP" altLang="en-US" sz="900" dirty="0" smtClean="0">
                  <a:latin typeface="ＭＳ Ｐゴシック" pitchFamily="50" charset="-128"/>
                  <a:ea typeface="ＭＳ Ｐゴシック" pitchFamily="50" charset="-128"/>
                </a:rPr>
                <a:t>事業所</a:t>
              </a:r>
              <a:endParaRPr lang="en-US" altLang="ja-JP" sz="900" dirty="0" smtClean="0">
                <a:latin typeface="ＭＳ Ｐゴシック" pitchFamily="50" charset="-128"/>
                <a:ea typeface="ＭＳ Ｐゴシック" pitchFamily="50" charset="-128"/>
              </a:endParaRPr>
            </a:p>
          </p:txBody>
        </p:sp>
        <p:sp>
          <p:nvSpPr>
            <p:cNvPr id="78" name="円/楕円 77"/>
            <p:cNvSpPr/>
            <p:nvPr/>
          </p:nvSpPr>
          <p:spPr>
            <a:xfrm>
              <a:off x="50803" y="5145232"/>
              <a:ext cx="870154" cy="410579"/>
            </a:xfrm>
            <a:prstGeom prst="ellipse">
              <a:avLst/>
            </a:prstGeom>
            <a:solidFill>
              <a:schemeClr val="bg2">
                <a:lumMod val="75000"/>
                <a:alpha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ja-JP" altLang="en-US" sz="900" dirty="0" smtClean="0">
                  <a:latin typeface="ＭＳ Ｐゴシック" pitchFamily="50" charset="-128"/>
                  <a:ea typeface="ＭＳ Ｐゴシック" pitchFamily="50" charset="-128"/>
                </a:rPr>
                <a:t>通所</a:t>
              </a:r>
              <a:endParaRPr lang="en-US" altLang="ja-JP" sz="900" dirty="0" smtClean="0">
                <a:latin typeface="ＭＳ Ｐゴシック" pitchFamily="50" charset="-128"/>
                <a:ea typeface="ＭＳ Ｐゴシック" pitchFamily="50" charset="-128"/>
              </a:endParaRPr>
            </a:p>
            <a:p>
              <a:pPr algn="ctr"/>
              <a:r>
                <a:rPr lang="ja-JP" altLang="en-US" sz="900" dirty="0" smtClean="0">
                  <a:latin typeface="ＭＳ Ｐゴシック" pitchFamily="50" charset="-128"/>
                  <a:ea typeface="ＭＳ Ｐゴシック" pitchFamily="50" charset="-128"/>
                </a:rPr>
                <a:t>事業所</a:t>
              </a:r>
              <a:endParaRPr lang="en-US" altLang="ja-JP" sz="900" dirty="0" smtClean="0">
                <a:latin typeface="ＭＳ Ｐゴシック" pitchFamily="50" charset="-128"/>
                <a:ea typeface="ＭＳ Ｐゴシック" pitchFamily="50" charset="-128"/>
              </a:endParaRPr>
            </a:p>
          </p:txBody>
        </p:sp>
        <p:sp>
          <p:nvSpPr>
            <p:cNvPr id="79" name="フリーフォーム 78"/>
            <p:cNvSpPr/>
            <p:nvPr/>
          </p:nvSpPr>
          <p:spPr>
            <a:xfrm rot="4083370" flipH="1">
              <a:off x="4914909" y="5321338"/>
              <a:ext cx="135502" cy="301637"/>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rot="3137243" flipH="1">
              <a:off x="3000371" y="5553449"/>
              <a:ext cx="176986" cy="237795"/>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rot="19202224">
              <a:off x="825851" y="5446366"/>
              <a:ext cx="103424" cy="173140"/>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フリーフォーム 88"/>
            <p:cNvSpPr/>
            <p:nvPr/>
          </p:nvSpPr>
          <p:spPr>
            <a:xfrm rot="18817110">
              <a:off x="3176143" y="5167204"/>
              <a:ext cx="217256" cy="365038"/>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89"/>
            <p:cNvSpPr/>
            <p:nvPr/>
          </p:nvSpPr>
          <p:spPr>
            <a:xfrm rot="2614461">
              <a:off x="811258" y="5090191"/>
              <a:ext cx="83013" cy="364863"/>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フリーフォーム 90"/>
            <p:cNvSpPr/>
            <p:nvPr/>
          </p:nvSpPr>
          <p:spPr>
            <a:xfrm rot="18817110">
              <a:off x="5053039" y="5037347"/>
              <a:ext cx="131684" cy="365038"/>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スライド番号プレースホルダー 3"/>
          <p:cNvSpPr>
            <a:spLocks noGrp="1"/>
          </p:cNvSpPr>
          <p:nvPr>
            <p:ph type="sldNum" sz="quarter" idx="12"/>
          </p:nvPr>
        </p:nvSpPr>
        <p:spPr>
          <a:xfrm>
            <a:off x="7628894" y="6471339"/>
            <a:ext cx="2352145" cy="365125"/>
          </a:xfrm>
        </p:spPr>
        <p:txBody>
          <a:bodyPr/>
          <a:lstStyle/>
          <a:p>
            <a:fld id="{32927FFD-3D24-4EC2-AEC8-E83A8D96C0AC}" type="slidenum">
              <a:rPr kumimoji="1" lang="ja-JP" altLang="en-US" smtClean="0">
                <a:solidFill>
                  <a:schemeClr val="tx1"/>
                </a:solidFill>
              </a:rPr>
              <a:pPr/>
              <a:t>57</a:t>
            </a:fld>
            <a:endParaRPr kumimoji="1" lang="ja-JP" altLang="en-US">
              <a:solidFill>
                <a:schemeClr val="tx1"/>
              </a:solidFill>
            </a:endParaRPr>
          </a:p>
        </p:txBody>
      </p:sp>
    </p:spTree>
    <p:extLst>
      <p:ext uri="{BB962C8B-B14F-4D97-AF65-F5344CB8AC3E}">
        <p14:creationId xmlns:p14="http://schemas.microsoft.com/office/powerpoint/2010/main" val="2488373203"/>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585396055"/>
              </p:ext>
            </p:extLst>
          </p:nvPr>
        </p:nvGraphicFramePr>
        <p:xfrm>
          <a:off x="161053" y="3356995"/>
          <a:ext cx="9791207" cy="3060671"/>
        </p:xfrm>
        <a:graphic>
          <a:graphicData uri="http://schemas.openxmlformats.org/drawingml/2006/table">
            <a:tbl>
              <a:tblPr firstRow="1" bandRow="1">
                <a:tableStyleId>{5940675A-B579-460E-94D1-54222C63F5DA}</a:tableStyleId>
              </a:tblPr>
              <a:tblGrid>
                <a:gridCol w="627130"/>
                <a:gridCol w="2859192"/>
                <a:gridCol w="2859192"/>
                <a:gridCol w="3445693"/>
              </a:tblGrid>
              <a:tr h="271751">
                <a:tc>
                  <a:txBody>
                    <a:bodyPr/>
                    <a:lstStyle/>
                    <a:p>
                      <a:pPr algn="l"/>
                      <a:endParaRPr kumimoji="1" lang="ja-JP" altLang="en-US" sz="1100" spc="0" dirty="0"/>
                    </a:p>
                  </a:txBody>
                  <a:tcPr marL="93097" marR="93097"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spc="0" dirty="0" smtClean="0"/>
                        <a:t>【</a:t>
                      </a:r>
                      <a:r>
                        <a:rPr kumimoji="1" lang="ja-JP" altLang="en-US" sz="1100" spc="0" dirty="0" smtClean="0"/>
                        <a:t>開始時点</a:t>
                      </a:r>
                      <a:r>
                        <a:rPr kumimoji="1" lang="en-US" altLang="ja-JP" sz="1100" spc="0" dirty="0" smtClean="0"/>
                        <a:t>】</a:t>
                      </a:r>
                      <a:r>
                        <a:rPr kumimoji="1" lang="ja-JP" altLang="en-US" sz="1100" spc="0" dirty="0" smtClean="0"/>
                        <a:t>（</a:t>
                      </a:r>
                      <a:r>
                        <a:rPr kumimoji="1" lang="en-US" altLang="ja-JP" sz="1100" spc="0" dirty="0" smtClean="0"/>
                        <a:t>2012.10</a:t>
                      </a:r>
                      <a:r>
                        <a:rPr kumimoji="1" lang="ja-JP" altLang="en-US" sz="1100" spc="0" dirty="0" smtClean="0"/>
                        <a:t>　）</a:t>
                      </a:r>
                      <a:endParaRPr kumimoji="1" lang="en-US" altLang="ja-JP" sz="1100" spc="0" dirty="0"/>
                    </a:p>
                  </a:txBody>
                  <a:tcPr marL="93097" marR="93097"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spc="0" dirty="0" smtClean="0"/>
                        <a:t>【</a:t>
                      </a:r>
                      <a:r>
                        <a:rPr kumimoji="1" lang="ja-JP" altLang="en-US" sz="1100" spc="0" dirty="0" smtClean="0"/>
                        <a:t>３か月後</a:t>
                      </a:r>
                      <a:r>
                        <a:rPr kumimoji="1" lang="en-US" altLang="ja-JP" sz="1100" spc="0" dirty="0" smtClean="0"/>
                        <a:t>】</a:t>
                      </a:r>
                      <a:r>
                        <a:rPr kumimoji="1" lang="ja-JP" altLang="en-US" sz="1100" spc="0" dirty="0" smtClean="0"/>
                        <a:t>（</a:t>
                      </a:r>
                      <a:r>
                        <a:rPr kumimoji="1" lang="en-US" altLang="ja-JP" sz="1100" spc="0" dirty="0" smtClean="0"/>
                        <a:t>2013.1</a:t>
                      </a:r>
                      <a:r>
                        <a:rPr kumimoji="1" lang="ja-JP" altLang="en-US" sz="1100" spc="0" dirty="0" smtClean="0"/>
                        <a:t>）</a:t>
                      </a:r>
                      <a:endParaRPr kumimoji="1" lang="ja-JP" altLang="en-US" sz="1100" spc="0" dirty="0"/>
                    </a:p>
                  </a:txBody>
                  <a:tcPr marL="93097" marR="93097"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spc="0" dirty="0" smtClean="0"/>
                        <a:t>【</a:t>
                      </a:r>
                      <a:r>
                        <a:rPr kumimoji="1" lang="ja-JP" altLang="en-US" sz="1100" spc="0" dirty="0" smtClean="0"/>
                        <a:t>６か月後</a:t>
                      </a:r>
                      <a:r>
                        <a:rPr kumimoji="1" lang="en-US" altLang="ja-JP" sz="1100" spc="0" dirty="0" smtClean="0"/>
                        <a:t>】</a:t>
                      </a:r>
                      <a:r>
                        <a:rPr kumimoji="1" lang="ja-JP" altLang="en-US" sz="1100" spc="0" dirty="0" smtClean="0"/>
                        <a:t>（</a:t>
                      </a:r>
                      <a:r>
                        <a:rPr kumimoji="1" lang="en-US" altLang="ja-JP" sz="1100" spc="0" dirty="0" smtClean="0"/>
                        <a:t>2013.7</a:t>
                      </a:r>
                      <a:r>
                        <a:rPr kumimoji="1" lang="ja-JP" altLang="en-US" sz="1100" spc="0" dirty="0" smtClean="0"/>
                        <a:t>）</a:t>
                      </a:r>
                      <a:endParaRPr kumimoji="1" lang="ja-JP" altLang="en-US" sz="1100" spc="0" dirty="0"/>
                    </a:p>
                  </a:txBody>
                  <a:tcPr marL="93097" marR="93097"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733729">
                <a:tc>
                  <a:txBody>
                    <a:bodyPr/>
                    <a:lstStyle/>
                    <a:p>
                      <a:pPr algn="ctr"/>
                      <a:r>
                        <a:rPr kumimoji="1" lang="ja-JP" altLang="en-US" sz="1100" dirty="0" smtClean="0"/>
                        <a:t>ＡＤＬ</a:t>
                      </a:r>
                      <a:endParaRPr kumimoji="1" lang="en-US" altLang="ja-JP" sz="1100" dirty="0" smtClean="0"/>
                    </a:p>
                    <a:p>
                      <a:pPr algn="ctr"/>
                      <a:r>
                        <a:rPr kumimoji="1" lang="ja-JP" altLang="en-US" sz="1100" dirty="0" smtClean="0"/>
                        <a:t>ＩＡＤＬ</a:t>
                      </a:r>
                      <a:endParaRPr kumimoji="1" lang="ja-JP" altLang="en-US" sz="1100" dirty="0"/>
                    </a:p>
                  </a:txBody>
                  <a:tcPr marL="93097" marR="93097">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95250" indent="-95250" algn="l"/>
                      <a:r>
                        <a:rPr kumimoji="1" lang="ja-JP" altLang="en-US" sz="1100" spc="0" dirty="0" smtClean="0">
                          <a:latin typeface="+mj-ea"/>
                          <a:ea typeface="+mj-ea"/>
                        </a:rPr>
                        <a:t>（夫）腰痛で姿勢の向きを換えたり荷物を運ぶことが難しい　畑仕事を中断</a:t>
                      </a:r>
                      <a:endParaRPr kumimoji="1" lang="en-US" altLang="ja-JP" sz="1100" spc="0" dirty="0" smtClean="0">
                        <a:latin typeface="+mj-ea"/>
                        <a:ea typeface="+mj-ea"/>
                      </a:endParaRPr>
                    </a:p>
                    <a:p>
                      <a:pPr marL="95250" indent="-95250" algn="l"/>
                      <a:r>
                        <a:rPr kumimoji="1" lang="ja-JP" altLang="en-US" sz="1100" spc="0" dirty="0" smtClean="0">
                          <a:latin typeface="+mj-ea"/>
                          <a:ea typeface="+mj-ea"/>
                        </a:rPr>
                        <a:t>（妻）金銭・服薬・物品管理が難しい</a:t>
                      </a:r>
                      <a:endParaRPr kumimoji="1" lang="en-US" altLang="ja-JP" sz="1100" spc="0" dirty="0" smtClean="0">
                        <a:latin typeface="+mj-ea"/>
                        <a:ea typeface="+mj-ea"/>
                      </a:endParaRPr>
                    </a:p>
                    <a:p>
                      <a:pPr marL="95250" indent="-95250" algn="l"/>
                      <a:r>
                        <a:rPr kumimoji="1" lang="ja-JP" altLang="en-US" sz="1100" spc="0" dirty="0" smtClean="0">
                          <a:latin typeface="+mj-ea"/>
                          <a:ea typeface="+mj-ea"/>
                        </a:rPr>
                        <a:t>　家事全般に夫の助けを借りている</a:t>
                      </a:r>
                      <a:endParaRPr kumimoji="1" lang="en-US" altLang="ja-JP" sz="1100" spc="0" dirty="0" smtClean="0">
                        <a:latin typeface="+mj-ea"/>
                        <a:ea typeface="+mj-ea"/>
                      </a:endParaRPr>
                    </a:p>
                  </a:txBody>
                  <a:tcPr marL="93097" marR="93097">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l"/>
                      <a:r>
                        <a:rPr kumimoji="1" lang="ja-JP" altLang="en-US" sz="1100" spc="-150" dirty="0" smtClean="0">
                          <a:latin typeface="+mj-ea"/>
                          <a:ea typeface="+mj-ea"/>
                        </a:rPr>
                        <a:t>（夫）姿勢の向きを楽に換えられるようになった</a:t>
                      </a:r>
                      <a:endParaRPr kumimoji="1" lang="en-US" altLang="ja-JP" sz="1100" spc="-150" dirty="0" smtClean="0">
                        <a:latin typeface="+mj-ea"/>
                        <a:ea typeface="+mj-ea"/>
                      </a:endParaRPr>
                    </a:p>
                    <a:p>
                      <a:pPr algn="l"/>
                      <a:r>
                        <a:rPr kumimoji="1" lang="ja-JP" altLang="en-US" sz="1100" spc="-150" dirty="0" smtClean="0">
                          <a:latin typeface="+mj-ea"/>
                          <a:ea typeface="+mj-ea"/>
                        </a:rPr>
                        <a:t>　買物の荷物を持って歩くことができる</a:t>
                      </a:r>
                      <a:endParaRPr kumimoji="1" lang="en-US" altLang="ja-JP" sz="1100" spc="-150" dirty="0" smtClean="0">
                        <a:latin typeface="+mj-ea"/>
                        <a:ea typeface="+mj-ea"/>
                      </a:endParaRPr>
                    </a:p>
                    <a:p>
                      <a:pPr marL="95250" indent="-95250" algn="l"/>
                      <a:r>
                        <a:rPr kumimoji="1" lang="ja-JP" altLang="en-US" sz="1100" spc="-150" dirty="0" smtClean="0">
                          <a:latin typeface="+mj-ea"/>
                          <a:ea typeface="+mj-ea"/>
                        </a:rPr>
                        <a:t>（妻）手順を踏む行為（料理等）が難しくなっている</a:t>
                      </a:r>
                      <a:endParaRPr kumimoji="1" lang="en-US" altLang="ja-JP" sz="1100" spc="-150" dirty="0" smtClean="0">
                        <a:latin typeface="+mj-ea"/>
                        <a:ea typeface="+mj-ea"/>
                      </a:endParaRPr>
                    </a:p>
                  </a:txBody>
                  <a:tcPr marL="93097" marR="93097">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l"/>
                      <a:r>
                        <a:rPr kumimoji="1" lang="ja-JP" altLang="en-US" sz="1100" spc="-150" dirty="0" smtClean="0">
                          <a:latin typeface="+mj-ea"/>
                          <a:ea typeface="+mj-ea"/>
                        </a:rPr>
                        <a:t>（夫）畑仕事を再開（クワの使用が可能になる）</a:t>
                      </a:r>
                      <a:endParaRPr kumimoji="1" lang="en-US" altLang="ja-JP" sz="1100" spc="-150" dirty="0" smtClean="0">
                        <a:latin typeface="+mj-ea"/>
                        <a:ea typeface="+mj-ea"/>
                      </a:endParaRPr>
                    </a:p>
                    <a:p>
                      <a:pPr algn="l"/>
                      <a:r>
                        <a:rPr kumimoji="1" lang="ja-JP" altLang="en-US" sz="1100" spc="-150" dirty="0" smtClean="0">
                          <a:latin typeface="+mj-ea"/>
                          <a:ea typeface="+mj-ea"/>
                        </a:rPr>
                        <a:t>（妻）夫の助けを借りながら、家事を行っている。</a:t>
                      </a:r>
                      <a:endParaRPr kumimoji="1" lang="en-US" altLang="ja-JP" sz="1100" spc="-150" dirty="0" smtClean="0">
                        <a:latin typeface="+mj-ea"/>
                        <a:ea typeface="+mj-ea"/>
                      </a:endParaRPr>
                    </a:p>
                  </a:txBody>
                  <a:tcPr marL="93097" marR="93097">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r>
              <a:tr h="244576">
                <a:tc rowSpan="2">
                  <a:txBody>
                    <a:bodyPr/>
                    <a:lstStyle/>
                    <a:p>
                      <a:pPr algn="ctr"/>
                      <a:r>
                        <a:rPr kumimoji="1" lang="ja-JP" altLang="en-US" sz="1100" b="1" spc="0" dirty="0" smtClean="0"/>
                        <a:t>地域ケア</a:t>
                      </a:r>
                      <a:endParaRPr kumimoji="1" lang="en-US" altLang="ja-JP" sz="1100" b="1" spc="0" dirty="0" smtClean="0"/>
                    </a:p>
                    <a:p>
                      <a:pPr algn="ctr"/>
                      <a:r>
                        <a:rPr kumimoji="1" lang="ja-JP" altLang="en-US" sz="1100" b="1" spc="0" dirty="0" smtClean="0"/>
                        <a:t>会議による検討</a:t>
                      </a:r>
                    </a:p>
                  </a:txBody>
                  <a:tcPr marL="93097" marR="93097">
                    <a:lnL w="28575" cap="flat" cmpd="sng" algn="ctr">
                      <a:solidFill>
                        <a:srgbClr val="FF0000"/>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rowSpan="2">
                  <a:txBody>
                    <a:bodyPr/>
                    <a:lstStyle/>
                    <a:p>
                      <a:pPr marL="95250" indent="-95250"/>
                      <a:r>
                        <a:rPr kumimoji="1" lang="ja-JP" altLang="en-US" sz="1100" dirty="0" smtClean="0">
                          <a:latin typeface="+mj-ea"/>
                          <a:ea typeface="+mj-ea"/>
                        </a:rPr>
                        <a:t>（夫）妻を一人にして出かけるのが心配</a:t>
                      </a:r>
                      <a:endParaRPr kumimoji="1" lang="en-US" altLang="ja-JP" sz="1100" dirty="0" smtClean="0">
                        <a:latin typeface="+mj-ea"/>
                        <a:ea typeface="+mj-ea"/>
                      </a:endParaRPr>
                    </a:p>
                    <a:p>
                      <a:pPr marL="95250" indent="-95250"/>
                      <a:r>
                        <a:rPr kumimoji="1" lang="ja-JP" altLang="en-US" sz="1100" dirty="0" smtClean="0">
                          <a:latin typeface="+mj-ea"/>
                          <a:ea typeface="+mj-ea"/>
                        </a:rPr>
                        <a:t>　ストレスと夜間不眠あり</a:t>
                      </a:r>
                      <a:endParaRPr kumimoji="1" lang="en-US" altLang="ja-JP" sz="1100" dirty="0" smtClean="0">
                        <a:latin typeface="+mj-ea"/>
                        <a:ea typeface="+mj-ea"/>
                      </a:endParaRPr>
                    </a:p>
                    <a:p>
                      <a:pPr marL="95250" indent="-95250"/>
                      <a:r>
                        <a:rPr kumimoji="1" lang="ja-JP" altLang="en-US" sz="1100" dirty="0" smtClean="0">
                          <a:latin typeface="+mj-ea"/>
                          <a:ea typeface="+mj-ea"/>
                        </a:rPr>
                        <a:t>（妻）困惑感、イライラ感が募る</a:t>
                      </a:r>
                      <a:endParaRPr kumimoji="1" lang="en-US" altLang="ja-JP" sz="1100" dirty="0" smtClean="0">
                        <a:latin typeface="+mj-ea"/>
                        <a:ea typeface="+mj-ea"/>
                      </a:endParaRPr>
                    </a:p>
                    <a:p>
                      <a:pPr marL="95250" indent="-95250" algn="ctr"/>
                      <a:r>
                        <a:rPr kumimoji="1" lang="ja-JP" altLang="en-US" sz="1100" dirty="0" smtClean="0">
                          <a:latin typeface="+mj-ea"/>
                          <a:ea typeface="+mj-ea"/>
                        </a:rPr>
                        <a:t>↓</a:t>
                      </a:r>
                      <a:endParaRPr kumimoji="1" lang="en-US" altLang="ja-JP" sz="1100" dirty="0" smtClean="0">
                        <a:latin typeface="+mj-ea"/>
                        <a:ea typeface="+mj-ea"/>
                      </a:endParaRPr>
                    </a:p>
                    <a:p>
                      <a:pPr marL="95250" indent="-95250"/>
                      <a:r>
                        <a:rPr kumimoji="1" lang="ja-JP" altLang="en-US" sz="1100" dirty="0" smtClean="0">
                          <a:latin typeface="+mj-ea"/>
                          <a:ea typeface="+mj-ea"/>
                        </a:rPr>
                        <a:t>①二人で通所事業へ　（週２回）</a:t>
                      </a:r>
                      <a:endParaRPr kumimoji="1" lang="en-US" altLang="ja-JP" sz="1100" dirty="0" smtClean="0">
                        <a:latin typeface="+mj-ea"/>
                        <a:ea typeface="+mj-ea"/>
                      </a:endParaRPr>
                    </a:p>
                    <a:p>
                      <a:pPr marL="95250" indent="-95250"/>
                      <a:r>
                        <a:rPr kumimoji="1" lang="ja-JP" altLang="en-US" sz="1100" dirty="0" smtClean="0">
                          <a:latin typeface="+mj-ea"/>
                          <a:ea typeface="+mj-ea"/>
                        </a:rPr>
                        <a:t>　互いに交流の幅を広げる</a:t>
                      </a:r>
                      <a:endParaRPr kumimoji="1" lang="en-US" altLang="ja-JP" sz="1100" dirty="0" smtClean="0">
                        <a:latin typeface="+mj-ea"/>
                        <a:ea typeface="+mj-ea"/>
                      </a:endParaRPr>
                    </a:p>
                    <a:p>
                      <a:pPr marL="95250" indent="-95250"/>
                      <a:r>
                        <a:rPr kumimoji="1" lang="ja-JP" altLang="en-US" sz="1100" dirty="0" smtClean="0">
                          <a:latin typeface="+mj-ea"/>
                          <a:ea typeface="+mj-ea"/>
                        </a:rPr>
                        <a:t>②地域包括支援センターの訪問</a:t>
                      </a:r>
                      <a:endParaRPr kumimoji="1" lang="ja-JP" altLang="en-US" sz="1100" dirty="0">
                        <a:latin typeface="+mj-ea"/>
                        <a:ea typeface="+mj-ea"/>
                      </a:endParaRPr>
                    </a:p>
                  </a:txBody>
                  <a:tcPr marL="93097" marR="93097">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rowSpan="2">
                  <a:txBody>
                    <a:bodyPr/>
                    <a:lstStyle/>
                    <a:p>
                      <a:pPr marL="177800" indent="-177800"/>
                      <a:r>
                        <a:rPr kumimoji="1" lang="ja-JP" altLang="en-US" sz="1100" dirty="0" smtClean="0">
                          <a:latin typeface="+mj-ea"/>
                          <a:ea typeface="+mj-ea"/>
                        </a:rPr>
                        <a:t>（夫）通所終了</a:t>
                      </a:r>
                      <a:endParaRPr kumimoji="1" lang="en-US" altLang="ja-JP" sz="1100" dirty="0" smtClean="0">
                        <a:latin typeface="+mj-ea"/>
                        <a:ea typeface="+mj-ea"/>
                      </a:endParaRPr>
                    </a:p>
                    <a:p>
                      <a:pPr marL="95250" indent="-95250"/>
                      <a:r>
                        <a:rPr kumimoji="1" lang="ja-JP" altLang="en-US" sz="1100" dirty="0" smtClean="0">
                          <a:latin typeface="+mj-ea"/>
                          <a:ea typeface="+mj-ea"/>
                        </a:rPr>
                        <a:t>　畑仕事の再開準備（通所の仲間の応援で土を耕し、ウネを作る）</a:t>
                      </a:r>
                      <a:endParaRPr kumimoji="1" lang="en-US" altLang="ja-JP" sz="1100" dirty="0" smtClean="0">
                        <a:latin typeface="+mj-ea"/>
                        <a:ea typeface="+mj-ea"/>
                      </a:endParaRPr>
                    </a:p>
                    <a:p>
                      <a:pPr marL="177800" indent="-177800"/>
                      <a:r>
                        <a:rPr kumimoji="1" lang="ja-JP" altLang="en-US" sz="1100" dirty="0" smtClean="0">
                          <a:latin typeface="+mj-ea"/>
                          <a:ea typeface="+mj-ea"/>
                        </a:rPr>
                        <a:t>（妻）通所継続</a:t>
                      </a:r>
                      <a:endParaRPr kumimoji="1" lang="en-US" altLang="ja-JP" sz="1100" dirty="0" smtClean="0">
                        <a:latin typeface="+mj-ea"/>
                        <a:ea typeface="+mj-ea"/>
                      </a:endParaRPr>
                    </a:p>
                    <a:p>
                      <a:pPr marL="95250" indent="-95250"/>
                      <a:r>
                        <a:rPr kumimoji="1" lang="ja-JP" altLang="en-US" sz="1100" dirty="0" smtClean="0">
                          <a:latin typeface="+mj-ea"/>
                          <a:ea typeface="+mj-ea"/>
                        </a:rPr>
                        <a:t>　お茶を配る、記録をつける等の役割を増やす</a:t>
                      </a:r>
                      <a:endParaRPr kumimoji="1" lang="en-US" altLang="ja-JP" sz="1100" dirty="0" smtClean="0">
                        <a:latin typeface="+mj-ea"/>
                        <a:ea typeface="+mj-ea"/>
                      </a:endParaRPr>
                    </a:p>
                    <a:p>
                      <a:pPr marL="95250" indent="-95250"/>
                      <a:r>
                        <a:rPr kumimoji="1" lang="ja-JP" altLang="en-US" sz="1100" dirty="0" smtClean="0">
                          <a:latin typeface="+mj-ea"/>
                          <a:ea typeface="+mj-ea"/>
                        </a:rPr>
                        <a:t>①リハ職訪問（生活場面でのアドバイス）</a:t>
                      </a:r>
                      <a:endParaRPr kumimoji="1" lang="ja-JP" altLang="en-US" sz="1100" dirty="0">
                        <a:latin typeface="+mj-ea"/>
                        <a:ea typeface="+mj-ea"/>
                      </a:endParaRPr>
                    </a:p>
                  </a:txBody>
                  <a:tcPr marL="93097" marR="93097">
                    <a:lnL w="12700" cap="flat" cmpd="sng" algn="ctr">
                      <a:solidFill>
                        <a:schemeClr val="tx2">
                          <a:lumMod val="40000"/>
                          <a:lumOff val="60000"/>
                        </a:schemeClr>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95250" indent="-95250"/>
                      <a:r>
                        <a:rPr kumimoji="1" lang="ja-JP" altLang="en-US" sz="1100" dirty="0" smtClean="0">
                          <a:latin typeface="+mj-ea"/>
                          <a:ea typeface="+mj-ea"/>
                        </a:rPr>
                        <a:t>妻のケアマネジメント、リハ職の対応を継続</a:t>
                      </a:r>
                      <a:endParaRPr kumimoji="1" lang="en-US" altLang="ja-JP" sz="1100" dirty="0" smtClean="0">
                        <a:latin typeface="+mj-ea"/>
                        <a:ea typeface="+mj-ea"/>
                      </a:endParaRPr>
                    </a:p>
                  </a:txBody>
                  <a:tcPr marL="93097" marR="93097" anchor="ctr">
                    <a:lnL w="28575" cap="flat" cmpd="sng" algn="ctr">
                      <a:solidFill>
                        <a:srgbClr val="FF0000"/>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tcPr>
                </a:tc>
              </a:tr>
              <a:tr h="65220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95250" indent="-95250"/>
                      <a:endParaRPr kumimoji="1" lang="en-US" altLang="ja-JP" sz="1100" dirty="0" smtClean="0">
                        <a:latin typeface="+mj-ea"/>
                        <a:ea typeface="+mj-ea"/>
                      </a:endParaRPr>
                    </a:p>
                  </a:txBody>
                  <a:tcPr marL="93097" marR="93097">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761683">
                <a:tc>
                  <a:txBody>
                    <a:bodyPr/>
                    <a:lstStyle/>
                    <a:p>
                      <a:pPr algn="ctr"/>
                      <a:r>
                        <a:rPr kumimoji="1" lang="ja-JP" altLang="en-US" sz="1100" spc="-150" dirty="0" smtClean="0"/>
                        <a:t>リハ職の対応</a:t>
                      </a:r>
                      <a:endParaRPr kumimoji="1" lang="en-US" altLang="ja-JP" sz="1100" spc="-150" dirty="0" smtClean="0"/>
                    </a:p>
                    <a:p>
                      <a:pPr algn="ctr"/>
                      <a:endParaRPr kumimoji="1" lang="en-US" altLang="ja-JP" sz="1100" spc="-150" dirty="0" smtClean="0"/>
                    </a:p>
                    <a:p>
                      <a:pPr algn="ctr"/>
                      <a:endParaRPr kumimoji="1" lang="ja-JP" altLang="en-US" sz="1100" spc="-150" dirty="0" smtClean="0"/>
                    </a:p>
                  </a:txBody>
                  <a:tcPr marL="93097" marR="93097">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r>
                        <a:rPr kumimoji="1" lang="ja-JP" altLang="en-US" sz="1100" dirty="0" smtClean="0">
                          <a:latin typeface="ＭＳ Ｐゴシック" panose="020B0600070205080204" pitchFamily="50" charset="-128"/>
                          <a:ea typeface="ＭＳ Ｐゴシック" panose="020B0600070205080204" pitchFamily="50" charset="-128"/>
                        </a:rPr>
                        <a:t>（夫）腰痛を回避する動作、筋力アップの方法をアドバイス</a:t>
                      </a:r>
                      <a:endParaRPr kumimoji="1" lang="en-US" altLang="ja-JP" sz="1100" dirty="0" smtClean="0">
                        <a:latin typeface="ＭＳ Ｐゴシック" panose="020B0600070205080204" pitchFamily="50" charset="-128"/>
                        <a:ea typeface="ＭＳ Ｐゴシック" panose="020B0600070205080204" pitchFamily="50" charset="-128"/>
                      </a:endParaRPr>
                    </a:p>
                    <a:p>
                      <a:pPr marL="95250" indent="-95250"/>
                      <a:r>
                        <a:rPr kumimoji="1" lang="ja-JP" altLang="en-US" sz="1100" dirty="0" smtClean="0">
                          <a:latin typeface="ＭＳ Ｐゴシック" panose="020B0600070205080204" pitchFamily="50" charset="-128"/>
                          <a:ea typeface="ＭＳ Ｐゴシック" panose="020B0600070205080204" pitchFamily="50" charset="-128"/>
                        </a:rPr>
                        <a:t>（妻）通所でお茶を配るなどの役割をつくり自信回復。夫へ関わり方をアドバイス</a:t>
                      </a:r>
                      <a:endParaRPr kumimoji="1" lang="ja-JP" altLang="en-US" sz="1100" dirty="0">
                        <a:latin typeface="ＭＳ Ｐゴシック" panose="020B0600070205080204" pitchFamily="50" charset="-128"/>
                        <a:ea typeface="ＭＳ Ｐゴシック" panose="020B0600070205080204" pitchFamily="50" charset="-128"/>
                      </a:endParaRPr>
                    </a:p>
                  </a:txBody>
                  <a:tcPr marL="93097" marR="93097">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177800" indent="-177800"/>
                      <a:r>
                        <a:rPr kumimoji="1" lang="ja-JP" altLang="en-US" sz="1100" dirty="0" smtClean="0">
                          <a:latin typeface="+mj-ea"/>
                          <a:ea typeface="+mj-ea"/>
                        </a:rPr>
                        <a:t>（夫）畑仕事に必要な動作、筋力アップの方法をアドバイス</a:t>
                      </a:r>
                      <a:endParaRPr kumimoji="1" lang="en-US" altLang="ja-JP" sz="1100" dirty="0" smtClean="0">
                        <a:latin typeface="+mj-ea"/>
                        <a:ea typeface="+mj-ea"/>
                      </a:endParaRPr>
                    </a:p>
                    <a:p>
                      <a:pPr marL="177800" indent="-177800"/>
                      <a:r>
                        <a:rPr kumimoji="1" lang="ja-JP" altLang="en-US" sz="1100" dirty="0" smtClean="0">
                          <a:latin typeface="+mj-ea"/>
                          <a:ea typeface="+mj-ea"/>
                        </a:rPr>
                        <a:t>（妻）自宅台所で、実際に料理をしながら夫に上手な指示の仕方をアドバイス</a:t>
                      </a:r>
                    </a:p>
                  </a:txBody>
                  <a:tcPr marL="93097" marR="93097">
                    <a:lnL w="12700" cap="flat" cmpd="sng" algn="ctr">
                      <a:solidFill>
                        <a:schemeClr val="tx2">
                          <a:lumMod val="40000"/>
                          <a:lumOff val="60000"/>
                        </a:schemeClr>
                      </a:solidFill>
                      <a:prstDash val="solid"/>
                      <a:round/>
                      <a:headEnd type="none" w="med" len="med"/>
                      <a:tailEnd type="none" w="med" len="med"/>
                    </a:lnL>
                    <a:lnR w="9525" cap="flat" cmpd="sng" algn="ctr">
                      <a:solidFill>
                        <a:schemeClr val="tx2">
                          <a:lumMod val="40000"/>
                          <a:lumOff val="6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endParaRPr kumimoji="1" lang="ja-JP" altLang="en-US" sz="1100" dirty="0">
                        <a:latin typeface="+mj-ea"/>
                        <a:ea typeface="+mj-ea"/>
                      </a:endParaRPr>
                    </a:p>
                  </a:txBody>
                  <a:tcPr marL="93097" marR="93097">
                    <a:lnL w="9525"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769974518"/>
              </p:ext>
            </p:extLst>
          </p:nvPr>
        </p:nvGraphicFramePr>
        <p:xfrm>
          <a:off x="201680" y="116632"/>
          <a:ext cx="9722204" cy="1188720"/>
        </p:xfrm>
        <a:graphic>
          <a:graphicData uri="http://schemas.openxmlformats.org/drawingml/2006/table">
            <a:tbl>
              <a:tblPr firstRow="1" bandRow="1">
                <a:tableStyleId>{E8B1032C-EA38-4F05-BA0D-38AFFFC7BED3}</a:tableStyleId>
              </a:tblPr>
              <a:tblGrid>
                <a:gridCol w="969587"/>
                <a:gridCol w="8752617"/>
              </a:tblGrid>
              <a:tr h="231918">
                <a:tc rowSpan="3">
                  <a:txBody>
                    <a:bodyPr/>
                    <a:lstStyle/>
                    <a:p>
                      <a:pPr algn="ctr"/>
                      <a:r>
                        <a:rPr kumimoji="1" lang="ja-JP" altLang="en-US" sz="1800" b="0" spc="300" dirty="0" smtClean="0">
                          <a:latin typeface="HG丸ｺﾞｼｯｸM-PRO" panose="020F0600000000000000" pitchFamily="50" charset="-128"/>
                          <a:ea typeface="HG丸ｺﾞｼｯｸM-PRO" panose="020F0600000000000000" pitchFamily="50" charset="-128"/>
                        </a:rPr>
                        <a:t>事例</a:t>
                      </a:r>
                      <a:endParaRPr kumimoji="1" lang="en-US" altLang="ja-JP" sz="1800" b="0" spc="300" dirty="0" smtClean="0">
                        <a:latin typeface="HG丸ｺﾞｼｯｸM-PRO" panose="020F0600000000000000" pitchFamily="50" charset="-128"/>
                        <a:ea typeface="HG丸ｺﾞｼｯｸM-PRO" panose="020F0600000000000000" pitchFamily="50" charset="-128"/>
                      </a:endParaRPr>
                    </a:p>
                    <a:p>
                      <a:pPr algn="ctr"/>
                      <a:r>
                        <a:rPr kumimoji="1" lang="ja-JP" altLang="en-US" sz="1400" b="0" dirty="0" smtClean="0">
                          <a:latin typeface="HG丸ｺﾞｼｯｸM-PRO" panose="020F0600000000000000" pitchFamily="50" charset="-128"/>
                          <a:ea typeface="HG丸ｺﾞｼｯｸM-PRO" panose="020F0600000000000000" pitchFamily="50" charset="-128"/>
                        </a:rPr>
                        <a:t>（生駒市）</a:t>
                      </a:r>
                      <a:endParaRPr kumimoji="1" lang="ja-JP" altLang="en-US" sz="1400" b="0" dirty="0">
                        <a:latin typeface="HG丸ｺﾞｼｯｸM-PRO" panose="020F0600000000000000" pitchFamily="50" charset="-128"/>
                        <a:ea typeface="HG丸ｺﾞｼｯｸM-PRO" panose="020F0600000000000000" pitchFamily="50" charset="-128"/>
                      </a:endParaRPr>
                    </a:p>
                  </a:txBody>
                  <a:tcPr marL="0" marR="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66"/>
                    </a:solidFill>
                  </a:tcPr>
                </a:tc>
                <a:tc>
                  <a:txBody>
                    <a:bodyPr/>
                    <a:lstStyle/>
                    <a:p>
                      <a:r>
                        <a:rPr kumimoji="1" lang="ja-JP" altLang="en-US" sz="1600" b="0" dirty="0" smtClean="0"/>
                        <a:t>８４歳　　男性　　高齢世帯（夫）　　要支援１</a:t>
                      </a:r>
                      <a:r>
                        <a:rPr kumimoji="1" lang="ja-JP" altLang="en-US" sz="1400" b="0" dirty="0" smtClean="0"/>
                        <a:t>（</a:t>
                      </a:r>
                      <a:r>
                        <a:rPr kumimoji="1" lang="en-US" altLang="ja-JP" sz="1400" b="0" dirty="0" smtClean="0"/>
                        <a:t>2012/6/1</a:t>
                      </a:r>
                      <a:r>
                        <a:rPr kumimoji="1" lang="ja-JP" altLang="en-US" sz="1400" b="0" dirty="0" smtClean="0"/>
                        <a:t>～</a:t>
                      </a:r>
                      <a:r>
                        <a:rPr kumimoji="1" lang="en-US" altLang="ja-JP" sz="1400" b="0" dirty="0" smtClean="0"/>
                        <a:t>2013/5/31</a:t>
                      </a:r>
                      <a:r>
                        <a:rPr kumimoji="1" lang="ja-JP" altLang="en-US" sz="1400" b="0" dirty="0" smtClean="0"/>
                        <a:t>）　　</a:t>
                      </a:r>
                      <a:r>
                        <a:rPr kumimoji="1" lang="ja-JP" altLang="en-US" sz="1600" b="0" dirty="0" smtClean="0"/>
                        <a:t>⇒　　更新せず</a:t>
                      </a:r>
                      <a:r>
                        <a:rPr kumimoji="1" lang="ja-JP" altLang="en-US" sz="1400" b="0" dirty="0" smtClean="0"/>
                        <a:t>　</a:t>
                      </a:r>
                      <a:endParaRPr kumimoji="1" lang="ja-JP" altLang="en-US" sz="1400" b="0" dirty="0"/>
                    </a:p>
                  </a:txBody>
                  <a:tcPr marL="93097" marR="930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tcPr>
                </a:tc>
              </a:tr>
              <a:tr h="231918">
                <a:tc vMerge="1">
                  <a:txBody>
                    <a:bodyPr/>
                    <a:lstStyle/>
                    <a:p>
                      <a:endParaRPr kumimoji="1" lang="ja-JP" altLang="en-US"/>
                    </a:p>
                  </a:txBody>
                  <a:tcPr/>
                </a:tc>
                <a:tc>
                  <a:txBody>
                    <a:bodyPr/>
                    <a:lstStyle/>
                    <a:p>
                      <a:r>
                        <a:rPr kumimoji="1" lang="ja-JP" altLang="en-US" sz="1600" b="0" dirty="0" smtClean="0"/>
                        <a:t>８３歳　　女性　　　　　　　　（妻）　　要介護１</a:t>
                      </a:r>
                      <a:r>
                        <a:rPr kumimoji="1" lang="ja-JP" altLang="en-US" sz="1400" b="0" dirty="0" smtClean="0"/>
                        <a:t>（</a:t>
                      </a:r>
                      <a:r>
                        <a:rPr kumimoji="1" lang="en-US" altLang="ja-JP" sz="1400" b="0" dirty="0" smtClean="0"/>
                        <a:t>2012/6/1</a:t>
                      </a:r>
                      <a:r>
                        <a:rPr kumimoji="1" lang="ja-JP" altLang="en-US" sz="1400" b="0" dirty="0" smtClean="0"/>
                        <a:t>～</a:t>
                      </a:r>
                      <a:r>
                        <a:rPr kumimoji="1" lang="en-US" altLang="ja-JP" sz="1400" b="0" dirty="0" smtClean="0"/>
                        <a:t>2013/5/31</a:t>
                      </a:r>
                      <a:r>
                        <a:rPr kumimoji="1" lang="ja-JP" altLang="en-US" sz="1400" b="0" dirty="0" smtClean="0"/>
                        <a:t>）　　</a:t>
                      </a:r>
                      <a:r>
                        <a:rPr kumimoji="1" lang="ja-JP" altLang="en-US" sz="1600" b="0" dirty="0" smtClean="0"/>
                        <a:t>⇒　　要介護１</a:t>
                      </a:r>
                      <a:endParaRPr kumimoji="1" lang="ja-JP" altLang="en-US" sz="1600" b="0" dirty="0"/>
                    </a:p>
                  </a:txBody>
                  <a:tcPr marL="93097" marR="930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67781">
                <a:tc vMerge="1">
                  <a:txBody>
                    <a:bodyPr/>
                    <a:lstStyle/>
                    <a:p>
                      <a:endParaRPr kumimoji="1" lang="ja-JP" altLang="en-US" dirty="0"/>
                    </a:p>
                  </a:txBody>
                  <a:tcPr/>
                </a:tc>
                <a:tc>
                  <a:txBody>
                    <a:bodyPr/>
                    <a:lstStyle/>
                    <a:p>
                      <a:pPr marL="2244725" marR="0" indent="-2244725"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HG丸ｺﾞｼｯｸM-PRO" panose="020F0600000000000000" pitchFamily="50" charset="-128"/>
                          <a:ea typeface="HG丸ｺﾞｼｯｸM-PRO" panose="020F0600000000000000" pitchFamily="50" charset="-128"/>
                        </a:rPr>
                        <a:t>要介護認定を受けた経緯 ：　夫は、脊柱管狭窄症で歩行や風呂の出入りがしづらくなった。</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2244725" indent="-2244725"/>
                      <a:r>
                        <a:rPr kumimoji="1" lang="ja-JP" altLang="en-US" sz="1400" b="0" dirty="0" smtClean="0">
                          <a:latin typeface="HG丸ｺﾞｼｯｸM-PRO" panose="020F0600000000000000" pitchFamily="50" charset="-128"/>
                          <a:ea typeface="HG丸ｺﾞｼｯｸM-PRO" panose="020F0600000000000000" pitchFamily="50" charset="-128"/>
                        </a:rPr>
                        <a:t>　　　　　　　　　　　　　 妻は、物忘れが目立ち、生活管理全般が一人では難しくなった。</a:t>
                      </a:r>
                      <a:endParaRPr kumimoji="1" lang="en-US" altLang="ja-JP" sz="1400" b="0" dirty="0" smtClean="0">
                        <a:latin typeface="HG丸ｺﾞｼｯｸM-PRO" panose="020F0600000000000000" pitchFamily="50" charset="-128"/>
                        <a:ea typeface="HG丸ｺﾞｼｯｸM-PRO" panose="020F0600000000000000" pitchFamily="50" charset="-128"/>
                      </a:endParaRPr>
                    </a:p>
                  </a:txBody>
                  <a:tcPr marL="93097" marR="930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2" name="角丸四角形 1"/>
          <p:cNvSpPr/>
          <p:nvPr/>
        </p:nvSpPr>
        <p:spPr>
          <a:xfrm>
            <a:off x="6682643" y="5377552"/>
            <a:ext cx="3333748" cy="11911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noAutofit/>
          </a:bodyPr>
          <a:lstStyle/>
          <a:p>
            <a:pPr marL="95250" indent="-95250"/>
            <a:r>
              <a:rPr lang="ja-JP" altLang="en-US" sz="1100" dirty="0" smtClean="0"/>
              <a:t>（夫）妻の様子を客観的に見られるようになり、不安が緩和。</a:t>
            </a:r>
            <a:endParaRPr lang="en-US" altLang="ja-JP" sz="1100" dirty="0" smtClean="0"/>
          </a:p>
          <a:p>
            <a:pPr marL="95250" indent="-95250"/>
            <a:r>
              <a:rPr lang="ja-JP" altLang="en-US" sz="1100" dirty="0" smtClean="0"/>
              <a:t>（妻）パワーアップ教室でボランティアとして参加。笑顔が増える。</a:t>
            </a:r>
            <a:endParaRPr lang="en-US" altLang="ja-JP" sz="1100" dirty="0" smtClean="0"/>
          </a:p>
          <a:p>
            <a:r>
              <a:rPr lang="ja-JP" altLang="en-US" sz="1100" dirty="0" smtClean="0"/>
              <a:t>夫婦</a:t>
            </a:r>
            <a:r>
              <a:rPr lang="ja-JP" altLang="en-US" sz="1100" dirty="0"/>
              <a:t>ともに</a:t>
            </a:r>
            <a:r>
              <a:rPr lang="ja-JP" altLang="en-US" sz="1100" dirty="0" smtClean="0"/>
              <a:t>、通所での仲間づくりを通じて、気持ちが明るくなり、活動的になっている。</a:t>
            </a:r>
            <a:endParaRPr lang="ja-JP" altLang="en-US" sz="1100" dirty="0"/>
          </a:p>
        </p:txBody>
      </p:sp>
      <p:sp>
        <p:nvSpPr>
          <p:cNvPr id="4" name="テキスト ボックス 3"/>
          <p:cNvSpPr txBox="1"/>
          <p:nvPr/>
        </p:nvSpPr>
        <p:spPr>
          <a:xfrm>
            <a:off x="7606258" y="4741739"/>
            <a:ext cx="2410137" cy="430887"/>
          </a:xfrm>
          <a:prstGeom prst="rect">
            <a:avLst/>
          </a:prstGeom>
          <a:noFill/>
        </p:spPr>
        <p:txBody>
          <a:bodyPr wrap="square" rtlCol="0">
            <a:spAutoFit/>
          </a:bodyPr>
          <a:lstStyle/>
          <a:p>
            <a:r>
              <a:rPr lang="ja-JP" altLang="en-US" sz="1100" dirty="0" smtClean="0"/>
              <a:t>夫は、日常</a:t>
            </a:r>
            <a:r>
              <a:rPr lang="ja-JP" altLang="en-US" sz="1100" dirty="0"/>
              <a:t>生活が困らなく</a:t>
            </a:r>
            <a:r>
              <a:rPr lang="ja-JP" altLang="en-US" sz="1100" dirty="0" smtClean="0"/>
              <a:t>なり、</a:t>
            </a:r>
            <a:r>
              <a:rPr lang="ja-JP" altLang="en-US" sz="1100" dirty="0"/>
              <a:t>自ら要介護認定を更新しなかった。</a:t>
            </a:r>
          </a:p>
        </p:txBody>
      </p:sp>
      <p:sp>
        <p:nvSpPr>
          <p:cNvPr id="13" name="右矢印 12"/>
          <p:cNvSpPr/>
          <p:nvPr/>
        </p:nvSpPr>
        <p:spPr>
          <a:xfrm rot="5400000">
            <a:off x="7183909" y="4778964"/>
            <a:ext cx="425737" cy="460001"/>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627991" y="6576430"/>
            <a:ext cx="2957315" cy="246221"/>
          </a:xfrm>
          <a:prstGeom prst="rect">
            <a:avLst/>
          </a:prstGeom>
          <a:noFill/>
        </p:spPr>
        <p:txBody>
          <a:bodyPr wrap="none" rtlCol="0" anchor="ctr" anchorCtr="0">
            <a:spAutoFit/>
          </a:bodyPr>
          <a:lstStyle/>
          <a:p>
            <a:r>
              <a:rPr kumimoji="1" lang="ja-JP" altLang="en-US" sz="1000" dirty="0" smtClean="0"/>
              <a:t>事例は、本人の了解を得た上で、生駒市から提供</a:t>
            </a:r>
            <a:endParaRPr kumimoji="1" lang="ja-JP" altLang="en-US" sz="1000" dirty="0"/>
          </a:p>
        </p:txBody>
      </p:sp>
      <p:sp>
        <p:nvSpPr>
          <p:cNvPr id="18" name="テキスト ボックス 17"/>
          <p:cNvSpPr txBox="1"/>
          <p:nvPr/>
        </p:nvSpPr>
        <p:spPr>
          <a:xfrm>
            <a:off x="6523552" y="5069776"/>
            <a:ext cx="1271885" cy="307777"/>
          </a:xfrm>
          <a:prstGeom prst="rect">
            <a:avLst/>
          </a:prstGeom>
          <a:noFill/>
        </p:spPr>
        <p:txBody>
          <a:bodyPr wrap="none" rtlCol="0">
            <a:spAutoFit/>
          </a:bodyPr>
          <a:lstStyle/>
          <a:p>
            <a:r>
              <a:rPr kumimoji="1" lang="en-US" altLang="ja-JP" sz="1400" dirty="0" smtClean="0"/>
              <a:t>【</a:t>
            </a:r>
            <a:r>
              <a:rPr kumimoji="1" lang="ja-JP" altLang="en-US" sz="1200" dirty="0" smtClean="0"/>
              <a:t>現在</a:t>
            </a:r>
            <a:r>
              <a:rPr kumimoji="1" lang="en-US" altLang="ja-JP" sz="1400" dirty="0" smtClean="0"/>
              <a:t>】</a:t>
            </a:r>
            <a:r>
              <a:rPr kumimoji="1" lang="ja-JP" altLang="en-US" sz="1000" dirty="0" smtClean="0"/>
              <a:t>（</a:t>
            </a:r>
            <a:r>
              <a:rPr kumimoji="1" lang="en-US" altLang="ja-JP" sz="1000" dirty="0" smtClean="0"/>
              <a:t>2013.10</a:t>
            </a:r>
            <a:r>
              <a:rPr kumimoji="1" lang="ja-JP" altLang="en-US" sz="1000" dirty="0" smtClean="0"/>
              <a:t>）</a:t>
            </a:r>
            <a:endParaRPr kumimoji="1" lang="ja-JP" altLang="en-US" sz="1000" dirty="0"/>
          </a:p>
        </p:txBody>
      </p:sp>
      <p:pic>
        <p:nvPicPr>
          <p:cNvPr id="24" name="Picture 4" descr="C:\Users\徳久 謙太郎\Desktop\厚労省報告関連\093 (2) (1280x853).jp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89649" y="1498993"/>
            <a:ext cx="2482473" cy="1621902"/>
          </a:xfrm>
          <a:prstGeom prst="rect">
            <a:avLst/>
          </a:prstGeom>
          <a:noFill/>
          <a:ln>
            <a:noFill/>
          </a:ln>
          <a:effectLst>
            <a:glow rad="127000">
              <a:schemeClr val="accent1">
                <a:alpha val="70000"/>
              </a:schemeClr>
            </a:glow>
          </a:effectLst>
          <a:extLst/>
        </p:spPr>
      </p:pic>
      <p:sp>
        <p:nvSpPr>
          <p:cNvPr id="5" name="テキスト ボックス 4"/>
          <p:cNvSpPr txBox="1"/>
          <p:nvPr/>
        </p:nvSpPr>
        <p:spPr>
          <a:xfrm>
            <a:off x="689648" y="2991587"/>
            <a:ext cx="2482473" cy="261610"/>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kumimoji="1" lang="ja-JP" altLang="en-US" sz="1100" dirty="0" smtClean="0"/>
              <a:t>夫婦で通所（パワーアップ教室）へ</a:t>
            </a:r>
            <a:endParaRPr kumimoji="1" lang="ja-JP" altLang="en-US" sz="1100" dirty="0"/>
          </a:p>
        </p:txBody>
      </p:sp>
      <p:grpSp>
        <p:nvGrpSpPr>
          <p:cNvPr id="7" name="グループ化 6"/>
          <p:cNvGrpSpPr/>
          <p:nvPr/>
        </p:nvGrpSpPr>
        <p:grpSpPr>
          <a:xfrm>
            <a:off x="3534452" y="1447755"/>
            <a:ext cx="2655413" cy="1805445"/>
            <a:chOff x="3694194" y="1435268"/>
            <a:chExt cx="2608159" cy="1805445"/>
          </a:xfrm>
        </p:grpSpPr>
        <p:pic>
          <p:nvPicPr>
            <p:cNvPr id="23" name="図 22" descr="画像 002.jpg"/>
            <p:cNvPicPr>
              <a:picLocks noChangeAspect="1"/>
            </p:cNvPicPr>
            <p:nvPr/>
          </p:nvPicPr>
          <p:blipFill rotWithShape="1">
            <a:blip r:embed="rId3" cstate="email">
              <a:extLst>
                <a:ext uri="{28A0092B-C50C-407E-A947-70E740481C1C}">
                  <a14:useLocalDpi xmlns:a14="http://schemas.microsoft.com/office/drawing/2010/main"/>
                </a:ext>
              </a:extLst>
            </a:blip>
            <a:srcRect l="-4885" t="-2596" r="-4885" b="-2596"/>
            <a:stretch/>
          </p:blipFill>
          <p:spPr>
            <a:xfrm>
              <a:off x="3694194" y="1435268"/>
              <a:ext cx="2608159" cy="1666237"/>
            </a:xfrm>
            <a:prstGeom prst="rect">
              <a:avLst/>
            </a:prstGeom>
            <a:effectLst>
              <a:glow rad="127000">
                <a:schemeClr val="accent1">
                  <a:alpha val="70000"/>
                </a:schemeClr>
              </a:glow>
            </a:effectLst>
          </p:spPr>
        </p:pic>
        <p:sp>
          <p:nvSpPr>
            <p:cNvPr id="17" name="テキスト ボックス 16"/>
            <p:cNvSpPr txBox="1"/>
            <p:nvPr/>
          </p:nvSpPr>
          <p:spPr>
            <a:xfrm>
              <a:off x="3798491" y="2979103"/>
              <a:ext cx="2382880" cy="261610"/>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kumimoji="1" lang="ja-JP" altLang="en-US" sz="1100" dirty="0" smtClean="0"/>
                <a:t>夫が上手に見守りながら妻が料理</a:t>
              </a:r>
              <a:endParaRPr kumimoji="1" lang="ja-JP" altLang="en-US" sz="1100" dirty="0"/>
            </a:p>
          </p:txBody>
        </p:sp>
      </p:grpSp>
      <p:sp>
        <p:nvSpPr>
          <p:cNvPr id="10" name="右矢印 9"/>
          <p:cNvSpPr/>
          <p:nvPr/>
        </p:nvSpPr>
        <p:spPr>
          <a:xfrm>
            <a:off x="3172124" y="2255100"/>
            <a:ext cx="667378" cy="506248"/>
          </a:xfrm>
          <a:prstGeom prst="rightArrow">
            <a:avLst>
              <a:gd name="adj1" fmla="val 50000"/>
              <a:gd name="adj2" fmla="val 74267"/>
            </a:avLst>
          </a:prstGeom>
          <a:solidFill>
            <a:schemeClr val="accent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6572674" y="1447755"/>
            <a:ext cx="3286908" cy="1805445"/>
            <a:chOff x="6469408" y="1643962"/>
            <a:chExt cx="3228416" cy="1805445"/>
          </a:xfrm>
        </p:grpSpPr>
        <p:pic>
          <p:nvPicPr>
            <p:cNvPr id="2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86692" y="1643962"/>
              <a:ext cx="2424765" cy="1523662"/>
            </a:xfrm>
            <a:prstGeom prst="rect">
              <a:avLst/>
            </a:prstGeom>
            <a:noFill/>
            <a:ln>
              <a:noFill/>
            </a:ln>
            <a:effectLst>
              <a:glow rad="127000">
                <a:schemeClr val="accent1">
                  <a:alpha val="7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テキスト ボックス 25"/>
            <p:cNvSpPr txBox="1"/>
            <p:nvPr/>
          </p:nvSpPr>
          <p:spPr>
            <a:xfrm>
              <a:off x="6469408" y="3187797"/>
              <a:ext cx="3228416" cy="261610"/>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kumimoji="1" lang="ja-JP" altLang="en-US" sz="1100" dirty="0" smtClean="0"/>
                <a:t>夫は畑仕事を再開、妻は通所で記録係のボランティア</a:t>
              </a:r>
              <a:endParaRPr kumimoji="1" lang="ja-JP" altLang="en-US" sz="1100" dirty="0"/>
            </a:p>
          </p:txBody>
        </p:sp>
      </p:grpSp>
      <p:sp>
        <p:nvSpPr>
          <p:cNvPr id="22" name="右矢印 21"/>
          <p:cNvSpPr/>
          <p:nvPr/>
        </p:nvSpPr>
        <p:spPr>
          <a:xfrm>
            <a:off x="5955648" y="2236647"/>
            <a:ext cx="667378" cy="506248"/>
          </a:xfrm>
          <a:prstGeom prst="rightArrow">
            <a:avLst>
              <a:gd name="adj1" fmla="val 50000"/>
              <a:gd name="adj2" fmla="val 74267"/>
            </a:avLst>
          </a:prstGeom>
          <a:solidFill>
            <a:schemeClr val="accent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8544869" y="1589129"/>
            <a:ext cx="1306183" cy="1331941"/>
          </a:xfrm>
          <a:prstGeom prst="rect">
            <a:avLst/>
          </a:prstGeom>
          <a:noFill/>
          <a:ln>
            <a:noFill/>
          </a:ln>
          <a:effectLst>
            <a:glow rad="127000">
              <a:schemeClr val="accent1">
                <a:alpha val="7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5"/>
          <p:cNvSpPr>
            <a:spLocks noGrp="1"/>
          </p:cNvSpPr>
          <p:nvPr>
            <p:ph type="sldNum" sz="quarter" idx="12"/>
          </p:nvPr>
        </p:nvSpPr>
        <p:spPr>
          <a:xfrm>
            <a:off x="7728480" y="6568737"/>
            <a:ext cx="2352145" cy="365125"/>
          </a:xfrm>
        </p:spPr>
        <p:txBody>
          <a:bodyPr/>
          <a:lstStyle/>
          <a:p>
            <a:fld id="{32927FFD-3D24-4EC2-AEC8-E83A8D96C0AC}" type="slidenum">
              <a:rPr kumimoji="1" lang="ja-JP" altLang="en-US" smtClean="0">
                <a:solidFill>
                  <a:schemeClr val="tx1"/>
                </a:solidFill>
              </a:rPr>
              <a:pPr/>
              <a:t>58</a:t>
            </a:fld>
            <a:endParaRPr kumimoji="1" lang="ja-JP" altLang="en-US" dirty="0">
              <a:solidFill>
                <a:schemeClr val="tx1"/>
              </a:solidFill>
            </a:endParaRPr>
          </a:p>
        </p:txBody>
      </p:sp>
    </p:spTree>
    <p:extLst>
      <p:ext uri="{BB962C8B-B14F-4D97-AF65-F5344CB8AC3E}">
        <p14:creationId xmlns:p14="http://schemas.microsoft.com/office/powerpoint/2010/main" val="259728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283" y="2160000"/>
            <a:ext cx="9787088" cy="1440000"/>
          </a:xfrm>
        </p:spPr>
        <p:style>
          <a:lnRef idx="0">
            <a:schemeClr val="accent5"/>
          </a:lnRef>
          <a:fillRef idx="3">
            <a:schemeClr val="accent5"/>
          </a:fillRef>
          <a:effectRef idx="3">
            <a:schemeClr val="accent5"/>
          </a:effectRef>
          <a:fontRef idx="minor">
            <a:schemeClr val="lt1"/>
          </a:fontRef>
        </p:style>
        <p:txBody>
          <a:bodyPr>
            <a:normAutofit/>
          </a:bodyPr>
          <a:lstStyle/>
          <a:p>
            <a:pPr algn="l"/>
            <a:r>
              <a:rPr lang="ja-JP" altLang="en-US" sz="3400" dirty="0">
                <a:latin typeface="HGSｺﾞｼｯｸE" pitchFamily="50" charset="-128"/>
                <a:ea typeface="HGSｺﾞｼｯｸE" pitchFamily="50" charset="-128"/>
              </a:rPr>
              <a:t>７</a:t>
            </a:r>
            <a:r>
              <a:rPr kumimoji="1" lang="ja-JP" altLang="en-US" sz="3400" dirty="0" smtClean="0">
                <a:latin typeface="HGSｺﾞｼｯｸE" pitchFamily="50" charset="-128"/>
                <a:ea typeface="HGSｺﾞｼｯｸE" pitchFamily="50" charset="-128"/>
              </a:rPr>
              <a:t>　認知症施策の推進</a:t>
            </a:r>
            <a:r>
              <a:rPr kumimoji="1" lang="en-US" altLang="ja-JP" sz="3400" dirty="0" smtClean="0">
                <a:latin typeface="HGSｺﾞｼｯｸE" pitchFamily="50" charset="-128"/>
                <a:ea typeface="HGSｺﾞｼｯｸE" pitchFamily="50" charset="-128"/>
              </a:rPr>
              <a:t/>
            </a:r>
            <a:br>
              <a:rPr kumimoji="1" lang="en-US" altLang="ja-JP" sz="3400" dirty="0" smtClean="0">
                <a:latin typeface="HGSｺﾞｼｯｸE" pitchFamily="50" charset="-128"/>
                <a:ea typeface="HGSｺﾞｼｯｸE" pitchFamily="50" charset="-128"/>
              </a:rPr>
            </a:br>
            <a:r>
              <a:rPr lang="ja-JP" altLang="en-US" sz="3400" dirty="0">
                <a:latin typeface="HGSｺﾞｼｯｸE" pitchFamily="50" charset="-128"/>
                <a:ea typeface="HGSｺﾞｼｯｸE" pitchFamily="50" charset="-128"/>
              </a:rPr>
              <a:t>　　</a:t>
            </a:r>
            <a:r>
              <a:rPr kumimoji="1" lang="ja-JP" altLang="en-US" sz="3400" dirty="0" smtClean="0">
                <a:latin typeface="HGSｺﾞｼｯｸE" pitchFamily="50" charset="-128"/>
                <a:ea typeface="HGSｺﾞｼｯｸE" pitchFamily="50" charset="-128"/>
              </a:rPr>
              <a:t>ケアマネジメントの動向について</a:t>
            </a:r>
            <a:endParaRPr kumimoji="1" lang="ja-JP" altLang="en-US" sz="3400" dirty="0">
              <a:latin typeface="HGSｺﾞｼｯｸE" pitchFamily="50" charset="-128"/>
              <a:ea typeface="HGSｺﾞｼｯｸE" pitchFamily="50" charset="-128"/>
            </a:endParaRPr>
          </a:p>
        </p:txBody>
      </p:sp>
      <p:sp>
        <p:nvSpPr>
          <p:cNvPr id="5" name="スライド番号プレースホルダ 3"/>
          <p:cNvSpPr txBox="1">
            <a:spLocks/>
          </p:cNvSpPr>
          <p:nvPr/>
        </p:nvSpPr>
        <p:spPr>
          <a:xfrm>
            <a:off x="9628318" y="6490784"/>
            <a:ext cx="43605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48BACA46-6FE4-47B2-827E-F4BE331AC4BA}" type="slidenum">
              <a:rPr lang="ja-JP" altLang="en-US" sz="1400" smtClean="0">
                <a:solidFill>
                  <a:schemeClr val="tx1"/>
                </a:solidFill>
                <a:latin typeface="HGｺﾞｼｯｸM" pitchFamily="49" charset="-128"/>
                <a:ea typeface="HGｺﾞｼｯｸM" pitchFamily="49" charset="-128"/>
              </a:rPr>
              <a:pPr algn="ctr"/>
              <a:t>59</a:t>
            </a:fld>
            <a:endParaRPr lang="ja-JP" altLang="en-US" sz="1400" dirty="0">
              <a:solidFill>
                <a:schemeClr val="tx1"/>
              </a:solidFill>
              <a:latin typeface="HGｺﾞｼｯｸM" pitchFamily="49" charset="-128"/>
              <a:ea typeface="HGｺﾞｼｯｸM" pitchFamily="49" charset="-128"/>
            </a:endParaRPr>
          </a:p>
        </p:txBody>
      </p:sp>
    </p:spTree>
    <p:extLst>
      <p:ext uri="{BB962C8B-B14F-4D97-AF65-F5344CB8AC3E}">
        <p14:creationId xmlns:p14="http://schemas.microsoft.com/office/powerpoint/2010/main" val="3415115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グラフ 47"/>
          <p:cNvGraphicFramePr>
            <a:graphicFrameLocks/>
          </p:cNvGraphicFramePr>
          <p:nvPr>
            <p:extLst>
              <p:ext uri="{D42A27DB-BD31-4B8C-83A1-F6EECF244321}">
                <p14:modId xmlns:p14="http://schemas.microsoft.com/office/powerpoint/2010/main" val="3308667203"/>
              </p:ext>
            </p:extLst>
          </p:nvPr>
        </p:nvGraphicFramePr>
        <p:xfrm>
          <a:off x="277285" y="1264644"/>
          <a:ext cx="9246749" cy="5047407"/>
        </p:xfrm>
        <a:graphic>
          <a:graphicData uri="http://schemas.openxmlformats.org/drawingml/2006/chart">
            <c:chart xmlns:c="http://schemas.openxmlformats.org/drawingml/2006/chart" xmlns:r="http://schemas.openxmlformats.org/officeDocument/2006/relationships" r:id="rId3"/>
          </a:graphicData>
        </a:graphic>
      </p:graphicFrame>
      <p:sp>
        <p:nvSpPr>
          <p:cNvPr id="179204" name="Text Box 4"/>
          <p:cNvSpPr txBox="1">
            <a:spLocks noChangeArrowheads="1"/>
          </p:cNvSpPr>
          <p:nvPr/>
        </p:nvSpPr>
        <p:spPr bwMode="auto">
          <a:xfrm>
            <a:off x="722166" y="1628800"/>
            <a:ext cx="1097026" cy="322838"/>
          </a:xfrm>
          <a:prstGeom prst="rect">
            <a:avLst/>
          </a:prstGeom>
          <a:noFill/>
          <a:ln w="9525">
            <a:noFill/>
            <a:miter lim="800000"/>
            <a:headEnd/>
            <a:tailEnd/>
          </a:ln>
          <a:effectLst/>
        </p:spPr>
        <p:txBody>
          <a:bodyPr wrap="none" lIns="0" tIns="45558" rIns="0" bIns="45558" anchor="ctr">
            <a:spAutoFit/>
          </a:bodyPr>
          <a:lstStyle/>
          <a:p>
            <a:pPr algn="ctr" defTabSz="911787">
              <a:spcBef>
                <a:spcPct val="50000"/>
              </a:spcBef>
              <a:defRPr/>
            </a:pPr>
            <a:r>
              <a:rPr lang="ja-JP" altLang="en-US" sz="1500" dirty="0">
                <a:solidFill>
                  <a:prstClr val="black"/>
                </a:solidFill>
                <a:effectLst>
                  <a:outerShdw blurRad="38100" dist="38100" dir="2700000" algn="tl">
                    <a:srgbClr val="C0C0C0"/>
                  </a:outerShdw>
                </a:effectLst>
                <a:latin typeface="Arial" charset="0"/>
              </a:rPr>
              <a:t>（単位：万人）</a:t>
            </a:r>
          </a:p>
        </p:txBody>
      </p:sp>
      <p:sp>
        <p:nvSpPr>
          <p:cNvPr id="179247" name="Text Box 47"/>
          <p:cNvSpPr txBox="1">
            <a:spLocks noChangeArrowheads="1"/>
          </p:cNvSpPr>
          <p:nvPr/>
        </p:nvSpPr>
        <p:spPr bwMode="auto">
          <a:xfrm>
            <a:off x="6615843" y="5887673"/>
            <a:ext cx="2734379" cy="281084"/>
          </a:xfrm>
          <a:prstGeom prst="rect">
            <a:avLst/>
          </a:prstGeom>
          <a:noFill/>
          <a:ln w="9525">
            <a:noFill/>
            <a:miter lim="800000"/>
            <a:headEnd/>
            <a:tailEnd/>
          </a:ln>
          <a:effectLst/>
        </p:spPr>
        <p:txBody>
          <a:bodyPr wrap="square" lIns="95485" tIns="47743" rIns="95485" bIns="47743" anchor="ctr">
            <a:spAutoFit/>
          </a:bodyPr>
          <a:lstStyle/>
          <a:p>
            <a:pPr algn="r" defTabSz="956002">
              <a:spcBef>
                <a:spcPct val="50000"/>
              </a:spcBef>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（出典：介護保険事業状況報告）</a:t>
            </a:r>
          </a:p>
        </p:txBody>
      </p:sp>
      <p:sp>
        <p:nvSpPr>
          <p:cNvPr id="4143" name="Oval 48"/>
          <p:cNvSpPr>
            <a:spLocks noChangeArrowheads="1"/>
          </p:cNvSpPr>
          <p:nvPr/>
        </p:nvSpPr>
        <p:spPr bwMode="auto">
          <a:xfrm>
            <a:off x="436052" y="3501008"/>
            <a:ext cx="732165"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dirty="0">
                <a:solidFill>
                  <a:srgbClr val="000000"/>
                </a:solidFill>
                <a:latin typeface="Arial" charset="0"/>
                <a:ea typeface="HG丸ｺﾞｼｯｸM-PRO" pitchFamily="50" charset="-128"/>
              </a:rPr>
              <a:t>２１８</a:t>
            </a:r>
          </a:p>
        </p:txBody>
      </p:sp>
      <p:sp>
        <p:nvSpPr>
          <p:cNvPr id="4144" name="Oval 49"/>
          <p:cNvSpPr>
            <a:spLocks noChangeArrowheads="1"/>
          </p:cNvSpPr>
          <p:nvPr/>
        </p:nvSpPr>
        <p:spPr bwMode="auto">
          <a:xfrm>
            <a:off x="991740" y="3229948"/>
            <a:ext cx="732166"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dirty="0">
                <a:solidFill>
                  <a:srgbClr val="000000"/>
                </a:solidFill>
                <a:latin typeface="Arial" charset="0"/>
                <a:ea typeface="HG丸ｺﾞｼｯｸM-PRO" pitchFamily="50" charset="-128"/>
              </a:rPr>
              <a:t>２５８</a:t>
            </a:r>
          </a:p>
        </p:txBody>
      </p:sp>
      <p:sp>
        <p:nvSpPr>
          <p:cNvPr id="4145" name="Oval 50"/>
          <p:cNvSpPr>
            <a:spLocks noChangeArrowheads="1"/>
          </p:cNvSpPr>
          <p:nvPr/>
        </p:nvSpPr>
        <p:spPr bwMode="auto">
          <a:xfrm>
            <a:off x="1626808" y="2966491"/>
            <a:ext cx="727798" cy="263452"/>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dirty="0">
                <a:solidFill>
                  <a:srgbClr val="000000"/>
                </a:solidFill>
                <a:latin typeface="Arial" charset="0"/>
                <a:ea typeface="HG丸ｺﾞｼｯｸM-PRO" pitchFamily="50" charset="-128"/>
              </a:rPr>
              <a:t>３０３</a:t>
            </a:r>
          </a:p>
        </p:txBody>
      </p:sp>
      <p:sp>
        <p:nvSpPr>
          <p:cNvPr id="4146" name="Oval 51"/>
          <p:cNvSpPr>
            <a:spLocks noChangeArrowheads="1"/>
          </p:cNvSpPr>
          <p:nvPr/>
        </p:nvSpPr>
        <p:spPr bwMode="auto">
          <a:xfrm>
            <a:off x="2332909" y="2727974"/>
            <a:ext cx="732165"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dirty="0">
                <a:solidFill>
                  <a:srgbClr val="000000"/>
                </a:solidFill>
                <a:latin typeface="Arial" charset="0"/>
                <a:ea typeface="HG丸ｺﾞｼｯｸM-PRO" pitchFamily="50" charset="-128"/>
              </a:rPr>
              <a:t>３４９</a:t>
            </a:r>
          </a:p>
        </p:txBody>
      </p:sp>
      <p:sp>
        <p:nvSpPr>
          <p:cNvPr id="4147" name="Oval 52"/>
          <p:cNvSpPr>
            <a:spLocks noChangeArrowheads="1"/>
          </p:cNvSpPr>
          <p:nvPr/>
        </p:nvSpPr>
        <p:spPr bwMode="auto">
          <a:xfrm>
            <a:off x="2982808" y="2549772"/>
            <a:ext cx="735398"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dirty="0">
                <a:solidFill>
                  <a:srgbClr val="000000"/>
                </a:solidFill>
                <a:latin typeface="Arial" charset="0"/>
                <a:ea typeface="HG丸ｺﾞｼｯｸM-PRO" pitchFamily="50" charset="-128"/>
              </a:rPr>
              <a:t>３８７</a:t>
            </a:r>
          </a:p>
        </p:txBody>
      </p:sp>
      <p:sp>
        <p:nvSpPr>
          <p:cNvPr id="4148" name="Oval 53"/>
          <p:cNvSpPr>
            <a:spLocks noChangeArrowheads="1"/>
          </p:cNvSpPr>
          <p:nvPr/>
        </p:nvSpPr>
        <p:spPr bwMode="auto">
          <a:xfrm>
            <a:off x="3666015" y="2391066"/>
            <a:ext cx="659434"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dirty="0">
                <a:solidFill>
                  <a:srgbClr val="000000"/>
                </a:solidFill>
                <a:latin typeface="Arial" charset="0"/>
                <a:ea typeface="HG丸ｺﾞｼｯｸM-PRO" pitchFamily="50" charset="-128"/>
              </a:rPr>
              <a:t>４１１</a:t>
            </a:r>
          </a:p>
        </p:txBody>
      </p:sp>
      <p:sp>
        <p:nvSpPr>
          <p:cNvPr id="4149" name="Oval 54"/>
          <p:cNvSpPr>
            <a:spLocks noChangeArrowheads="1"/>
          </p:cNvSpPr>
          <p:nvPr/>
        </p:nvSpPr>
        <p:spPr bwMode="auto">
          <a:xfrm>
            <a:off x="4344535" y="2276770"/>
            <a:ext cx="659434"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dirty="0">
                <a:solidFill>
                  <a:srgbClr val="000000"/>
                </a:solidFill>
                <a:latin typeface="Arial" charset="0"/>
                <a:ea typeface="HG丸ｺﾞｼｯｸM-PRO" pitchFamily="50" charset="-128"/>
              </a:rPr>
              <a:t>４３５</a:t>
            </a:r>
          </a:p>
        </p:txBody>
      </p:sp>
      <p:sp>
        <p:nvSpPr>
          <p:cNvPr id="4150" name="Oval 55"/>
          <p:cNvSpPr>
            <a:spLocks noChangeArrowheads="1"/>
          </p:cNvSpPr>
          <p:nvPr/>
        </p:nvSpPr>
        <p:spPr bwMode="auto">
          <a:xfrm>
            <a:off x="5003970" y="2144214"/>
            <a:ext cx="618094" cy="276225"/>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dirty="0">
                <a:solidFill>
                  <a:srgbClr val="000000"/>
                </a:solidFill>
                <a:latin typeface="Arial" charset="0"/>
                <a:ea typeface="HG丸ｺﾞｼｯｸM-PRO" pitchFamily="50" charset="-128"/>
              </a:rPr>
              <a:t>４４１</a:t>
            </a:r>
          </a:p>
        </p:txBody>
      </p:sp>
      <p:sp>
        <p:nvSpPr>
          <p:cNvPr id="4154" name="Oval 59"/>
          <p:cNvSpPr>
            <a:spLocks noChangeArrowheads="1"/>
          </p:cNvSpPr>
          <p:nvPr/>
        </p:nvSpPr>
        <p:spPr bwMode="auto">
          <a:xfrm>
            <a:off x="5564466" y="2102146"/>
            <a:ext cx="659434" cy="288925"/>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dirty="0">
                <a:solidFill>
                  <a:srgbClr val="000000"/>
                </a:solidFill>
                <a:latin typeface="Arial" charset="0"/>
                <a:ea typeface="HG丸ｺﾞｼｯｸM-PRO" pitchFamily="50" charset="-128"/>
              </a:rPr>
              <a:t>４５５</a:t>
            </a:r>
          </a:p>
        </p:txBody>
      </p:sp>
      <p:sp>
        <p:nvSpPr>
          <p:cNvPr id="4156" name="Oval 59"/>
          <p:cNvSpPr>
            <a:spLocks noChangeArrowheads="1"/>
          </p:cNvSpPr>
          <p:nvPr/>
        </p:nvSpPr>
        <p:spPr bwMode="auto">
          <a:xfrm>
            <a:off x="6926473" y="1806067"/>
            <a:ext cx="588641" cy="33814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dirty="0">
                <a:solidFill>
                  <a:srgbClr val="000000"/>
                </a:solidFill>
                <a:latin typeface="Arial" charset="0"/>
                <a:ea typeface="HG丸ｺﾞｼｯｸM-PRO" pitchFamily="50" charset="-128"/>
              </a:rPr>
              <a:t>４８７</a:t>
            </a:r>
            <a:endParaRPr lang="en-US" altLang="ja-JP" sz="1200" b="1" dirty="0">
              <a:solidFill>
                <a:srgbClr val="000000"/>
              </a:solidFill>
              <a:latin typeface="Arial" charset="0"/>
              <a:ea typeface="HG丸ｺﾞｼｯｸM-PRO" pitchFamily="50" charset="-128"/>
            </a:endParaRPr>
          </a:p>
        </p:txBody>
      </p:sp>
      <p:sp>
        <p:nvSpPr>
          <p:cNvPr id="4157" name="Oval 59"/>
          <p:cNvSpPr>
            <a:spLocks noChangeArrowheads="1"/>
          </p:cNvSpPr>
          <p:nvPr/>
        </p:nvSpPr>
        <p:spPr bwMode="auto">
          <a:xfrm>
            <a:off x="6193987" y="1921960"/>
            <a:ext cx="659434" cy="360362"/>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dirty="0">
                <a:solidFill>
                  <a:srgbClr val="000000"/>
                </a:solidFill>
                <a:latin typeface="Arial" charset="0"/>
                <a:ea typeface="HG丸ｺﾞｼｯｸM-PRO" pitchFamily="50" charset="-128"/>
              </a:rPr>
              <a:t>４６９</a:t>
            </a:r>
            <a:endParaRPr lang="en-US" altLang="ja-JP" sz="1200" b="1" dirty="0">
              <a:solidFill>
                <a:srgbClr val="000000"/>
              </a:solidFill>
              <a:latin typeface="Arial" charset="0"/>
              <a:ea typeface="HG丸ｺﾞｼｯｸM-PRO" pitchFamily="50" charset="-128"/>
            </a:endParaRPr>
          </a:p>
        </p:txBody>
      </p:sp>
      <p:sp>
        <p:nvSpPr>
          <p:cNvPr id="35" name="Text Box 47"/>
          <p:cNvSpPr txBox="1">
            <a:spLocks noChangeArrowheads="1"/>
          </p:cNvSpPr>
          <p:nvPr/>
        </p:nvSpPr>
        <p:spPr bwMode="auto">
          <a:xfrm>
            <a:off x="197902" y="6162492"/>
            <a:ext cx="9882727" cy="281084"/>
          </a:xfrm>
          <a:prstGeom prst="rect">
            <a:avLst/>
          </a:prstGeom>
          <a:noFill/>
          <a:ln w="9525">
            <a:noFill/>
            <a:miter lim="800000"/>
            <a:headEnd/>
            <a:tailEnd/>
          </a:ln>
          <a:effectLst/>
        </p:spPr>
        <p:txBody>
          <a:bodyPr wrap="square" lIns="95485" tIns="47743" rIns="95485" bIns="47743" anchor="ctr">
            <a:spAutoFit/>
          </a:bodyPr>
          <a:lstStyle/>
          <a:p>
            <a:pPr defTabSz="956002">
              <a:spcBef>
                <a:spcPct val="50000"/>
              </a:spcBef>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注１）陸前高田市、大槌町、女川町、桑折町、広野町、楢葉町、富岡町、川内村、大熊町、双葉町、浪江町は含まれていない。</a:t>
            </a:r>
          </a:p>
        </p:txBody>
      </p:sp>
      <p:sp>
        <p:nvSpPr>
          <p:cNvPr id="4163" name="Oval 59"/>
          <p:cNvSpPr>
            <a:spLocks noChangeArrowheads="1"/>
          </p:cNvSpPr>
          <p:nvPr/>
        </p:nvSpPr>
        <p:spPr bwMode="auto">
          <a:xfrm>
            <a:off x="7568579" y="1744980"/>
            <a:ext cx="589975" cy="3381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dirty="0">
                <a:solidFill>
                  <a:srgbClr val="000000"/>
                </a:solidFill>
                <a:latin typeface="Arial" charset="0"/>
                <a:ea typeface="HG丸ｺﾞｼｯｸM-PRO" pitchFamily="50" charset="-128"/>
              </a:rPr>
              <a:t>５０８</a:t>
            </a:r>
            <a:endParaRPr lang="en-US" altLang="ja-JP" sz="1200" b="1" dirty="0">
              <a:solidFill>
                <a:srgbClr val="000000"/>
              </a:solidFill>
              <a:latin typeface="Arial" charset="0"/>
              <a:ea typeface="HG丸ｺﾞｼｯｸM-PRO" pitchFamily="50" charset="-128"/>
            </a:endParaRPr>
          </a:p>
        </p:txBody>
      </p:sp>
      <p:sp>
        <p:nvSpPr>
          <p:cNvPr id="40" name="Oval 59"/>
          <p:cNvSpPr>
            <a:spLocks noChangeArrowheads="1"/>
          </p:cNvSpPr>
          <p:nvPr/>
        </p:nvSpPr>
        <p:spPr bwMode="auto">
          <a:xfrm>
            <a:off x="8158552" y="1583822"/>
            <a:ext cx="589975" cy="3381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dirty="0">
                <a:solidFill>
                  <a:srgbClr val="000000"/>
                </a:solidFill>
                <a:latin typeface="Arial" charset="0"/>
                <a:ea typeface="HG丸ｺﾞｼｯｸM-PRO" pitchFamily="50" charset="-128"/>
              </a:rPr>
              <a:t>５３３</a:t>
            </a:r>
            <a:endParaRPr lang="en-US" altLang="ja-JP" sz="1200" b="1" dirty="0">
              <a:solidFill>
                <a:srgbClr val="000000"/>
              </a:solidFill>
              <a:latin typeface="Arial" charset="0"/>
              <a:ea typeface="HG丸ｺﾞｼｯｸM-PRO" pitchFamily="50" charset="-128"/>
            </a:endParaRPr>
          </a:p>
        </p:txBody>
      </p:sp>
      <p:sp>
        <p:nvSpPr>
          <p:cNvPr id="37" name="Text Box 47"/>
          <p:cNvSpPr txBox="1">
            <a:spLocks noChangeArrowheads="1"/>
          </p:cNvSpPr>
          <p:nvPr/>
        </p:nvSpPr>
        <p:spPr bwMode="auto">
          <a:xfrm>
            <a:off x="230156" y="6451622"/>
            <a:ext cx="8530091" cy="282575"/>
          </a:xfrm>
          <a:prstGeom prst="rect">
            <a:avLst/>
          </a:prstGeom>
          <a:noFill/>
          <a:ln w="9525">
            <a:noFill/>
            <a:miter lim="800000"/>
            <a:headEnd/>
            <a:tailEnd/>
          </a:ln>
          <a:effectLst/>
        </p:spPr>
        <p:txBody>
          <a:bodyPr wrap="square" lIns="95485" tIns="47743" rIns="95485" bIns="47743" anchor="ctr">
            <a:spAutoFit/>
          </a:bodyPr>
          <a:lstStyle/>
          <a:p>
            <a:pPr defTabSz="956002">
              <a:spcBef>
                <a:spcPct val="50000"/>
              </a:spcBef>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注２）楢葉町、富岡町、大熊町は含まれていない。</a:t>
            </a:r>
          </a:p>
        </p:txBody>
      </p:sp>
      <p:sp>
        <p:nvSpPr>
          <p:cNvPr id="41" name="Text Box 56"/>
          <p:cNvSpPr txBox="1">
            <a:spLocks noChangeArrowheads="1"/>
          </p:cNvSpPr>
          <p:nvPr/>
        </p:nvSpPr>
        <p:spPr bwMode="auto">
          <a:xfrm>
            <a:off x="7438341" y="5594555"/>
            <a:ext cx="850451" cy="265764"/>
          </a:xfrm>
          <a:prstGeom prst="rect">
            <a:avLst/>
          </a:prstGeom>
          <a:noFill/>
          <a:ln w="9525">
            <a:noFill/>
            <a:miter lim="800000"/>
            <a:headEnd/>
            <a:tailEnd/>
          </a:ln>
        </p:spPr>
        <p:txBody>
          <a:bodyPr wrap="square" lIns="95555" tIns="47777" rIns="95555" bIns="47777">
            <a:spAutoFit/>
          </a:bodyPr>
          <a:lstStyle/>
          <a:p>
            <a:pPr algn="ctr" defTabSz="952500">
              <a:spcBef>
                <a:spcPct val="50000"/>
              </a:spcBef>
            </a:pPr>
            <a:r>
              <a:rPr lang="ja-JP" altLang="en-US" sz="1100" b="1" dirty="0">
                <a:solidFill>
                  <a:srgbClr val="000000"/>
                </a:solidFill>
                <a:latin typeface="Arial" charset="0"/>
                <a:ea typeface="HG丸ｺﾞｼｯｸM-PRO" pitchFamily="50" charset="-128"/>
              </a:rPr>
              <a:t>（注１）</a:t>
            </a:r>
          </a:p>
        </p:txBody>
      </p:sp>
      <p:sp>
        <p:nvSpPr>
          <p:cNvPr id="42" name="Text Box 56"/>
          <p:cNvSpPr txBox="1">
            <a:spLocks noChangeArrowheads="1"/>
          </p:cNvSpPr>
          <p:nvPr/>
        </p:nvSpPr>
        <p:spPr bwMode="auto">
          <a:xfrm>
            <a:off x="8080564" y="5594555"/>
            <a:ext cx="850451" cy="265764"/>
          </a:xfrm>
          <a:prstGeom prst="rect">
            <a:avLst/>
          </a:prstGeom>
          <a:noFill/>
          <a:ln w="9525">
            <a:noFill/>
            <a:miter lim="800000"/>
            <a:headEnd/>
            <a:tailEnd/>
          </a:ln>
        </p:spPr>
        <p:txBody>
          <a:bodyPr wrap="square" lIns="95555" tIns="47777" rIns="95555" bIns="47777">
            <a:spAutoFit/>
          </a:bodyPr>
          <a:lstStyle/>
          <a:p>
            <a:pPr algn="ctr" defTabSz="952500">
              <a:spcBef>
                <a:spcPct val="50000"/>
              </a:spcBef>
            </a:pPr>
            <a:r>
              <a:rPr lang="ja-JP" altLang="en-US" sz="1100" b="1" dirty="0">
                <a:solidFill>
                  <a:srgbClr val="000000"/>
                </a:solidFill>
                <a:latin typeface="Arial" charset="0"/>
                <a:ea typeface="HG丸ｺﾞｼｯｸM-PRO" pitchFamily="50" charset="-128"/>
              </a:rPr>
              <a:t>（注２）</a:t>
            </a:r>
          </a:p>
        </p:txBody>
      </p:sp>
      <p:sp>
        <p:nvSpPr>
          <p:cNvPr id="43" name="Text Box 1026"/>
          <p:cNvSpPr txBox="1">
            <a:spLocks noChangeArrowheads="1"/>
          </p:cNvSpPr>
          <p:nvPr/>
        </p:nvSpPr>
        <p:spPr bwMode="auto">
          <a:xfrm>
            <a:off x="-8749" y="43542"/>
            <a:ext cx="10089375" cy="523220"/>
          </a:xfrm>
          <a:prstGeom prst="rect">
            <a:avLst/>
          </a:prstGeom>
          <a:noFill/>
          <a:ln w="9525">
            <a:noFill/>
            <a:miter lim="800000"/>
            <a:headEnd/>
            <a:tailEnd/>
          </a:ln>
        </p:spPr>
        <p:txBody>
          <a:bodyPr>
            <a:spAutoFit/>
          </a:bodyPr>
          <a:lstStyle/>
          <a:p>
            <a:pPr algn="ctr" defTabSz="914353">
              <a:spcBef>
                <a:spcPct val="50000"/>
              </a:spcBef>
            </a:pPr>
            <a:r>
              <a:rPr lang="ja-JP" altLang="en-US" sz="2800" dirty="0" smtClean="0">
                <a:solidFill>
                  <a:prstClr val="black"/>
                </a:solidFill>
                <a:latin typeface="+mn-ea"/>
                <a:ea typeface="+mn-ea"/>
              </a:rPr>
              <a:t>要介護度</a:t>
            </a:r>
            <a:r>
              <a:rPr lang="ja-JP" altLang="en-US" sz="2800" dirty="0">
                <a:solidFill>
                  <a:prstClr val="black"/>
                </a:solidFill>
                <a:latin typeface="+mn-ea"/>
                <a:ea typeface="+mn-ea"/>
              </a:rPr>
              <a:t>別認定者数の推移</a:t>
            </a:r>
          </a:p>
        </p:txBody>
      </p:sp>
      <p:sp>
        <p:nvSpPr>
          <p:cNvPr id="2" name="テキスト ボックス 1"/>
          <p:cNvSpPr txBox="1"/>
          <p:nvPr/>
        </p:nvSpPr>
        <p:spPr>
          <a:xfrm>
            <a:off x="436051" y="566762"/>
            <a:ext cx="9167366" cy="584775"/>
          </a:xfrm>
          <a:prstGeom prst="rect">
            <a:avLst/>
          </a:prstGeom>
          <a:noFill/>
          <a:ln>
            <a:solidFill>
              <a:schemeClr val="tx1"/>
            </a:solidFill>
          </a:ln>
        </p:spPr>
        <p:txBody>
          <a:bodyPr wrap="square" rtlCol="0">
            <a:spAutoFit/>
          </a:bodyPr>
          <a:lstStyle/>
          <a:p>
            <a:r>
              <a:rPr kumimoji="1" lang="ja-JP" altLang="en-US" sz="1600" dirty="0" smtClean="0"/>
              <a:t>要介護（要支援）の認定者数は、平成２５年４月現在</a:t>
            </a:r>
            <a:r>
              <a:rPr lang="ja-JP" altLang="en-US" sz="1600" dirty="0"/>
              <a:t>５６４</a:t>
            </a:r>
            <a:r>
              <a:rPr kumimoji="1" lang="ja-JP" altLang="en-US" sz="1600" dirty="0" smtClean="0"/>
              <a:t>万人で、この１３年間で約２．５９倍に。このうち軽度の認定者数の増が大きい。また、近年、増加のペースが再び拡大。</a:t>
            </a:r>
            <a:endParaRPr kumimoji="1" lang="ja-JP" altLang="en-US" sz="1600" dirty="0"/>
          </a:p>
        </p:txBody>
      </p:sp>
      <p:sp>
        <p:nvSpPr>
          <p:cNvPr id="57" name="Oval 59"/>
          <p:cNvSpPr>
            <a:spLocks noChangeArrowheads="1"/>
          </p:cNvSpPr>
          <p:nvPr/>
        </p:nvSpPr>
        <p:spPr bwMode="auto">
          <a:xfrm>
            <a:off x="8760248" y="1403326"/>
            <a:ext cx="589975" cy="3381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dirty="0" smtClean="0">
                <a:solidFill>
                  <a:srgbClr val="000000"/>
                </a:solidFill>
                <a:latin typeface="Arial" charset="0"/>
                <a:ea typeface="HG丸ｺﾞｼｯｸM-PRO" pitchFamily="50" charset="-128"/>
              </a:rPr>
              <a:t>５６４</a:t>
            </a:r>
            <a:endParaRPr lang="en-US" altLang="ja-JP" sz="1200" b="1" dirty="0">
              <a:solidFill>
                <a:srgbClr val="000000"/>
              </a:solidFill>
              <a:latin typeface="Arial" charset="0"/>
              <a:ea typeface="HG丸ｺﾞｼｯｸM-PRO" pitchFamily="50" charset="-128"/>
            </a:endParaRPr>
          </a:p>
        </p:txBody>
      </p:sp>
      <p:sp>
        <p:nvSpPr>
          <p:cNvPr id="3" name="スライド番号プレースホルダー 2"/>
          <p:cNvSpPr>
            <a:spLocks noGrp="1"/>
          </p:cNvSpPr>
          <p:nvPr>
            <p:ph type="sldNum" sz="quarter" idx="11"/>
          </p:nvPr>
        </p:nvSpPr>
        <p:spPr>
          <a:xfrm>
            <a:off x="9641817" y="6525347"/>
            <a:ext cx="558444" cy="282575"/>
          </a:xfrm>
        </p:spPr>
        <p:txBody>
          <a:bodyPr/>
          <a:lstStyle/>
          <a:p>
            <a:pPr>
              <a:defRPr/>
            </a:pPr>
            <a:fld id="{A7CC7E30-E6A2-48DF-BBDC-70A482C76B70}" type="slidenum">
              <a:rPr lang="en-US" altLang="ja-JP" sz="1400" smtClean="0">
                <a:solidFill>
                  <a:schemeClr val="tx1"/>
                </a:solidFill>
                <a:latin typeface="HGｺﾞｼｯｸM" panose="020B0609000000000000" pitchFamily="49" charset="-128"/>
                <a:ea typeface="HGｺﾞｼｯｸM" panose="020B0609000000000000" pitchFamily="49" charset="-128"/>
              </a:rPr>
              <a:pPr>
                <a:defRPr/>
              </a:pPr>
              <a:t>6</a:t>
            </a:fld>
            <a:endParaRPr lang="en-US" altLang="ja-JP" sz="1400" dirty="0">
              <a:solidFill>
                <a:schemeClr val="tx1"/>
              </a:solidFill>
              <a:latin typeface="HGｺﾞｼｯｸM" panose="020B0609000000000000" pitchFamily="49" charset="-128"/>
              <a:ea typeface="HGｺﾞｼｯｸM" panose="020B0609000000000000" pitchFamily="49" charset="-128"/>
            </a:endParaRPr>
          </a:p>
        </p:txBody>
      </p:sp>
    </p:spTree>
    <p:extLst>
      <p:ext uri="{BB962C8B-B14F-4D97-AF65-F5344CB8AC3E}">
        <p14:creationId xmlns:p14="http://schemas.microsoft.com/office/powerpoint/2010/main" val="39418144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曲折矢印 25"/>
          <p:cNvSpPr/>
          <p:nvPr/>
        </p:nvSpPr>
        <p:spPr>
          <a:xfrm rot="10800000">
            <a:off x="8757022" y="4365104"/>
            <a:ext cx="1124755" cy="2125406"/>
          </a:xfrm>
          <a:prstGeom prst="bentArrow">
            <a:avLst>
              <a:gd name="adj1" fmla="val 28023"/>
              <a:gd name="adj2" fmla="val 24793"/>
              <a:gd name="adj3" fmla="val 35582"/>
              <a:gd name="adj4" fmla="val 64418"/>
            </a:avLst>
          </a:prstGeom>
          <a:solidFill>
            <a:schemeClr val="accent6">
              <a:lumMod val="60000"/>
              <a:lumOff val="4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dirty="0" smtClean="0">
              <a:solidFill>
                <a:schemeClr val="tx1"/>
              </a:solidFill>
            </a:endParaRPr>
          </a:p>
        </p:txBody>
      </p:sp>
      <p:sp>
        <p:nvSpPr>
          <p:cNvPr id="20" name="角丸四角形 19"/>
          <p:cNvSpPr/>
          <p:nvPr/>
        </p:nvSpPr>
        <p:spPr>
          <a:xfrm>
            <a:off x="7150222" y="2038291"/>
            <a:ext cx="2811888" cy="2598145"/>
          </a:xfrm>
          <a:prstGeom prst="roundRect">
            <a:avLst/>
          </a:prstGeom>
          <a:gradFill>
            <a:gsLst>
              <a:gs pos="0">
                <a:schemeClr val="accent6">
                  <a:lumMod val="20000"/>
                  <a:lumOff val="80000"/>
                </a:schemeClr>
              </a:gs>
              <a:gs pos="40000">
                <a:schemeClr val="accent6">
                  <a:lumMod val="20000"/>
                  <a:lumOff val="8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rtlCol="0" anchor="t"/>
          <a:lstStyle/>
          <a:p>
            <a:pPr>
              <a:lnSpc>
                <a:spcPct val="150000"/>
              </a:lnSpc>
            </a:pPr>
            <a:r>
              <a:rPr kumimoji="1" lang="ja-JP" altLang="en-US" sz="1400" b="1" dirty="0" smtClean="0">
                <a:solidFill>
                  <a:srgbClr val="FF0000"/>
                </a:solidFill>
              </a:rPr>
              <a:t>認知症施策推進５か年計画で対応</a:t>
            </a:r>
            <a:endParaRPr lang="en-US" altLang="ja-JP" sz="1400" b="1" dirty="0">
              <a:solidFill>
                <a:srgbClr val="FF0000"/>
              </a:solidFill>
            </a:endParaRPr>
          </a:p>
          <a:p>
            <a:pPr>
              <a:lnSpc>
                <a:spcPct val="150000"/>
              </a:lnSpc>
            </a:pPr>
            <a:r>
              <a:rPr lang="ja-JP" altLang="en-US" sz="1400" dirty="0" smtClean="0">
                <a:solidFill>
                  <a:schemeClr val="tx1"/>
                </a:solidFill>
              </a:rPr>
              <a:t>　・早期診断・早期対応</a:t>
            </a:r>
            <a:endParaRPr lang="en-US" altLang="ja-JP" sz="1400" dirty="0" smtClean="0">
              <a:solidFill>
                <a:schemeClr val="tx1"/>
              </a:solidFill>
            </a:endParaRPr>
          </a:p>
          <a:p>
            <a:pPr>
              <a:lnSpc>
                <a:spcPct val="150000"/>
              </a:lnSpc>
            </a:pPr>
            <a:r>
              <a:rPr kumimoji="1" lang="ja-JP" altLang="en-US" sz="1400" dirty="0">
                <a:solidFill>
                  <a:schemeClr val="tx1"/>
                </a:solidFill>
              </a:rPr>
              <a:t>　</a:t>
            </a:r>
            <a:r>
              <a:rPr kumimoji="1" lang="ja-JP" altLang="en-US" sz="1400" dirty="0" smtClean="0">
                <a:solidFill>
                  <a:schemeClr val="tx1"/>
                </a:solidFill>
              </a:rPr>
              <a:t>・認知症の普及・啓発</a:t>
            </a:r>
            <a:endParaRPr kumimoji="1" lang="en-US" altLang="ja-JP" sz="1400" dirty="0" smtClean="0">
              <a:solidFill>
                <a:schemeClr val="tx1"/>
              </a:solidFill>
            </a:endParaRPr>
          </a:p>
          <a:p>
            <a:pPr>
              <a:lnSpc>
                <a:spcPct val="150000"/>
              </a:lnSpc>
            </a:pPr>
            <a:r>
              <a:rPr lang="ja-JP" altLang="en-US" sz="1400" dirty="0">
                <a:solidFill>
                  <a:schemeClr val="tx1"/>
                </a:solidFill>
              </a:rPr>
              <a:t>　</a:t>
            </a:r>
            <a:r>
              <a:rPr lang="ja-JP" altLang="en-US" sz="1400" dirty="0" smtClean="0">
                <a:solidFill>
                  <a:schemeClr val="tx1"/>
                </a:solidFill>
              </a:rPr>
              <a:t>・見守りなどの生活支援の</a:t>
            </a:r>
            <a:endParaRPr lang="en-US" altLang="ja-JP" sz="1400" dirty="0" smtClean="0">
              <a:solidFill>
                <a:schemeClr val="tx1"/>
              </a:solidFill>
            </a:endParaRPr>
          </a:p>
          <a:p>
            <a:r>
              <a:rPr lang="ja-JP" altLang="en-US" sz="1400" dirty="0" smtClean="0">
                <a:solidFill>
                  <a:schemeClr val="tx1"/>
                </a:solidFill>
              </a:rPr>
              <a:t>     充実など</a:t>
            </a:r>
            <a:endParaRPr lang="en-US" altLang="ja-JP" sz="1400" dirty="0" smtClean="0">
              <a:solidFill>
                <a:schemeClr val="tx1"/>
              </a:solidFill>
            </a:endParaRPr>
          </a:p>
          <a:p>
            <a:r>
              <a:rPr kumimoji="1" lang="en-US" altLang="ja-JP" sz="1400" dirty="0">
                <a:solidFill>
                  <a:schemeClr val="tx1"/>
                </a:solidFill>
              </a:rPr>
              <a:t> </a:t>
            </a:r>
            <a:r>
              <a:rPr kumimoji="1" lang="en-US" altLang="ja-JP" sz="1400" dirty="0" smtClean="0">
                <a:solidFill>
                  <a:schemeClr val="tx1"/>
                </a:solidFill>
              </a:rPr>
              <a:t>    </a:t>
            </a:r>
            <a:r>
              <a:rPr kumimoji="1" lang="ja-JP" altLang="en-US" sz="1400" dirty="0" smtClean="0">
                <a:solidFill>
                  <a:schemeClr val="tx1"/>
                </a:solidFill>
              </a:rPr>
              <a:t>→地域での生活継続を可</a:t>
            </a:r>
            <a:endParaRPr kumimoji="1" lang="en-US" altLang="ja-JP" sz="1400" dirty="0" smtClean="0">
              <a:solidFill>
                <a:schemeClr val="tx1"/>
              </a:solidFill>
            </a:endParaRPr>
          </a:p>
          <a:p>
            <a:r>
              <a:rPr lang="en-US" altLang="ja-JP" sz="1400" dirty="0">
                <a:solidFill>
                  <a:schemeClr val="tx1"/>
                </a:solidFill>
              </a:rPr>
              <a:t> </a:t>
            </a:r>
            <a:r>
              <a:rPr lang="en-US" altLang="ja-JP" sz="1400" dirty="0" smtClean="0">
                <a:solidFill>
                  <a:schemeClr val="tx1"/>
                </a:solidFill>
              </a:rPr>
              <a:t>       </a:t>
            </a:r>
            <a:r>
              <a:rPr kumimoji="1" lang="ja-JP" altLang="en-US" sz="1400" dirty="0" smtClean="0">
                <a:solidFill>
                  <a:schemeClr val="tx1"/>
                </a:solidFill>
              </a:rPr>
              <a:t>能にする。</a:t>
            </a:r>
          </a:p>
        </p:txBody>
      </p:sp>
      <p:sp>
        <p:nvSpPr>
          <p:cNvPr id="4" name="テキスト ボックス 3"/>
          <p:cNvSpPr txBox="1"/>
          <p:nvPr/>
        </p:nvSpPr>
        <p:spPr>
          <a:xfrm>
            <a:off x="118523" y="15009"/>
            <a:ext cx="9843594" cy="461665"/>
          </a:xfrm>
          <a:prstGeom prst="rect">
            <a:avLst/>
          </a:prstGeom>
          <a:noFill/>
        </p:spPr>
        <p:txBody>
          <a:bodyPr wrap="square" rtlCol="0">
            <a:spAutoFit/>
          </a:bodyPr>
          <a:lstStyle/>
          <a:p>
            <a:pPr algn="ctr"/>
            <a:r>
              <a:rPr kumimoji="1" lang="ja-JP" altLang="en-US" sz="2400" b="1" dirty="0" smtClean="0">
                <a:latin typeface="ＭＳ ゴシック" pitchFamily="49" charset="-128"/>
                <a:ea typeface="ＭＳ ゴシック" pitchFamily="49" charset="-128"/>
              </a:rPr>
              <a:t>認知症高齢者の現状（平成２２年）</a:t>
            </a:r>
            <a:endParaRPr kumimoji="1" lang="ja-JP" altLang="en-US" sz="2400" b="1" dirty="0">
              <a:latin typeface="ＭＳ ゴシック" pitchFamily="49" charset="-128"/>
              <a:ea typeface="ＭＳ ゴシック" pitchFamily="49" charset="-128"/>
            </a:endParaRPr>
          </a:p>
        </p:txBody>
      </p:sp>
      <p:sp>
        <p:nvSpPr>
          <p:cNvPr id="7" name="角丸四角形 6"/>
          <p:cNvSpPr/>
          <p:nvPr/>
        </p:nvSpPr>
        <p:spPr>
          <a:xfrm>
            <a:off x="148609" y="579744"/>
            <a:ext cx="9763254" cy="119307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600" b="1" dirty="0" smtClean="0">
                <a:solidFill>
                  <a:schemeClr val="tx1"/>
                </a:solidFill>
                <a:latin typeface="+mn-ea"/>
              </a:rPr>
              <a:t>○</a:t>
            </a:r>
            <a:r>
              <a:rPr lang="ja-JP" altLang="en-US" sz="1600" b="1" dirty="0" smtClean="0">
                <a:solidFill>
                  <a:schemeClr val="tx1"/>
                </a:solidFill>
                <a:latin typeface="+mn-ea"/>
              </a:rPr>
              <a:t>全国の</a:t>
            </a:r>
            <a:r>
              <a:rPr lang="en-US" altLang="ja-JP" sz="1600" b="1" dirty="0" smtClean="0">
                <a:solidFill>
                  <a:schemeClr val="tx1"/>
                </a:solidFill>
                <a:latin typeface="+mn-ea"/>
              </a:rPr>
              <a:t>65</a:t>
            </a:r>
            <a:r>
              <a:rPr lang="ja-JP" altLang="en-US" sz="1600" b="1" dirty="0" smtClean="0">
                <a:solidFill>
                  <a:schemeClr val="tx1"/>
                </a:solidFill>
                <a:latin typeface="+mn-ea"/>
              </a:rPr>
              <a:t>歳以上の高齢者について、認知症有病率推定値</a:t>
            </a:r>
            <a:r>
              <a:rPr lang="en-US" altLang="ja-JP" sz="1600" b="1" dirty="0" smtClean="0">
                <a:solidFill>
                  <a:schemeClr val="tx1"/>
                </a:solidFill>
                <a:latin typeface="+mn-ea"/>
              </a:rPr>
              <a:t>15</a:t>
            </a:r>
            <a:r>
              <a:rPr lang="ja-JP" altLang="en-US" sz="1600" b="1" dirty="0" smtClean="0">
                <a:solidFill>
                  <a:schemeClr val="tx1"/>
                </a:solidFill>
                <a:latin typeface="+mn-ea"/>
              </a:rPr>
              <a:t>％、認知症有病者数約</a:t>
            </a:r>
            <a:r>
              <a:rPr lang="en-US" altLang="ja-JP" sz="1600" b="1" dirty="0" smtClean="0">
                <a:solidFill>
                  <a:schemeClr val="tx1"/>
                </a:solidFill>
                <a:latin typeface="+mn-ea"/>
              </a:rPr>
              <a:t>439</a:t>
            </a:r>
            <a:r>
              <a:rPr lang="ja-JP" altLang="en-US" sz="1600" b="1" dirty="0" smtClean="0">
                <a:solidFill>
                  <a:schemeClr val="tx1"/>
                </a:solidFill>
                <a:latin typeface="+mn-ea"/>
              </a:rPr>
              <a:t>万人と推</a:t>
            </a:r>
            <a:endParaRPr lang="en-US" altLang="ja-JP" sz="1600" b="1" dirty="0" smtClean="0">
              <a:solidFill>
                <a:schemeClr val="tx1"/>
              </a:solidFill>
              <a:latin typeface="+mn-ea"/>
            </a:endParaRPr>
          </a:p>
          <a:p>
            <a:r>
              <a:rPr lang="en-US" altLang="ja-JP" sz="1600" b="1" dirty="0">
                <a:solidFill>
                  <a:schemeClr val="tx1"/>
                </a:solidFill>
                <a:latin typeface="+mn-ea"/>
              </a:rPr>
              <a:t> </a:t>
            </a:r>
            <a:r>
              <a:rPr lang="en-US" altLang="ja-JP" sz="1600" b="1" dirty="0" smtClean="0">
                <a:solidFill>
                  <a:schemeClr val="tx1"/>
                </a:solidFill>
                <a:latin typeface="+mn-ea"/>
              </a:rPr>
              <a:t>  </a:t>
            </a:r>
            <a:r>
              <a:rPr lang="ja-JP" altLang="en-US" sz="1600" b="1" dirty="0" smtClean="0">
                <a:solidFill>
                  <a:schemeClr val="tx1"/>
                </a:solidFill>
                <a:latin typeface="+mn-ea"/>
              </a:rPr>
              <a:t>計</a:t>
            </a:r>
            <a:r>
              <a:rPr lang="en-US" altLang="ja-JP" sz="1600" b="1" dirty="0" smtClean="0">
                <a:solidFill>
                  <a:schemeClr val="tx1"/>
                </a:solidFill>
                <a:latin typeface="+mn-ea"/>
              </a:rPr>
              <a:t> </a:t>
            </a:r>
            <a:r>
              <a:rPr lang="ja-JP" altLang="en-US" sz="1600" b="1" dirty="0" smtClean="0">
                <a:solidFill>
                  <a:schemeClr val="tx1"/>
                </a:solidFill>
                <a:latin typeface="+mn-ea"/>
              </a:rPr>
              <a:t>（</a:t>
            </a:r>
            <a:r>
              <a:rPr lang="ja-JP" altLang="en-US" sz="1600" b="1" dirty="0">
                <a:solidFill>
                  <a:schemeClr val="tx1"/>
                </a:solidFill>
                <a:latin typeface="+mn-ea"/>
              </a:rPr>
              <a:t>平成</a:t>
            </a:r>
            <a:r>
              <a:rPr lang="en-US" altLang="ja-JP" sz="1600" b="1" dirty="0" smtClean="0">
                <a:solidFill>
                  <a:schemeClr val="tx1"/>
                </a:solidFill>
                <a:latin typeface="+mn-ea"/>
              </a:rPr>
              <a:t>22 </a:t>
            </a:r>
            <a:r>
              <a:rPr lang="ja-JP" altLang="en-US" sz="1600" b="1" dirty="0" smtClean="0">
                <a:solidFill>
                  <a:schemeClr val="tx1"/>
                </a:solidFill>
                <a:latin typeface="+mn-ea"/>
              </a:rPr>
              <a:t>年）。</a:t>
            </a:r>
            <a:r>
              <a:rPr kumimoji="1" lang="ja-JP" altLang="en-US" sz="1600" b="1" dirty="0" smtClean="0">
                <a:solidFill>
                  <a:schemeClr val="tx1"/>
                </a:solidFill>
                <a:latin typeface="+mn-ea"/>
              </a:rPr>
              <a:t> また、全国の</a:t>
            </a:r>
            <a:r>
              <a:rPr kumimoji="1" lang="en-US" altLang="ja-JP" sz="1600" b="1" dirty="0" smtClean="0">
                <a:solidFill>
                  <a:schemeClr val="tx1"/>
                </a:solidFill>
                <a:latin typeface="+mn-ea"/>
              </a:rPr>
              <a:t>MCI</a:t>
            </a:r>
            <a:r>
              <a:rPr kumimoji="1" lang="ja-JP" altLang="en-US" sz="1600" b="1" dirty="0" smtClean="0">
                <a:solidFill>
                  <a:schemeClr val="tx1"/>
                </a:solidFill>
                <a:latin typeface="+mn-ea"/>
              </a:rPr>
              <a:t>（正常でもない、認知症でもない（正常と認知症の中間）状態の</a:t>
            </a:r>
            <a:endParaRPr kumimoji="1" lang="en-US" altLang="ja-JP" sz="1600" b="1" dirty="0" smtClean="0">
              <a:solidFill>
                <a:schemeClr val="tx1"/>
              </a:solidFill>
              <a:latin typeface="+mn-ea"/>
            </a:endParaRPr>
          </a:p>
          <a:p>
            <a:r>
              <a:rPr lang="en-US" altLang="ja-JP" sz="1600" b="1" dirty="0">
                <a:solidFill>
                  <a:schemeClr val="tx1"/>
                </a:solidFill>
                <a:latin typeface="+mn-ea"/>
              </a:rPr>
              <a:t> </a:t>
            </a:r>
            <a:r>
              <a:rPr lang="en-US" altLang="ja-JP" sz="1600" b="1" dirty="0" smtClean="0">
                <a:solidFill>
                  <a:schemeClr val="tx1"/>
                </a:solidFill>
                <a:latin typeface="+mn-ea"/>
              </a:rPr>
              <a:t>  </a:t>
            </a:r>
            <a:r>
              <a:rPr kumimoji="1" lang="ja-JP" altLang="en-US" sz="1600" b="1" dirty="0" smtClean="0">
                <a:solidFill>
                  <a:schemeClr val="tx1"/>
                </a:solidFill>
                <a:latin typeface="+mn-ea"/>
              </a:rPr>
              <a:t>者）の有病率推定値</a:t>
            </a:r>
            <a:r>
              <a:rPr kumimoji="1" lang="en-US" altLang="ja-JP" sz="1600" b="1" dirty="0" smtClean="0">
                <a:solidFill>
                  <a:schemeClr val="tx1"/>
                </a:solidFill>
                <a:latin typeface="+mn-ea"/>
              </a:rPr>
              <a:t>13</a:t>
            </a:r>
            <a:r>
              <a:rPr kumimoji="1" lang="ja-JP" altLang="en-US" sz="1600" b="1" dirty="0" smtClean="0">
                <a:solidFill>
                  <a:schemeClr val="tx1"/>
                </a:solidFill>
                <a:latin typeface="+mn-ea"/>
              </a:rPr>
              <a:t>％、</a:t>
            </a:r>
            <a:r>
              <a:rPr kumimoji="1" lang="en-US" altLang="ja-JP" sz="1600" b="1" dirty="0" smtClean="0">
                <a:solidFill>
                  <a:schemeClr val="tx1"/>
                </a:solidFill>
                <a:latin typeface="+mn-ea"/>
              </a:rPr>
              <a:t>MCI</a:t>
            </a:r>
            <a:r>
              <a:rPr kumimoji="1" lang="ja-JP" altLang="en-US" sz="1600" b="1" dirty="0" smtClean="0">
                <a:solidFill>
                  <a:schemeClr val="tx1"/>
                </a:solidFill>
                <a:latin typeface="+mn-ea"/>
              </a:rPr>
              <a:t>有病者数約</a:t>
            </a:r>
            <a:r>
              <a:rPr kumimoji="1" lang="en-US" altLang="ja-JP" sz="1600" b="1" dirty="0" smtClean="0">
                <a:solidFill>
                  <a:schemeClr val="tx1"/>
                </a:solidFill>
                <a:latin typeface="+mn-ea"/>
              </a:rPr>
              <a:t>380</a:t>
            </a:r>
            <a:r>
              <a:rPr kumimoji="1" lang="ja-JP" altLang="en-US" sz="1600" b="1" dirty="0" smtClean="0">
                <a:solidFill>
                  <a:schemeClr val="tx1"/>
                </a:solidFill>
                <a:latin typeface="+mn-ea"/>
              </a:rPr>
              <a:t>万人と推計（平成</a:t>
            </a:r>
            <a:r>
              <a:rPr kumimoji="1" lang="en-US" altLang="ja-JP" sz="1600" b="1" dirty="0" smtClean="0">
                <a:solidFill>
                  <a:schemeClr val="tx1"/>
                </a:solidFill>
                <a:latin typeface="+mn-ea"/>
              </a:rPr>
              <a:t>22</a:t>
            </a:r>
            <a:r>
              <a:rPr kumimoji="1" lang="ja-JP" altLang="en-US" sz="1600" b="1" dirty="0" smtClean="0">
                <a:solidFill>
                  <a:schemeClr val="tx1"/>
                </a:solidFill>
                <a:latin typeface="+mn-ea"/>
              </a:rPr>
              <a:t>年）。</a:t>
            </a:r>
            <a:endParaRPr kumimoji="1" lang="en-US" altLang="ja-JP" sz="1600" b="1" dirty="0" smtClean="0">
              <a:solidFill>
                <a:schemeClr val="tx1"/>
              </a:solidFill>
              <a:latin typeface="+mn-ea"/>
            </a:endParaRPr>
          </a:p>
          <a:p>
            <a:pPr>
              <a:lnSpc>
                <a:spcPct val="150000"/>
              </a:lnSpc>
            </a:pPr>
            <a:r>
              <a:rPr kumimoji="1" lang="ja-JP" altLang="en-US" sz="1600" b="1" dirty="0" smtClean="0">
                <a:solidFill>
                  <a:schemeClr val="tx1"/>
                </a:solidFill>
                <a:latin typeface="+mn-ea"/>
              </a:rPr>
              <a:t>○介護保険制度を利用している認知症高齢者は約</a:t>
            </a:r>
            <a:r>
              <a:rPr kumimoji="1" lang="en-US" altLang="ja-JP" sz="1600" b="1" dirty="0" smtClean="0">
                <a:solidFill>
                  <a:schemeClr val="tx1"/>
                </a:solidFill>
                <a:latin typeface="+mn-ea"/>
              </a:rPr>
              <a:t>280</a:t>
            </a:r>
            <a:r>
              <a:rPr kumimoji="1" lang="ja-JP" altLang="en-US" sz="1600" b="1" dirty="0" smtClean="0">
                <a:solidFill>
                  <a:schemeClr val="tx1"/>
                </a:solidFill>
                <a:latin typeface="+mn-ea"/>
              </a:rPr>
              <a:t>万人（平成</a:t>
            </a:r>
            <a:r>
              <a:rPr kumimoji="1" lang="en-US" altLang="ja-JP" sz="1600" b="1" dirty="0" smtClean="0">
                <a:solidFill>
                  <a:schemeClr val="tx1"/>
                </a:solidFill>
                <a:latin typeface="+mn-ea"/>
              </a:rPr>
              <a:t>22</a:t>
            </a:r>
            <a:r>
              <a:rPr kumimoji="1" lang="ja-JP" altLang="en-US" sz="1600" b="1" dirty="0" smtClean="0">
                <a:solidFill>
                  <a:schemeClr val="tx1"/>
                </a:solidFill>
                <a:latin typeface="+mn-ea"/>
              </a:rPr>
              <a:t>年）。</a:t>
            </a:r>
            <a:endParaRPr kumimoji="1" lang="en-US" altLang="ja-JP" sz="1600" b="1" dirty="0" smtClean="0">
              <a:solidFill>
                <a:schemeClr val="tx1"/>
              </a:solidFill>
              <a:latin typeface="+mn-ea"/>
            </a:endParaRPr>
          </a:p>
        </p:txBody>
      </p:sp>
      <p:graphicFrame>
        <p:nvGraphicFramePr>
          <p:cNvPr id="6" name="図表 5"/>
          <p:cNvGraphicFramePr/>
          <p:nvPr>
            <p:extLst>
              <p:ext uri="{D42A27DB-BD31-4B8C-83A1-F6EECF244321}">
                <p14:modId xmlns:p14="http://schemas.microsoft.com/office/powerpoint/2010/main" val="105012990"/>
              </p:ext>
            </p:extLst>
          </p:nvPr>
        </p:nvGraphicFramePr>
        <p:xfrm>
          <a:off x="776604" y="2045597"/>
          <a:ext cx="7739395" cy="3837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テキスト ボックス 7"/>
          <p:cNvSpPr txBox="1"/>
          <p:nvPr/>
        </p:nvSpPr>
        <p:spPr>
          <a:xfrm>
            <a:off x="3248786" y="4945007"/>
            <a:ext cx="2811886" cy="369332"/>
          </a:xfrm>
          <a:prstGeom prst="rect">
            <a:avLst/>
          </a:prstGeom>
          <a:noFill/>
        </p:spPr>
        <p:txBody>
          <a:bodyPr wrap="square" rtlCol="0">
            <a:spAutoFit/>
          </a:bodyPr>
          <a:lstStyle/>
          <a:p>
            <a:pPr algn="ctr"/>
            <a:r>
              <a:rPr kumimoji="1" lang="ja-JP" altLang="en-US" b="1" dirty="0" smtClean="0"/>
              <a:t>健常者</a:t>
            </a:r>
            <a:endParaRPr kumimoji="1" lang="ja-JP" altLang="en-US" b="1" dirty="0"/>
          </a:p>
        </p:txBody>
      </p:sp>
      <p:sp>
        <p:nvSpPr>
          <p:cNvPr id="9" name="テキスト ボックス 8"/>
          <p:cNvSpPr txBox="1"/>
          <p:nvPr/>
        </p:nvSpPr>
        <p:spPr>
          <a:xfrm>
            <a:off x="3293924" y="3760418"/>
            <a:ext cx="2811886" cy="369332"/>
          </a:xfrm>
          <a:prstGeom prst="rect">
            <a:avLst/>
          </a:prstGeom>
          <a:noFill/>
        </p:spPr>
        <p:txBody>
          <a:bodyPr wrap="square" rtlCol="0">
            <a:spAutoFit/>
          </a:bodyPr>
          <a:lstStyle/>
          <a:p>
            <a:pPr algn="ctr"/>
            <a:r>
              <a:rPr kumimoji="1" lang="ja-JP" altLang="en-US" b="1" dirty="0" smtClean="0"/>
              <a:t>約３８０万人（注）</a:t>
            </a:r>
            <a:endParaRPr kumimoji="1" lang="ja-JP" altLang="en-US" b="1" dirty="0"/>
          </a:p>
        </p:txBody>
      </p:sp>
      <p:sp>
        <p:nvSpPr>
          <p:cNvPr id="10" name="テキスト ボックス 9"/>
          <p:cNvSpPr txBox="1"/>
          <p:nvPr/>
        </p:nvSpPr>
        <p:spPr>
          <a:xfrm>
            <a:off x="3293924" y="3109905"/>
            <a:ext cx="2811886" cy="369332"/>
          </a:xfrm>
          <a:prstGeom prst="rect">
            <a:avLst/>
          </a:prstGeom>
          <a:noFill/>
        </p:spPr>
        <p:txBody>
          <a:bodyPr wrap="square" rtlCol="0">
            <a:spAutoFit/>
          </a:bodyPr>
          <a:lstStyle/>
          <a:p>
            <a:pPr algn="ctr"/>
            <a:r>
              <a:rPr kumimoji="1" lang="ja-JP" altLang="en-US" b="1" dirty="0" smtClean="0"/>
              <a:t>約１６０万人</a:t>
            </a:r>
            <a:endParaRPr kumimoji="1" lang="ja-JP" altLang="en-US" b="1" dirty="0"/>
          </a:p>
        </p:txBody>
      </p:sp>
      <p:sp>
        <p:nvSpPr>
          <p:cNvPr id="11" name="テキスト ボックス 10"/>
          <p:cNvSpPr txBox="1"/>
          <p:nvPr/>
        </p:nvSpPr>
        <p:spPr>
          <a:xfrm>
            <a:off x="3293924" y="2636913"/>
            <a:ext cx="2811886" cy="369332"/>
          </a:xfrm>
          <a:prstGeom prst="rect">
            <a:avLst/>
          </a:prstGeom>
          <a:noFill/>
        </p:spPr>
        <p:txBody>
          <a:bodyPr wrap="square" rtlCol="0">
            <a:spAutoFit/>
          </a:bodyPr>
          <a:lstStyle/>
          <a:p>
            <a:pPr algn="ctr"/>
            <a:r>
              <a:rPr kumimoji="1" lang="ja-JP" altLang="en-US" b="1" dirty="0" smtClean="0"/>
              <a:t>約２８０万人</a:t>
            </a:r>
            <a:endParaRPr kumimoji="1" lang="ja-JP" altLang="en-US" b="1" dirty="0"/>
          </a:p>
        </p:txBody>
      </p:sp>
      <p:sp>
        <p:nvSpPr>
          <p:cNvPr id="13" name="左中かっこ 12"/>
          <p:cNvSpPr/>
          <p:nvPr/>
        </p:nvSpPr>
        <p:spPr>
          <a:xfrm>
            <a:off x="3214430" y="2107282"/>
            <a:ext cx="396975" cy="917224"/>
          </a:xfrm>
          <a:prstGeom prst="leftBrace">
            <a:avLst/>
          </a:prstGeom>
          <a:ln w="15875">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555690" y="2349054"/>
            <a:ext cx="3055718" cy="461665"/>
          </a:xfrm>
          <a:prstGeom prst="rect">
            <a:avLst/>
          </a:prstGeom>
          <a:noFill/>
        </p:spPr>
        <p:txBody>
          <a:bodyPr wrap="square" rtlCol="0">
            <a:spAutoFit/>
          </a:bodyPr>
          <a:lstStyle/>
          <a:p>
            <a:r>
              <a:rPr kumimoji="1" lang="ja-JP" altLang="en-US" sz="1200" dirty="0" smtClean="0"/>
              <a:t>介護保険制度を利用している認知症</a:t>
            </a:r>
            <a:endParaRPr kumimoji="1" lang="en-US" altLang="ja-JP" sz="1200" dirty="0" smtClean="0"/>
          </a:p>
          <a:p>
            <a:r>
              <a:rPr kumimoji="1" lang="ja-JP" altLang="en-US" sz="1200" dirty="0" smtClean="0"/>
              <a:t>高齢者（日常生活自立度</a:t>
            </a:r>
            <a:r>
              <a:rPr kumimoji="1" lang="en-US" altLang="ja-JP" sz="1200" dirty="0" smtClean="0"/>
              <a:t>Ⅱ</a:t>
            </a:r>
            <a:r>
              <a:rPr kumimoji="1" lang="ja-JP" altLang="en-US" sz="1200" dirty="0" smtClean="0"/>
              <a:t>以上）</a:t>
            </a:r>
            <a:endParaRPr kumimoji="1" lang="ja-JP" altLang="en-US" sz="1200" dirty="0"/>
          </a:p>
        </p:txBody>
      </p:sp>
      <p:sp>
        <p:nvSpPr>
          <p:cNvPr id="15" name="左中かっこ 14"/>
          <p:cNvSpPr/>
          <p:nvPr/>
        </p:nvSpPr>
        <p:spPr>
          <a:xfrm>
            <a:off x="2743718" y="3024681"/>
            <a:ext cx="391479" cy="475623"/>
          </a:xfrm>
          <a:prstGeom prst="leftBrace">
            <a:avLst/>
          </a:prstGeom>
          <a:ln w="15875">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568099" y="3039518"/>
            <a:ext cx="2249508" cy="461665"/>
          </a:xfrm>
          <a:prstGeom prst="rect">
            <a:avLst/>
          </a:prstGeom>
          <a:noFill/>
        </p:spPr>
        <p:txBody>
          <a:bodyPr wrap="square" rtlCol="0">
            <a:spAutoFit/>
          </a:bodyPr>
          <a:lstStyle/>
          <a:p>
            <a:r>
              <a:rPr kumimoji="1" lang="ja-JP" altLang="en-US" sz="1200" dirty="0" smtClean="0"/>
              <a:t>日常生活自立度</a:t>
            </a:r>
            <a:r>
              <a:rPr kumimoji="1" lang="en-US" altLang="ja-JP" sz="1200" dirty="0" smtClean="0"/>
              <a:t>Ⅰ</a:t>
            </a:r>
            <a:r>
              <a:rPr kumimoji="1" lang="ja-JP" altLang="en-US" sz="1200" dirty="0" smtClean="0"/>
              <a:t>又は要介護認定を受けていない人</a:t>
            </a:r>
            <a:endParaRPr kumimoji="1" lang="ja-JP" altLang="en-US" sz="1200" dirty="0"/>
          </a:p>
        </p:txBody>
      </p:sp>
      <p:sp>
        <p:nvSpPr>
          <p:cNvPr id="17" name="左中かっこ 16"/>
          <p:cNvSpPr/>
          <p:nvPr/>
        </p:nvSpPr>
        <p:spPr>
          <a:xfrm>
            <a:off x="1864961" y="3543400"/>
            <a:ext cx="321358" cy="930588"/>
          </a:xfrm>
          <a:prstGeom prst="leftBrace">
            <a:avLst/>
          </a:prstGeom>
          <a:ln w="15875">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562629" y="3691480"/>
            <a:ext cx="1446113" cy="461665"/>
          </a:xfrm>
          <a:prstGeom prst="rect">
            <a:avLst/>
          </a:prstGeom>
          <a:noFill/>
        </p:spPr>
        <p:txBody>
          <a:bodyPr wrap="square" rtlCol="0">
            <a:spAutoFit/>
          </a:bodyPr>
          <a:lstStyle/>
          <a:p>
            <a:r>
              <a:rPr kumimoji="1" lang="ja-JP" altLang="en-US" sz="1200" dirty="0" smtClean="0"/>
              <a:t>ＭＣＩの人（正常と認知症の中間の人）</a:t>
            </a:r>
            <a:endParaRPr kumimoji="1" lang="ja-JP" altLang="en-US" sz="1200" dirty="0"/>
          </a:p>
        </p:txBody>
      </p:sp>
      <p:sp>
        <p:nvSpPr>
          <p:cNvPr id="19" name="右矢印 18"/>
          <p:cNvSpPr/>
          <p:nvPr/>
        </p:nvSpPr>
        <p:spPr>
          <a:xfrm>
            <a:off x="6389838" y="2601470"/>
            <a:ext cx="714454" cy="395482"/>
          </a:xfrm>
          <a:prstGeom prst="rightArrow">
            <a:avLst/>
          </a:prstGeom>
          <a:solidFill>
            <a:srgbClr val="00B0F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dirty="0" smtClean="0">
              <a:solidFill>
                <a:schemeClr val="tx1"/>
              </a:solidFill>
            </a:endParaRPr>
          </a:p>
        </p:txBody>
      </p:sp>
      <p:sp>
        <p:nvSpPr>
          <p:cNvPr id="22" name="右中かっこ 21"/>
          <p:cNvSpPr/>
          <p:nvPr/>
        </p:nvSpPr>
        <p:spPr>
          <a:xfrm>
            <a:off x="6105811" y="2107457"/>
            <a:ext cx="284028" cy="1392847"/>
          </a:xfrm>
          <a:prstGeom prst="rightBrace">
            <a:avLst/>
          </a:prstGeom>
          <a:ln w="15875">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p:cNvSpPr txBox="1"/>
          <p:nvPr/>
        </p:nvSpPr>
        <p:spPr>
          <a:xfrm>
            <a:off x="2651263" y="4160619"/>
            <a:ext cx="4257999" cy="253916"/>
          </a:xfrm>
          <a:prstGeom prst="rect">
            <a:avLst/>
          </a:prstGeom>
          <a:noFill/>
        </p:spPr>
        <p:txBody>
          <a:bodyPr wrap="square" rtlCol="0">
            <a:spAutoFit/>
          </a:bodyPr>
          <a:lstStyle/>
          <a:p>
            <a:r>
              <a:rPr kumimoji="1" lang="ja-JP" altLang="en-US" sz="1050" dirty="0" smtClean="0"/>
              <a:t>（注）</a:t>
            </a:r>
            <a:r>
              <a:rPr kumimoji="1" lang="en-US" altLang="ja-JP" sz="1050" dirty="0" smtClean="0"/>
              <a:t>MCI</a:t>
            </a:r>
            <a:r>
              <a:rPr kumimoji="1" lang="ja-JP" altLang="en-US" sz="1050" dirty="0" smtClean="0"/>
              <a:t>の全ての者が認知症になるわけではないことに留意</a:t>
            </a:r>
            <a:endParaRPr kumimoji="1" lang="ja-JP" altLang="en-US" sz="1050" dirty="0"/>
          </a:p>
        </p:txBody>
      </p:sp>
      <p:sp>
        <p:nvSpPr>
          <p:cNvPr id="29" name="テキスト ボックス 28"/>
          <p:cNvSpPr txBox="1"/>
          <p:nvPr/>
        </p:nvSpPr>
        <p:spPr>
          <a:xfrm>
            <a:off x="4780300" y="6542354"/>
            <a:ext cx="4740037" cy="338554"/>
          </a:xfrm>
          <a:prstGeom prst="rect">
            <a:avLst/>
          </a:prstGeom>
          <a:noFill/>
          <a:ln>
            <a:noFill/>
          </a:ln>
        </p:spPr>
        <p:txBody>
          <a:bodyPr wrap="square" rtlCol="0">
            <a:spAutoFit/>
          </a:bodyPr>
          <a:lstStyle/>
          <a:p>
            <a:r>
              <a:rPr kumimoji="1" lang="ja-JP" altLang="en-US" sz="800" dirty="0" smtClean="0"/>
              <a:t>出典：「都市部における認知症有病率と認知症の生活機能障害への対応」（</a:t>
            </a:r>
            <a:r>
              <a:rPr kumimoji="1" lang="en-US" altLang="ja-JP" sz="800" dirty="0" smtClean="0"/>
              <a:t>H25.5</a:t>
            </a:r>
            <a:r>
              <a:rPr kumimoji="1" lang="ja-JP" altLang="en-US" sz="800" dirty="0" smtClean="0"/>
              <a:t>報告）及び</a:t>
            </a:r>
            <a:r>
              <a:rPr kumimoji="1" lang="en-US" altLang="ja-JP" sz="800" dirty="0" smtClean="0"/>
              <a:t>『</a:t>
            </a:r>
            <a:r>
              <a:rPr kumimoji="1" lang="ja-JP" altLang="en-US" sz="800" dirty="0" smtClean="0"/>
              <a:t>「認</a:t>
            </a:r>
            <a:endParaRPr kumimoji="1" lang="en-US" altLang="ja-JP" sz="800" dirty="0" smtClean="0"/>
          </a:p>
          <a:p>
            <a:r>
              <a:rPr lang="ja-JP" altLang="en-US" sz="800" dirty="0"/>
              <a:t>　</a:t>
            </a:r>
            <a:r>
              <a:rPr lang="ja-JP" altLang="en-US" sz="800" dirty="0" smtClean="0"/>
              <a:t>　　　</a:t>
            </a:r>
            <a:r>
              <a:rPr kumimoji="1" lang="ja-JP" altLang="en-US" sz="800" dirty="0" smtClean="0"/>
              <a:t>知症</a:t>
            </a:r>
            <a:r>
              <a:rPr lang="ja-JP" altLang="en-US" sz="800" dirty="0" smtClean="0"/>
              <a:t>高齢者の日常生活自立度」</a:t>
            </a:r>
            <a:r>
              <a:rPr lang="en-US" altLang="ja-JP" sz="800" dirty="0" smtClean="0"/>
              <a:t>Ⅱ</a:t>
            </a:r>
            <a:r>
              <a:rPr lang="ja-JP" altLang="en-US" sz="800" dirty="0" smtClean="0"/>
              <a:t>以上の高齢者数について</a:t>
            </a:r>
            <a:r>
              <a:rPr lang="en-US" altLang="ja-JP" sz="800" dirty="0" smtClean="0"/>
              <a:t>』</a:t>
            </a:r>
            <a:r>
              <a:rPr lang="ja-JP" altLang="en-US" sz="800" dirty="0" smtClean="0"/>
              <a:t>（</a:t>
            </a:r>
            <a:r>
              <a:rPr lang="en-US" altLang="ja-JP" sz="800" dirty="0" smtClean="0"/>
              <a:t>H24.8</a:t>
            </a:r>
            <a:r>
              <a:rPr lang="ja-JP" altLang="en-US" sz="800" dirty="0" smtClean="0"/>
              <a:t>公表）を引用</a:t>
            </a:r>
            <a:endParaRPr kumimoji="1" lang="ja-JP" altLang="en-US" sz="800" dirty="0"/>
          </a:p>
        </p:txBody>
      </p:sp>
      <p:sp>
        <p:nvSpPr>
          <p:cNvPr id="21" name="左大かっこ 20"/>
          <p:cNvSpPr/>
          <p:nvPr/>
        </p:nvSpPr>
        <p:spPr>
          <a:xfrm rot="16200000">
            <a:off x="4561272" y="2124542"/>
            <a:ext cx="156678" cy="7672432"/>
          </a:xfrm>
          <a:prstGeom prst="leftBracket">
            <a:avLst/>
          </a:prstGeom>
          <a:ln w="15875">
            <a:solidFill>
              <a:schemeClr val="accent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055816" y="5898809"/>
            <a:ext cx="3210768" cy="307777"/>
          </a:xfrm>
          <a:prstGeom prst="rect">
            <a:avLst/>
          </a:prstGeom>
          <a:solidFill>
            <a:schemeClr val="bg1"/>
          </a:solidFill>
        </p:spPr>
        <p:txBody>
          <a:bodyPr wrap="square" rtlCol="0">
            <a:spAutoFit/>
          </a:bodyPr>
          <a:lstStyle/>
          <a:p>
            <a:pPr algn="ctr"/>
            <a:r>
              <a:rPr kumimoji="1" lang="en-US" altLang="ja-JP" sz="1400" dirty="0" smtClean="0">
                <a:latin typeface="+mj-ea"/>
                <a:ea typeface="+mj-ea"/>
              </a:rPr>
              <a:t>65</a:t>
            </a:r>
            <a:r>
              <a:rPr kumimoji="1" lang="ja-JP" altLang="en-US" sz="1400" dirty="0" smtClean="0">
                <a:latin typeface="+mj-ea"/>
                <a:ea typeface="+mj-ea"/>
              </a:rPr>
              <a:t>歳以上高齢者人口</a:t>
            </a:r>
            <a:r>
              <a:rPr kumimoji="1" lang="en-US" altLang="ja-JP" sz="1400" dirty="0" smtClean="0">
                <a:latin typeface="+mj-ea"/>
                <a:ea typeface="+mj-ea"/>
              </a:rPr>
              <a:t>2,874</a:t>
            </a:r>
            <a:r>
              <a:rPr kumimoji="1" lang="ja-JP" altLang="en-US" sz="1400" dirty="0" smtClean="0">
                <a:latin typeface="+mj-ea"/>
                <a:ea typeface="+mj-ea"/>
              </a:rPr>
              <a:t>万人</a:t>
            </a:r>
            <a:endParaRPr kumimoji="1" lang="ja-JP" altLang="en-US" sz="1400" dirty="0">
              <a:latin typeface="+mj-ea"/>
              <a:ea typeface="+mj-ea"/>
            </a:endParaRPr>
          </a:p>
        </p:txBody>
      </p:sp>
      <p:sp>
        <p:nvSpPr>
          <p:cNvPr id="27" name="角丸四角形 26"/>
          <p:cNvSpPr/>
          <p:nvPr/>
        </p:nvSpPr>
        <p:spPr>
          <a:xfrm>
            <a:off x="522208" y="6190013"/>
            <a:ext cx="8154468" cy="327609"/>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solidFill>
              </a:rPr>
              <a:t>持続可能な介護保険制度を確立し、安心して生活できる地域づくり。</a:t>
            </a:r>
          </a:p>
        </p:txBody>
      </p:sp>
      <p:cxnSp>
        <p:nvCxnSpPr>
          <p:cNvPr id="30" name="直線コネクタ 29"/>
          <p:cNvCxnSpPr/>
          <p:nvPr/>
        </p:nvCxnSpPr>
        <p:spPr>
          <a:xfrm flipV="1">
            <a:off x="1944343" y="3523934"/>
            <a:ext cx="5205878" cy="7615"/>
          </a:xfrm>
          <a:prstGeom prst="line">
            <a:avLst/>
          </a:prstGeom>
          <a:ln w="25400">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6389838" y="3645024"/>
            <a:ext cx="952606" cy="253916"/>
          </a:xfrm>
          <a:prstGeom prst="rect">
            <a:avLst/>
          </a:prstGeom>
          <a:noFill/>
        </p:spPr>
        <p:txBody>
          <a:bodyPr wrap="square" rtlCol="0">
            <a:spAutoFit/>
          </a:bodyPr>
          <a:lstStyle/>
          <a:p>
            <a:r>
              <a:rPr kumimoji="1" lang="ja-JP" altLang="en-US" sz="1050" dirty="0" smtClean="0"/>
              <a:t>一部の人</a:t>
            </a:r>
            <a:endParaRPr kumimoji="1" lang="ja-JP" altLang="en-US" sz="1050" dirty="0"/>
          </a:p>
        </p:txBody>
      </p:sp>
      <p:cxnSp>
        <p:nvCxnSpPr>
          <p:cNvPr id="12" name="直線矢印コネクタ 11"/>
          <p:cNvCxnSpPr/>
          <p:nvPr/>
        </p:nvCxnSpPr>
        <p:spPr>
          <a:xfrm>
            <a:off x="5754767" y="3918609"/>
            <a:ext cx="1349525" cy="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1" name="スライド番号プレースホルダー 1"/>
          <p:cNvSpPr txBox="1">
            <a:spLocks noGrp="1"/>
          </p:cNvSpPr>
          <p:nvPr/>
        </p:nvSpPr>
        <p:spPr bwMode="auto">
          <a:xfrm>
            <a:off x="9520337" y="6520442"/>
            <a:ext cx="560290"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200">
                <a:solidFill>
                  <a:srgbClr val="000000"/>
                </a:solidFill>
              </a:rPr>
              <a:pPr algn="r">
                <a:defRPr/>
              </a:pPr>
              <a:t>60</a:t>
            </a:fld>
            <a:endParaRPr lang="en-US" altLang="ja-JP" sz="1200" dirty="0">
              <a:solidFill>
                <a:srgbClr val="000000"/>
              </a:solidFill>
            </a:endParaRPr>
          </a:p>
        </p:txBody>
      </p:sp>
    </p:spTree>
    <p:extLst>
      <p:ext uri="{BB962C8B-B14F-4D97-AF65-F5344CB8AC3E}">
        <p14:creationId xmlns:p14="http://schemas.microsoft.com/office/powerpoint/2010/main" val="26993214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497937" y="2509619"/>
            <a:ext cx="9146638" cy="113488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lnSpc>
                <a:spcPts val="0"/>
              </a:lnSpc>
              <a:spcBef>
                <a:spcPct val="0"/>
              </a:spcBef>
              <a:spcAft>
                <a:spcPct val="0"/>
              </a:spcAft>
              <a:defRPr/>
            </a:pPr>
            <a:r>
              <a:rPr lang="en-US" altLang="ja-JP" sz="1200" dirty="0">
                <a:solidFill>
                  <a:prstClr val="black"/>
                </a:solidFill>
              </a:rPr>
              <a:t>【</a:t>
            </a:r>
            <a:r>
              <a:rPr lang="ja-JP" altLang="en-US" sz="1200" dirty="0">
                <a:solidFill>
                  <a:prstClr val="black"/>
                </a:solidFill>
              </a:rPr>
              <a:t>基本的な考え方</a:t>
            </a:r>
            <a:r>
              <a:rPr lang="en-US" altLang="ja-JP" sz="1200" dirty="0">
                <a:solidFill>
                  <a:prstClr val="black"/>
                </a:solidFill>
              </a:rPr>
              <a:t>】</a:t>
            </a:r>
          </a:p>
          <a:p>
            <a:pPr fontAlgn="base">
              <a:spcBef>
                <a:spcPct val="0"/>
              </a:spcBef>
              <a:spcAft>
                <a:spcPct val="0"/>
              </a:spcAft>
              <a:defRPr/>
            </a:pPr>
            <a:endParaRPr lang="en-US" altLang="ja-JP" sz="1200" dirty="0">
              <a:solidFill>
                <a:prstClr val="black"/>
              </a:solidFill>
            </a:endParaRPr>
          </a:p>
          <a:p>
            <a:pPr fontAlgn="base">
              <a:spcBef>
                <a:spcPct val="0"/>
              </a:spcBef>
              <a:spcAft>
                <a:spcPct val="0"/>
              </a:spcAft>
              <a:defRPr/>
            </a:pPr>
            <a:endParaRPr lang="en-US" altLang="ja-JP" sz="1200" dirty="0">
              <a:solidFill>
                <a:prstClr val="black"/>
              </a:solidFill>
            </a:endParaRPr>
          </a:p>
          <a:p>
            <a:pPr fontAlgn="base">
              <a:spcBef>
                <a:spcPct val="0"/>
              </a:spcBef>
              <a:spcAft>
                <a:spcPct val="0"/>
              </a:spcAft>
              <a:defRPr/>
            </a:pPr>
            <a:endParaRPr lang="ja-JP" altLang="en-US" sz="1200" dirty="0">
              <a:solidFill>
                <a:prstClr val="black"/>
              </a:solidFill>
            </a:endParaRPr>
          </a:p>
        </p:txBody>
      </p:sp>
      <p:sp>
        <p:nvSpPr>
          <p:cNvPr id="32" name="正方形/長方形 31"/>
          <p:cNvSpPr/>
          <p:nvPr/>
        </p:nvSpPr>
        <p:spPr>
          <a:xfrm>
            <a:off x="991739" y="2924955"/>
            <a:ext cx="3828082" cy="6473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altLang="ja-JP" sz="1100" dirty="0">
                <a:solidFill>
                  <a:prstClr val="black"/>
                </a:solidFill>
              </a:rPr>
              <a:t>《</a:t>
            </a:r>
            <a:r>
              <a:rPr lang="ja-JP" altLang="en-US" sz="1100" dirty="0">
                <a:solidFill>
                  <a:prstClr val="black"/>
                </a:solidFill>
              </a:rPr>
              <a:t>これまでのケア</a:t>
            </a:r>
            <a:r>
              <a:rPr lang="en-US" altLang="ja-JP" sz="1100" dirty="0">
                <a:solidFill>
                  <a:prstClr val="black"/>
                </a:solidFill>
              </a:rPr>
              <a:t>》</a:t>
            </a:r>
          </a:p>
          <a:p>
            <a:pPr fontAlgn="base">
              <a:spcBef>
                <a:spcPct val="0"/>
              </a:spcBef>
              <a:spcAft>
                <a:spcPct val="0"/>
              </a:spcAft>
              <a:defRPr/>
            </a:pPr>
            <a:r>
              <a:rPr lang="ja-JP" altLang="en-US" sz="1100" dirty="0">
                <a:solidFill>
                  <a:prstClr val="black"/>
                </a:solidFill>
              </a:rPr>
              <a:t>　認知症の人が行動・心理症状等により「危機」が発生してからの「事後的な対応」が</a:t>
            </a:r>
            <a:r>
              <a:rPr lang="ja-JP" altLang="en-US" sz="1100" dirty="0" smtClean="0">
                <a:solidFill>
                  <a:prstClr val="black"/>
                </a:solidFill>
              </a:rPr>
              <a:t>主眼。</a:t>
            </a:r>
            <a:endParaRPr lang="ja-JP" altLang="en-US" sz="1100" dirty="0">
              <a:solidFill>
                <a:prstClr val="black"/>
              </a:solidFill>
            </a:endParaRPr>
          </a:p>
        </p:txBody>
      </p:sp>
      <p:sp>
        <p:nvSpPr>
          <p:cNvPr id="35" name="正方形/長方形 34"/>
          <p:cNvSpPr/>
          <p:nvPr/>
        </p:nvSpPr>
        <p:spPr>
          <a:xfrm>
            <a:off x="5260957" y="2924955"/>
            <a:ext cx="4066086" cy="6473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altLang="ja-JP" sz="1100" dirty="0">
                <a:solidFill>
                  <a:prstClr val="black"/>
                </a:solidFill>
              </a:rPr>
              <a:t>《</a:t>
            </a:r>
            <a:r>
              <a:rPr lang="ja-JP" altLang="en-US" sz="1100" dirty="0">
                <a:solidFill>
                  <a:prstClr val="black"/>
                </a:solidFill>
              </a:rPr>
              <a:t>今後目指すべきケア</a:t>
            </a:r>
            <a:r>
              <a:rPr lang="en-US" altLang="ja-JP" sz="1100" dirty="0" smtClean="0">
                <a:solidFill>
                  <a:prstClr val="black"/>
                </a:solidFill>
              </a:rPr>
              <a:t>》</a:t>
            </a:r>
          </a:p>
          <a:p>
            <a:pPr fontAlgn="base">
              <a:spcBef>
                <a:spcPct val="0"/>
              </a:spcBef>
              <a:spcAft>
                <a:spcPct val="0"/>
              </a:spcAft>
              <a:defRPr/>
            </a:pPr>
            <a:r>
              <a:rPr lang="ja-JP" altLang="en-US" sz="1100" dirty="0">
                <a:solidFill>
                  <a:prstClr val="black"/>
                </a:solidFill>
              </a:rPr>
              <a:t>　「危機」の発生を防ぐ「早期・事前的な対応</a:t>
            </a:r>
            <a:r>
              <a:rPr lang="ja-JP" altLang="en-US" sz="1100" dirty="0" smtClean="0">
                <a:solidFill>
                  <a:prstClr val="black"/>
                </a:solidFill>
              </a:rPr>
              <a:t>」</a:t>
            </a:r>
            <a:r>
              <a:rPr lang="ja-JP" altLang="en-US" sz="1100" dirty="0">
                <a:solidFill>
                  <a:prstClr val="black"/>
                </a:solidFill>
              </a:rPr>
              <a:t>　に基本を置く</a:t>
            </a:r>
            <a:r>
              <a:rPr lang="ja-JP" altLang="en-US" sz="1100" dirty="0" smtClean="0">
                <a:solidFill>
                  <a:prstClr val="black"/>
                </a:solidFill>
              </a:rPr>
              <a:t>。</a:t>
            </a:r>
            <a:endParaRPr lang="ja-JP" altLang="en-US" sz="1100" dirty="0">
              <a:solidFill>
                <a:prstClr val="black"/>
              </a:solidFill>
            </a:endParaRPr>
          </a:p>
        </p:txBody>
      </p:sp>
      <p:sp>
        <p:nvSpPr>
          <p:cNvPr id="36" name="右矢印 35"/>
          <p:cNvSpPr/>
          <p:nvPr/>
        </p:nvSpPr>
        <p:spPr>
          <a:xfrm>
            <a:off x="4894165" y="3069197"/>
            <a:ext cx="292545"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ja-JP" altLang="en-US">
              <a:solidFill>
                <a:prstClr val="white"/>
              </a:solidFill>
            </a:endParaRPr>
          </a:p>
        </p:txBody>
      </p:sp>
      <p:sp>
        <p:nvSpPr>
          <p:cNvPr id="2" name="テキスト ボックス 1"/>
          <p:cNvSpPr txBox="1"/>
          <p:nvPr/>
        </p:nvSpPr>
        <p:spPr>
          <a:xfrm>
            <a:off x="1131050" y="2140276"/>
            <a:ext cx="7818744" cy="338554"/>
          </a:xfrm>
          <a:prstGeom prst="rect">
            <a:avLst/>
          </a:prstGeom>
          <a:noFill/>
        </p:spPr>
        <p:txBody>
          <a:bodyPr wrap="square" rtlCol="0">
            <a:spAutoFit/>
          </a:bodyPr>
          <a:lstStyle/>
          <a:p>
            <a:pPr algn="ctr" fontAlgn="base">
              <a:spcBef>
                <a:spcPct val="0"/>
              </a:spcBef>
              <a:spcAft>
                <a:spcPct val="0"/>
              </a:spcAft>
            </a:pPr>
            <a:r>
              <a:rPr lang="ja-JP" altLang="en-US" sz="1600" dirty="0" smtClean="0">
                <a:solidFill>
                  <a:prstClr val="black"/>
                </a:solidFill>
                <a:latin typeface="Arial" pitchFamily="34" charset="0"/>
              </a:rPr>
              <a:t>「認知症施策推進５か年計画」（平成</a:t>
            </a:r>
            <a:r>
              <a:rPr lang="en-US" altLang="ja-JP" sz="1600" dirty="0" smtClean="0">
                <a:solidFill>
                  <a:prstClr val="black"/>
                </a:solidFill>
                <a:latin typeface="Arial" pitchFamily="34" charset="0"/>
              </a:rPr>
              <a:t>24</a:t>
            </a:r>
            <a:r>
              <a:rPr lang="ja-JP" altLang="en-US" sz="1600" dirty="0" smtClean="0">
                <a:solidFill>
                  <a:prstClr val="black"/>
                </a:solidFill>
                <a:latin typeface="Arial" pitchFamily="34" charset="0"/>
              </a:rPr>
              <a:t>年</a:t>
            </a:r>
            <a:r>
              <a:rPr lang="en-US" altLang="ja-JP" sz="1600" dirty="0" smtClean="0">
                <a:solidFill>
                  <a:prstClr val="black"/>
                </a:solidFill>
                <a:latin typeface="Arial" pitchFamily="34" charset="0"/>
              </a:rPr>
              <a:t>9</a:t>
            </a:r>
            <a:r>
              <a:rPr lang="ja-JP" altLang="en-US" sz="1600" dirty="0" smtClean="0">
                <a:solidFill>
                  <a:prstClr val="black"/>
                </a:solidFill>
                <a:latin typeface="Arial" pitchFamily="34" charset="0"/>
              </a:rPr>
              <a:t>月厚生労働省公表）の概要</a:t>
            </a:r>
            <a:endParaRPr lang="ja-JP" altLang="en-US" sz="1600" dirty="0">
              <a:solidFill>
                <a:prstClr val="black"/>
              </a:solidFill>
              <a:latin typeface="Arial"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68894869"/>
              </p:ext>
            </p:extLst>
          </p:nvPr>
        </p:nvGraphicFramePr>
        <p:xfrm>
          <a:off x="912354" y="3781830"/>
          <a:ext cx="8532814" cy="3017520"/>
        </p:xfrm>
        <a:graphic>
          <a:graphicData uri="http://schemas.openxmlformats.org/drawingml/2006/table">
            <a:tbl>
              <a:tblPr firstRow="1" bandRow="1">
                <a:tableStyleId>{5C22544A-7EE6-4342-B048-85BDC9FD1C3A}</a:tableStyleId>
              </a:tblPr>
              <a:tblGrid>
                <a:gridCol w="5119689"/>
                <a:gridCol w="3413125"/>
              </a:tblGrid>
              <a:tr h="251927">
                <a:tc>
                  <a:txBody>
                    <a:bodyPr/>
                    <a:lstStyle/>
                    <a:p>
                      <a:pPr algn="ctr"/>
                      <a:r>
                        <a:rPr kumimoji="1" lang="ja-JP" altLang="en-US" sz="1200" dirty="0" smtClean="0">
                          <a:solidFill>
                            <a:schemeClr val="bg1"/>
                          </a:solidFill>
                        </a:rPr>
                        <a:t>事項</a:t>
                      </a:r>
                      <a:endParaRPr kumimoji="1" lang="ja-JP" altLang="en-US" sz="1200" dirty="0">
                        <a:solidFill>
                          <a:schemeClr val="bg1"/>
                        </a:solidFill>
                      </a:endParaRPr>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bg1"/>
                          </a:solidFill>
                        </a:rPr>
                        <a:t>５か年計画での目標</a:t>
                      </a:r>
                      <a:endParaRPr kumimoji="1" lang="ja-JP" altLang="en-US" sz="1200" dirty="0">
                        <a:solidFill>
                          <a:schemeClr val="bg1"/>
                        </a:solidFill>
                      </a:endParaRPr>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878">
                <a:tc>
                  <a:txBody>
                    <a:bodyPr/>
                    <a:lstStyle/>
                    <a:p>
                      <a:r>
                        <a:rPr kumimoji="1" lang="ja-JP" altLang="en-US" sz="1200" b="0" dirty="0" smtClean="0">
                          <a:solidFill>
                            <a:schemeClr val="tx1"/>
                          </a:solidFill>
                        </a:rPr>
                        <a:t>○標準的な認知症ケアパスの作成・普及</a:t>
                      </a:r>
                      <a:endParaRPr kumimoji="1" lang="en-US" altLang="ja-JP" sz="1200" b="0" dirty="0" smtClean="0">
                        <a:solidFill>
                          <a:schemeClr val="tx1"/>
                        </a:solidFill>
                      </a:endParaRPr>
                    </a:p>
                    <a:p>
                      <a:r>
                        <a:rPr kumimoji="1" lang="ja-JP" altLang="en-US" sz="1200" dirty="0" smtClean="0"/>
                        <a:t>　　</a:t>
                      </a:r>
                      <a:r>
                        <a:rPr kumimoji="1" lang="en-US" altLang="ja-JP" sz="1200" dirty="0" smtClean="0">
                          <a:latin typeface="HGPｺﾞｼｯｸM" pitchFamily="50" charset="-128"/>
                          <a:ea typeface="HGPｺﾞｼｯｸM" pitchFamily="50" charset="-128"/>
                        </a:rPr>
                        <a:t>※</a:t>
                      </a:r>
                      <a:r>
                        <a:rPr kumimoji="1" lang="ja-JP" altLang="en-US" sz="1200" dirty="0" smtClean="0">
                          <a:latin typeface="HGPｺﾞｼｯｸM" pitchFamily="50" charset="-128"/>
                          <a:ea typeface="HGPｺﾞｼｯｸM" pitchFamily="50" charset="-128"/>
                        </a:rPr>
                        <a:t>　「認知症ケアパス」（状態に応じた適切なサービス提供の流れ）</a:t>
                      </a:r>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spc="-150" dirty="0" smtClean="0"/>
                        <a:t>平成２７年度以降の介護保険事業計画に反映</a:t>
                      </a:r>
                      <a:endParaRPr kumimoji="1" lang="ja-JP" altLang="en-US" sz="1200" spc="-150" dirty="0"/>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829">
                <a:tc>
                  <a:txBody>
                    <a:bodyPr/>
                    <a:lstStyle/>
                    <a:p>
                      <a:r>
                        <a:rPr kumimoji="1" lang="ja-JP" altLang="en-US" sz="1200" b="0" dirty="0" smtClean="0">
                          <a:solidFill>
                            <a:schemeClr val="tx1"/>
                          </a:solidFill>
                        </a:rPr>
                        <a:t>○</a:t>
                      </a:r>
                      <a:r>
                        <a:rPr kumimoji="1" lang="ja-JP" altLang="en-US" sz="1200" b="1" dirty="0" smtClean="0">
                          <a:solidFill>
                            <a:srgbClr val="FF0000"/>
                          </a:solidFill>
                        </a:rPr>
                        <a:t>「認知症初期集中支援チーム」の設置</a:t>
                      </a:r>
                      <a:endParaRPr kumimoji="1" lang="en-US" altLang="ja-JP" sz="1200" b="1" dirty="0" smtClean="0">
                        <a:solidFill>
                          <a:srgbClr val="FF0000"/>
                        </a:solidFill>
                      </a:endParaRPr>
                    </a:p>
                    <a:p>
                      <a:pPr marL="273050" indent="-273050"/>
                      <a:r>
                        <a:rPr kumimoji="1" lang="ja-JP" altLang="en-US" sz="1200" dirty="0" smtClean="0"/>
                        <a:t>　　</a:t>
                      </a:r>
                      <a:r>
                        <a:rPr kumimoji="1" lang="en-US" altLang="ja-JP" sz="1200" dirty="0" smtClean="0">
                          <a:latin typeface="HGPｺﾞｼｯｸM" pitchFamily="50" charset="-128"/>
                          <a:ea typeface="HGPｺﾞｼｯｸM" pitchFamily="50" charset="-128"/>
                        </a:rPr>
                        <a:t>※</a:t>
                      </a:r>
                      <a:r>
                        <a:rPr kumimoji="1" lang="ja-JP" altLang="en-US" sz="1200" dirty="0" smtClean="0">
                          <a:latin typeface="HGPｺﾞｼｯｸM" pitchFamily="50" charset="-128"/>
                          <a:ea typeface="HGPｺﾞｼｯｸM" pitchFamily="50" charset="-128"/>
                        </a:rPr>
                        <a:t>　認知症の早期から家庭訪問を行い、認知症の人のアセスメントや、家族の支援などを行うチーム</a:t>
                      </a:r>
                      <a:endParaRPr kumimoji="1" lang="ja-JP" altLang="en-US" sz="1200" dirty="0">
                        <a:latin typeface="HGPｺﾞｼｯｸM" pitchFamily="50" charset="-128"/>
                        <a:ea typeface="HGPｺﾞｼｯｸM" pitchFamily="50" charset="-128"/>
                      </a:endParaRPr>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平成２６年度まで全国でモデル事業を実施</a:t>
                      </a:r>
                      <a:endParaRPr kumimoji="1" lang="en-US" altLang="ja-JP" sz="1200" dirty="0" smtClean="0"/>
                    </a:p>
                    <a:p>
                      <a:r>
                        <a:rPr kumimoji="1" lang="ja-JP" altLang="en-US" sz="1200" dirty="0" smtClean="0"/>
                        <a:t>平成２７年度以降の制度化を検討</a:t>
                      </a:r>
                      <a:endParaRPr kumimoji="1" lang="ja-JP" altLang="en-US" sz="1200" dirty="0"/>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927">
                <a:tc>
                  <a:txBody>
                    <a:bodyPr/>
                    <a:lstStyle/>
                    <a:p>
                      <a:r>
                        <a:rPr kumimoji="1" lang="ja-JP" altLang="en-US" sz="1200" b="0" dirty="0" smtClean="0">
                          <a:solidFill>
                            <a:schemeClr val="tx1"/>
                          </a:solidFill>
                        </a:rPr>
                        <a:t>○早期診断等を担う医療機関の数</a:t>
                      </a:r>
                      <a:endParaRPr kumimoji="1" lang="ja-JP" altLang="en-US" sz="1200" b="0" dirty="0">
                        <a:solidFill>
                          <a:schemeClr val="tx1"/>
                        </a:solidFill>
                      </a:endParaRPr>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平成２４年度～２９年度で約５００カ所整備</a:t>
                      </a:r>
                      <a:endParaRPr kumimoji="1" lang="ja-JP" altLang="en-US" sz="1200" dirty="0"/>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927">
                <a:tc>
                  <a:txBody>
                    <a:bodyPr/>
                    <a:lstStyle/>
                    <a:p>
                      <a:r>
                        <a:rPr kumimoji="1" lang="ja-JP" altLang="en-US" sz="1200" dirty="0" smtClean="0"/>
                        <a:t>○かかりつけ医認知症対応力向上研修の受講者数</a:t>
                      </a:r>
                      <a:endParaRPr kumimoji="1" lang="ja-JP" altLang="en-US" sz="1200" dirty="0"/>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５０，０００人</a:t>
                      </a:r>
                      <a:endParaRPr kumimoji="1" lang="ja-JP" altLang="en-US" sz="1200" dirty="0"/>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927">
                <a:tc>
                  <a:txBody>
                    <a:bodyPr/>
                    <a:lstStyle/>
                    <a:p>
                      <a:r>
                        <a:rPr kumimoji="1" lang="ja-JP" altLang="en-US" sz="1200" dirty="0" smtClean="0"/>
                        <a:t>○認知症サポート医養成研修の受講者数</a:t>
                      </a:r>
                      <a:endParaRPr kumimoji="1" lang="ja-JP" altLang="en-US" sz="1200" dirty="0"/>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４，０００人</a:t>
                      </a:r>
                      <a:endParaRPr kumimoji="1" lang="ja-JP" altLang="en-US" sz="1200" dirty="0"/>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927">
                <a:tc>
                  <a:txBody>
                    <a:bodyPr/>
                    <a:lstStyle/>
                    <a:p>
                      <a:r>
                        <a:rPr kumimoji="1" lang="ja-JP" altLang="en-US" sz="1200" b="0" dirty="0" smtClean="0">
                          <a:solidFill>
                            <a:schemeClr val="tx1"/>
                          </a:solidFill>
                        </a:rPr>
                        <a:t>○「地域ケア会議」の普及・定着</a:t>
                      </a:r>
                      <a:endParaRPr kumimoji="1" lang="ja-JP" altLang="en-US" sz="1200" b="0" dirty="0">
                        <a:solidFill>
                          <a:schemeClr val="tx1"/>
                        </a:solidFill>
                      </a:endParaRPr>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平成２７年度以降　すべての市町村で実施</a:t>
                      </a:r>
                      <a:endParaRPr kumimoji="1" lang="ja-JP" altLang="en-US" sz="1200" dirty="0"/>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927">
                <a:tc>
                  <a:txBody>
                    <a:bodyPr/>
                    <a:lstStyle/>
                    <a:p>
                      <a:r>
                        <a:rPr kumimoji="1" lang="ja-JP" altLang="en-US" sz="1200" dirty="0" smtClean="0"/>
                        <a:t>○</a:t>
                      </a:r>
                      <a:r>
                        <a:rPr kumimoji="1" lang="ja-JP" altLang="en-US" sz="1200" b="1" dirty="0" smtClean="0">
                          <a:solidFill>
                            <a:srgbClr val="FF0000"/>
                          </a:solidFill>
                        </a:rPr>
                        <a:t>認知症地域支援推進員の人数</a:t>
                      </a:r>
                      <a:endParaRPr kumimoji="1" lang="ja-JP" altLang="en-US" sz="1200" b="1" dirty="0">
                        <a:solidFill>
                          <a:srgbClr val="FF0000"/>
                        </a:solidFill>
                      </a:endParaRPr>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７００人</a:t>
                      </a:r>
                      <a:endParaRPr kumimoji="1" lang="ja-JP" altLang="en-US" sz="1200" dirty="0"/>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927">
                <a:tc>
                  <a:txBody>
                    <a:bodyPr/>
                    <a:lstStyle/>
                    <a:p>
                      <a:r>
                        <a:rPr kumimoji="1" lang="ja-JP" altLang="en-US" sz="1200" dirty="0" smtClean="0"/>
                        <a:t>○認知症サポーターの人数　</a:t>
                      </a:r>
                      <a:endParaRPr kumimoji="1" lang="ja-JP" altLang="en-US" sz="1200" dirty="0"/>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６００万人（現在３４０万人）</a:t>
                      </a:r>
                      <a:endParaRPr kumimoji="1" lang="ja-JP" altLang="en-US" sz="1200" dirty="0"/>
                    </a:p>
                  </a:txBody>
                  <a:tcPr marL="93052" marR="930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テキスト ボックス 112"/>
          <p:cNvSpPr txBox="1"/>
          <p:nvPr/>
        </p:nvSpPr>
        <p:spPr>
          <a:xfrm>
            <a:off x="69112" y="620688"/>
            <a:ext cx="9803351" cy="144016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360363" indent="-360363">
              <a:spcAft>
                <a:spcPts val="600"/>
              </a:spcAft>
            </a:pPr>
            <a:r>
              <a:rPr lang="ja-JP" altLang="ja-JP" sz="1200" dirty="0" smtClean="0">
                <a:solidFill>
                  <a:srgbClr val="000000"/>
                </a:solidFill>
                <a:latin typeface="メイリオ"/>
              </a:rPr>
              <a:t>○</a:t>
            </a:r>
            <a:r>
              <a:rPr lang="ja-JP" altLang="en-US" sz="1200" dirty="0" smtClean="0">
                <a:solidFill>
                  <a:srgbClr val="000000"/>
                </a:solidFill>
                <a:latin typeface="メイリオ"/>
              </a:rPr>
              <a:t>　</a:t>
            </a:r>
            <a:r>
              <a:rPr lang="ja-JP" altLang="ja-JP" sz="1200" dirty="0" smtClean="0">
                <a:solidFill>
                  <a:srgbClr val="000000"/>
                </a:solidFill>
                <a:latin typeface="メイリオ"/>
              </a:rPr>
              <a:t>「</a:t>
            </a:r>
            <a:r>
              <a:rPr lang="ja-JP" altLang="ja-JP" sz="1200" dirty="0">
                <a:solidFill>
                  <a:srgbClr val="000000"/>
                </a:solidFill>
                <a:latin typeface="メイリオ"/>
              </a:rPr>
              <a:t>認知症の人は、精神科病院や施設を利用せざるを得ない」という考え方を改め、</a:t>
            </a:r>
            <a:r>
              <a:rPr lang="en-US" altLang="ja-JP" sz="1200" dirty="0">
                <a:solidFill>
                  <a:srgbClr val="000000"/>
                </a:solidFill>
                <a:latin typeface="メイリオ"/>
              </a:rPr>
              <a:t>｢</a:t>
            </a:r>
            <a:r>
              <a:rPr lang="ja-JP" altLang="ja-JP" sz="1200" dirty="0">
                <a:solidFill>
                  <a:srgbClr val="000000"/>
                </a:solidFill>
                <a:latin typeface="メイリオ"/>
              </a:rPr>
              <a:t>認知症になっても本人の意思が尊重され、できる限り</a:t>
            </a:r>
            <a:r>
              <a:rPr lang="ja-JP" altLang="ja-JP" sz="1200" dirty="0" smtClean="0">
                <a:solidFill>
                  <a:srgbClr val="000000"/>
                </a:solidFill>
                <a:latin typeface="メイリオ"/>
              </a:rPr>
              <a:t>住み慣れた地</a:t>
            </a:r>
            <a:r>
              <a:rPr lang="ja-JP" altLang="en-US" sz="1200" dirty="0" smtClean="0">
                <a:solidFill>
                  <a:srgbClr val="000000"/>
                </a:solidFill>
                <a:latin typeface="メイリオ"/>
              </a:rPr>
              <a:t>域のよ</a:t>
            </a:r>
            <a:r>
              <a:rPr lang="ja-JP" altLang="ja-JP" sz="1200" dirty="0" smtClean="0">
                <a:solidFill>
                  <a:srgbClr val="000000"/>
                </a:solidFill>
                <a:latin typeface="メイリオ"/>
              </a:rPr>
              <a:t>い環境で暮らし続けることができる社会」の実現を目指す。</a:t>
            </a:r>
          </a:p>
          <a:p>
            <a:pPr marL="360363" indent="-360363">
              <a:spcAft>
                <a:spcPts val="600"/>
              </a:spcAft>
            </a:pPr>
            <a:r>
              <a:rPr lang="ja-JP" altLang="ja-JP" sz="1200" dirty="0" smtClean="0">
                <a:solidFill>
                  <a:srgbClr val="000000"/>
                </a:solidFill>
                <a:latin typeface="メイリオ"/>
              </a:rPr>
              <a:t>○</a:t>
            </a:r>
            <a:r>
              <a:rPr lang="ja-JP" altLang="en-US" sz="1200" dirty="0" smtClean="0">
                <a:solidFill>
                  <a:srgbClr val="000000"/>
                </a:solidFill>
                <a:latin typeface="メイリオ"/>
              </a:rPr>
              <a:t>　</a:t>
            </a:r>
            <a:r>
              <a:rPr lang="ja-JP" altLang="ja-JP" sz="1200" dirty="0" smtClean="0">
                <a:solidFill>
                  <a:srgbClr val="000000"/>
                </a:solidFill>
                <a:latin typeface="メイリオ"/>
              </a:rPr>
              <a:t>この</a:t>
            </a:r>
            <a:r>
              <a:rPr lang="ja-JP" altLang="ja-JP" sz="1200" dirty="0">
                <a:solidFill>
                  <a:srgbClr val="000000"/>
                </a:solidFill>
                <a:latin typeface="メイリオ"/>
              </a:rPr>
              <a:t>実現のため、新たな視点に立脚した施策の導入を積極的に進めることにより、これまでの「ケアの流れ」を変え、むしろ逆の流れとする標準的</a:t>
            </a:r>
            <a:r>
              <a:rPr lang="ja-JP" altLang="ja-JP" sz="1200" dirty="0" smtClean="0">
                <a:solidFill>
                  <a:srgbClr val="000000"/>
                </a:solidFill>
                <a:latin typeface="メイリオ"/>
              </a:rPr>
              <a:t>な認知症ケアパス</a:t>
            </a:r>
            <a:r>
              <a:rPr lang="ja-JP" altLang="en-US" sz="1200" dirty="0" smtClean="0">
                <a:solidFill>
                  <a:srgbClr val="000000"/>
                </a:solidFill>
                <a:latin typeface="メイリオ"/>
              </a:rPr>
              <a:t>（</a:t>
            </a:r>
            <a:r>
              <a:rPr lang="ja-JP" altLang="ja-JP" sz="1200" dirty="0" smtClean="0">
                <a:solidFill>
                  <a:srgbClr val="000000"/>
                </a:solidFill>
                <a:latin typeface="メイリオ"/>
              </a:rPr>
              <a:t>状態</a:t>
            </a:r>
            <a:r>
              <a:rPr lang="ja-JP" altLang="ja-JP" sz="1200" dirty="0">
                <a:solidFill>
                  <a:srgbClr val="000000"/>
                </a:solidFill>
                <a:latin typeface="メイリオ"/>
              </a:rPr>
              <a:t>に応じた</a:t>
            </a:r>
            <a:r>
              <a:rPr lang="ja-JP" altLang="ja-JP" sz="1200" dirty="0" smtClean="0">
                <a:solidFill>
                  <a:srgbClr val="000000"/>
                </a:solidFill>
                <a:latin typeface="メイリオ"/>
              </a:rPr>
              <a:t>適切</a:t>
            </a:r>
            <a:r>
              <a:rPr lang="ja-JP" altLang="en-US" sz="1200" dirty="0" smtClean="0">
                <a:solidFill>
                  <a:srgbClr val="000000"/>
                </a:solidFill>
                <a:latin typeface="メイリオ"/>
              </a:rPr>
              <a:t>な</a:t>
            </a:r>
            <a:r>
              <a:rPr lang="ja-JP" altLang="ja-JP" sz="1200" dirty="0" smtClean="0">
                <a:solidFill>
                  <a:srgbClr val="000000"/>
                </a:solidFill>
                <a:latin typeface="メイリオ"/>
              </a:rPr>
              <a:t>サービス</a:t>
            </a:r>
            <a:r>
              <a:rPr lang="ja-JP" altLang="ja-JP" sz="1200" dirty="0">
                <a:solidFill>
                  <a:srgbClr val="000000"/>
                </a:solidFill>
                <a:latin typeface="メイリオ"/>
              </a:rPr>
              <a:t>提供の流れ）を構築することを、基本目標とする</a:t>
            </a:r>
            <a:r>
              <a:rPr lang="ja-JP" altLang="ja-JP" sz="1200" dirty="0" smtClean="0">
                <a:solidFill>
                  <a:srgbClr val="000000"/>
                </a:solidFill>
                <a:latin typeface="メイリオ"/>
              </a:rPr>
              <a:t>。</a:t>
            </a:r>
            <a:endParaRPr lang="en-US" altLang="ja-JP" sz="1200" dirty="0" smtClean="0">
              <a:solidFill>
                <a:srgbClr val="000000"/>
              </a:solidFill>
              <a:latin typeface="メイリオ"/>
            </a:endParaRPr>
          </a:p>
          <a:p>
            <a:pPr marL="360363" indent="-360363">
              <a:spcAft>
                <a:spcPts val="600"/>
              </a:spcAft>
            </a:pPr>
            <a:r>
              <a:rPr lang="ja-JP" altLang="en-US" sz="1200" dirty="0">
                <a:solidFill>
                  <a:srgbClr val="000000"/>
                </a:solidFill>
                <a:latin typeface="メイリオ"/>
              </a:rPr>
              <a:t>○　認知症施策を推進するため</a:t>
            </a:r>
            <a:r>
              <a:rPr lang="ja-JP" altLang="en-US" sz="1200" dirty="0" smtClean="0">
                <a:solidFill>
                  <a:srgbClr val="000000"/>
                </a:solidFill>
                <a:latin typeface="メイリオ"/>
              </a:rPr>
              <a:t>、介護保険法の地域</a:t>
            </a:r>
            <a:r>
              <a:rPr lang="ja-JP" altLang="en-US" sz="1200" dirty="0">
                <a:solidFill>
                  <a:srgbClr val="000000"/>
                </a:solidFill>
                <a:latin typeface="メイリオ"/>
              </a:rPr>
              <a:t>支援事業に</a:t>
            </a:r>
            <a:r>
              <a:rPr lang="ja-JP" altLang="en-US" sz="1200" dirty="0" smtClean="0">
                <a:solidFill>
                  <a:srgbClr val="000000"/>
                </a:solidFill>
                <a:latin typeface="メイリオ"/>
              </a:rPr>
              <a:t>位置づけ</a:t>
            </a:r>
            <a:r>
              <a:rPr lang="ja-JP" altLang="en-US" sz="1200" dirty="0">
                <a:solidFill>
                  <a:srgbClr val="000000"/>
                </a:solidFill>
                <a:latin typeface="メイリオ"/>
              </a:rPr>
              <a:t>ること</a:t>
            </a:r>
            <a:r>
              <a:rPr lang="ja-JP" altLang="en-US" sz="1200" dirty="0" smtClean="0">
                <a:solidFill>
                  <a:srgbClr val="000000"/>
                </a:solidFill>
                <a:latin typeface="メイリオ"/>
              </a:rPr>
              <a:t>を検討（</a:t>
            </a:r>
            <a:r>
              <a:rPr lang="ja-JP" altLang="en-US" sz="1200" dirty="0">
                <a:solidFill>
                  <a:srgbClr val="000000"/>
                </a:solidFill>
                <a:latin typeface="メイリオ"/>
              </a:rPr>
              <a:t>「認知症初期集中支援チーム」の設置、 </a:t>
            </a:r>
            <a:r>
              <a:rPr lang="ja-JP" altLang="en-US" sz="1200" dirty="0" smtClean="0">
                <a:solidFill>
                  <a:srgbClr val="000000"/>
                </a:solidFill>
                <a:latin typeface="メイリオ"/>
              </a:rPr>
              <a:t>認知症</a:t>
            </a:r>
            <a:r>
              <a:rPr lang="ja-JP" altLang="en-US" sz="1200" dirty="0">
                <a:solidFill>
                  <a:srgbClr val="000000"/>
                </a:solidFill>
                <a:latin typeface="メイリオ"/>
              </a:rPr>
              <a:t>地域支援推進</a:t>
            </a:r>
            <a:r>
              <a:rPr lang="ja-JP" altLang="en-US" sz="1200" dirty="0" smtClean="0">
                <a:solidFill>
                  <a:srgbClr val="000000"/>
                </a:solidFill>
                <a:latin typeface="メイリオ"/>
              </a:rPr>
              <a:t>員の設置）。</a:t>
            </a:r>
            <a:endParaRPr lang="en-US" altLang="ja-JP" sz="1200" dirty="0" smtClean="0">
              <a:solidFill>
                <a:srgbClr val="000000"/>
              </a:solidFill>
              <a:latin typeface="メイリオ"/>
            </a:endParaRPr>
          </a:p>
        </p:txBody>
      </p:sp>
      <p:sp>
        <p:nvSpPr>
          <p:cNvPr id="14" name="タイトル 60"/>
          <p:cNvSpPr txBox="1">
            <a:spLocks/>
          </p:cNvSpPr>
          <p:nvPr/>
        </p:nvSpPr>
        <p:spPr>
          <a:xfrm>
            <a:off x="130733" y="116632"/>
            <a:ext cx="9734384"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HGP創英角ｺﾞｼｯｸUB" pitchFamily="50" charset="-128"/>
                <a:ea typeface="HGP創英角ｺﾞｼｯｸUB" pitchFamily="50" charset="-128"/>
              </a:rPr>
              <a:t>　認知症施策の推進</a:t>
            </a:r>
            <a:endParaRPr lang="ja-JP" altLang="en-US" sz="2400" dirty="0">
              <a:latin typeface="HGP創英角ｺﾞｼｯｸUB" pitchFamily="50" charset="-128"/>
              <a:ea typeface="HGP創英角ｺﾞｼｯｸUB" pitchFamily="50" charset="-128"/>
            </a:endParaRPr>
          </a:p>
        </p:txBody>
      </p:sp>
      <p:sp>
        <p:nvSpPr>
          <p:cNvPr id="3" name="スライド番号プレースホルダー 2"/>
          <p:cNvSpPr>
            <a:spLocks noGrp="1"/>
          </p:cNvSpPr>
          <p:nvPr>
            <p:ph type="sldNum" sz="quarter" idx="12"/>
          </p:nvPr>
        </p:nvSpPr>
        <p:spPr>
          <a:xfrm>
            <a:off x="7726945" y="6487920"/>
            <a:ext cx="2352145" cy="365125"/>
          </a:xfrm>
        </p:spPr>
        <p:txBody>
          <a:bodyPr/>
          <a:lstStyle/>
          <a:p>
            <a:fld id="{32927FFD-3D24-4EC2-AEC8-E83A8D96C0AC}" type="slidenum">
              <a:rPr kumimoji="1" lang="ja-JP" altLang="en-US" smtClean="0">
                <a:solidFill>
                  <a:schemeClr val="tx1"/>
                </a:solidFill>
              </a:rPr>
              <a:pPr/>
              <a:t>61</a:t>
            </a:fld>
            <a:endParaRPr kumimoji="1" lang="ja-JP" altLang="en-US" dirty="0">
              <a:solidFill>
                <a:schemeClr val="tx1"/>
              </a:solidFill>
            </a:endParaRPr>
          </a:p>
        </p:txBody>
      </p:sp>
    </p:spTree>
    <p:extLst>
      <p:ext uri="{BB962C8B-B14F-4D97-AF65-F5344CB8AC3E}">
        <p14:creationId xmlns:p14="http://schemas.microsoft.com/office/powerpoint/2010/main" val="8679503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192" y="8680"/>
            <a:ext cx="10080626" cy="684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fontAlgn="base">
              <a:spcBef>
                <a:spcPct val="0"/>
              </a:spcBef>
              <a:spcAft>
                <a:spcPct val="0"/>
              </a:spcAft>
              <a:defRPr/>
            </a:pPr>
            <a:r>
              <a:rPr lang="ja-JP" altLang="en-US" sz="2800" dirty="0">
                <a:solidFill>
                  <a:prstClr val="black"/>
                </a:solidFill>
                <a:latin typeface="ＭＳ Ｐゴシック"/>
                <a:ea typeface="ＤＨＰ特太ゴシック体" pitchFamily="2" charset="-128"/>
              </a:rPr>
              <a:t>　</a:t>
            </a:r>
            <a:r>
              <a:rPr lang="ja-JP" altLang="en-US" sz="2800" dirty="0" smtClean="0">
                <a:solidFill>
                  <a:prstClr val="black"/>
                </a:solidFill>
                <a:latin typeface="ＭＳ Ｐゴシック"/>
                <a:ea typeface="ＤＨＰ特太ゴシック体" pitchFamily="2" charset="-128"/>
              </a:rPr>
              <a:t>　ケアマネジメントについて</a:t>
            </a:r>
            <a:endParaRPr lang="ja-JP" altLang="en-US" sz="2800" dirty="0">
              <a:solidFill>
                <a:prstClr val="black"/>
              </a:solidFill>
              <a:latin typeface="ＭＳ Ｐゴシック"/>
              <a:ea typeface="ＤＨＰ特太ゴシック体" pitchFamily="2" charset="-128"/>
            </a:endParaRPr>
          </a:p>
        </p:txBody>
      </p:sp>
      <p:sp>
        <p:nvSpPr>
          <p:cNvPr id="5" name="スライド番号プレースホルダー 1"/>
          <p:cNvSpPr txBox="1">
            <a:spLocks noGrp="1"/>
          </p:cNvSpPr>
          <p:nvPr/>
        </p:nvSpPr>
        <p:spPr bwMode="auto">
          <a:xfrm>
            <a:off x="9485806" y="6592270"/>
            <a:ext cx="594820" cy="365125"/>
          </a:xfrm>
          <a:prstGeom prst="rect">
            <a:avLst/>
          </a:prstGeom>
          <a:noFill/>
          <a:ln>
            <a:miter lim="800000"/>
            <a:headEnd/>
            <a:tailEnd/>
          </a:ln>
        </p:spPr>
        <p:txBody>
          <a:bodyPr lIns="91413" tIns="45707" rIns="91413" bIns="45707" anchor="ctr"/>
          <a:lstStyle/>
          <a:p>
            <a:pPr algn="r" fontAlgn="base">
              <a:spcBef>
                <a:spcPct val="0"/>
              </a:spcBef>
              <a:spcAft>
                <a:spcPct val="0"/>
              </a:spcAft>
              <a:defRPr/>
            </a:pPr>
            <a:fld id="{71316A0E-05EA-4553-ABD2-DA07ABB94753}" type="slidenum">
              <a:rPr lang="ja-JP" altLang="en-US" sz="1400">
                <a:solidFill>
                  <a:srgbClr val="000000"/>
                </a:solidFill>
                <a:latin typeface="HGｺﾞｼｯｸM" panose="020B0609000000000000" pitchFamily="49" charset="-128"/>
                <a:ea typeface="HGｺﾞｼｯｸM" panose="020B0609000000000000" pitchFamily="49" charset="-128"/>
              </a:rPr>
              <a:pPr algn="r" fontAlgn="base">
                <a:spcBef>
                  <a:spcPct val="0"/>
                </a:spcBef>
                <a:spcAft>
                  <a:spcPct val="0"/>
                </a:spcAft>
                <a:defRPr/>
              </a:pPr>
              <a:t>62</a:t>
            </a:fld>
            <a:endParaRPr lang="en-US" altLang="ja-JP" sz="1400" dirty="0">
              <a:solidFill>
                <a:srgbClr val="000000"/>
              </a:solidFill>
              <a:latin typeface="HGｺﾞｼｯｸM" panose="020B0609000000000000" pitchFamily="49" charset="-128"/>
              <a:ea typeface="HGｺﾞｼｯｸM" panose="020B0609000000000000" pitchFamily="49" charset="-128"/>
            </a:endParaRPr>
          </a:p>
        </p:txBody>
      </p:sp>
      <p:sp>
        <p:nvSpPr>
          <p:cNvPr id="6" name="正方形/長方形 5"/>
          <p:cNvSpPr/>
          <p:nvPr/>
        </p:nvSpPr>
        <p:spPr>
          <a:xfrm>
            <a:off x="129474" y="692904"/>
            <a:ext cx="9820422" cy="17279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bIns="36000" anchor="b"/>
          <a:lstStyle/>
          <a:p>
            <a:pPr marL="182563" indent="-182563" algn="just">
              <a:spcBef>
                <a:spcPts val="600"/>
              </a:spcBef>
              <a:defRPr/>
            </a:pPr>
            <a:r>
              <a:rPr lang="ja-JP" altLang="en-US" sz="1300" dirty="0" smtClean="0">
                <a:solidFill>
                  <a:prstClr val="black"/>
                </a:solidFill>
                <a:latin typeface="ＭＳ ゴシック" pitchFamily="49" charset="-128"/>
                <a:ea typeface="ＭＳ ゴシック" pitchFamily="49" charset="-128"/>
              </a:rPr>
              <a:t>○　ケアマネジメントについては、介護保険部会等において様々な課題が指摘され、ケアマネジメントを担う介護支援専門員について、別途の検討の場を設けて議論を進めるとされたことから、「介護支援専門員（ケアマネジャー）の資質向上と今後のあり方に関する検討会」を開催し、平成</a:t>
            </a:r>
            <a:r>
              <a:rPr lang="en-US" altLang="ja-JP" sz="1300" dirty="0">
                <a:solidFill>
                  <a:prstClr val="black"/>
                </a:solidFill>
                <a:latin typeface="ＭＳ ゴシック" pitchFamily="49" charset="-128"/>
                <a:ea typeface="ＭＳ ゴシック" pitchFamily="49" charset="-128"/>
              </a:rPr>
              <a:t>25</a:t>
            </a:r>
            <a:r>
              <a:rPr lang="ja-JP" altLang="en-US" sz="1300" dirty="0" smtClean="0">
                <a:solidFill>
                  <a:prstClr val="black"/>
                </a:solidFill>
                <a:latin typeface="ＭＳ ゴシック" pitchFamily="49" charset="-128"/>
                <a:ea typeface="ＭＳ ゴシック" pitchFamily="49" charset="-128"/>
              </a:rPr>
              <a:t>年１月７日に中間的な整理がまとめられた。</a:t>
            </a:r>
            <a:endParaRPr lang="en-US" altLang="ja-JP" sz="1300" dirty="0" smtClean="0">
              <a:solidFill>
                <a:prstClr val="black"/>
              </a:solidFill>
              <a:latin typeface="ＭＳ ゴシック" pitchFamily="49" charset="-128"/>
              <a:ea typeface="ＭＳ ゴシック" pitchFamily="49" charset="-128"/>
            </a:endParaRPr>
          </a:p>
          <a:p>
            <a:pPr marL="182563" indent="-182563" algn="just">
              <a:spcBef>
                <a:spcPts val="200"/>
              </a:spcBef>
              <a:defRPr/>
            </a:pPr>
            <a:r>
              <a:rPr lang="ja-JP" altLang="en-US" sz="1300" dirty="0" smtClean="0">
                <a:solidFill>
                  <a:prstClr val="black"/>
                </a:solidFill>
                <a:latin typeface="ＭＳ ゴシック" pitchFamily="49" charset="-128"/>
                <a:ea typeface="ＭＳ ゴシック" pitchFamily="49" charset="-128"/>
              </a:rPr>
              <a:t>○　当該検討会では、自立支援に資するケアマネジメントを推進するとともに、地域包括ケアシステムを構築していく中で、多職種協働や医療との連携を推進していくため、①介護支援専門員自身の資質向上、②自立支援に資するケアマネジメントに向けた環境整備、という視点で対応の方向性がまとめられた。</a:t>
            </a:r>
            <a:endParaRPr lang="en-US" altLang="ja-JP" sz="1300" dirty="0" smtClean="0">
              <a:solidFill>
                <a:prstClr val="black"/>
              </a:solidFill>
              <a:latin typeface="ＭＳ ゴシック" pitchFamily="49" charset="-128"/>
              <a:ea typeface="ＭＳ ゴシック" pitchFamily="49" charset="-128"/>
            </a:endParaRPr>
          </a:p>
          <a:p>
            <a:pPr>
              <a:spcBef>
                <a:spcPts val="200"/>
              </a:spcBef>
              <a:defRPr/>
            </a:pPr>
            <a:r>
              <a:rPr lang="ja-JP" altLang="en-US" sz="1300" dirty="0" smtClean="0">
                <a:solidFill>
                  <a:prstClr val="black"/>
                </a:solidFill>
                <a:latin typeface="ＭＳ ゴシック" pitchFamily="49" charset="-128"/>
                <a:ea typeface="ＭＳ ゴシック" pitchFamily="49" charset="-128"/>
              </a:rPr>
              <a:t>○　これを受け、提言された項目ごとに、具体化に向けて取り組んでいる。</a:t>
            </a:r>
            <a:endParaRPr lang="ja-JP" altLang="en-US" sz="1300" dirty="0">
              <a:solidFill>
                <a:prstClr val="black"/>
              </a:solidFill>
              <a:latin typeface="ＭＳ ゴシック" pitchFamily="49" charset="-128"/>
              <a:ea typeface="ＭＳ ゴシック" pitchFamily="49" charset="-128"/>
            </a:endParaRPr>
          </a:p>
        </p:txBody>
      </p:sp>
      <p:sp>
        <p:nvSpPr>
          <p:cNvPr id="8" name="角丸四角形 7"/>
          <p:cNvSpPr/>
          <p:nvPr/>
        </p:nvSpPr>
        <p:spPr>
          <a:xfrm>
            <a:off x="344364" y="548680"/>
            <a:ext cx="1249490" cy="288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ＭＳ Ｐゴシック"/>
              </a:rPr>
              <a:t>現状と課題</a:t>
            </a:r>
            <a:endParaRPr lang="ja-JP" altLang="en-US" sz="1400" dirty="0">
              <a:solidFill>
                <a:prstClr val="black"/>
              </a:solidFill>
              <a:latin typeface="ＭＳ Ｐゴシック"/>
            </a:endParaRPr>
          </a:p>
        </p:txBody>
      </p:sp>
      <p:sp>
        <p:nvSpPr>
          <p:cNvPr id="10" name="正方形/長方形 9"/>
          <p:cNvSpPr/>
          <p:nvPr/>
        </p:nvSpPr>
        <p:spPr>
          <a:xfrm>
            <a:off x="130920" y="2780928"/>
            <a:ext cx="9819168" cy="39222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bIns="36000" anchor="b"/>
          <a:lstStyle/>
          <a:p>
            <a:pPr>
              <a:defRPr/>
            </a:pPr>
            <a:r>
              <a:rPr lang="ja-JP" altLang="en-US" sz="1300" b="1" dirty="0" smtClean="0">
                <a:solidFill>
                  <a:prstClr val="black"/>
                </a:solidFill>
                <a:latin typeface="ＭＳ Ｐゴシック" pitchFamily="50" charset="-128"/>
              </a:rPr>
              <a:t>（１）</a:t>
            </a:r>
            <a:r>
              <a:rPr lang="ja-JP" altLang="en-US" sz="1300" b="1" dirty="0" smtClean="0">
                <a:solidFill>
                  <a:prstClr val="black"/>
                </a:solidFill>
                <a:latin typeface="ＭＳ ゴシック" pitchFamily="49" charset="-128"/>
                <a:ea typeface="ＭＳ ゴシック" pitchFamily="49" charset="-128"/>
              </a:rPr>
              <a:t>居宅介護支援事業者の指定権限の委譲について</a:t>
            </a:r>
            <a:endParaRPr lang="en-US" altLang="ja-JP" sz="1300" b="1" dirty="0" smtClean="0">
              <a:solidFill>
                <a:prstClr val="black"/>
              </a:solidFill>
              <a:latin typeface="ＭＳ ゴシック" pitchFamily="49" charset="-128"/>
              <a:ea typeface="ＭＳ ゴシック" pitchFamily="49" charset="-128"/>
            </a:endParaRPr>
          </a:p>
          <a:p>
            <a:pPr marL="355600" indent="-173038">
              <a:defRPr/>
            </a:pPr>
            <a:r>
              <a:rPr lang="ja-JP" altLang="en-US" sz="1300" dirty="0" smtClean="0">
                <a:solidFill>
                  <a:prstClr val="black"/>
                </a:solidFill>
                <a:latin typeface="ＭＳ ゴシック" pitchFamily="49" charset="-128"/>
                <a:ea typeface="ＭＳ ゴシック" pitchFamily="49" charset="-128"/>
              </a:rPr>
              <a:t>○高齢者</a:t>
            </a:r>
            <a:r>
              <a:rPr lang="ja-JP" altLang="en-US" sz="1300" dirty="0">
                <a:solidFill>
                  <a:prstClr val="black"/>
                </a:solidFill>
                <a:latin typeface="ＭＳ ゴシック" pitchFamily="49" charset="-128"/>
                <a:ea typeface="ＭＳ ゴシック" pitchFamily="49" charset="-128"/>
              </a:rPr>
              <a:t>が住み慣れた地域で自立した日常生活を営める</a:t>
            </a:r>
            <a:r>
              <a:rPr lang="ja-JP" altLang="en-US" sz="1300" dirty="0" smtClean="0">
                <a:solidFill>
                  <a:prstClr val="black"/>
                </a:solidFill>
                <a:latin typeface="ＭＳ ゴシック" pitchFamily="49" charset="-128"/>
                <a:ea typeface="ＭＳ ゴシック" pitchFamily="49" charset="-128"/>
              </a:rPr>
              <a:t>ようにするには、地域包括ケアシステムの構築とともに、高齢者の自立支援に資するケアマネジメントが必要となってくる</a:t>
            </a:r>
            <a:r>
              <a:rPr lang="ja-JP" altLang="en-US" sz="1300" dirty="0">
                <a:solidFill>
                  <a:prstClr val="black"/>
                </a:solidFill>
                <a:latin typeface="ＭＳ ゴシック" pitchFamily="49" charset="-128"/>
                <a:ea typeface="ＭＳ ゴシック" pitchFamily="49" charset="-128"/>
              </a:rPr>
              <a:t>こと</a:t>
            </a:r>
            <a:r>
              <a:rPr lang="ja-JP" altLang="en-US" sz="1300" dirty="0" smtClean="0">
                <a:solidFill>
                  <a:prstClr val="black"/>
                </a:solidFill>
                <a:latin typeface="ＭＳ ゴシック" pitchFamily="49" charset="-128"/>
                <a:ea typeface="ＭＳ ゴシック" pitchFamily="49" charset="-128"/>
              </a:rPr>
              <a:t>から、地域において、ケアマネジメントの役割を担っている介護支援専門員の育成や支援などに市町村が積極的に関わっていくよう、保険者機能の強化という観点から、居宅介護支援事業者の指定権限を市町村に委譲すべきではないか。</a:t>
            </a:r>
            <a:endParaRPr lang="en-US" altLang="ja-JP" sz="1300" dirty="0" smtClean="0">
              <a:solidFill>
                <a:prstClr val="black"/>
              </a:solidFill>
              <a:latin typeface="ＭＳ ゴシック" pitchFamily="49" charset="-128"/>
              <a:ea typeface="ＭＳ ゴシック" pitchFamily="49" charset="-128"/>
            </a:endParaRPr>
          </a:p>
          <a:p>
            <a:pPr marL="355600" indent="-180975">
              <a:defRPr/>
            </a:pPr>
            <a:r>
              <a:rPr lang="ja-JP" altLang="en-US" sz="1300" dirty="0" smtClean="0">
                <a:solidFill>
                  <a:prstClr val="black"/>
                </a:solidFill>
                <a:latin typeface="ＭＳ ゴシック" pitchFamily="49" charset="-128"/>
                <a:ea typeface="ＭＳ ゴシック" pitchFamily="49" charset="-128"/>
              </a:rPr>
              <a:t>○</a:t>
            </a:r>
            <a:r>
              <a:rPr lang="ja-JP" altLang="en-US" sz="1300" dirty="0" smtClean="0">
                <a:solidFill>
                  <a:prstClr val="black"/>
                </a:solidFill>
                <a:latin typeface="ＭＳ Ｐゴシック"/>
              </a:rPr>
              <a:t>なお、指定権限を委譲した場合でも、市町村の体制面を考慮し、都道府県が市町村を支援する仕組みが必要ではないか。</a:t>
            </a:r>
            <a:endParaRPr lang="en-US" altLang="ja-JP" sz="1300" dirty="0">
              <a:solidFill>
                <a:prstClr val="black"/>
              </a:solidFill>
              <a:latin typeface="ＭＳ Ｐゴシック"/>
            </a:endParaRPr>
          </a:p>
          <a:p>
            <a:pPr marL="538163" indent="-184150">
              <a:defRPr/>
            </a:pPr>
            <a:r>
              <a:rPr lang="en-US" altLang="ja-JP" sz="1300" dirty="0" smtClean="0">
                <a:solidFill>
                  <a:prstClr val="black"/>
                </a:solidFill>
                <a:latin typeface="ＭＳ ゴシック" pitchFamily="49" charset="-128"/>
                <a:ea typeface="ＭＳ ゴシック" pitchFamily="49" charset="-128"/>
              </a:rPr>
              <a:t>※</a:t>
            </a:r>
            <a:r>
              <a:rPr lang="ja-JP" altLang="en-US" sz="1300" dirty="0" smtClean="0">
                <a:solidFill>
                  <a:prstClr val="black"/>
                </a:solidFill>
                <a:latin typeface="ＭＳ ゴシック" pitchFamily="49" charset="-128"/>
                <a:ea typeface="ＭＳ ゴシック" pitchFamily="49" charset="-128"/>
              </a:rPr>
              <a:t>介護保険法では、要介護認定等について、福祉事務所や保健所による協力・援助に関する規定や地方自治法に基づく審査会業務の委託に関する規定を設けている。</a:t>
            </a:r>
            <a:endParaRPr lang="en-US" altLang="ja-JP" sz="1300" dirty="0" smtClean="0">
              <a:solidFill>
                <a:prstClr val="black"/>
              </a:solidFill>
              <a:latin typeface="ＭＳ ゴシック" pitchFamily="49" charset="-128"/>
              <a:ea typeface="ＭＳ ゴシック" pitchFamily="49" charset="-128"/>
            </a:endParaRPr>
          </a:p>
          <a:p>
            <a:pPr>
              <a:spcBef>
                <a:spcPts val="200"/>
              </a:spcBef>
              <a:defRPr/>
            </a:pPr>
            <a:r>
              <a:rPr lang="ja-JP" altLang="en-US" sz="1300" b="1" dirty="0" smtClean="0">
                <a:solidFill>
                  <a:prstClr val="black"/>
                </a:solidFill>
                <a:latin typeface="ＭＳ Ｐゴシック" pitchFamily="50" charset="-128"/>
              </a:rPr>
              <a:t>（２）</a:t>
            </a:r>
            <a:r>
              <a:rPr lang="ja-JP" altLang="en-US" sz="1300" b="1" dirty="0" smtClean="0">
                <a:solidFill>
                  <a:prstClr val="black"/>
                </a:solidFill>
                <a:latin typeface="ＭＳ ゴシック" pitchFamily="49" charset="-128"/>
                <a:ea typeface="ＭＳ ゴシック" pitchFamily="49" charset="-128"/>
              </a:rPr>
              <a:t>地域ケア会議について</a:t>
            </a:r>
            <a:endParaRPr lang="en-US" altLang="ja-JP" sz="1300" b="1" dirty="0" smtClean="0">
              <a:solidFill>
                <a:prstClr val="black"/>
              </a:solidFill>
              <a:latin typeface="ＭＳ ゴシック" pitchFamily="49" charset="-128"/>
              <a:ea typeface="ＭＳ ゴシック" pitchFamily="49" charset="-128"/>
            </a:endParaRPr>
          </a:p>
          <a:p>
            <a:pPr>
              <a:spcBef>
                <a:spcPts val="200"/>
              </a:spcBef>
              <a:defRPr/>
            </a:pPr>
            <a:r>
              <a:rPr lang="ja-JP" altLang="en-US" sz="1300" b="1" dirty="0">
                <a:solidFill>
                  <a:prstClr val="black"/>
                </a:solidFill>
                <a:latin typeface="ＭＳ Ｐゴシック" pitchFamily="50" charset="-128"/>
              </a:rPr>
              <a:t>（３）</a:t>
            </a:r>
            <a:r>
              <a:rPr lang="ja-JP" altLang="en-US" sz="1300" b="1" dirty="0">
                <a:solidFill>
                  <a:prstClr val="black"/>
                </a:solidFill>
                <a:latin typeface="ＭＳ ゴシック" pitchFamily="49" charset="-128"/>
                <a:ea typeface="ＭＳ ゴシック" pitchFamily="49" charset="-128"/>
              </a:rPr>
              <a:t>介護支援専門員実務研修受講試験の受験要件の</a:t>
            </a:r>
            <a:r>
              <a:rPr lang="ja-JP" altLang="en-US" sz="1300" b="1" dirty="0" smtClean="0">
                <a:solidFill>
                  <a:prstClr val="black"/>
                </a:solidFill>
                <a:latin typeface="ＭＳ ゴシック" pitchFamily="49" charset="-128"/>
                <a:ea typeface="ＭＳ ゴシック" pitchFamily="49" charset="-128"/>
              </a:rPr>
              <a:t>見直し</a:t>
            </a:r>
            <a:endParaRPr lang="en-US" altLang="ja-JP" sz="1300" b="1" dirty="0">
              <a:solidFill>
                <a:prstClr val="black"/>
              </a:solidFill>
              <a:latin typeface="ＭＳ ゴシック" pitchFamily="49" charset="-128"/>
              <a:ea typeface="ＭＳ ゴシック" pitchFamily="49" charset="-128"/>
            </a:endParaRPr>
          </a:p>
          <a:p>
            <a:pPr marL="358775" indent="-180975">
              <a:defRPr/>
            </a:pPr>
            <a:r>
              <a:rPr lang="ja-JP" altLang="en-US" sz="1300" dirty="0" smtClean="0">
                <a:solidFill>
                  <a:prstClr val="black"/>
                </a:solidFill>
                <a:latin typeface="ＭＳ ゴシック" pitchFamily="49" charset="-128"/>
                <a:ea typeface="ＭＳ ゴシック" pitchFamily="49" charset="-128"/>
              </a:rPr>
              <a:t>○介護</a:t>
            </a:r>
            <a:r>
              <a:rPr lang="ja-JP" altLang="en-US" sz="1300" dirty="0">
                <a:solidFill>
                  <a:prstClr val="black"/>
                </a:solidFill>
                <a:latin typeface="ＭＳ ゴシック" pitchFamily="49" charset="-128"/>
                <a:ea typeface="ＭＳ ゴシック" pitchFamily="49" charset="-128"/>
              </a:rPr>
              <a:t>支援専門員の専門性の確保及び向上を図っていくため、受験要件を見直し、法定資格保有者、または生活相談員等で、必要な実務経験が５年以上ある者を受験対象者としてはどうか。</a:t>
            </a:r>
            <a:endParaRPr lang="en-US" altLang="ja-JP" sz="1300" dirty="0">
              <a:solidFill>
                <a:prstClr val="black"/>
              </a:solidFill>
              <a:latin typeface="ＭＳ ゴシック" pitchFamily="49" charset="-128"/>
              <a:ea typeface="ＭＳ ゴシック" pitchFamily="49" charset="-128"/>
            </a:endParaRPr>
          </a:p>
          <a:p>
            <a:pPr>
              <a:spcBef>
                <a:spcPts val="200"/>
              </a:spcBef>
              <a:defRPr/>
            </a:pPr>
            <a:r>
              <a:rPr lang="ja-JP" altLang="en-US" sz="1300" b="1" dirty="0" smtClean="0">
                <a:solidFill>
                  <a:prstClr val="black"/>
                </a:solidFill>
                <a:latin typeface="ＭＳ Ｐゴシック" pitchFamily="50" charset="-128"/>
              </a:rPr>
              <a:t>（</a:t>
            </a:r>
            <a:r>
              <a:rPr lang="ja-JP" altLang="en-US" sz="1300" b="1" dirty="0">
                <a:solidFill>
                  <a:prstClr val="black"/>
                </a:solidFill>
                <a:latin typeface="ＭＳ Ｐゴシック" pitchFamily="50" charset="-128"/>
              </a:rPr>
              <a:t>４）</a:t>
            </a:r>
            <a:r>
              <a:rPr lang="ja-JP" altLang="en-US" sz="1300" b="1" dirty="0">
                <a:solidFill>
                  <a:prstClr val="black"/>
                </a:solidFill>
                <a:latin typeface="ＭＳ ゴシック" pitchFamily="49" charset="-128"/>
                <a:ea typeface="ＭＳ ゴシック" pitchFamily="49" charset="-128"/>
              </a:rPr>
              <a:t>介護支援専門員の研修制度の</a:t>
            </a:r>
            <a:r>
              <a:rPr lang="ja-JP" altLang="en-US" sz="1300" b="1" dirty="0" smtClean="0">
                <a:solidFill>
                  <a:prstClr val="black"/>
                </a:solidFill>
                <a:latin typeface="ＭＳ ゴシック" pitchFamily="49" charset="-128"/>
                <a:ea typeface="ＭＳ ゴシック" pitchFamily="49" charset="-128"/>
              </a:rPr>
              <a:t>見直し</a:t>
            </a:r>
            <a:endParaRPr lang="en-US" altLang="ja-JP" sz="1300" b="1" dirty="0">
              <a:solidFill>
                <a:prstClr val="black"/>
              </a:solidFill>
              <a:latin typeface="ＭＳ ゴシック" pitchFamily="49" charset="-128"/>
              <a:ea typeface="ＭＳ ゴシック" pitchFamily="49" charset="-128"/>
            </a:endParaRPr>
          </a:p>
          <a:p>
            <a:pPr marL="360363" indent="-182563">
              <a:defRPr/>
            </a:pPr>
            <a:r>
              <a:rPr lang="ja-JP" altLang="en-US" sz="1300" dirty="0" smtClean="0">
                <a:solidFill>
                  <a:prstClr val="black"/>
                </a:solidFill>
                <a:latin typeface="ＭＳ ゴシック" pitchFamily="49" charset="-128"/>
                <a:ea typeface="ＭＳ ゴシック" pitchFamily="49" charset="-128"/>
              </a:rPr>
              <a:t>○介護</a:t>
            </a:r>
            <a:r>
              <a:rPr lang="ja-JP" altLang="en-US" sz="1300" dirty="0">
                <a:solidFill>
                  <a:prstClr val="black"/>
                </a:solidFill>
                <a:latin typeface="ＭＳ ゴシック" pitchFamily="49" charset="-128"/>
                <a:ea typeface="ＭＳ ゴシック" pitchFamily="49" charset="-128"/>
              </a:rPr>
              <a:t>支援専門員の資質向上を図り、ケアマネジメントの質を向上させるため、研修カリキュラム等の具体的な見直しを進めてはどうか。</a:t>
            </a:r>
            <a:endParaRPr lang="en-US" altLang="ja-JP" sz="1300" dirty="0">
              <a:solidFill>
                <a:prstClr val="black"/>
              </a:solidFill>
              <a:latin typeface="ＭＳ ゴシック" pitchFamily="49" charset="-128"/>
              <a:ea typeface="ＭＳ ゴシック" pitchFamily="49" charset="-128"/>
            </a:endParaRPr>
          </a:p>
          <a:p>
            <a:pPr>
              <a:spcBef>
                <a:spcPts val="200"/>
              </a:spcBef>
              <a:defRPr/>
            </a:pPr>
            <a:r>
              <a:rPr lang="ja-JP" altLang="en-US" sz="1300" b="1" dirty="0" smtClean="0">
                <a:solidFill>
                  <a:prstClr val="black"/>
                </a:solidFill>
                <a:latin typeface="ＭＳ Ｐゴシック" pitchFamily="50" charset="-128"/>
              </a:rPr>
              <a:t>（</a:t>
            </a:r>
            <a:r>
              <a:rPr lang="ja-JP" altLang="en-US" sz="1300" b="1" dirty="0">
                <a:solidFill>
                  <a:prstClr val="black"/>
                </a:solidFill>
                <a:latin typeface="ＭＳ Ｐゴシック" pitchFamily="50" charset="-128"/>
              </a:rPr>
              <a:t>５）</a:t>
            </a:r>
            <a:r>
              <a:rPr lang="ja-JP" altLang="en-US" sz="1300" b="1" dirty="0">
                <a:solidFill>
                  <a:prstClr val="black"/>
                </a:solidFill>
                <a:latin typeface="ＭＳ ゴシック" pitchFamily="49" charset="-128"/>
                <a:ea typeface="ＭＳ ゴシック" pitchFamily="49" charset="-128"/>
              </a:rPr>
              <a:t>主任介護支援専門員による現場での実務研修等の</a:t>
            </a:r>
            <a:r>
              <a:rPr lang="ja-JP" altLang="en-US" sz="1300" b="1" dirty="0" smtClean="0">
                <a:solidFill>
                  <a:prstClr val="black"/>
                </a:solidFill>
                <a:latin typeface="ＭＳ ゴシック" pitchFamily="49" charset="-128"/>
                <a:ea typeface="ＭＳ ゴシック" pitchFamily="49" charset="-128"/>
              </a:rPr>
              <a:t>実施</a:t>
            </a:r>
            <a:endParaRPr lang="en-US" altLang="ja-JP" sz="1300" b="1" dirty="0">
              <a:solidFill>
                <a:prstClr val="black"/>
              </a:solidFill>
              <a:latin typeface="ＭＳ ゴシック" pitchFamily="49" charset="-128"/>
              <a:ea typeface="ＭＳ ゴシック" pitchFamily="49" charset="-128"/>
            </a:endParaRPr>
          </a:p>
          <a:p>
            <a:pPr marL="360363" indent="-182563">
              <a:defRPr/>
            </a:pPr>
            <a:r>
              <a:rPr lang="ja-JP" altLang="en-US" sz="1300" dirty="0" smtClean="0">
                <a:solidFill>
                  <a:prstClr val="black"/>
                </a:solidFill>
                <a:latin typeface="ＭＳ ゴシック" pitchFamily="49" charset="-128"/>
                <a:ea typeface="ＭＳ ゴシック" pitchFamily="49" charset="-128"/>
              </a:rPr>
              <a:t>○主任</a:t>
            </a:r>
            <a:r>
              <a:rPr lang="ja-JP" altLang="en-US" sz="1300" dirty="0">
                <a:solidFill>
                  <a:prstClr val="black"/>
                </a:solidFill>
                <a:latin typeface="ＭＳ ゴシック" pitchFamily="49" charset="-128"/>
                <a:ea typeface="ＭＳ ゴシック" pitchFamily="49" charset="-128"/>
              </a:rPr>
              <a:t>介護支援専門員の資質向上を図るため、更新制を導入（更新時に研修実施）するとともに、主任介護支援専門員の具体的役割として、地域の介護支援専門員に対する現場での実務研修の実施などを位置付けてはどうか</a:t>
            </a:r>
            <a:r>
              <a:rPr lang="ja-JP" altLang="en-US" sz="1300" dirty="0" smtClean="0">
                <a:solidFill>
                  <a:prstClr val="black"/>
                </a:solidFill>
                <a:latin typeface="ＭＳ ゴシック" pitchFamily="49" charset="-128"/>
                <a:ea typeface="ＭＳ ゴシック" pitchFamily="49" charset="-128"/>
              </a:rPr>
              <a:t>。</a:t>
            </a:r>
            <a:endParaRPr lang="en-US" altLang="ja-JP" sz="1300" dirty="0" smtClean="0">
              <a:solidFill>
                <a:prstClr val="black"/>
              </a:solidFill>
              <a:latin typeface="ＭＳ ゴシック" pitchFamily="49" charset="-128"/>
              <a:ea typeface="ＭＳ ゴシック" pitchFamily="49" charset="-128"/>
            </a:endParaRPr>
          </a:p>
        </p:txBody>
      </p:sp>
      <p:sp>
        <p:nvSpPr>
          <p:cNvPr id="9" name="角丸四角形 8"/>
          <p:cNvSpPr/>
          <p:nvPr/>
        </p:nvSpPr>
        <p:spPr>
          <a:xfrm>
            <a:off x="388927" y="2492896"/>
            <a:ext cx="761250" cy="288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ＭＳ Ｐゴシック"/>
              </a:rPr>
              <a:t>論点</a:t>
            </a:r>
            <a:endParaRPr lang="ja-JP" altLang="en-US" sz="1400" dirty="0">
              <a:solidFill>
                <a:prstClr val="black"/>
              </a:solidFill>
              <a:latin typeface="ＭＳ Ｐゴシック"/>
            </a:endParaRPr>
          </a:p>
        </p:txBody>
      </p:sp>
      <p:graphicFrame>
        <p:nvGraphicFramePr>
          <p:cNvPr id="11" name="表 10"/>
          <p:cNvGraphicFramePr>
            <a:graphicFrameLocks noGrp="1"/>
          </p:cNvGraphicFramePr>
          <p:nvPr>
            <p:extLst>
              <p:ext uri="{D42A27DB-BD31-4B8C-83A1-F6EECF244321}">
                <p14:modId xmlns:p14="http://schemas.microsoft.com/office/powerpoint/2010/main" val="1059532164"/>
              </p:ext>
            </p:extLst>
          </p:nvPr>
        </p:nvGraphicFramePr>
        <p:xfrm>
          <a:off x="7501544" y="44624"/>
          <a:ext cx="2539951" cy="577282"/>
        </p:xfrm>
        <a:graphic>
          <a:graphicData uri="http://schemas.openxmlformats.org/drawingml/2006/table">
            <a:tbl>
              <a:tblPr firstRow="1" bandRow="1">
                <a:tableStyleId>{5940675A-B579-460E-94D1-54222C63F5DA}</a:tableStyleId>
              </a:tblPr>
              <a:tblGrid>
                <a:gridCol w="1632826"/>
                <a:gridCol w="907125"/>
              </a:tblGrid>
              <a:tr h="3451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46</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9376" marR="79376" marT="36000" marB="36000"/>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資料３より</a:t>
                      </a:r>
                      <a:endParaRPr kumimoji="1" lang="ja-JP" altLang="en-US" sz="900" dirty="0">
                        <a:latin typeface="+mn-ea"/>
                        <a:ea typeface="+mn-ea"/>
                      </a:endParaRPr>
                    </a:p>
                  </a:txBody>
                  <a:tcPr marL="79376" marR="79376" marT="36000" marB="36000" anchor="ctr"/>
                </a:tc>
              </a:tr>
              <a:tr h="230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25</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9376" marR="79376" marT="36000" marB="36000" anchor="ctr"/>
                </a:tc>
                <a:tc vMerge="1">
                  <a:txBody>
                    <a:bodyPr/>
                    <a:lstStyle/>
                    <a:p>
                      <a:endParaRPr kumimoji="1" lang="ja-JP" altLang="en-US" sz="1200" dirty="0"/>
                    </a:p>
                  </a:txBody>
                  <a:tcPr/>
                </a:tc>
              </a:tr>
            </a:tbl>
          </a:graphicData>
        </a:graphic>
      </p:graphicFrame>
    </p:spTree>
    <p:extLst>
      <p:ext uri="{BB962C8B-B14F-4D97-AF65-F5344CB8AC3E}">
        <p14:creationId xmlns:p14="http://schemas.microsoft.com/office/powerpoint/2010/main" val="31659028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0" y="7938"/>
            <a:ext cx="10080625" cy="576262"/>
          </a:xfrm>
        </p:spPr>
        <p:txBody>
          <a:bodyPr>
            <a:normAutofit fontScale="90000"/>
          </a:bodyPr>
          <a:lstStyle/>
          <a:p>
            <a:pPr eaLnBrk="1" hangingPunct="1"/>
            <a:r>
              <a:rPr lang="ja-JP" altLang="en-US" sz="1800" b="1" dirty="0" smtClean="0">
                <a:latin typeface="HG丸ｺﾞｼｯｸM-PRO" pitchFamily="50" charset="-128"/>
                <a:ea typeface="HG丸ｺﾞｼｯｸM-PRO" pitchFamily="50" charset="-128"/>
              </a:rPr>
              <a:t>（参考）介護</a:t>
            </a:r>
            <a:r>
              <a:rPr lang="ja-JP" altLang="en-US" sz="1800" b="1" dirty="0" smtClean="0">
                <a:latin typeface="HG丸ｺﾞｼｯｸM-PRO" pitchFamily="50" charset="-128"/>
                <a:ea typeface="HG丸ｺﾞｼｯｸM-PRO" pitchFamily="50" charset="-128"/>
              </a:rPr>
              <a:t>支援専門員（ケアマネジャー）の資質向上と今後のあり方</a:t>
            </a:r>
            <a:r>
              <a:rPr lang="en-US" altLang="ja-JP" sz="1800" b="1" dirty="0" smtClean="0">
                <a:latin typeface="HG丸ｺﾞｼｯｸM-PRO" pitchFamily="50" charset="-128"/>
                <a:ea typeface="HG丸ｺﾞｼｯｸM-PRO" pitchFamily="50" charset="-128"/>
              </a:rPr>
              <a:t/>
            </a:r>
            <a:br>
              <a:rPr lang="en-US" altLang="ja-JP" sz="1800" b="1" dirty="0" smtClean="0">
                <a:latin typeface="HG丸ｺﾞｼｯｸM-PRO" pitchFamily="50" charset="-128"/>
                <a:ea typeface="HG丸ｺﾞｼｯｸM-PRO" pitchFamily="50" charset="-128"/>
              </a:rPr>
            </a:br>
            <a:r>
              <a:rPr lang="ja-JP" altLang="en-US" sz="1800" b="1" dirty="0" smtClean="0">
                <a:latin typeface="HG丸ｺﾞｼｯｸM-PRO" pitchFamily="50" charset="-128"/>
                <a:ea typeface="HG丸ｺﾞｼｯｸM-PRO" pitchFamily="50" charset="-128"/>
              </a:rPr>
              <a:t>に関する検討会における議論の中間的な整理</a:t>
            </a:r>
            <a:r>
              <a:rPr lang="en-US" altLang="ja-JP" sz="1800" b="1" dirty="0" smtClean="0">
                <a:latin typeface="HG丸ｺﾞｼｯｸM-PRO" pitchFamily="50" charset="-128"/>
                <a:ea typeface="HG丸ｺﾞｼｯｸM-PRO" pitchFamily="50" charset="-128"/>
              </a:rPr>
              <a:t>【</a:t>
            </a:r>
            <a:r>
              <a:rPr lang="ja-JP" altLang="en-US" sz="1800" b="1" dirty="0" smtClean="0">
                <a:latin typeface="HG丸ｺﾞｼｯｸM-PRO" pitchFamily="50" charset="-128"/>
                <a:ea typeface="HG丸ｺﾞｼｯｸM-PRO" pitchFamily="50" charset="-128"/>
              </a:rPr>
              <a:t>概要版</a:t>
            </a:r>
            <a:r>
              <a:rPr lang="en-US" altLang="ja-JP" sz="1800" b="1" dirty="0" smtClean="0">
                <a:latin typeface="HG丸ｺﾞｼｯｸM-PRO" pitchFamily="50" charset="-128"/>
                <a:ea typeface="HG丸ｺﾞｼｯｸM-PRO" pitchFamily="50" charset="-128"/>
              </a:rPr>
              <a:t>】</a:t>
            </a:r>
            <a:endParaRPr lang="ja-JP" altLang="en-US" sz="1800" b="1" dirty="0" smtClean="0">
              <a:latin typeface="HG丸ｺﾞｼｯｸM-PRO" pitchFamily="50" charset="-128"/>
              <a:ea typeface="HG丸ｺﾞｼｯｸM-PRO" pitchFamily="50" charset="-128"/>
            </a:endParaRPr>
          </a:p>
        </p:txBody>
      </p:sp>
      <p:sp>
        <p:nvSpPr>
          <p:cNvPr id="4" name="正方形/長方形 3"/>
          <p:cNvSpPr/>
          <p:nvPr/>
        </p:nvSpPr>
        <p:spPr>
          <a:xfrm>
            <a:off x="4881055" y="621075"/>
            <a:ext cx="2301392" cy="250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400" b="1" dirty="0">
                <a:solidFill>
                  <a:prstClr val="black"/>
                </a:solidFill>
                <a:latin typeface="ＭＳ ゴシック" pitchFamily="49" charset="-128"/>
                <a:ea typeface="ＭＳ ゴシック" pitchFamily="49" charset="-128"/>
              </a:rPr>
              <a:t>【</a:t>
            </a:r>
            <a:r>
              <a:rPr lang="ja-JP" altLang="en-US" sz="1400" b="1" dirty="0">
                <a:solidFill>
                  <a:prstClr val="black"/>
                </a:solidFill>
                <a:latin typeface="ＭＳ ゴシック" pitchFamily="49" charset="-128"/>
                <a:ea typeface="ＭＳ ゴシック" pitchFamily="49" charset="-128"/>
              </a:rPr>
              <a:t>見直しの視点</a:t>
            </a:r>
            <a:r>
              <a:rPr lang="en-US" altLang="ja-JP" sz="1400" b="1" dirty="0">
                <a:solidFill>
                  <a:prstClr val="black"/>
                </a:solidFill>
                <a:latin typeface="ＭＳ ゴシック" pitchFamily="49" charset="-128"/>
                <a:ea typeface="ＭＳ ゴシック" pitchFamily="49" charset="-128"/>
              </a:rPr>
              <a:t>】</a:t>
            </a:r>
            <a:endParaRPr lang="ja-JP" altLang="en-US" sz="1400" b="1" dirty="0">
              <a:solidFill>
                <a:prstClr val="black"/>
              </a:solidFill>
              <a:latin typeface="ＭＳ ゴシック" pitchFamily="49" charset="-128"/>
              <a:ea typeface="ＭＳ ゴシック" pitchFamily="49" charset="-128"/>
            </a:endParaRPr>
          </a:p>
        </p:txBody>
      </p:sp>
      <p:sp>
        <p:nvSpPr>
          <p:cNvPr id="5" name="正方形/長方形 4"/>
          <p:cNvSpPr/>
          <p:nvPr/>
        </p:nvSpPr>
        <p:spPr>
          <a:xfrm>
            <a:off x="5040319" y="873125"/>
            <a:ext cx="4840989" cy="6111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latin typeface="ＭＳ ゴシック" pitchFamily="49" charset="-128"/>
                <a:ea typeface="ＭＳ ゴシック" pitchFamily="49" charset="-128"/>
              </a:rPr>
              <a:t>①介護支援専門員自身の資質の向上に係る見直しの視点</a:t>
            </a:r>
            <a:endParaRPr lang="en-US" altLang="ja-JP" sz="1200" dirty="0">
              <a:solidFill>
                <a:prstClr val="black"/>
              </a:solidFill>
              <a:latin typeface="ＭＳ ゴシック" pitchFamily="49" charset="-128"/>
              <a:ea typeface="ＭＳ ゴシック" pitchFamily="49" charset="-128"/>
            </a:endParaRPr>
          </a:p>
          <a:p>
            <a:pPr>
              <a:defRPr/>
            </a:pPr>
            <a:r>
              <a:rPr lang="ja-JP" altLang="en-US" sz="1200" dirty="0">
                <a:solidFill>
                  <a:prstClr val="black"/>
                </a:solidFill>
                <a:latin typeface="ＭＳ ゴシック" pitchFamily="49" charset="-128"/>
                <a:ea typeface="ＭＳ ゴシック" pitchFamily="49" charset="-128"/>
              </a:rPr>
              <a:t>②自立支援に資するケアマネジメントに向けた環境整備に係る見直しの視点</a:t>
            </a:r>
          </a:p>
        </p:txBody>
      </p:sp>
      <p:sp>
        <p:nvSpPr>
          <p:cNvPr id="6" name="角丸四角形 5"/>
          <p:cNvSpPr/>
          <p:nvPr/>
        </p:nvSpPr>
        <p:spPr>
          <a:xfrm>
            <a:off x="198526" y="2062163"/>
            <a:ext cx="4685035" cy="755650"/>
          </a:xfrm>
          <a:prstGeom prst="roundRect">
            <a:avLst>
              <a:gd name="adj" fmla="val 128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dirty="0">
              <a:solidFill>
                <a:prstClr val="black"/>
              </a:solidFill>
              <a:latin typeface="ＭＳ ゴシック" pitchFamily="49" charset="-128"/>
              <a:ea typeface="ＭＳ ゴシック" pitchFamily="49" charset="-128"/>
            </a:endParaRPr>
          </a:p>
        </p:txBody>
      </p:sp>
      <p:sp>
        <p:nvSpPr>
          <p:cNvPr id="8" name="正方形/長方形 7"/>
          <p:cNvSpPr/>
          <p:nvPr/>
        </p:nvSpPr>
        <p:spPr>
          <a:xfrm>
            <a:off x="-119000" y="1557338"/>
            <a:ext cx="2579661"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400" b="1" dirty="0">
                <a:solidFill>
                  <a:prstClr val="black"/>
                </a:solidFill>
                <a:latin typeface="ＭＳ ゴシック" pitchFamily="49" charset="-128"/>
                <a:ea typeface="ＭＳ ゴシック" pitchFamily="49" charset="-128"/>
              </a:rPr>
              <a:t>【</a:t>
            </a:r>
            <a:r>
              <a:rPr lang="ja-JP" altLang="en-US" sz="1400" b="1" dirty="0">
                <a:solidFill>
                  <a:prstClr val="black"/>
                </a:solidFill>
                <a:latin typeface="ＭＳ ゴシック" pitchFamily="49" charset="-128"/>
                <a:ea typeface="ＭＳ ゴシック" pitchFamily="49" charset="-128"/>
              </a:rPr>
              <a:t>具体的な改善策</a:t>
            </a:r>
            <a:r>
              <a:rPr lang="en-US" altLang="ja-JP" sz="1400" b="1" dirty="0">
                <a:solidFill>
                  <a:prstClr val="black"/>
                </a:solidFill>
                <a:latin typeface="ＭＳ ゴシック" pitchFamily="49" charset="-128"/>
                <a:ea typeface="ＭＳ ゴシック" pitchFamily="49" charset="-128"/>
              </a:rPr>
              <a:t>】</a:t>
            </a:r>
            <a:endParaRPr lang="ja-JP" altLang="en-US" sz="1400" b="1" dirty="0">
              <a:solidFill>
                <a:prstClr val="black"/>
              </a:solidFill>
              <a:latin typeface="ＭＳ ゴシック" pitchFamily="49" charset="-128"/>
              <a:ea typeface="ＭＳ ゴシック" pitchFamily="49" charset="-128"/>
            </a:endParaRPr>
          </a:p>
        </p:txBody>
      </p:sp>
      <p:sp>
        <p:nvSpPr>
          <p:cNvPr id="9" name="角丸四角形 8"/>
          <p:cNvSpPr/>
          <p:nvPr/>
        </p:nvSpPr>
        <p:spPr>
          <a:xfrm>
            <a:off x="118516" y="2099037"/>
            <a:ext cx="5000061" cy="684213"/>
          </a:xfrm>
          <a:prstGeom prst="roundRect">
            <a:avLst>
              <a:gd name="adj" fmla="val 37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prstClr val="black"/>
                </a:solidFill>
                <a:latin typeface="ＭＳ ゴシック" pitchFamily="49" charset="-128"/>
                <a:ea typeface="ＭＳ ゴシック" pitchFamily="49" charset="-128"/>
              </a:rPr>
              <a:t>①ケアマネジメントの質の向上に向けた取組</a:t>
            </a:r>
            <a:endParaRPr lang="en-US" altLang="ja-JP" sz="1100" dirty="0">
              <a:solidFill>
                <a:prstClr val="black"/>
              </a:solidFill>
              <a:latin typeface="ＭＳ ゴシック" pitchFamily="49" charset="-128"/>
              <a:ea typeface="ＭＳ ゴシック" pitchFamily="49" charset="-128"/>
            </a:endParaRPr>
          </a:p>
          <a:p>
            <a:pPr>
              <a:defRPr/>
            </a:pPr>
            <a:r>
              <a:rPr lang="ja-JP" altLang="en-US" sz="1050" dirty="0">
                <a:solidFill>
                  <a:prstClr val="black"/>
                </a:solidFill>
                <a:latin typeface="ＭＳ ゴシック" pitchFamily="49" charset="-128"/>
                <a:ea typeface="ＭＳ ゴシック" pitchFamily="49" charset="-128"/>
              </a:rPr>
              <a:t>　</a:t>
            </a:r>
            <a:r>
              <a:rPr lang="ja-JP" altLang="en-US" sz="1000" dirty="0">
                <a:solidFill>
                  <a:prstClr val="black"/>
                </a:solidFill>
                <a:latin typeface="ＭＳ ゴシック" pitchFamily="49" charset="-128"/>
                <a:ea typeface="ＭＳ ゴシック" pitchFamily="49" charset="-128"/>
              </a:rPr>
              <a:t>・自立支援に資するケアマネジメントに向け、適切な課題抽出や評価</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のための新たな様式の活用を推進</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・多職種協働によるサービス担当者会議の重要性の共有と環境づくり</a:t>
            </a:r>
          </a:p>
        </p:txBody>
      </p:sp>
      <p:sp>
        <p:nvSpPr>
          <p:cNvPr id="10" name="角丸四角形 9"/>
          <p:cNvSpPr/>
          <p:nvPr/>
        </p:nvSpPr>
        <p:spPr>
          <a:xfrm>
            <a:off x="198526" y="2924537"/>
            <a:ext cx="4685035" cy="466725"/>
          </a:xfrm>
          <a:prstGeom prst="roundRect">
            <a:avLst>
              <a:gd name="adj" fmla="val 1613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dirty="0">
              <a:solidFill>
                <a:prstClr val="black"/>
              </a:solidFill>
              <a:latin typeface="ＭＳ ゴシック" pitchFamily="49" charset="-128"/>
              <a:ea typeface="ＭＳ ゴシック" pitchFamily="49" charset="-128"/>
            </a:endParaRPr>
          </a:p>
        </p:txBody>
      </p:sp>
      <p:sp>
        <p:nvSpPr>
          <p:cNvPr id="11" name="角丸四角形 10"/>
          <p:cNvSpPr/>
          <p:nvPr/>
        </p:nvSpPr>
        <p:spPr>
          <a:xfrm>
            <a:off x="118516" y="2952750"/>
            <a:ext cx="4685041" cy="395288"/>
          </a:xfrm>
          <a:prstGeom prst="roundRect">
            <a:avLst>
              <a:gd name="adj" fmla="val 37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prstClr val="black"/>
                </a:solidFill>
                <a:latin typeface="ＭＳ ゴシック" pitchFamily="49" charset="-128"/>
                <a:ea typeface="ＭＳ ゴシック" pitchFamily="49" charset="-128"/>
              </a:rPr>
              <a:t>②介護支援専門員実務研修受講試験の見直し</a:t>
            </a:r>
            <a:endParaRPr lang="en-US" altLang="ja-JP" sz="1100" dirty="0">
              <a:solidFill>
                <a:prstClr val="black"/>
              </a:solidFill>
              <a:latin typeface="ＭＳ ゴシック" pitchFamily="49" charset="-128"/>
              <a:ea typeface="ＭＳ ゴシック" pitchFamily="49" charset="-128"/>
            </a:endParaRPr>
          </a:p>
          <a:p>
            <a:pPr>
              <a:defRPr/>
            </a:pPr>
            <a:r>
              <a:rPr lang="ja-JP" altLang="en-US" sz="1050" dirty="0">
                <a:solidFill>
                  <a:prstClr val="black"/>
                </a:solidFill>
                <a:latin typeface="ＭＳ ゴシック" pitchFamily="49" charset="-128"/>
                <a:ea typeface="ＭＳ ゴシック" pitchFamily="49" charset="-128"/>
              </a:rPr>
              <a:t>　</a:t>
            </a:r>
            <a:r>
              <a:rPr lang="ja-JP" altLang="en-US" sz="1000" dirty="0">
                <a:solidFill>
                  <a:prstClr val="black"/>
                </a:solidFill>
                <a:latin typeface="ＭＳ ゴシック" pitchFamily="49" charset="-128"/>
                <a:ea typeface="ＭＳ ゴシック" pitchFamily="49" charset="-128"/>
              </a:rPr>
              <a:t>・試験の受験要件を法定資格保有者等に限定する見直しを検討</a:t>
            </a:r>
            <a:endParaRPr lang="en-US" altLang="ja-JP" sz="1000" dirty="0">
              <a:solidFill>
                <a:prstClr val="black"/>
              </a:solidFill>
              <a:latin typeface="ＭＳ ゴシック" pitchFamily="49" charset="-128"/>
              <a:ea typeface="ＭＳ ゴシック" pitchFamily="49" charset="-128"/>
            </a:endParaRPr>
          </a:p>
        </p:txBody>
      </p:sp>
      <p:sp>
        <p:nvSpPr>
          <p:cNvPr id="12" name="角丸四角形 11"/>
          <p:cNvSpPr/>
          <p:nvPr/>
        </p:nvSpPr>
        <p:spPr>
          <a:xfrm>
            <a:off x="198526" y="3473450"/>
            <a:ext cx="4685035" cy="1295400"/>
          </a:xfrm>
          <a:prstGeom prst="roundRect">
            <a:avLst>
              <a:gd name="adj" fmla="val 690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dirty="0">
              <a:solidFill>
                <a:prstClr val="black"/>
              </a:solidFill>
              <a:latin typeface="ＭＳ ゴシック" pitchFamily="49" charset="-128"/>
              <a:ea typeface="ＭＳ ゴシック" pitchFamily="49" charset="-128"/>
            </a:endParaRPr>
          </a:p>
        </p:txBody>
      </p:sp>
      <p:sp>
        <p:nvSpPr>
          <p:cNvPr id="13" name="角丸四角形 12"/>
          <p:cNvSpPr/>
          <p:nvPr/>
        </p:nvSpPr>
        <p:spPr>
          <a:xfrm>
            <a:off x="118516" y="3502025"/>
            <a:ext cx="5078815" cy="1258888"/>
          </a:xfrm>
          <a:prstGeom prst="roundRect">
            <a:avLst>
              <a:gd name="adj" fmla="val 37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prstClr val="black"/>
                </a:solidFill>
                <a:latin typeface="ＭＳ ゴシック" pitchFamily="49" charset="-128"/>
                <a:ea typeface="ＭＳ ゴシック" pitchFamily="49" charset="-128"/>
              </a:rPr>
              <a:t>③介護支援専門員に係る研修制度の見直し</a:t>
            </a:r>
            <a:endParaRPr lang="en-US" altLang="ja-JP" sz="1100" dirty="0">
              <a:solidFill>
                <a:prstClr val="black"/>
              </a:solidFill>
              <a:latin typeface="ＭＳ ゴシック" pitchFamily="49" charset="-128"/>
              <a:ea typeface="ＭＳ ゴシック" pitchFamily="49" charset="-128"/>
            </a:endParaRPr>
          </a:p>
          <a:p>
            <a:pPr>
              <a:defRPr/>
            </a:pPr>
            <a:r>
              <a:rPr lang="ja-JP" altLang="en-US" sz="1050" dirty="0">
                <a:solidFill>
                  <a:prstClr val="black"/>
                </a:solidFill>
                <a:latin typeface="ＭＳ ゴシック" pitchFamily="49" charset="-128"/>
                <a:ea typeface="ＭＳ ゴシック" pitchFamily="49" charset="-128"/>
              </a:rPr>
              <a:t>　</a:t>
            </a:r>
            <a:r>
              <a:rPr lang="ja-JP" altLang="en-US" sz="1000" dirty="0">
                <a:solidFill>
                  <a:prstClr val="black"/>
                </a:solidFill>
                <a:latin typeface="ＭＳ ゴシック" pitchFamily="49" charset="-128"/>
                <a:ea typeface="ＭＳ ゴシック" pitchFamily="49" charset="-128"/>
              </a:rPr>
              <a:t>・演習に重点を置いた研修制度への見直しや研修修了時の修了評価の実</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施について検討</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・実務研修の充実や基礎研修の必修化について検討</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・更新研修の実施方法や研修カリキュラムについて見直しを検討</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・研修指導者のためのガイドライン策定を推進</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・都道府県の圏域を超えた研修等の実施を検討</a:t>
            </a:r>
            <a:endParaRPr lang="en-US" altLang="ja-JP" sz="1000" dirty="0">
              <a:solidFill>
                <a:prstClr val="black"/>
              </a:solidFill>
              <a:latin typeface="ＭＳ ゴシック" pitchFamily="49" charset="-128"/>
              <a:ea typeface="ＭＳ ゴシック" pitchFamily="49" charset="-128"/>
            </a:endParaRPr>
          </a:p>
        </p:txBody>
      </p:sp>
      <p:sp>
        <p:nvSpPr>
          <p:cNvPr id="18" name="角丸四角形 17"/>
          <p:cNvSpPr/>
          <p:nvPr/>
        </p:nvSpPr>
        <p:spPr>
          <a:xfrm>
            <a:off x="198526" y="5805488"/>
            <a:ext cx="4685035" cy="755650"/>
          </a:xfrm>
          <a:prstGeom prst="roundRect">
            <a:avLst>
              <a:gd name="adj" fmla="val 1615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dirty="0">
              <a:solidFill>
                <a:prstClr val="black"/>
              </a:solidFill>
              <a:latin typeface="ＭＳ ゴシック" pitchFamily="49" charset="-128"/>
              <a:ea typeface="ＭＳ ゴシック" pitchFamily="49" charset="-128"/>
            </a:endParaRPr>
          </a:p>
        </p:txBody>
      </p:sp>
      <p:sp>
        <p:nvSpPr>
          <p:cNvPr id="19" name="角丸四角形 18"/>
          <p:cNvSpPr/>
          <p:nvPr/>
        </p:nvSpPr>
        <p:spPr>
          <a:xfrm>
            <a:off x="118516" y="5840413"/>
            <a:ext cx="4961559" cy="684212"/>
          </a:xfrm>
          <a:prstGeom prst="roundRect">
            <a:avLst>
              <a:gd name="adj" fmla="val 37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prstClr val="black"/>
                </a:solidFill>
                <a:latin typeface="ＭＳ ゴシック" pitchFamily="49" charset="-128"/>
                <a:ea typeface="ＭＳ ゴシック" pitchFamily="49" charset="-128"/>
              </a:rPr>
              <a:t>⑤ケアマネジメントの質の評価に向けた取組</a:t>
            </a:r>
            <a:endParaRPr lang="en-US" altLang="ja-JP" sz="1100" dirty="0">
              <a:solidFill>
                <a:prstClr val="black"/>
              </a:solidFill>
              <a:latin typeface="ＭＳ ゴシック" pitchFamily="49" charset="-128"/>
              <a:ea typeface="ＭＳ ゴシック" pitchFamily="49" charset="-128"/>
            </a:endParaRPr>
          </a:p>
          <a:p>
            <a:pPr>
              <a:defRPr/>
            </a:pPr>
            <a:r>
              <a:rPr lang="ja-JP" altLang="en-US" sz="1050" dirty="0">
                <a:solidFill>
                  <a:prstClr val="black"/>
                </a:solidFill>
                <a:latin typeface="ＭＳ ゴシック" pitchFamily="49" charset="-128"/>
                <a:ea typeface="ＭＳ ゴシック" pitchFamily="49" charset="-128"/>
              </a:rPr>
              <a:t>　</a:t>
            </a:r>
            <a:r>
              <a:rPr lang="ja-JP" altLang="en-US" sz="1000" dirty="0">
                <a:solidFill>
                  <a:prstClr val="black"/>
                </a:solidFill>
                <a:latin typeface="ＭＳ ゴシック" pitchFamily="49" charset="-128"/>
                <a:ea typeface="ＭＳ ゴシック" pitchFamily="49" charset="-128"/>
              </a:rPr>
              <a:t>・ケアマネジメントプロセスの評価やアウトカム指標について調査研</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究を推進</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・ケアマネジメントの向上に向けた事例収集及び情報発信</a:t>
            </a:r>
          </a:p>
        </p:txBody>
      </p:sp>
      <p:sp>
        <p:nvSpPr>
          <p:cNvPr id="20" name="角丸四角形 19"/>
          <p:cNvSpPr/>
          <p:nvPr/>
        </p:nvSpPr>
        <p:spPr>
          <a:xfrm>
            <a:off x="5080573" y="2060576"/>
            <a:ext cx="4800737" cy="1116013"/>
          </a:xfrm>
          <a:prstGeom prst="roundRect">
            <a:avLst>
              <a:gd name="adj" fmla="val 1226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dirty="0">
              <a:solidFill>
                <a:prstClr val="black"/>
              </a:solidFill>
              <a:latin typeface="ＭＳ ゴシック" pitchFamily="49" charset="-128"/>
              <a:ea typeface="ＭＳ ゴシック" pitchFamily="49" charset="-128"/>
            </a:endParaRPr>
          </a:p>
        </p:txBody>
      </p:sp>
      <p:sp>
        <p:nvSpPr>
          <p:cNvPr id="21" name="角丸四角形 20"/>
          <p:cNvSpPr/>
          <p:nvPr/>
        </p:nvSpPr>
        <p:spPr>
          <a:xfrm>
            <a:off x="5119070" y="2095503"/>
            <a:ext cx="5040313" cy="1044575"/>
          </a:xfrm>
          <a:prstGeom prst="roundRect">
            <a:avLst>
              <a:gd name="adj" fmla="val 37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prstClr val="black"/>
                </a:solidFill>
                <a:latin typeface="ＭＳ ゴシック" pitchFamily="49" charset="-128"/>
                <a:ea typeface="ＭＳ ゴシック" pitchFamily="49" charset="-128"/>
              </a:rPr>
              <a:t>①地域ケア会議の機能強化</a:t>
            </a:r>
            <a:r>
              <a:rPr lang="en-US" altLang="ja-JP" sz="1100" dirty="0">
                <a:solidFill>
                  <a:prstClr val="black"/>
                </a:solidFill>
                <a:latin typeface="ＭＳ ゴシック" pitchFamily="49" charset="-128"/>
                <a:ea typeface="ＭＳ ゴシック" pitchFamily="49" charset="-128"/>
              </a:rPr>
              <a:t>(</a:t>
            </a:r>
            <a:r>
              <a:rPr lang="ja-JP" altLang="en-US" sz="1100" dirty="0">
                <a:solidFill>
                  <a:prstClr val="black"/>
                </a:solidFill>
                <a:latin typeface="ＭＳ ゴシック" pitchFamily="49" charset="-128"/>
                <a:ea typeface="ＭＳ ゴシック" pitchFamily="49" charset="-128"/>
              </a:rPr>
              <a:t>多職種協働による個別ケースの支</a:t>
            </a:r>
            <a:endParaRPr lang="en-US" altLang="ja-JP" sz="1100" dirty="0">
              <a:solidFill>
                <a:prstClr val="black"/>
              </a:solidFill>
              <a:latin typeface="ＭＳ ゴシック" pitchFamily="49" charset="-128"/>
              <a:ea typeface="ＭＳ ゴシック" pitchFamily="49" charset="-128"/>
            </a:endParaRPr>
          </a:p>
          <a:p>
            <a:pPr>
              <a:defRPr/>
            </a:pPr>
            <a:r>
              <a:rPr lang="ja-JP" altLang="en-US" sz="1100" dirty="0">
                <a:solidFill>
                  <a:prstClr val="black"/>
                </a:solidFill>
                <a:latin typeface="ＭＳ ゴシック" pitchFamily="49" charset="-128"/>
                <a:ea typeface="ＭＳ ゴシック" pitchFamily="49" charset="-128"/>
              </a:rPr>
              <a:t>　援内容の検討を通じ、自立支援に資するケアマネジメント支</a:t>
            </a:r>
            <a:endParaRPr lang="en-US" altLang="ja-JP" sz="1100" dirty="0">
              <a:solidFill>
                <a:prstClr val="black"/>
              </a:solidFill>
              <a:latin typeface="ＭＳ ゴシック" pitchFamily="49" charset="-128"/>
              <a:ea typeface="ＭＳ ゴシック" pitchFamily="49" charset="-128"/>
            </a:endParaRPr>
          </a:p>
          <a:p>
            <a:pPr>
              <a:defRPr/>
            </a:pPr>
            <a:r>
              <a:rPr lang="ja-JP" altLang="en-US" sz="1100" dirty="0">
                <a:solidFill>
                  <a:prstClr val="black"/>
                </a:solidFill>
                <a:latin typeface="ＭＳ ゴシック" pitchFamily="49" charset="-128"/>
                <a:ea typeface="ＭＳ ゴシック" pitchFamily="49" charset="-128"/>
              </a:rPr>
              <a:t>　援、ネットワーク構築、地域課題の把握、資源開発等を推進</a:t>
            </a:r>
            <a:r>
              <a:rPr lang="en-US" altLang="ja-JP" sz="1100" dirty="0">
                <a:solidFill>
                  <a:prstClr val="black"/>
                </a:solidFill>
                <a:latin typeface="ＭＳ ゴシック" pitchFamily="49" charset="-128"/>
                <a:ea typeface="ＭＳ ゴシック" pitchFamily="49" charset="-128"/>
              </a:rPr>
              <a:t>)</a:t>
            </a:r>
          </a:p>
          <a:p>
            <a:pPr>
              <a:defRPr/>
            </a:pPr>
            <a:r>
              <a:rPr lang="ja-JP" altLang="en-US" sz="1050" dirty="0">
                <a:solidFill>
                  <a:prstClr val="black"/>
                </a:solidFill>
                <a:latin typeface="ＭＳ ゴシック" pitchFamily="49" charset="-128"/>
                <a:ea typeface="ＭＳ ゴシック" pitchFamily="49" charset="-128"/>
              </a:rPr>
              <a:t>　</a:t>
            </a:r>
            <a:r>
              <a:rPr lang="ja-JP" altLang="en-US" sz="1000" dirty="0">
                <a:solidFill>
                  <a:prstClr val="black"/>
                </a:solidFill>
                <a:latin typeface="ＭＳ ゴシック" pitchFamily="49" charset="-128"/>
                <a:ea typeface="ＭＳ ゴシック" pitchFamily="49" charset="-128"/>
              </a:rPr>
              <a:t>・制度的な位置付けの強化</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・モデル事例の収集など地域ケア会議の普及・促進のための基盤整備</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・コーディネーター養成のための研修の取組</a:t>
            </a:r>
            <a:endParaRPr lang="en-US" altLang="ja-JP" sz="1000" dirty="0">
              <a:solidFill>
                <a:prstClr val="black"/>
              </a:solidFill>
              <a:latin typeface="ＭＳ ゴシック" pitchFamily="49" charset="-128"/>
              <a:ea typeface="ＭＳ ゴシック" pitchFamily="49" charset="-128"/>
            </a:endParaRPr>
          </a:p>
        </p:txBody>
      </p:sp>
      <p:sp>
        <p:nvSpPr>
          <p:cNvPr id="22" name="角丸四角形 21"/>
          <p:cNvSpPr/>
          <p:nvPr/>
        </p:nvSpPr>
        <p:spPr>
          <a:xfrm>
            <a:off x="5080573" y="3211513"/>
            <a:ext cx="4800737" cy="468312"/>
          </a:xfrm>
          <a:prstGeom prst="roundRect">
            <a:avLst>
              <a:gd name="adj" fmla="val 234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dirty="0">
              <a:solidFill>
                <a:prstClr val="black"/>
              </a:solidFill>
              <a:latin typeface="ＭＳ ゴシック" pitchFamily="49" charset="-128"/>
              <a:ea typeface="ＭＳ ゴシック" pitchFamily="49" charset="-128"/>
            </a:endParaRPr>
          </a:p>
        </p:txBody>
      </p:sp>
      <p:sp>
        <p:nvSpPr>
          <p:cNvPr id="23" name="角丸四角形 22"/>
          <p:cNvSpPr/>
          <p:nvPr/>
        </p:nvSpPr>
        <p:spPr>
          <a:xfrm>
            <a:off x="5119070" y="3211513"/>
            <a:ext cx="5040313" cy="431800"/>
          </a:xfrm>
          <a:prstGeom prst="roundRect">
            <a:avLst>
              <a:gd name="adj" fmla="val 37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prstClr val="black"/>
                </a:solidFill>
                <a:latin typeface="ＭＳ ゴシック" pitchFamily="49" charset="-128"/>
                <a:ea typeface="ＭＳ ゴシック" pitchFamily="49" charset="-128"/>
              </a:rPr>
              <a:t>②居宅介護支援事業者の指定等のあり方</a:t>
            </a:r>
            <a:endParaRPr lang="en-US" altLang="ja-JP" sz="11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・居宅介護支援事業者の指定権限の委譲を検討</a:t>
            </a:r>
            <a:endParaRPr lang="en-US" altLang="ja-JP" sz="1000" dirty="0">
              <a:solidFill>
                <a:prstClr val="black"/>
              </a:solidFill>
              <a:latin typeface="ＭＳ ゴシック" pitchFamily="49" charset="-128"/>
              <a:ea typeface="ＭＳ ゴシック" pitchFamily="49" charset="-128"/>
            </a:endParaRPr>
          </a:p>
        </p:txBody>
      </p:sp>
      <p:sp>
        <p:nvSpPr>
          <p:cNvPr id="24" name="角丸四角形 23"/>
          <p:cNvSpPr/>
          <p:nvPr/>
        </p:nvSpPr>
        <p:spPr>
          <a:xfrm>
            <a:off x="5080573" y="3717925"/>
            <a:ext cx="4800737" cy="720725"/>
          </a:xfrm>
          <a:prstGeom prst="roundRect">
            <a:avLst>
              <a:gd name="adj" fmla="val 1226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dirty="0">
              <a:solidFill>
                <a:prstClr val="black"/>
              </a:solidFill>
              <a:latin typeface="ＭＳ ゴシック" pitchFamily="49" charset="-128"/>
              <a:ea typeface="ＭＳ ゴシック" pitchFamily="49" charset="-128"/>
            </a:endParaRPr>
          </a:p>
        </p:txBody>
      </p:sp>
      <p:sp>
        <p:nvSpPr>
          <p:cNvPr id="25" name="角丸四角形 24"/>
          <p:cNvSpPr/>
          <p:nvPr/>
        </p:nvSpPr>
        <p:spPr>
          <a:xfrm>
            <a:off x="5119070" y="3754438"/>
            <a:ext cx="4961564" cy="684212"/>
          </a:xfrm>
          <a:prstGeom prst="roundRect">
            <a:avLst>
              <a:gd name="adj" fmla="val 37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prstClr val="black"/>
                </a:solidFill>
                <a:latin typeface="ＭＳ ゴシック" pitchFamily="49" charset="-128"/>
                <a:ea typeface="ＭＳ ゴシック" pitchFamily="49" charset="-128"/>
              </a:rPr>
              <a:t>③介護予防支援のあり方</a:t>
            </a:r>
            <a:endParaRPr lang="en-US" altLang="ja-JP" sz="1100" dirty="0">
              <a:solidFill>
                <a:prstClr val="black"/>
              </a:solidFill>
              <a:latin typeface="ＭＳ ゴシック" pitchFamily="49" charset="-128"/>
              <a:ea typeface="ＭＳ ゴシック" pitchFamily="49" charset="-128"/>
            </a:endParaRPr>
          </a:p>
          <a:p>
            <a:pPr>
              <a:defRPr/>
            </a:pPr>
            <a:r>
              <a:rPr lang="ja-JP" altLang="en-US" sz="1050" dirty="0">
                <a:solidFill>
                  <a:prstClr val="black"/>
                </a:solidFill>
                <a:latin typeface="ＭＳ ゴシック" pitchFamily="49" charset="-128"/>
                <a:ea typeface="ＭＳ ゴシック" pitchFamily="49" charset="-128"/>
              </a:rPr>
              <a:t>　</a:t>
            </a:r>
            <a:r>
              <a:rPr lang="ja-JP" altLang="en-US" sz="1000" dirty="0">
                <a:solidFill>
                  <a:prstClr val="black"/>
                </a:solidFill>
                <a:latin typeface="ＭＳ ゴシック" pitchFamily="49" charset="-128"/>
                <a:ea typeface="ＭＳ ゴシック" pitchFamily="49" charset="-128"/>
              </a:rPr>
              <a:t>・地域包括支援センターへの介護予防支援を行う介護支援専門員の配</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置を推進</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・要支援者の状況に応じた支援のあり方について検討</a:t>
            </a:r>
            <a:endParaRPr lang="en-US" altLang="ja-JP" sz="1000" dirty="0">
              <a:solidFill>
                <a:prstClr val="black"/>
              </a:solidFill>
              <a:latin typeface="ＭＳ ゴシック" pitchFamily="49" charset="-128"/>
              <a:ea typeface="ＭＳ ゴシック" pitchFamily="49" charset="-128"/>
            </a:endParaRPr>
          </a:p>
        </p:txBody>
      </p:sp>
      <p:sp>
        <p:nvSpPr>
          <p:cNvPr id="26" name="角丸四角形 25"/>
          <p:cNvSpPr/>
          <p:nvPr/>
        </p:nvSpPr>
        <p:spPr>
          <a:xfrm>
            <a:off x="5080573" y="4475163"/>
            <a:ext cx="4800737" cy="539750"/>
          </a:xfrm>
          <a:prstGeom prst="roundRect">
            <a:avLst>
              <a:gd name="adj" fmla="val 1226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dirty="0">
              <a:solidFill>
                <a:prstClr val="black"/>
              </a:solidFill>
              <a:latin typeface="ＭＳ ゴシック" pitchFamily="49" charset="-128"/>
              <a:ea typeface="ＭＳ ゴシック" pitchFamily="49" charset="-128"/>
            </a:endParaRPr>
          </a:p>
        </p:txBody>
      </p:sp>
      <p:sp>
        <p:nvSpPr>
          <p:cNvPr id="27" name="角丸四角形 26"/>
          <p:cNvSpPr/>
          <p:nvPr/>
        </p:nvSpPr>
        <p:spPr>
          <a:xfrm>
            <a:off x="5119069" y="4510088"/>
            <a:ext cx="4842549" cy="468312"/>
          </a:xfrm>
          <a:prstGeom prst="roundRect">
            <a:avLst>
              <a:gd name="adj" fmla="val 37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prstClr val="black"/>
                </a:solidFill>
                <a:latin typeface="ＭＳ ゴシック" pitchFamily="49" charset="-128"/>
                <a:ea typeface="ＭＳ ゴシック" pitchFamily="49" charset="-128"/>
              </a:rPr>
              <a:t>④ケアマネジメントの評価の見直し</a:t>
            </a:r>
            <a:endParaRPr lang="en-US" altLang="ja-JP" sz="11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・インフォーマルサービスに係るケアマネジメント評価の検討</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・簡素なケースについて、ケアマネジメントの効率化を検討</a:t>
            </a:r>
            <a:endParaRPr lang="en-US" altLang="ja-JP" sz="1000" dirty="0">
              <a:solidFill>
                <a:prstClr val="black"/>
              </a:solidFill>
              <a:latin typeface="ＭＳ ゴシック" pitchFamily="49" charset="-128"/>
              <a:ea typeface="ＭＳ ゴシック" pitchFamily="49" charset="-128"/>
            </a:endParaRPr>
          </a:p>
        </p:txBody>
      </p:sp>
      <p:sp>
        <p:nvSpPr>
          <p:cNvPr id="28" name="角丸四角形 27"/>
          <p:cNvSpPr/>
          <p:nvPr/>
        </p:nvSpPr>
        <p:spPr>
          <a:xfrm>
            <a:off x="198526" y="4832712"/>
            <a:ext cx="4685035" cy="900113"/>
          </a:xfrm>
          <a:prstGeom prst="roundRect">
            <a:avLst>
              <a:gd name="adj" fmla="val 1083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dirty="0">
              <a:solidFill>
                <a:prstClr val="black"/>
              </a:solidFill>
              <a:latin typeface="ＭＳ ゴシック" pitchFamily="49" charset="-128"/>
              <a:ea typeface="ＭＳ ゴシック" pitchFamily="49" charset="-128"/>
            </a:endParaRPr>
          </a:p>
        </p:txBody>
      </p:sp>
      <p:sp>
        <p:nvSpPr>
          <p:cNvPr id="29" name="角丸四角形 28"/>
          <p:cNvSpPr/>
          <p:nvPr/>
        </p:nvSpPr>
        <p:spPr>
          <a:xfrm>
            <a:off x="118518" y="4867637"/>
            <a:ext cx="5080565" cy="828675"/>
          </a:xfrm>
          <a:prstGeom prst="roundRect">
            <a:avLst>
              <a:gd name="adj" fmla="val 37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prstClr val="black"/>
                </a:solidFill>
                <a:latin typeface="ＭＳ ゴシック" pitchFamily="49" charset="-128"/>
                <a:ea typeface="ＭＳ ゴシック" pitchFamily="49" charset="-128"/>
              </a:rPr>
              <a:t>④主任介護支援専門員についての見直し</a:t>
            </a:r>
            <a:endParaRPr lang="en-US" altLang="ja-JP" sz="1100" dirty="0">
              <a:solidFill>
                <a:prstClr val="black"/>
              </a:solidFill>
              <a:latin typeface="ＭＳ ゴシック" pitchFamily="49" charset="-128"/>
              <a:ea typeface="ＭＳ ゴシック" pitchFamily="49" charset="-128"/>
            </a:endParaRPr>
          </a:p>
          <a:p>
            <a:pPr>
              <a:defRPr/>
            </a:pPr>
            <a:r>
              <a:rPr lang="ja-JP" altLang="en-US" sz="1050" dirty="0">
                <a:solidFill>
                  <a:prstClr val="black"/>
                </a:solidFill>
                <a:latin typeface="ＭＳ ゴシック" pitchFamily="49" charset="-128"/>
                <a:ea typeface="ＭＳ ゴシック" pitchFamily="49" charset="-128"/>
              </a:rPr>
              <a:t>　</a:t>
            </a:r>
            <a:r>
              <a:rPr lang="ja-JP" altLang="en-US" sz="1000" dirty="0">
                <a:solidFill>
                  <a:prstClr val="black"/>
                </a:solidFill>
                <a:latin typeface="ＭＳ ゴシック" pitchFamily="49" charset="-128"/>
                <a:ea typeface="ＭＳ ゴシック" pitchFamily="49" charset="-128"/>
              </a:rPr>
              <a:t>・研修修了時の修了評価や更新制の導入について検討</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・主任介護支援専門員による初任段階の介護支援専門員に対する現場で</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の実務研修の導入について検討</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・地域の介護支援専門員のネットワーク構築の推進</a:t>
            </a:r>
            <a:endParaRPr lang="en-US" altLang="ja-JP" sz="1000" dirty="0">
              <a:solidFill>
                <a:prstClr val="black"/>
              </a:solidFill>
              <a:latin typeface="ＭＳ ゴシック" pitchFamily="49" charset="-128"/>
              <a:ea typeface="ＭＳ ゴシック" pitchFamily="49" charset="-128"/>
            </a:endParaRPr>
          </a:p>
        </p:txBody>
      </p:sp>
      <p:sp>
        <p:nvSpPr>
          <p:cNvPr id="30" name="角丸四角形 29"/>
          <p:cNvSpPr/>
          <p:nvPr/>
        </p:nvSpPr>
        <p:spPr>
          <a:xfrm>
            <a:off x="5080573" y="5375637"/>
            <a:ext cx="4800737" cy="574675"/>
          </a:xfrm>
          <a:prstGeom prst="roundRect">
            <a:avLst>
              <a:gd name="adj" fmla="val 1226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dirty="0">
              <a:solidFill>
                <a:prstClr val="black"/>
              </a:solidFill>
              <a:latin typeface="ＭＳ ゴシック" pitchFamily="49" charset="-128"/>
              <a:ea typeface="ＭＳ ゴシック" pitchFamily="49" charset="-128"/>
            </a:endParaRPr>
          </a:p>
        </p:txBody>
      </p:sp>
      <p:sp>
        <p:nvSpPr>
          <p:cNvPr id="31" name="角丸四角形 30"/>
          <p:cNvSpPr/>
          <p:nvPr/>
        </p:nvSpPr>
        <p:spPr>
          <a:xfrm>
            <a:off x="5040313" y="5410200"/>
            <a:ext cx="4921305" cy="503238"/>
          </a:xfrm>
          <a:prstGeom prst="roundRect">
            <a:avLst>
              <a:gd name="adj" fmla="val 37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prstClr val="black"/>
                </a:solidFill>
                <a:latin typeface="ＭＳ ゴシック" pitchFamily="49" charset="-128"/>
                <a:ea typeface="ＭＳ ゴシック" pitchFamily="49" charset="-128"/>
              </a:rPr>
              <a:t>　・医療に関する研修カリキュラムの充実</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・在宅医療・介護の連携を担う機能の整備の推進</a:t>
            </a:r>
            <a:endParaRPr lang="en-US" altLang="ja-JP" sz="1000" dirty="0">
              <a:solidFill>
                <a:prstClr val="black"/>
              </a:solidFill>
              <a:latin typeface="ＭＳ ゴシック" pitchFamily="49" charset="-128"/>
              <a:ea typeface="ＭＳ ゴシック" pitchFamily="49" charset="-128"/>
            </a:endParaRPr>
          </a:p>
          <a:p>
            <a:pPr>
              <a:defRPr/>
            </a:pPr>
            <a:r>
              <a:rPr lang="ja-JP" altLang="en-US" sz="1000" dirty="0">
                <a:solidFill>
                  <a:prstClr val="black"/>
                </a:solidFill>
                <a:latin typeface="ＭＳ ゴシック" pitchFamily="49" charset="-128"/>
                <a:ea typeface="ＭＳ ゴシック" pitchFamily="49" charset="-128"/>
              </a:rPr>
              <a:t>　・主治医意見書の活用を促進する取組の推進</a:t>
            </a:r>
            <a:endParaRPr lang="en-US" altLang="ja-JP" sz="1000" dirty="0">
              <a:solidFill>
                <a:prstClr val="black"/>
              </a:solidFill>
              <a:latin typeface="ＭＳ ゴシック" pitchFamily="49" charset="-128"/>
              <a:ea typeface="ＭＳ ゴシック" pitchFamily="49" charset="-128"/>
            </a:endParaRPr>
          </a:p>
        </p:txBody>
      </p:sp>
      <p:sp>
        <p:nvSpPr>
          <p:cNvPr id="32" name="角丸四角形 31"/>
          <p:cNvSpPr/>
          <p:nvPr/>
        </p:nvSpPr>
        <p:spPr>
          <a:xfrm>
            <a:off x="5080573" y="6273800"/>
            <a:ext cx="4800737" cy="287338"/>
          </a:xfrm>
          <a:prstGeom prst="roundRect">
            <a:avLst>
              <a:gd name="adj" fmla="val 1822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dirty="0">
              <a:solidFill>
                <a:prstClr val="black"/>
              </a:solidFill>
              <a:latin typeface="ＭＳ ゴシック" pitchFamily="49" charset="-128"/>
              <a:ea typeface="ＭＳ ゴシック" pitchFamily="49" charset="-128"/>
            </a:endParaRPr>
          </a:p>
        </p:txBody>
      </p:sp>
      <p:sp>
        <p:nvSpPr>
          <p:cNvPr id="33" name="角丸四角形 32"/>
          <p:cNvSpPr/>
          <p:nvPr/>
        </p:nvSpPr>
        <p:spPr>
          <a:xfrm>
            <a:off x="5040312" y="6272213"/>
            <a:ext cx="4762046" cy="252412"/>
          </a:xfrm>
          <a:prstGeom prst="roundRect">
            <a:avLst>
              <a:gd name="adj" fmla="val 37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prstClr val="black"/>
                </a:solidFill>
                <a:latin typeface="ＭＳ ゴシック" pitchFamily="49" charset="-128"/>
                <a:ea typeface="ＭＳ ゴシック" pitchFamily="49" charset="-128"/>
              </a:rPr>
              <a:t>　・相談員に対して介護支援専門員等の資格取得を推進</a:t>
            </a:r>
            <a:endParaRPr lang="en-US" altLang="ja-JP" sz="1000" dirty="0">
              <a:solidFill>
                <a:prstClr val="black"/>
              </a:solidFill>
              <a:latin typeface="ＭＳ ゴシック" pitchFamily="49" charset="-128"/>
              <a:ea typeface="ＭＳ ゴシック" pitchFamily="49" charset="-128"/>
            </a:endParaRPr>
          </a:p>
        </p:txBody>
      </p:sp>
      <p:sp>
        <p:nvSpPr>
          <p:cNvPr id="34" name="正方形/長方形 33"/>
          <p:cNvSpPr/>
          <p:nvPr/>
        </p:nvSpPr>
        <p:spPr>
          <a:xfrm>
            <a:off x="435974" y="6634525"/>
            <a:ext cx="9445336" cy="250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latin typeface="ＭＳ ゴシック" pitchFamily="49" charset="-128"/>
                <a:ea typeface="ＭＳ ゴシック" pitchFamily="49" charset="-128"/>
              </a:rPr>
              <a:t>今後、制度的な見直しに係るものについては介護保険部会、報酬改定に係るものについては給付費分科会で議論を進める</a:t>
            </a:r>
          </a:p>
        </p:txBody>
      </p:sp>
      <p:sp>
        <p:nvSpPr>
          <p:cNvPr id="36" name="山形 35"/>
          <p:cNvSpPr/>
          <p:nvPr/>
        </p:nvSpPr>
        <p:spPr>
          <a:xfrm>
            <a:off x="78759" y="6669450"/>
            <a:ext cx="357023" cy="180975"/>
          </a:xfrm>
          <a:prstGeom prst="chevron">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35" name="正方形/長方形 34"/>
          <p:cNvSpPr/>
          <p:nvPr/>
        </p:nvSpPr>
        <p:spPr>
          <a:xfrm>
            <a:off x="119019" y="1809750"/>
            <a:ext cx="2579661" cy="2159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rPr>
              <a:t>（１）ケアマネジメントの質の向上</a:t>
            </a:r>
          </a:p>
        </p:txBody>
      </p:sp>
      <p:sp>
        <p:nvSpPr>
          <p:cNvPr id="37" name="正方形/長方形 36"/>
          <p:cNvSpPr/>
          <p:nvPr/>
        </p:nvSpPr>
        <p:spPr>
          <a:xfrm>
            <a:off x="5157570" y="1808163"/>
            <a:ext cx="2184135" cy="2159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rPr>
              <a:t>（２）保険者機能の強化等</a:t>
            </a:r>
          </a:p>
        </p:txBody>
      </p:sp>
      <p:sp>
        <p:nvSpPr>
          <p:cNvPr id="38" name="正方形/長方形 37"/>
          <p:cNvSpPr/>
          <p:nvPr/>
        </p:nvSpPr>
        <p:spPr>
          <a:xfrm>
            <a:off x="5157570" y="5121275"/>
            <a:ext cx="2184135" cy="2159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rPr>
              <a:t>（３）医療との連携の促進</a:t>
            </a:r>
          </a:p>
        </p:txBody>
      </p:sp>
      <p:sp>
        <p:nvSpPr>
          <p:cNvPr id="39" name="正方形/長方形 38"/>
          <p:cNvSpPr/>
          <p:nvPr/>
        </p:nvSpPr>
        <p:spPr>
          <a:xfrm>
            <a:off x="5159322" y="6021388"/>
            <a:ext cx="2898180" cy="2159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rPr>
              <a:t>（４）介護保険施設の介護支援専門員</a:t>
            </a:r>
          </a:p>
        </p:txBody>
      </p:sp>
      <p:sp>
        <p:nvSpPr>
          <p:cNvPr id="40" name="正方形/長方形 39"/>
          <p:cNvSpPr/>
          <p:nvPr/>
        </p:nvSpPr>
        <p:spPr>
          <a:xfrm>
            <a:off x="-118811" y="621075"/>
            <a:ext cx="2301392" cy="250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400" b="1" dirty="0">
                <a:solidFill>
                  <a:prstClr val="black"/>
                </a:solidFill>
                <a:latin typeface="ＭＳ ゴシック" pitchFamily="49" charset="-128"/>
                <a:ea typeface="ＭＳ ゴシック" pitchFamily="49" charset="-128"/>
              </a:rPr>
              <a:t>【</a:t>
            </a:r>
            <a:r>
              <a:rPr lang="ja-JP" altLang="en-US" sz="1400" b="1" dirty="0">
                <a:solidFill>
                  <a:prstClr val="black"/>
                </a:solidFill>
                <a:latin typeface="ＭＳ ゴシック" pitchFamily="49" charset="-128"/>
                <a:ea typeface="ＭＳ ゴシック" pitchFamily="49" charset="-128"/>
              </a:rPr>
              <a:t>検討の背景</a:t>
            </a:r>
            <a:r>
              <a:rPr lang="en-US" altLang="ja-JP" sz="1400" b="1" dirty="0">
                <a:solidFill>
                  <a:prstClr val="black"/>
                </a:solidFill>
                <a:latin typeface="ＭＳ ゴシック" pitchFamily="49" charset="-128"/>
                <a:ea typeface="ＭＳ ゴシック" pitchFamily="49" charset="-128"/>
              </a:rPr>
              <a:t>】</a:t>
            </a:r>
            <a:endParaRPr lang="ja-JP" altLang="en-US" sz="1400" b="1" dirty="0">
              <a:solidFill>
                <a:prstClr val="black"/>
              </a:solidFill>
              <a:latin typeface="ＭＳ ゴシック" pitchFamily="49" charset="-128"/>
              <a:ea typeface="ＭＳ ゴシック" pitchFamily="49" charset="-128"/>
            </a:endParaRPr>
          </a:p>
        </p:txBody>
      </p:sp>
      <p:sp>
        <p:nvSpPr>
          <p:cNvPr id="41" name="正方形/長方形 40"/>
          <p:cNvSpPr/>
          <p:nvPr/>
        </p:nvSpPr>
        <p:spPr>
          <a:xfrm>
            <a:off x="204007" y="871542"/>
            <a:ext cx="3956978" cy="612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latin typeface="ＭＳ ゴシック" pitchFamily="49" charset="-128"/>
                <a:ea typeface="ＭＳ ゴシック" pitchFamily="49" charset="-128"/>
              </a:rPr>
              <a:t>○地域包括ケアシステムの構築</a:t>
            </a:r>
            <a:endParaRPr lang="en-US" altLang="ja-JP" sz="1200" dirty="0">
              <a:solidFill>
                <a:prstClr val="black"/>
              </a:solidFill>
              <a:latin typeface="ＭＳ ゴシック" pitchFamily="49" charset="-128"/>
              <a:ea typeface="ＭＳ ゴシック" pitchFamily="49" charset="-128"/>
            </a:endParaRPr>
          </a:p>
          <a:p>
            <a:pPr>
              <a:defRPr/>
            </a:pPr>
            <a:r>
              <a:rPr lang="ja-JP" altLang="en-US" sz="1200" dirty="0">
                <a:solidFill>
                  <a:prstClr val="black"/>
                </a:solidFill>
                <a:latin typeface="ＭＳ ゴシック" pitchFamily="49" charset="-128"/>
                <a:ea typeface="ＭＳ ゴシック" pitchFamily="49" charset="-128"/>
              </a:rPr>
              <a:t>　 ⇒多職種協働、医療との連携の推進等</a:t>
            </a:r>
            <a:endParaRPr lang="en-US" altLang="ja-JP" sz="1200" dirty="0">
              <a:solidFill>
                <a:prstClr val="black"/>
              </a:solidFill>
              <a:latin typeface="ＭＳ ゴシック" pitchFamily="49" charset="-128"/>
              <a:ea typeface="ＭＳ ゴシック" pitchFamily="49" charset="-128"/>
            </a:endParaRPr>
          </a:p>
          <a:p>
            <a:pPr>
              <a:defRPr/>
            </a:pPr>
            <a:r>
              <a:rPr lang="ja-JP" altLang="en-US" sz="1200" dirty="0">
                <a:solidFill>
                  <a:prstClr val="black"/>
                </a:solidFill>
                <a:latin typeface="ＭＳ ゴシック" pitchFamily="49" charset="-128"/>
                <a:ea typeface="ＭＳ ゴシック" pitchFamily="49" charset="-128"/>
              </a:rPr>
              <a:t>○自立支援に資するケアマネジメントの推進</a:t>
            </a:r>
          </a:p>
        </p:txBody>
      </p:sp>
      <p:sp>
        <p:nvSpPr>
          <p:cNvPr id="42" name="右矢印 41"/>
          <p:cNvSpPr/>
          <p:nvPr/>
        </p:nvSpPr>
        <p:spPr>
          <a:xfrm>
            <a:off x="4415977" y="836613"/>
            <a:ext cx="477780" cy="576262"/>
          </a:xfrm>
          <a:prstGeom prst="rightArrow">
            <a:avLst>
              <a:gd name="adj1" fmla="val 63414"/>
              <a:gd name="adj2" fmla="val 41057"/>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3" name="スライド番号プレースホルダー 1"/>
          <p:cNvSpPr txBox="1">
            <a:spLocks noGrp="1"/>
          </p:cNvSpPr>
          <p:nvPr/>
        </p:nvSpPr>
        <p:spPr bwMode="auto">
          <a:xfrm>
            <a:off x="9009506" y="6597352"/>
            <a:ext cx="1071127" cy="250636"/>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400">
                <a:solidFill>
                  <a:srgbClr val="000000"/>
                </a:solidFill>
                <a:latin typeface="HGｺﾞｼｯｸM" panose="020B0609000000000000" pitchFamily="49" charset="-128"/>
                <a:ea typeface="HGｺﾞｼｯｸM" panose="020B0609000000000000" pitchFamily="49" charset="-128"/>
              </a:rPr>
              <a:pPr algn="r">
                <a:defRPr/>
              </a:pPr>
              <a:t>63</a:t>
            </a:fld>
            <a:endParaRPr lang="en-US" altLang="ja-JP" sz="1400" dirty="0">
              <a:solidFill>
                <a:srgbClr val="000000"/>
              </a:solidFill>
              <a:latin typeface="HGｺﾞｼｯｸM" panose="020B0609000000000000" pitchFamily="49" charset="-128"/>
              <a:ea typeface="HGｺﾞｼｯｸM" panose="020B0609000000000000" pitchFamily="49" charset="-128"/>
            </a:endParaRPr>
          </a:p>
        </p:txBody>
      </p:sp>
    </p:spTree>
    <p:extLst>
      <p:ext uri="{BB962C8B-B14F-4D97-AF65-F5344CB8AC3E}">
        <p14:creationId xmlns:p14="http://schemas.microsoft.com/office/powerpoint/2010/main" val="39178609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7689349" y="6448254"/>
            <a:ext cx="2352145" cy="365125"/>
          </a:xfrm>
        </p:spPr>
        <p:txBody>
          <a:bodyPr/>
          <a:lstStyle/>
          <a:p>
            <a:fld id="{3C90F625-B3C7-4D6B-95F3-73974AA21786}" type="slidenum">
              <a:rPr kumimoji="1" lang="ja-JP" altLang="en-US" sz="1400" smtClean="0">
                <a:solidFill>
                  <a:schemeClr val="tx1"/>
                </a:solidFill>
                <a:latin typeface="HGｺﾞｼｯｸM" panose="020B0609000000000000" pitchFamily="49" charset="-128"/>
                <a:ea typeface="HGｺﾞｼｯｸM" panose="020B0609000000000000" pitchFamily="49" charset="-128"/>
              </a:rPr>
              <a:pPr/>
              <a:t>64</a:t>
            </a:fld>
            <a:endParaRPr kumimoji="1" lang="ja-JP" altLang="en-US" sz="1400" dirty="0">
              <a:solidFill>
                <a:schemeClr val="tx1"/>
              </a:solidFill>
              <a:latin typeface="HGｺﾞｼｯｸM" panose="020B0609000000000000" pitchFamily="49" charset="-128"/>
              <a:ea typeface="HGｺﾞｼｯｸM" panose="020B0609000000000000" pitchFamily="49" charset="-128"/>
            </a:endParaRPr>
          </a:p>
        </p:txBody>
      </p:sp>
      <p:sp>
        <p:nvSpPr>
          <p:cNvPr id="6" name="正方形/長方形 5"/>
          <p:cNvSpPr/>
          <p:nvPr/>
        </p:nvSpPr>
        <p:spPr>
          <a:xfrm>
            <a:off x="991739" y="188641"/>
            <a:ext cx="8097150" cy="584775"/>
          </a:xfrm>
          <a:prstGeom prst="rect">
            <a:avLst/>
          </a:prstGeom>
        </p:spPr>
        <p:txBody>
          <a:bodyPr wrap="square">
            <a:spAutoFit/>
          </a:bodyPr>
          <a:lstStyle/>
          <a:p>
            <a:pPr algn="ctr"/>
            <a:r>
              <a:rPr lang="ja-JP" altLang="en-US" sz="3200" dirty="0" smtClean="0"/>
              <a:t>ご清聴ありがとうございました</a:t>
            </a:r>
            <a:endParaRPr lang="ja-JP" altLang="en-US" sz="3200" dirty="0"/>
          </a:p>
        </p:txBody>
      </p:sp>
      <p:sp>
        <p:nvSpPr>
          <p:cNvPr id="17" name="テキスト ボックス 16"/>
          <p:cNvSpPr txBox="1"/>
          <p:nvPr/>
        </p:nvSpPr>
        <p:spPr>
          <a:xfrm>
            <a:off x="3283066" y="6020643"/>
            <a:ext cx="792799" cy="369888"/>
          </a:xfrm>
          <a:prstGeom prst="rect">
            <a:avLst/>
          </a:prstGeom>
          <a:gradFill flip="none" rotWithShape="1">
            <a:gsLst>
              <a:gs pos="50000">
                <a:schemeClr val="accent6">
                  <a:lumMod val="75000"/>
                </a:schemeClr>
              </a:gs>
              <a:gs pos="50000">
                <a:srgbClr val="FFC000">
                  <a:shade val="67500"/>
                  <a:satMod val="115000"/>
                </a:srgbClr>
              </a:gs>
              <a:gs pos="100000">
                <a:srgbClr val="FFC000">
                  <a:shade val="100000"/>
                  <a:satMod val="115000"/>
                </a:srgbClr>
              </a:gs>
            </a:gsLst>
            <a:lin ang="16200000" scaled="1"/>
            <a:tileRect/>
          </a:gradFill>
          <a:ln>
            <a:solidFill>
              <a:schemeClr val="tx1"/>
            </a:solidFill>
          </a:ln>
        </p:spPr>
        <p:txBody>
          <a:bodyPr>
            <a:spAutoFit/>
          </a:bodyPr>
          <a:lstStyle/>
          <a:p>
            <a:pPr>
              <a:defRPr/>
            </a:pPr>
            <a:r>
              <a:rPr lang="ja-JP" altLang="en-US" dirty="0"/>
              <a:t>検索</a:t>
            </a:r>
          </a:p>
        </p:txBody>
      </p:sp>
      <p:grpSp>
        <p:nvGrpSpPr>
          <p:cNvPr id="18" name="グループ化 6"/>
          <p:cNvGrpSpPr>
            <a:grpSpLocks/>
          </p:cNvGrpSpPr>
          <p:nvPr/>
        </p:nvGrpSpPr>
        <p:grpSpPr bwMode="auto">
          <a:xfrm>
            <a:off x="582646" y="6019059"/>
            <a:ext cx="2604162" cy="371475"/>
            <a:chOff x="179512" y="5586019"/>
            <a:chExt cx="2361977" cy="338554"/>
          </a:xfrm>
        </p:grpSpPr>
        <p:sp>
          <p:nvSpPr>
            <p:cNvPr id="19" name="正方形/長方形 18"/>
            <p:cNvSpPr/>
            <p:nvPr/>
          </p:nvSpPr>
          <p:spPr>
            <a:xfrm>
              <a:off x="250943" y="5586019"/>
              <a:ext cx="2290546" cy="33855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テキスト ボックス 3"/>
            <p:cNvSpPr txBox="1">
              <a:spLocks noChangeArrowheads="1"/>
            </p:cNvSpPr>
            <p:nvPr/>
          </p:nvSpPr>
          <p:spPr bwMode="auto">
            <a:xfrm>
              <a:off x="179512" y="5610726"/>
              <a:ext cx="2289969" cy="28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ja-JP" altLang="en-US" sz="1400" b="1"/>
                <a:t>地域包括ケアシステム</a:t>
              </a:r>
            </a:p>
          </p:txBody>
        </p:sp>
      </p:grpSp>
      <p:sp>
        <p:nvSpPr>
          <p:cNvPr id="21" name="下矢印 20"/>
          <p:cNvSpPr/>
          <p:nvPr/>
        </p:nvSpPr>
        <p:spPr>
          <a:xfrm rot="8274623">
            <a:off x="3939355" y="6146056"/>
            <a:ext cx="274767" cy="487362"/>
          </a:xfrm>
          <a:prstGeom prst="downArrow">
            <a:avLst>
              <a:gd name="adj1" fmla="val 55743"/>
              <a:gd name="adj2" fmla="val 15261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テキスト ボックス 11"/>
          <p:cNvSpPr txBox="1">
            <a:spLocks noChangeArrowheads="1"/>
          </p:cNvSpPr>
          <p:nvPr/>
        </p:nvSpPr>
        <p:spPr bwMode="auto">
          <a:xfrm>
            <a:off x="4357632" y="6252421"/>
            <a:ext cx="88905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ja-JP" altLang="en-US" sz="1200"/>
              <a:t>クリック</a:t>
            </a:r>
          </a:p>
        </p:txBody>
      </p:sp>
      <p:cxnSp>
        <p:nvCxnSpPr>
          <p:cNvPr id="23" name="直線コネクタ 22"/>
          <p:cNvCxnSpPr/>
          <p:nvPr/>
        </p:nvCxnSpPr>
        <p:spPr>
          <a:xfrm flipV="1">
            <a:off x="4473140" y="6155581"/>
            <a:ext cx="444528" cy="13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473140" y="6465146"/>
            <a:ext cx="444528" cy="117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82647" y="5574556"/>
            <a:ext cx="3493217" cy="461962"/>
          </a:xfrm>
          <a:prstGeom prst="rect">
            <a:avLst/>
          </a:prstGeom>
          <a:noFill/>
        </p:spPr>
        <p:txBody>
          <a:bodyPr>
            <a:spAutoFit/>
          </a:bodyPr>
          <a:lstStyle/>
          <a:p>
            <a:pPr>
              <a:defRPr/>
            </a:pPr>
            <a:r>
              <a:rPr lang="ja-JP" altLang="en-US" sz="1200" dirty="0">
                <a:latin typeface="+mn-ea"/>
                <a:ea typeface="+mn-ea"/>
              </a:rPr>
              <a:t>厚生労働省</a:t>
            </a:r>
            <a:r>
              <a:rPr lang="en-US" altLang="ja-JP" sz="1200" dirty="0">
                <a:latin typeface="+mn-ea"/>
                <a:ea typeface="+mn-ea"/>
              </a:rPr>
              <a:t>HP</a:t>
            </a:r>
            <a:r>
              <a:rPr lang="ja-JP" altLang="en-US" sz="1200" dirty="0">
                <a:latin typeface="+mn-ea"/>
                <a:ea typeface="+mn-ea"/>
              </a:rPr>
              <a:t>「地域包括ケアシステム」</a:t>
            </a:r>
            <a:endParaRPr lang="en-US" altLang="ja-JP" sz="1200" dirty="0">
              <a:latin typeface="+mn-ea"/>
              <a:ea typeface="+mn-ea"/>
            </a:endParaRPr>
          </a:p>
          <a:p>
            <a:pPr>
              <a:defRPr/>
            </a:pPr>
            <a:r>
              <a:rPr lang="ja-JP" altLang="en-US" sz="1200" dirty="0">
                <a:latin typeface="+mn-ea"/>
                <a:ea typeface="+mn-ea"/>
              </a:rPr>
              <a:t>もぜひご覧ください</a:t>
            </a:r>
          </a:p>
        </p:txBody>
      </p:sp>
      <p:sp>
        <p:nvSpPr>
          <p:cNvPr id="26" name="正方形/長方形 19"/>
          <p:cNvSpPr>
            <a:spLocks noChangeArrowheads="1"/>
          </p:cNvSpPr>
          <p:nvPr/>
        </p:nvSpPr>
        <p:spPr bwMode="auto">
          <a:xfrm>
            <a:off x="624650" y="6463556"/>
            <a:ext cx="3428464"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200"/>
              <a:t>「地域包括ケアシステム」で検索してください。</a:t>
            </a:r>
          </a:p>
        </p:txBody>
      </p:sp>
      <p:pic>
        <p:nvPicPr>
          <p:cNvPr id="256002" name="Picture 2" descr="介護サービス情報公表システム">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653" y="5841509"/>
            <a:ext cx="2948933" cy="685800"/>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5910552" y="5517235"/>
            <a:ext cx="3493217" cy="276999"/>
          </a:xfrm>
          <a:prstGeom prst="rect">
            <a:avLst/>
          </a:prstGeom>
          <a:noFill/>
        </p:spPr>
        <p:txBody>
          <a:bodyPr>
            <a:spAutoFit/>
          </a:bodyPr>
          <a:lstStyle/>
          <a:p>
            <a:pPr>
              <a:defRPr/>
            </a:pPr>
            <a:r>
              <a:rPr lang="ja-JP" altLang="en-US" sz="1200" dirty="0" smtClean="0">
                <a:latin typeface="+mn-ea"/>
                <a:ea typeface="+mn-ea"/>
              </a:rPr>
              <a:t>介護事業所を検索するなら</a:t>
            </a:r>
            <a:endParaRPr lang="ja-JP" altLang="en-US" sz="1200" dirty="0">
              <a:latin typeface="+mn-ea"/>
              <a:ea typeface="+mn-ea"/>
            </a:endParaRPr>
          </a:p>
        </p:txBody>
      </p:sp>
      <p:pic>
        <p:nvPicPr>
          <p:cNvPr id="27" name="図 3"/>
          <p:cNvPicPr>
            <a:picLocks noChangeAspect="1" noChangeArrowheads="1"/>
          </p:cNvPicPr>
          <p:nvPr/>
        </p:nvPicPr>
        <p:blipFill>
          <a:blip r:embed="rId4">
            <a:extLst>
              <a:ext uri="{28A0092B-C50C-407E-A947-70E740481C1C}">
                <a14:useLocalDpi xmlns:a14="http://schemas.microsoft.com/office/drawing/2010/main" val="0"/>
              </a:ext>
            </a:extLst>
          </a:blip>
          <a:srcRect b="1599"/>
          <a:stretch>
            <a:fillRect/>
          </a:stretch>
        </p:blipFill>
        <p:spPr bwMode="auto">
          <a:xfrm>
            <a:off x="2531964" y="980728"/>
            <a:ext cx="4969248"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2660312" y="4787860"/>
            <a:ext cx="5172748" cy="369332"/>
          </a:xfrm>
          <a:prstGeom prst="rect">
            <a:avLst/>
          </a:prstGeom>
          <a:noFill/>
        </p:spPr>
        <p:txBody>
          <a:bodyPr wrap="square" rtlCol="0">
            <a:spAutoFit/>
          </a:bodyPr>
          <a:lstStyle/>
          <a:p>
            <a:pPr algn="ctr"/>
            <a:r>
              <a:rPr kumimoji="1" lang="ja-JP" altLang="en-US" dirty="0" smtClean="0"/>
              <a:t>咲かそう、地域包括ケアの花！</a:t>
            </a:r>
            <a:endParaRPr kumimoji="1" lang="ja-JP" altLang="en-US" dirty="0"/>
          </a:p>
        </p:txBody>
      </p:sp>
      <p:sp>
        <p:nvSpPr>
          <p:cNvPr id="29" name="テキスト ボックス 11"/>
          <p:cNvSpPr txBox="1">
            <a:spLocks noChangeArrowheads="1"/>
          </p:cNvSpPr>
          <p:nvPr/>
        </p:nvSpPr>
        <p:spPr bwMode="auto">
          <a:xfrm>
            <a:off x="5596000" y="4494312"/>
            <a:ext cx="30959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ja-JP" altLang="en-US" sz="900" dirty="0" smtClean="0"/>
              <a:t>出典：平成</a:t>
            </a:r>
            <a:r>
              <a:rPr lang="ja-JP" altLang="en-US" sz="900" dirty="0"/>
              <a:t>２５</a:t>
            </a:r>
            <a:r>
              <a:rPr lang="ja-JP" altLang="en-US" sz="900" dirty="0" smtClean="0"/>
              <a:t>年３月　地域包括ケア研究会報告書より</a:t>
            </a:r>
            <a:endParaRPr lang="ja-JP" altLang="en-US" sz="900" dirty="0"/>
          </a:p>
        </p:txBody>
      </p:sp>
    </p:spTree>
    <p:extLst>
      <p:ext uri="{BB962C8B-B14F-4D97-AF65-F5344CB8AC3E}">
        <p14:creationId xmlns:p14="http://schemas.microsoft.com/office/powerpoint/2010/main" val="1246862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Line 7"/>
          <p:cNvSpPr>
            <a:spLocks noChangeShapeType="1"/>
          </p:cNvSpPr>
          <p:nvPr/>
        </p:nvSpPr>
        <p:spPr bwMode="auto">
          <a:xfrm>
            <a:off x="32" y="4246488"/>
            <a:ext cx="10006059" cy="0"/>
          </a:xfrm>
          <a:prstGeom prst="line">
            <a:avLst/>
          </a:prstGeom>
          <a:noFill/>
          <a:ln w="19050">
            <a:solidFill>
              <a:schemeClr val="tx1"/>
            </a:solidFill>
            <a:prstDash val="sysDot"/>
            <a:round/>
            <a:headEnd/>
            <a:tailEnd/>
          </a:ln>
        </p:spPr>
        <p:txBody>
          <a:bodyPr lIns="87886" tIns="43943" rIns="87886" bIns="43943">
            <a:spAutoFit/>
          </a:bodyPr>
          <a:lstStyle/>
          <a:p>
            <a:pPr fontAlgn="auto">
              <a:spcBef>
                <a:spcPts val="0"/>
              </a:spcBef>
              <a:spcAft>
                <a:spcPts val="0"/>
              </a:spcAft>
            </a:pPr>
            <a:endParaRPr lang="ja-JP" altLang="en-US" dirty="0">
              <a:solidFill>
                <a:prstClr val="black"/>
              </a:solidFill>
              <a:latin typeface="ＭＳ ゴシック" pitchFamily="49" charset="-128"/>
              <a:ea typeface="ＭＳ ゴシック" pitchFamily="49" charset="-128"/>
            </a:endParaRPr>
          </a:p>
        </p:txBody>
      </p:sp>
      <p:sp>
        <p:nvSpPr>
          <p:cNvPr id="8200" name="Line 8"/>
          <p:cNvSpPr>
            <a:spLocks noChangeShapeType="1"/>
          </p:cNvSpPr>
          <p:nvPr/>
        </p:nvSpPr>
        <p:spPr bwMode="auto">
          <a:xfrm>
            <a:off x="32" y="3382392"/>
            <a:ext cx="10006059" cy="0"/>
          </a:xfrm>
          <a:prstGeom prst="line">
            <a:avLst/>
          </a:prstGeom>
          <a:noFill/>
          <a:ln w="19050">
            <a:solidFill>
              <a:schemeClr val="tx1"/>
            </a:solidFill>
            <a:prstDash val="sysDot"/>
            <a:round/>
            <a:headEnd/>
            <a:tailEnd/>
          </a:ln>
        </p:spPr>
        <p:txBody>
          <a:bodyPr lIns="87886" tIns="43943" rIns="87886" bIns="43943">
            <a:spAutoFit/>
          </a:bodyPr>
          <a:lstStyle/>
          <a:p>
            <a:pPr fontAlgn="auto">
              <a:spcBef>
                <a:spcPts val="0"/>
              </a:spcBef>
              <a:spcAft>
                <a:spcPts val="0"/>
              </a:spcAft>
            </a:pPr>
            <a:endParaRPr lang="ja-JP" altLang="en-US" dirty="0">
              <a:solidFill>
                <a:prstClr val="black"/>
              </a:solidFill>
              <a:latin typeface="ＭＳ ゴシック" pitchFamily="49" charset="-128"/>
              <a:ea typeface="ＭＳ ゴシック" pitchFamily="49" charset="-128"/>
            </a:endParaRPr>
          </a:p>
        </p:txBody>
      </p:sp>
      <p:sp>
        <p:nvSpPr>
          <p:cNvPr id="8194" name="Text Box 2" descr="市松模様 (小)"/>
          <p:cNvSpPr txBox="1">
            <a:spLocks noChangeArrowheads="1"/>
          </p:cNvSpPr>
          <p:nvPr/>
        </p:nvSpPr>
        <p:spPr bwMode="auto">
          <a:xfrm>
            <a:off x="57468" y="1708254"/>
            <a:ext cx="1245716" cy="4231928"/>
          </a:xfrm>
          <a:prstGeom prst="rect">
            <a:avLst/>
          </a:prstGeom>
          <a:noFill/>
          <a:ln w="25400">
            <a:noFill/>
            <a:miter lim="800000"/>
            <a:headEnd/>
            <a:tailEnd/>
          </a:ln>
        </p:spPr>
        <p:txBody>
          <a:bodyPr wrap="square" lIns="0" tIns="0" rIns="0" bIns="0" anchor="ctr" anchorCtr="0">
            <a:spAutoFit/>
          </a:bodyPr>
          <a:lstStyle/>
          <a:p>
            <a:pPr defTabSz="762000" fontAlgn="auto">
              <a:lnSpc>
                <a:spcPts val="2200"/>
              </a:lnSpc>
              <a:spcBef>
                <a:spcPts val="0"/>
              </a:spcBef>
              <a:spcAft>
                <a:spcPts val="0"/>
              </a:spcAft>
            </a:pPr>
            <a:r>
              <a:rPr lang="ja-JP" altLang="en-US" sz="1400" dirty="0">
                <a:solidFill>
                  <a:prstClr val="black"/>
                </a:solidFill>
                <a:latin typeface="HGSｺﾞｼｯｸM" pitchFamily="50" charset="-128"/>
                <a:ea typeface="HGSｺﾞｼｯｸM" pitchFamily="50" charset="-128"/>
              </a:rPr>
              <a:t>２０００年度</a:t>
            </a:r>
            <a:endParaRPr lang="en-US" altLang="ja-JP" sz="1400" dirty="0">
              <a:solidFill>
                <a:prstClr val="black"/>
              </a:solidFill>
              <a:latin typeface="HGSｺﾞｼｯｸM" pitchFamily="50" charset="-128"/>
              <a:ea typeface="HGSｺﾞｼｯｸM" pitchFamily="50" charset="-128"/>
            </a:endParaRPr>
          </a:p>
          <a:p>
            <a:pPr defTabSz="762000" fontAlgn="auto">
              <a:lnSpc>
                <a:spcPts val="2200"/>
              </a:lnSpc>
              <a:spcBef>
                <a:spcPts val="0"/>
              </a:spcBef>
              <a:spcAft>
                <a:spcPts val="0"/>
              </a:spcAft>
            </a:pPr>
            <a:r>
              <a:rPr lang="ja-JP" altLang="en-US" sz="1400" dirty="0" smtClean="0">
                <a:solidFill>
                  <a:prstClr val="black"/>
                </a:solidFill>
                <a:latin typeface="HGSｺﾞｼｯｸM" pitchFamily="50" charset="-128"/>
                <a:ea typeface="HGSｺﾞｼｯｸM" pitchFamily="50" charset="-128"/>
              </a:rPr>
              <a:t>２００１年度</a:t>
            </a:r>
          </a:p>
          <a:p>
            <a:pPr defTabSz="762000" fontAlgn="auto">
              <a:lnSpc>
                <a:spcPts val="2200"/>
              </a:lnSpc>
              <a:spcBef>
                <a:spcPts val="0"/>
              </a:spcBef>
              <a:spcAft>
                <a:spcPts val="0"/>
              </a:spcAft>
            </a:pPr>
            <a:r>
              <a:rPr lang="ja-JP" altLang="en-US" sz="1400" dirty="0" smtClean="0">
                <a:solidFill>
                  <a:prstClr val="black"/>
                </a:solidFill>
                <a:latin typeface="HGSｺﾞｼｯｸM" pitchFamily="50" charset="-128"/>
                <a:ea typeface="HGSｺﾞｼｯｸM" pitchFamily="50" charset="-128"/>
              </a:rPr>
              <a:t>２００２年度</a:t>
            </a:r>
          </a:p>
          <a:p>
            <a:pPr defTabSz="762000" fontAlgn="auto">
              <a:lnSpc>
                <a:spcPts val="2200"/>
              </a:lnSpc>
              <a:spcBef>
                <a:spcPts val="0"/>
              </a:spcBef>
              <a:spcAft>
                <a:spcPts val="0"/>
              </a:spcAft>
            </a:pPr>
            <a:r>
              <a:rPr lang="ja-JP" altLang="en-US" sz="1400" dirty="0" smtClean="0">
                <a:solidFill>
                  <a:prstClr val="black"/>
                </a:solidFill>
                <a:latin typeface="HGSｺﾞｼｯｸM" pitchFamily="50" charset="-128"/>
                <a:ea typeface="HGSｺﾞｼｯｸM" pitchFamily="50" charset="-128"/>
              </a:rPr>
              <a:t>２００３年度</a:t>
            </a:r>
            <a:endParaRPr lang="ja-JP" altLang="en-US" sz="1400" dirty="0">
              <a:solidFill>
                <a:prstClr val="black"/>
              </a:solidFill>
              <a:latin typeface="HGSｺﾞｼｯｸM" pitchFamily="50" charset="-128"/>
              <a:ea typeface="HGSｺﾞｼｯｸM" pitchFamily="50" charset="-128"/>
            </a:endParaRPr>
          </a:p>
          <a:p>
            <a:pPr defTabSz="762000" fontAlgn="auto">
              <a:lnSpc>
                <a:spcPts val="2200"/>
              </a:lnSpc>
              <a:spcBef>
                <a:spcPts val="0"/>
              </a:spcBef>
              <a:spcAft>
                <a:spcPts val="0"/>
              </a:spcAft>
            </a:pPr>
            <a:r>
              <a:rPr lang="ja-JP" altLang="en-US" sz="1400" dirty="0">
                <a:solidFill>
                  <a:prstClr val="black"/>
                </a:solidFill>
                <a:latin typeface="HGSｺﾞｼｯｸM" pitchFamily="50" charset="-128"/>
                <a:ea typeface="HGSｺﾞｼｯｸM" pitchFamily="50" charset="-128"/>
              </a:rPr>
              <a:t>２００４年度</a:t>
            </a:r>
          </a:p>
          <a:p>
            <a:pPr defTabSz="762000" fontAlgn="auto">
              <a:lnSpc>
                <a:spcPts val="2200"/>
              </a:lnSpc>
              <a:spcBef>
                <a:spcPts val="0"/>
              </a:spcBef>
              <a:spcAft>
                <a:spcPts val="0"/>
              </a:spcAft>
            </a:pPr>
            <a:r>
              <a:rPr lang="ja-JP" altLang="en-US" sz="1400" dirty="0">
                <a:solidFill>
                  <a:prstClr val="black"/>
                </a:solidFill>
                <a:latin typeface="HGSｺﾞｼｯｸM" pitchFamily="50" charset="-128"/>
                <a:ea typeface="HGSｺﾞｼｯｸM" pitchFamily="50" charset="-128"/>
              </a:rPr>
              <a:t>２００５年度</a:t>
            </a:r>
          </a:p>
          <a:p>
            <a:pPr defTabSz="762000" fontAlgn="auto">
              <a:lnSpc>
                <a:spcPts val="2200"/>
              </a:lnSpc>
              <a:spcBef>
                <a:spcPts val="0"/>
              </a:spcBef>
              <a:spcAft>
                <a:spcPts val="0"/>
              </a:spcAft>
            </a:pPr>
            <a:r>
              <a:rPr lang="ja-JP" altLang="en-US" sz="1400" dirty="0">
                <a:solidFill>
                  <a:prstClr val="black"/>
                </a:solidFill>
                <a:latin typeface="HGSｺﾞｼｯｸM" pitchFamily="50" charset="-128"/>
                <a:ea typeface="HGSｺﾞｼｯｸM" pitchFamily="50" charset="-128"/>
              </a:rPr>
              <a:t>２００６年度</a:t>
            </a:r>
          </a:p>
          <a:p>
            <a:pPr defTabSz="762000" fontAlgn="auto">
              <a:lnSpc>
                <a:spcPts val="2200"/>
              </a:lnSpc>
              <a:spcBef>
                <a:spcPts val="0"/>
              </a:spcBef>
              <a:spcAft>
                <a:spcPts val="0"/>
              </a:spcAft>
            </a:pPr>
            <a:r>
              <a:rPr lang="ja-JP" altLang="en-US" sz="1400" dirty="0">
                <a:solidFill>
                  <a:prstClr val="black"/>
                </a:solidFill>
                <a:latin typeface="HGSｺﾞｼｯｸM" pitchFamily="50" charset="-128"/>
                <a:ea typeface="HGSｺﾞｼｯｸM" pitchFamily="50" charset="-128"/>
              </a:rPr>
              <a:t>２００７年度</a:t>
            </a:r>
          </a:p>
          <a:p>
            <a:pPr defTabSz="762000" fontAlgn="auto">
              <a:lnSpc>
                <a:spcPts val="2200"/>
              </a:lnSpc>
              <a:spcBef>
                <a:spcPts val="0"/>
              </a:spcBef>
              <a:spcAft>
                <a:spcPts val="0"/>
              </a:spcAft>
            </a:pPr>
            <a:r>
              <a:rPr lang="ja-JP" altLang="en-US" sz="1400" dirty="0">
                <a:solidFill>
                  <a:prstClr val="black"/>
                </a:solidFill>
                <a:latin typeface="HGSｺﾞｼｯｸM" pitchFamily="50" charset="-128"/>
                <a:ea typeface="HGSｺﾞｼｯｸM" pitchFamily="50" charset="-128"/>
              </a:rPr>
              <a:t>２００８年度</a:t>
            </a:r>
            <a:endParaRPr lang="en-US" altLang="ja-JP" sz="1400" dirty="0">
              <a:solidFill>
                <a:prstClr val="black"/>
              </a:solidFill>
              <a:latin typeface="HGSｺﾞｼｯｸM" pitchFamily="50" charset="-128"/>
              <a:ea typeface="HGSｺﾞｼｯｸM" pitchFamily="50" charset="-128"/>
            </a:endParaRPr>
          </a:p>
          <a:p>
            <a:pPr defTabSz="762000" fontAlgn="auto">
              <a:lnSpc>
                <a:spcPts val="2200"/>
              </a:lnSpc>
              <a:spcBef>
                <a:spcPts val="0"/>
              </a:spcBef>
              <a:spcAft>
                <a:spcPts val="0"/>
              </a:spcAft>
            </a:pPr>
            <a:r>
              <a:rPr lang="ja-JP" altLang="en-US" sz="1400" dirty="0">
                <a:solidFill>
                  <a:prstClr val="black"/>
                </a:solidFill>
                <a:latin typeface="HGSｺﾞｼｯｸM" pitchFamily="50" charset="-128"/>
                <a:ea typeface="HGSｺﾞｼｯｸM" pitchFamily="50" charset="-128"/>
              </a:rPr>
              <a:t>２００９年度</a:t>
            </a:r>
            <a:endParaRPr lang="en-US" altLang="ja-JP" sz="1400" dirty="0">
              <a:solidFill>
                <a:prstClr val="black"/>
              </a:solidFill>
              <a:latin typeface="HGSｺﾞｼｯｸM" pitchFamily="50" charset="-128"/>
              <a:ea typeface="HGSｺﾞｼｯｸM" pitchFamily="50" charset="-128"/>
            </a:endParaRPr>
          </a:p>
          <a:p>
            <a:pPr defTabSz="762000" fontAlgn="auto">
              <a:lnSpc>
                <a:spcPts val="2200"/>
              </a:lnSpc>
              <a:spcBef>
                <a:spcPts val="0"/>
              </a:spcBef>
              <a:spcAft>
                <a:spcPts val="0"/>
              </a:spcAft>
            </a:pPr>
            <a:r>
              <a:rPr lang="ja-JP" altLang="en-US" sz="1400" dirty="0">
                <a:solidFill>
                  <a:prstClr val="black"/>
                </a:solidFill>
                <a:latin typeface="HGSｺﾞｼｯｸM" pitchFamily="50" charset="-128"/>
                <a:ea typeface="HGSｺﾞｼｯｸM" pitchFamily="50" charset="-128"/>
              </a:rPr>
              <a:t>２０１０年度</a:t>
            </a:r>
            <a:endParaRPr lang="en-US" altLang="ja-JP" sz="1400" dirty="0">
              <a:solidFill>
                <a:prstClr val="black"/>
              </a:solidFill>
              <a:latin typeface="HGSｺﾞｼｯｸM" pitchFamily="50" charset="-128"/>
              <a:ea typeface="HGSｺﾞｼｯｸM" pitchFamily="50" charset="-128"/>
            </a:endParaRPr>
          </a:p>
          <a:p>
            <a:pPr defTabSz="762000" fontAlgn="auto">
              <a:lnSpc>
                <a:spcPts val="2200"/>
              </a:lnSpc>
              <a:spcBef>
                <a:spcPts val="0"/>
              </a:spcBef>
              <a:spcAft>
                <a:spcPts val="0"/>
              </a:spcAft>
            </a:pPr>
            <a:r>
              <a:rPr lang="ja-JP" altLang="en-US" sz="1400" dirty="0" smtClean="0">
                <a:solidFill>
                  <a:prstClr val="black"/>
                </a:solidFill>
                <a:latin typeface="HGSｺﾞｼｯｸM" pitchFamily="50" charset="-128"/>
                <a:ea typeface="HGSｺﾞｼｯｸM" pitchFamily="50" charset="-128"/>
              </a:rPr>
              <a:t>２０１１年度</a:t>
            </a:r>
            <a:endParaRPr lang="en-US" altLang="ja-JP" sz="1400" dirty="0" smtClean="0">
              <a:solidFill>
                <a:prstClr val="black"/>
              </a:solidFill>
              <a:latin typeface="HGSｺﾞｼｯｸM" pitchFamily="50" charset="-128"/>
              <a:ea typeface="HGSｺﾞｼｯｸM" pitchFamily="50" charset="-128"/>
            </a:endParaRPr>
          </a:p>
          <a:p>
            <a:pPr defTabSz="762000" fontAlgn="auto">
              <a:lnSpc>
                <a:spcPts val="2200"/>
              </a:lnSpc>
              <a:spcBef>
                <a:spcPts val="0"/>
              </a:spcBef>
              <a:spcAft>
                <a:spcPts val="0"/>
              </a:spcAft>
            </a:pPr>
            <a:r>
              <a:rPr lang="ja-JP" altLang="en-US" sz="1400" dirty="0" smtClean="0">
                <a:solidFill>
                  <a:prstClr val="black"/>
                </a:solidFill>
                <a:latin typeface="HGSｺﾞｼｯｸM" pitchFamily="50" charset="-128"/>
                <a:ea typeface="HGSｺﾞｼｯｸM" pitchFamily="50" charset="-128"/>
              </a:rPr>
              <a:t>２０１２年度</a:t>
            </a:r>
            <a:endParaRPr lang="en-US" altLang="ja-JP" sz="1400" dirty="0" smtClean="0">
              <a:solidFill>
                <a:prstClr val="black"/>
              </a:solidFill>
              <a:latin typeface="HGSｺﾞｼｯｸM" pitchFamily="50" charset="-128"/>
              <a:ea typeface="HGSｺﾞｼｯｸM" pitchFamily="50" charset="-128"/>
            </a:endParaRPr>
          </a:p>
          <a:p>
            <a:pPr defTabSz="762000" fontAlgn="auto">
              <a:lnSpc>
                <a:spcPts val="2200"/>
              </a:lnSpc>
              <a:spcBef>
                <a:spcPts val="0"/>
              </a:spcBef>
              <a:spcAft>
                <a:spcPts val="0"/>
              </a:spcAft>
            </a:pPr>
            <a:r>
              <a:rPr lang="ja-JP" altLang="en-US" sz="1400" dirty="0" smtClean="0">
                <a:solidFill>
                  <a:prstClr val="black"/>
                </a:solidFill>
                <a:latin typeface="HGSｺﾞｼｯｸM" pitchFamily="50" charset="-128"/>
                <a:ea typeface="HGSｺﾞｼｯｸM" pitchFamily="50" charset="-128"/>
              </a:rPr>
              <a:t>２０１３年度</a:t>
            </a:r>
            <a:endParaRPr lang="en-US" altLang="ja-JP" sz="1400" dirty="0" smtClean="0">
              <a:solidFill>
                <a:prstClr val="black"/>
              </a:solidFill>
              <a:latin typeface="HGSｺﾞｼｯｸM" pitchFamily="50" charset="-128"/>
              <a:ea typeface="HGSｺﾞｼｯｸM" pitchFamily="50" charset="-128"/>
            </a:endParaRPr>
          </a:p>
          <a:p>
            <a:pPr defTabSz="762000" fontAlgn="auto">
              <a:lnSpc>
                <a:spcPts val="2200"/>
              </a:lnSpc>
              <a:spcBef>
                <a:spcPts val="0"/>
              </a:spcBef>
              <a:spcAft>
                <a:spcPts val="0"/>
              </a:spcAft>
            </a:pPr>
            <a:r>
              <a:rPr lang="ja-JP" altLang="en-US" sz="1400" dirty="0" smtClean="0">
                <a:solidFill>
                  <a:prstClr val="black"/>
                </a:solidFill>
                <a:latin typeface="HGSｺﾞｼｯｸM" pitchFamily="50" charset="-128"/>
                <a:ea typeface="HGSｺﾞｼｯｸM" pitchFamily="50" charset="-128"/>
              </a:rPr>
              <a:t>２０１４年度</a:t>
            </a:r>
            <a:endParaRPr lang="ja-JP" altLang="en-US" sz="1400" dirty="0">
              <a:solidFill>
                <a:prstClr val="black"/>
              </a:solidFill>
              <a:latin typeface="HGSｺﾞｼｯｸM" pitchFamily="50" charset="-128"/>
              <a:ea typeface="HGSｺﾞｼｯｸM" pitchFamily="50" charset="-128"/>
            </a:endParaRPr>
          </a:p>
        </p:txBody>
      </p:sp>
      <p:sp>
        <p:nvSpPr>
          <p:cNvPr id="8195" name="Text Box 3" descr="市松模様 (小)"/>
          <p:cNvSpPr txBox="1">
            <a:spLocks noChangeArrowheads="1"/>
          </p:cNvSpPr>
          <p:nvPr/>
        </p:nvSpPr>
        <p:spPr bwMode="auto">
          <a:xfrm>
            <a:off x="7370146" y="1870224"/>
            <a:ext cx="1618826" cy="642106"/>
          </a:xfrm>
          <a:prstGeom prst="rect">
            <a:avLst/>
          </a:prstGeom>
          <a:noFill/>
          <a:ln w="25400">
            <a:noFill/>
            <a:miter lim="800000"/>
            <a:headEnd/>
            <a:tailEnd/>
          </a:ln>
        </p:spPr>
        <p:txBody>
          <a:bodyPr wrap="none" lIns="87256" tIns="43628" rIns="87256" bIns="43628" anchor="ctr" anchorCtr="0">
            <a:spAutoFit/>
          </a:bodyPr>
          <a:lstStyle/>
          <a:p>
            <a:pPr algn="ctr" defTabSz="762000" fontAlgn="auto">
              <a:spcBef>
                <a:spcPts val="0"/>
              </a:spcBef>
              <a:spcAft>
                <a:spcPts val="0"/>
              </a:spcAft>
            </a:pPr>
            <a:r>
              <a:rPr lang="en-US" altLang="ja-JP" dirty="0" smtClean="0">
                <a:solidFill>
                  <a:prstClr val="black"/>
                </a:solidFill>
                <a:latin typeface="Arial Black" pitchFamily="34" charset="0"/>
                <a:ea typeface="HGSｺﾞｼｯｸM" pitchFamily="50" charset="-128"/>
              </a:rPr>
              <a:t>2,911</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fontAlgn="auto">
              <a:spcBef>
                <a:spcPts val="0"/>
              </a:spcBef>
              <a:spcAft>
                <a:spcPts val="0"/>
              </a:spcAft>
            </a:pPr>
            <a:r>
              <a:rPr lang="ja-JP" altLang="en-US" dirty="0">
                <a:solidFill>
                  <a:prstClr val="black"/>
                </a:solidFill>
                <a:latin typeface="Arial Black" pitchFamily="34" charset="0"/>
                <a:ea typeface="HGSｺﾞｼｯｸM" pitchFamily="50" charset="-128"/>
              </a:rPr>
              <a:t>（全国平均）</a:t>
            </a:r>
          </a:p>
        </p:txBody>
      </p:sp>
      <p:sp>
        <p:nvSpPr>
          <p:cNvPr id="8196" name="Text Box 4" descr="市松模様 (小)"/>
          <p:cNvSpPr txBox="1">
            <a:spLocks noChangeArrowheads="1"/>
          </p:cNvSpPr>
          <p:nvPr/>
        </p:nvSpPr>
        <p:spPr bwMode="auto">
          <a:xfrm>
            <a:off x="7296880" y="2662312"/>
            <a:ext cx="1618826" cy="642106"/>
          </a:xfrm>
          <a:prstGeom prst="rect">
            <a:avLst/>
          </a:prstGeom>
          <a:noFill/>
          <a:ln w="25400">
            <a:noFill/>
            <a:miter lim="800000"/>
            <a:headEnd/>
            <a:tailEnd/>
          </a:ln>
        </p:spPr>
        <p:txBody>
          <a:bodyPr wrap="none" lIns="87256" tIns="43628" rIns="87256" bIns="43628" anchor="ctr" anchorCtr="0">
            <a:spAutoFit/>
          </a:bodyPr>
          <a:lstStyle/>
          <a:p>
            <a:pPr algn="ctr" defTabSz="762000" fontAlgn="auto">
              <a:spcBef>
                <a:spcPts val="0"/>
              </a:spcBef>
              <a:spcAft>
                <a:spcPts val="0"/>
              </a:spcAft>
            </a:pPr>
            <a:r>
              <a:rPr lang="en-US" altLang="ja-JP" dirty="0" smtClean="0">
                <a:solidFill>
                  <a:prstClr val="black"/>
                </a:solidFill>
                <a:latin typeface="Arial Black" pitchFamily="34" charset="0"/>
                <a:ea typeface="HGSｺﾞｼｯｸM" pitchFamily="50" charset="-128"/>
              </a:rPr>
              <a:t>3,293</a:t>
            </a:r>
            <a:r>
              <a:rPr lang="ja-JP" altLang="en-US" dirty="0" smtClean="0">
                <a:solidFill>
                  <a:prstClr val="black"/>
                </a:solidFill>
                <a:latin typeface="Arial Black" pitchFamily="34" charset="0"/>
                <a:ea typeface="HGSｺﾞｼｯｸM" pitchFamily="50" charset="-128"/>
              </a:rPr>
              <a:t>円</a:t>
            </a:r>
          </a:p>
          <a:p>
            <a:pPr algn="ctr" defTabSz="762000" fontAlgn="auto">
              <a:spcBef>
                <a:spcPts val="0"/>
              </a:spcBef>
              <a:spcAft>
                <a:spcPts val="0"/>
              </a:spcAft>
            </a:pPr>
            <a:r>
              <a:rPr lang="ja-JP" altLang="en-US" dirty="0" smtClean="0">
                <a:solidFill>
                  <a:prstClr val="black"/>
                </a:solidFill>
                <a:latin typeface="Arial Black" pitchFamily="34" charset="0"/>
                <a:ea typeface="HGSｺﾞｼｯｸM" pitchFamily="50" charset="-128"/>
              </a:rPr>
              <a:t>（</a:t>
            </a:r>
            <a:r>
              <a:rPr lang="ja-JP" altLang="en-US" dirty="0">
                <a:solidFill>
                  <a:prstClr val="black"/>
                </a:solidFill>
                <a:latin typeface="Arial Black" pitchFamily="34" charset="0"/>
                <a:ea typeface="HGSｺﾞｼｯｸM" pitchFamily="50" charset="-128"/>
              </a:rPr>
              <a:t>全国平均）</a:t>
            </a:r>
          </a:p>
        </p:txBody>
      </p:sp>
      <p:sp>
        <p:nvSpPr>
          <p:cNvPr id="8197" name="Text Box 5" descr="市松模様 (小)"/>
          <p:cNvSpPr txBox="1">
            <a:spLocks noChangeArrowheads="1"/>
          </p:cNvSpPr>
          <p:nvPr/>
        </p:nvSpPr>
        <p:spPr bwMode="auto">
          <a:xfrm>
            <a:off x="7370146" y="3526408"/>
            <a:ext cx="1618826" cy="642106"/>
          </a:xfrm>
          <a:prstGeom prst="rect">
            <a:avLst/>
          </a:prstGeom>
          <a:noFill/>
          <a:ln w="25400">
            <a:noFill/>
            <a:miter lim="800000"/>
            <a:headEnd/>
            <a:tailEnd/>
          </a:ln>
        </p:spPr>
        <p:txBody>
          <a:bodyPr wrap="none" lIns="87256" tIns="43628" rIns="87256" bIns="43628" anchor="ctr" anchorCtr="0">
            <a:spAutoFit/>
          </a:bodyPr>
          <a:lstStyle/>
          <a:p>
            <a:pPr algn="ctr" defTabSz="762000" fontAlgn="auto">
              <a:spcBef>
                <a:spcPts val="0"/>
              </a:spcBef>
              <a:spcAft>
                <a:spcPts val="0"/>
              </a:spcAft>
            </a:pPr>
            <a:r>
              <a:rPr lang="en-US" altLang="ja-JP" dirty="0" smtClean="0">
                <a:solidFill>
                  <a:prstClr val="black"/>
                </a:solidFill>
                <a:latin typeface="Arial Black" pitchFamily="34" charset="0"/>
                <a:ea typeface="HGSｺﾞｼｯｸM" pitchFamily="50" charset="-128"/>
              </a:rPr>
              <a:t>4,090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fontAlgn="auto">
              <a:spcBef>
                <a:spcPts val="0"/>
              </a:spcBef>
              <a:spcAft>
                <a:spcPts val="0"/>
              </a:spcAft>
            </a:pPr>
            <a:r>
              <a:rPr lang="ja-JP" altLang="en-US" dirty="0">
                <a:solidFill>
                  <a:prstClr val="black"/>
                </a:solidFill>
                <a:latin typeface="Arial Black" pitchFamily="34" charset="0"/>
                <a:ea typeface="HGSｺﾞｼｯｸM" pitchFamily="50" charset="-128"/>
              </a:rPr>
              <a:t>（全国平均）</a:t>
            </a:r>
          </a:p>
        </p:txBody>
      </p:sp>
      <p:sp>
        <p:nvSpPr>
          <p:cNvPr id="8201" name="Rectangle 9"/>
          <p:cNvSpPr>
            <a:spLocks noChangeArrowheads="1"/>
          </p:cNvSpPr>
          <p:nvPr/>
        </p:nvSpPr>
        <p:spPr bwMode="auto">
          <a:xfrm>
            <a:off x="3" y="1438176"/>
            <a:ext cx="1889385" cy="288032"/>
          </a:xfrm>
          <a:prstGeom prst="rect">
            <a:avLst/>
          </a:prstGeom>
          <a:solidFill>
            <a:srgbClr val="FFFF99"/>
          </a:solidFill>
          <a:ln w="12700">
            <a:solidFill>
              <a:schemeClr val="tx1"/>
            </a:solidFill>
            <a:miter lim="800000"/>
            <a:headEnd/>
            <a:tailEnd/>
          </a:ln>
        </p:spPr>
        <p:txBody>
          <a:bodyPr lIns="87886" tIns="43943" rIns="87886" bIns="43943" anchor="ctr" anchorCtr="0">
            <a:noAutofit/>
          </a:bodyPr>
          <a:lstStyle/>
          <a:p>
            <a:pPr algn="ctr" defTabSz="727075" fontAlgn="auto">
              <a:spcBef>
                <a:spcPts val="0"/>
              </a:spcBef>
              <a:spcAft>
                <a:spcPts val="0"/>
              </a:spcAft>
            </a:pPr>
            <a:r>
              <a:rPr lang="ja-JP" altLang="en-US" sz="1600" dirty="0">
                <a:solidFill>
                  <a:prstClr val="black"/>
                </a:solidFill>
                <a:latin typeface="HGSｺﾞｼｯｸM" pitchFamily="50" charset="-128"/>
                <a:ea typeface="HGSｺﾞｼｯｸM" pitchFamily="50" charset="-128"/>
              </a:rPr>
              <a:t>事業運営期間</a:t>
            </a:r>
          </a:p>
        </p:txBody>
      </p:sp>
      <p:sp>
        <p:nvSpPr>
          <p:cNvPr id="8202" name="Rectangle 10"/>
          <p:cNvSpPr>
            <a:spLocks noChangeArrowheads="1"/>
          </p:cNvSpPr>
          <p:nvPr/>
        </p:nvSpPr>
        <p:spPr bwMode="auto">
          <a:xfrm>
            <a:off x="3524858" y="1438176"/>
            <a:ext cx="3408658" cy="288000"/>
          </a:xfrm>
          <a:prstGeom prst="rect">
            <a:avLst/>
          </a:prstGeom>
          <a:solidFill>
            <a:srgbClr val="99CCFF">
              <a:alpha val="50195"/>
            </a:srgbClr>
          </a:solidFill>
          <a:ln w="12700">
            <a:solidFill>
              <a:schemeClr val="tx1"/>
            </a:solidFill>
            <a:miter lim="800000"/>
            <a:headEnd/>
            <a:tailEnd/>
          </a:ln>
        </p:spPr>
        <p:txBody>
          <a:bodyPr lIns="87886" tIns="43943" rIns="87886" bIns="43943" anchor="ctr" anchorCtr="0">
            <a:noAutofit/>
          </a:bodyPr>
          <a:lstStyle/>
          <a:p>
            <a:pPr algn="ctr" defTabSz="727075" fontAlgn="auto">
              <a:spcBef>
                <a:spcPts val="0"/>
              </a:spcBef>
              <a:spcAft>
                <a:spcPts val="0"/>
              </a:spcAft>
            </a:pPr>
            <a:r>
              <a:rPr lang="ja-JP" altLang="en-US" sz="1600" dirty="0" smtClean="0">
                <a:solidFill>
                  <a:prstClr val="black"/>
                </a:solidFill>
                <a:latin typeface="HGSｺﾞｼｯｸM" pitchFamily="50" charset="-128"/>
                <a:ea typeface="HGSｺﾞｼｯｸM" pitchFamily="50" charset="-128"/>
              </a:rPr>
              <a:t>給付（総費用額）</a:t>
            </a:r>
            <a:endParaRPr lang="ja-JP" altLang="en-US" sz="1600" dirty="0">
              <a:solidFill>
                <a:prstClr val="black"/>
              </a:solidFill>
              <a:latin typeface="HGSｺﾞｼｯｸM" pitchFamily="50" charset="-128"/>
              <a:ea typeface="HGSｺﾞｼｯｸM" pitchFamily="50" charset="-128"/>
            </a:endParaRPr>
          </a:p>
        </p:txBody>
      </p:sp>
      <p:sp>
        <p:nvSpPr>
          <p:cNvPr id="8203" name="Rectangle 11"/>
          <p:cNvSpPr>
            <a:spLocks noChangeArrowheads="1"/>
          </p:cNvSpPr>
          <p:nvPr/>
        </p:nvSpPr>
        <p:spPr bwMode="auto">
          <a:xfrm>
            <a:off x="2035957" y="1438176"/>
            <a:ext cx="1429436" cy="288000"/>
          </a:xfrm>
          <a:prstGeom prst="rect">
            <a:avLst/>
          </a:prstGeom>
          <a:solidFill>
            <a:srgbClr val="FFCC99"/>
          </a:solidFill>
          <a:ln w="12700">
            <a:solidFill>
              <a:schemeClr val="tx1"/>
            </a:solidFill>
            <a:miter lim="800000"/>
            <a:headEnd/>
            <a:tailEnd/>
          </a:ln>
        </p:spPr>
        <p:txBody>
          <a:bodyPr lIns="87886" tIns="43943" rIns="87886" bIns="43943" anchor="ctr" anchorCtr="0">
            <a:noAutofit/>
          </a:bodyPr>
          <a:lstStyle/>
          <a:p>
            <a:pPr algn="ctr" defTabSz="727075" fontAlgn="auto">
              <a:spcBef>
                <a:spcPts val="0"/>
              </a:spcBef>
              <a:spcAft>
                <a:spcPts val="0"/>
              </a:spcAft>
            </a:pPr>
            <a:r>
              <a:rPr lang="ja-JP" altLang="en-US" sz="1600" dirty="0">
                <a:solidFill>
                  <a:prstClr val="black"/>
                </a:solidFill>
                <a:latin typeface="HGSｺﾞｼｯｸM" pitchFamily="50" charset="-128"/>
                <a:ea typeface="HGSｺﾞｼｯｸM" pitchFamily="50" charset="-128"/>
              </a:rPr>
              <a:t>事業計画</a:t>
            </a:r>
          </a:p>
        </p:txBody>
      </p:sp>
      <p:sp>
        <p:nvSpPr>
          <p:cNvPr id="8204" name="Rectangle 12"/>
          <p:cNvSpPr>
            <a:spLocks noChangeArrowheads="1"/>
          </p:cNvSpPr>
          <p:nvPr/>
        </p:nvSpPr>
        <p:spPr bwMode="auto">
          <a:xfrm>
            <a:off x="7042202" y="1438176"/>
            <a:ext cx="1735288" cy="288032"/>
          </a:xfrm>
          <a:prstGeom prst="rect">
            <a:avLst/>
          </a:prstGeom>
          <a:solidFill>
            <a:srgbClr val="CC99FF">
              <a:alpha val="50195"/>
            </a:srgbClr>
          </a:solidFill>
          <a:ln w="12700">
            <a:solidFill>
              <a:schemeClr val="tx1"/>
            </a:solidFill>
            <a:miter lim="800000"/>
            <a:headEnd/>
            <a:tailEnd/>
          </a:ln>
        </p:spPr>
        <p:txBody>
          <a:bodyPr lIns="87886" tIns="43943" rIns="87886" bIns="43943" anchor="ctr" anchorCtr="0">
            <a:noAutofit/>
          </a:bodyPr>
          <a:lstStyle/>
          <a:p>
            <a:pPr algn="ctr" defTabSz="727075" fontAlgn="auto">
              <a:spcBef>
                <a:spcPts val="0"/>
              </a:spcBef>
              <a:spcAft>
                <a:spcPts val="0"/>
              </a:spcAft>
            </a:pPr>
            <a:r>
              <a:rPr lang="ja-JP" altLang="en-US" sz="1600" dirty="0">
                <a:solidFill>
                  <a:prstClr val="black"/>
                </a:solidFill>
                <a:latin typeface="HGSｺﾞｼｯｸM" pitchFamily="50" charset="-128"/>
                <a:ea typeface="HGSｺﾞｼｯｸM" pitchFamily="50" charset="-128"/>
              </a:rPr>
              <a:t>保険料</a:t>
            </a:r>
          </a:p>
        </p:txBody>
      </p:sp>
      <p:sp>
        <p:nvSpPr>
          <p:cNvPr id="8231" name="Rectangle 16"/>
          <p:cNvSpPr>
            <a:spLocks noChangeArrowheads="1"/>
          </p:cNvSpPr>
          <p:nvPr/>
        </p:nvSpPr>
        <p:spPr bwMode="auto">
          <a:xfrm>
            <a:off x="3524877" y="1798216"/>
            <a:ext cx="1025883" cy="216024"/>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fontAlgn="auto">
              <a:spcBef>
                <a:spcPts val="0"/>
              </a:spcBef>
              <a:spcAft>
                <a:spcPts val="0"/>
              </a:spcAft>
            </a:pPr>
            <a:r>
              <a:rPr lang="en-US" altLang="ja-JP" sz="1400" dirty="0" smtClean="0">
                <a:solidFill>
                  <a:prstClr val="black"/>
                </a:solidFill>
                <a:latin typeface="Arial Black" pitchFamily="34" charset="0"/>
                <a:ea typeface="HGSｺﾞｼｯｸM" pitchFamily="50" charset="-128"/>
                <a:cs typeface="Arial" pitchFamily="34" charset="0"/>
              </a:rPr>
              <a:t>3.6</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8232" name="Rectangle 17"/>
          <p:cNvSpPr>
            <a:spLocks noChangeArrowheads="1"/>
          </p:cNvSpPr>
          <p:nvPr/>
        </p:nvSpPr>
        <p:spPr bwMode="auto">
          <a:xfrm>
            <a:off x="3524877" y="2014240"/>
            <a:ext cx="1172438" cy="252056"/>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fontAlgn="auto">
              <a:spcBef>
                <a:spcPts val="0"/>
              </a:spcBef>
              <a:spcAft>
                <a:spcPts val="0"/>
              </a:spcAft>
            </a:pPr>
            <a:r>
              <a:rPr lang="en-US" altLang="ja-JP" sz="1400" dirty="0" smtClean="0">
                <a:solidFill>
                  <a:prstClr val="black"/>
                </a:solidFill>
                <a:latin typeface="Arial Black" pitchFamily="34" charset="0"/>
                <a:ea typeface="HGSｺﾞｼｯｸM" pitchFamily="50" charset="-128"/>
              </a:rPr>
              <a:t>4.6</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33" name="Rectangle 18"/>
          <p:cNvSpPr>
            <a:spLocks noChangeArrowheads="1"/>
          </p:cNvSpPr>
          <p:nvPr/>
        </p:nvSpPr>
        <p:spPr bwMode="auto">
          <a:xfrm>
            <a:off x="3524887" y="2302272"/>
            <a:ext cx="1318993" cy="252000"/>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fontAlgn="auto">
              <a:spcBef>
                <a:spcPts val="0"/>
              </a:spcBef>
              <a:spcAft>
                <a:spcPts val="0"/>
              </a:spcAft>
            </a:pPr>
            <a:r>
              <a:rPr lang="en-US" altLang="ja-JP" sz="1400" dirty="0" smtClean="0">
                <a:solidFill>
                  <a:prstClr val="black"/>
                </a:solidFill>
                <a:latin typeface="Arial Black" pitchFamily="34" charset="0"/>
                <a:ea typeface="HGSｺﾞｼｯｸM" pitchFamily="50" charset="-128"/>
              </a:rPr>
              <a:t>5.2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11" name="AutoShape 23"/>
          <p:cNvSpPr>
            <a:spLocks/>
          </p:cNvSpPr>
          <p:nvPr/>
        </p:nvSpPr>
        <p:spPr bwMode="auto">
          <a:xfrm>
            <a:off x="7092100" y="2806328"/>
            <a:ext cx="476479" cy="397578"/>
          </a:xfrm>
          <a:prstGeom prst="rightBrace">
            <a:avLst>
              <a:gd name="adj1" fmla="val 13939"/>
              <a:gd name="adj2" fmla="val 50000"/>
            </a:avLst>
          </a:prstGeom>
          <a:noFill/>
          <a:ln w="19050">
            <a:solidFill>
              <a:schemeClr val="tx1"/>
            </a:solidFill>
            <a:round/>
            <a:headEnd/>
            <a:tailEnd/>
          </a:ln>
        </p:spPr>
        <p:txBody>
          <a:bodyPr lIns="87886" tIns="43943" rIns="87886" bIns="43943" anchor="ctr">
            <a:spAutoFit/>
          </a:bodyPr>
          <a:lstStyle/>
          <a:p>
            <a:pPr fontAlgn="auto">
              <a:spcBef>
                <a:spcPts val="0"/>
              </a:spcBef>
              <a:spcAft>
                <a:spcPts val="0"/>
              </a:spcAft>
            </a:pPr>
            <a:endParaRPr lang="ja-JP" altLang="en-US" dirty="0">
              <a:solidFill>
                <a:prstClr val="black"/>
              </a:solidFill>
              <a:latin typeface="ＭＳ ゴシック" pitchFamily="49" charset="-128"/>
              <a:ea typeface="ＭＳ ゴシック" pitchFamily="49" charset="-128"/>
            </a:endParaRPr>
          </a:p>
        </p:txBody>
      </p:sp>
      <p:sp>
        <p:nvSpPr>
          <p:cNvPr id="8212" name="AutoShape 24"/>
          <p:cNvSpPr>
            <a:spLocks/>
          </p:cNvSpPr>
          <p:nvPr/>
        </p:nvSpPr>
        <p:spPr bwMode="auto">
          <a:xfrm>
            <a:off x="7092100" y="3670424"/>
            <a:ext cx="476479" cy="397578"/>
          </a:xfrm>
          <a:prstGeom prst="rightBrace">
            <a:avLst>
              <a:gd name="adj1" fmla="val 13989"/>
              <a:gd name="adj2" fmla="val 50000"/>
            </a:avLst>
          </a:prstGeom>
          <a:noFill/>
          <a:ln w="19050">
            <a:solidFill>
              <a:schemeClr val="tx1"/>
            </a:solidFill>
            <a:round/>
            <a:headEnd/>
            <a:tailEnd/>
          </a:ln>
        </p:spPr>
        <p:txBody>
          <a:bodyPr lIns="87886" tIns="43943" rIns="87886" bIns="43943" anchor="ctr">
            <a:spAutoFit/>
          </a:bodyPr>
          <a:lstStyle/>
          <a:p>
            <a:pPr fontAlgn="auto">
              <a:spcBef>
                <a:spcPts val="0"/>
              </a:spcBef>
              <a:spcAft>
                <a:spcPts val="0"/>
              </a:spcAft>
            </a:pPr>
            <a:endParaRPr lang="ja-JP" altLang="en-US" dirty="0">
              <a:solidFill>
                <a:prstClr val="black"/>
              </a:solidFill>
              <a:latin typeface="ＭＳ ゴシック" pitchFamily="49" charset="-128"/>
              <a:ea typeface="ＭＳ ゴシック" pitchFamily="49" charset="-128"/>
            </a:endParaRPr>
          </a:p>
        </p:txBody>
      </p:sp>
      <p:sp>
        <p:nvSpPr>
          <p:cNvPr id="8213" name="AutoShape 25"/>
          <p:cNvSpPr>
            <a:spLocks/>
          </p:cNvSpPr>
          <p:nvPr/>
        </p:nvSpPr>
        <p:spPr bwMode="auto">
          <a:xfrm>
            <a:off x="7092100" y="4462512"/>
            <a:ext cx="476479"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pPr fontAlgn="auto">
              <a:spcBef>
                <a:spcPts val="0"/>
              </a:spcBef>
              <a:spcAft>
                <a:spcPts val="0"/>
              </a:spcAft>
            </a:pPr>
            <a:endParaRPr lang="ja-JP" altLang="en-US" dirty="0">
              <a:solidFill>
                <a:prstClr val="black"/>
              </a:solidFill>
              <a:latin typeface="ＭＳ ゴシック" pitchFamily="49" charset="-128"/>
              <a:ea typeface="ＭＳ ゴシック" pitchFamily="49" charset="-128"/>
            </a:endParaRPr>
          </a:p>
        </p:txBody>
      </p:sp>
      <p:sp>
        <p:nvSpPr>
          <p:cNvPr id="8220" name="AutoShape 32"/>
          <p:cNvSpPr>
            <a:spLocks noChangeArrowheads="1"/>
          </p:cNvSpPr>
          <p:nvPr/>
        </p:nvSpPr>
        <p:spPr bwMode="auto">
          <a:xfrm>
            <a:off x="111250" y="361826"/>
            <a:ext cx="9919195" cy="1021681"/>
          </a:xfrm>
          <a:prstGeom prst="roundRect">
            <a:avLst>
              <a:gd name="adj" fmla="val 523"/>
            </a:avLst>
          </a:prstGeom>
          <a:solidFill>
            <a:schemeClr val="bg1"/>
          </a:solidFill>
          <a:ln w="12700">
            <a:solidFill>
              <a:schemeClr val="tx1"/>
            </a:solidFill>
            <a:round/>
            <a:headEnd/>
            <a:tailEnd/>
          </a:ln>
        </p:spPr>
        <p:txBody>
          <a:bodyPr wrap="square" lIns="36000" tIns="36000" rIns="36000" bIns="36000" anchor="ctr">
            <a:spAutoFit/>
          </a:bodyPr>
          <a:lstStyle/>
          <a:p>
            <a:pPr marL="177800" indent="-177800" fontAlgn="auto">
              <a:lnSpc>
                <a:spcPts val="1700"/>
              </a:lnSpc>
              <a:spcBef>
                <a:spcPts val="0"/>
              </a:spcBef>
              <a:spcAft>
                <a:spcPts val="0"/>
              </a:spcAft>
            </a:pPr>
            <a:r>
              <a:rPr lang="en-US" altLang="ja-JP" sz="1200" dirty="0" smtClean="0">
                <a:solidFill>
                  <a:prstClr val="black"/>
                </a:solidFill>
                <a:latin typeface="+mn-ea"/>
                <a:ea typeface="+mn-ea"/>
              </a:rPr>
              <a:t>○ </a:t>
            </a:r>
            <a:r>
              <a:rPr lang="ja-JP" altLang="en-US" sz="1200" dirty="0" smtClean="0">
                <a:solidFill>
                  <a:prstClr val="black"/>
                </a:solidFill>
                <a:latin typeface="+mn-ea"/>
                <a:ea typeface="+mn-ea"/>
              </a:rPr>
              <a:t>市町村</a:t>
            </a:r>
            <a:r>
              <a:rPr lang="ja-JP" altLang="en-US" sz="1200" dirty="0">
                <a:solidFill>
                  <a:prstClr val="black"/>
                </a:solidFill>
                <a:latin typeface="+mn-ea"/>
                <a:ea typeface="+mn-ea"/>
              </a:rPr>
              <a:t>は３年を１期（２００５年度までは５年を１期）とする介護保険事業計画</a:t>
            </a:r>
            <a:r>
              <a:rPr lang="ja-JP" altLang="en-US" sz="1200" dirty="0" smtClean="0">
                <a:solidFill>
                  <a:prstClr val="black"/>
                </a:solidFill>
                <a:latin typeface="+mn-ea"/>
                <a:ea typeface="+mn-ea"/>
              </a:rPr>
              <a:t>を策定し、３年ごとに</a:t>
            </a:r>
            <a:r>
              <a:rPr lang="ja-JP" altLang="en-US" sz="1200" dirty="0">
                <a:solidFill>
                  <a:prstClr val="black"/>
                </a:solidFill>
                <a:latin typeface="+mn-ea"/>
                <a:ea typeface="+mn-ea"/>
              </a:rPr>
              <a:t>見直しを行う</a:t>
            </a:r>
            <a:r>
              <a:rPr lang="ja-JP" altLang="en-US" sz="1200" dirty="0" smtClean="0">
                <a:solidFill>
                  <a:prstClr val="black"/>
                </a:solidFill>
                <a:latin typeface="+mn-ea"/>
                <a:ea typeface="+mn-ea"/>
              </a:rPr>
              <a:t>。</a:t>
            </a:r>
            <a:endParaRPr lang="en-US" altLang="ja-JP" sz="1200" dirty="0" smtClean="0">
              <a:solidFill>
                <a:prstClr val="black"/>
              </a:solidFill>
              <a:latin typeface="+mn-ea"/>
              <a:ea typeface="+mn-ea"/>
            </a:endParaRPr>
          </a:p>
          <a:p>
            <a:pPr marL="177800" indent="-177800" fontAlgn="auto">
              <a:lnSpc>
                <a:spcPts val="1700"/>
              </a:lnSpc>
              <a:spcBef>
                <a:spcPts val="0"/>
              </a:spcBef>
              <a:spcAft>
                <a:spcPts val="0"/>
              </a:spcAft>
            </a:pPr>
            <a:r>
              <a:rPr lang="ja-JP" altLang="en-US" sz="1200" dirty="0">
                <a:solidFill>
                  <a:prstClr val="black"/>
                </a:solidFill>
                <a:latin typeface="+mn-ea"/>
                <a:ea typeface="+mn-ea"/>
              </a:rPr>
              <a:t>　</a:t>
            </a:r>
            <a:r>
              <a:rPr lang="ja-JP" altLang="en-US" sz="1200" dirty="0" smtClean="0">
                <a:solidFill>
                  <a:prstClr val="black"/>
                </a:solidFill>
                <a:latin typeface="+mn-ea"/>
                <a:ea typeface="+mn-ea"/>
              </a:rPr>
              <a:t>　保険料</a:t>
            </a:r>
            <a:r>
              <a:rPr lang="ja-JP" altLang="en-US" sz="1200" dirty="0">
                <a:solidFill>
                  <a:prstClr val="black"/>
                </a:solidFill>
                <a:latin typeface="+mn-ea"/>
                <a:ea typeface="+mn-ea"/>
              </a:rPr>
              <a:t>は、３年ごとに、事業計画に定めるサービス費用見込額等に基き、</a:t>
            </a:r>
            <a:r>
              <a:rPr lang="ja-JP" altLang="en-US" sz="1200" dirty="0" smtClean="0">
                <a:solidFill>
                  <a:prstClr val="black"/>
                </a:solidFill>
                <a:latin typeface="+mn-ea"/>
                <a:ea typeface="+mn-ea"/>
              </a:rPr>
              <a:t>３年間を</a:t>
            </a:r>
            <a:r>
              <a:rPr lang="ja-JP" altLang="en-US" sz="1200" dirty="0">
                <a:solidFill>
                  <a:prstClr val="black"/>
                </a:solidFill>
                <a:latin typeface="+mn-ea"/>
                <a:ea typeface="+mn-ea"/>
              </a:rPr>
              <a:t>通じて</a:t>
            </a:r>
            <a:r>
              <a:rPr lang="ja-JP" altLang="en-US" sz="1200" dirty="0" smtClean="0">
                <a:solidFill>
                  <a:prstClr val="black"/>
                </a:solidFill>
                <a:latin typeface="+mn-ea"/>
                <a:ea typeface="+mn-ea"/>
              </a:rPr>
              <a:t>財政</a:t>
            </a:r>
            <a:r>
              <a:rPr lang="ja-JP" altLang="en-US" sz="1200" dirty="0">
                <a:solidFill>
                  <a:prstClr val="black"/>
                </a:solidFill>
                <a:latin typeface="+mn-ea"/>
                <a:ea typeface="+mn-ea"/>
              </a:rPr>
              <a:t>の</a:t>
            </a:r>
            <a:r>
              <a:rPr lang="ja-JP" altLang="en-US" sz="1200" dirty="0" smtClean="0">
                <a:solidFill>
                  <a:prstClr val="black"/>
                </a:solidFill>
                <a:latin typeface="+mn-ea"/>
                <a:ea typeface="+mn-ea"/>
              </a:rPr>
              <a:t>均衡を</a:t>
            </a:r>
            <a:r>
              <a:rPr lang="ja-JP" altLang="en-US" sz="1200" dirty="0">
                <a:solidFill>
                  <a:prstClr val="black"/>
                </a:solidFill>
                <a:latin typeface="+mn-ea"/>
                <a:ea typeface="+mn-ea"/>
              </a:rPr>
              <a:t>保つよう</a:t>
            </a:r>
            <a:r>
              <a:rPr lang="ja-JP" altLang="en-US" sz="1200" dirty="0" smtClean="0">
                <a:solidFill>
                  <a:prstClr val="black"/>
                </a:solidFill>
                <a:latin typeface="+mn-ea"/>
                <a:ea typeface="+mn-ea"/>
              </a:rPr>
              <a:t>設定。</a:t>
            </a:r>
            <a:endParaRPr lang="en-US" altLang="ja-JP" sz="1200" dirty="0" smtClean="0">
              <a:solidFill>
                <a:prstClr val="black"/>
              </a:solidFill>
              <a:latin typeface="+mn-ea"/>
              <a:ea typeface="+mn-ea"/>
            </a:endParaRPr>
          </a:p>
          <a:p>
            <a:pPr marL="177800" indent="-177800" fontAlgn="auto">
              <a:lnSpc>
                <a:spcPts val="1700"/>
              </a:lnSpc>
              <a:spcBef>
                <a:spcPts val="600"/>
              </a:spcBef>
              <a:spcAft>
                <a:spcPts val="0"/>
              </a:spcAft>
            </a:pPr>
            <a:r>
              <a:rPr lang="ja-JP" altLang="en-US" sz="1200" dirty="0" smtClean="0">
                <a:solidFill>
                  <a:prstClr val="black"/>
                </a:solidFill>
                <a:latin typeface="+mn-ea"/>
                <a:ea typeface="+mn-ea"/>
              </a:rPr>
              <a:t>○ 高齢化</a:t>
            </a:r>
            <a:r>
              <a:rPr lang="ja-JP" altLang="en-US" sz="1200" dirty="0">
                <a:solidFill>
                  <a:prstClr val="black"/>
                </a:solidFill>
                <a:latin typeface="+mn-ea"/>
                <a:ea typeface="+mn-ea"/>
              </a:rPr>
              <a:t>の進展により、</a:t>
            </a:r>
            <a:r>
              <a:rPr lang="en-US" altLang="ja-JP" sz="1200" dirty="0">
                <a:solidFill>
                  <a:prstClr val="black"/>
                </a:solidFill>
                <a:latin typeface="+mn-ea"/>
                <a:ea typeface="+mn-ea"/>
              </a:rPr>
              <a:t>2025</a:t>
            </a:r>
            <a:r>
              <a:rPr lang="ja-JP" altLang="en-US" sz="1200" dirty="0">
                <a:solidFill>
                  <a:prstClr val="black"/>
                </a:solidFill>
                <a:latin typeface="+mn-ea"/>
                <a:ea typeface="+mn-ea"/>
              </a:rPr>
              <a:t>年には保険料が現在の</a:t>
            </a:r>
            <a:r>
              <a:rPr lang="en-US" altLang="ja-JP" sz="1200" dirty="0">
                <a:solidFill>
                  <a:prstClr val="black"/>
                </a:solidFill>
                <a:latin typeface="+mn-ea"/>
                <a:ea typeface="+mn-ea"/>
              </a:rPr>
              <a:t>5000</a:t>
            </a:r>
            <a:r>
              <a:rPr lang="ja-JP" altLang="en-US" sz="1200" dirty="0">
                <a:solidFill>
                  <a:prstClr val="black"/>
                </a:solidFill>
                <a:latin typeface="+mn-ea"/>
                <a:ea typeface="+mn-ea"/>
              </a:rPr>
              <a:t>円程度から</a:t>
            </a:r>
            <a:r>
              <a:rPr lang="en-US" altLang="ja-JP" sz="1200" dirty="0">
                <a:solidFill>
                  <a:prstClr val="black"/>
                </a:solidFill>
                <a:latin typeface="+mn-ea"/>
                <a:ea typeface="+mn-ea"/>
              </a:rPr>
              <a:t>8000</a:t>
            </a:r>
            <a:r>
              <a:rPr lang="ja-JP" altLang="en-US" sz="1200" dirty="0">
                <a:solidFill>
                  <a:prstClr val="black"/>
                </a:solidFill>
                <a:latin typeface="+mn-ea"/>
                <a:ea typeface="+mn-ea"/>
              </a:rPr>
              <a:t>円程度に上昇することが</a:t>
            </a:r>
            <a:r>
              <a:rPr lang="ja-JP" altLang="en-US" sz="1200" dirty="0" smtClean="0">
                <a:solidFill>
                  <a:prstClr val="black"/>
                </a:solidFill>
                <a:latin typeface="+mn-ea"/>
                <a:ea typeface="+mn-ea"/>
              </a:rPr>
              <a:t>見込まれており、地域包括ケアシステムの構築を図る一方、介護保険制度の持続可能性の確保のための重点化・効率化も必要となっている。</a:t>
            </a:r>
            <a:endParaRPr lang="ja-JP" altLang="en-US" sz="1200" dirty="0">
              <a:solidFill>
                <a:prstClr val="black"/>
              </a:solidFill>
              <a:latin typeface="+mn-ea"/>
              <a:ea typeface="+mn-ea"/>
            </a:endParaRPr>
          </a:p>
        </p:txBody>
      </p:sp>
      <p:sp>
        <p:nvSpPr>
          <p:cNvPr id="8228" name="AutoShape 25"/>
          <p:cNvSpPr>
            <a:spLocks/>
          </p:cNvSpPr>
          <p:nvPr/>
        </p:nvSpPr>
        <p:spPr bwMode="auto">
          <a:xfrm>
            <a:off x="7092100" y="5254600"/>
            <a:ext cx="476479"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pPr fontAlgn="auto">
              <a:spcBef>
                <a:spcPts val="0"/>
              </a:spcBef>
              <a:spcAft>
                <a:spcPts val="0"/>
              </a:spcAft>
            </a:pPr>
            <a:endParaRPr lang="ja-JP" altLang="en-US" dirty="0">
              <a:solidFill>
                <a:prstClr val="black"/>
              </a:solidFill>
              <a:latin typeface="ＭＳ ゴシック" pitchFamily="49" charset="-128"/>
              <a:ea typeface="ＭＳ ゴシック" pitchFamily="49" charset="-128"/>
            </a:endParaRPr>
          </a:p>
        </p:txBody>
      </p:sp>
      <p:sp>
        <p:nvSpPr>
          <p:cNvPr id="8229" name="Text Box 5" descr="市松模様 (小)"/>
          <p:cNvSpPr txBox="1">
            <a:spLocks noChangeArrowheads="1"/>
          </p:cNvSpPr>
          <p:nvPr/>
        </p:nvSpPr>
        <p:spPr bwMode="auto">
          <a:xfrm>
            <a:off x="7370146" y="4390504"/>
            <a:ext cx="1618826" cy="642106"/>
          </a:xfrm>
          <a:prstGeom prst="rect">
            <a:avLst/>
          </a:prstGeom>
          <a:noFill/>
          <a:ln w="25400">
            <a:noFill/>
            <a:miter lim="800000"/>
            <a:headEnd/>
            <a:tailEnd/>
          </a:ln>
        </p:spPr>
        <p:txBody>
          <a:bodyPr wrap="none" lIns="87256" tIns="43628" rIns="87256" bIns="43628" anchor="ctr" anchorCtr="0">
            <a:spAutoFit/>
          </a:bodyPr>
          <a:lstStyle/>
          <a:p>
            <a:pPr algn="ctr" defTabSz="762000" fontAlgn="auto">
              <a:spcBef>
                <a:spcPts val="0"/>
              </a:spcBef>
              <a:spcAft>
                <a:spcPts val="0"/>
              </a:spcAft>
            </a:pPr>
            <a:r>
              <a:rPr lang="en-US" altLang="ja-JP" dirty="0" smtClean="0">
                <a:solidFill>
                  <a:prstClr val="black"/>
                </a:solidFill>
                <a:latin typeface="Arial Black" pitchFamily="34" charset="0"/>
                <a:ea typeface="HGSｺﾞｼｯｸM" pitchFamily="50" charset="-128"/>
              </a:rPr>
              <a:t>4,160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fontAlgn="auto">
              <a:spcBef>
                <a:spcPts val="0"/>
              </a:spcBef>
              <a:spcAft>
                <a:spcPts val="0"/>
              </a:spcAft>
            </a:pPr>
            <a:r>
              <a:rPr lang="ja-JP" altLang="en-US" dirty="0">
                <a:solidFill>
                  <a:prstClr val="black"/>
                </a:solidFill>
                <a:latin typeface="Arial Black" pitchFamily="34" charset="0"/>
                <a:ea typeface="HGSｺﾞｼｯｸM" pitchFamily="50" charset="-128"/>
              </a:rPr>
              <a:t>（全国平均）</a:t>
            </a:r>
          </a:p>
        </p:txBody>
      </p:sp>
      <p:sp>
        <p:nvSpPr>
          <p:cNvPr id="8219" name="Text Box 31"/>
          <p:cNvSpPr txBox="1">
            <a:spLocks noChangeArrowheads="1"/>
          </p:cNvSpPr>
          <p:nvPr/>
        </p:nvSpPr>
        <p:spPr bwMode="auto">
          <a:xfrm>
            <a:off x="2988547" y="3454400"/>
            <a:ext cx="403174"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fontAlgn="auto">
              <a:spcBef>
                <a:spcPct val="50000"/>
              </a:spcBef>
              <a:spcAft>
                <a:spcPts val="0"/>
              </a:spcAft>
            </a:pPr>
            <a:r>
              <a:rPr lang="ja-JP" altLang="en-US" sz="1400" dirty="0">
                <a:solidFill>
                  <a:prstClr val="black"/>
                </a:solidFill>
                <a:latin typeface="HGSｺﾞｼｯｸM" pitchFamily="50" charset="-128"/>
                <a:ea typeface="HGSｺﾞｼｯｸM" pitchFamily="50" charset="-128"/>
              </a:rPr>
              <a:t>第三期</a:t>
            </a:r>
          </a:p>
        </p:txBody>
      </p:sp>
      <p:sp>
        <p:nvSpPr>
          <p:cNvPr id="8214" name="Text Box 26"/>
          <p:cNvSpPr txBox="1">
            <a:spLocks noChangeArrowheads="1"/>
          </p:cNvSpPr>
          <p:nvPr/>
        </p:nvSpPr>
        <p:spPr bwMode="auto">
          <a:xfrm>
            <a:off x="1449733" y="3454400"/>
            <a:ext cx="439665" cy="683984"/>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fontAlgn="auto">
              <a:spcBef>
                <a:spcPct val="50000"/>
              </a:spcBef>
              <a:spcAft>
                <a:spcPts val="0"/>
              </a:spcAft>
            </a:pPr>
            <a:r>
              <a:rPr lang="ja-JP" altLang="en-US" sz="1400" dirty="0">
                <a:solidFill>
                  <a:prstClr val="black"/>
                </a:solidFill>
                <a:latin typeface="HGSｺﾞｼｯｸM" pitchFamily="50" charset="-128"/>
                <a:ea typeface="HGSｺﾞｼｯｸM" pitchFamily="50" charset="-128"/>
              </a:rPr>
              <a:t>第三期</a:t>
            </a:r>
          </a:p>
        </p:txBody>
      </p:sp>
      <p:sp>
        <p:nvSpPr>
          <p:cNvPr id="8215" name="Text Box 27"/>
          <p:cNvSpPr txBox="1">
            <a:spLocks noChangeArrowheads="1"/>
          </p:cNvSpPr>
          <p:nvPr/>
        </p:nvSpPr>
        <p:spPr bwMode="auto">
          <a:xfrm>
            <a:off x="1449733" y="2662312"/>
            <a:ext cx="439665" cy="648072"/>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fontAlgn="auto">
              <a:spcBef>
                <a:spcPct val="50000"/>
              </a:spcBef>
              <a:spcAft>
                <a:spcPts val="0"/>
              </a:spcAft>
            </a:pPr>
            <a:r>
              <a:rPr lang="ja-JP" altLang="en-US" sz="1400" dirty="0">
                <a:solidFill>
                  <a:prstClr val="black"/>
                </a:solidFill>
                <a:latin typeface="HGSｺﾞｼｯｸM" pitchFamily="50" charset="-128"/>
                <a:ea typeface="HGSｺﾞｼｯｸM" pitchFamily="50" charset="-128"/>
              </a:rPr>
              <a:t>第二期</a:t>
            </a:r>
          </a:p>
        </p:txBody>
      </p:sp>
      <p:sp>
        <p:nvSpPr>
          <p:cNvPr id="8216" name="Text Box 28"/>
          <p:cNvSpPr txBox="1">
            <a:spLocks noChangeArrowheads="1"/>
          </p:cNvSpPr>
          <p:nvPr/>
        </p:nvSpPr>
        <p:spPr bwMode="auto">
          <a:xfrm>
            <a:off x="1449733" y="1798216"/>
            <a:ext cx="439665" cy="728920"/>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fontAlgn="auto">
              <a:spcBef>
                <a:spcPct val="50000"/>
              </a:spcBef>
              <a:spcAft>
                <a:spcPts val="0"/>
              </a:spcAft>
            </a:pPr>
            <a:r>
              <a:rPr lang="ja-JP" altLang="en-US" sz="1400" dirty="0">
                <a:solidFill>
                  <a:prstClr val="black"/>
                </a:solidFill>
                <a:latin typeface="HGSｺﾞｼｯｸM" pitchFamily="50" charset="-128"/>
                <a:ea typeface="HGSｺﾞｼｯｸM" pitchFamily="50" charset="-128"/>
              </a:rPr>
              <a:t>第一期</a:t>
            </a:r>
          </a:p>
        </p:txBody>
      </p:sp>
      <p:sp>
        <p:nvSpPr>
          <p:cNvPr id="8223" name="Text Box 26"/>
          <p:cNvSpPr txBox="1">
            <a:spLocks noChangeArrowheads="1"/>
          </p:cNvSpPr>
          <p:nvPr/>
        </p:nvSpPr>
        <p:spPr bwMode="auto">
          <a:xfrm>
            <a:off x="1449733" y="4318496"/>
            <a:ext cx="439665" cy="648072"/>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fontAlgn="auto">
              <a:spcBef>
                <a:spcPct val="50000"/>
              </a:spcBef>
              <a:spcAft>
                <a:spcPts val="0"/>
              </a:spcAft>
            </a:pPr>
            <a:r>
              <a:rPr lang="ja-JP" altLang="en-US" sz="1400" dirty="0">
                <a:solidFill>
                  <a:prstClr val="black"/>
                </a:solidFill>
                <a:latin typeface="HGSｺﾞｼｯｸM" pitchFamily="50" charset="-128"/>
                <a:ea typeface="HGSｺﾞｼｯｸM" pitchFamily="50" charset="-128"/>
              </a:rPr>
              <a:t>第四期</a:t>
            </a:r>
          </a:p>
        </p:txBody>
      </p:sp>
      <p:sp>
        <p:nvSpPr>
          <p:cNvPr id="8224" name="Text Box 31"/>
          <p:cNvSpPr txBox="1">
            <a:spLocks noChangeArrowheads="1"/>
          </p:cNvSpPr>
          <p:nvPr/>
        </p:nvSpPr>
        <p:spPr bwMode="auto">
          <a:xfrm>
            <a:off x="2988547" y="4318496"/>
            <a:ext cx="403174"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fontAlgn="auto">
              <a:spcBef>
                <a:spcPct val="50000"/>
              </a:spcBef>
              <a:spcAft>
                <a:spcPts val="0"/>
              </a:spcAft>
            </a:pPr>
            <a:r>
              <a:rPr lang="ja-JP" altLang="en-US" sz="1400" dirty="0">
                <a:solidFill>
                  <a:prstClr val="black"/>
                </a:solidFill>
                <a:latin typeface="HGSｺﾞｼｯｸM" pitchFamily="50" charset="-128"/>
                <a:ea typeface="HGSｺﾞｼｯｸM" pitchFamily="50" charset="-128"/>
              </a:rPr>
              <a:t>第四期</a:t>
            </a:r>
          </a:p>
        </p:txBody>
      </p:sp>
      <p:sp>
        <p:nvSpPr>
          <p:cNvPr id="43" name="Line 8"/>
          <p:cNvSpPr>
            <a:spLocks noChangeShapeType="1"/>
          </p:cNvSpPr>
          <p:nvPr/>
        </p:nvSpPr>
        <p:spPr bwMode="auto">
          <a:xfrm>
            <a:off x="10" y="2590304"/>
            <a:ext cx="10080643" cy="0"/>
          </a:xfrm>
          <a:prstGeom prst="line">
            <a:avLst/>
          </a:prstGeom>
          <a:noFill/>
          <a:ln w="19050">
            <a:solidFill>
              <a:schemeClr val="tx1"/>
            </a:solidFill>
            <a:prstDash val="sysDot"/>
            <a:round/>
            <a:headEnd/>
            <a:tailEnd/>
          </a:ln>
        </p:spPr>
        <p:txBody>
          <a:bodyPr wrap="square" lIns="87886" tIns="43943" rIns="87886" bIns="43943">
            <a:spAutoFit/>
          </a:bodyPr>
          <a:lstStyle/>
          <a:p>
            <a:pPr fontAlgn="auto">
              <a:spcBef>
                <a:spcPts val="0"/>
              </a:spcBef>
              <a:spcAft>
                <a:spcPts val="0"/>
              </a:spcAft>
            </a:pPr>
            <a:endParaRPr lang="ja-JP" altLang="en-US" dirty="0">
              <a:solidFill>
                <a:prstClr val="black"/>
              </a:solidFill>
              <a:latin typeface="ＭＳ ゴシック" pitchFamily="49" charset="-128"/>
              <a:ea typeface="ＭＳ ゴシック" pitchFamily="49" charset="-128"/>
            </a:endParaRPr>
          </a:p>
        </p:txBody>
      </p:sp>
      <p:sp>
        <p:nvSpPr>
          <p:cNvPr id="49" name="Line 8"/>
          <p:cNvSpPr>
            <a:spLocks noChangeShapeType="1"/>
          </p:cNvSpPr>
          <p:nvPr/>
        </p:nvSpPr>
        <p:spPr bwMode="auto">
          <a:xfrm>
            <a:off x="32" y="5038576"/>
            <a:ext cx="10006059" cy="0"/>
          </a:xfrm>
          <a:prstGeom prst="line">
            <a:avLst/>
          </a:prstGeom>
          <a:noFill/>
          <a:ln w="19050">
            <a:solidFill>
              <a:schemeClr val="tx1"/>
            </a:solidFill>
            <a:prstDash val="sysDot"/>
            <a:round/>
            <a:headEnd/>
            <a:tailEnd/>
          </a:ln>
        </p:spPr>
        <p:txBody>
          <a:bodyPr lIns="87886" tIns="43943" rIns="87886" bIns="43943">
            <a:spAutoFit/>
          </a:bodyPr>
          <a:lstStyle/>
          <a:p>
            <a:pPr fontAlgn="auto">
              <a:spcBef>
                <a:spcPts val="0"/>
              </a:spcBef>
              <a:spcAft>
                <a:spcPts val="0"/>
              </a:spcAft>
            </a:pPr>
            <a:endParaRPr lang="ja-JP" altLang="en-US" dirty="0">
              <a:solidFill>
                <a:prstClr val="black"/>
              </a:solidFill>
              <a:latin typeface="ＭＳ ゴシック" pitchFamily="49" charset="-128"/>
              <a:ea typeface="ＭＳ ゴシック" pitchFamily="49" charset="-128"/>
            </a:endParaRPr>
          </a:p>
        </p:txBody>
      </p:sp>
      <p:sp>
        <p:nvSpPr>
          <p:cNvPr id="51" name="Text Box 26"/>
          <p:cNvSpPr txBox="1">
            <a:spLocks noChangeArrowheads="1"/>
          </p:cNvSpPr>
          <p:nvPr/>
        </p:nvSpPr>
        <p:spPr bwMode="auto">
          <a:xfrm>
            <a:off x="1449733" y="5110584"/>
            <a:ext cx="439665" cy="683984"/>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fontAlgn="auto">
              <a:spcBef>
                <a:spcPct val="50000"/>
              </a:spcBef>
              <a:spcAft>
                <a:spcPts val="0"/>
              </a:spcAft>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sp>
        <p:nvSpPr>
          <p:cNvPr id="53" name="Text Box 31"/>
          <p:cNvSpPr txBox="1">
            <a:spLocks noChangeArrowheads="1"/>
          </p:cNvSpPr>
          <p:nvPr/>
        </p:nvSpPr>
        <p:spPr bwMode="auto">
          <a:xfrm>
            <a:off x="2988547" y="5110584"/>
            <a:ext cx="403174" cy="728728"/>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fontAlgn="auto">
              <a:spcBef>
                <a:spcPct val="50000"/>
              </a:spcBef>
              <a:spcAft>
                <a:spcPts val="0"/>
              </a:spcAft>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sp>
        <p:nvSpPr>
          <p:cNvPr id="57" name="Rectangle 16"/>
          <p:cNvSpPr>
            <a:spLocks noChangeArrowheads="1"/>
          </p:cNvSpPr>
          <p:nvPr/>
        </p:nvSpPr>
        <p:spPr bwMode="auto">
          <a:xfrm>
            <a:off x="3524870" y="2662312"/>
            <a:ext cx="1392271"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fontAlgn="auto">
              <a:spcBef>
                <a:spcPts val="0"/>
              </a:spcBef>
              <a:spcAft>
                <a:spcPts val="0"/>
              </a:spcAft>
            </a:pPr>
            <a:r>
              <a:rPr lang="en-US" altLang="ja-JP" sz="1400" dirty="0" smtClean="0">
                <a:solidFill>
                  <a:prstClr val="black"/>
                </a:solidFill>
                <a:latin typeface="Arial Black" pitchFamily="34" charset="0"/>
                <a:ea typeface="HGSｺﾞｼｯｸM" pitchFamily="50" charset="-128"/>
                <a:cs typeface="Arial" pitchFamily="34" charset="0"/>
              </a:rPr>
              <a:t>5.7</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58" name="Rectangle 17"/>
          <p:cNvSpPr>
            <a:spLocks noChangeArrowheads="1"/>
          </p:cNvSpPr>
          <p:nvPr/>
        </p:nvSpPr>
        <p:spPr bwMode="auto">
          <a:xfrm>
            <a:off x="3524874" y="2878336"/>
            <a:ext cx="1538825"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fontAlgn="auto">
              <a:spcBef>
                <a:spcPts val="0"/>
              </a:spcBef>
              <a:spcAft>
                <a:spcPts val="0"/>
              </a:spcAft>
            </a:pPr>
            <a:r>
              <a:rPr lang="en-US" altLang="ja-JP" sz="1400" dirty="0" smtClean="0">
                <a:solidFill>
                  <a:prstClr val="black"/>
                </a:solidFill>
                <a:latin typeface="Arial Black" pitchFamily="34" charset="0"/>
                <a:ea typeface="HGSｺﾞｼｯｸM" pitchFamily="50" charset="-128"/>
              </a:rPr>
              <a:t>6.2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59" name="Rectangle 18"/>
          <p:cNvSpPr>
            <a:spLocks noChangeArrowheads="1"/>
          </p:cNvSpPr>
          <p:nvPr/>
        </p:nvSpPr>
        <p:spPr bwMode="auto">
          <a:xfrm>
            <a:off x="3524870" y="3094360"/>
            <a:ext cx="1831935"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fontAlgn="auto">
              <a:spcBef>
                <a:spcPts val="0"/>
              </a:spcBef>
              <a:spcAft>
                <a:spcPts val="0"/>
              </a:spcAft>
            </a:pPr>
            <a:r>
              <a:rPr lang="en-US" altLang="ja-JP" sz="1400" dirty="0" smtClean="0">
                <a:solidFill>
                  <a:prstClr val="black"/>
                </a:solidFill>
                <a:latin typeface="Arial Black" pitchFamily="34" charset="0"/>
                <a:ea typeface="HGSｺﾞｼｯｸM" pitchFamily="50" charset="-128"/>
              </a:rPr>
              <a:t>6.4</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1" name="Rectangle 16"/>
          <p:cNvSpPr>
            <a:spLocks noChangeArrowheads="1"/>
          </p:cNvSpPr>
          <p:nvPr/>
        </p:nvSpPr>
        <p:spPr bwMode="auto">
          <a:xfrm>
            <a:off x="3524870" y="3454400"/>
            <a:ext cx="1831935" cy="252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fontAlgn="auto">
              <a:spcBef>
                <a:spcPts val="0"/>
              </a:spcBef>
              <a:spcAft>
                <a:spcPts val="0"/>
              </a:spcAft>
            </a:pPr>
            <a:r>
              <a:rPr lang="en-US" altLang="ja-JP" sz="1400" dirty="0" smtClean="0">
                <a:solidFill>
                  <a:prstClr val="black"/>
                </a:solidFill>
                <a:latin typeface="Arial Black" pitchFamily="34" charset="0"/>
                <a:ea typeface="HGSｺﾞｼｯｸM" pitchFamily="50" charset="-128"/>
                <a:cs typeface="Arial" pitchFamily="34" charset="0"/>
              </a:rPr>
              <a:t>6.4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2" name="Rectangle 17"/>
          <p:cNvSpPr>
            <a:spLocks noChangeArrowheads="1"/>
          </p:cNvSpPr>
          <p:nvPr/>
        </p:nvSpPr>
        <p:spPr bwMode="auto">
          <a:xfrm>
            <a:off x="3524878" y="3670424"/>
            <a:ext cx="1905212" cy="216024"/>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fontAlgn="auto">
              <a:spcBef>
                <a:spcPts val="0"/>
              </a:spcBef>
              <a:spcAft>
                <a:spcPts val="0"/>
              </a:spcAft>
            </a:pPr>
            <a:r>
              <a:rPr lang="en-US" altLang="ja-JP" sz="1400" dirty="0" smtClean="0">
                <a:solidFill>
                  <a:prstClr val="black"/>
                </a:solidFill>
                <a:latin typeface="Arial Black" pitchFamily="34" charset="0"/>
                <a:ea typeface="HGSｺﾞｼｯｸM" pitchFamily="50" charset="-128"/>
              </a:rPr>
              <a:t>6.7</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3" name="Rectangle 18"/>
          <p:cNvSpPr>
            <a:spLocks noChangeArrowheads="1"/>
          </p:cNvSpPr>
          <p:nvPr/>
        </p:nvSpPr>
        <p:spPr bwMode="auto">
          <a:xfrm>
            <a:off x="3524887" y="3886448"/>
            <a:ext cx="2051768" cy="252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fontAlgn="auto">
              <a:spcBef>
                <a:spcPts val="0"/>
              </a:spcBef>
              <a:spcAft>
                <a:spcPts val="0"/>
              </a:spcAft>
            </a:pPr>
            <a:r>
              <a:rPr lang="en-US" altLang="ja-JP" sz="1400" dirty="0" smtClean="0">
                <a:solidFill>
                  <a:prstClr val="black"/>
                </a:solidFill>
                <a:latin typeface="Arial Black" pitchFamily="34" charset="0"/>
                <a:ea typeface="HGSｺﾞｼｯｸM" pitchFamily="50" charset="-128"/>
              </a:rPr>
              <a:t>6.9</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4" name="Rectangle 16"/>
          <p:cNvSpPr>
            <a:spLocks noChangeArrowheads="1"/>
          </p:cNvSpPr>
          <p:nvPr/>
        </p:nvSpPr>
        <p:spPr bwMode="auto">
          <a:xfrm>
            <a:off x="3524879" y="4318496"/>
            <a:ext cx="2125045"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fontAlgn="auto">
              <a:spcBef>
                <a:spcPts val="0"/>
              </a:spcBef>
              <a:spcAft>
                <a:spcPts val="0"/>
              </a:spcAft>
            </a:pPr>
            <a:r>
              <a:rPr lang="en-US" altLang="ja-JP" sz="1400" dirty="0" smtClean="0">
                <a:solidFill>
                  <a:prstClr val="black"/>
                </a:solidFill>
                <a:latin typeface="Arial Black" pitchFamily="34" charset="0"/>
                <a:ea typeface="HGSｺﾞｼｯｸM" pitchFamily="50" charset="-128"/>
                <a:cs typeface="Arial" pitchFamily="34" charset="0"/>
              </a:rPr>
              <a:t>7.4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5" name="Rectangle 17"/>
          <p:cNvSpPr>
            <a:spLocks noChangeArrowheads="1"/>
          </p:cNvSpPr>
          <p:nvPr/>
        </p:nvSpPr>
        <p:spPr bwMode="auto">
          <a:xfrm>
            <a:off x="3524862" y="4534520"/>
            <a:ext cx="2198321"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fontAlgn="auto">
              <a:spcBef>
                <a:spcPts val="0"/>
              </a:spcBef>
              <a:spcAft>
                <a:spcPts val="0"/>
              </a:spcAft>
            </a:pPr>
            <a:r>
              <a:rPr lang="en-US" altLang="ja-JP" sz="1400" dirty="0" smtClean="0">
                <a:solidFill>
                  <a:prstClr val="black"/>
                </a:solidFill>
                <a:latin typeface="Arial Black" pitchFamily="34" charset="0"/>
                <a:ea typeface="HGSｺﾞｼｯｸM" pitchFamily="50" charset="-128"/>
              </a:rPr>
              <a:t>7.8</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6" name="Rectangle 18"/>
          <p:cNvSpPr>
            <a:spLocks noChangeArrowheads="1"/>
          </p:cNvSpPr>
          <p:nvPr/>
        </p:nvSpPr>
        <p:spPr bwMode="auto">
          <a:xfrm>
            <a:off x="3524869" y="4750544"/>
            <a:ext cx="2344876"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fontAlgn="auto">
              <a:spcBef>
                <a:spcPts val="0"/>
              </a:spcBef>
              <a:spcAft>
                <a:spcPts val="0"/>
              </a:spcAft>
            </a:pPr>
            <a:r>
              <a:rPr lang="en-US" altLang="ja-JP" sz="1400" dirty="0" smtClean="0">
                <a:solidFill>
                  <a:prstClr val="black"/>
                </a:solidFill>
                <a:latin typeface="Arial Black" pitchFamily="34" charset="0"/>
                <a:ea typeface="HGSｺﾞｼｯｸM" pitchFamily="50" charset="-128"/>
              </a:rPr>
              <a:t>8.2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9" name="Rectangle 16"/>
          <p:cNvSpPr>
            <a:spLocks noChangeArrowheads="1"/>
          </p:cNvSpPr>
          <p:nvPr/>
        </p:nvSpPr>
        <p:spPr bwMode="auto">
          <a:xfrm>
            <a:off x="3524858" y="5110584"/>
            <a:ext cx="2418152" cy="252000"/>
          </a:xfrm>
          <a:prstGeom prst="rect">
            <a:avLst/>
          </a:prstGeom>
          <a:solidFill>
            <a:srgbClr val="66FF66"/>
          </a:solidFill>
          <a:ln w="6350">
            <a:solidFill>
              <a:schemeClr val="tx1"/>
            </a:solidFill>
            <a:miter lim="800000"/>
            <a:headEnd/>
            <a:tailEnd/>
          </a:ln>
        </p:spPr>
        <p:txBody>
          <a:bodyPr wrap="none" lIns="87886" tIns="43943" rIns="87886" bIns="43943" anchor="ctr" anchorCtr="1">
            <a:noAutofit/>
          </a:bodyPr>
          <a:lstStyle/>
          <a:p>
            <a:pPr algn="ctr" defTabSz="727075" fontAlgn="auto">
              <a:spcBef>
                <a:spcPts val="0"/>
              </a:spcBef>
              <a:spcAft>
                <a:spcPts val="0"/>
              </a:spcAft>
            </a:pPr>
            <a:r>
              <a:rPr lang="en-US" altLang="ja-JP" sz="1400" dirty="0" smtClean="0">
                <a:solidFill>
                  <a:prstClr val="black"/>
                </a:solidFill>
                <a:latin typeface="Arial Black" pitchFamily="34" charset="0"/>
                <a:ea typeface="HGSｺﾞｼｯｸM" pitchFamily="50" charset="-128"/>
                <a:cs typeface="Arial" pitchFamily="34" charset="0"/>
              </a:rPr>
              <a:t>8.9</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0" name="Rectangle 17"/>
          <p:cNvSpPr>
            <a:spLocks noChangeArrowheads="1"/>
          </p:cNvSpPr>
          <p:nvPr/>
        </p:nvSpPr>
        <p:spPr bwMode="auto">
          <a:xfrm>
            <a:off x="3524858" y="5326608"/>
            <a:ext cx="2564707" cy="252000"/>
          </a:xfrm>
          <a:prstGeom prst="rect">
            <a:avLst/>
          </a:prstGeom>
          <a:solidFill>
            <a:srgbClr val="66FF66"/>
          </a:solidFill>
          <a:ln w="12700">
            <a:solidFill>
              <a:schemeClr val="tx1"/>
            </a:solidFill>
            <a:prstDash val="solid"/>
            <a:miter lim="800000"/>
            <a:headEnd/>
            <a:tailEnd/>
          </a:ln>
        </p:spPr>
        <p:txBody>
          <a:bodyPr wrap="none" lIns="87886" tIns="43943" rIns="87886" bIns="43943" anchor="ctr" anchorCtr="1">
            <a:noAutofit/>
          </a:bodyPr>
          <a:lstStyle/>
          <a:p>
            <a:pPr algn="ctr" defTabSz="727075" fontAlgn="auto">
              <a:spcBef>
                <a:spcPts val="0"/>
              </a:spcBef>
              <a:spcAft>
                <a:spcPts val="0"/>
              </a:spcAft>
            </a:pPr>
            <a:r>
              <a:rPr lang="en-US" altLang="ja-JP" sz="1400" dirty="0" smtClean="0">
                <a:solidFill>
                  <a:prstClr val="black"/>
                </a:solidFill>
                <a:latin typeface="Arial Black" pitchFamily="34" charset="0"/>
                <a:ea typeface="HGSｺﾞｼｯｸM" pitchFamily="50" charset="-128"/>
                <a:cs typeface="Arial" pitchFamily="34" charset="0"/>
              </a:rPr>
              <a:t>9.4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smtClean="0">
              <a:solidFill>
                <a:prstClr val="black"/>
              </a:solidFill>
              <a:latin typeface="Arial Black" pitchFamily="34" charset="0"/>
              <a:ea typeface="HGSｺﾞｼｯｸM" pitchFamily="50" charset="-128"/>
              <a:cs typeface="Arial" pitchFamily="34" charset="0"/>
            </a:endParaRPr>
          </a:p>
        </p:txBody>
      </p:sp>
      <p:sp>
        <p:nvSpPr>
          <p:cNvPr id="71" name="Rectangle 18"/>
          <p:cNvSpPr>
            <a:spLocks noChangeArrowheads="1"/>
          </p:cNvSpPr>
          <p:nvPr/>
        </p:nvSpPr>
        <p:spPr bwMode="auto">
          <a:xfrm>
            <a:off x="3529469" y="5556470"/>
            <a:ext cx="2637985" cy="252000"/>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fontAlgn="auto">
              <a:spcBef>
                <a:spcPts val="0"/>
              </a:spcBef>
              <a:spcAft>
                <a:spcPts val="0"/>
              </a:spcAft>
            </a:pPr>
            <a:r>
              <a:rPr lang="ja-JP" altLang="en-US" sz="1400" dirty="0" smtClean="0">
                <a:solidFill>
                  <a:prstClr val="black"/>
                </a:solidFill>
                <a:latin typeface="Arial Black" pitchFamily="34" charset="0"/>
                <a:ea typeface="HGSｺﾞｼｯｸM" pitchFamily="50" charset="-128"/>
              </a:rPr>
              <a:t>？</a:t>
            </a:r>
            <a:endParaRPr lang="ja-JP" altLang="ja-JP" sz="1400" dirty="0">
              <a:solidFill>
                <a:prstClr val="black"/>
              </a:solidFill>
              <a:latin typeface="Arial Black" pitchFamily="34" charset="0"/>
              <a:ea typeface="HGSｺﾞｼｯｸM" pitchFamily="50" charset="-128"/>
            </a:endParaRPr>
          </a:p>
        </p:txBody>
      </p:sp>
      <p:sp>
        <p:nvSpPr>
          <p:cNvPr id="72" name="AutoShape 25"/>
          <p:cNvSpPr>
            <a:spLocks/>
          </p:cNvSpPr>
          <p:nvPr/>
        </p:nvSpPr>
        <p:spPr bwMode="auto">
          <a:xfrm>
            <a:off x="7092100" y="2014240"/>
            <a:ext cx="476479"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pPr fontAlgn="auto">
              <a:spcBef>
                <a:spcPts val="0"/>
              </a:spcBef>
              <a:spcAft>
                <a:spcPts val="0"/>
              </a:spcAft>
            </a:pPr>
            <a:endParaRPr lang="ja-JP" altLang="en-US" dirty="0">
              <a:solidFill>
                <a:prstClr val="black"/>
              </a:solidFill>
              <a:latin typeface="ＭＳ ゴシック" pitchFamily="49" charset="-128"/>
              <a:ea typeface="ＭＳ ゴシック" pitchFamily="49" charset="-128"/>
            </a:endParaRPr>
          </a:p>
        </p:txBody>
      </p:sp>
      <p:sp>
        <p:nvSpPr>
          <p:cNvPr id="73" name="Text Box 5" descr="市松模様 (小)"/>
          <p:cNvSpPr txBox="1">
            <a:spLocks noChangeArrowheads="1"/>
          </p:cNvSpPr>
          <p:nvPr/>
        </p:nvSpPr>
        <p:spPr bwMode="auto">
          <a:xfrm>
            <a:off x="7370146" y="5182592"/>
            <a:ext cx="1618826" cy="642106"/>
          </a:xfrm>
          <a:prstGeom prst="rect">
            <a:avLst/>
          </a:prstGeom>
          <a:noFill/>
          <a:ln w="25400">
            <a:noFill/>
            <a:miter lim="800000"/>
            <a:headEnd/>
            <a:tailEnd/>
          </a:ln>
        </p:spPr>
        <p:txBody>
          <a:bodyPr wrap="none" lIns="87256" tIns="43628" rIns="87256" bIns="43628" anchor="ctr" anchorCtr="0">
            <a:spAutoFit/>
          </a:bodyPr>
          <a:lstStyle/>
          <a:p>
            <a:pPr algn="ctr" defTabSz="762000" fontAlgn="auto">
              <a:spcBef>
                <a:spcPts val="0"/>
              </a:spcBef>
              <a:spcAft>
                <a:spcPts val="0"/>
              </a:spcAft>
            </a:pPr>
            <a:r>
              <a:rPr lang="en-US" altLang="ja-JP" dirty="0" smtClean="0">
                <a:solidFill>
                  <a:prstClr val="black"/>
                </a:solidFill>
                <a:latin typeface="Arial Black" pitchFamily="34" charset="0"/>
                <a:ea typeface="HGSｺﾞｼｯｸM" pitchFamily="50" charset="-128"/>
              </a:rPr>
              <a:t>4,972</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fontAlgn="auto">
              <a:spcBef>
                <a:spcPts val="0"/>
              </a:spcBef>
              <a:spcAft>
                <a:spcPts val="0"/>
              </a:spcAft>
            </a:pPr>
            <a:r>
              <a:rPr lang="ja-JP" altLang="en-US" dirty="0">
                <a:solidFill>
                  <a:prstClr val="black"/>
                </a:solidFill>
                <a:latin typeface="Arial Black" pitchFamily="34" charset="0"/>
                <a:ea typeface="HGSｺﾞｼｯｸM" pitchFamily="50" charset="-128"/>
              </a:rPr>
              <a:t>（全国平均）</a:t>
            </a:r>
          </a:p>
        </p:txBody>
      </p:sp>
      <p:sp>
        <p:nvSpPr>
          <p:cNvPr id="8217" name="Text Box 29"/>
          <p:cNvSpPr txBox="1">
            <a:spLocks noChangeArrowheads="1"/>
          </p:cNvSpPr>
          <p:nvPr/>
        </p:nvSpPr>
        <p:spPr bwMode="auto">
          <a:xfrm>
            <a:off x="2035958" y="1798216"/>
            <a:ext cx="403174" cy="129614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fontAlgn="auto">
              <a:spcBef>
                <a:spcPct val="50000"/>
              </a:spcBef>
              <a:spcAft>
                <a:spcPts val="0"/>
              </a:spcAft>
            </a:pPr>
            <a:r>
              <a:rPr lang="ja-JP" altLang="en-US" sz="1400" dirty="0">
                <a:solidFill>
                  <a:prstClr val="black"/>
                </a:solidFill>
                <a:latin typeface="HGSｺﾞｼｯｸM" pitchFamily="50" charset="-128"/>
                <a:ea typeface="HGSｺﾞｼｯｸM" pitchFamily="50" charset="-128"/>
              </a:rPr>
              <a:t>第　一　期</a:t>
            </a:r>
          </a:p>
        </p:txBody>
      </p:sp>
      <p:sp>
        <p:nvSpPr>
          <p:cNvPr id="8218" name="Text Box 30"/>
          <p:cNvSpPr txBox="1">
            <a:spLocks noChangeArrowheads="1"/>
          </p:cNvSpPr>
          <p:nvPr/>
        </p:nvSpPr>
        <p:spPr bwMode="auto">
          <a:xfrm>
            <a:off x="2492568" y="2662312"/>
            <a:ext cx="403174" cy="1224136"/>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fontAlgn="auto">
              <a:spcBef>
                <a:spcPct val="50000"/>
              </a:spcBef>
              <a:spcAft>
                <a:spcPts val="0"/>
              </a:spcAft>
            </a:pPr>
            <a:r>
              <a:rPr lang="ja-JP" altLang="en-US" sz="1400" dirty="0">
                <a:solidFill>
                  <a:prstClr val="black"/>
                </a:solidFill>
                <a:latin typeface="HGSｺﾞｼｯｸM" pitchFamily="50" charset="-128"/>
                <a:ea typeface="HGSｺﾞｼｯｸM" pitchFamily="50" charset="-128"/>
              </a:rPr>
              <a:t>第　二　期</a:t>
            </a:r>
          </a:p>
        </p:txBody>
      </p:sp>
      <p:sp>
        <p:nvSpPr>
          <p:cNvPr id="50" name="Line 7"/>
          <p:cNvSpPr>
            <a:spLocks noChangeShapeType="1"/>
          </p:cNvSpPr>
          <p:nvPr/>
        </p:nvSpPr>
        <p:spPr bwMode="auto">
          <a:xfrm>
            <a:off x="32" y="5902672"/>
            <a:ext cx="10006059" cy="0"/>
          </a:xfrm>
          <a:prstGeom prst="line">
            <a:avLst/>
          </a:prstGeom>
          <a:noFill/>
          <a:ln w="19050">
            <a:solidFill>
              <a:schemeClr val="tx1"/>
            </a:solidFill>
            <a:prstDash val="sysDot"/>
            <a:round/>
            <a:headEnd/>
            <a:tailEnd/>
          </a:ln>
        </p:spPr>
        <p:txBody>
          <a:bodyPr lIns="87886" tIns="43943" rIns="87886" bIns="43943">
            <a:spAutoFit/>
          </a:bodyPr>
          <a:lstStyle/>
          <a:p>
            <a:pPr fontAlgn="auto">
              <a:spcBef>
                <a:spcPts val="0"/>
              </a:spcBef>
              <a:spcAft>
                <a:spcPts val="0"/>
              </a:spcAft>
            </a:pPr>
            <a:endParaRPr lang="ja-JP" altLang="en-US" dirty="0">
              <a:solidFill>
                <a:prstClr val="black"/>
              </a:solidFill>
              <a:latin typeface="ＭＳ ゴシック" pitchFamily="49" charset="-128"/>
              <a:ea typeface="ＭＳ ゴシック" pitchFamily="49" charset="-128"/>
            </a:endParaRPr>
          </a:p>
        </p:txBody>
      </p:sp>
      <p:sp>
        <p:nvSpPr>
          <p:cNvPr id="67" name="テキスト ボックス 66"/>
          <p:cNvSpPr txBox="1"/>
          <p:nvPr/>
        </p:nvSpPr>
        <p:spPr bwMode="auto">
          <a:xfrm>
            <a:off x="3281666" y="6525344"/>
            <a:ext cx="4909585" cy="197490"/>
          </a:xfrm>
          <a:prstGeom prst="rect">
            <a:avLst/>
          </a:prstGeom>
          <a:noFill/>
          <a:ln w="9525">
            <a:noFill/>
            <a:miter lim="800000"/>
            <a:headEnd/>
            <a:tailEnd/>
          </a:ln>
          <a:effectLst/>
        </p:spPr>
        <p:txBody>
          <a:bodyPr wrap="square" lIns="0" tIns="0" rIns="0" bIns="0" rtlCol="0" anchor="ctr" anchorCtr="0">
            <a:spAutoFit/>
          </a:bodyPr>
          <a:lstStyle/>
          <a:p>
            <a:pPr fontAlgn="auto">
              <a:lnSpc>
                <a:spcPts val="500"/>
              </a:lnSpc>
              <a:spcBef>
                <a:spcPct val="50000"/>
              </a:spcBef>
              <a:spcAft>
                <a:spcPts val="0"/>
              </a:spcAft>
            </a:pPr>
            <a:r>
              <a:rPr lang="en-US" altLang="ja-JP" sz="900" dirty="0" smtClean="0">
                <a:solidFill>
                  <a:prstClr val="black"/>
                </a:solidFill>
                <a:latin typeface="ＭＳ Ｐゴシック"/>
                <a:ea typeface="ＭＳ Ｐゴシック"/>
              </a:rPr>
              <a:t>※2011</a:t>
            </a:r>
            <a:r>
              <a:rPr lang="ja-JP" altLang="en-US" sz="900" dirty="0" smtClean="0">
                <a:solidFill>
                  <a:prstClr val="black"/>
                </a:solidFill>
                <a:latin typeface="ＭＳ Ｐゴシック"/>
                <a:ea typeface="ＭＳ Ｐゴシック"/>
              </a:rPr>
              <a:t>年度までは実績であり、</a:t>
            </a:r>
            <a:r>
              <a:rPr lang="en-US" altLang="ja-JP" sz="900" dirty="0" smtClean="0">
                <a:solidFill>
                  <a:prstClr val="black"/>
                </a:solidFill>
                <a:latin typeface="ＭＳ Ｐゴシック"/>
                <a:ea typeface="ＭＳ Ｐゴシック"/>
              </a:rPr>
              <a:t>2012</a:t>
            </a:r>
            <a:r>
              <a:rPr lang="ja-JP" altLang="en-US" sz="900" dirty="0" smtClean="0">
                <a:solidFill>
                  <a:prstClr val="black"/>
                </a:solidFill>
                <a:latin typeface="ＭＳ Ｐゴシック"/>
                <a:ea typeface="ＭＳ Ｐゴシック"/>
              </a:rPr>
              <a:t>～</a:t>
            </a:r>
            <a:r>
              <a:rPr lang="en-US" altLang="ja-JP" sz="900" dirty="0" smtClean="0">
                <a:solidFill>
                  <a:prstClr val="black"/>
                </a:solidFill>
                <a:latin typeface="ＭＳ Ｐゴシック"/>
                <a:ea typeface="ＭＳ Ｐゴシック"/>
              </a:rPr>
              <a:t>2013</a:t>
            </a:r>
            <a:r>
              <a:rPr lang="ja-JP" altLang="en-US" sz="900" dirty="0" smtClean="0">
                <a:solidFill>
                  <a:prstClr val="black"/>
                </a:solidFill>
                <a:latin typeface="ＭＳ Ｐゴシック"/>
                <a:ea typeface="ＭＳ Ｐゴシック"/>
              </a:rPr>
              <a:t>年は当初予算である。</a:t>
            </a:r>
            <a:endParaRPr lang="en-US" altLang="ja-JP" sz="900" dirty="0" smtClean="0">
              <a:solidFill>
                <a:prstClr val="black"/>
              </a:solidFill>
              <a:latin typeface="HGSｺﾞｼｯｸM" pitchFamily="50" charset="-128"/>
              <a:ea typeface="HGSｺﾞｼｯｸM" pitchFamily="50" charset="-128"/>
            </a:endParaRPr>
          </a:p>
          <a:p>
            <a:pPr fontAlgn="auto">
              <a:lnSpc>
                <a:spcPts val="500"/>
              </a:lnSpc>
              <a:spcBef>
                <a:spcPct val="50000"/>
              </a:spcBef>
              <a:spcAft>
                <a:spcPts val="0"/>
              </a:spcAft>
            </a:pPr>
            <a:r>
              <a:rPr lang="en-US" altLang="ja-JP" sz="900" dirty="0" smtClean="0">
                <a:solidFill>
                  <a:prstClr val="black"/>
                </a:solidFill>
                <a:latin typeface="ＭＳ Ｐゴシック"/>
                <a:ea typeface="ＭＳ Ｐゴシック"/>
              </a:rPr>
              <a:t>※2025</a:t>
            </a:r>
            <a:r>
              <a:rPr lang="ja-JP" altLang="en-US" sz="900" dirty="0" smtClean="0">
                <a:solidFill>
                  <a:prstClr val="black"/>
                </a:solidFill>
                <a:latin typeface="ＭＳ Ｐゴシック"/>
                <a:ea typeface="ＭＳ Ｐゴシック"/>
              </a:rPr>
              <a:t>年度は社会保障に係る費用の将来推計について（平成</a:t>
            </a:r>
            <a:r>
              <a:rPr lang="en-US" altLang="ja-JP" sz="900" dirty="0" smtClean="0">
                <a:solidFill>
                  <a:prstClr val="black"/>
                </a:solidFill>
                <a:latin typeface="ＭＳ Ｐゴシック"/>
                <a:ea typeface="ＭＳ Ｐゴシック"/>
              </a:rPr>
              <a:t>24</a:t>
            </a:r>
            <a:r>
              <a:rPr lang="ja-JP" altLang="en-US" sz="900" dirty="0" smtClean="0">
                <a:solidFill>
                  <a:prstClr val="black"/>
                </a:solidFill>
                <a:latin typeface="ＭＳ Ｐゴシック"/>
                <a:ea typeface="ＭＳ Ｐゴシック"/>
              </a:rPr>
              <a:t>年３月） </a:t>
            </a:r>
            <a:endParaRPr lang="ja-JP" altLang="en-US" sz="900" dirty="0">
              <a:solidFill>
                <a:prstClr val="black"/>
              </a:solidFill>
              <a:latin typeface="ＭＳ Ｐゴシック"/>
              <a:ea typeface="ＭＳ Ｐゴシック"/>
            </a:endParaRPr>
          </a:p>
        </p:txBody>
      </p:sp>
      <p:sp>
        <p:nvSpPr>
          <p:cNvPr id="55" name="テキスト ボックス 54"/>
          <p:cNvSpPr txBox="1"/>
          <p:nvPr/>
        </p:nvSpPr>
        <p:spPr>
          <a:xfrm rot="5400000">
            <a:off x="361003" y="5937818"/>
            <a:ext cx="648070" cy="382962"/>
          </a:xfrm>
          <a:prstGeom prst="rect">
            <a:avLst/>
          </a:prstGeom>
          <a:noFill/>
        </p:spPr>
        <p:txBody>
          <a:bodyPr wrap="square" rtlCol="0">
            <a:spAutoFit/>
          </a:bodyPr>
          <a:lstStyle/>
          <a:p>
            <a:pPr fontAlgn="auto">
              <a:spcBef>
                <a:spcPts val="0"/>
              </a:spcBef>
              <a:spcAft>
                <a:spcPts val="0"/>
              </a:spcAft>
            </a:pPr>
            <a:r>
              <a:rPr lang="ja-JP" altLang="en-US"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sp>
        <p:nvSpPr>
          <p:cNvPr id="60" name="Text Box 2" descr="市松模様 (小)"/>
          <p:cNvSpPr txBox="1">
            <a:spLocks noChangeArrowheads="1"/>
          </p:cNvSpPr>
          <p:nvPr/>
        </p:nvSpPr>
        <p:spPr bwMode="auto">
          <a:xfrm>
            <a:off x="57468" y="6147416"/>
            <a:ext cx="1245716" cy="282129"/>
          </a:xfrm>
          <a:prstGeom prst="rect">
            <a:avLst/>
          </a:prstGeom>
          <a:noFill/>
          <a:ln w="25400">
            <a:noFill/>
            <a:miter lim="800000"/>
            <a:headEnd/>
            <a:tailEnd/>
          </a:ln>
        </p:spPr>
        <p:txBody>
          <a:bodyPr wrap="square" lIns="0" tIns="0" rIns="0" bIns="0" anchor="ctr" anchorCtr="0">
            <a:spAutoFit/>
          </a:bodyPr>
          <a:lstStyle/>
          <a:p>
            <a:pPr defTabSz="762000" fontAlgn="auto">
              <a:lnSpc>
                <a:spcPts val="2200"/>
              </a:lnSpc>
              <a:spcBef>
                <a:spcPts val="0"/>
              </a:spcBef>
              <a:spcAft>
                <a:spcPts val="0"/>
              </a:spcAft>
            </a:pPr>
            <a:r>
              <a:rPr lang="ja-JP" altLang="en-US" sz="1600" dirty="0" smtClean="0">
                <a:solidFill>
                  <a:prstClr val="black"/>
                </a:solidFill>
                <a:latin typeface="HGSｺﾞｼｯｸM" pitchFamily="50" charset="-128"/>
                <a:ea typeface="HGSｺﾞｼｯｸM" pitchFamily="50" charset="-128"/>
              </a:rPr>
              <a:t>２０２５年度</a:t>
            </a:r>
            <a:endParaRPr lang="en-US" altLang="ja-JP" sz="1600" dirty="0">
              <a:solidFill>
                <a:prstClr val="black"/>
              </a:solidFill>
              <a:latin typeface="HGSｺﾞｼｯｸM" pitchFamily="50" charset="-128"/>
              <a:ea typeface="HGSｺﾞｼｯｸM" pitchFamily="50" charset="-128"/>
            </a:endParaRPr>
          </a:p>
        </p:txBody>
      </p:sp>
      <p:sp>
        <p:nvSpPr>
          <p:cNvPr id="68" name="Rectangle 18"/>
          <p:cNvSpPr>
            <a:spLocks noChangeArrowheads="1"/>
          </p:cNvSpPr>
          <p:nvPr/>
        </p:nvSpPr>
        <p:spPr bwMode="auto">
          <a:xfrm>
            <a:off x="3524889" y="6093296"/>
            <a:ext cx="4153440" cy="288032"/>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fontAlgn="auto">
              <a:spcBef>
                <a:spcPts val="0"/>
              </a:spcBef>
              <a:spcAft>
                <a:spcPts val="0"/>
              </a:spcAft>
            </a:pPr>
            <a:r>
              <a:rPr lang="en-US" altLang="ja-JP" sz="1400" dirty="0" smtClean="0">
                <a:solidFill>
                  <a:prstClr val="black"/>
                </a:solidFill>
                <a:latin typeface="Arial Black" pitchFamily="34" charset="0"/>
                <a:ea typeface="HGSｺﾞｼｯｸM" pitchFamily="50" charset="-128"/>
                <a:cs typeface="Arial" pitchFamily="34" charset="0"/>
              </a:rPr>
              <a:t>21</a:t>
            </a:r>
            <a:r>
              <a:rPr lang="ja-JP" altLang="en-US" sz="1400" dirty="0" smtClean="0">
                <a:solidFill>
                  <a:prstClr val="black"/>
                </a:solidFill>
                <a:latin typeface="Arial Black" pitchFamily="34" charset="0"/>
                <a:ea typeface="HGSｺﾞｼｯｸM" pitchFamily="50" charset="-128"/>
                <a:cs typeface="Arial" pitchFamily="34" charset="0"/>
              </a:rPr>
              <a:t>兆円程度（改革シナリオ）</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5" name="Text Box 5" descr="市松模様 (小)"/>
          <p:cNvSpPr txBox="1">
            <a:spLocks noChangeArrowheads="1"/>
          </p:cNvSpPr>
          <p:nvPr/>
        </p:nvSpPr>
        <p:spPr bwMode="auto">
          <a:xfrm>
            <a:off x="7452007" y="5949280"/>
            <a:ext cx="1691871" cy="642106"/>
          </a:xfrm>
          <a:prstGeom prst="rect">
            <a:avLst/>
          </a:prstGeom>
          <a:noFill/>
          <a:ln w="25400">
            <a:noFill/>
            <a:miter lim="800000"/>
            <a:headEnd/>
            <a:tailEnd/>
          </a:ln>
        </p:spPr>
        <p:txBody>
          <a:bodyPr wrap="square" lIns="87256" tIns="43628" rIns="87256" bIns="43628" anchor="ctr" anchorCtr="0">
            <a:spAutoFit/>
          </a:bodyPr>
          <a:lstStyle/>
          <a:p>
            <a:pPr algn="ctr" defTabSz="762000" fontAlgn="auto">
              <a:spcBef>
                <a:spcPts val="0"/>
              </a:spcBef>
              <a:spcAft>
                <a:spcPts val="0"/>
              </a:spcAft>
            </a:pPr>
            <a:r>
              <a:rPr lang="en-US" altLang="ja-JP" dirty="0" smtClean="0">
                <a:solidFill>
                  <a:prstClr val="black"/>
                </a:solidFill>
                <a:latin typeface="Arial Black" pitchFamily="34" charset="0"/>
                <a:ea typeface="HGSｺﾞｼｯｸM" pitchFamily="50" charset="-128"/>
              </a:rPr>
              <a:t>8,200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defTabSz="762000" fontAlgn="auto">
              <a:spcBef>
                <a:spcPts val="0"/>
              </a:spcBef>
              <a:spcAft>
                <a:spcPts val="0"/>
              </a:spcAft>
            </a:pPr>
            <a:r>
              <a:rPr lang="ja-JP" altLang="en-US" dirty="0" smtClean="0">
                <a:solidFill>
                  <a:prstClr val="black"/>
                </a:solidFill>
                <a:latin typeface="Arial Black" pitchFamily="34" charset="0"/>
                <a:ea typeface="HGSｺﾞｼｯｸM" pitchFamily="50" charset="-128"/>
              </a:rPr>
              <a:t>    程度</a:t>
            </a:r>
            <a:endParaRPr lang="ja-JP" altLang="en-US" dirty="0">
              <a:solidFill>
                <a:prstClr val="black"/>
              </a:solidFill>
              <a:latin typeface="Arial Black" pitchFamily="34" charset="0"/>
              <a:ea typeface="HGSｺﾞｼｯｸM" pitchFamily="50" charset="-128"/>
            </a:endParaRPr>
          </a:p>
        </p:txBody>
      </p:sp>
      <p:sp>
        <p:nvSpPr>
          <p:cNvPr id="56" name="Rectangle 12"/>
          <p:cNvSpPr>
            <a:spLocks noChangeArrowheads="1"/>
          </p:cNvSpPr>
          <p:nvPr/>
        </p:nvSpPr>
        <p:spPr bwMode="auto">
          <a:xfrm>
            <a:off x="8850770" y="1438176"/>
            <a:ext cx="1178193" cy="504056"/>
          </a:xfrm>
          <a:prstGeom prst="rect">
            <a:avLst/>
          </a:prstGeom>
          <a:solidFill>
            <a:srgbClr val="92D050">
              <a:alpha val="50000"/>
            </a:srgbClr>
          </a:solidFill>
          <a:ln w="12700">
            <a:solidFill>
              <a:schemeClr val="tx1"/>
            </a:solidFill>
            <a:miter lim="800000"/>
            <a:headEnd/>
            <a:tailEnd/>
          </a:ln>
        </p:spPr>
        <p:txBody>
          <a:bodyPr lIns="87886" tIns="43943" rIns="87886" bIns="43943" anchor="ctr" anchorCtr="0">
            <a:noAutofit/>
          </a:bodyPr>
          <a:lstStyle/>
          <a:p>
            <a:pPr algn="ctr" defTabSz="727075" fontAlgn="auto">
              <a:spcBef>
                <a:spcPts val="0"/>
              </a:spcBef>
              <a:spcAft>
                <a:spcPts val="0"/>
              </a:spcAft>
            </a:pPr>
            <a:r>
              <a:rPr lang="ja-JP" altLang="en-US" sz="1600" dirty="0" smtClean="0">
                <a:solidFill>
                  <a:prstClr val="black"/>
                </a:solidFill>
                <a:latin typeface="HGSｺﾞｼｯｸM" pitchFamily="50" charset="-128"/>
                <a:ea typeface="HGSｺﾞｼｯｸM" pitchFamily="50" charset="-128"/>
              </a:rPr>
              <a:t>介護報酬の改定率</a:t>
            </a:r>
            <a:endParaRPr lang="ja-JP" altLang="en-US" sz="1600" dirty="0">
              <a:solidFill>
                <a:prstClr val="black"/>
              </a:solidFill>
              <a:latin typeface="HGSｺﾞｼｯｸM" pitchFamily="50" charset="-128"/>
              <a:ea typeface="HGSｺﾞｼｯｸM" pitchFamily="50" charset="-128"/>
            </a:endParaRPr>
          </a:p>
        </p:txBody>
      </p:sp>
      <p:sp>
        <p:nvSpPr>
          <p:cNvPr id="76" name="Text Box 3" descr="市松模様 (小)"/>
          <p:cNvSpPr txBox="1">
            <a:spLocks noChangeArrowheads="1"/>
          </p:cNvSpPr>
          <p:nvPr/>
        </p:nvSpPr>
        <p:spPr bwMode="auto">
          <a:xfrm>
            <a:off x="8765091" y="2302338"/>
            <a:ext cx="1331272" cy="518995"/>
          </a:xfrm>
          <a:prstGeom prst="rect">
            <a:avLst/>
          </a:prstGeom>
          <a:noFill/>
          <a:ln w="25400">
            <a:noFill/>
            <a:miter lim="800000"/>
            <a:headEnd/>
            <a:tailEnd/>
          </a:ln>
        </p:spPr>
        <p:txBody>
          <a:bodyPr wrap="none" lIns="87256" tIns="43628" rIns="87256" bIns="43628" anchor="ctr" anchorCtr="0">
            <a:spAutoFit/>
          </a:bodyPr>
          <a:lstStyle/>
          <a:p>
            <a:pPr algn="ctr" defTabSz="762000" fontAlgn="auto">
              <a:spcBef>
                <a:spcPts val="0"/>
              </a:spcBef>
              <a:spcAft>
                <a:spcPts val="0"/>
              </a:spcAft>
            </a:pPr>
            <a:r>
              <a:rPr lang="en-US" altLang="ja-JP" sz="1400" dirty="0" smtClean="0">
                <a:solidFill>
                  <a:prstClr val="black"/>
                </a:solidFill>
                <a:latin typeface="Arial Black" pitchFamily="34" charset="0"/>
                <a:ea typeface="HGSｺﾞｼｯｸM" pitchFamily="50" charset="-128"/>
              </a:rPr>
              <a:t>H15</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fontAlgn="auto">
              <a:spcBef>
                <a:spcPts val="0"/>
              </a:spcBef>
              <a:spcAft>
                <a:spcPts val="0"/>
              </a:spcAft>
            </a:pPr>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2.3</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7" name="Text Box 3" descr="市松模様 (小)"/>
          <p:cNvSpPr txBox="1">
            <a:spLocks noChangeArrowheads="1"/>
          </p:cNvSpPr>
          <p:nvPr/>
        </p:nvSpPr>
        <p:spPr bwMode="auto">
          <a:xfrm>
            <a:off x="8765091" y="2719447"/>
            <a:ext cx="1331272" cy="518995"/>
          </a:xfrm>
          <a:prstGeom prst="rect">
            <a:avLst/>
          </a:prstGeom>
          <a:noFill/>
          <a:ln w="25400">
            <a:noFill/>
            <a:miter lim="800000"/>
            <a:headEnd/>
            <a:tailEnd/>
          </a:ln>
        </p:spPr>
        <p:txBody>
          <a:bodyPr wrap="none" lIns="87256" tIns="43628" rIns="87256" bIns="43628" anchor="ctr" anchorCtr="0">
            <a:spAutoFit/>
          </a:bodyPr>
          <a:lstStyle/>
          <a:p>
            <a:pPr algn="ctr" defTabSz="762000" fontAlgn="auto">
              <a:spcBef>
                <a:spcPts val="0"/>
              </a:spcBef>
              <a:spcAft>
                <a:spcPts val="0"/>
              </a:spcAft>
            </a:pPr>
            <a:r>
              <a:rPr lang="en-US" altLang="ja-JP" sz="1400" dirty="0" smtClean="0">
                <a:solidFill>
                  <a:prstClr val="black"/>
                </a:solidFill>
                <a:latin typeface="Arial Black" pitchFamily="34" charset="0"/>
                <a:ea typeface="HGSｺﾞｼｯｸM" pitchFamily="50" charset="-128"/>
              </a:rPr>
              <a:t>H17</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fontAlgn="auto">
              <a:spcBef>
                <a:spcPts val="0"/>
              </a:spcBef>
              <a:spcAft>
                <a:spcPts val="0"/>
              </a:spcAft>
            </a:pPr>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1.9</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8" name="Text Box 3" descr="市松模様 (小)"/>
          <p:cNvSpPr txBox="1">
            <a:spLocks noChangeArrowheads="1"/>
          </p:cNvSpPr>
          <p:nvPr/>
        </p:nvSpPr>
        <p:spPr bwMode="auto">
          <a:xfrm>
            <a:off x="8777560" y="3151495"/>
            <a:ext cx="1331272" cy="518995"/>
          </a:xfrm>
          <a:prstGeom prst="rect">
            <a:avLst/>
          </a:prstGeom>
          <a:noFill/>
          <a:ln w="25400">
            <a:noFill/>
            <a:miter lim="800000"/>
            <a:headEnd/>
            <a:tailEnd/>
          </a:ln>
        </p:spPr>
        <p:txBody>
          <a:bodyPr wrap="none" lIns="87256" tIns="43628" rIns="87256" bIns="43628" anchor="ctr" anchorCtr="0">
            <a:spAutoFit/>
          </a:bodyPr>
          <a:lstStyle/>
          <a:p>
            <a:pPr algn="ctr" defTabSz="762000" fontAlgn="auto">
              <a:spcBef>
                <a:spcPts val="0"/>
              </a:spcBef>
              <a:spcAft>
                <a:spcPts val="0"/>
              </a:spcAft>
            </a:pPr>
            <a:r>
              <a:rPr lang="en-US" altLang="ja-JP" sz="1400" dirty="0" smtClean="0">
                <a:solidFill>
                  <a:prstClr val="black"/>
                </a:solidFill>
                <a:latin typeface="Arial Black" pitchFamily="34" charset="0"/>
                <a:ea typeface="HGSｺﾞｼｯｸM" pitchFamily="50" charset="-128"/>
              </a:rPr>
              <a:t>H18</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fontAlgn="auto">
              <a:spcBef>
                <a:spcPts val="0"/>
              </a:spcBef>
              <a:spcAft>
                <a:spcPts val="0"/>
              </a:spcAft>
            </a:pPr>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0.5</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9" name="Text Box 3" descr="市松模様 (小)"/>
          <p:cNvSpPr txBox="1">
            <a:spLocks noChangeArrowheads="1"/>
          </p:cNvSpPr>
          <p:nvPr/>
        </p:nvSpPr>
        <p:spPr bwMode="auto">
          <a:xfrm>
            <a:off x="8765091" y="3958460"/>
            <a:ext cx="1331272" cy="518995"/>
          </a:xfrm>
          <a:prstGeom prst="rect">
            <a:avLst/>
          </a:prstGeom>
          <a:noFill/>
          <a:ln w="25400">
            <a:noFill/>
            <a:miter lim="800000"/>
            <a:headEnd/>
            <a:tailEnd/>
          </a:ln>
        </p:spPr>
        <p:txBody>
          <a:bodyPr wrap="none" lIns="87256" tIns="43628" rIns="87256" bIns="43628" anchor="ctr" anchorCtr="0">
            <a:spAutoFit/>
          </a:bodyPr>
          <a:lstStyle/>
          <a:p>
            <a:pPr algn="ctr" defTabSz="762000" fontAlgn="auto">
              <a:spcBef>
                <a:spcPts val="0"/>
              </a:spcBef>
              <a:spcAft>
                <a:spcPts val="0"/>
              </a:spcAft>
            </a:pPr>
            <a:r>
              <a:rPr lang="en-US" altLang="ja-JP" sz="1400" dirty="0" smtClean="0">
                <a:solidFill>
                  <a:prstClr val="black"/>
                </a:solidFill>
                <a:latin typeface="Arial Black" pitchFamily="34" charset="0"/>
                <a:ea typeface="HGSｺﾞｼｯｸM" pitchFamily="50" charset="-128"/>
              </a:rPr>
              <a:t>H21</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fontAlgn="auto">
              <a:spcBef>
                <a:spcPts val="0"/>
              </a:spcBef>
              <a:spcAft>
                <a:spcPts val="0"/>
              </a:spcAft>
            </a:pPr>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3.0</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0" name="Text Box 3" descr="市松模様 (小)"/>
          <p:cNvSpPr txBox="1">
            <a:spLocks noChangeArrowheads="1"/>
          </p:cNvSpPr>
          <p:nvPr/>
        </p:nvSpPr>
        <p:spPr bwMode="auto">
          <a:xfrm>
            <a:off x="8765091" y="4735671"/>
            <a:ext cx="1331272" cy="518995"/>
          </a:xfrm>
          <a:prstGeom prst="rect">
            <a:avLst/>
          </a:prstGeom>
          <a:noFill/>
          <a:ln w="25400">
            <a:noFill/>
            <a:miter lim="800000"/>
            <a:headEnd/>
            <a:tailEnd/>
          </a:ln>
        </p:spPr>
        <p:txBody>
          <a:bodyPr wrap="none" lIns="87256" tIns="43628" rIns="87256" bIns="43628" anchor="ctr" anchorCtr="0">
            <a:spAutoFit/>
          </a:bodyPr>
          <a:lstStyle/>
          <a:p>
            <a:pPr algn="ctr" defTabSz="762000" fontAlgn="auto">
              <a:spcBef>
                <a:spcPts val="0"/>
              </a:spcBef>
              <a:spcAft>
                <a:spcPts val="0"/>
              </a:spcAft>
            </a:pPr>
            <a:r>
              <a:rPr lang="en-US" altLang="ja-JP" sz="1400" dirty="0" smtClean="0">
                <a:solidFill>
                  <a:prstClr val="black"/>
                </a:solidFill>
                <a:latin typeface="Arial Black" pitchFamily="34" charset="0"/>
                <a:ea typeface="HGSｺﾞｼｯｸM" pitchFamily="50" charset="-128"/>
              </a:rPr>
              <a:t>H24</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fontAlgn="auto">
              <a:spcBef>
                <a:spcPts val="0"/>
              </a:spcBef>
              <a:spcAft>
                <a:spcPts val="0"/>
              </a:spcAft>
            </a:pPr>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1.2</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1" name="正方形/長方形 80"/>
          <p:cNvSpPr/>
          <p:nvPr/>
        </p:nvSpPr>
        <p:spPr>
          <a:xfrm>
            <a:off x="7707006" y="6597418"/>
            <a:ext cx="2023090" cy="156453"/>
          </a:xfrm>
          <a:prstGeom prst="rect">
            <a:avLst/>
          </a:prstGeom>
        </p:spPr>
        <p:txBody>
          <a:bodyPr wrap="square">
            <a:spAutoFit/>
          </a:bodyPr>
          <a:lstStyle/>
          <a:p>
            <a:pPr fontAlgn="auto">
              <a:lnSpc>
                <a:spcPts val="500"/>
              </a:lnSpc>
              <a:spcBef>
                <a:spcPct val="50000"/>
              </a:spcBef>
              <a:spcAft>
                <a:spcPts val="0"/>
              </a:spcAft>
            </a:pPr>
            <a:r>
              <a:rPr lang="en-US" altLang="ja-JP" sz="900" dirty="0" smtClean="0">
                <a:solidFill>
                  <a:prstClr val="black"/>
                </a:solidFill>
                <a:latin typeface="ＭＳ Ｐゴシック"/>
                <a:ea typeface="ＭＳ Ｐゴシック"/>
              </a:rPr>
              <a:t>※2012</a:t>
            </a:r>
            <a:r>
              <a:rPr lang="ja-JP" altLang="en-US" sz="900" dirty="0" smtClean="0">
                <a:solidFill>
                  <a:prstClr val="black"/>
                </a:solidFill>
                <a:latin typeface="ＭＳ Ｐゴシック"/>
                <a:ea typeface="ＭＳ Ｐゴシック"/>
              </a:rPr>
              <a:t>年度の賃金水準に換算した値</a:t>
            </a:r>
          </a:p>
        </p:txBody>
      </p:sp>
      <p:sp>
        <p:nvSpPr>
          <p:cNvPr id="83" name="正方形/長方形 82"/>
          <p:cNvSpPr/>
          <p:nvPr/>
        </p:nvSpPr>
        <p:spPr>
          <a:xfrm>
            <a:off x="169640" y="45279"/>
            <a:ext cx="9672613" cy="33209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lang="ja-JP" altLang="en-US" sz="2400" dirty="0" smtClean="0">
                <a:solidFill>
                  <a:prstClr val="black"/>
                </a:solidFill>
              </a:rPr>
              <a:t>介護給付と保険料の推移</a:t>
            </a:r>
          </a:p>
        </p:txBody>
      </p:sp>
      <p:sp>
        <p:nvSpPr>
          <p:cNvPr id="2" name="スライド番号プレースホルダー 1"/>
          <p:cNvSpPr>
            <a:spLocks noGrp="1"/>
          </p:cNvSpPr>
          <p:nvPr>
            <p:ph type="sldNum" sz="quarter" idx="12"/>
          </p:nvPr>
        </p:nvSpPr>
        <p:spPr>
          <a:xfrm>
            <a:off x="7607934" y="6453337"/>
            <a:ext cx="2352145" cy="365125"/>
          </a:xfrm>
        </p:spPr>
        <p:txBody>
          <a:bodyPr/>
          <a:lstStyle/>
          <a:p>
            <a:fld id="{32927FFD-3D24-4EC2-AEC8-E83A8D96C0AC}" type="slidenum">
              <a:rPr kumimoji="1" lang="ja-JP" altLang="en-US" sz="1400" smtClean="0">
                <a:solidFill>
                  <a:schemeClr val="tx1"/>
                </a:solidFill>
              </a:rPr>
              <a:pPr/>
              <a:t>7</a:t>
            </a:fld>
            <a:endParaRPr kumimoji="1" lang="ja-JP" altLang="en-US" sz="1400" dirty="0">
              <a:solidFill>
                <a:schemeClr val="tx1"/>
              </a:solidFill>
            </a:endParaRPr>
          </a:p>
        </p:txBody>
      </p:sp>
    </p:spTree>
    <p:extLst>
      <p:ext uri="{BB962C8B-B14F-4D97-AF65-F5344CB8AC3E}">
        <p14:creationId xmlns:p14="http://schemas.microsoft.com/office/powerpoint/2010/main" val="103756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nvGraphicFramePr>
        <p:xfrm>
          <a:off x="0" y="0"/>
          <a:ext cx="10080625"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10243" name="テキスト ボックス 4"/>
          <p:cNvSpPr txBox="1">
            <a:spLocks noChangeArrowheads="1"/>
          </p:cNvSpPr>
          <p:nvPr/>
        </p:nvSpPr>
        <p:spPr bwMode="auto">
          <a:xfrm>
            <a:off x="1111323" y="6143625"/>
            <a:ext cx="4076002" cy="369888"/>
          </a:xfrm>
          <a:prstGeom prst="rect">
            <a:avLst/>
          </a:prstGeom>
          <a:noFill/>
          <a:ln w="9525">
            <a:noFill/>
            <a:miter lim="800000"/>
            <a:headEnd/>
            <a:tailEnd/>
          </a:ln>
        </p:spPr>
        <p:txBody>
          <a:bodyPr lIns="91427" tIns="45714" rIns="91427" bIns="45714">
            <a:spAutoFit/>
          </a:bodyPr>
          <a:lstStyle/>
          <a:p>
            <a:r>
              <a:rPr lang="en-US" altLang="ja-JP">
                <a:latin typeface="Calibri" pitchFamily="34" charset="0"/>
              </a:rPr>
              <a:t>【</a:t>
            </a:r>
            <a:r>
              <a:rPr lang="ja-JP" altLang="en-US">
                <a:latin typeface="Calibri" pitchFamily="34" charset="0"/>
              </a:rPr>
              <a:t>出典</a:t>
            </a:r>
            <a:r>
              <a:rPr lang="en-US" altLang="ja-JP">
                <a:latin typeface="Calibri" pitchFamily="34" charset="0"/>
              </a:rPr>
              <a:t>】</a:t>
            </a:r>
            <a:r>
              <a:rPr lang="ja-JP" altLang="en-US">
                <a:latin typeface="Calibri" pitchFamily="34" charset="0"/>
              </a:rPr>
              <a:t>介護保険事業状況報告</a:t>
            </a:r>
          </a:p>
        </p:txBody>
      </p:sp>
      <p:sp>
        <p:nvSpPr>
          <p:cNvPr id="10244" name="テキスト ボックス 4"/>
          <p:cNvSpPr txBox="1">
            <a:spLocks noChangeArrowheads="1"/>
          </p:cNvSpPr>
          <p:nvPr/>
        </p:nvSpPr>
        <p:spPr bwMode="auto">
          <a:xfrm>
            <a:off x="2817567" y="764704"/>
            <a:ext cx="6906392" cy="523208"/>
          </a:xfrm>
          <a:prstGeom prst="rect">
            <a:avLst/>
          </a:prstGeom>
          <a:noFill/>
          <a:ln w="9525">
            <a:noFill/>
            <a:miter lim="800000"/>
            <a:headEnd/>
            <a:tailEnd/>
          </a:ln>
        </p:spPr>
        <p:txBody>
          <a:bodyPr wrap="square" lIns="91427" tIns="45714" rIns="91427" bIns="45714">
            <a:spAutoFit/>
          </a:bodyPr>
          <a:lstStyle/>
          <a:p>
            <a:r>
              <a:rPr lang="ja-JP" altLang="en-US" sz="1400" dirty="0">
                <a:solidFill>
                  <a:srgbClr val="FF0000"/>
                </a:solidFill>
                <a:latin typeface="Calibri" pitchFamily="34" charset="0"/>
              </a:rPr>
              <a:t>年齢階層別に認定率をみると、８０歳以上から認定率約３割と急上昇</a:t>
            </a:r>
            <a:r>
              <a:rPr lang="ja-JP" altLang="en-US" sz="1400" dirty="0" smtClean="0">
                <a:solidFill>
                  <a:srgbClr val="FF0000"/>
                </a:solidFill>
                <a:latin typeface="Calibri" pitchFamily="34" charset="0"/>
              </a:rPr>
              <a:t>する</a:t>
            </a:r>
            <a:endParaRPr lang="en-US" altLang="ja-JP" sz="1400" dirty="0" smtClean="0">
              <a:solidFill>
                <a:srgbClr val="FF0000"/>
              </a:solidFill>
              <a:latin typeface="Calibri" pitchFamily="34" charset="0"/>
            </a:endParaRPr>
          </a:p>
          <a:p>
            <a:r>
              <a:rPr lang="ja-JP" altLang="en-US" sz="1400" dirty="0" smtClean="0">
                <a:solidFill>
                  <a:srgbClr val="FF0000"/>
                </a:solidFill>
                <a:latin typeface="Calibri" pitchFamily="34" charset="0"/>
              </a:rPr>
              <a:t>一方、団塊の世代が</a:t>
            </a:r>
            <a:r>
              <a:rPr lang="en-US" altLang="ja-JP" sz="1400" dirty="0" smtClean="0">
                <a:solidFill>
                  <a:srgbClr val="FF0000"/>
                </a:solidFill>
                <a:latin typeface="Calibri" pitchFamily="34" charset="0"/>
              </a:rPr>
              <a:t>75</a:t>
            </a:r>
            <a:r>
              <a:rPr lang="ja-JP" altLang="en-US" sz="1400" dirty="0" smtClean="0">
                <a:solidFill>
                  <a:srgbClr val="FF0000"/>
                </a:solidFill>
                <a:latin typeface="Calibri" pitchFamily="34" charset="0"/>
              </a:rPr>
              <a:t>歳を迎える</a:t>
            </a:r>
            <a:r>
              <a:rPr lang="en-US" altLang="ja-JP" sz="1400" dirty="0" smtClean="0">
                <a:solidFill>
                  <a:srgbClr val="FF0000"/>
                </a:solidFill>
                <a:latin typeface="Calibri" pitchFamily="34" charset="0"/>
              </a:rPr>
              <a:t>2025</a:t>
            </a:r>
            <a:r>
              <a:rPr lang="ja-JP" altLang="en-US" sz="1400" dirty="0" smtClean="0">
                <a:solidFill>
                  <a:srgbClr val="FF0000"/>
                </a:solidFill>
                <a:latin typeface="Calibri" pitchFamily="34" charset="0"/>
              </a:rPr>
              <a:t>年には、元気なシニア層も増加</a:t>
            </a:r>
            <a:endParaRPr lang="en-US" altLang="ja-JP" sz="1400" dirty="0">
              <a:solidFill>
                <a:srgbClr val="FF0000"/>
              </a:solidFill>
              <a:latin typeface="Calibri" pitchFamily="34" charset="0"/>
            </a:endParaRPr>
          </a:p>
        </p:txBody>
      </p:sp>
      <p:sp>
        <p:nvSpPr>
          <p:cNvPr id="2" name="テキスト ボックス 1"/>
          <p:cNvSpPr txBox="1"/>
          <p:nvPr/>
        </p:nvSpPr>
        <p:spPr>
          <a:xfrm>
            <a:off x="899752" y="2276872"/>
            <a:ext cx="461665" cy="1656184"/>
          </a:xfrm>
          <a:prstGeom prst="rect">
            <a:avLst/>
          </a:prstGeom>
          <a:noFill/>
        </p:spPr>
        <p:txBody>
          <a:bodyPr vert="eaVert" wrap="square" rtlCol="0">
            <a:spAutoFit/>
          </a:bodyPr>
          <a:lstStyle/>
          <a:p>
            <a:r>
              <a:rPr kumimoji="1" lang="ja-JP" altLang="en-US" dirty="0" smtClean="0"/>
              <a:t>団塊の世代層</a:t>
            </a:r>
            <a:endParaRPr kumimoji="1" lang="ja-JP" altLang="en-US" dirty="0"/>
          </a:p>
        </p:txBody>
      </p:sp>
      <p:sp>
        <p:nvSpPr>
          <p:cNvPr id="4" name="スライド番号プレースホルダー 3"/>
          <p:cNvSpPr>
            <a:spLocks noGrp="1"/>
          </p:cNvSpPr>
          <p:nvPr>
            <p:ph type="sldNum" sz="quarter" idx="12"/>
          </p:nvPr>
        </p:nvSpPr>
        <p:spPr>
          <a:xfrm>
            <a:off x="7580596" y="6453985"/>
            <a:ext cx="2352145" cy="365125"/>
          </a:xfrm>
        </p:spPr>
        <p:txBody>
          <a:bodyPr/>
          <a:lstStyle/>
          <a:p>
            <a:fld id="{32927FFD-3D24-4EC2-AEC8-E83A8D96C0AC}" type="slidenum">
              <a:rPr kumimoji="1" lang="ja-JP" altLang="en-US" sz="1400" smtClean="0">
                <a:solidFill>
                  <a:schemeClr val="tx1"/>
                </a:solidFill>
              </a:rPr>
              <a:pPr/>
              <a:t>8</a:t>
            </a:fld>
            <a:endParaRPr kumimoji="1" lang="ja-JP" altLang="en-US" sz="14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 y="0"/>
            <a:ext cx="10080625" cy="538565"/>
          </a:xfrm>
          <a:prstGeom prst="rect">
            <a:avLst/>
          </a:prstGeom>
          <a:noFill/>
        </p:spPr>
        <p:txBody>
          <a:bodyPr wrap="square" lIns="91398" tIns="45698" rIns="91398" bIns="45698" rtlCol="0">
            <a:spAutoFit/>
          </a:bodyPr>
          <a:lstStyle/>
          <a:p>
            <a:pPr algn="ctr" rtl="0"/>
            <a:r>
              <a:rPr lang="ja-JP" altLang="en-US" sz="2800" b="1" dirty="0">
                <a:solidFill>
                  <a:srgbClr val="002060"/>
                </a:solidFill>
                <a:latin typeface="HG丸ｺﾞｼｯｸM-PRO" pitchFamily="50" charset="-128"/>
                <a:ea typeface="HG丸ｺﾞｼｯｸM-PRO" pitchFamily="50" charset="-128"/>
              </a:rPr>
              <a:t>介護の希望</a:t>
            </a:r>
            <a:r>
              <a:rPr lang="ja-JP" altLang="en-US" sz="2800" b="1" dirty="0" smtClean="0">
                <a:solidFill>
                  <a:srgbClr val="002060"/>
                </a:solidFill>
                <a:latin typeface="HG丸ｺﾞｼｯｸM-PRO" pitchFamily="50" charset="-128"/>
                <a:ea typeface="HG丸ｺﾞｼｯｸM-PRO" pitchFamily="50" charset="-128"/>
              </a:rPr>
              <a:t>（本人</a:t>
            </a:r>
            <a:r>
              <a:rPr lang="ja-JP" altLang="en-US" sz="2800" b="1" dirty="0">
                <a:solidFill>
                  <a:srgbClr val="002060"/>
                </a:solidFill>
                <a:latin typeface="HG丸ｺﾞｼｯｸM-PRO" pitchFamily="50" charset="-128"/>
                <a:ea typeface="HG丸ｺﾞｼｯｸM-PRO" pitchFamily="50" charset="-128"/>
              </a:rPr>
              <a:t>の希望）</a:t>
            </a:r>
          </a:p>
        </p:txBody>
      </p:sp>
      <p:sp>
        <p:nvSpPr>
          <p:cNvPr id="5" name="角丸四角形 4"/>
          <p:cNvSpPr/>
          <p:nvPr/>
        </p:nvSpPr>
        <p:spPr>
          <a:xfrm>
            <a:off x="357188" y="572400"/>
            <a:ext cx="9294813" cy="1416440"/>
          </a:xfrm>
          <a:prstGeom prst="roundRect">
            <a:avLst>
              <a:gd name="adj" fmla="val 4745"/>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98" tIns="45698" rIns="91398" bIns="45698" rtlCol="0" anchor="t" anchorCtr="0"/>
          <a:lstStyle/>
          <a:p>
            <a:pPr algn="l"/>
            <a:r>
              <a:rPr lang="en-US" altLang="ja-JP" sz="1600" dirty="0" smtClean="0">
                <a:solidFill>
                  <a:schemeClr val="tx1"/>
                </a:solidFill>
                <a:latin typeface="HG丸ｺﾞｼｯｸM-PRO" pitchFamily="50" charset="-128"/>
                <a:ea typeface="HG丸ｺﾞｼｯｸM-PRO" pitchFamily="50" charset="-128"/>
              </a:rPr>
              <a:t>【</a:t>
            </a:r>
            <a:r>
              <a:rPr lang="ja-JP" altLang="en-US" sz="1600" dirty="0" smtClean="0">
                <a:solidFill>
                  <a:schemeClr val="tx1"/>
                </a:solidFill>
                <a:latin typeface="HG丸ｺﾞｼｯｸM-PRO" pitchFamily="50" charset="-128"/>
                <a:ea typeface="HG丸ｺﾞｼｯｸM-PRO" pitchFamily="50" charset="-128"/>
              </a:rPr>
              <a:t>自分が介護が必要になった場合</a:t>
            </a:r>
            <a:r>
              <a:rPr lang="en-US" altLang="ja-JP" sz="1600" dirty="0" smtClean="0">
                <a:solidFill>
                  <a:schemeClr val="tx1"/>
                </a:solidFill>
                <a:latin typeface="HG丸ｺﾞｼｯｸM-PRO" pitchFamily="50" charset="-128"/>
                <a:ea typeface="HG丸ｺﾞｼｯｸM-PRO" pitchFamily="50" charset="-128"/>
              </a:rPr>
              <a:t>】</a:t>
            </a:r>
          </a:p>
          <a:p>
            <a:pPr marL="177713" algn="l"/>
            <a:r>
              <a:rPr lang="ja-JP" altLang="en-US" sz="1600" dirty="0" smtClean="0">
                <a:solidFill>
                  <a:prstClr val="black"/>
                </a:solidFill>
                <a:latin typeface="HG丸ｺﾞｼｯｸM-PRO" pitchFamily="50" charset="-128"/>
                <a:ea typeface="HG丸ｺﾞｼｯｸM-PRO" pitchFamily="50" charset="-128"/>
              </a:rPr>
              <a:t>　最も</a:t>
            </a:r>
            <a:r>
              <a:rPr lang="ja-JP" altLang="en-US" sz="1600" dirty="0">
                <a:solidFill>
                  <a:prstClr val="black"/>
                </a:solidFill>
                <a:latin typeface="HG丸ｺﾞｼｯｸM-PRO" pitchFamily="50" charset="-128"/>
                <a:ea typeface="HG丸ｺﾞｼｯｸM-PRO" pitchFamily="50" charset="-128"/>
              </a:rPr>
              <a:t>多かったのは「家族に依存せずに生活できるような介護サービスがあれば自宅で介護を受けたい」で</a:t>
            </a:r>
            <a:r>
              <a:rPr lang="en-US" altLang="ja-JP" sz="1600" dirty="0">
                <a:solidFill>
                  <a:prstClr val="black"/>
                </a:solidFill>
                <a:latin typeface="HG丸ｺﾞｼｯｸM-PRO" pitchFamily="50" charset="-128"/>
                <a:ea typeface="HG丸ｺﾞｼｯｸM-PRO" pitchFamily="50" charset="-128"/>
              </a:rPr>
              <a:t>46</a:t>
            </a:r>
            <a:r>
              <a:rPr lang="ja-JP" altLang="en-US" sz="1600" dirty="0">
                <a:solidFill>
                  <a:prstClr val="black"/>
                </a:solidFill>
                <a:latin typeface="HG丸ｺﾞｼｯｸM-PRO" pitchFamily="50" charset="-128"/>
                <a:ea typeface="HG丸ｺﾞｼｯｸM-PRO" pitchFamily="50" charset="-128"/>
              </a:rPr>
              <a:t>％、</a:t>
            </a:r>
            <a:r>
              <a:rPr lang="en-US" altLang="ja-JP" sz="1600" dirty="0">
                <a:solidFill>
                  <a:prstClr val="black"/>
                </a:solidFill>
                <a:latin typeface="HG丸ｺﾞｼｯｸM-PRO" pitchFamily="50" charset="-128"/>
                <a:ea typeface="HG丸ｺﾞｼｯｸM-PRO" pitchFamily="50" charset="-128"/>
              </a:rPr>
              <a:t>2</a:t>
            </a:r>
            <a:r>
              <a:rPr lang="ja-JP" altLang="en-US" sz="1600" dirty="0">
                <a:solidFill>
                  <a:prstClr val="black"/>
                </a:solidFill>
                <a:latin typeface="HG丸ｺﾞｼｯｸM-PRO" pitchFamily="50" charset="-128"/>
                <a:ea typeface="HG丸ｺﾞｼｯｸM-PRO" pitchFamily="50" charset="-128"/>
              </a:rPr>
              <a:t>位は「自宅で家族の介護と外部の介護サービスを組み合わせて介護を受けたい」で</a:t>
            </a:r>
            <a:r>
              <a:rPr lang="en-US" altLang="ja-JP" sz="1600" dirty="0">
                <a:solidFill>
                  <a:prstClr val="black"/>
                </a:solidFill>
                <a:latin typeface="HG丸ｺﾞｼｯｸM-PRO" pitchFamily="50" charset="-128"/>
                <a:ea typeface="HG丸ｺﾞｼｯｸM-PRO" pitchFamily="50" charset="-128"/>
              </a:rPr>
              <a:t>24</a:t>
            </a:r>
            <a:r>
              <a:rPr lang="ja-JP" altLang="en-US" sz="1600" dirty="0">
                <a:solidFill>
                  <a:prstClr val="black"/>
                </a:solidFill>
                <a:latin typeface="HG丸ｺﾞｼｯｸM-PRO" pitchFamily="50" charset="-128"/>
                <a:ea typeface="HG丸ｺﾞｼｯｸM-PRO" pitchFamily="50" charset="-128"/>
              </a:rPr>
              <a:t>％、</a:t>
            </a:r>
            <a:r>
              <a:rPr lang="en-US" altLang="ja-JP" sz="1600" dirty="0">
                <a:solidFill>
                  <a:prstClr val="black"/>
                </a:solidFill>
                <a:latin typeface="HG丸ｺﾞｼｯｸM-PRO" pitchFamily="50" charset="-128"/>
                <a:ea typeface="HG丸ｺﾞｼｯｸM-PRO" pitchFamily="50" charset="-128"/>
              </a:rPr>
              <a:t>3</a:t>
            </a:r>
            <a:r>
              <a:rPr lang="ja-JP" altLang="en-US" sz="1600" dirty="0">
                <a:solidFill>
                  <a:prstClr val="black"/>
                </a:solidFill>
                <a:latin typeface="HG丸ｺﾞｼｯｸM-PRO" pitchFamily="50" charset="-128"/>
                <a:ea typeface="HG丸ｺﾞｼｯｸM-PRO" pitchFamily="50" charset="-128"/>
              </a:rPr>
              <a:t>位は「有料老人ホームやケア付き高齢者住宅に住み替えて介護を受けたい」で</a:t>
            </a:r>
            <a:r>
              <a:rPr lang="en-US" altLang="ja-JP" sz="1600" dirty="0">
                <a:solidFill>
                  <a:prstClr val="black"/>
                </a:solidFill>
                <a:latin typeface="HG丸ｺﾞｼｯｸM-PRO" pitchFamily="50" charset="-128"/>
                <a:ea typeface="HG丸ｺﾞｼｯｸM-PRO" pitchFamily="50" charset="-128"/>
              </a:rPr>
              <a:t>12</a:t>
            </a:r>
            <a:r>
              <a:rPr lang="ja-JP" altLang="en-US" sz="1600" dirty="0">
                <a:solidFill>
                  <a:prstClr val="black"/>
                </a:solidFill>
                <a:latin typeface="HG丸ｺﾞｼｯｸM-PRO" pitchFamily="50" charset="-128"/>
                <a:ea typeface="HG丸ｺﾞｼｯｸM-PRO" pitchFamily="50" charset="-128"/>
              </a:rPr>
              <a:t>％。</a:t>
            </a:r>
            <a:endParaRPr lang="en-US" altLang="ja-JP" sz="1400" dirty="0">
              <a:solidFill>
                <a:prstClr val="black"/>
              </a:solidFill>
              <a:latin typeface="HG丸ｺﾞｼｯｸM-PRO" pitchFamily="50" charset="-128"/>
              <a:ea typeface="HG丸ｺﾞｼｯｸM-PRO" pitchFamily="50" charset="-128"/>
            </a:endParaRPr>
          </a:p>
        </p:txBody>
      </p:sp>
      <p:graphicFrame>
        <p:nvGraphicFramePr>
          <p:cNvPr id="7" name="グラフ 6"/>
          <p:cNvGraphicFramePr/>
          <p:nvPr>
            <p:extLst>
              <p:ext uri="{D42A27DB-BD31-4B8C-83A1-F6EECF244321}">
                <p14:modId xmlns:p14="http://schemas.microsoft.com/office/powerpoint/2010/main" val="3025779975"/>
              </p:ext>
            </p:extLst>
          </p:nvPr>
        </p:nvGraphicFramePr>
        <p:xfrm>
          <a:off x="969270" y="2520000"/>
          <a:ext cx="8291480" cy="4000528"/>
        </p:xfrm>
        <a:graphic>
          <a:graphicData uri="http://schemas.openxmlformats.org/drawingml/2006/chart">
            <c:chart xmlns:c="http://schemas.openxmlformats.org/drawingml/2006/chart" xmlns:r="http://schemas.openxmlformats.org/officeDocument/2006/relationships" r:id="rId2"/>
          </a:graphicData>
        </a:graphic>
      </p:graphicFrame>
      <p:sp>
        <p:nvSpPr>
          <p:cNvPr id="6" name="正方形/長方形 5"/>
          <p:cNvSpPr/>
          <p:nvPr/>
        </p:nvSpPr>
        <p:spPr>
          <a:xfrm>
            <a:off x="17" y="6523737"/>
            <a:ext cx="10080625" cy="334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8" rIns="91398" bIns="45698" anchor="ctr"/>
          <a:lstStyle/>
          <a:p>
            <a:pPr fontAlgn="base">
              <a:spcBef>
                <a:spcPct val="0"/>
              </a:spcBef>
              <a:spcAft>
                <a:spcPct val="0"/>
              </a:spcAft>
              <a:defRPr/>
            </a:pPr>
            <a:r>
              <a:rPr lang="ja-JP" altLang="en-US" sz="1200" dirty="0" smtClean="0">
                <a:solidFill>
                  <a:prstClr val="black"/>
                </a:solidFill>
                <a:latin typeface="+mn-ea"/>
              </a:rPr>
              <a:t>資料出所：「</a:t>
            </a:r>
            <a:r>
              <a:rPr lang="ja-JP" altLang="en-US" sz="1200" dirty="0" smtClean="0">
                <a:solidFill>
                  <a:schemeClr val="tx1"/>
                </a:solidFill>
                <a:latin typeface="+mn-ea"/>
              </a:rPr>
              <a:t>介護保険制度に関する国民の皆さまからのご意見募集（結果概要について）」厚生労働省老健局</a:t>
            </a:r>
            <a:endParaRPr lang="en-US" altLang="ja-JP" sz="1200" dirty="0" smtClean="0">
              <a:solidFill>
                <a:schemeClr val="tx1"/>
              </a:solidFill>
              <a:latin typeface="+mn-ea"/>
            </a:endParaRPr>
          </a:p>
        </p:txBody>
      </p:sp>
      <p:sp>
        <p:nvSpPr>
          <p:cNvPr id="9" name="スライド番号プレースホルダ 3"/>
          <p:cNvSpPr txBox="1">
            <a:spLocks/>
          </p:cNvSpPr>
          <p:nvPr/>
        </p:nvSpPr>
        <p:spPr>
          <a:xfrm>
            <a:off x="9628318" y="6490784"/>
            <a:ext cx="43605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48BACA46-6FE4-47B2-827E-F4BE331AC4BA}" type="slidenum">
              <a:rPr lang="ja-JP" altLang="en-US" sz="1400" smtClean="0">
                <a:solidFill>
                  <a:schemeClr val="tx1"/>
                </a:solidFill>
                <a:latin typeface="HGｺﾞｼｯｸM" pitchFamily="49" charset="-128"/>
                <a:ea typeface="HGｺﾞｼｯｸM" pitchFamily="49" charset="-128"/>
              </a:rPr>
              <a:pPr algn="ctr"/>
              <a:t>9</a:t>
            </a:fld>
            <a:endParaRPr lang="ja-JP" altLang="en-US" sz="1400" dirty="0">
              <a:solidFill>
                <a:schemeClr val="tx1"/>
              </a:solidFill>
              <a:latin typeface="HGｺﾞｼｯｸM" pitchFamily="49" charset="-128"/>
              <a:ea typeface="HGｺﾞｼｯｸM" pitchFamily="49"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79CAAE98945DFA408B5A0E7E7BCB4887" ma:contentTypeVersion="2" ma:contentTypeDescription="" ma:contentTypeScope="" ma:versionID="e3f49c624fbb88490ff7f32bd9fc76f3">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A18F91-C0D3-4A63-9CE3-E9F513593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0A898CF-C4A7-4F75-B90D-E758934A965A}">
  <ds:schemaRefs>
    <ds:schemaRef ds:uri="http://purl.org/dc/elements/1.1/"/>
    <ds:schemaRef ds:uri="http://purl.org/dc/dcmitype/"/>
    <ds:schemaRef ds:uri="8B97BE19-CDDD-400E-817A-CFDD13F7EC12"/>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AC526630-D829-414A-8F6D-68581B56DC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3188</TotalTime>
  <Words>9238</Words>
  <Application>Microsoft Office PowerPoint</Application>
  <PresentationFormat>ユーザー設定</PresentationFormat>
  <Paragraphs>2778</Paragraphs>
  <Slides>64</Slides>
  <Notes>20</Notes>
  <HiddenSlides>0</HiddenSlides>
  <MMClips>0</MMClips>
  <ScaleCrop>false</ScaleCrop>
  <HeadingPairs>
    <vt:vector size="4" baseType="variant">
      <vt:variant>
        <vt:lpstr>テーマ</vt:lpstr>
      </vt:variant>
      <vt:variant>
        <vt:i4>1</vt:i4>
      </vt:variant>
      <vt:variant>
        <vt:lpstr>スライド タイトル</vt:lpstr>
      </vt:variant>
      <vt:variant>
        <vt:i4>64</vt:i4>
      </vt:variant>
    </vt:vector>
  </HeadingPairs>
  <TitlesOfParts>
    <vt:vector size="65" baseType="lpstr">
      <vt:lpstr>blank</vt:lpstr>
      <vt:lpstr>PowerPoint プレゼンテーション</vt:lpstr>
      <vt:lpstr>PowerPoint プレゼンテーション</vt:lpstr>
      <vt:lpstr>１　高齢者、介護保険を取り巻く状況</vt:lpstr>
      <vt:lpstr>PowerPoint プレゼンテーション</vt:lpstr>
      <vt:lpstr>今後の介護保険をとりまく状況について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地域包括ケアシステムの構築について</vt:lpstr>
      <vt:lpstr>PowerPoint プレゼンテーション</vt:lpstr>
      <vt:lpstr>PowerPoint プレゼンテーション</vt:lpstr>
      <vt:lpstr>PowerPoint プレゼンテーション</vt:lpstr>
      <vt:lpstr>市町村における地域包括ケアシステム構築のプロセス（概念図）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地域包括支援センターの現状と課題</vt:lpstr>
      <vt:lpstr>PowerPoint プレゼンテーション</vt:lpstr>
      <vt:lpstr>（参考）地域包括支援センターの職員の状況</vt:lpstr>
      <vt:lpstr>（参考）地域包括支援センターの業務実態</vt:lpstr>
      <vt:lpstr>PowerPoint プレゼンテーション</vt:lpstr>
      <vt:lpstr>PowerPoint プレゼンテーション</vt:lpstr>
      <vt:lpstr>PowerPoint プレゼンテーション</vt:lpstr>
      <vt:lpstr>（参考）地域包括支援センターが抱える課題（センター実態調査における自由記述より）</vt:lpstr>
      <vt:lpstr>４　地域ケア会議の推進について</vt:lpstr>
      <vt:lpstr>PowerPoint プレゼンテーション</vt:lpstr>
      <vt:lpstr>（参考）「地域ケア会議」の５つの機能</vt:lpstr>
      <vt:lpstr>PowerPoint プレゼンテーション</vt:lpstr>
      <vt:lpstr>PowerPoint プレゼンテーション</vt:lpstr>
      <vt:lpstr>　　　　　〈　地域ケア会議を運営する上で求められるコーディネート機能　〉</vt:lpstr>
      <vt:lpstr>PowerPoint プレゼンテーション</vt:lpstr>
      <vt:lpstr>PowerPoint プレゼンテーション</vt:lpstr>
      <vt:lpstr>PowerPoint プレゼンテーション</vt:lpstr>
      <vt:lpstr>５　在宅医療・介護連携の方向性 　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６　生活支援・介護予防の方向性 　について</vt:lpstr>
      <vt:lpstr>PowerPoint プレゼンテーション</vt:lpstr>
      <vt:lpstr>PowerPoint プレゼンテーション</vt:lpstr>
      <vt:lpstr>PowerPoint プレゼンテーション</vt:lpstr>
      <vt:lpstr>PowerPoint プレゼンテーション</vt:lpstr>
      <vt:lpstr>要支援者の訪問介護、通所介護の総合事業への移行（介護予防・生活支援サービス事業）</vt:lpstr>
      <vt:lpstr>PowerPoint プレゼンテーション</vt:lpstr>
      <vt:lpstr>新しい介護予防事業</vt:lpstr>
      <vt:lpstr>PowerPoint プレゼンテーション</vt:lpstr>
      <vt:lpstr>PowerPoint プレゼンテーション</vt:lpstr>
      <vt:lpstr>PowerPoint プレゼンテーション</vt:lpstr>
      <vt:lpstr>７　認知症施策の推進 　　ケアマネジメントの動向について</vt:lpstr>
      <vt:lpstr>PowerPoint プレゼンテーション</vt:lpstr>
      <vt:lpstr>PowerPoint プレゼンテーション</vt:lpstr>
      <vt:lpstr>PowerPoint プレゼンテーション</vt:lpstr>
      <vt:lpstr>（参考）介護支援専門員（ケアマネジャー）の資質向上と今後のあり方 に関する検討会における議論の中間的な整理【概要版】</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厚生労働省ネットワークシステム</dc:creator>
  <cp:lastModifiedBy>厚生労働省ネットワークシステム</cp:lastModifiedBy>
  <cp:revision>510</cp:revision>
  <cp:lastPrinted>2013-11-29T12:06:04Z</cp:lastPrinted>
  <dcterms:created xsi:type="dcterms:W3CDTF">2013-04-17T06:50:58Z</dcterms:created>
  <dcterms:modified xsi:type="dcterms:W3CDTF">2014-01-17T12:21:45Z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0x0101002DA299AC048A4B8EA9C1D19079C1A3220079CAAE98945DFA408B5A0E7E7BCB4887</vt:lpwstr>
  </property>
</Properties>
</file>