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16"/>
  </p:notesMasterIdLst>
  <p:sldIdLst>
    <p:sldId id="1015" r:id="rId2"/>
    <p:sldId id="1016" r:id="rId3"/>
    <p:sldId id="959" r:id="rId4"/>
    <p:sldId id="980" r:id="rId5"/>
    <p:sldId id="981" r:id="rId6"/>
    <p:sldId id="986" r:id="rId7"/>
    <p:sldId id="991" r:id="rId8"/>
    <p:sldId id="995" r:id="rId9"/>
    <p:sldId id="996" r:id="rId10"/>
    <p:sldId id="997" r:id="rId11"/>
    <p:sldId id="998" r:id="rId12"/>
    <p:sldId id="999" r:id="rId13"/>
    <p:sldId id="1000" r:id="rId14"/>
    <p:sldId id="1007" r:id="rId15"/>
  </p:sldIdLst>
  <p:sldSz cx="9901238" cy="6858000"/>
  <p:notesSz cx="6807200" cy="9939338"/>
  <p:defaultTextStyle>
    <a:defPPr>
      <a:defRPr lang="ja-JP"/>
    </a:defPPr>
    <a:lvl1pPr marL="0" algn="l" defTabSz="914238" rtl="0" eaLnBrk="1" latinLnBrk="0" hangingPunct="1">
      <a:defRPr kumimoji="1" sz="1800" kern="1200">
        <a:solidFill>
          <a:schemeClr val="tx1"/>
        </a:solidFill>
        <a:latin typeface="+mn-lt"/>
        <a:ea typeface="+mn-ea"/>
        <a:cs typeface="+mn-cs"/>
      </a:defRPr>
    </a:lvl1pPr>
    <a:lvl2pPr marL="457120" algn="l" defTabSz="914238" rtl="0" eaLnBrk="1" latinLnBrk="0" hangingPunct="1">
      <a:defRPr kumimoji="1" sz="1800" kern="1200">
        <a:solidFill>
          <a:schemeClr val="tx1"/>
        </a:solidFill>
        <a:latin typeface="+mn-lt"/>
        <a:ea typeface="+mn-ea"/>
        <a:cs typeface="+mn-cs"/>
      </a:defRPr>
    </a:lvl2pPr>
    <a:lvl3pPr marL="914238" algn="l" defTabSz="914238" rtl="0" eaLnBrk="1" latinLnBrk="0" hangingPunct="1">
      <a:defRPr kumimoji="1" sz="1800" kern="1200">
        <a:solidFill>
          <a:schemeClr val="tx1"/>
        </a:solidFill>
        <a:latin typeface="+mn-lt"/>
        <a:ea typeface="+mn-ea"/>
        <a:cs typeface="+mn-cs"/>
      </a:defRPr>
    </a:lvl3pPr>
    <a:lvl4pPr marL="1371357" algn="l" defTabSz="914238" rtl="0" eaLnBrk="1" latinLnBrk="0" hangingPunct="1">
      <a:defRPr kumimoji="1" sz="1800" kern="1200">
        <a:solidFill>
          <a:schemeClr val="tx1"/>
        </a:solidFill>
        <a:latin typeface="+mn-lt"/>
        <a:ea typeface="+mn-ea"/>
        <a:cs typeface="+mn-cs"/>
      </a:defRPr>
    </a:lvl4pPr>
    <a:lvl5pPr marL="1828476" algn="l" defTabSz="914238" rtl="0" eaLnBrk="1" latinLnBrk="0" hangingPunct="1">
      <a:defRPr kumimoji="1" sz="1800" kern="1200">
        <a:solidFill>
          <a:schemeClr val="tx1"/>
        </a:solidFill>
        <a:latin typeface="+mn-lt"/>
        <a:ea typeface="+mn-ea"/>
        <a:cs typeface="+mn-cs"/>
      </a:defRPr>
    </a:lvl5pPr>
    <a:lvl6pPr marL="2285595" algn="l" defTabSz="914238" rtl="0" eaLnBrk="1" latinLnBrk="0" hangingPunct="1">
      <a:defRPr kumimoji="1" sz="1800" kern="1200">
        <a:solidFill>
          <a:schemeClr val="tx1"/>
        </a:solidFill>
        <a:latin typeface="+mn-lt"/>
        <a:ea typeface="+mn-ea"/>
        <a:cs typeface="+mn-cs"/>
      </a:defRPr>
    </a:lvl6pPr>
    <a:lvl7pPr marL="2742714" algn="l" defTabSz="914238" rtl="0" eaLnBrk="1" latinLnBrk="0" hangingPunct="1">
      <a:defRPr kumimoji="1" sz="1800" kern="1200">
        <a:solidFill>
          <a:schemeClr val="tx1"/>
        </a:solidFill>
        <a:latin typeface="+mn-lt"/>
        <a:ea typeface="+mn-ea"/>
        <a:cs typeface="+mn-cs"/>
      </a:defRPr>
    </a:lvl7pPr>
    <a:lvl8pPr marL="3199834" algn="l" defTabSz="914238" rtl="0" eaLnBrk="1" latinLnBrk="0" hangingPunct="1">
      <a:defRPr kumimoji="1" sz="1800" kern="1200">
        <a:solidFill>
          <a:schemeClr val="tx1"/>
        </a:solidFill>
        <a:latin typeface="+mn-lt"/>
        <a:ea typeface="+mn-ea"/>
        <a:cs typeface="+mn-cs"/>
      </a:defRPr>
    </a:lvl8pPr>
    <a:lvl9pPr marL="3656952" algn="l" defTabSz="914238"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E6F2"/>
    <a:srgbClr val="E1F4FF"/>
    <a:srgbClr val="003300"/>
    <a:srgbClr val="F7D393"/>
    <a:srgbClr val="FFFFCC"/>
    <a:srgbClr val="FFCC00"/>
    <a:srgbClr val="FFFF66"/>
    <a:srgbClr val="FF9900"/>
    <a:srgbClr val="33CC33"/>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4" autoAdjust="0"/>
    <p:restoredTop sz="99811" autoAdjust="0"/>
  </p:normalViewPr>
  <p:slideViewPr>
    <p:cSldViewPr>
      <p:cViewPr varScale="1">
        <p:scale>
          <a:sx n="65" d="100"/>
          <a:sy n="65" d="100"/>
        </p:scale>
        <p:origin x="-1272" y="-114"/>
      </p:cViewPr>
      <p:guideLst>
        <p:guide orient="horz" pos="2160"/>
        <p:guide pos="3119"/>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610" y="-84"/>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7" y="1"/>
            <a:ext cx="2949787" cy="496967"/>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4" y="1"/>
            <a:ext cx="2949787" cy="496967"/>
          </a:xfrm>
          <a:prstGeom prst="rect">
            <a:avLst/>
          </a:prstGeom>
        </p:spPr>
        <p:txBody>
          <a:bodyPr vert="horz" lIns="91432" tIns="45716" rIns="91432" bIns="45716" rtlCol="0"/>
          <a:lstStyle>
            <a:lvl1pPr algn="r">
              <a:defRPr sz="1200"/>
            </a:lvl1pPr>
          </a:lstStyle>
          <a:p>
            <a:fld id="{BB702680-FF49-4C26-9D83-1AFECEED18A7}" type="datetimeFigureOut">
              <a:rPr kumimoji="1" lang="ja-JP" altLang="en-US" smtClean="0"/>
              <a:pPr/>
              <a:t>2015/2/24</a:t>
            </a:fld>
            <a:endParaRPr kumimoji="1" lang="ja-JP" altLang="en-US"/>
          </a:p>
        </p:txBody>
      </p:sp>
      <p:sp>
        <p:nvSpPr>
          <p:cNvPr id="4" name="スライド イメージ プレースホルダ 3"/>
          <p:cNvSpPr>
            <a:spLocks noGrp="1" noRot="1" noChangeAspect="1"/>
          </p:cNvSpPr>
          <p:nvPr>
            <p:ph type="sldImg" idx="2"/>
          </p:nvPr>
        </p:nvSpPr>
        <p:spPr>
          <a:xfrm>
            <a:off x="714375" y="746125"/>
            <a:ext cx="5378450" cy="3725863"/>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 4"/>
          <p:cNvSpPr>
            <a:spLocks noGrp="1"/>
          </p:cNvSpPr>
          <p:nvPr>
            <p:ph type="body" sz="quarter" idx="3"/>
          </p:nvPr>
        </p:nvSpPr>
        <p:spPr>
          <a:xfrm>
            <a:off x="680721" y="4721186"/>
            <a:ext cx="5445760" cy="4472702"/>
          </a:xfrm>
          <a:prstGeom prst="rect">
            <a:avLst/>
          </a:prstGeom>
        </p:spPr>
        <p:txBody>
          <a:bodyPr vert="horz" lIns="91432" tIns="45716" rIns="91432" bIns="45716"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7" y="9440659"/>
            <a:ext cx="2949787" cy="496967"/>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4" y="9440659"/>
            <a:ext cx="2949787" cy="496967"/>
          </a:xfrm>
          <a:prstGeom prst="rect">
            <a:avLst/>
          </a:prstGeom>
        </p:spPr>
        <p:txBody>
          <a:bodyPr vert="horz" lIns="91432" tIns="45716" rIns="91432" bIns="45716" rtlCol="0" anchor="b"/>
          <a:lstStyle>
            <a:lvl1pPr algn="r">
              <a:defRPr sz="1200"/>
            </a:lvl1pPr>
          </a:lstStyle>
          <a:p>
            <a:fld id="{964AFF69-2C20-458E-B722-4ECB409CDF61}" type="slidenum">
              <a:rPr kumimoji="1" lang="ja-JP" altLang="en-US" smtClean="0"/>
              <a:pPr/>
              <a:t>‹#›</a:t>
            </a:fld>
            <a:endParaRPr kumimoji="1" lang="ja-JP" altLang="en-US"/>
          </a:p>
        </p:txBody>
      </p:sp>
    </p:spTree>
    <p:extLst>
      <p:ext uri="{BB962C8B-B14F-4D97-AF65-F5344CB8AC3E}">
        <p14:creationId xmlns:p14="http://schemas.microsoft.com/office/powerpoint/2010/main" val="2141461279"/>
      </p:ext>
    </p:extLst>
  </p:cSld>
  <p:clrMap bg1="lt1" tx1="dk1" bg2="lt2" tx2="dk2" accent1="accent1" accent2="accent2" accent3="accent3" accent4="accent4" accent5="accent5" accent6="accent6" hlink="hlink" folHlink="folHlink"/>
  <p:notesStyle>
    <a:lvl1pPr marL="0" algn="l" defTabSz="914238" rtl="0" eaLnBrk="1" latinLnBrk="0" hangingPunct="1">
      <a:defRPr kumimoji="1" sz="1200" kern="1200">
        <a:solidFill>
          <a:schemeClr val="tx1"/>
        </a:solidFill>
        <a:latin typeface="+mn-lt"/>
        <a:ea typeface="+mn-ea"/>
        <a:cs typeface="+mn-cs"/>
      </a:defRPr>
    </a:lvl1pPr>
    <a:lvl2pPr marL="457120" algn="l" defTabSz="914238" rtl="0" eaLnBrk="1" latinLnBrk="0" hangingPunct="1">
      <a:defRPr kumimoji="1" sz="1200" kern="1200">
        <a:solidFill>
          <a:schemeClr val="tx1"/>
        </a:solidFill>
        <a:latin typeface="+mn-lt"/>
        <a:ea typeface="+mn-ea"/>
        <a:cs typeface="+mn-cs"/>
      </a:defRPr>
    </a:lvl2pPr>
    <a:lvl3pPr marL="914238" algn="l" defTabSz="914238" rtl="0" eaLnBrk="1" latinLnBrk="0" hangingPunct="1">
      <a:defRPr kumimoji="1" sz="1200" kern="1200">
        <a:solidFill>
          <a:schemeClr val="tx1"/>
        </a:solidFill>
        <a:latin typeface="+mn-lt"/>
        <a:ea typeface="+mn-ea"/>
        <a:cs typeface="+mn-cs"/>
      </a:defRPr>
    </a:lvl3pPr>
    <a:lvl4pPr marL="1371357" algn="l" defTabSz="914238" rtl="0" eaLnBrk="1" latinLnBrk="0" hangingPunct="1">
      <a:defRPr kumimoji="1" sz="1200" kern="1200">
        <a:solidFill>
          <a:schemeClr val="tx1"/>
        </a:solidFill>
        <a:latin typeface="+mn-lt"/>
        <a:ea typeface="+mn-ea"/>
        <a:cs typeface="+mn-cs"/>
      </a:defRPr>
    </a:lvl4pPr>
    <a:lvl5pPr marL="1828476" algn="l" defTabSz="914238" rtl="0" eaLnBrk="1" latinLnBrk="0" hangingPunct="1">
      <a:defRPr kumimoji="1" sz="1200" kern="1200">
        <a:solidFill>
          <a:schemeClr val="tx1"/>
        </a:solidFill>
        <a:latin typeface="+mn-lt"/>
        <a:ea typeface="+mn-ea"/>
        <a:cs typeface="+mn-cs"/>
      </a:defRPr>
    </a:lvl5pPr>
    <a:lvl6pPr marL="2285595" algn="l" defTabSz="914238" rtl="0" eaLnBrk="1" latinLnBrk="0" hangingPunct="1">
      <a:defRPr kumimoji="1" sz="1200" kern="1200">
        <a:solidFill>
          <a:schemeClr val="tx1"/>
        </a:solidFill>
        <a:latin typeface="+mn-lt"/>
        <a:ea typeface="+mn-ea"/>
        <a:cs typeface="+mn-cs"/>
      </a:defRPr>
    </a:lvl6pPr>
    <a:lvl7pPr marL="2742714" algn="l" defTabSz="914238" rtl="0" eaLnBrk="1" latinLnBrk="0" hangingPunct="1">
      <a:defRPr kumimoji="1" sz="1200" kern="1200">
        <a:solidFill>
          <a:schemeClr val="tx1"/>
        </a:solidFill>
        <a:latin typeface="+mn-lt"/>
        <a:ea typeface="+mn-ea"/>
        <a:cs typeface="+mn-cs"/>
      </a:defRPr>
    </a:lvl7pPr>
    <a:lvl8pPr marL="3199834" algn="l" defTabSz="914238" rtl="0" eaLnBrk="1" latinLnBrk="0" hangingPunct="1">
      <a:defRPr kumimoji="1" sz="1200" kern="1200">
        <a:solidFill>
          <a:schemeClr val="tx1"/>
        </a:solidFill>
        <a:latin typeface="+mn-lt"/>
        <a:ea typeface="+mn-ea"/>
        <a:cs typeface="+mn-cs"/>
      </a:defRPr>
    </a:lvl8pPr>
    <a:lvl9pPr marL="3656952" algn="l" defTabSz="914238"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smtClean="0"/>
          </a:p>
        </p:txBody>
      </p:sp>
      <p:sp>
        <p:nvSpPr>
          <p:cNvPr id="5124"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charset="0"/>
                <a:ea typeface="ＭＳ Ｐゴシック" charset="-128"/>
              </a:defRPr>
            </a:lvl1pPr>
            <a:lvl2pPr marL="742950" indent="-285750">
              <a:defRPr kumimoji="1">
                <a:solidFill>
                  <a:schemeClr val="tx1"/>
                </a:solidFill>
                <a:latin typeface="Arial" charset="0"/>
                <a:ea typeface="ＭＳ Ｐゴシック" charset="-128"/>
              </a:defRPr>
            </a:lvl2pPr>
            <a:lvl3pPr marL="1143000" indent="-228600">
              <a:defRPr kumimoji="1">
                <a:solidFill>
                  <a:schemeClr val="tx1"/>
                </a:solidFill>
                <a:latin typeface="Arial" charset="0"/>
                <a:ea typeface="ＭＳ Ｐゴシック" charset="-128"/>
              </a:defRPr>
            </a:lvl3pPr>
            <a:lvl4pPr marL="1600200" indent="-228600">
              <a:defRPr kumimoji="1">
                <a:solidFill>
                  <a:schemeClr val="tx1"/>
                </a:solidFill>
                <a:latin typeface="Arial" charset="0"/>
                <a:ea typeface="ＭＳ Ｐゴシック" charset="-128"/>
              </a:defRPr>
            </a:lvl4pPr>
            <a:lvl5pPr marL="2057400" indent="-22860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fld id="{85839C99-FCC7-4DB1-B387-760D52C2C996}" type="slidenum">
              <a:rPr lang="ja-JP" altLang="en-US" smtClean="0">
                <a:latin typeface="Calibri" pitchFamily="34" charset="0"/>
              </a:rPr>
              <a:pPr/>
              <a:t>5</a:t>
            </a:fld>
            <a:endParaRPr lang="ja-JP" altLang="en-US" smtClean="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593" y="2130432"/>
            <a:ext cx="8416052"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188" y="3886200"/>
            <a:ext cx="6930867" cy="1752600"/>
          </a:xfrm>
        </p:spPr>
        <p:txBody>
          <a:bodyPr/>
          <a:lstStyle>
            <a:lvl1pPr marL="0" indent="0" algn="ctr">
              <a:buNone/>
              <a:defRPr>
                <a:solidFill>
                  <a:schemeClr val="tx1">
                    <a:tint val="75000"/>
                  </a:schemeClr>
                </a:solidFill>
              </a:defRPr>
            </a:lvl1pPr>
            <a:lvl2pPr marL="457120" indent="0" algn="ctr">
              <a:buNone/>
              <a:defRPr>
                <a:solidFill>
                  <a:schemeClr val="tx1">
                    <a:tint val="75000"/>
                  </a:schemeClr>
                </a:solidFill>
              </a:defRPr>
            </a:lvl2pPr>
            <a:lvl3pPr marL="914238" indent="0" algn="ctr">
              <a:buNone/>
              <a:defRPr>
                <a:solidFill>
                  <a:schemeClr val="tx1">
                    <a:tint val="75000"/>
                  </a:schemeClr>
                </a:solidFill>
              </a:defRPr>
            </a:lvl3pPr>
            <a:lvl4pPr marL="1371357" indent="0" algn="ctr">
              <a:buNone/>
              <a:defRPr>
                <a:solidFill>
                  <a:schemeClr val="tx1">
                    <a:tint val="75000"/>
                  </a:schemeClr>
                </a:solidFill>
              </a:defRPr>
            </a:lvl4pPr>
            <a:lvl5pPr marL="1828476" indent="0" algn="ctr">
              <a:buNone/>
              <a:defRPr>
                <a:solidFill>
                  <a:schemeClr val="tx1">
                    <a:tint val="75000"/>
                  </a:schemeClr>
                </a:solidFill>
              </a:defRPr>
            </a:lvl5pPr>
            <a:lvl6pPr marL="2285595" indent="0" algn="ctr">
              <a:buNone/>
              <a:defRPr>
                <a:solidFill>
                  <a:schemeClr val="tx1">
                    <a:tint val="75000"/>
                  </a:schemeClr>
                </a:solidFill>
              </a:defRPr>
            </a:lvl6pPr>
            <a:lvl7pPr marL="2742714" indent="0" algn="ctr">
              <a:buNone/>
              <a:defRPr>
                <a:solidFill>
                  <a:schemeClr val="tx1">
                    <a:tint val="75000"/>
                  </a:schemeClr>
                </a:solidFill>
              </a:defRPr>
            </a:lvl7pPr>
            <a:lvl8pPr marL="3199834" indent="0" algn="ctr">
              <a:buNone/>
              <a:defRPr>
                <a:solidFill>
                  <a:schemeClr val="tx1">
                    <a:tint val="75000"/>
                  </a:schemeClr>
                </a:solidFill>
              </a:defRPr>
            </a:lvl8pPr>
            <a:lvl9pPr marL="3656952"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8743C3A1-FF31-4DAF-A3C0-5A91B37459D1}" type="datetime1">
              <a:rPr kumimoji="1" lang="ja-JP" altLang="en-US" smtClean="0"/>
              <a:t>2015/2/24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222422-83F9-4FA6-BF99-16FCF983496F}"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A47708F-7C91-47AA-9A86-48F5F9D20795}" type="datetime1">
              <a:rPr kumimoji="1" lang="ja-JP" altLang="en-US" smtClean="0"/>
              <a:t>2015/2/24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222422-83F9-4FA6-BF99-16FCF983496F}"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78397" y="274643"/>
            <a:ext cx="2227779"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064" y="274643"/>
            <a:ext cx="6518315"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B070A0A-3071-4E12-9131-2C475C8ECFE2}" type="datetime1">
              <a:rPr kumimoji="1" lang="ja-JP" altLang="en-US" smtClean="0"/>
              <a:t>2015/2/24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222422-83F9-4FA6-BF99-16FCF983496F}"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81FACBB3-96EA-4F22-9720-91614E7C945B}" type="datetime1">
              <a:rPr kumimoji="1" lang="ja-JP" altLang="en-US" smtClean="0"/>
              <a:t>2015/2/24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222422-83F9-4FA6-BF99-16FCF983496F}"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130" y="4406907"/>
            <a:ext cx="8416052"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130" y="2906713"/>
            <a:ext cx="8416052" cy="1500187"/>
          </a:xfrm>
        </p:spPr>
        <p:txBody>
          <a:bodyPr anchor="b"/>
          <a:lstStyle>
            <a:lvl1pPr marL="0" indent="0">
              <a:buNone/>
              <a:defRPr sz="2000">
                <a:solidFill>
                  <a:schemeClr val="tx1">
                    <a:tint val="75000"/>
                  </a:schemeClr>
                </a:solidFill>
              </a:defRPr>
            </a:lvl1pPr>
            <a:lvl2pPr marL="457120" indent="0">
              <a:buNone/>
              <a:defRPr sz="1800">
                <a:solidFill>
                  <a:schemeClr val="tx1">
                    <a:tint val="75000"/>
                  </a:schemeClr>
                </a:solidFill>
              </a:defRPr>
            </a:lvl2pPr>
            <a:lvl3pPr marL="914238" indent="0">
              <a:buNone/>
              <a:defRPr sz="1600">
                <a:solidFill>
                  <a:schemeClr val="tx1">
                    <a:tint val="75000"/>
                  </a:schemeClr>
                </a:solidFill>
              </a:defRPr>
            </a:lvl3pPr>
            <a:lvl4pPr marL="1371357" indent="0">
              <a:buNone/>
              <a:defRPr sz="1400">
                <a:solidFill>
                  <a:schemeClr val="tx1">
                    <a:tint val="75000"/>
                  </a:schemeClr>
                </a:solidFill>
              </a:defRPr>
            </a:lvl4pPr>
            <a:lvl5pPr marL="1828476" indent="0">
              <a:buNone/>
              <a:defRPr sz="1400">
                <a:solidFill>
                  <a:schemeClr val="tx1">
                    <a:tint val="75000"/>
                  </a:schemeClr>
                </a:solidFill>
              </a:defRPr>
            </a:lvl5pPr>
            <a:lvl6pPr marL="2285595" indent="0">
              <a:buNone/>
              <a:defRPr sz="1400">
                <a:solidFill>
                  <a:schemeClr val="tx1">
                    <a:tint val="75000"/>
                  </a:schemeClr>
                </a:solidFill>
              </a:defRPr>
            </a:lvl6pPr>
            <a:lvl7pPr marL="2742714" indent="0">
              <a:buNone/>
              <a:defRPr sz="1400">
                <a:solidFill>
                  <a:schemeClr val="tx1">
                    <a:tint val="75000"/>
                  </a:schemeClr>
                </a:solidFill>
              </a:defRPr>
            </a:lvl7pPr>
            <a:lvl8pPr marL="3199834" indent="0">
              <a:buNone/>
              <a:defRPr sz="1400">
                <a:solidFill>
                  <a:schemeClr val="tx1">
                    <a:tint val="75000"/>
                  </a:schemeClr>
                </a:solidFill>
              </a:defRPr>
            </a:lvl8pPr>
            <a:lvl9pPr marL="3656952"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F31A77F4-BB36-485C-9326-8B73BF1BADC9}" type="datetime1">
              <a:rPr kumimoji="1" lang="ja-JP" altLang="en-US" smtClean="0"/>
              <a:t>2015/2/24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222422-83F9-4FA6-BF99-16FCF983496F}"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065" y="1600204"/>
            <a:ext cx="437304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3131" y="1600204"/>
            <a:ext cx="437304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C652780D-C80B-4A67-9C8C-FB09F93BDF4F}" type="datetime1">
              <a:rPr kumimoji="1" lang="ja-JP" altLang="en-US" smtClean="0"/>
              <a:t>2015/2/24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222422-83F9-4FA6-BF99-16FCF983496F}"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062" y="1535113"/>
            <a:ext cx="4374766" cy="639762"/>
          </a:xfrm>
        </p:spPr>
        <p:txBody>
          <a:bodyPr anchor="b"/>
          <a:lstStyle>
            <a:lvl1pPr marL="0" indent="0">
              <a:buNone/>
              <a:defRPr sz="2400" b="1"/>
            </a:lvl1pPr>
            <a:lvl2pPr marL="457120" indent="0">
              <a:buNone/>
              <a:defRPr sz="2000" b="1"/>
            </a:lvl2pPr>
            <a:lvl3pPr marL="914238" indent="0">
              <a:buNone/>
              <a:defRPr sz="1800" b="1"/>
            </a:lvl3pPr>
            <a:lvl4pPr marL="1371357" indent="0">
              <a:buNone/>
              <a:defRPr sz="1600" b="1"/>
            </a:lvl4pPr>
            <a:lvl5pPr marL="1828476" indent="0">
              <a:buNone/>
              <a:defRPr sz="1600" b="1"/>
            </a:lvl5pPr>
            <a:lvl6pPr marL="2285595" indent="0">
              <a:buNone/>
              <a:defRPr sz="1600" b="1"/>
            </a:lvl6pPr>
            <a:lvl7pPr marL="2742714" indent="0">
              <a:buNone/>
              <a:defRPr sz="1600" b="1"/>
            </a:lvl7pPr>
            <a:lvl8pPr marL="3199834" indent="0">
              <a:buNone/>
              <a:defRPr sz="1600" b="1"/>
            </a:lvl8pPr>
            <a:lvl9pPr marL="3656952"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062" y="2174875"/>
            <a:ext cx="43747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29694" y="1535113"/>
            <a:ext cx="4376485" cy="639762"/>
          </a:xfrm>
        </p:spPr>
        <p:txBody>
          <a:bodyPr anchor="b"/>
          <a:lstStyle>
            <a:lvl1pPr marL="0" indent="0">
              <a:buNone/>
              <a:defRPr sz="2400" b="1"/>
            </a:lvl1pPr>
            <a:lvl2pPr marL="457120" indent="0">
              <a:buNone/>
              <a:defRPr sz="2000" b="1"/>
            </a:lvl2pPr>
            <a:lvl3pPr marL="914238" indent="0">
              <a:buNone/>
              <a:defRPr sz="1800" b="1"/>
            </a:lvl3pPr>
            <a:lvl4pPr marL="1371357" indent="0">
              <a:buNone/>
              <a:defRPr sz="1600" b="1"/>
            </a:lvl4pPr>
            <a:lvl5pPr marL="1828476" indent="0">
              <a:buNone/>
              <a:defRPr sz="1600" b="1"/>
            </a:lvl5pPr>
            <a:lvl6pPr marL="2285595" indent="0">
              <a:buNone/>
              <a:defRPr sz="1600" b="1"/>
            </a:lvl6pPr>
            <a:lvl7pPr marL="2742714" indent="0">
              <a:buNone/>
              <a:defRPr sz="1600" b="1"/>
            </a:lvl7pPr>
            <a:lvl8pPr marL="3199834" indent="0">
              <a:buNone/>
              <a:defRPr sz="1600" b="1"/>
            </a:lvl8pPr>
            <a:lvl9pPr marL="3656952"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29694" y="2174875"/>
            <a:ext cx="437648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20E3C76D-655F-4652-9CB4-90E40F2A3356}" type="datetime1">
              <a:rPr kumimoji="1" lang="ja-JP" altLang="en-US" smtClean="0"/>
              <a:t>2015/2/24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222422-83F9-4FA6-BF99-16FCF983496F}"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732FCED9-775B-45CF-B4BC-81F51DCDB30A}" type="datetime1">
              <a:rPr kumimoji="1" lang="ja-JP" altLang="en-US" smtClean="0"/>
              <a:t>2015/2/24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222422-83F9-4FA6-BF99-16FCF983496F}"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468D9A1-02B7-4B1A-91F2-2F1BAF9C471C}" type="datetime1">
              <a:rPr kumimoji="1" lang="ja-JP" altLang="en-US" smtClean="0"/>
              <a:t>2015/2/24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222422-83F9-4FA6-BF99-16FCF983496F}"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065" y="273050"/>
            <a:ext cx="3257439"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1111" y="273053"/>
            <a:ext cx="55350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065" y="1435103"/>
            <a:ext cx="3257439" cy="4691063"/>
          </a:xfrm>
        </p:spPr>
        <p:txBody>
          <a:bodyPr/>
          <a:lstStyle>
            <a:lvl1pPr marL="0" indent="0">
              <a:buNone/>
              <a:defRPr sz="1400"/>
            </a:lvl1pPr>
            <a:lvl2pPr marL="457120" indent="0">
              <a:buNone/>
              <a:defRPr sz="1200"/>
            </a:lvl2pPr>
            <a:lvl3pPr marL="914238" indent="0">
              <a:buNone/>
              <a:defRPr sz="1000"/>
            </a:lvl3pPr>
            <a:lvl4pPr marL="1371357" indent="0">
              <a:buNone/>
              <a:defRPr sz="900"/>
            </a:lvl4pPr>
            <a:lvl5pPr marL="1828476" indent="0">
              <a:buNone/>
              <a:defRPr sz="900"/>
            </a:lvl5pPr>
            <a:lvl6pPr marL="2285595" indent="0">
              <a:buNone/>
              <a:defRPr sz="900"/>
            </a:lvl6pPr>
            <a:lvl7pPr marL="2742714" indent="0">
              <a:buNone/>
              <a:defRPr sz="900"/>
            </a:lvl7pPr>
            <a:lvl8pPr marL="3199834" indent="0">
              <a:buNone/>
              <a:defRPr sz="900"/>
            </a:lvl8pPr>
            <a:lvl9pPr marL="3656952"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F4D88939-E833-4CED-BAE2-5C09D0AFC44E}" type="datetime1">
              <a:rPr kumimoji="1" lang="ja-JP" altLang="en-US" smtClean="0"/>
              <a:t>2015/2/24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222422-83F9-4FA6-BF99-16FCF983496F}"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0714" y="4800601"/>
            <a:ext cx="5940743"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0714" y="612775"/>
            <a:ext cx="5940743" cy="4114800"/>
          </a:xfrm>
        </p:spPr>
        <p:txBody>
          <a:bodyPr/>
          <a:lstStyle>
            <a:lvl1pPr marL="0" indent="0">
              <a:buNone/>
              <a:defRPr sz="3200"/>
            </a:lvl1pPr>
            <a:lvl2pPr marL="457120" indent="0">
              <a:buNone/>
              <a:defRPr sz="2800"/>
            </a:lvl2pPr>
            <a:lvl3pPr marL="914238" indent="0">
              <a:buNone/>
              <a:defRPr sz="2400"/>
            </a:lvl3pPr>
            <a:lvl4pPr marL="1371357" indent="0">
              <a:buNone/>
              <a:defRPr sz="2000"/>
            </a:lvl4pPr>
            <a:lvl5pPr marL="1828476" indent="0">
              <a:buNone/>
              <a:defRPr sz="2000"/>
            </a:lvl5pPr>
            <a:lvl6pPr marL="2285595" indent="0">
              <a:buNone/>
              <a:defRPr sz="2000"/>
            </a:lvl6pPr>
            <a:lvl7pPr marL="2742714" indent="0">
              <a:buNone/>
              <a:defRPr sz="2000"/>
            </a:lvl7pPr>
            <a:lvl8pPr marL="3199834" indent="0">
              <a:buNone/>
              <a:defRPr sz="2000"/>
            </a:lvl8pPr>
            <a:lvl9pPr marL="3656952" indent="0">
              <a:buNone/>
              <a:defRPr sz="2000"/>
            </a:lvl9pPr>
          </a:lstStyle>
          <a:p>
            <a:endParaRPr kumimoji="1" lang="ja-JP" altLang="en-US"/>
          </a:p>
        </p:txBody>
      </p:sp>
      <p:sp>
        <p:nvSpPr>
          <p:cNvPr id="4" name="テキスト プレースホルダ 3"/>
          <p:cNvSpPr>
            <a:spLocks noGrp="1"/>
          </p:cNvSpPr>
          <p:nvPr>
            <p:ph type="body" sz="half" idx="2"/>
          </p:nvPr>
        </p:nvSpPr>
        <p:spPr>
          <a:xfrm>
            <a:off x="1940714" y="5367339"/>
            <a:ext cx="5940743" cy="804862"/>
          </a:xfrm>
        </p:spPr>
        <p:txBody>
          <a:bodyPr/>
          <a:lstStyle>
            <a:lvl1pPr marL="0" indent="0">
              <a:buNone/>
              <a:defRPr sz="1400"/>
            </a:lvl1pPr>
            <a:lvl2pPr marL="457120" indent="0">
              <a:buNone/>
              <a:defRPr sz="1200"/>
            </a:lvl2pPr>
            <a:lvl3pPr marL="914238" indent="0">
              <a:buNone/>
              <a:defRPr sz="1000"/>
            </a:lvl3pPr>
            <a:lvl4pPr marL="1371357" indent="0">
              <a:buNone/>
              <a:defRPr sz="900"/>
            </a:lvl4pPr>
            <a:lvl5pPr marL="1828476" indent="0">
              <a:buNone/>
              <a:defRPr sz="900"/>
            </a:lvl5pPr>
            <a:lvl6pPr marL="2285595" indent="0">
              <a:buNone/>
              <a:defRPr sz="900"/>
            </a:lvl6pPr>
            <a:lvl7pPr marL="2742714" indent="0">
              <a:buNone/>
              <a:defRPr sz="900"/>
            </a:lvl7pPr>
            <a:lvl8pPr marL="3199834" indent="0">
              <a:buNone/>
              <a:defRPr sz="900"/>
            </a:lvl8pPr>
            <a:lvl9pPr marL="3656952"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0A703D3-DAB1-43E6-8333-9E0EE594180F}" type="datetime1">
              <a:rPr kumimoji="1" lang="ja-JP" altLang="en-US" smtClean="0"/>
              <a:t>2015/2/24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222422-83F9-4FA6-BF99-16FCF983496F}"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062" y="274638"/>
            <a:ext cx="8911114" cy="1143000"/>
          </a:xfrm>
          <a:prstGeom prst="rect">
            <a:avLst/>
          </a:prstGeom>
        </p:spPr>
        <p:txBody>
          <a:bodyPr vert="horz" lIns="91424" tIns="45712" rIns="91424" bIns="45712"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062" y="1600204"/>
            <a:ext cx="8911114" cy="4525963"/>
          </a:xfrm>
          <a:prstGeom prst="rect">
            <a:avLst/>
          </a:prstGeom>
        </p:spPr>
        <p:txBody>
          <a:bodyPr vert="horz" lIns="91424" tIns="45712" rIns="91424" bIns="45712"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064" y="6356357"/>
            <a:ext cx="2310289" cy="365125"/>
          </a:xfrm>
          <a:prstGeom prst="rect">
            <a:avLst/>
          </a:prstGeom>
        </p:spPr>
        <p:txBody>
          <a:bodyPr vert="horz" lIns="91424" tIns="45712" rIns="91424" bIns="45712" rtlCol="0" anchor="ctr"/>
          <a:lstStyle>
            <a:lvl1pPr algn="l">
              <a:defRPr sz="1200">
                <a:solidFill>
                  <a:schemeClr val="tx1">
                    <a:tint val="75000"/>
                  </a:schemeClr>
                </a:solidFill>
              </a:defRPr>
            </a:lvl1pPr>
          </a:lstStyle>
          <a:p>
            <a:fld id="{57442A65-97EB-4394-A6A6-EEEC23086074}" type="datetime1">
              <a:rPr kumimoji="1" lang="ja-JP" altLang="en-US" smtClean="0"/>
              <a:t>2015/2/24</a:t>
            </a:fld>
            <a:endParaRPr kumimoji="1" lang="ja-JP" altLang="en-US"/>
          </a:p>
        </p:txBody>
      </p:sp>
      <p:sp>
        <p:nvSpPr>
          <p:cNvPr id="5" name="フッター プレースホルダ 4"/>
          <p:cNvSpPr>
            <a:spLocks noGrp="1"/>
          </p:cNvSpPr>
          <p:nvPr>
            <p:ph type="ftr" sz="quarter" idx="3"/>
          </p:nvPr>
        </p:nvSpPr>
        <p:spPr>
          <a:xfrm>
            <a:off x="3382925" y="6356357"/>
            <a:ext cx="3135392" cy="365125"/>
          </a:xfrm>
          <a:prstGeom prst="rect">
            <a:avLst/>
          </a:prstGeom>
        </p:spPr>
        <p:txBody>
          <a:bodyPr vert="horz" lIns="91424" tIns="45712" rIns="91424" bIns="45712"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5889" y="6356357"/>
            <a:ext cx="2310289" cy="365125"/>
          </a:xfrm>
          <a:prstGeom prst="rect">
            <a:avLst/>
          </a:prstGeom>
        </p:spPr>
        <p:txBody>
          <a:bodyPr vert="horz" lIns="91424" tIns="45712" rIns="91424" bIns="45712" rtlCol="0" anchor="ctr"/>
          <a:lstStyle>
            <a:lvl1pPr algn="r">
              <a:defRPr sz="1200" b="1">
                <a:solidFill>
                  <a:schemeClr val="tx2"/>
                </a:solidFill>
              </a:defRPr>
            </a:lvl1pPr>
          </a:lstStyle>
          <a:p>
            <a:fld id="{D2222422-83F9-4FA6-BF99-16FCF983496F}"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238" rtl="0" eaLnBrk="1" latinLnBrk="0" hangingPunct="1">
        <a:spcBef>
          <a:spcPct val="0"/>
        </a:spcBef>
        <a:buNone/>
        <a:defRPr kumimoji="1" sz="4400" kern="1200">
          <a:solidFill>
            <a:schemeClr val="tx1"/>
          </a:solidFill>
          <a:latin typeface="+mj-lt"/>
          <a:ea typeface="+mj-ea"/>
          <a:cs typeface="+mj-cs"/>
        </a:defRPr>
      </a:lvl1pPr>
    </p:titleStyle>
    <p:bodyStyle>
      <a:lvl1pPr marL="342839" indent="-342839" algn="l" defTabSz="914238"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819" indent="-285700" algn="l" defTabSz="914238"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797" indent="-228558" algn="l" defTabSz="914238"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9916" indent="-228558" algn="l" defTabSz="914238"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035" indent="-228558" algn="l" defTabSz="914238"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155" indent="-228558" algn="l" defTabSz="914238"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272" indent="-228558" algn="l" defTabSz="914238"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392" indent="-228558" algn="l" defTabSz="914238"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511" indent="-228558" algn="l" defTabSz="914238"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238" rtl="0" eaLnBrk="1" latinLnBrk="0" hangingPunct="1">
        <a:defRPr kumimoji="1" sz="1800" kern="1200">
          <a:solidFill>
            <a:schemeClr val="tx1"/>
          </a:solidFill>
          <a:latin typeface="+mn-lt"/>
          <a:ea typeface="+mn-ea"/>
          <a:cs typeface="+mn-cs"/>
        </a:defRPr>
      </a:lvl1pPr>
      <a:lvl2pPr marL="457120" algn="l" defTabSz="914238" rtl="0" eaLnBrk="1" latinLnBrk="0" hangingPunct="1">
        <a:defRPr kumimoji="1" sz="1800" kern="1200">
          <a:solidFill>
            <a:schemeClr val="tx1"/>
          </a:solidFill>
          <a:latin typeface="+mn-lt"/>
          <a:ea typeface="+mn-ea"/>
          <a:cs typeface="+mn-cs"/>
        </a:defRPr>
      </a:lvl2pPr>
      <a:lvl3pPr marL="914238" algn="l" defTabSz="914238" rtl="0" eaLnBrk="1" latinLnBrk="0" hangingPunct="1">
        <a:defRPr kumimoji="1" sz="1800" kern="1200">
          <a:solidFill>
            <a:schemeClr val="tx1"/>
          </a:solidFill>
          <a:latin typeface="+mn-lt"/>
          <a:ea typeface="+mn-ea"/>
          <a:cs typeface="+mn-cs"/>
        </a:defRPr>
      </a:lvl3pPr>
      <a:lvl4pPr marL="1371357" algn="l" defTabSz="914238" rtl="0" eaLnBrk="1" latinLnBrk="0" hangingPunct="1">
        <a:defRPr kumimoji="1" sz="1800" kern="1200">
          <a:solidFill>
            <a:schemeClr val="tx1"/>
          </a:solidFill>
          <a:latin typeface="+mn-lt"/>
          <a:ea typeface="+mn-ea"/>
          <a:cs typeface="+mn-cs"/>
        </a:defRPr>
      </a:lvl4pPr>
      <a:lvl5pPr marL="1828476" algn="l" defTabSz="914238" rtl="0" eaLnBrk="1" latinLnBrk="0" hangingPunct="1">
        <a:defRPr kumimoji="1" sz="1800" kern="1200">
          <a:solidFill>
            <a:schemeClr val="tx1"/>
          </a:solidFill>
          <a:latin typeface="+mn-lt"/>
          <a:ea typeface="+mn-ea"/>
          <a:cs typeface="+mn-cs"/>
        </a:defRPr>
      </a:lvl5pPr>
      <a:lvl6pPr marL="2285595" algn="l" defTabSz="914238" rtl="0" eaLnBrk="1" latinLnBrk="0" hangingPunct="1">
        <a:defRPr kumimoji="1" sz="1800" kern="1200">
          <a:solidFill>
            <a:schemeClr val="tx1"/>
          </a:solidFill>
          <a:latin typeface="+mn-lt"/>
          <a:ea typeface="+mn-ea"/>
          <a:cs typeface="+mn-cs"/>
        </a:defRPr>
      </a:lvl6pPr>
      <a:lvl7pPr marL="2742714" algn="l" defTabSz="914238" rtl="0" eaLnBrk="1" latinLnBrk="0" hangingPunct="1">
        <a:defRPr kumimoji="1" sz="1800" kern="1200">
          <a:solidFill>
            <a:schemeClr val="tx1"/>
          </a:solidFill>
          <a:latin typeface="+mn-lt"/>
          <a:ea typeface="+mn-ea"/>
          <a:cs typeface="+mn-cs"/>
        </a:defRPr>
      </a:lvl7pPr>
      <a:lvl8pPr marL="3199834" algn="l" defTabSz="914238" rtl="0" eaLnBrk="1" latinLnBrk="0" hangingPunct="1">
        <a:defRPr kumimoji="1" sz="1800" kern="1200">
          <a:solidFill>
            <a:schemeClr val="tx1"/>
          </a:solidFill>
          <a:latin typeface="+mn-lt"/>
          <a:ea typeface="+mn-ea"/>
          <a:cs typeface="+mn-cs"/>
        </a:defRPr>
      </a:lvl8pPr>
      <a:lvl9pPr marL="3656952" algn="l" defTabSz="914238"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80"/>
          <p:cNvSpPr>
            <a:spLocks noChangeArrowheads="1"/>
          </p:cNvSpPr>
          <p:nvPr/>
        </p:nvSpPr>
        <p:spPr bwMode="auto">
          <a:xfrm>
            <a:off x="0" y="3238624"/>
            <a:ext cx="988404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51" tIns="45678" rIns="91351" bIns="45678" anchor="ctr"/>
          <a:lstStyle/>
          <a:p>
            <a:pPr algn="ctr">
              <a:tabLst>
                <a:tab pos="1700213" algn="l"/>
              </a:tabLst>
            </a:pPr>
            <a:r>
              <a:rPr lang="ja-JP" altLang="en-US" sz="3600" b="1" dirty="0" smtClean="0">
                <a:latin typeface="ＭＳ Ｐゴシック" panose="020B0600070205080204" pitchFamily="50" charset="-128"/>
                <a:ea typeface="ＭＳ Ｐゴシック" panose="020B0600070205080204" pitchFamily="50" charset="-128"/>
              </a:rPr>
              <a:t>介護人材確保の基本的な考え方（案）</a:t>
            </a:r>
            <a:endParaRPr lang="en-US" altLang="ja-JP" sz="3600" b="1" dirty="0" smtClean="0">
              <a:latin typeface="ＭＳ Ｐゴシック" panose="020B0600070205080204" pitchFamily="50" charset="-128"/>
              <a:ea typeface="ＭＳ Ｐゴシック" panose="020B0600070205080204" pitchFamily="50" charset="-128"/>
            </a:endParaRPr>
          </a:p>
          <a:p>
            <a:pPr algn="ctr">
              <a:tabLst>
                <a:tab pos="1700213" algn="l"/>
              </a:tabLst>
            </a:pPr>
            <a:r>
              <a:rPr lang="ja-JP" altLang="en-US" sz="2800" b="1" dirty="0">
                <a:latin typeface="ＭＳ Ｐゴシック" panose="020B0600070205080204" pitchFamily="50" charset="-128"/>
                <a:ea typeface="ＭＳ Ｐゴシック" panose="020B0600070205080204" pitchFamily="50" charset="-128"/>
              </a:rPr>
              <a:t>～</a:t>
            </a:r>
            <a:r>
              <a:rPr lang="ja-JP" altLang="en-US" sz="2800" b="1" dirty="0" smtClean="0">
                <a:latin typeface="ＭＳ Ｐゴシック" panose="020B0600070205080204" pitchFamily="50" charset="-128"/>
                <a:ea typeface="ＭＳ Ｐゴシック" panose="020B0600070205080204" pitchFamily="50" charset="-128"/>
              </a:rPr>
              <a:t>介護人材</a:t>
            </a:r>
            <a:r>
              <a:rPr lang="ja-JP" altLang="en-US" sz="2800" b="1" dirty="0">
                <a:latin typeface="ＭＳ Ｐゴシック" panose="020B0600070205080204" pitchFamily="50" charset="-128"/>
                <a:ea typeface="ＭＳ Ｐゴシック" panose="020B0600070205080204" pitchFamily="50" charset="-128"/>
              </a:rPr>
              <a:t>確保</a:t>
            </a:r>
            <a:r>
              <a:rPr lang="ja-JP" altLang="en-US" sz="2800" b="1" dirty="0" smtClean="0">
                <a:latin typeface="ＭＳ Ｐゴシック" panose="020B0600070205080204" pitchFamily="50" charset="-128"/>
                <a:ea typeface="ＭＳ Ｐゴシック" panose="020B0600070205080204" pitchFamily="50" charset="-128"/>
              </a:rPr>
              <a:t>の総合的・計画的な推進について</a:t>
            </a:r>
            <a:r>
              <a:rPr lang="ja-JP" altLang="en-US" sz="2800" b="1" dirty="0">
                <a:latin typeface="ＭＳ Ｐゴシック" panose="020B0600070205080204" pitchFamily="50" charset="-128"/>
                <a:ea typeface="ＭＳ Ｐゴシック" panose="020B0600070205080204" pitchFamily="50" charset="-128"/>
              </a:rPr>
              <a:t>～</a:t>
            </a:r>
            <a:endParaRPr lang="en-US" altLang="ja-JP" sz="2800" b="1" dirty="0" smtClean="0">
              <a:latin typeface="ＭＳ Ｐゴシック" panose="020B0600070205080204" pitchFamily="50" charset="-128"/>
              <a:ea typeface="ＭＳ Ｐゴシック" panose="020B0600070205080204" pitchFamily="50" charset="-128"/>
            </a:endParaRPr>
          </a:p>
        </p:txBody>
      </p:sp>
      <p:sp>
        <p:nvSpPr>
          <p:cNvPr id="6" name="Rectangle 180"/>
          <p:cNvSpPr>
            <a:spLocks noChangeArrowheads="1"/>
          </p:cNvSpPr>
          <p:nvPr/>
        </p:nvSpPr>
        <p:spPr bwMode="auto">
          <a:xfrm>
            <a:off x="0" y="5902920"/>
            <a:ext cx="988404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51" tIns="45678" rIns="91351" bIns="45678" anchor="ctr"/>
          <a:lstStyle/>
          <a:p>
            <a:pPr algn="ctr">
              <a:tabLst>
                <a:tab pos="1700213" algn="l"/>
              </a:tabLst>
            </a:pPr>
            <a:r>
              <a:rPr lang="ja-JP" altLang="en-US" sz="2800" b="1" dirty="0" smtClean="0">
                <a:latin typeface="ＭＳ Ｐゴシック" panose="020B0600070205080204" pitchFamily="50" charset="-128"/>
                <a:ea typeface="ＭＳ Ｐゴシック" panose="020B0600070205080204" pitchFamily="50" charset="-128"/>
              </a:rPr>
              <a:t>社会・援護局福祉基盤課福祉</a:t>
            </a:r>
            <a:r>
              <a:rPr lang="ja-JP" altLang="en-US" sz="2800" b="1" dirty="0">
                <a:latin typeface="ＭＳ Ｐゴシック" panose="020B0600070205080204" pitchFamily="50" charset="-128"/>
                <a:ea typeface="ＭＳ Ｐゴシック" panose="020B0600070205080204" pitchFamily="50" charset="-128"/>
              </a:rPr>
              <a:t>人材確保対策室</a:t>
            </a:r>
            <a:endParaRPr lang="en-US" altLang="ja-JP" sz="2800" b="1" dirty="0" smtClean="0">
              <a:latin typeface="ＭＳ Ｐゴシック" panose="020B0600070205080204" pitchFamily="50" charset="-128"/>
              <a:ea typeface="ＭＳ Ｐゴシック" panose="020B0600070205080204" pitchFamily="50" charset="-128"/>
            </a:endParaRPr>
          </a:p>
        </p:txBody>
      </p:sp>
      <p:sp>
        <p:nvSpPr>
          <p:cNvPr id="2" name="テキスト ボックス 1"/>
          <p:cNvSpPr txBox="1"/>
          <p:nvPr/>
        </p:nvSpPr>
        <p:spPr>
          <a:xfrm>
            <a:off x="4230538" y="141928"/>
            <a:ext cx="5678815" cy="307777"/>
          </a:xfrm>
          <a:prstGeom prst="rect">
            <a:avLst/>
          </a:prstGeom>
          <a:noFill/>
        </p:spPr>
        <p:txBody>
          <a:bodyPr wrap="square" rtlCol="0">
            <a:spAutoFit/>
          </a:bodyPr>
          <a:lstStyle/>
          <a:p>
            <a:pPr algn="ctr"/>
            <a:r>
              <a:rPr kumimoji="1" lang="ja-JP" altLang="en-US" sz="1400" dirty="0" smtClean="0">
                <a:latin typeface="+mn-ea"/>
              </a:rPr>
              <a:t>平成</a:t>
            </a:r>
            <a:r>
              <a:rPr kumimoji="1" lang="en-US" altLang="ja-JP" sz="1400" dirty="0" smtClean="0">
                <a:latin typeface="+mn-ea"/>
              </a:rPr>
              <a:t>27</a:t>
            </a:r>
            <a:r>
              <a:rPr kumimoji="1" lang="ja-JP" altLang="en-US" sz="1400" dirty="0" smtClean="0">
                <a:latin typeface="+mn-ea"/>
              </a:rPr>
              <a:t>年</a:t>
            </a:r>
            <a:r>
              <a:rPr kumimoji="1" lang="en-US" altLang="ja-JP" sz="1400" dirty="0" smtClean="0">
                <a:latin typeface="+mn-ea"/>
              </a:rPr>
              <a:t>3</a:t>
            </a:r>
            <a:r>
              <a:rPr kumimoji="1" lang="ja-JP" altLang="en-US" sz="1400" dirty="0" smtClean="0">
                <a:latin typeface="+mn-ea"/>
              </a:rPr>
              <a:t>月</a:t>
            </a:r>
            <a:r>
              <a:rPr kumimoji="1" lang="en-US" altLang="ja-JP" sz="1400" dirty="0" smtClean="0">
                <a:latin typeface="+mn-ea"/>
              </a:rPr>
              <a:t>2</a:t>
            </a:r>
            <a:r>
              <a:rPr kumimoji="1" lang="ja-JP" altLang="en-US" sz="1400" dirty="0" smtClean="0">
                <a:latin typeface="+mn-ea"/>
              </a:rPr>
              <a:t>日</a:t>
            </a:r>
            <a:r>
              <a:rPr kumimoji="1" lang="en-US" altLang="ja-JP" sz="1400" dirty="0" smtClean="0">
                <a:latin typeface="+mn-ea"/>
              </a:rPr>
              <a:t>(</a:t>
            </a:r>
            <a:r>
              <a:rPr kumimoji="1" lang="ja-JP" altLang="en-US" sz="1400" dirty="0" smtClean="0">
                <a:latin typeface="+mn-ea"/>
              </a:rPr>
              <a:t>月</a:t>
            </a:r>
            <a:r>
              <a:rPr kumimoji="1" lang="en-US" altLang="ja-JP" sz="1400" dirty="0" smtClean="0">
                <a:latin typeface="+mn-ea"/>
              </a:rPr>
              <a:t>) </a:t>
            </a:r>
            <a:r>
              <a:rPr kumimoji="1" lang="ja-JP" altLang="en-US" sz="1400" dirty="0" smtClean="0">
                <a:latin typeface="+mn-ea"/>
              </a:rPr>
              <a:t>全国介護保険・高齢者保健福祉担当課長会議資料</a:t>
            </a:r>
            <a:endParaRPr kumimoji="1" lang="ja-JP" altLang="en-US" sz="1400" dirty="0">
              <a:latin typeface="+mn-ea"/>
            </a:endParaRPr>
          </a:p>
        </p:txBody>
      </p:sp>
    </p:spTree>
    <p:extLst>
      <p:ext uri="{BB962C8B-B14F-4D97-AF65-F5344CB8AC3E}">
        <p14:creationId xmlns:p14="http://schemas.microsoft.com/office/powerpoint/2010/main" val="2540961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bwMode="auto">
          <a:xfrm>
            <a:off x="126082" y="546948"/>
            <a:ext cx="9597049" cy="36177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rtlCol="0" anchor="ctr"/>
          <a:lstStyle/>
          <a:p>
            <a:r>
              <a:rPr lang="ja-JP" altLang="en-US" b="1" dirty="0">
                <a:solidFill>
                  <a:schemeClr val="bg2">
                    <a:lumMod val="10000"/>
                  </a:schemeClr>
                </a:solidFill>
                <a:latin typeface="+mn-ea"/>
              </a:rPr>
              <a:t>目指す</a:t>
            </a:r>
            <a:r>
              <a:rPr lang="ja-JP" altLang="en-US" b="1" dirty="0" smtClean="0">
                <a:solidFill>
                  <a:schemeClr val="bg2">
                    <a:lumMod val="10000"/>
                  </a:schemeClr>
                </a:solidFill>
                <a:latin typeface="+mn-ea"/>
              </a:rPr>
              <a:t>姿</a:t>
            </a:r>
            <a:r>
              <a:rPr lang="ja-JP" altLang="en-US" b="1" dirty="0">
                <a:solidFill>
                  <a:schemeClr val="bg2">
                    <a:lumMod val="10000"/>
                  </a:schemeClr>
                </a:solidFill>
                <a:latin typeface="+mn-ea"/>
              </a:rPr>
              <a:t>２</a:t>
            </a:r>
            <a:r>
              <a:rPr lang="ja-JP" altLang="en-US" b="1" dirty="0" smtClean="0">
                <a:solidFill>
                  <a:schemeClr val="bg2">
                    <a:lumMod val="10000"/>
                  </a:schemeClr>
                </a:solidFill>
                <a:latin typeface="+mn-ea"/>
              </a:rPr>
              <a:t>．道を作る　</a:t>
            </a:r>
            <a:r>
              <a:rPr lang="ja-JP" altLang="en-US" sz="1400" b="1" dirty="0" smtClean="0">
                <a:solidFill>
                  <a:schemeClr val="bg2">
                    <a:lumMod val="10000"/>
                  </a:schemeClr>
                </a:solidFill>
                <a:latin typeface="+mn-ea"/>
              </a:rPr>
              <a:t>～キャリアパスを構築する～</a:t>
            </a:r>
            <a:endParaRPr lang="ja-JP" altLang="en-US" sz="1400" b="1" dirty="0">
              <a:solidFill>
                <a:schemeClr val="bg2">
                  <a:lumMod val="10000"/>
                </a:schemeClr>
              </a:solidFill>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2308354927"/>
              </p:ext>
            </p:extLst>
          </p:nvPr>
        </p:nvGraphicFramePr>
        <p:xfrm>
          <a:off x="126082" y="1124744"/>
          <a:ext cx="9597048" cy="5209568"/>
        </p:xfrm>
        <a:graphic>
          <a:graphicData uri="http://schemas.openxmlformats.org/drawingml/2006/table">
            <a:tbl>
              <a:tblPr firstRow="1" bandRow="1">
                <a:tableStyleId>{93296810-A885-4BE3-A3E7-6D5BEEA58F35}</a:tableStyleId>
              </a:tblPr>
              <a:tblGrid>
                <a:gridCol w="432049"/>
                <a:gridCol w="1368152"/>
                <a:gridCol w="5256584"/>
                <a:gridCol w="1224136"/>
                <a:gridCol w="1316127"/>
              </a:tblGrid>
              <a:tr h="1012832">
                <a:tc>
                  <a:txBody>
                    <a:bodyPr/>
                    <a:lstStyle/>
                    <a:p>
                      <a:pPr algn="ctr"/>
                      <a:r>
                        <a:rPr kumimoji="1" lang="ja-JP" altLang="en-US" sz="1400" b="1" dirty="0" smtClean="0">
                          <a:solidFill>
                            <a:schemeClr val="tx1"/>
                          </a:solidFill>
                          <a:latin typeface="+mn-ea"/>
                          <a:ea typeface="+mn-ea"/>
                        </a:rPr>
                        <a:t>８</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従事者の資格取得支援</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介護従業者が、介護福祉士資格を取得しやすくなるよう、実務者研修の受講期間の設定の柔軟化や実務経験要件である３年間の見込み受験を認める</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28</a:t>
                      </a:r>
                      <a:r>
                        <a:rPr kumimoji="1" lang="ja-JP" altLang="en-US" sz="1200" b="1" dirty="0" smtClean="0">
                          <a:solidFill>
                            <a:schemeClr val="tx1"/>
                          </a:solidFill>
                          <a:latin typeface="+mn-ea"/>
                          <a:ea typeface="+mn-ea"/>
                        </a:rPr>
                        <a:t>年度～</a:t>
                      </a:r>
                      <a:endParaRPr kumimoji="1" lang="en-US" altLang="ja-JP" sz="12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1" dirty="0" smtClean="0">
                          <a:solidFill>
                            <a:schemeClr val="tx1"/>
                          </a:solidFill>
                          <a:latin typeface="+mn-ea"/>
                          <a:ea typeface="+mn-ea"/>
                        </a:rPr>
                        <a:t>社会福祉士及び介護福祉士法施行規則改正等</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1012832">
                <a:tc>
                  <a:txBody>
                    <a:bodyPr/>
                    <a:lstStyle/>
                    <a:p>
                      <a:pPr algn="ctr"/>
                      <a:r>
                        <a:rPr kumimoji="1" lang="ja-JP" altLang="en-US" sz="1400" b="1" dirty="0" smtClean="0">
                          <a:solidFill>
                            <a:schemeClr val="tx1"/>
                          </a:solidFill>
                          <a:latin typeface="+mn-ea"/>
                          <a:ea typeface="+mn-ea"/>
                        </a:rPr>
                        <a:t>９</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離職した介護福祉士の届出制度創設と再就業支援</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介護福祉士の離職時に都道府県福祉人材センターへ届け出る制度を創設し、離職者情報を把握し、メールによる情報提供、技術の再修得のための研修、職場体験支援等により、復職しやすい環境づくりを行う</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29</a:t>
                      </a:r>
                      <a:r>
                        <a:rPr kumimoji="1" lang="ja-JP" altLang="en-US" sz="1200" b="1" dirty="0" smtClean="0">
                          <a:solidFill>
                            <a:schemeClr val="tx1"/>
                          </a:solidFill>
                          <a:latin typeface="+mn-ea"/>
                          <a:ea typeface="+mn-ea"/>
                        </a:rPr>
                        <a:t>年度～</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1" dirty="0" smtClean="0">
                          <a:solidFill>
                            <a:schemeClr val="tx1"/>
                          </a:solidFill>
                          <a:latin typeface="+mn-ea"/>
                          <a:ea typeface="+mn-ea"/>
                        </a:rPr>
                        <a:t>社会福祉法改正</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90</a:t>
                      </a:r>
                      <a:r>
                        <a:rPr kumimoji="1" lang="ja-JP" altLang="en-US" sz="1200" b="1" dirty="0" smtClean="0">
                          <a:solidFill>
                            <a:schemeClr val="tx1"/>
                          </a:solidFill>
                          <a:latin typeface="+mn-ea"/>
                          <a:ea typeface="+mn-ea"/>
                        </a:rPr>
                        <a:t>億円の内数</a:t>
                      </a:r>
                      <a:endParaRPr kumimoji="1" lang="en-US" altLang="ja-JP" sz="1200" b="1" dirty="0" smtClean="0">
                        <a:solidFill>
                          <a:schemeClr val="tx1"/>
                        </a:solidFill>
                        <a:latin typeface="+mn-ea"/>
                        <a:ea typeface="+mn-ea"/>
                      </a:endParaRPr>
                    </a:p>
                    <a:p>
                      <a:r>
                        <a:rPr kumimoji="1" lang="ja-JP" altLang="en-US" sz="1100" b="1" dirty="0" smtClean="0">
                          <a:solidFill>
                            <a:schemeClr val="tx1"/>
                          </a:solidFill>
                          <a:latin typeface="+mn-ea"/>
                          <a:ea typeface="+mn-ea"/>
                        </a:rPr>
                        <a:t>（地域医療介護総合確保基金）</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1012832">
                <a:tc>
                  <a:txBody>
                    <a:bodyPr/>
                    <a:lstStyle/>
                    <a:p>
                      <a:pPr algn="ctr"/>
                      <a:r>
                        <a:rPr kumimoji="1" lang="ja-JP" altLang="en-US" sz="1400" b="1" dirty="0" smtClean="0">
                          <a:solidFill>
                            <a:schemeClr val="tx1"/>
                          </a:solidFill>
                          <a:latin typeface="+mn-ea"/>
                          <a:ea typeface="+mn-ea"/>
                        </a:rPr>
                        <a:t>１０</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介護事業者によるキャリアパス整備の推進</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職員処遇改善加算におけるキャリアパス要件の見直しを行い、キャリアアップ支援に取り組む事業者にかかる介護報酬上の更なる評価を行う。また、小規模事業者の共同による研修・人事管理システムの導入のための研修等を行う</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en-US" altLang="ja-JP" sz="1200" b="1" dirty="0" smtClean="0">
                        <a:solidFill>
                          <a:schemeClr val="tx1"/>
                        </a:solidFill>
                        <a:latin typeface="+mn-ea"/>
                        <a:ea typeface="+mn-ea"/>
                      </a:endParaRPr>
                    </a:p>
                    <a:p>
                      <a:r>
                        <a:rPr kumimoji="1" lang="ja-JP" altLang="en-US" sz="1200" b="1" dirty="0" smtClean="0">
                          <a:solidFill>
                            <a:schemeClr val="tx1"/>
                          </a:solidFill>
                          <a:latin typeface="+mn-ea"/>
                          <a:ea typeface="+mn-ea"/>
                        </a:rPr>
                        <a:t>介護報酬改定</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90</a:t>
                      </a:r>
                      <a:r>
                        <a:rPr kumimoji="1" lang="ja-JP" altLang="en-US" sz="1200" b="1" dirty="0" smtClean="0">
                          <a:solidFill>
                            <a:schemeClr val="tx1"/>
                          </a:solidFill>
                          <a:latin typeface="+mn-ea"/>
                          <a:ea typeface="+mn-ea"/>
                        </a:rPr>
                        <a:t>億円の内数</a:t>
                      </a:r>
                      <a:endParaRPr kumimoji="1" lang="en-US" altLang="ja-JP" sz="1200" b="1" dirty="0" smtClean="0">
                        <a:solidFill>
                          <a:schemeClr val="tx1"/>
                        </a:solidFill>
                        <a:latin typeface="+mn-ea"/>
                        <a:ea typeface="+mn-ea"/>
                      </a:endParaRPr>
                    </a:p>
                    <a:p>
                      <a:r>
                        <a:rPr kumimoji="1" lang="ja-JP" altLang="en-US" sz="1100" b="1" dirty="0" smtClean="0">
                          <a:solidFill>
                            <a:schemeClr val="tx1"/>
                          </a:solidFill>
                          <a:latin typeface="+mn-ea"/>
                          <a:ea typeface="+mn-ea"/>
                        </a:rPr>
                        <a:t>（地域医療介護総合確保基金）</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1012832">
                <a:tc>
                  <a:txBody>
                    <a:bodyPr/>
                    <a:lstStyle/>
                    <a:p>
                      <a:pPr algn="ctr"/>
                      <a:r>
                        <a:rPr kumimoji="1" lang="ja-JP" altLang="en-US" sz="1400" b="1" dirty="0" smtClean="0">
                          <a:solidFill>
                            <a:schemeClr val="tx1"/>
                          </a:solidFill>
                          <a:latin typeface="+mn-ea"/>
                          <a:ea typeface="+mn-ea"/>
                        </a:rPr>
                        <a:t>１１</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キャリアアップに取り組む事業者への支援</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正規・非正規を問わず労働者に対して職業訓練などを実施する介護事</a:t>
                      </a:r>
                      <a:r>
                        <a:rPr kumimoji="1" lang="ja-JP" altLang="en-US" sz="1400" b="1" smtClean="0">
                          <a:solidFill>
                            <a:schemeClr val="tx1"/>
                          </a:solidFill>
                          <a:latin typeface="+mn-ea"/>
                          <a:ea typeface="+mn-ea"/>
                        </a:rPr>
                        <a:t>業者に、訓練</a:t>
                      </a:r>
                      <a:r>
                        <a:rPr kumimoji="1" lang="ja-JP" altLang="en-US" sz="1400" b="1" dirty="0" smtClean="0">
                          <a:solidFill>
                            <a:schemeClr val="tx1"/>
                          </a:solidFill>
                          <a:latin typeface="+mn-ea"/>
                          <a:ea typeface="+mn-ea"/>
                        </a:rPr>
                        <a:t>経費や訓練中の賃金助成を行う</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319</a:t>
                      </a:r>
                      <a:r>
                        <a:rPr kumimoji="1" lang="ja-JP" altLang="en-US" sz="1200" b="1" dirty="0" smtClean="0">
                          <a:solidFill>
                            <a:schemeClr val="tx1"/>
                          </a:solidFill>
                          <a:latin typeface="+mn-ea"/>
                          <a:ea typeface="+mn-ea"/>
                        </a:rPr>
                        <a:t>億円の内数</a:t>
                      </a:r>
                      <a:endParaRPr kumimoji="1" lang="en-US" altLang="ja-JP" sz="1200" b="1" dirty="0" smtClean="0">
                        <a:solidFill>
                          <a:schemeClr val="tx1"/>
                        </a:solidFill>
                        <a:latin typeface="+mn-ea"/>
                        <a:ea typeface="+mn-ea"/>
                      </a:endParaRPr>
                    </a:p>
                    <a:p>
                      <a:r>
                        <a:rPr kumimoji="1" lang="ja-JP" altLang="en-US" sz="1100" b="1" dirty="0" smtClean="0">
                          <a:solidFill>
                            <a:schemeClr val="tx1"/>
                          </a:solidFill>
                          <a:latin typeface="+mn-ea"/>
                          <a:ea typeface="+mn-ea"/>
                        </a:rPr>
                        <a:t>（キャリア形成促進助成金・キャリアアップ助成金）</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1012832">
                <a:tc>
                  <a:txBody>
                    <a:bodyPr/>
                    <a:lstStyle/>
                    <a:p>
                      <a:pPr algn="ctr"/>
                      <a:r>
                        <a:rPr kumimoji="1" lang="ja-JP" altLang="en-US" sz="1400" b="1" dirty="0" smtClean="0">
                          <a:solidFill>
                            <a:schemeClr val="tx1"/>
                          </a:solidFill>
                          <a:latin typeface="+mn-ea"/>
                          <a:ea typeface="+mn-ea"/>
                        </a:rPr>
                        <a:t>１２</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研修受講機会の確保</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各種研修（実務者研修、喀痰吸引等研修、認知症ケア研修、介護職員初任者研修等）の受講時における代替職員の確保等の支援（雇上げ経費）を行う</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90</a:t>
                      </a:r>
                      <a:r>
                        <a:rPr kumimoji="1" lang="ja-JP" altLang="en-US" sz="1200" b="1" dirty="0" smtClean="0">
                          <a:solidFill>
                            <a:schemeClr val="tx1"/>
                          </a:solidFill>
                          <a:latin typeface="+mn-ea"/>
                          <a:ea typeface="+mn-ea"/>
                        </a:rPr>
                        <a:t>億円の内数</a:t>
                      </a:r>
                      <a:endParaRPr kumimoji="1" lang="en-US" altLang="ja-JP" sz="1200" b="1" dirty="0" smtClean="0">
                        <a:solidFill>
                          <a:schemeClr val="tx1"/>
                        </a:solidFill>
                        <a:latin typeface="+mn-ea"/>
                        <a:ea typeface="+mn-ea"/>
                      </a:endParaRPr>
                    </a:p>
                    <a:p>
                      <a:r>
                        <a:rPr kumimoji="1" lang="ja-JP" altLang="en-US" sz="1100" b="1" dirty="0" smtClean="0">
                          <a:solidFill>
                            <a:schemeClr val="tx1"/>
                          </a:solidFill>
                          <a:latin typeface="+mn-ea"/>
                          <a:ea typeface="+mn-ea"/>
                        </a:rPr>
                        <a:t>（地域医療介護総合確保基金）</a:t>
                      </a:r>
                      <a:endParaRPr kumimoji="1" lang="ja-JP" altLang="en-US" sz="11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3" name="スライド番号プレースホルダー 1"/>
          <p:cNvSpPr txBox="1">
            <a:spLocks/>
          </p:cNvSpPr>
          <p:nvPr/>
        </p:nvSpPr>
        <p:spPr>
          <a:xfrm>
            <a:off x="7559734" y="6497638"/>
            <a:ext cx="2310289" cy="365125"/>
          </a:xfrm>
          <a:prstGeom prst="rect">
            <a:avLst/>
          </a:prstGeom>
        </p:spPr>
        <p:txBody>
          <a:bodyPr vert="horz" lIns="91440" tIns="45720" rIns="91440" bIns="45720" rtlCol="0" anchor="ctr"/>
          <a:lstStyle>
            <a:defPPr>
              <a:defRPr lang="ja-JP"/>
            </a:defPPr>
            <a:lvl1pPr marL="0" algn="r" defTabSz="914238" rtl="0" eaLnBrk="1" latinLnBrk="0" hangingPunct="1">
              <a:defRPr kumimoji="1" sz="1200" kern="1200">
                <a:solidFill>
                  <a:schemeClr val="tx1">
                    <a:tint val="75000"/>
                  </a:schemeClr>
                </a:solidFill>
                <a:latin typeface="+mn-lt"/>
                <a:ea typeface="+mn-ea"/>
                <a:cs typeface="+mn-cs"/>
              </a:defRPr>
            </a:lvl1pPr>
            <a:lvl2pPr marL="457120" algn="l" defTabSz="914238" rtl="0" eaLnBrk="1" latinLnBrk="0" hangingPunct="1">
              <a:defRPr kumimoji="1" sz="1800" kern="1200">
                <a:solidFill>
                  <a:schemeClr val="tx1"/>
                </a:solidFill>
                <a:latin typeface="+mn-lt"/>
                <a:ea typeface="+mn-ea"/>
                <a:cs typeface="+mn-cs"/>
              </a:defRPr>
            </a:lvl2pPr>
            <a:lvl3pPr marL="914238" algn="l" defTabSz="914238" rtl="0" eaLnBrk="1" latinLnBrk="0" hangingPunct="1">
              <a:defRPr kumimoji="1" sz="1800" kern="1200">
                <a:solidFill>
                  <a:schemeClr val="tx1"/>
                </a:solidFill>
                <a:latin typeface="+mn-lt"/>
                <a:ea typeface="+mn-ea"/>
                <a:cs typeface="+mn-cs"/>
              </a:defRPr>
            </a:lvl3pPr>
            <a:lvl4pPr marL="1371357" algn="l" defTabSz="914238" rtl="0" eaLnBrk="1" latinLnBrk="0" hangingPunct="1">
              <a:defRPr kumimoji="1" sz="1800" kern="1200">
                <a:solidFill>
                  <a:schemeClr val="tx1"/>
                </a:solidFill>
                <a:latin typeface="+mn-lt"/>
                <a:ea typeface="+mn-ea"/>
                <a:cs typeface="+mn-cs"/>
              </a:defRPr>
            </a:lvl4pPr>
            <a:lvl5pPr marL="1828476" algn="l" defTabSz="914238" rtl="0" eaLnBrk="1" latinLnBrk="0" hangingPunct="1">
              <a:defRPr kumimoji="1" sz="1800" kern="1200">
                <a:solidFill>
                  <a:schemeClr val="tx1"/>
                </a:solidFill>
                <a:latin typeface="+mn-lt"/>
                <a:ea typeface="+mn-ea"/>
                <a:cs typeface="+mn-cs"/>
              </a:defRPr>
            </a:lvl5pPr>
            <a:lvl6pPr marL="2285595" algn="l" defTabSz="914238" rtl="0" eaLnBrk="1" latinLnBrk="0" hangingPunct="1">
              <a:defRPr kumimoji="1" sz="1800" kern="1200">
                <a:solidFill>
                  <a:schemeClr val="tx1"/>
                </a:solidFill>
                <a:latin typeface="+mn-lt"/>
                <a:ea typeface="+mn-ea"/>
                <a:cs typeface="+mn-cs"/>
              </a:defRPr>
            </a:lvl6pPr>
            <a:lvl7pPr marL="2742714" algn="l" defTabSz="914238" rtl="0" eaLnBrk="1" latinLnBrk="0" hangingPunct="1">
              <a:defRPr kumimoji="1" sz="1800" kern="1200">
                <a:solidFill>
                  <a:schemeClr val="tx1"/>
                </a:solidFill>
                <a:latin typeface="+mn-lt"/>
                <a:ea typeface="+mn-ea"/>
                <a:cs typeface="+mn-cs"/>
              </a:defRPr>
            </a:lvl7pPr>
            <a:lvl8pPr marL="3199834" algn="l" defTabSz="914238" rtl="0" eaLnBrk="1" latinLnBrk="0" hangingPunct="1">
              <a:defRPr kumimoji="1" sz="1800" kern="1200">
                <a:solidFill>
                  <a:schemeClr val="tx1"/>
                </a:solidFill>
                <a:latin typeface="+mn-lt"/>
                <a:ea typeface="+mn-ea"/>
                <a:cs typeface="+mn-cs"/>
              </a:defRPr>
            </a:lvl8pPr>
            <a:lvl9pPr marL="3656952" algn="l" defTabSz="914238" rtl="0" eaLnBrk="1" latinLnBrk="0" hangingPunct="1">
              <a:defRPr kumimoji="1" sz="1800" kern="1200">
                <a:solidFill>
                  <a:schemeClr val="tx1"/>
                </a:solidFill>
                <a:latin typeface="+mn-lt"/>
                <a:ea typeface="+mn-ea"/>
                <a:cs typeface="+mn-cs"/>
              </a:defRPr>
            </a:lvl9pPr>
          </a:lstStyle>
          <a:p>
            <a:fld id="{D2222422-83F9-4FA6-BF99-16FCF983496F}" type="slidenum">
              <a:rPr lang="ja-JP" altLang="en-US" sz="1600" smtClean="0">
                <a:solidFill>
                  <a:schemeClr val="tx1"/>
                </a:solidFill>
                <a:latin typeface="Bodoni MT Black" panose="02070A03080606020203" pitchFamily="18" charset="0"/>
              </a:rPr>
              <a:pPr/>
              <a:t>9</a:t>
            </a:fld>
            <a:endParaRPr lang="ja-JP" altLang="en-US" sz="1600" dirty="0">
              <a:solidFill>
                <a:schemeClr val="tx1"/>
              </a:solidFill>
              <a:latin typeface="Bodoni MT Black" panose="02070A03080606020203" pitchFamily="18" charset="0"/>
            </a:endParaRPr>
          </a:p>
        </p:txBody>
      </p:sp>
      <p:sp>
        <p:nvSpPr>
          <p:cNvPr id="6" name="Rectangle 180"/>
          <p:cNvSpPr>
            <a:spLocks noChangeArrowheads="1"/>
          </p:cNvSpPr>
          <p:nvPr/>
        </p:nvSpPr>
        <p:spPr bwMode="auto">
          <a:xfrm>
            <a:off x="5627" y="-3468"/>
            <a:ext cx="988404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51" tIns="45678" rIns="91351" bIns="45678" anchor="ctr"/>
          <a:lstStyle/>
          <a:p>
            <a:pPr algn="ctr">
              <a:tabLst>
                <a:tab pos="1700213" algn="l"/>
              </a:tabLst>
            </a:pPr>
            <a:r>
              <a:rPr lang="ja-JP" altLang="en-US" sz="2000" b="1" dirty="0" smtClean="0">
                <a:latin typeface="ＭＳ Ｐゴシック" panose="020B0600070205080204" pitchFamily="50" charset="-128"/>
                <a:ea typeface="ＭＳ Ｐゴシック" panose="020B0600070205080204" pitchFamily="50" charset="-128"/>
              </a:rPr>
              <a:t>当面の具体的な施策メニュー　（</a:t>
            </a:r>
            <a:r>
              <a:rPr lang="en-US" altLang="ja-JP" sz="2000" b="1" dirty="0">
                <a:latin typeface="ＭＳ Ｐゴシック" panose="020B0600070205080204" pitchFamily="50" charset="-128"/>
                <a:ea typeface="ＭＳ Ｐゴシック" panose="020B0600070205080204" pitchFamily="50" charset="-128"/>
              </a:rPr>
              <a:t>3</a:t>
            </a:r>
            <a:r>
              <a:rPr lang="en-US" altLang="ja-JP" sz="2000" b="1" dirty="0" smtClean="0">
                <a:latin typeface="ＭＳ Ｐゴシック" panose="020B0600070205080204" pitchFamily="50" charset="-128"/>
                <a:ea typeface="ＭＳ Ｐゴシック" panose="020B0600070205080204" pitchFamily="50" charset="-128"/>
              </a:rPr>
              <a:t>/6</a:t>
            </a:r>
            <a:r>
              <a:rPr lang="ja-JP" altLang="en-US" sz="2000" b="1" dirty="0" smtClean="0">
                <a:latin typeface="ＭＳ Ｐゴシック" panose="020B0600070205080204" pitchFamily="50" charset="-128"/>
                <a:ea typeface="ＭＳ Ｐゴシック" panose="020B0600070205080204" pitchFamily="50" charset="-128"/>
              </a:rPr>
              <a:t>）</a:t>
            </a:r>
            <a:endParaRPr lang="ja-JP" altLang="en-US" sz="2000" b="1"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1590150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bwMode="auto">
          <a:xfrm>
            <a:off x="126082" y="546948"/>
            <a:ext cx="9597049" cy="36177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rtlCol="0" anchor="ctr"/>
          <a:lstStyle/>
          <a:p>
            <a:r>
              <a:rPr lang="ja-JP" altLang="en-US" b="1" dirty="0">
                <a:solidFill>
                  <a:schemeClr val="bg2">
                    <a:lumMod val="10000"/>
                  </a:schemeClr>
                </a:solidFill>
                <a:latin typeface="+mn-ea"/>
              </a:rPr>
              <a:t>目指す</a:t>
            </a:r>
            <a:r>
              <a:rPr lang="ja-JP" altLang="en-US" b="1" dirty="0" smtClean="0">
                <a:solidFill>
                  <a:schemeClr val="bg2">
                    <a:lumMod val="10000"/>
                  </a:schemeClr>
                </a:solidFill>
                <a:latin typeface="+mn-ea"/>
              </a:rPr>
              <a:t>姿</a:t>
            </a:r>
            <a:r>
              <a:rPr lang="ja-JP" altLang="en-US" b="1" dirty="0">
                <a:solidFill>
                  <a:schemeClr val="bg2">
                    <a:lumMod val="10000"/>
                  </a:schemeClr>
                </a:solidFill>
                <a:latin typeface="+mn-ea"/>
              </a:rPr>
              <a:t>３</a:t>
            </a:r>
            <a:r>
              <a:rPr lang="ja-JP" altLang="en-US" b="1" dirty="0" smtClean="0">
                <a:solidFill>
                  <a:schemeClr val="bg2">
                    <a:lumMod val="10000"/>
                  </a:schemeClr>
                </a:solidFill>
                <a:latin typeface="+mn-ea"/>
              </a:rPr>
              <a:t>．長く歩み続ける　</a:t>
            </a:r>
            <a:r>
              <a:rPr lang="ja-JP" altLang="en-US" sz="1400" b="1" dirty="0">
                <a:solidFill>
                  <a:schemeClr val="bg2">
                    <a:lumMod val="10000"/>
                  </a:schemeClr>
                </a:solidFill>
                <a:latin typeface="+mn-ea"/>
              </a:rPr>
              <a:t>～定着</a:t>
            </a:r>
            <a:r>
              <a:rPr lang="ja-JP" altLang="en-US" sz="1400" b="1" dirty="0" smtClean="0">
                <a:solidFill>
                  <a:schemeClr val="bg2">
                    <a:lumMod val="10000"/>
                  </a:schemeClr>
                </a:solidFill>
                <a:latin typeface="+mn-ea"/>
              </a:rPr>
              <a:t>促進を</a:t>
            </a:r>
            <a:r>
              <a:rPr lang="ja-JP" altLang="en-US" sz="1400" b="1" dirty="0">
                <a:solidFill>
                  <a:schemeClr val="bg2">
                    <a:lumMod val="10000"/>
                  </a:schemeClr>
                </a:solidFill>
                <a:latin typeface="+mn-ea"/>
              </a:rPr>
              <a:t>図る～</a:t>
            </a:r>
          </a:p>
        </p:txBody>
      </p:sp>
      <p:graphicFrame>
        <p:nvGraphicFramePr>
          <p:cNvPr id="12" name="表 11"/>
          <p:cNvGraphicFramePr>
            <a:graphicFrameLocks noGrp="1"/>
          </p:cNvGraphicFramePr>
          <p:nvPr>
            <p:extLst>
              <p:ext uri="{D42A27DB-BD31-4B8C-83A1-F6EECF244321}">
                <p14:modId xmlns:p14="http://schemas.microsoft.com/office/powerpoint/2010/main" val="356691132"/>
              </p:ext>
            </p:extLst>
          </p:nvPr>
        </p:nvGraphicFramePr>
        <p:xfrm>
          <a:off x="126082" y="1051004"/>
          <a:ext cx="9597048" cy="5733204"/>
        </p:xfrm>
        <a:graphic>
          <a:graphicData uri="http://schemas.openxmlformats.org/drawingml/2006/table">
            <a:tbl>
              <a:tblPr firstRow="1" bandRow="1">
                <a:tableStyleId>{93296810-A885-4BE3-A3E7-6D5BEEA58F35}</a:tableStyleId>
              </a:tblPr>
              <a:tblGrid>
                <a:gridCol w="432049"/>
                <a:gridCol w="1368152"/>
                <a:gridCol w="5256584"/>
                <a:gridCol w="1224136"/>
                <a:gridCol w="1316127"/>
              </a:tblGrid>
              <a:tr h="937836">
                <a:tc>
                  <a:txBody>
                    <a:bodyPr/>
                    <a:lstStyle/>
                    <a:p>
                      <a:pPr algn="ctr"/>
                      <a:r>
                        <a:rPr kumimoji="1" lang="ja-JP" altLang="en-US" sz="1400" b="1" dirty="0" smtClean="0">
                          <a:solidFill>
                            <a:schemeClr val="tx1"/>
                          </a:solidFill>
                          <a:latin typeface="+mn-ea"/>
                          <a:ea typeface="+mn-ea"/>
                        </a:rPr>
                        <a:t>１３</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人材確保・育成の取組の「見える化」推進</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各都道府県において、介護人材確保・定着に積極的に取り組む事業者への認証・評価を行う。また、介護サービス情報公表制度の項目に人材育成に係る取組情報の追加等を進める</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en-US" altLang="ja-JP" sz="12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90</a:t>
                      </a:r>
                      <a:r>
                        <a:rPr kumimoji="1" lang="ja-JP" altLang="en-US" sz="1200" b="1" dirty="0" smtClean="0">
                          <a:solidFill>
                            <a:schemeClr val="tx1"/>
                          </a:solidFill>
                          <a:latin typeface="+mn-ea"/>
                          <a:ea typeface="+mn-ea"/>
                        </a:rPr>
                        <a:t>億円の内数　</a:t>
                      </a:r>
                      <a:endParaRPr kumimoji="1" lang="en-US" altLang="ja-JP" sz="1200" b="1" dirty="0" smtClean="0">
                        <a:solidFill>
                          <a:schemeClr val="tx1"/>
                        </a:solidFill>
                        <a:latin typeface="+mn-ea"/>
                        <a:ea typeface="+mn-ea"/>
                      </a:endParaRPr>
                    </a:p>
                    <a:p>
                      <a:r>
                        <a:rPr kumimoji="1" lang="ja-JP" altLang="en-US" sz="1100" b="1" dirty="0" smtClean="0">
                          <a:solidFill>
                            <a:schemeClr val="tx1"/>
                          </a:solidFill>
                          <a:latin typeface="+mn-ea"/>
                          <a:ea typeface="+mn-ea"/>
                        </a:rPr>
                        <a:t>（地域医療介護総合確保基金）　　</a:t>
                      </a:r>
                      <a:r>
                        <a:rPr kumimoji="1" lang="ja-JP" altLang="en-US" sz="1200" b="1" dirty="0" smtClean="0">
                          <a:solidFill>
                            <a:schemeClr val="tx1"/>
                          </a:solidFill>
                          <a:latin typeface="+mn-ea"/>
                          <a:ea typeface="+mn-ea"/>
                        </a:rPr>
                        <a:t>等</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576064">
                <a:tc>
                  <a:txBody>
                    <a:bodyPr/>
                    <a:lstStyle/>
                    <a:p>
                      <a:pPr algn="ctr"/>
                      <a:r>
                        <a:rPr kumimoji="1" lang="ja-JP" altLang="en-US" sz="1400" b="1" dirty="0" smtClean="0">
                          <a:solidFill>
                            <a:schemeClr val="tx1"/>
                          </a:solidFill>
                          <a:latin typeface="+mn-ea"/>
                          <a:ea typeface="+mn-ea"/>
                        </a:rPr>
                        <a:t>１４</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処遇の改善</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介護職員処遇改善加算を拡充し、これまでの</a:t>
                      </a:r>
                      <a:r>
                        <a:rPr kumimoji="1" lang="en-US" altLang="ja-JP" sz="1400" b="1" dirty="0" smtClean="0">
                          <a:solidFill>
                            <a:schemeClr val="tx1"/>
                          </a:solidFill>
                          <a:latin typeface="+mn-ea"/>
                          <a:ea typeface="+mn-ea"/>
                        </a:rPr>
                        <a:t>1</a:t>
                      </a:r>
                      <a:r>
                        <a:rPr kumimoji="1" lang="ja-JP" altLang="en-US" sz="1400" b="1" dirty="0" smtClean="0">
                          <a:solidFill>
                            <a:schemeClr val="tx1"/>
                          </a:solidFill>
                          <a:latin typeface="+mn-ea"/>
                          <a:ea typeface="+mn-ea"/>
                        </a:rPr>
                        <a:t>人当たり月額３万円相当の賃金改善に加え、月額１万２千円相当の賃金改善を進める</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en-US" altLang="ja-JP" sz="1200" b="1" dirty="0" smtClean="0">
                        <a:solidFill>
                          <a:schemeClr val="tx1"/>
                        </a:solidFill>
                        <a:latin typeface="+mn-ea"/>
                        <a:ea typeface="+mn-ea"/>
                      </a:endParaRPr>
                    </a:p>
                    <a:p>
                      <a:r>
                        <a:rPr kumimoji="1" lang="ja-JP" altLang="en-US" sz="1200" b="1" dirty="0" smtClean="0">
                          <a:solidFill>
                            <a:schemeClr val="tx1"/>
                          </a:solidFill>
                          <a:latin typeface="+mn-ea"/>
                          <a:ea typeface="+mn-ea"/>
                        </a:rPr>
                        <a:t>介護報酬改定</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864096">
                <a:tc>
                  <a:txBody>
                    <a:bodyPr/>
                    <a:lstStyle/>
                    <a:p>
                      <a:pPr algn="ctr"/>
                      <a:r>
                        <a:rPr kumimoji="1" lang="ja-JP" altLang="en-US" sz="1400" b="1" dirty="0" smtClean="0">
                          <a:solidFill>
                            <a:schemeClr val="tx1"/>
                          </a:solidFill>
                          <a:latin typeface="+mn-ea"/>
                          <a:ea typeface="+mn-ea"/>
                        </a:rPr>
                        <a:t>１５</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新任の人材の定着促進</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介護事業者に対し、エルダー・メンター制度導入促進のための研修を行い、介護施設・事業所における相談支援体制の充実を図るとともに、介護職員初任者研修等の受講支援を行う</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en-US" altLang="ja-JP" sz="12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90</a:t>
                      </a:r>
                      <a:r>
                        <a:rPr kumimoji="1" lang="ja-JP" altLang="en-US" sz="1200" b="1" dirty="0" smtClean="0">
                          <a:solidFill>
                            <a:schemeClr val="tx1"/>
                          </a:solidFill>
                          <a:latin typeface="+mn-ea"/>
                          <a:ea typeface="+mn-ea"/>
                        </a:rPr>
                        <a:t>億円の内数</a:t>
                      </a:r>
                      <a:endParaRPr kumimoji="1" lang="en-US" altLang="ja-JP" sz="1200" b="1" dirty="0" smtClean="0">
                        <a:solidFill>
                          <a:schemeClr val="tx1"/>
                        </a:solidFill>
                        <a:latin typeface="+mn-ea"/>
                        <a:ea typeface="+mn-ea"/>
                      </a:endParaRPr>
                    </a:p>
                    <a:p>
                      <a:r>
                        <a:rPr kumimoji="1" lang="ja-JP" altLang="en-US" sz="1100" b="1" dirty="0" smtClean="0">
                          <a:solidFill>
                            <a:schemeClr val="tx1"/>
                          </a:solidFill>
                          <a:latin typeface="+mn-ea"/>
                          <a:ea typeface="+mn-ea"/>
                        </a:rPr>
                        <a:t>（地域医療介護総合確保基金）</a:t>
                      </a:r>
                      <a:endParaRPr kumimoji="1" lang="ja-JP" altLang="en-US" sz="11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864096">
                <a:tc>
                  <a:txBody>
                    <a:bodyPr/>
                    <a:lstStyle/>
                    <a:p>
                      <a:pPr algn="ctr"/>
                      <a:r>
                        <a:rPr kumimoji="1" lang="ja-JP" altLang="en-US" sz="1400" b="1" dirty="0" smtClean="0">
                          <a:solidFill>
                            <a:schemeClr val="tx1"/>
                          </a:solidFill>
                          <a:latin typeface="+mn-ea"/>
                          <a:ea typeface="+mn-ea"/>
                        </a:rPr>
                        <a:t>１６</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出産・育児と介護の仕事の両立支援</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介護事業所内保育所の設置・運営等を支援するとともに、事業者への出産・育児を支援するための環境整備にかかる研修を行う</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90</a:t>
                      </a:r>
                      <a:r>
                        <a:rPr kumimoji="1" lang="ja-JP" altLang="en-US" sz="1200" b="1" dirty="0" smtClean="0">
                          <a:solidFill>
                            <a:schemeClr val="tx1"/>
                          </a:solidFill>
                          <a:latin typeface="+mn-ea"/>
                          <a:ea typeface="+mn-ea"/>
                        </a:rPr>
                        <a:t>億円の内数</a:t>
                      </a:r>
                      <a:endParaRPr kumimoji="1" lang="en-US" altLang="ja-JP" sz="1200" b="1" dirty="0" smtClean="0">
                        <a:solidFill>
                          <a:schemeClr val="tx1"/>
                        </a:solidFill>
                        <a:latin typeface="+mn-ea"/>
                        <a:ea typeface="+mn-ea"/>
                      </a:endParaRPr>
                    </a:p>
                    <a:p>
                      <a:r>
                        <a:rPr kumimoji="1" lang="ja-JP" altLang="en-US" sz="1100" b="1" dirty="0" smtClean="0">
                          <a:solidFill>
                            <a:schemeClr val="tx1"/>
                          </a:solidFill>
                          <a:latin typeface="+mn-ea"/>
                          <a:ea typeface="+mn-ea"/>
                        </a:rPr>
                        <a:t>（地域医療介護総合確保基金）</a:t>
                      </a:r>
                      <a:endParaRPr kumimoji="1" lang="ja-JP" altLang="en-US" sz="11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1012832">
                <a:tc>
                  <a:txBody>
                    <a:bodyPr/>
                    <a:lstStyle/>
                    <a:p>
                      <a:pPr algn="ctr"/>
                      <a:r>
                        <a:rPr kumimoji="1" lang="ja-JP" altLang="en-US" sz="1400" b="1" dirty="0" smtClean="0">
                          <a:solidFill>
                            <a:schemeClr val="tx1"/>
                          </a:solidFill>
                          <a:latin typeface="+mn-ea"/>
                          <a:ea typeface="+mn-ea"/>
                        </a:rPr>
                        <a:t>１７</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雇用管理改善の推進による「魅力ある職場づくり」の推進</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雇用管理制度や介護福祉機器等の導入支援を行う助成金について、中小企業以外への適用拡大などの拡充を図るとともに、「魅力ある職場づくり」の普及・啓発や雇用管理制度の導入のための相談支援を行う。加えて、都道府県において、介護ロボット等の機器導入支援や、ＩＣＴを活用した利用者情報の共有等のシステム構築や各種労働関係法規の理解促進等の研修等を行う</a:t>
                      </a:r>
                      <a:endParaRPr kumimoji="1" lang="en-US" altLang="ja-JP" sz="14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ＭＳ Ｐゴシック" panose="020B0600070205080204" pitchFamily="50" charset="-128"/>
                          <a:ea typeface="ＭＳ Ｐゴシック" panose="020B0600070205080204" pitchFamily="50" charset="-128"/>
                        </a:rPr>
                        <a:t>58</a:t>
                      </a:r>
                      <a:r>
                        <a:rPr kumimoji="1" lang="zh-TW" altLang="en-US" sz="1200" b="1" dirty="0" smtClean="0">
                          <a:solidFill>
                            <a:schemeClr val="tx1"/>
                          </a:solidFill>
                          <a:latin typeface="ＭＳ Ｐゴシック" panose="020B0600070205080204" pitchFamily="50" charset="-128"/>
                          <a:ea typeface="ＭＳ Ｐゴシック" panose="020B0600070205080204" pitchFamily="50" charset="-128"/>
                        </a:rPr>
                        <a:t>億円</a:t>
                      </a:r>
                    </a:p>
                    <a:p>
                      <a:r>
                        <a:rPr kumimoji="1" lang="zh-TW" altLang="en-US" sz="1100" b="1" dirty="0" smtClean="0">
                          <a:solidFill>
                            <a:schemeClr val="tx1"/>
                          </a:solidFill>
                          <a:latin typeface="ＭＳ Ｐゴシック" panose="020B0600070205080204" pitchFamily="50" charset="-128"/>
                          <a:ea typeface="ＭＳ Ｐゴシック" panose="020B0600070205080204" pitchFamily="50" charset="-128"/>
                        </a:rPr>
                        <a:t>（職場定着支援助成金、雇用管理改善促進事業）</a:t>
                      </a:r>
                    </a:p>
                    <a:p>
                      <a:r>
                        <a:rPr kumimoji="1" lang="en-US" altLang="ja-JP" sz="1200" b="1" dirty="0" smtClean="0">
                          <a:solidFill>
                            <a:schemeClr val="tx1"/>
                          </a:solidFill>
                          <a:latin typeface="+mn-ea"/>
                          <a:ea typeface="+mn-ea"/>
                        </a:rPr>
                        <a:t>90</a:t>
                      </a:r>
                      <a:r>
                        <a:rPr kumimoji="1" lang="ja-JP" altLang="en-US" sz="1200" b="1" dirty="0" smtClean="0">
                          <a:solidFill>
                            <a:schemeClr val="tx1"/>
                          </a:solidFill>
                          <a:latin typeface="+mn-ea"/>
                          <a:ea typeface="+mn-ea"/>
                        </a:rPr>
                        <a:t>億円の内数</a:t>
                      </a:r>
                      <a:endParaRPr kumimoji="1" lang="en-US" altLang="ja-JP" sz="1200" b="1" dirty="0" smtClean="0">
                        <a:solidFill>
                          <a:schemeClr val="tx1"/>
                        </a:solidFill>
                        <a:latin typeface="+mn-ea"/>
                        <a:ea typeface="+mn-ea"/>
                      </a:endParaRPr>
                    </a:p>
                    <a:p>
                      <a:r>
                        <a:rPr kumimoji="1" lang="ja-JP" altLang="en-US" sz="1100" b="1" dirty="0" smtClean="0">
                          <a:solidFill>
                            <a:schemeClr val="tx1"/>
                          </a:solidFill>
                          <a:latin typeface="+mn-ea"/>
                          <a:ea typeface="+mn-ea"/>
                        </a:rPr>
                        <a:t>（地域医療介護総合確保基金）</a:t>
                      </a:r>
                      <a:endParaRPr kumimoji="1" lang="en-US" altLang="ja-JP" sz="11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1012832">
                <a:tc>
                  <a:txBody>
                    <a:bodyPr/>
                    <a:lstStyle/>
                    <a:p>
                      <a:pPr algn="ctr"/>
                      <a:r>
                        <a:rPr kumimoji="1" lang="ja-JP" altLang="en-US" sz="1400" b="1" dirty="0" smtClean="0">
                          <a:solidFill>
                            <a:schemeClr val="tx1"/>
                          </a:solidFill>
                          <a:latin typeface="+mn-ea"/>
                          <a:ea typeface="+mn-ea"/>
                        </a:rPr>
                        <a:t>１８</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定着促進等に資する退職手当共済制度の見直し</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238" rtl="0" eaLnBrk="1" fontAlgn="auto" latinLnBrk="0" hangingPunct="1">
                        <a:lnSpc>
                          <a:spcPct val="100000"/>
                        </a:lnSpc>
                        <a:spcBef>
                          <a:spcPts val="0"/>
                        </a:spcBef>
                        <a:spcAft>
                          <a:spcPts val="0"/>
                        </a:spcAft>
                        <a:buClrTx/>
                        <a:buSzTx/>
                        <a:buFontTx/>
                        <a:buNone/>
                        <a:tabLst/>
                        <a:defRPr/>
                      </a:pPr>
                      <a:r>
                        <a:rPr kumimoji="1" lang="ja-JP" altLang="en-US" sz="1400" b="1" dirty="0" smtClean="0">
                          <a:solidFill>
                            <a:schemeClr val="tx1"/>
                          </a:solidFill>
                          <a:latin typeface="+mn-ea"/>
                          <a:ea typeface="+mn-ea"/>
                        </a:rPr>
                        <a:t>社会福祉施設職員等退職手当共済制度について、定着促進を図る観点から長期加入者の支給乗率を引き上げるとともに、再就職支援の観点から、加入期間を通算できる離職期間について、２年以内から３年以内に見直す</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28</a:t>
                      </a:r>
                      <a:r>
                        <a:rPr kumimoji="1" lang="ja-JP" altLang="en-US" sz="1200" b="1" dirty="0" smtClean="0">
                          <a:solidFill>
                            <a:schemeClr val="tx1"/>
                          </a:solidFill>
                          <a:latin typeface="+mn-ea"/>
                          <a:ea typeface="+mn-ea"/>
                        </a:rPr>
                        <a:t>年度～</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238" rtl="0" eaLnBrk="1" fontAlgn="auto" latinLnBrk="0" hangingPunct="1">
                        <a:lnSpc>
                          <a:spcPct val="100000"/>
                        </a:lnSpc>
                        <a:spcBef>
                          <a:spcPts val="0"/>
                        </a:spcBef>
                        <a:spcAft>
                          <a:spcPts val="0"/>
                        </a:spcAft>
                        <a:buClrTx/>
                        <a:buSzTx/>
                        <a:buFontTx/>
                        <a:buNone/>
                        <a:tabLst/>
                        <a:defRPr/>
                      </a:pPr>
                      <a:r>
                        <a:rPr kumimoji="1" lang="ja-JP" altLang="en-US" sz="1200" b="1" dirty="0" smtClean="0">
                          <a:solidFill>
                            <a:schemeClr val="tx1"/>
                          </a:solidFill>
                          <a:latin typeface="+mn-ea"/>
                          <a:ea typeface="+mn-ea"/>
                        </a:rPr>
                        <a:t>社会福祉施設職員等退職手当共済法改正</a:t>
                      </a:r>
                      <a:endParaRPr kumimoji="1" lang="en-US" altLang="ja-JP" sz="12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6" name="スライド番号プレースホルダー 1"/>
          <p:cNvSpPr txBox="1">
            <a:spLocks/>
          </p:cNvSpPr>
          <p:nvPr/>
        </p:nvSpPr>
        <p:spPr>
          <a:xfrm>
            <a:off x="7559734" y="6497638"/>
            <a:ext cx="2310289" cy="365125"/>
          </a:xfrm>
          <a:prstGeom prst="rect">
            <a:avLst/>
          </a:prstGeom>
        </p:spPr>
        <p:txBody>
          <a:bodyPr vert="horz" lIns="91440" tIns="45720" rIns="91440" bIns="45720" rtlCol="0" anchor="ctr"/>
          <a:lstStyle>
            <a:defPPr>
              <a:defRPr lang="ja-JP"/>
            </a:defPPr>
            <a:lvl1pPr marL="0" algn="r" defTabSz="914238" rtl="0" eaLnBrk="1" latinLnBrk="0" hangingPunct="1">
              <a:defRPr kumimoji="1" sz="1200" kern="1200">
                <a:solidFill>
                  <a:schemeClr val="tx1">
                    <a:tint val="75000"/>
                  </a:schemeClr>
                </a:solidFill>
                <a:latin typeface="+mn-lt"/>
                <a:ea typeface="+mn-ea"/>
                <a:cs typeface="+mn-cs"/>
              </a:defRPr>
            </a:lvl1pPr>
            <a:lvl2pPr marL="457120" algn="l" defTabSz="914238" rtl="0" eaLnBrk="1" latinLnBrk="0" hangingPunct="1">
              <a:defRPr kumimoji="1" sz="1800" kern="1200">
                <a:solidFill>
                  <a:schemeClr val="tx1"/>
                </a:solidFill>
                <a:latin typeface="+mn-lt"/>
                <a:ea typeface="+mn-ea"/>
                <a:cs typeface="+mn-cs"/>
              </a:defRPr>
            </a:lvl2pPr>
            <a:lvl3pPr marL="914238" algn="l" defTabSz="914238" rtl="0" eaLnBrk="1" latinLnBrk="0" hangingPunct="1">
              <a:defRPr kumimoji="1" sz="1800" kern="1200">
                <a:solidFill>
                  <a:schemeClr val="tx1"/>
                </a:solidFill>
                <a:latin typeface="+mn-lt"/>
                <a:ea typeface="+mn-ea"/>
                <a:cs typeface="+mn-cs"/>
              </a:defRPr>
            </a:lvl3pPr>
            <a:lvl4pPr marL="1371357" algn="l" defTabSz="914238" rtl="0" eaLnBrk="1" latinLnBrk="0" hangingPunct="1">
              <a:defRPr kumimoji="1" sz="1800" kern="1200">
                <a:solidFill>
                  <a:schemeClr val="tx1"/>
                </a:solidFill>
                <a:latin typeface="+mn-lt"/>
                <a:ea typeface="+mn-ea"/>
                <a:cs typeface="+mn-cs"/>
              </a:defRPr>
            </a:lvl4pPr>
            <a:lvl5pPr marL="1828476" algn="l" defTabSz="914238" rtl="0" eaLnBrk="1" latinLnBrk="0" hangingPunct="1">
              <a:defRPr kumimoji="1" sz="1800" kern="1200">
                <a:solidFill>
                  <a:schemeClr val="tx1"/>
                </a:solidFill>
                <a:latin typeface="+mn-lt"/>
                <a:ea typeface="+mn-ea"/>
                <a:cs typeface="+mn-cs"/>
              </a:defRPr>
            </a:lvl5pPr>
            <a:lvl6pPr marL="2285595" algn="l" defTabSz="914238" rtl="0" eaLnBrk="1" latinLnBrk="0" hangingPunct="1">
              <a:defRPr kumimoji="1" sz="1800" kern="1200">
                <a:solidFill>
                  <a:schemeClr val="tx1"/>
                </a:solidFill>
                <a:latin typeface="+mn-lt"/>
                <a:ea typeface="+mn-ea"/>
                <a:cs typeface="+mn-cs"/>
              </a:defRPr>
            </a:lvl6pPr>
            <a:lvl7pPr marL="2742714" algn="l" defTabSz="914238" rtl="0" eaLnBrk="1" latinLnBrk="0" hangingPunct="1">
              <a:defRPr kumimoji="1" sz="1800" kern="1200">
                <a:solidFill>
                  <a:schemeClr val="tx1"/>
                </a:solidFill>
                <a:latin typeface="+mn-lt"/>
                <a:ea typeface="+mn-ea"/>
                <a:cs typeface="+mn-cs"/>
              </a:defRPr>
            </a:lvl7pPr>
            <a:lvl8pPr marL="3199834" algn="l" defTabSz="914238" rtl="0" eaLnBrk="1" latinLnBrk="0" hangingPunct="1">
              <a:defRPr kumimoji="1" sz="1800" kern="1200">
                <a:solidFill>
                  <a:schemeClr val="tx1"/>
                </a:solidFill>
                <a:latin typeface="+mn-lt"/>
                <a:ea typeface="+mn-ea"/>
                <a:cs typeface="+mn-cs"/>
              </a:defRPr>
            </a:lvl8pPr>
            <a:lvl9pPr marL="3656952" algn="l" defTabSz="914238" rtl="0" eaLnBrk="1" latinLnBrk="0" hangingPunct="1">
              <a:defRPr kumimoji="1" sz="1800" kern="1200">
                <a:solidFill>
                  <a:schemeClr val="tx1"/>
                </a:solidFill>
                <a:latin typeface="+mn-lt"/>
                <a:ea typeface="+mn-ea"/>
                <a:cs typeface="+mn-cs"/>
              </a:defRPr>
            </a:lvl9pPr>
          </a:lstStyle>
          <a:p>
            <a:fld id="{D2222422-83F9-4FA6-BF99-16FCF983496F}" type="slidenum">
              <a:rPr lang="ja-JP" altLang="en-US" sz="1600" smtClean="0">
                <a:solidFill>
                  <a:schemeClr val="tx1"/>
                </a:solidFill>
                <a:latin typeface="Bodoni MT Black" panose="02070A03080606020203" pitchFamily="18" charset="0"/>
              </a:rPr>
              <a:pPr/>
              <a:t>10</a:t>
            </a:fld>
            <a:endParaRPr lang="ja-JP" altLang="en-US" sz="1600" dirty="0">
              <a:solidFill>
                <a:schemeClr val="tx1"/>
              </a:solidFill>
              <a:latin typeface="Bodoni MT Black" panose="02070A03080606020203" pitchFamily="18" charset="0"/>
            </a:endParaRPr>
          </a:p>
        </p:txBody>
      </p:sp>
      <p:sp>
        <p:nvSpPr>
          <p:cNvPr id="6" name="Rectangle 180"/>
          <p:cNvSpPr>
            <a:spLocks noChangeArrowheads="1"/>
          </p:cNvSpPr>
          <p:nvPr/>
        </p:nvSpPr>
        <p:spPr bwMode="auto">
          <a:xfrm>
            <a:off x="5627" y="-3468"/>
            <a:ext cx="988404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51" tIns="45678" rIns="91351" bIns="45678" anchor="ctr"/>
          <a:lstStyle/>
          <a:p>
            <a:pPr algn="ctr">
              <a:tabLst>
                <a:tab pos="1700213" algn="l"/>
              </a:tabLst>
            </a:pPr>
            <a:r>
              <a:rPr lang="ja-JP" altLang="en-US" sz="2000" b="1" dirty="0" smtClean="0">
                <a:latin typeface="ＭＳ Ｐゴシック" panose="020B0600070205080204" pitchFamily="50" charset="-128"/>
                <a:ea typeface="ＭＳ Ｐゴシック" panose="020B0600070205080204" pitchFamily="50" charset="-128"/>
              </a:rPr>
              <a:t>当面の具体的な施策メニュー　（</a:t>
            </a:r>
            <a:r>
              <a:rPr lang="en-US" altLang="ja-JP" sz="2000" b="1" dirty="0">
                <a:latin typeface="ＭＳ Ｐゴシック" panose="020B0600070205080204" pitchFamily="50" charset="-128"/>
                <a:ea typeface="ＭＳ Ｐゴシック" panose="020B0600070205080204" pitchFamily="50" charset="-128"/>
              </a:rPr>
              <a:t>4</a:t>
            </a:r>
            <a:r>
              <a:rPr lang="en-US" altLang="ja-JP" sz="2000" b="1" dirty="0" smtClean="0">
                <a:latin typeface="ＭＳ Ｐゴシック" panose="020B0600070205080204" pitchFamily="50" charset="-128"/>
                <a:ea typeface="ＭＳ Ｐゴシック" panose="020B0600070205080204" pitchFamily="50" charset="-128"/>
              </a:rPr>
              <a:t>/6</a:t>
            </a:r>
            <a:r>
              <a:rPr lang="ja-JP" altLang="en-US" sz="2000" b="1" dirty="0" smtClean="0">
                <a:latin typeface="ＭＳ Ｐゴシック" panose="020B0600070205080204" pitchFamily="50" charset="-128"/>
                <a:ea typeface="ＭＳ Ｐゴシック" panose="020B0600070205080204" pitchFamily="50" charset="-128"/>
              </a:rPr>
              <a:t>）</a:t>
            </a:r>
            <a:endParaRPr lang="ja-JP" altLang="en-US" sz="2000" b="1"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0363691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80"/>
          <p:cNvSpPr>
            <a:spLocks noChangeArrowheads="1"/>
          </p:cNvSpPr>
          <p:nvPr/>
        </p:nvSpPr>
        <p:spPr bwMode="auto">
          <a:xfrm>
            <a:off x="5627" y="-3468"/>
            <a:ext cx="988404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51" tIns="45678" rIns="91351" bIns="45678" anchor="ctr"/>
          <a:lstStyle/>
          <a:p>
            <a:pPr algn="ctr">
              <a:tabLst>
                <a:tab pos="1700213" algn="l"/>
              </a:tabLst>
            </a:pPr>
            <a:r>
              <a:rPr lang="ja-JP" altLang="en-US" sz="2000" b="1" dirty="0" smtClean="0">
                <a:latin typeface="ＭＳ Ｐゴシック" panose="020B0600070205080204" pitchFamily="50" charset="-128"/>
                <a:ea typeface="ＭＳ Ｐゴシック" panose="020B0600070205080204" pitchFamily="50" charset="-128"/>
              </a:rPr>
              <a:t>当面の具体的な施策メニュー　（</a:t>
            </a:r>
            <a:r>
              <a:rPr lang="en-US" altLang="ja-JP" sz="2000" b="1" dirty="0">
                <a:latin typeface="ＭＳ Ｐゴシック" panose="020B0600070205080204" pitchFamily="50" charset="-128"/>
                <a:ea typeface="ＭＳ Ｐゴシック" panose="020B0600070205080204" pitchFamily="50" charset="-128"/>
              </a:rPr>
              <a:t>5</a:t>
            </a:r>
            <a:r>
              <a:rPr lang="en-US" altLang="ja-JP" sz="2000" b="1" dirty="0" smtClean="0">
                <a:latin typeface="ＭＳ Ｐゴシック" panose="020B0600070205080204" pitchFamily="50" charset="-128"/>
                <a:ea typeface="ＭＳ Ｐゴシック" panose="020B0600070205080204" pitchFamily="50" charset="-128"/>
              </a:rPr>
              <a:t>/6</a:t>
            </a:r>
            <a:r>
              <a:rPr lang="ja-JP" altLang="en-US" sz="2000" b="1" dirty="0" smtClean="0">
                <a:latin typeface="ＭＳ Ｐゴシック" panose="020B0600070205080204" pitchFamily="50" charset="-128"/>
                <a:ea typeface="ＭＳ Ｐゴシック" panose="020B0600070205080204" pitchFamily="50" charset="-128"/>
              </a:rPr>
              <a:t>）</a:t>
            </a:r>
            <a:endParaRPr lang="ja-JP" altLang="en-US" sz="2000" b="1" dirty="0">
              <a:latin typeface="ＭＳ Ｐゴシック" panose="020B0600070205080204" pitchFamily="50" charset="-128"/>
              <a:ea typeface="ＭＳ Ｐゴシック" panose="020B0600070205080204" pitchFamily="50" charset="-128"/>
            </a:endParaRPr>
          </a:p>
        </p:txBody>
      </p:sp>
      <p:sp>
        <p:nvSpPr>
          <p:cNvPr id="9" name="正方形/長方形 8"/>
          <p:cNvSpPr/>
          <p:nvPr/>
        </p:nvSpPr>
        <p:spPr bwMode="auto">
          <a:xfrm>
            <a:off x="126082" y="546948"/>
            <a:ext cx="9597049" cy="361772"/>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tlCol="0" anchor="ctr"/>
          <a:lstStyle/>
          <a:p>
            <a:r>
              <a:rPr lang="ja-JP" altLang="en-US" b="1" dirty="0">
                <a:solidFill>
                  <a:schemeClr val="bg2">
                    <a:lumMod val="10000"/>
                  </a:schemeClr>
                </a:solidFill>
                <a:latin typeface="+mn-ea"/>
              </a:rPr>
              <a:t>目指す</a:t>
            </a:r>
            <a:r>
              <a:rPr lang="ja-JP" altLang="en-US" b="1" dirty="0" smtClean="0">
                <a:solidFill>
                  <a:schemeClr val="bg2">
                    <a:lumMod val="10000"/>
                  </a:schemeClr>
                </a:solidFill>
                <a:latin typeface="+mn-ea"/>
              </a:rPr>
              <a:t>姿</a:t>
            </a:r>
            <a:r>
              <a:rPr lang="ja-JP" altLang="en-US" b="1" dirty="0">
                <a:solidFill>
                  <a:schemeClr val="bg2">
                    <a:lumMod val="10000"/>
                  </a:schemeClr>
                </a:solidFill>
                <a:latin typeface="+mn-ea"/>
              </a:rPr>
              <a:t>４</a:t>
            </a:r>
            <a:r>
              <a:rPr lang="ja-JP" altLang="en-US" b="1" dirty="0" smtClean="0">
                <a:solidFill>
                  <a:schemeClr val="bg2">
                    <a:lumMod val="10000"/>
                  </a:schemeClr>
                </a:solidFill>
                <a:latin typeface="+mn-ea"/>
              </a:rPr>
              <a:t>．</a:t>
            </a:r>
            <a:r>
              <a:rPr lang="ja-JP" altLang="en-US" b="1" dirty="0">
                <a:solidFill>
                  <a:schemeClr val="bg2">
                    <a:lumMod val="10000"/>
                  </a:schemeClr>
                </a:solidFill>
                <a:latin typeface="+mn-ea"/>
              </a:rPr>
              <a:t>山を高く</a:t>
            </a:r>
            <a:r>
              <a:rPr lang="ja-JP" altLang="en-US" b="1" dirty="0" smtClean="0">
                <a:solidFill>
                  <a:schemeClr val="bg2">
                    <a:lumMod val="10000"/>
                  </a:schemeClr>
                </a:solidFill>
                <a:latin typeface="+mn-ea"/>
              </a:rPr>
              <a:t>する　</a:t>
            </a:r>
            <a:r>
              <a:rPr lang="ja-JP" altLang="en-US" sz="1400" b="1" dirty="0" smtClean="0">
                <a:solidFill>
                  <a:schemeClr val="bg2">
                    <a:lumMod val="10000"/>
                  </a:schemeClr>
                </a:solidFill>
                <a:latin typeface="+mn-ea"/>
              </a:rPr>
              <a:t>～</a:t>
            </a:r>
            <a:r>
              <a:rPr lang="ja-JP" altLang="en-US" sz="1400" b="1" dirty="0">
                <a:solidFill>
                  <a:schemeClr val="bg2">
                    <a:lumMod val="10000"/>
                  </a:schemeClr>
                </a:solidFill>
                <a:latin typeface="+mn-ea"/>
              </a:rPr>
              <a:t>継続的な質の向上を促す</a:t>
            </a:r>
            <a:r>
              <a:rPr lang="ja-JP" altLang="en-US" sz="1400" b="1" dirty="0" smtClean="0">
                <a:solidFill>
                  <a:schemeClr val="bg2">
                    <a:lumMod val="10000"/>
                  </a:schemeClr>
                </a:solidFill>
                <a:latin typeface="+mn-ea"/>
              </a:rPr>
              <a:t>～</a:t>
            </a:r>
            <a:endParaRPr lang="ja-JP" altLang="en-US" sz="1400" b="1" dirty="0">
              <a:solidFill>
                <a:schemeClr val="bg2">
                  <a:lumMod val="10000"/>
                </a:schemeClr>
              </a:solidFill>
              <a:latin typeface="+mn-ea"/>
            </a:endParaRPr>
          </a:p>
        </p:txBody>
      </p:sp>
      <p:graphicFrame>
        <p:nvGraphicFramePr>
          <p:cNvPr id="10" name="表 9"/>
          <p:cNvGraphicFramePr>
            <a:graphicFrameLocks noGrp="1"/>
          </p:cNvGraphicFramePr>
          <p:nvPr>
            <p:extLst>
              <p:ext uri="{D42A27DB-BD31-4B8C-83A1-F6EECF244321}">
                <p14:modId xmlns:p14="http://schemas.microsoft.com/office/powerpoint/2010/main" val="1826444334"/>
              </p:ext>
            </p:extLst>
          </p:nvPr>
        </p:nvGraphicFramePr>
        <p:xfrm>
          <a:off x="126082" y="1124744"/>
          <a:ext cx="9597048" cy="5131448"/>
        </p:xfrm>
        <a:graphic>
          <a:graphicData uri="http://schemas.openxmlformats.org/drawingml/2006/table">
            <a:tbl>
              <a:tblPr firstRow="1" bandRow="1">
                <a:tableStyleId>{93296810-A885-4BE3-A3E7-6D5BEEA58F35}</a:tableStyleId>
              </a:tblPr>
              <a:tblGrid>
                <a:gridCol w="432049"/>
                <a:gridCol w="1368152"/>
                <a:gridCol w="5256584"/>
                <a:gridCol w="1296144"/>
                <a:gridCol w="1244119"/>
              </a:tblGrid>
              <a:tr h="1080120">
                <a:tc>
                  <a:txBody>
                    <a:bodyPr/>
                    <a:lstStyle/>
                    <a:p>
                      <a:pPr algn="ctr"/>
                      <a:r>
                        <a:rPr kumimoji="1" lang="ja-JP" altLang="en-US" sz="1400" b="1" dirty="0" smtClean="0">
                          <a:solidFill>
                            <a:schemeClr val="tx1"/>
                          </a:solidFill>
                          <a:latin typeface="+mn-ea"/>
                          <a:ea typeface="+mn-ea"/>
                        </a:rPr>
                        <a:t>１９</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介護福祉士資格取得方法の見直し</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介護福祉士養成施設卒業者に対し、国家試験を義務付ける（平成</a:t>
                      </a:r>
                      <a:r>
                        <a:rPr kumimoji="1" lang="en-US" altLang="ja-JP" sz="1400" b="1" dirty="0" smtClean="0">
                          <a:solidFill>
                            <a:schemeClr val="tx1"/>
                          </a:solidFill>
                          <a:latin typeface="+mn-ea"/>
                          <a:ea typeface="+mn-ea"/>
                        </a:rPr>
                        <a:t>29</a:t>
                      </a:r>
                      <a:r>
                        <a:rPr kumimoji="1" lang="ja-JP" altLang="en-US" sz="1400" b="1" dirty="0" smtClean="0">
                          <a:solidFill>
                            <a:schemeClr val="tx1"/>
                          </a:solidFill>
                          <a:latin typeface="+mn-ea"/>
                          <a:ea typeface="+mn-ea"/>
                        </a:rPr>
                        <a:t>年度より受験資格を付与し、養成施設と学生が円滑に対応できるよう、５年間をかけて漸進的に導入</a:t>
                      </a:r>
                      <a:r>
                        <a:rPr kumimoji="1" lang="ja-JP" altLang="en-US" sz="1400" b="1" dirty="0" smtClean="0">
                          <a:solidFill>
                            <a:schemeClr val="tx1"/>
                          </a:solidFill>
                          <a:latin typeface="+mn-ea"/>
                          <a:ea typeface="+mn-ea"/>
                        </a:rPr>
                        <a:t>）</a:t>
                      </a:r>
                      <a:endParaRPr kumimoji="1" lang="ja-JP" altLang="en-US" sz="1200" b="0" dirty="0" smtClean="0">
                        <a:solidFill>
                          <a:schemeClr val="tx1"/>
                        </a:solidFill>
                        <a:latin typeface="ＭＳ Ｐ明朝" panose="02020600040205080304" pitchFamily="18" charset="-128"/>
                        <a:ea typeface="ＭＳ Ｐ明朝" panose="02020600040205080304" pitchFamily="18" charset="-128"/>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34</a:t>
                      </a:r>
                      <a:r>
                        <a:rPr kumimoji="1" lang="ja-JP" altLang="en-US" sz="1200" b="1" dirty="0" smtClean="0">
                          <a:solidFill>
                            <a:schemeClr val="tx1"/>
                          </a:solidFill>
                          <a:latin typeface="+mn-ea"/>
                          <a:ea typeface="+mn-ea"/>
                        </a:rPr>
                        <a:t>年度～</a:t>
                      </a:r>
                      <a:endParaRPr kumimoji="1" lang="en-US" altLang="ja-JP" sz="12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1" dirty="0" smtClean="0">
                          <a:solidFill>
                            <a:schemeClr val="tx1"/>
                          </a:solidFill>
                          <a:latin typeface="+mn-ea"/>
                          <a:ea typeface="+mn-ea"/>
                        </a:rPr>
                        <a:t>社会福祉士及び介護福祉士法改正</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1012832">
                <a:tc>
                  <a:txBody>
                    <a:bodyPr/>
                    <a:lstStyle/>
                    <a:p>
                      <a:pPr algn="ctr"/>
                      <a:r>
                        <a:rPr kumimoji="1" lang="ja-JP" altLang="en-US" sz="1400" b="1" dirty="0" smtClean="0">
                          <a:solidFill>
                            <a:schemeClr val="tx1"/>
                          </a:solidFill>
                          <a:latin typeface="+mn-ea"/>
                          <a:ea typeface="+mn-ea"/>
                        </a:rPr>
                        <a:t>２０</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介護福祉士の役割の明確化</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介護福祉士が、より一層中核的な役割を担うための方策や、必要な制度上の対応等について検討を進める</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en-US" altLang="ja-JP" sz="1200" b="1" dirty="0" smtClean="0">
                        <a:solidFill>
                          <a:schemeClr val="tx1"/>
                        </a:solidFill>
                        <a:latin typeface="+mn-ea"/>
                        <a:ea typeface="+mn-ea"/>
                      </a:endParaRPr>
                    </a:p>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29</a:t>
                      </a:r>
                      <a:r>
                        <a:rPr kumimoji="1" lang="ja-JP" altLang="en-US" sz="1200" b="1" dirty="0" smtClean="0">
                          <a:solidFill>
                            <a:schemeClr val="tx1"/>
                          </a:solidFill>
                          <a:latin typeface="+mn-ea"/>
                          <a:ea typeface="+mn-ea"/>
                        </a:rPr>
                        <a:t>年度目途</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1012832">
                <a:tc>
                  <a:txBody>
                    <a:bodyPr/>
                    <a:lstStyle/>
                    <a:p>
                      <a:pPr algn="ctr"/>
                      <a:r>
                        <a:rPr kumimoji="1" lang="ja-JP" altLang="en-US" sz="1400" b="1" dirty="0" smtClean="0">
                          <a:solidFill>
                            <a:schemeClr val="tx1"/>
                          </a:solidFill>
                          <a:latin typeface="+mn-ea"/>
                          <a:ea typeface="+mn-ea"/>
                        </a:rPr>
                        <a:t>２１</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介護福祉士の専門性への評価</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中核的な役割を担う介護福祉士によるサービスの質の評価を促進する観点から、平成</a:t>
                      </a:r>
                      <a:r>
                        <a:rPr kumimoji="1" lang="en-US" altLang="ja-JP" sz="1400" b="1" dirty="0" smtClean="0">
                          <a:solidFill>
                            <a:schemeClr val="tx1"/>
                          </a:solidFill>
                          <a:latin typeface="+mn-ea"/>
                          <a:ea typeface="+mn-ea"/>
                        </a:rPr>
                        <a:t>27</a:t>
                      </a:r>
                      <a:r>
                        <a:rPr kumimoji="1" lang="ja-JP" altLang="en-US" sz="1400" b="1" dirty="0" smtClean="0">
                          <a:solidFill>
                            <a:schemeClr val="tx1"/>
                          </a:solidFill>
                          <a:latin typeface="+mn-ea"/>
                          <a:ea typeface="+mn-ea"/>
                        </a:rPr>
                        <a:t>年度介護報酬改定において、介護福祉士の配置割合の高い介護施設・事業所に対する報酬上の更なる評価（サービス提供体制強化加算）を行う</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en-US" altLang="ja-JP" sz="1200" b="1" dirty="0" smtClean="0">
                        <a:solidFill>
                          <a:schemeClr val="tx1"/>
                        </a:solidFill>
                        <a:latin typeface="+mn-ea"/>
                        <a:ea typeface="+mn-ea"/>
                      </a:endParaRPr>
                    </a:p>
                    <a:p>
                      <a:r>
                        <a:rPr kumimoji="1" lang="ja-JP" altLang="en-US" sz="1200" b="1" dirty="0" smtClean="0">
                          <a:solidFill>
                            <a:schemeClr val="tx1"/>
                          </a:solidFill>
                          <a:latin typeface="+mn-ea"/>
                          <a:ea typeface="+mn-ea"/>
                        </a:rPr>
                        <a:t>介護報酬改定</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1012832">
                <a:tc>
                  <a:txBody>
                    <a:bodyPr/>
                    <a:lstStyle/>
                    <a:p>
                      <a:pPr algn="ctr"/>
                      <a:r>
                        <a:rPr kumimoji="1" lang="ja-JP" altLang="en-US" sz="1400" b="1" dirty="0" smtClean="0">
                          <a:solidFill>
                            <a:schemeClr val="tx1"/>
                          </a:solidFill>
                          <a:latin typeface="+mn-ea"/>
                          <a:ea typeface="+mn-ea"/>
                        </a:rPr>
                        <a:t>２２</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専門性向上に向けた研修の推進</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中堅職員のチームケアに係るマネジメント能力向上や、医療的ケア・認知症ケアなど専門技術の習得のための研修受講を支援する。</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r>
                        <a:rPr kumimoji="1" lang="en-US" altLang="ja-JP" sz="1200" b="1" dirty="0" smtClean="0">
                          <a:solidFill>
                            <a:schemeClr val="tx1"/>
                          </a:solidFill>
                          <a:latin typeface="+mn-ea"/>
                          <a:ea typeface="+mn-ea"/>
                        </a:rPr>
                        <a:t>90</a:t>
                      </a:r>
                      <a:r>
                        <a:rPr kumimoji="1" lang="ja-JP" altLang="en-US" sz="1200" b="1" dirty="0" smtClean="0">
                          <a:solidFill>
                            <a:schemeClr val="tx1"/>
                          </a:solidFill>
                          <a:latin typeface="+mn-ea"/>
                          <a:ea typeface="+mn-ea"/>
                        </a:rPr>
                        <a:t>億円の内数</a:t>
                      </a:r>
                      <a:endParaRPr kumimoji="1" lang="en-US" altLang="ja-JP" sz="1200" b="1" dirty="0" smtClean="0">
                        <a:solidFill>
                          <a:schemeClr val="tx1"/>
                        </a:solidFill>
                        <a:latin typeface="+mn-ea"/>
                        <a:ea typeface="+mn-ea"/>
                      </a:endParaRPr>
                    </a:p>
                    <a:p>
                      <a:r>
                        <a:rPr kumimoji="1" lang="ja-JP" altLang="en-US" sz="1100" b="1" dirty="0" smtClean="0">
                          <a:solidFill>
                            <a:schemeClr val="tx1"/>
                          </a:solidFill>
                          <a:latin typeface="+mn-ea"/>
                          <a:ea typeface="+mn-ea"/>
                        </a:rPr>
                        <a:t>（地域医療介護総合確保基金）</a:t>
                      </a:r>
                      <a:endParaRPr kumimoji="1" lang="ja-JP" altLang="en-US" sz="11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1012832">
                <a:tc>
                  <a:txBody>
                    <a:bodyPr/>
                    <a:lstStyle/>
                    <a:p>
                      <a:pPr algn="ctr"/>
                      <a:r>
                        <a:rPr kumimoji="1" lang="ja-JP" altLang="en-US" sz="1400" b="1" dirty="0" smtClean="0">
                          <a:solidFill>
                            <a:schemeClr val="tx1"/>
                          </a:solidFill>
                          <a:latin typeface="+mn-ea"/>
                          <a:ea typeface="+mn-ea"/>
                        </a:rPr>
                        <a:t>２３</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継続的な資質向上の支援</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介護福祉士の継続的な質の向上を促すため、職能団体や養成施設団体との連携の上、資格の高度化等や専門性の向上に向けた検討を進める</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（検討）</a:t>
                      </a:r>
                      <a:endParaRPr kumimoji="1" lang="en-US" altLang="ja-JP" sz="1200" b="1" dirty="0" smtClean="0">
                        <a:solidFill>
                          <a:schemeClr val="tx1"/>
                        </a:solidFill>
                        <a:latin typeface="+mn-ea"/>
                        <a:ea typeface="+mn-ea"/>
                      </a:endParaRPr>
                    </a:p>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en-US" altLang="ja-JP" sz="1200" b="1" dirty="0" smtClean="0">
                        <a:solidFill>
                          <a:schemeClr val="tx1"/>
                        </a:solidFill>
                        <a:latin typeface="+mn-ea"/>
                        <a:ea typeface="+mn-ea"/>
                      </a:endParaRPr>
                    </a:p>
                    <a:p>
                      <a:pPr algn="l"/>
                      <a:r>
                        <a:rPr kumimoji="1" lang="ja-JP" altLang="en-US" sz="1200" b="1" dirty="0" smtClean="0">
                          <a:solidFill>
                            <a:schemeClr val="tx1"/>
                          </a:solidFill>
                          <a:latin typeface="+mn-ea"/>
                          <a:ea typeface="+mn-ea"/>
                        </a:rPr>
                        <a:t>（実施）適宜</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2" name="スライド番号プレースホルダー 1"/>
          <p:cNvSpPr txBox="1">
            <a:spLocks/>
          </p:cNvSpPr>
          <p:nvPr/>
        </p:nvSpPr>
        <p:spPr>
          <a:xfrm>
            <a:off x="7559734" y="6497638"/>
            <a:ext cx="2310289" cy="365125"/>
          </a:xfrm>
          <a:prstGeom prst="rect">
            <a:avLst/>
          </a:prstGeom>
        </p:spPr>
        <p:txBody>
          <a:bodyPr vert="horz" lIns="91440" tIns="45720" rIns="91440" bIns="45720" rtlCol="0" anchor="ctr"/>
          <a:lstStyle>
            <a:defPPr>
              <a:defRPr lang="ja-JP"/>
            </a:defPPr>
            <a:lvl1pPr marL="0" algn="r" defTabSz="914238" rtl="0" eaLnBrk="1" latinLnBrk="0" hangingPunct="1">
              <a:defRPr kumimoji="1" sz="1200" kern="1200">
                <a:solidFill>
                  <a:schemeClr val="tx1">
                    <a:tint val="75000"/>
                  </a:schemeClr>
                </a:solidFill>
                <a:latin typeface="+mn-lt"/>
                <a:ea typeface="+mn-ea"/>
                <a:cs typeface="+mn-cs"/>
              </a:defRPr>
            </a:lvl1pPr>
            <a:lvl2pPr marL="457120" algn="l" defTabSz="914238" rtl="0" eaLnBrk="1" latinLnBrk="0" hangingPunct="1">
              <a:defRPr kumimoji="1" sz="1800" kern="1200">
                <a:solidFill>
                  <a:schemeClr val="tx1"/>
                </a:solidFill>
                <a:latin typeface="+mn-lt"/>
                <a:ea typeface="+mn-ea"/>
                <a:cs typeface="+mn-cs"/>
              </a:defRPr>
            </a:lvl2pPr>
            <a:lvl3pPr marL="914238" algn="l" defTabSz="914238" rtl="0" eaLnBrk="1" latinLnBrk="0" hangingPunct="1">
              <a:defRPr kumimoji="1" sz="1800" kern="1200">
                <a:solidFill>
                  <a:schemeClr val="tx1"/>
                </a:solidFill>
                <a:latin typeface="+mn-lt"/>
                <a:ea typeface="+mn-ea"/>
                <a:cs typeface="+mn-cs"/>
              </a:defRPr>
            </a:lvl3pPr>
            <a:lvl4pPr marL="1371357" algn="l" defTabSz="914238" rtl="0" eaLnBrk="1" latinLnBrk="0" hangingPunct="1">
              <a:defRPr kumimoji="1" sz="1800" kern="1200">
                <a:solidFill>
                  <a:schemeClr val="tx1"/>
                </a:solidFill>
                <a:latin typeface="+mn-lt"/>
                <a:ea typeface="+mn-ea"/>
                <a:cs typeface="+mn-cs"/>
              </a:defRPr>
            </a:lvl4pPr>
            <a:lvl5pPr marL="1828476" algn="l" defTabSz="914238" rtl="0" eaLnBrk="1" latinLnBrk="0" hangingPunct="1">
              <a:defRPr kumimoji="1" sz="1800" kern="1200">
                <a:solidFill>
                  <a:schemeClr val="tx1"/>
                </a:solidFill>
                <a:latin typeface="+mn-lt"/>
                <a:ea typeface="+mn-ea"/>
                <a:cs typeface="+mn-cs"/>
              </a:defRPr>
            </a:lvl5pPr>
            <a:lvl6pPr marL="2285595" algn="l" defTabSz="914238" rtl="0" eaLnBrk="1" latinLnBrk="0" hangingPunct="1">
              <a:defRPr kumimoji="1" sz="1800" kern="1200">
                <a:solidFill>
                  <a:schemeClr val="tx1"/>
                </a:solidFill>
                <a:latin typeface="+mn-lt"/>
                <a:ea typeface="+mn-ea"/>
                <a:cs typeface="+mn-cs"/>
              </a:defRPr>
            </a:lvl6pPr>
            <a:lvl7pPr marL="2742714" algn="l" defTabSz="914238" rtl="0" eaLnBrk="1" latinLnBrk="0" hangingPunct="1">
              <a:defRPr kumimoji="1" sz="1800" kern="1200">
                <a:solidFill>
                  <a:schemeClr val="tx1"/>
                </a:solidFill>
                <a:latin typeface="+mn-lt"/>
                <a:ea typeface="+mn-ea"/>
                <a:cs typeface="+mn-cs"/>
              </a:defRPr>
            </a:lvl7pPr>
            <a:lvl8pPr marL="3199834" algn="l" defTabSz="914238" rtl="0" eaLnBrk="1" latinLnBrk="0" hangingPunct="1">
              <a:defRPr kumimoji="1" sz="1800" kern="1200">
                <a:solidFill>
                  <a:schemeClr val="tx1"/>
                </a:solidFill>
                <a:latin typeface="+mn-lt"/>
                <a:ea typeface="+mn-ea"/>
                <a:cs typeface="+mn-cs"/>
              </a:defRPr>
            </a:lvl8pPr>
            <a:lvl9pPr marL="3656952" algn="l" defTabSz="914238" rtl="0" eaLnBrk="1" latinLnBrk="0" hangingPunct="1">
              <a:defRPr kumimoji="1" sz="1800" kern="1200">
                <a:solidFill>
                  <a:schemeClr val="tx1"/>
                </a:solidFill>
                <a:latin typeface="+mn-lt"/>
                <a:ea typeface="+mn-ea"/>
                <a:cs typeface="+mn-cs"/>
              </a:defRPr>
            </a:lvl9pPr>
          </a:lstStyle>
          <a:p>
            <a:fld id="{D2222422-83F9-4FA6-BF99-16FCF983496F}" type="slidenum">
              <a:rPr lang="ja-JP" altLang="en-US" sz="1600" smtClean="0">
                <a:solidFill>
                  <a:schemeClr val="tx1"/>
                </a:solidFill>
                <a:latin typeface="Bodoni MT Black" panose="02070A03080606020203" pitchFamily="18" charset="0"/>
              </a:rPr>
              <a:pPr/>
              <a:t>11</a:t>
            </a:fld>
            <a:endParaRPr lang="ja-JP" altLang="en-US" sz="1600" dirty="0">
              <a:solidFill>
                <a:schemeClr val="tx1"/>
              </a:solidFill>
              <a:latin typeface="Bodoni MT Black" panose="02070A03080606020203" pitchFamily="18" charset="0"/>
            </a:endParaRPr>
          </a:p>
        </p:txBody>
      </p:sp>
    </p:spTree>
    <p:extLst>
      <p:ext uri="{BB962C8B-B14F-4D97-AF65-F5344CB8AC3E}">
        <p14:creationId xmlns:p14="http://schemas.microsoft.com/office/powerpoint/2010/main" val="38056560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bwMode="auto">
          <a:xfrm>
            <a:off x="126082" y="546948"/>
            <a:ext cx="9597049" cy="361772"/>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tlCol="0" anchor="ctr"/>
          <a:lstStyle/>
          <a:p>
            <a:r>
              <a:rPr lang="ja-JP" altLang="en-US" b="1" dirty="0">
                <a:solidFill>
                  <a:schemeClr val="bg2">
                    <a:lumMod val="10000"/>
                  </a:schemeClr>
                </a:solidFill>
                <a:latin typeface="+mn-ea"/>
              </a:rPr>
              <a:t>目指す</a:t>
            </a:r>
            <a:r>
              <a:rPr lang="ja-JP" altLang="en-US" b="1" dirty="0" smtClean="0">
                <a:solidFill>
                  <a:schemeClr val="bg2">
                    <a:lumMod val="10000"/>
                  </a:schemeClr>
                </a:solidFill>
                <a:latin typeface="+mn-ea"/>
              </a:rPr>
              <a:t>姿</a:t>
            </a:r>
            <a:r>
              <a:rPr lang="ja-JP" altLang="en-US" b="1" dirty="0">
                <a:solidFill>
                  <a:schemeClr val="bg2">
                    <a:lumMod val="10000"/>
                  </a:schemeClr>
                </a:solidFill>
                <a:latin typeface="+mn-ea"/>
              </a:rPr>
              <a:t>５</a:t>
            </a:r>
            <a:r>
              <a:rPr kumimoji="1" lang="ja-JP" altLang="en-US" b="1" dirty="0" smtClean="0">
                <a:solidFill>
                  <a:schemeClr val="bg2">
                    <a:lumMod val="10000"/>
                  </a:schemeClr>
                </a:solidFill>
                <a:latin typeface="+mn-ea"/>
              </a:rPr>
              <a:t>．標高を定める</a:t>
            </a:r>
            <a:r>
              <a:rPr lang="ja-JP" altLang="en-US" b="1" dirty="0" smtClean="0">
                <a:solidFill>
                  <a:schemeClr val="bg2">
                    <a:lumMod val="10000"/>
                  </a:schemeClr>
                </a:solidFill>
                <a:latin typeface="+mn-ea"/>
              </a:rPr>
              <a:t>　</a:t>
            </a:r>
            <a:r>
              <a:rPr lang="ja-JP" altLang="en-US" sz="1400" b="1" dirty="0" smtClean="0">
                <a:solidFill>
                  <a:schemeClr val="bg2">
                    <a:lumMod val="10000"/>
                  </a:schemeClr>
                </a:solidFill>
                <a:latin typeface="+mn-ea"/>
              </a:rPr>
              <a:t>～人材の機能分化を進める～</a:t>
            </a:r>
            <a:endParaRPr lang="ja-JP" altLang="en-US" sz="1400" b="1" dirty="0">
              <a:solidFill>
                <a:schemeClr val="bg2">
                  <a:lumMod val="10000"/>
                </a:schemeClr>
              </a:solidFill>
              <a:latin typeface="+mn-ea"/>
            </a:endParaRPr>
          </a:p>
        </p:txBody>
      </p:sp>
      <p:graphicFrame>
        <p:nvGraphicFramePr>
          <p:cNvPr id="10" name="表 9"/>
          <p:cNvGraphicFramePr>
            <a:graphicFrameLocks noGrp="1"/>
          </p:cNvGraphicFramePr>
          <p:nvPr>
            <p:extLst>
              <p:ext uri="{D42A27DB-BD31-4B8C-83A1-F6EECF244321}">
                <p14:modId xmlns:p14="http://schemas.microsoft.com/office/powerpoint/2010/main" val="3515494781"/>
              </p:ext>
            </p:extLst>
          </p:nvPr>
        </p:nvGraphicFramePr>
        <p:xfrm>
          <a:off x="126082" y="1124744"/>
          <a:ext cx="9597048" cy="3456384"/>
        </p:xfrm>
        <a:graphic>
          <a:graphicData uri="http://schemas.openxmlformats.org/drawingml/2006/table">
            <a:tbl>
              <a:tblPr firstRow="1" bandRow="1">
                <a:tableStyleId>{93296810-A885-4BE3-A3E7-6D5BEEA58F35}</a:tableStyleId>
              </a:tblPr>
              <a:tblGrid>
                <a:gridCol w="432049"/>
                <a:gridCol w="1368152"/>
                <a:gridCol w="5256584"/>
                <a:gridCol w="1296144"/>
                <a:gridCol w="1244119"/>
              </a:tblGrid>
              <a:tr h="1152128">
                <a:tc>
                  <a:txBody>
                    <a:bodyPr/>
                    <a:lstStyle/>
                    <a:p>
                      <a:pPr algn="ctr"/>
                      <a:r>
                        <a:rPr kumimoji="1" lang="ja-JP" altLang="en-US" sz="1400" b="1" dirty="0" smtClean="0">
                          <a:solidFill>
                            <a:schemeClr val="tx1"/>
                          </a:solidFill>
                          <a:latin typeface="+mn-ea"/>
                          <a:ea typeface="+mn-ea"/>
                        </a:rPr>
                        <a:t>２４</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介護人材の適切な役割の明確化</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様々な介護人材の適切な役割分担を進め、限られた人材を有効活用するため、求められる役割に応じた人材配置や養成の在り方について検討する</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（調査・研究）</a:t>
                      </a:r>
                      <a:endParaRPr kumimoji="1" lang="en-US" altLang="ja-JP" sz="1200" b="1" dirty="0" smtClean="0">
                        <a:solidFill>
                          <a:schemeClr val="tx1"/>
                        </a:solidFill>
                        <a:latin typeface="+mn-ea"/>
                        <a:ea typeface="+mn-ea"/>
                      </a:endParaRPr>
                    </a:p>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年度～（検討）</a:t>
                      </a:r>
                      <a:endParaRPr kumimoji="1" lang="en-US" altLang="ja-JP" sz="1200" b="1" dirty="0" smtClean="0">
                        <a:solidFill>
                          <a:schemeClr val="tx1"/>
                        </a:solidFill>
                        <a:latin typeface="+mn-ea"/>
                        <a:ea typeface="+mn-ea"/>
                      </a:endParaRPr>
                    </a:p>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28</a:t>
                      </a:r>
                      <a:r>
                        <a:rPr kumimoji="1" lang="ja-JP" altLang="en-US" sz="1200" b="1" dirty="0" smtClean="0">
                          <a:solidFill>
                            <a:schemeClr val="tx1"/>
                          </a:solidFill>
                          <a:latin typeface="+mn-ea"/>
                          <a:ea typeface="+mn-ea"/>
                        </a:rPr>
                        <a:t>年度～</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1152128">
                <a:tc>
                  <a:txBody>
                    <a:bodyPr/>
                    <a:lstStyle/>
                    <a:p>
                      <a:pPr algn="ctr"/>
                      <a:r>
                        <a:rPr kumimoji="1" lang="ja-JP" altLang="en-US" sz="1400" b="1" dirty="0" smtClean="0">
                          <a:solidFill>
                            <a:schemeClr val="tx1"/>
                          </a:solidFill>
                          <a:latin typeface="+mn-ea"/>
                          <a:ea typeface="+mn-ea"/>
                        </a:rPr>
                        <a:t>２５</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介護福祉士養成カリキュラム等の改正</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中核を担うべき高度人材たる介護福祉士に求められる役割を踏まえ、現行の介護福祉士養成カリキュラム等について検証を行い、必要に応じて見直しを行う</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（検討）</a:t>
                      </a:r>
                      <a:endParaRPr kumimoji="1" lang="en-US" altLang="ja-JP" sz="1200" b="1" dirty="0" smtClean="0">
                        <a:solidFill>
                          <a:schemeClr val="tx1"/>
                        </a:solidFill>
                        <a:latin typeface="+mn-ea"/>
                        <a:ea typeface="+mn-ea"/>
                      </a:endParaRPr>
                    </a:p>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29</a:t>
                      </a:r>
                      <a:r>
                        <a:rPr kumimoji="1" lang="ja-JP" altLang="en-US" sz="1200" b="1" dirty="0" smtClean="0">
                          <a:solidFill>
                            <a:schemeClr val="tx1"/>
                          </a:solidFill>
                          <a:latin typeface="+mn-ea"/>
                          <a:ea typeface="+mn-ea"/>
                        </a:rPr>
                        <a:t>年度～</a:t>
                      </a:r>
                      <a:endParaRPr kumimoji="1" lang="en-US" altLang="ja-JP" sz="1200" b="1" dirty="0" smtClean="0">
                        <a:solidFill>
                          <a:schemeClr val="tx1"/>
                        </a:solidFill>
                        <a:latin typeface="+mn-ea"/>
                        <a:ea typeface="+mn-ea"/>
                      </a:endParaRPr>
                    </a:p>
                    <a:p>
                      <a:pPr algn="l"/>
                      <a:r>
                        <a:rPr kumimoji="1" lang="ja-JP" altLang="en-US" sz="1200" b="1" dirty="0" smtClean="0">
                          <a:solidFill>
                            <a:schemeClr val="tx1"/>
                          </a:solidFill>
                          <a:latin typeface="+mn-ea"/>
                          <a:ea typeface="+mn-ea"/>
                        </a:rPr>
                        <a:t>（実施）</a:t>
                      </a:r>
                      <a:endParaRPr kumimoji="1" lang="en-US" altLang="ja-JP" sz="1200" b="1" dirty="0" smtClean="0">
                        <a:solidFill>
                          <a:schemeClr val="tx1"/>
                        </a:solidFill>
                        <a:latin typeface="+mn-ea"/>
                        <a:ea typeface="+mn-ea"/>
                      </a:endParaRPr>
                    </a:p>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30</a:t>
                      </a:r>
                      <a:r>
                        <a:rPr kumimoji="1" lang="ja-JP" altLang="en-US" sz="1200" b="1" dirty="0" smtClean="0">
                          <a:solidFill>
                            <a:schemeClr val="tx1"/>
                          </a:solidFill>
                          <a:latin typeface="+mn-ea"/>
                          <a:ea typeface="+mn-ea"/>
                        </a:rPr>
                        <a:t>年度以降</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1152128">
                <a:tc>
                  <a:txBody>
                    <a:bodyPr/>
                    <a:lstStyle/>
                    <a:p>
                      <a:pPr algn="ctr"/>
                      <a:r>
                        <a:rPr kumimoji="1" lang="ja-JP" altLang="en-US" sz="1400" b="1" dirty="0" smtClean="0">
                          <a:solidFill>
                            <a:schemeClr val="tx1"/>
                          </a:solidFill>
                          <a:latin typeface="+mn-ea"/>
                          <a:ea typeface="+mn-ea"/>
                        </a:rPr>
                        <a:t>２６</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未経験者が参入しやすい入門的な研修の推進</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未経験者などが、その担うべき役割に即して参入しやすいよう、入門的な研修や他の福祉分野との共通基盤を修得するための研修の創設等について検討を進める</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29</a:t>
                      </a:r>
                      <a:r>
                        <a:rPr kumimoji="1" lang="ja-JP" altLang="en-US" sz="1200" b="1" dirty="0" smtClean="0">
                          <a:solidFill>
                            <a:schemeClr val="tx1"/>
                          </a:solidFill>
                          <a:latin typeface="+mn-ea"/>
                          <a:ea typeface="+mn-ea"/>
                        </a:rPr>
                        <a:t>年度に検討を開始し平成</a:t>
                      </a:r>
                      <a:r>
                        <a:rPr kumimoji="1" lang="en-US" altLang="ja-JP" sz="1200" b="1" dirty="0" smtClean="0">
                          <a:solidFill>
                            <a:schemeClr val="tx1"/>
                          </a:solidFill>
                          <a:latin typeface="+mn-ea"/>
                          <a:ea typeface="+mn-ea"/>
                        </a:rPr>
                        <a:t>30</a:t>
                      </a:r>
                      <a:r>
                        <a:rPr kumimoji="1" lang="ja-JP" altLang="en-US" sz="1200" b="1" dirty="0" smtClean="0">
                          <a:solidFill>
                            <a:schemeClr val="tx1"/>
                          </a:solidFill>
                          <a:latin typeface="+mn-ea"/>
                          <a:ea typeface="+mn-ea"/>
                        </a:rPr>
                        <a:t>年度以降実施</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en-US" altLang="ja-JP" sz="12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2" name="スライド番号プレースホルダー 1"/>
          <p:cNvSpPr txBox="1">
            <a:spLocks/>
          </p:cNvSpPr>
          <p:nvPr/>
        </p:nvSpPr>
        <p:spPr>
          <a:xfrm>
            <a:off x="7559734" y="6497638"/>
            <a:ext cx="2310289" cy="365125"/>
          </a:xfrm>
          <a:prstGeom prst="rect">
            <a:avLst/>
          </a:prstGeom>
        </p:spPr>
        <p:txBody>
          <a:bodyPr vert="horz" lIns="91440" tIns="45720" rIns="91440" bIns="45720" rtlCol="0" anchor="ctr"/>
          <a:lstStyle>
            <a:defPPr>
              <a:defRPr lang="ja-JP"/>
            </a:defPPr>
            <a:lvl1pPr marL="0" algn="r" defTabSz="914238" rtl="0" eaLnBrk="1" latinLnBrk="0" hangingPunct="1">
              <a:defRPr kumimoji="1" sz="1200" kern="1200">
                <a:solidFill>
                  <a:schemeClr val="tx1">
                    <a:tint val="75000"/>
                  </a:schemeClr>
                </a:solidFill>
                <a:latin typeface="+mn-lt"/>
                <a:ea typeface="+mn-ea"/>
                <a:cs typeface="+mn-cs"/>
              </a:defRPr>
            </a:lvl1pPr>
            <a:lvl2pPr marL="457120" algn="l" defTabSz="914238" rtl="0" eaLnBrk="1" latinLnBrk="0" hangingPunct="1">
              <a:defRPr kumimoji="1" sz="1800" kern="1200">
                <a:solidFill>
                  <a:schemeClr val="tx1"/>
                </a:solidFill>
                <a:latin typeface="+mn-lt"/>
                <a:ea typeface="+mn-ea"/>
                <a:cs typeface="+mn-cs"/>
              </a:defRPr>
            </a:lvl2pPr>
            <a:lvl3pPr marL="914238" algn="l" defTabSz="914238" rtl="0" eaLnBrk="1" latinLnBrk="0" hangingPunct="1">
              <a:defRPr kumimoji="1" sz="1800" kern="1200">
                <a:solidFill>
                  <a:schemeClr val="tx1"/>
                </a:solidFill>
                <a:latin typeface="+mn-lt"/>
                <a:ea typeface="+mn-ea"/>
                <a:cs typeface="+mn-cs"/>
              </a:defRPr>
            </a:lvl3pPr>
            <a:lvl4pPr marL="1371357" algn="l" defTabSz="914238" rtl="0" eaLnBrk="1" latinLnBrk="0" hangingPunct="1">
              <a:defRPr kumimoji="1" sz="1800" kern="1200">
                <a:solidFill>
                  <a:schemeClr val="tx1"/>
                </a:solidFill>
                <a:latin typeface="+mn-lt"/>
                <a:ea typeface="+mn-ea"/>
                <a:cs typeface="+mn-cs"/>
              </a:defRPr>
            </a:lvl4pPr>
            <a:lvl5pPr marL="1828476" algn="l" defTabSz="914238" rtl="0" eaLnBrk="1" latinLnBrk="0" hangingPunct="1">
              <a:defRPr kumimoji="1" sz="1800" kern="1200">
                <a:solidFill>
                  <a:schemeClr val="tx1"/>
                </a:solidFill>
                <a:latin typeface="+mn-lt"/>
                <a:ea typeface="+mn-ea"/>
                <a:cs typeface="+mn-cs"/>
              </a:defRPr>
            </a:lvl5pPr>
            <a:lvl6pPr marL="2285595" algn="l" defTabSz="914238" rtl="0" eaLnBrk="1" latinLnBrk="0" hangingPunct="1">
              <a:defRPr kumimoji="1" sz="1800" kern="1200">
                <a:solidFill>
                  <a:schemeClr val="tx1"/>
                </a:solidFill>
                <a:latin typeface="+mn-lt"/>
                <a:ea typeface="+mn-ea"/>
                <a:cs typeface="+mn-cs"/>
              </a:defRPr>
            </a:lvl6pPr>
            <a:lvl7pPr marL="2742714" algn="l" defTabSz="914238" rtl="0" eaLnBrk="1" latinLnBrk="0" hangingPunct="1">
              <a:defRPr kumimoji="1" sz="1800" kern="1200">
                <a:solidFill>
                  <a:schemeClr val="tx1"/>
                </a:solidFill>
                <a:latin typeface="+mn-lt"/>
                <a:ea typeface="+mn-ea"/>
                <a:cs typeface="+mn-cs"/>
              </a:defRPr>
            </a:lvl7pPr>
            <a:lvl8pPr marL="3199834" algn="l" defTabSz="914238" rtl="0" eaLnBrk="1" latinLnBrk="0" hangingPunct="1">
              <a:defRPr kumimoji="1" sz="1800" kern="1200">
                <a:solidFill>
                  <a:schemeClr val="tx1"/>
                </a:solidFill>
                <a:latin typeface="+mn-lt"/>
                <a:ea typeface="+mn-ea"/>
                <a:cs typeface="+mn-cs"/>
              </a:defRPr>
            </a:lvl8pPr>
            <a:lvl9pPr marL="3656952" algn="l" defTabSz="914238" rtl="0" eaLnBrk="1" latinLnBrk="0" hangingPunct="1">
              <a:defRPr kumimoji="1" sz="1800" kern="1200">
                <a:solidFill>
                  <a:schemeClr val="tx1"/>
                </a:solidFill>
                <a:latin typeface="+mn-lt"/>
                <a:ea typeface="+mn-ea"/>
                <a:cs typeface="+mn-cs"/>
              </a:defRPr>
            </a:lvl9pPr>
          </a:lstStyle>
          <a:p>
            <a:fld id="{D2222422-83F9-4FA6-BF99-16FCF983496F}" type="slidenum">
              <a:rPr lang="ja-JP" altLang="en-US" sz="1600" smtClean="0">
                <a:solidFill>
                  <a:schemeClr val="tx1"/>
                </a:solidFill>
                <a:latin typeface="Bodoni MT Black" panose="02070A03080606020203" pitchFamily="18" charset="0"/>
              </a:rPr>
              <a:pPr/>
              <a:t>12</a:t>
            </a:fld>
            <a:endParaRPr lang="ja-JP" altLang="en-US" sz="1600" dirty="0">
              <a:solidFill>
                <a:schemeClr val="tx1"/>
              </a:solidFill>
              <a:latin typeface="Bodoni MT Black" panose="02070A03080606020203" pitchFamily="18" charset="0"/>
            </a:endParaRPr>
          </a:p>
        </p:txBody>
      </p:sp>
      <p:sp>
        <p:nvSpPr>
          <p:cNvPr id="6" name="Rectangle 180"/>
          <p:cNvSpPr>
            <a:spLocks noChangeArrowheads="1"/>
          </p:cNvSpPr>
          <p:nvPr/>
        </p:nvSpPr>
        <p:spPr bwMode="auto">
          <a:xfrm>
            <a:off x="5627" y="-3468"/>
            <a:ext cx="988404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51" tIns="45678" rIns="91351" bIns="45678" anchor="ctr"/>
          <a:lstStyle/>
          <a:p>
            <a:pPr algn="ctr">
              <a:tabLst>
                <a:tab pos="1700213" algn="l"/>
              </a:tabLst>
            </a:pPr>
            <a:r>
              <a:rPr lang="ja-JP" altLang="en-US" sz="2000" b="1" dirty="0" smtClean="0">
                <a:latin typeface="ＭＳ Ｐゴシック" panose="020B0600070205080204" pitchFamily="50" charset="-128"/>
                <a:ea typeface="ＭＳ Ｐゴシック" panose="020B0600070205080204" pitchFamily="50" charset="-128"/>
              </a:rPr>
              <a:t>当面の具体的な施策メニュー　（</a:t>
            </a:r>
            <a:r>
              <a:rPr lang="en-US" altLang="ja-JP" sz="2000" b="1" dirty="0">
                <a:latin typeface="ＭＳ Ｐゴシック" panose="020B0600070205080204" pitchFamily="50" charset="-128"/>
                <a:ea typeface="ＭＳ Ｐゴシック" panose="020B0600070205080204" pitchFamily="50" charset="-128"/>
              </a:rPr>
              <a:t>6</a:t>
            </a:r>
            <a:r>
              <a:rPr lang="en-US" altLang="ja-JP" sz="2000" b="1" dirty="0" smtClean="0">
                <a:latin typeface="ＭＳ Ｐゴシック" panose="020B0600070205080204" pitchFamily="50" charset="-128"/>
                <a:ea typeface="ＭＳ Ｐゴシック" panose="020B0600070205080204" pitchFamily="50" charset="-128"/>
              </a:rPr>
              <a:t>/6</a:t>
            </a:r>
            <a:r>
              <a:rPr lang="ja-JP" altLang="en-US" sz="2000" b="1" dirty="0" smtClean="0">
                <a:latin typeface="ＭＳ Ｐゴシック" panose="020B0600070205080204" pitchFamily="50" charset="-128"/>
                <a:ea typeface="ＭＳ Ｐゴシック" panose="020B0600070205080204" pitchFamily="50" charset="-128"/>
              </a:rPr>
              <a:t>）</a:t>
            </a:r>
            <a:endParaRPr lang="ja-JP" altLang="en-US" sz="2000" b="1"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1894392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80"/>
          <p:cNvSpPr>
            <a:spLocks noChangeArrowheads="1"/>
          </p:cNvSpPr>
          <p:nvPr/>
        </p:nvSpPr>
        <p:spPr bwMode="auto">
          <a:xfrm>
            <a:off x="5627" y="-3468"/>
            <a:ext cx="988404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51" tIns="45678" rIns="91351" bIns="45678" anchor="ctr"/>
          <a:lstStyle/>
          <a:p>
            <a:pPr algn="ctr">
              <a:tabLst>
                <a:tab pos="1700213" algn="l"/>
              </a:tabLst>
            </a:pPr>
            <a:r>
              <a:rPr lang="ja-JP" altLang="en-US" sz="2000" b="1" dirty="0" smtClean="0">
                <a:latin typeface="ＭＳ Ｐゴシック" panose="020B0600070205080204" pitchFamily="50" charset="-128"/>
                <a:ea typeface="ＭＳ Ｐゴシック" panose="020B0600070205080204" pitchFamily="50" charset="-128"/>
              </a:rPr>
              <a:t>福祉</a:t>
            </a:r>
            <a:r>
              <a:rPr lang="ja-JP" altLang="en-US" sz="2000" b="1" dirty="0">
                <a:latin typeface="ＭＳ Ｐゴシック" panose="020B0600070205080204" pitchFamily="50" charset="-128"/>
                <a:ea typeface="ＭＳ Ｐゴシック" panose="020B0600070205080204" pitchFamily="50" charset="-128"/>
              </a:rPr>
              <a:t>人材センターの機能</a:t>
            </a:r>
            <a:r>
              <a:rPr lang="ja-JP" altLang="en-US" sz="2000" b="1" dirty="0" smtClean="0">
                <a:latin typeface="ＭＳ Ｐゴシック" panose="020B0600070205080204" pitchFamily="50" charset="-128"/>
                <a:ea typeface="ＭＳ Ｐゴシック" panose="020B0600070205080204" pitchFamily="50" charset="-128"/>
              </a:rPr>
              <a:t>強化等</a:t>
            </a:r>
            <a:endParaRPr lang="ja-JP" altLang="en-US" sz="2000" b="1" dirty="0">
              <a:latin typeface="ＭＳ Ｐゴシック" panose="020B0600070205080204" pitchFamily="50" charset="-128"/>
              <a:ea typeface="ＭＳ Ｐゴシック" panose="020B0600070205080204" pitchFamily="50" charset="-128"/>
            </a:endParaRPr>
          </a:p>
        </p:txBody>
      </p:sp>
      <p:sp>
        <p:nvSpPr>
          <p:cNvPr id="5" name="正方形/長方形 4"/>
          <p:cNvSpPr/>
          <p:nvPr/>
        </p:nvSpPr>
        <p:spPr bwMode="auto">
          <a:xfrm>
            <a:off x="64620" y="436704"/>
            <a:ext cx="9769528" cy="11880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rtlCol="0" anchor="ctr"/>
          <a:lstStyle/>
          <a:p>
            <a:r>
              <a:rPr lang="ja-JP" altLang="en-US" sz="1400" dirty="0" smtClean="0">
                <a:solidFill>
                  <a:schemeClr val="tx1"/>
                </a:solidFill>
              </a:rPr>
              <a:t>◯</a:t>
            </a:r>
            <a:r>
              <a:rPr lang="ja-JP" altLang="en-US" sz="1400" dirty="0">
                <a:solidFill>
                  <a:schemeClr val="tx1"/>
                </a:solidFill>
              </a:rPr>
              <a:t>　</a:t>
            </a:r>
            <a:r>
              <a:rPr lang="ja-JP" altLang="en-US" sz="1400" dirty="0" smtClean="0">
                <a:solidFill>
                  <a:schemeClr val="tx1"/>
                </a:solidFill>
              </a:rPr>
              <a:t>都道府県福祉人材センターが中心となり、地域における介護福祉士をはじめとした福祉・介護人材確保を推進する</a:t>
            </a:r>
            <a:endParaRPr lang="ja-JP" altLang="en-US" sz="1400" dirty="0">
              <a:solidFill>
                <a:schemeClr val="tx1"/>
              </a:solidFill>
            </a:endParaRPr>
          </a:p>
          <a:p>
            <a:pPr marL="354013" indent="-177800">
              <a:spcBef>
                <a:spcPts val="400"/>
              </a:spcBef>
            </a:pPr>
            <a:r>
              <a:rPr lang="ja-JP" altLang="en-US" sz="1400" dirty="0" smtClean="0">
                <a:solidFill>
                  <a:schemeClr val="tx1"/>
                </a:solidFill>
              </a:rPr>
              <a:t>①　福祉人材センターの機能強化により、総合的な福祉・介護人材の確保を推進</a:t>
            </a:r>
            <a:endParaRPr lang="en-US" altLang="ja-JP" sz="1400" dirty="0" smtClean="0">
              <a:solidFill>
                <a:schemeClr val="tx1"/>
              </a:solidFill>
            </a:endParaRPr>
          </a:p>
          <a:p>
            <a:pPr marL="354013" indent="-177800">
              <a:spcBef>
                <a:spcPts val="400"/>
              </a:spcBef>
            </a:pPr>
            <a:r>
              <a:rPr lang="ja-JP" altLang="en-US" sz="1400" dirty="0">
                <a:solidFill>
                  <a:schemeClr val="tx1"/>
                </a:solidFill>
              </a:rPr>
              <a:t>②</a:t>
            </a:r>
            <a:r>
              <a:rPr lang="ja-JP" altLang="en-US" sz="1400" dirty="0" smtClean="0">
                <a:solidFill>
                  <a:schemeClr val="tx1"/>
                </a:solidFill>
              </a:rPr>
              <a:t>　地域における福祉・介護人材の支援体制を強化するための委託制度やその前提</a:t>
            </a:r>
            <a:r>
              <a:rPr lang="ja-JP" altLang="en-US" sz="1400" dirty="0">
                <a:solidFill>
                  <a:schemeClr val="tx1"/>
                </a:solidFill>
              </a:rPr>
              <a:t>となる守秘義務規定等を</a:t>
            </a:r>
            <a:r>
              <a:rPr lang="ja-JP" altLang="en-US" sz="1400" dirty="0" smtClean="0">
                <a:solidFill>
                  <a:schemeClr val="tx1"/>
                </a:solidFill>
              </a:rPr>
              <a:t>整備</a:t>
            </a:r>
            <a:endParaRPr lang="en-US" altLang="ja-JP" sz="1400" dirty="0" smtClean="0">
              <a:solidFill>
                <a:schemeClr val="tx1"/>
              </a:solidFill>
            </a:endParaRPr>
          </a:p>
          <a:p>
            <a:pPr marL="354013" indent="-177800">
              <a:spcBef>
                <a:spcPts val="400"/>
              </a:spcBef>
            </a:pPr>
            <a:r>
              <a:rPr lang="ja-JP" altLang="en-US" sz="1400" dirty="0" smtClean="0">
                <a:solidFill>
                  <a:schemeClr val="tx1"/>
                </a:solidFill>
              </a:rPr>
              <a:t>③</a:t>
            </a:r>
            <a:r>
              <a:rPr lang="ja-JP" altLang="en-US" sz="1400" dirty="0">
                <a:solidFill>
                  <a:schemeClr val="tx1"/>
                </a:solidFill>
              </a:rPr>
              <a:t>　潜在介護福祉士の届出</a:t>
            </a:r>
            <a:r>
              <a:rPr lang="ja-JP" altLang="en-US" sz="1400" dirty="0" smtClean="0">
                <a:solidFill>
                  <a:schemeClr val="tx1"/>
                </a:solidFill>
              </a:rPr>
              <a:t>制度を設け、離職者の把握と求職者</a:t>
            </a:r>
            <a:r>
              <a:rPr lang="ja-JP" altLang="en-US" sz="1400" dirty="0">
                <a:solidFill>
                  <a:schemeClr val="tx1"/>
                </a:solidFill>
              </a:rPr>
              <a:t>になる前の段階からの効果的・総合的支援を推進</a:t>
            </a:r>
            <a:endParaRPr lang="ja-JP" altLang="en-US" sz="1400" dirty="0" smtClean="0">
              <a:solidFill>
                <a:schemeClr val="tx1"/>
              </a:solidFill>
            </a:endParaRPr>
          </a:p>
        </p:txBody>
      </p:sp>
      <p:sp>
        <p:nvSpPr>
          <p:cNvPr id="6" name="正方形/長方形 5"/>
          <p:cNvSpPr/>
          <p:nvPr/>
        </p:nvSpPr>
        <p:spPr bwMode="auto">
          <a:xfrm>
            <a:off x="4320414" y="1917135"/>
            <a:ext cx="5472000" cy="4932000"/>
          </a:xfrm>
          <a:prstGeom prst="rect">
            <a:avLst/>
          </a:prstGeom>
          <a:ln w="28575">
            <a:solidFill>
              <a:schemeClr val="accent6">
                <a:lumMod val="40000"/>
                <a:lumOff val="60000"/>
              </a:schemeClr>
            </a:solidFill>
            <a:headEnd/>
            <a:tailEn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smtClean="0">
              <a:solidFill>
                <a:schemeClr val="accent1">
                  <a:lumMod val="50000"/>
                </a:schemeClr>
              </a:solidFill>
            </a:endParaRPr>
          </a:p>
        </p:txBody>
      </p:sp>
      <p:sp>
        <p:nvSpPr>
          <p:cNvPr id="10" name="テキスト ボックス 9"/>
          <p:cNvSpPr txBox="1"/>
          <p:nvPr/>
        </p:nvSpPr>
        <p:spPr>
          <a:xfrm>
            <a:off x="4322820" y="1870967"/>
            <a:ext cx="5472000" cy="323165"/>
          </a:xfrm>
          <a:prstGeom prst="rect">
            <a:avLst/>
          </a:prstGeom>
          <a:solidFill>
            <a:schemeClr val="accent6">
              <a:lumMod val="40000"/>
              <a:lumOff val="60000"/>
            </a:schemeClr>
          </a:solidFill>
        </p:spPr>
        <p:txBody>
          <a:bodyPr wrap="square" rtlCol="0">
            <a:spAutoFit/>
          </a:bodyPr>
          <a:lstStyle/>
          <a:p>
            <a:pPr algn="ctr"/>
            <a:r>
              <a:rPr lang="ja-JP" altLang="en-US" sz="1500" b="1" dirty="0" smtClean="0"/>
              <a:t>③ </a:t>
            </a:r>
            <a:r>
              <a:rPr kumimoji="1" lang="ja-JP" altLang="en-US" sz="1500" b="1" dirty="0" smtClean="0"/>
              <a:t> 離職した介護福祉士の届出制度</a:t>
            </a:r>
            <a:r>
              <a:rPr lang="ja-JP" altLang="en-US" sz="1500" b="1" dirty="0"/>
              <a:t>の</a:t>
            </a:r>
            <a:r>
              <a:rPr kumimoji="1" lang="ja-JP" altLang="en-US" sz="1500" b="1" dirty="0" smtClean="0"/>
              <a:t>創設</a:t>
            </a:r>
            <a:endParaRPr kumimoji="1" lang="ja-JP" altLang="en-US" sz="1200" b="1" dirty="0">
              <a:latin typeface="+mj-ea"/>
              <a:ea typeface="+mj-ea"/>
            </a:endParaRPr>
          </a:p>
        </p:txBody>
      </p:sp>
      <p:sp>
        <p:nvSpPr>
          <p:cNvPr id="14" name="角丸四角形 13"/>
          <p:cNvSpPr/>
          <p:nvPr/>
        </p:nvSpPr>
        <p:spPr bwMode="auto">
          <a:xfrm>
            <a:off x="4392422" y="3406493"/>
            <a:ext cx="2520000" cy="1741208"/>
          </a:xfrm>
          <a:prstGeom prst="roundRect">
            <a:avLst>
              <a:gd name="adj" fmla="val 11260"/>
            </a:avLst>
          </a:prstGeom>
          <a:solidFill>
            <a:schemeClr val="accent3">
              <a:lumMod val="20000"/>
              <a:lumOff val="80000"/>
            </a:schemeClr>
          </a:solidFill>
          <a:ln>
            <a:noFill/>
            <a:headEnd/>
            <a:tailEnd/>
          </a:ln>
        </p:spPr>
        <p:style>
          <a:lnRef idx="2">
            <a:schemeClr val="accent1"/>
          </a:lnRef>
          <a:fillRef idx="1">
            <a:schemeClr val="lt1"/>
          </a:fillRef>
          <a:effectRef idx="0">
            <a:schemeClr val="accent1"/>
          </a:effectRef>
          <a:fontRef idx="minor">
            <a:schemeClr val="dk1"/>
          </a:fontRef>
        </p:style>
        <p:txBody>
          <a:bodyPr rtlCol="0" anchor="t"/>
          <a:lstStyle/>
          <a:p>
            <a:pPr algn="ctr"/>
            <a:r>
              <a:rPr kumimoji="1" lang="ja-JP" altLang="en-US" sz="1400" b="1" dirty="0" smtClean="0">
                <a:solidFill>
                  <a:schemeClr val="tx1"/>
                </a:solidFill>
              </a:rPr>
              <a:t>福祉人材センター</a:t>
            </a:r>
            <a:endParaRPr kumimoji="1" lang="en-US" altLang="ja-JP" sz="1400" b="1" dirty="0" smtClean="0">
              <a:solidFill>
                <a:schemeClr val="tx1"/>
              </a:solidFill>
            </a:endParaRPr>
          </a:p>
          <a:p>
            <a:pPr algn="ctr"/>
            <a:r>
              <a:rPr lang="ja-JP" altLang="en-US" sz="1200" dirty="0" smtClean="0">
                <a:solidFill>
                  <a:schemeClr val="tx1"/>
                </a:solidFill>
              </a:rPr>
              <a:t>（離職者の把握）</a:t>
            </a:r>
            <a:endParaRPr kumimoji="1" lang="ja-JP" altLang="en-US" sz="1200" dirty="0" smtClean="0">
              <a:solidFill>
                <a:schemeClr val="tx1"/>
              </a:solidFill>
            </a:endParaRPr>
          </a:p>
        </p:txBody>
      </p:sp>
      <p:sp>
        <p:nvSpPr>
          <p:cNvPr id="15" name="角丸四角形 14"/>
          <p:cNvSpPr/>
          <p:nvPr/>
        </p:nvSpPr>
        <p:spPr bwMode="auto">
          <a:xfrm>
            <a:off x="7175722" y="3406493"/>
            <a:ext cx="2520000" cy="1741208"/>
          </a:xfrm>
          <a:prstGeom prst="roundRect">
            <a:avLst>
              <a:gd name="adj" fmla="val 11260"/>
            </a:avLst>
          </a:prstGeom>
          <a:solidFill>
            <a:schemeClr val="accent5">
              <a:lumMod val="20000"/>
              <a:lumOff val="80000"/>
            </a:schemeClr>
          </a:solidFill>
          <a:ln>
            <a:noFill/>
            <a:headEnd/>
            <a:tailEnd/>
          </a:ln>
        </p:spPr>
        <p:style>
          <a:lnRef idx="2">
            <a:schemeClr val="accent1"/>
          </a:lnRef>
          <a:fillRef idx="1">
            <a:schemeClr val="lt1"/>
          </a:fillRef>
          <a:effectRef idx="0">
            <a:schemeClr val="accent1"/>
          </a:effectRef>
          <a:fontRef idx="minor">
            <a:schemeClr val="dk1"/>
          </a:fontRef>
        </p:style>
        <p:txBody>
          <a:bodyPr rtlCol="0" anchor="t"/>
          <a:lstStyle/>
          <a:p>
            <a:pPr algn="ctr"/>
            <a:r>
              <a:rPr kumimoji="1" lang="ja-JP" altLang="en-US" sz="1400" b="1" dirty="0" smtClean="0">
                <a:solidFill>
                  <a:schemeClr val="tx1"/>
                </a:solidFill>
              </a:rPr>
              <a:t>介護施設・事業所等</a:t>
            </a:r>
            <a:endParaRPr kumimoji="1" lang="en-US" altLang="ja-JP" sz="1400" b="1" dirty="0" smtClean="0">
              <a:solidFill>
                <a:schemeClr val="tx1"/>
              </a:solidFill>
            </a:endParaRPr>
          </a:p>
          <a:p>
            <a:pPr algn="ctr"/>
            <a:r>
              <a:rPr lang="ja-JP" altLang="en-US" sz="1200" dirty="0" smtClean="0">
                <a:solidFill>
                  <a:schemeClr val="tx1"/>
                </a:solidFill>
              </a:rPr>
              <a:t>（離職時の届出支援）</a:t>
            </a:r>
            <a:endParaRPr kumimoji="1" lang="ja-JP" altLang="en-US" sz="1200" dirty="0" smtClean="0">
              <a:solidFill>
                <a:schemeClr val="tx1"/>
              </a:solidFill>
            </a:endParaRPr>
          </a:p>
        </p:txBody>
      </p:sp>
      <p:sp>
        <p:nvSpPr>
          <p:cNvPr id="16" name="正方形/長方形 15"/>
          <p:cNvSpPr/>
          <p:nvPr/>
        </p:nvSpPr>
        <p:spPr bwMode="auto">
          <a:xfrm>
            <a:off x="7982278" y="4100332"/>
            <a:ext cx="1584176" cy="726587"/>
          </a:xfrm>
          <a:prstGeom prst="rect">
            <a:avLst/>
          </a:prstGeom>
          <a:solidFill>
            <a:schemeClr val="accent6">
              <a:lumMod val="60000"/>
              <a:lumOff val="40000"/>
            </a:schemeClr>
          </a:solidFill>
          <a:ln>
            <a:headEnd/>
            <a:tailEnd/>
          </a:ln>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1400" b="1" dirty="0" smtClean="0">
                <a:solidFill>
                  <a:schemeClr val="bg1"/>
                </a:solidFill>
              </a:rPr>
              <a:t>介護福祉士</a:t>
            </a:r>
          </a:p>
        </p:txBody>
      </p:sp>
      <p:sp>
        <p:nvSpPr>
          <p:cNvPr id="18" name="正方形/長方形 17"/>
          <p:cNvSpPr/>
          <p:nvPr/>
        </p:nvSpPr>
        <p:spPr bwMode="auto">
          <a:xfrm>
            <a:off x="4779895" y="4113030"/>
            <a:ext cx="1728000" cy="726588"/>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400" b="1" dirty="0" smtClean="0">
                <a:solidFill>
                  <a:schemeClr val="tx1"/>
                </a:solidFill>
              </a:rPr>
              <a:t>届出データベース</a:t>
            </a:r>
          </a:p>
        </p:txBody>
      </p:sp>
      <p:sp>
        <p:nvSpPr>
          <p:cNvPr id="20" name="正方形/長方形 19"/>
          <p:cNvSpPr/>
          <p:nvPr/>
        </p:nvSpPr>
        <p:spPr bwMode="auto">
          <a:xfrm>
            <a:off x="7982278" y="5479979"/>
            <a:ext cx="1584176" cy="612227"/>
          </a:xfrm>
          <a:prstGeom prst="rect">
            <a:avLst/>
          </a:prstGeom>
          <a:gradFill>
            <a:gsLst>
              <a:gs pos="50000">
                <a:schemeClr val="tx2">
                  <a:lumMod val="20000"/>
                  <a:lumOff val="80000"/>
                </a:schemeClr>
              </a:gs>
              <a:gs pos="0">
                <a:schemeClr val="accent5">
                  <a:lumMod val="20000"/>
                  <a:lumOff val="80000"/>
                </a:schemeClr>
              </a:gs>
              <a:gs pos="100000">
                <a:schemeClr val="accent1">
                  <a:lumMod val="40000"/>
                  <a:lumOff val="60000"/>
                </a:schemeClr>
              </a:gs>
            </a:gsLst>
          </a:gradFill>
          <a:ln>
            <a:headEnd/>
            <a:tailEnd/>
          </a:ln>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400" b="1" dirty="0" smtClean="0">
                <a:solidFill>
                  <a:schemeClr val="tx1"/>
                </a:solidFill>
              </a:rPr>
              <a:t>潜在介護福祉士</a:t>
            </a:r>
            <a:endParaRPr kumimoji="1" lang="en-US" altLang="ja-JP" sz="1400" b="1" dirty="0" smtClean="0">
              <a:solidFill>
                <a:schemeClr val="tx1"/>
              </a:solidFill>
            </a:endParaRPr>
          </a:p>
          <a:p>
            <a:pPr algn="ctr"/>
            <a:r>
              <a:rPr lang="ja-JP" altLang="en-US" sz="1200" dirty="0" smtClean="0">
                <a:solidFill>
                  <a:schemeClr val="tx1"/>
                </a:solidFill>
                <a:latin typeface="+mj-ea"/>
                <a:ea typeface="+mj-ea"/>
              </a:rPr>
              <a:t>約</a:t>
            </a:r>
            <a:r>
              <a:rPr lang="en-US" altLang="ja-JP" sz="1200" dirty="0" smtClean="0">
                <a:solidFill>
                  <a:schemeClr val="tx1"/>
                </a:solidFill>
                <a:latin typeface="+mj-ea"/>
                <a:ea typeface="+mj-ea"/>
              </a:rPr>
              <a:t>53</a:t>
            </a:r>
            <a:r>
              <a:rPr lang="ja-JP" altLang="en-US" sz="1200" dirty="0" smtClean="0">
                <a:solidFill>
                  <a:schemeClr val="tx1"/>
                </a:solidFill>
                <a:latin typeface="+mj-ea"/>
                <a:ea typeface="+mj-ea"/>
              </a:rPr>
              <a:t>万人</a:t>
            </a:r>
            <a:endParaRPr kumimoji="1" lang="ja-JP" altLang="en-US" sz="1200" dirty="0" smtClean="0">
              <a:solidFill>
                <a:schemeClr val="tx1"/>
              </a:solidFill>
              <a:latin typeface="+mj-ea"/>
              <a:ea typeface="+mj-ea"/>
            </a:endParaRPr>
          </a:p>
        </p:txBody>
      </p:sp>
      <p:sp>
        <p:nvSpPr>
          <p:cNvPr id="21" name="屈折矢印 20"/>
          <p:cNvSpPr/>
          <p:nvPr/>
        </p:nvSpPr>
        <p:spPr bwMode="auto">
          <a:xfrm rot="5400000">
            <a:off x="6285523" y="4414295"/>
            <a:ext cx="926392" cy="2429426"/>
          </a:xfrm>
          <a:prstGeom prst="bentUpArrow">
            <a:avLst>
              <a:gd name="adj1" fmla="val 31854"/>
              <a:gd name="adj2" fmla="val 31158"/>
              <a:gd name="adj3" fmla="val 26371"/>
            </a:avLst>
          </a:prstGeom>
          <a:ln w="19050">
            <a:solidFill>
              <a:schemeClr val="bg2">
                <a:lumMod val="50000"/>
              </a:schemeClr>
            </a:solidFill>
            <a:headEnd/>
            <a:tailEn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smtClean="0">
              <a:solidFill>
                <a:schemeClr val="accent1">
                  <a:lumMod val="50000"/>
                </a:schemeClr>
              </a:solidFill>
            </a:endParaRPr>
          </a:p>
        </p:txBody>
      </p:sp>
      <p:sp>
        <p:nvSpPr>
          <p:cNvPr id="22" name="テキスト ボックス 21"/>
          <p:cNvSpPr txBox="1"/>
          <p:nvPr/>
        </p:nvSpPr>
        <p:spPr>
          <a:xfrm>
            <a:off x="5580614" y="5677159"/>
            <a:ext cx="2736305" cy="276999"/>
          </a:xfrm>
          <a:prstGeom prst="rect">
            <a:avLst/>
          </a:prstGeom>
          <a:noFill/>
        </p:spPr>
        <p:txBody>
          <a:bodyPr wrap="square" rtlCol="0">
            <a:spAutoFit/>
          </a:bodyPr>
          <a:lstStyle/>
          <a:p>
            <a:r>
              <a:rPr lang="ja-JP" altLang="en-US" sz="1200" b="1" dirty="0"/>
              <a:t>効果</a:t>
            </a:r>
            <a:r>
              <a:rPr kumimoji="1" lang="ja-JP" altLang="en-US" sz="1200" b="1" dirty="0" smtClean="0"/>
              <a:t>的な復職支援・潜在化予防</a:t>
            </a:r>
            <a:endParaRPr kumimoji="1" lang="ja-JP" altLang="en-US" sz="1200" b="1" dirty="0"/>
          </a:p>
        </p:txBody>
      </p:sp>
      <p:sp>
        <p:nvSpPr>
          <p:cNvPr id="23" name="右矢印 22"/>
          <p:cNvSpPr/>
          <p:nvPr/>
        </p:nvSpPr>
        <p:spPr bwMode="auto">
          <a:xfrm rot="16200000">
            <a:off x="8465427" y="4688233"/>
            <a:ext cx="637014" cy="581464"/>
          </a:xfrm>
          <a:prstGeom prst="rightArrow">
            <a:avLst/>
          </a:prstGeom>
          <a:solidFill>
            <a:schemeClr val="accent6">
              <a:lumMod val="20000"/>
              <a:lumOff val="80000"/>
            </a:schemeClr>
          </a:solidFill>
          <a:ln w="19050">
            <a:solidFill>
              <a:schemeClr val="accent6"/>
            </a:solidFill>
            <a:headEnd/>
            <a:tailEn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smtClean="0">
              <a:solidFill>
                <a:schemeClr val="bg1"/>
              </a:solidFill>
            </a:endParaRPr>
          </a:p>
        </p:txBody>
      </p:sp>
      <p:sp>
        <p:nvSpPr>
          <p:cNvPr id="24" name="テキスト ボックス 23"/>
          <p:cNvSpPr txBox="1"/>
          <p:nvPr/>
        </p:nvSpPr>
        <p:spPr>
          <a:xfrm>
            <a:off x="8606084" y="4870217"/>
            <a:ext cx="609851" cy="461665"/>
          </a:xfrm>
          <a:prstGeom prst="rect">
            <a:avLst/>
          </a:prstGeom>
          <a:noFill/>
        </p:spPr>
        <p:txBody>
          <a:bodyPr wrap="square" rtlCol="0">
            <a:spAutoFit/>
          </a:bodyPr>
          <a:lstStyle/>
          <a:p>
            <a:r>
              <a:rPr lang="ja-JP" altLang="en-US" sz="1200" b="1" dirty="0" smtClean="0"/>
              <a:t>復</a:t>
            </a:r>
            <a:endParaRPr lang="en-US" altLang="ja-JP" sz="1200" b="1" dirty="0" smtClean="0"/>
          </a:p>
          <a:p>
            <a:r>
              <a:rPr lang="ja-JP" altLang="en-US" sz="1200" b="1" dirty="0" smtClean="0"/>
              <a:t>職</a:t>
            </a:r>
            <a:endParaRPr kumimoji="1" lang="ja-JP" altLang="en-US" sz="1200" b="1" dirty="0"/>
          </a:p>
        </p:txBody>
      </p:sp>
      <p:sp>
        <p:nvSpPr>
          <p:cNvPr id="17" name="右矢印 16"/>
          <p:cNvSpPr/>
          <p:nvPr/>
        </p:nvSpPr>
        <p:spPr bwMode="auto">
          <a:xfrm rot="10800000">
            <a:off x="6343433" y="4153779"/>
            <a:ext cx="1620000" cy="648072"/>
          </a:xfrm>
          <a:prstGeom prst="rightArrow">
            <a:avLst>
              <a:gd name="adj1" fmla="val 60078"/>
              <a:gd name="adj2" fmla="val 50000"/>
            </a:avLst>
          </a:prstGeom>
          <a:ln w="19050">
            <a:solidFill>
              <a:schemeClr val="bg2">
                <a:lumMod val="50000"/>
              </a:schemeClr>
            </a:solidFill>
            <a:headEnd/>
            <a:tailEn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smtClean="0">
              <a:solidFill>
                <a:schemeClr val="bg1"/>
              </a:solidFill>
            </a:endParaRPr>
          </a:p>
        </p:txBody>
      </p:sp>
      <p:sp>
        <p:nvSpPr>
          <p:cNvPr id="19" name="テキスト ボックス 18"/>
          <p:cNvSpPr txBox="1"/>
          <p:nvPr/>
        </p:nvSpPr>
        <p:spPr>
          <a:xfrm>
            <a:off x="6624924" y="4292305"/>
            <a:ext cx="1455282" cy="424732"/>
          </a:xfrm>
          <a:prstGeom prst="rect">
            <a:avLst/>
          </a:prstGeom>
          <a:noFill/>
        </p:spPr>
        <p:txBody>
          <a:bodyPr wrap="square" rtlCol="0">
            <a:spAutoFit/>
          </a:bodyPr>
          <a:lstStyle/>
          <a:p>
            <a:pPr>
              <a:lnSpc>
                <a:spcPct val="90000"/>
              </a:lnSpc>
            </a:pPr>
            <a:r>
              <a:rPr kumimoji="1" lang="ja-JP" altLang="en-US" sz="1200" b="1" dirty="0" smtClean="0"/>
              <a:t>離職時等の届出</a:t>
            </a:r>
            <a:endParaRPr kumimoji="1" lang="en-US" altLang="ja-JP" sz="1200" b="1" dirty="0" smtClean="0"/>
          </a:p>
          <a:p>
            <a:pPr>
              <a:lnSpc>
                <a:spcPct val="90000"/>
              </a:lnSpc>
            </a:pPr>
            <a:r>
              <a:rPr kumimoji="1" lang="ja-JP" altLang="en-US" sz="1200" b="1" dirty="0" smtClean="0"/>
              <a:t>の努力義務</a:t>
            </a:r>
            <a:endParaRPr kumimoji="1" lang="ja-JP" altLang="en-US" sz="1200" b="1" dirty="0"/>
          </a:p>
        </p:txBody>
      </p:sp>
      <p:sp>
        <p:nvSpPr>
          <p:cNvPr id="26" name="正方形/長方形 25"/>
          <p:cNvSpPr/>
          <p:nvPr/>
        </p:nvSpPr>
        <p:spPr bwMode="auto">
          <a:xfrm>
            <a:off x="17965" y="1886857"/>
            <a:ext cx="4265753" cy="1406313"/>
          </a:xfrm>
          <a:prstGeom prst="rect">
            <a:avLst/>
          </a:prstGeom>
          <a:ln w="28575">
            <a:solidFill>
              <a:schemeClr val="accent6">
                <a:lumMod val="40000"/>
                <a:lumOff val="60000"/>
              </a:schemeClr>
            </a:solidFill>
            <a:headEnd/>
            <a:tailEn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smtClean="0">
              <a:solidFill>
                <a:schemeClr val="accent1">
                  <a:lumMod val="50000"/>
                </a:schemeClr>
              </a:solidFill>
            </a:endParaRPr>
          </a:p>
        </p:txBody>
      </p:sp>
      <p:sp>
        <p:nvSpPr>
          <p:cNvPr id="27" name="テキスト ボックス 26"/>
          <p:cNvSpPr txBox="1"/>
          <p:nvPr/>
        </p:nvSpPr>
        <p:spPr>
          <a:xfrm>
            <a:off x="17964" y="1873625"/>
            <a:ext cx="4265753" cy="323165"/>
          </a:xfrm>
          <a:prstGeom prst="rect">
            <a:avLst/>
          </a:prstGeom>
          <a:solidFill>
            <a:schemeClr val="accent6">
              <a:lumMod val="40000"/>
              <a:lumOff val="60000"/>
            </a:schemeClr>
          </a:solidFill>
        </p:spPr>
        <p:txBody>
          <a:bodyPr wrap="square" rtlCol="0">
            <a:spAutoFit/>
          </a:bodyPr>
          <a:lstStyle/>
          <a:p>
            <a:pPr algn="ctr"/>
            <a:r>
              <a:rPr lang="ja-JP" altLang="en-US" sz="1500" b="1" dirty="0"/>
              <a:t>①</a:t>
            </a:r>
            <a:r>
              <a:rPr kumimoji="1" lang="ja-JP" altLang="en-US" sz="1500" b="1" dirty="0" smtClean="0"/>
              <a:t> 福祉人材センターの</a:t>
            </a:r>
            <a:r>
              <a:rPr lang="ja-JP" altLang="en-US" sz="1500" b="1" dirty="0"/>
              <a:t>機能強化</a:t>
            </a:r>
            <a:endParaRPr kumimoji="1" lang="ja-JP" altLang="en-US" sz="1200" b="1" dirty="0">
              <a:latin typeface="+mj-ea"/>
              <a:ea typeface="+mj-ea"/>
            </a:endParaRPr>
          </a:p>
        </p:txBody>
      </p:sp>
      <p:sp>
        <p:nvSpPr>
          <p:cNvPr id="30" name="正方形/長方形 29"/>
          <p:cNvSpPr/>
          <p:nvPr/>
        </p:nvSpPr>
        <p:spPr bwMode="auto">
          <a:xfrm>
            <a:off x="4407171" y="6183467"/>
            <a:ext cx="5303300" cy="612000"/>
          </a:xfrm>
          <a:prstGeom prst="rect">
            <a:avLst/>
          </a:prstGeom>
          <a:noFill/>
          <a:ln w="19050" algn="ctr">
            <a:solidFill>
              <a:schemeClr val="bg2">
                <a:lumMod val="50000"/>
              </a:schemeClr>
            </a:solidFill>
            <a:miter lim="800000"/>
            <a:headEnd/>
            <a:tailEnd/>
          </a:ln>
        </p:spPr>
        <p:txBody>
          <a:bodyPr rtlCol="0" anchor="ctr"/>
          <a:lstStyle/>
          <a:p>
            <a:pPr marL="177800" indent="-177800">
              <a:buClr>
                <a:schemeClr val="bg2">
                  <a:lumMod val="50000"/>
                </a:schemeClr>
              </a:buClr>
              <a:buFont typeface="Wingdings" panose="05000000000000000000" pitchFamily="2" charset="2"/>
              <a:buChar char="l"/>
            </a:pPr>
            <a:r>
              <a:rPr kumimoji="1" lang="ja-JP" altLang="en-US" sz="1200" dirty="0" smtClean="0"/>
              <a:t>メールによる情報提供等、求職者になる前から福祉・介護とのつながりを確保</a:t>
            </a:r>
            <a:endParaRPr kumimoji="1" lang="en-US" altLang="ja-JP" sz="1200" dirty="0" smtClean="0"/>
          </a:p>
          <a:p>
            <a:pPr marL="177800" indent="-177800">
              <a:buClr>
                <a:schemeClr val="bg2">
                  <a:lumMod val="50000"/>
                </a:schemeClr>
              </a:buClr>
              <a:buFont typeface="Wingdings" panose="05000000000000000000" pitchFamily="2" charset="2"/>
              <a:buChar char="l"/>
            </a:pPr>
            <a:r>
              <a:rPr lang="ja-JP" altLang="en-US" sz="1200" dirty="0" smtClean="0"/>
              <a:t>一定期間、現場から離れていた者の不安感を払拭し、再就業が円滑に進むよう知識・技術の再修得研修や職場体験の実施</a:t>
            </a:r>
            <a:endParaRPr kumimoji="1" lang="ja-JP" altLang="en-US" sz="1200" dirty="0" smtClean="0"/>
          </a:p>
        </p:txBody>
      </p:sp>
      <p:sp>
        <p:nvSpPr>
          <p:cNvPr id="31" name="正方形/長方形 30"/>
          <p:cNvSpPr/>
          <p:nvPr/>
        </p:nvSpPr>
        <p:spPr>
          <a:xfrm>
            <a:off x="4392421" y="2237235"/>
            <a:ext cx="5328000" cy="1169551"/>
          </a:xfrm>
          <a:prstGeom prst="rect">
            <a:avLst/>
          </a:prstGeom>
        </p:spPr>
        <p:txBody>
          <a:bodyPr>
            <a:spAutoFit/>
          </a:bodyPr>
          <a:lstStyle/>
          <a:p>
            <a:pPr marL="177800" indent="-177800"/>
            <a:r>
              <a:rPr lang="ja-JP" altLang="en-US" sz="1400" b="1" dirty="0" smtClean="0"/>
              <a:t>（離職した介護福祉士の届出制度の創設） </a:t>
            </a:r>
            <a:endParaRPr lang="en-US" altLang="ja-JP" sz="1200" b="1" dirty="0" smtClean="0">
              <a:latin typeface="+mj-ea"/>
              <a:ea typeface="+mj-ea"/>
            </a:endParaRPr>
          </a:p>
          <a:p>
            <a:pPr marL="177800" indent="-177800"/>
            <a:r>
              <a:rPr lang="ja-JP" altLang="en-US" sz="1400" dirty="0" smtClean="0"/>
              <a:t>◯　介護現場の中核を担うことが期待されている介護福祉士のうち約４割の者は介護に従事していない</a:t>
            </a:r>
            <a:r>
              <a:rPr lang="ja-JP" altLang="en-US" sz="1200" dirty="0" smtClean="0">
                <a:latin typeface="+mj-ea"/>
                <a:ea typeface="+mj-ea"/>
              </a:rPr>
              <a:t>（平成</a:t>
            </a:r>
            <a:r>
              <a:rPr lang="en-US" altLang="ja-JP" sz="1200" dirty="0" smtClean="0">
                <a:latin typeface="+mj-ea"/>
                <a:ea typeface="+mj-ea"/>
              </a:rPr>
              <a:t>25</a:t>
            </a:r>
            <a:r>
              <a:rPr lang="ja-JP" altLang="en-US" sz="1200" dirty="0" smtClean="0">
                <a:latin typeface="+mj-ea"/>
                <a:ea typeface="+mj-ea"/>
              </a:rPr>
              <a:t>年</a:t>
            </a:r>
            <a:r>
              <a:rPr lang="en-US" altLang="ja-JP" sz="1200" dirty="0" smtClean="0">
                <a:latin typeface="+mj-ea"/>
                <a:ea typeface="+mj-ea"/>
              </a:rPr>
              <a:t>10</a:t>
            </a:r>
            <a:r>
              <a:rPr lang="ja-JP" altLang="en-US" sz="1200" dirty="0" smtClean="0">
                <a:latin typeface="+mj-ea"/>
                <a:ea typeface="+mj-ea"/>
              </a:rPr>
              <a:t>月現在）。</a:t>
            </a:r>
            <a:r>
              <a:rPr lang="ja-JP" altLang="en-US" sz="1400" dirty="0" smtClean="0"/>
              <a:t>このため、離職者情報の把握や、求職者になる前からの情報提供等の総合的な支援を行い、介護福祉士の再就業を促進</a:t>
            </a:r>
            <a:endParaRPr lang="ja-JP" altLang="en-US" sz="1400" dirty="0"/>
          </a:p>
        </p:txBody>
      </p:sp>
      <p:sp>
        <p:nvSpPr>
          <p:cNvPr id="34" name="テキスト ボックス 33"/>
          <p:cNvSpPr txBox="1"/>
          <p:nvPr/>
        </p:nvSpPr>
        <p:spPr>
          <a:xfrm>
            <a:off x="6641045" y="4647931"/>
            <a:ext cx="1404000" cy="515526"/>
          </a:xfrm>
          <a:prstGeom prst="rect">
            <a:avLst/>
          </a:prstGeom>
          <a:noFill/>
        </p:spPr>
        <p:txBody>
          <a:bodyPr wrap="square" rtlCol="0">
            <a:spAutoFit/>
          </a:bodyPr>
          <a:lstStyle/>
          <a:p>
            <a:pPr marL="88900" indent="-88900">
              <a:lnSpc>
                <a:spcPts val="1100"/>
              </a:lnSpc>
            </a:pPr>
            <a:r>
              <a:rPr lang="en-US" altLang="ja-JP" sz="1050" dirty="0" smtClean="0"/>
              <a:t>※</a:t>
            </a:r>
            <a:r>
              <a:rPr lang="ja-JP" altLang="en-US" sz="1050" dirty="0" smtClean="0"/>
              <a:t>届出合理化のため、インターネット経由での登録を検討</a:t>
            </a:r>
            <a:endParaRPr kumimoji="1" lang="ja-JP" altLang="en-US" sz="1050" dirty="0"/>
          </a:p>
        </p:txBody>
      </p:sp>
      <p:sp>
        <p:nvSpPr>
          <p:cNvPr id="35" name="正方形/長方形 34"/>
          <p:cNvSpPr/>
          <p:nvPr/>
        </p:nvSpPr>
        <p:spPr>
          <a:xfrm>
            <a:off x="78238" y="2237674"/>
            <a:ext cx="4117788" cy="1031769"/>
          </a:xfrm>
          <a:prstGeom prst="rect">
            <a:avLst/>
          </a:prstGeom>
        </p:spPr>
        <p:txBody>
          <a:bodyPr wrap="square">
            <a:noAutofit/>
          </a:bodyPr>
          <a:lstStyle/>
          <a:p>
            <a:pPr marL="177800" indent="-177800"/>
            <a:r>
              <a:rPr lang="ja-JP" altLang="en-US" sz="1400" b="1" dirty="0" smtClean="0"/>
              <a:t>（福祉人材センターの支援対象の拡充） </a:t>
            </a:r>
            <a:endParaRPr lang="en-US" altLang="ja-JP" sz="1200" b="1" dirty="0" smtClean="0">
              <a:latin typeface="+mj-ea"/>
              <a:ea typeface="+mj-ea"/>
            </a:endParaRPr>
          </a:p>
          <a:p>
            <a:pPr marL="177800" indent="-177800"/>
            <a:r>
              <a:rPr lang="ja-JP" altLang="en-US" sz="1400" dirty="0" smtClean="0"/>
              <a:t>◯　介護老人保健施設等、社会福祉事業以外に従事する介護人材も福祉人材センターの支援対象とし、総合的な福祉・介護人材確保対策を推進</a:t>
            </a:r>
            <a:endParaRPr lang="en-US" altLang="ja-JP" sz="1400" dirty="0" smtClean="0"/>
          </a:p>
          <a:p>
            <a:pPr marL="177800" indent="-177800"/>
            <a:endParaRPr lang="en-US" altLang="ja-JP" sz="1100" dirty="0" smtClean="0"/>
          </a:p>
        </p:txBody>
      </p:sp>
      <p:sp>
        <p:nvSpPr>
          <p:cNvPr id="44" name="正方形/長方形 43"/>
          <p:cNvSpPr/>
          <p:nvPr/>
        </p:nvSpPr>
        <p:spPr bwMode="auto">
          <a:xfrm>
            <a:off x="46981" y="3293170"/>
            <a:ext cx="4236738" cy="3564000"/>
          </a:xfrm>
          <a:prstGeom prst="rect">
            <a:avLst/>
          </a:prstGeom>
          <a:ln w="28575">
            <a:solidFill>
              <a:schemeClr val="accent6">
                <a:lumMod val="40000"/>
                <a:lumOff val="60000"/>
              </a:schemeClr>
            </a:solidFill>
            <a:headEnd/>
            <a:tailEn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smtClean="0">
              <a:solidFill>
                <a:schemeClr val="accent1">
                  <a:lumMod val="50000"/>
                </a:schemeClr>
              </a:solidFill>
            </a:endParaRPr>
          </a:p>
        </p:txBody>
      </p:sp>
      <p:sp>
        <p:nvSpPr>
          <p:cNvPr id="45" name="テキスト ボックス 44"/>
          <p:cNvSpPr txBox="1"/>
          <p:nvPr/>
        </p:nvSpPr>
        <p:spPr>
          <a:xfrm>
            <a:off x="46981" y="3293171"/>
            <a:ext cx="4236738" cy="323165"/>
          </a:xfrm>
          <a:prstGeom prst="rect">
            <a:avLst/>
          </a:prstGeom>
          <a:solidFill>
            <a:schemeClr val="accent6">
              <a:lumMod val="40000"/>
              <a:lumOff val="60000"/>
            </a:schemeClr>
          </a:solidFill>
        </p:spPr>
        <p:txBody>
          <a:bodyPr wrap="square" rtlCol="0">
            <a:spAutoFit/>
          </a:bodyPr>
          <a:lstStyle/>
          <a:p>
            <a:pPr algn="ctr"/>
            <a:r>
              <a:rPr lang="ja-JP" altLang="en-US" sz="1500" b="1" dirty="0" smtClean="0"/>
              <a:t>② </a:t>
            </a:r>
            <a:r>
              <a:rPr kumimoji="1" lang="ja-JP" altLang="en-US" sz="1500" b="1" dirty="0" smtClean="0"/>
              <a:t>地域における支援体制の強化</a:t>
            </a:r>
            <a:endParaRPr kumimoji="1" lang="ja-JP" altLang="en-US" sz="1500" b="1" dirty="0"/>
          </a:p>
        </p:txBody>
      </p:sp>
      <p:sp>
        <p:nvSpPr>
          <p:cNvPr id="46" name="正方形/長方形 45"/>
          <p:cNvSpPr/>
          <p:nvPr/>
        </p:nvSpPr>
        <p:spPr>
          <a:xfrm>
            <a:off x="107253" y="3614494"/>
            <a:ext cx="4089779" cy="3185487"/>
          </a:xfrm>
          <a:prstGeom prst="rect">
            <a:avLst/>
          </a:prstGeom>
        </p:spPr>
        <p:txBody>
          <a:bodyPr wrap="square">
            <a:noAutofit/>
          </a:bodyPr>
          <a:lstStyle/>
          <a:p>
            <a:pPr marL="177800" indent="-177800"/>
            <a:r>
              <a:rPr lang="ja-JP" altLang="en-US" sz="1400" b="1" dirty="0" smtClean="0"/>
              <a:t>（ハローワーク等との連携強化） </a:t>
            </a:r>
            <a:endParaRPr lang="en-US" altLang="ja-JP" sz="1200" b="1" dirty="0" smtClean="0">
              <a:latin typeface="+mj-ea"/>
              <a:ea typeface="+mj-ea"/>
            </a:endParaRPr>
          </a:p>
          <a:p>
            <a:pPr marL="177800" indent="-177800"/>
            <a:r>
              <a:rPr lang="ja-JP" altLang="en-US" sz="1400" dirty="0" smtClean="0"/>
              <a:t>◯　</a:t>
            </a:r>
            <a:r>
              <a:rPr lang="ja-JP" altLang="en-US" sz="1400" dirty="0"/>
              <a:t>地域に</a:t>
            </a:r>
            <a:r>
              <a:rPr lang="ja-JP" altLang="en-US" sz="1400" dirty="0" smtClean="0"/>
              <a:t>おける就労の動向に応じた的確な福祉・介護人材確保のため、都道府県、ハローワーク等の官公署との</a:t>
            </a:r>
            <a:r>
              <a:rPr lang="ja-JP" altLang="en-US" sz="1400" dirty="0"/>
              <a:t>緊密な</a:t>
            </a:r>
            <a:r>
              <a:rPr lang="ja-JP" altLang="en-US" sz="1400" dirty="0" smtClean="0"/>
              <a:t>情報共有を促進</a:t>
            </a:r>
            <a:r>
              <a:rPr lang="en-US" altLang="ja-JP" sz="1400" dirty="0"/>
              <a:t> </a:t>
            </a:r>
          </a:p>
          <a:p>
            <a:pPr marL="177800" indent="-177800"/>
            <a:endParaRPr lang="en-US" altLang="ja-JP" sz="800" dirty="0"/>
          </a:p>
          <a:p>
            <a:pPr marL="177800" indent="-177800"/>
            <a:r>
              <a:rPr lang="ja-JP" altLang="en-US" sz="1400" b="1" dirty="0"/>
              <a:t>（サテライト</a:t>
            </a:r>
            <a:r>
              <a:rPr lang="ja-JP" altLang="en-US" sz="1400" b="1" dirty="0" smtClean="0"/>
              <a:t>展開の推進</a:t>
            </a:r>
            <a:r>
              <a:rPr lang="ja-JP" altLang="en-US" sz="1400" b="1" dirty="0"/>
              <a:t>） </a:t>
            </a:r>
          </a:p>
          <a:p>
            <a:pPr marL="177800" indent="-177800"/>
            <a:r>
              <a:rPr lang="ja-JP" altLang="en-US" sz="1400" dirty="0"/>
              <a:t>◯　福祉・介護人材や福祉・介護を志す者が、より身近な地域で支援を受けられるよう、福祉人材センターの業務を地域の関係団体等に委託することを可能とし、広域的な人材確保対策を推進</a:t>
            </a:r>
          </a:p>
          <a:p>
            <a:pPr marL="177800" indent="-177800">
              <a:spcBef>
                <a:spcPts val="600"/>
              </a:spcBef>
            </a:pPr>
            <a:r>
              <a:rPr lang="ja-JP" altLang="en-US" sz="1400" b="1" dirty="0" smtClean="0"/>
              <a:t>（センター職員の守秘義務の整備） </a:t>
            </a:r>
            <a:endParaRPr lang="en-US" altLang="ja-JP" sz="1400" b="1" dirty="0" smtClean="0">
              <a:latin typeface="+mj-ea"/>
              <a:ea typeface="+mj-ea"/>
            </a:endParaRPr>
          </a:p>
          <a:p>
            <a:pPr marL="177800" indent="-177800"/>
            <a:r>
              <a:rPr lang="ja-JP" altLang="en-US" sz="1400" dirty="0" smtClean="0"/>
              <a:t>◯　離職した介護福祉士の届出制度や委託制度による支援を、福祉・介護人材や福祉・介護を志す者が安心して受けられるよう、福祉人材センターの守秘義務規定を整備</a:t>
            </a:r>
          </a:p>
        </p:txBody>
      </p:sp>
      <p:sp>
        <p:nvSpPr>
          <p:cNvPr id="3" name="テキスト ボックス 2"/>
          <p:cNvSpPr txBox="1"/>
          <p:nvPr/>
        </p:nvSpPr>
        <p:spPr>
          <a:xfrm>
            <a:off x="87045" y="1638028"/>
            <a:ext cx="9834147" cy="261610"/>
          </a:xfrm>
          <a:prstGeom prst="rect">
            <a:avLst/>
          </a:prstGeom>
          <a:noFill/>
        </p:spPr>
        <p:txBody>
          <a:bodyPr wrap="square" rtlCol="0">
            <a:spAutoFit/>
          </a:bodyPr>
          <a:lstStyle/>
          <a:p>
            <a:r>
              <a:rPr lang="en-US" altLang="ja-JP" sz="1100" dirty="0"/>
              <a:t>※</a:t>
            </a:r>
            <a:r>
              <a:rPr lang="ja-JP" altLang="en-US" sz="1100" dirty="0"/>
              <a:t>福祉</a:t>
            </a:r>
            <a:r>
              <a:rPr lang="ja-JP" altLang="en-US" sz="1100" dirty="0" smtClean="0"/>
              <a:t>人材センター</a:t>
            </a:r>
            <a:r>
              <a:rPr lang="ja-JP" altLang="en-US" sz="1100" dirty="0"/>
              <a:t>とは</a:t>
            </a:r>
            <a:r>
              <a:rPr lang="ja-JP" altLang="en-US" sz="1100" dirty="0" smtClean="0"/>
              <a:t>、社会福祉法に基づき、福祉</a:t>
            </a:r>
            <a:r>
              <a:rPr lang="ja-JP" altLang="en-US" sz="1100" dirty="0"/>
              <a:t>分野への就労を希望する者への職業紹介等を</a:t>
            </a:r>
            <a:r>
              <a:rPr lang="ja-JP" altLang="en-US" sz="1100" dirty="0" smtClean="0"/>
              <a:t>実施する指定法人</a:t>
            </a:r>
            <a:endParaRPr kumimoji="1" lang="ja-JP" altLang="en-US" sz="1100" dirty="0"/>
          </a:p>
        </p:txBody>
      </p:sp>
      <p:sp>
        <p:nvSpPr>
          <p:cNvPr id="28" name="スライド番号プレースホルダー 1"/>
          <p:cNvSpPr txBox="1">
            <a:spLocks/>
          </p:cNvSpPr>
          <p:nvPr/>
        </p:nvSpPr>
        <p:spPr>
          <a:xfrm>
            <a:off x="7556101" y="6497639"/>
            <a:ext cx="2309178" cy="365125"/>
          </a:xfrm>
          <a:prstGeom prst="rect">
            <a:avLst/>
          </a:prstGeom>
        </p:spPr>
        <p:txBody>
          <a:bodyPr vert="horz" lIns="91440" tIns="45720" rIns="91440" bIns="45720" rtlCol="0" anchor="ctr"/>
          <a:lstStyle>
            <a:defPPr>
              <a:defRPr lang="ja-JP"/>
            </a:defPPr>
            <a:lvl1pPr marL="0" algn="r" defTabSz="914238" rtl="0" eaLnBrk="1" latinLnBrk="0" hangingPunct="1">
              <a:defRPr kumimoji="1" sz="1200" kern="1200">
                <a:solidFill>
                  <a:schemeClr val="tx1">
                    <a:tint val="75000"/>
                  </a:schemeClr>
                </a:solidFill>
                <a:latin typeface="+mn-lt"/>
                <a:ea typeface="+mn-ea"/>
                <a:cs typeface="+mn-cs"/>
              </a:defRPr>
            </a:lvl1pPr>
            <a:lvl2pPr marL="457120" algn="l" defTabSz="914238" rtl="0" eaLnBrk="1" latinLnBrk="0" hangingPunct="1">
              <a:defRPr kumimoji="1" sz="1800" kern="1200">
                <a:solidFill>
                  <a:schemeClr val="tx1"/>
                </a:solidFill>
                <a:latin typeface="+mn-lt"/>
                <a:ea typeface="+mn-ea"/>
                <a:cs typeface="+mn-cs"/>
              </a:defRPr>
            </a:lvl2pPr>
            <a:lvl3pPr marL="914238" algn="l" defTabSz="914238" rtl="0" eaLnBrk="1" latinLnBrk="0" hangingPunct="1">
              <a:defRPr kumimoji="1" sz="1800" kern="1200">
                <a:solidFill>
                  <a:schemeClr val="tx1"/>
                </a:solidFill>
                <a:latin typeface="+mn-lt"/>
                <a:ea typeface="+mn-ea"/>
                <a:cs typeface="+mn-cs"/>
              </a:defRPr>
            </a:lvl3pPr>
            <a:lvl4pPr marL="1371357" algn="l" defTabSz="914238" rtl="0" eaLnBrk="1" latinLnBrk="0" hangingPunct="1">
              <a:defRPr kumimoji="1" sz="1800" kern="1200">
                <a:solidFill>
                  <a:schemeClr val="tx1"/>
                </a:solidFill>
                <a:latin typeface="+mn-lt"/>
                <a:ea typeface="+mn-ea"/>
                <a:cs typeface="+mn-cs"/>
              </a:defRPr>
            </a:lvl4pPr>
            <a:lvl5pPr marL="1828476" algn="l" defTabSz="914238" rtl="0" eaLnBrk="1" latinLnBrk="0" hangingPunct="1">
              <a:defRPr kumimoji="1" sz="1800" kern="1200">
                <a:solidFill>
                  <a:schemeClr val="tx1"/>
                </a:solidFill>
                <a:latin typeface="+mn-lt"/>
                <a:ea typeface="+mn-ea"/>
                <a:cs typeface="+mn-cs"/>
              </a:defRPr>
            </a:lvl5pPr>
            <a:lvl6pPr marL="2285595" algn="l" defTabSz="914238" rtl="0" eaLnBrk="1" latinLnBrk="0" hangingPunct="1">
              <a:defRPr kumimoji="1" sz="1800" kern="1200">
                <a:solidFill>
                  <a:schemeClr val="tx1"/>
                </a:solidFill>
                <a:latin typeface="+mn-lt"/>
                <a:ea typeface="+mn-ea"/>
                <a:cs typeface="+mn-cs"/>
              </a:defRPr>
            </a:lvl6pPr>
            <a:lvl7pPr marL="2742714" algn="l" defTabSz="914238" rtl="0" eaLnBrk="1" latinLnBrk="0" hangingPunct="1">
              <a:defRPr kumimoji="1" sz="1800" kern="1200">
                <a:solidFill>
                  <a:schemeClr val="tx1"/>
                </a:solidFill>
                <a:latin typeface="+mn-lt"/>
                <a:ea typeface="+mn-ea"/>
                <a:cs typeface="+mn-cs"/>
              </a:defRPr>
            </a:lvl7pPr>
            <a:lvl8pPr marL="3199834" algn="l" defTabSz="914238" rtl="0" eaLnBrk="1" latinLnBrk="0" hangingPunct="1">
              <a:defRPr kumimoji="1" sz="1800" kern="1200">
                <a:solidFill>
                  <a:schemeClr val="tx1"/>
                </a:solidFill>
                <a:latin typeface="+mn-lt"/>
                <a:ea typeface="+mn-ea"/>
                <a:cs typeface="+mn-cs"/>
              </a:defRPr>
            </a:lvl8pPr>
            <a:lvl9pPr marL="3656952" algn="l" defTabSz="914238" rtl="0" eaLnBrk="1" latinLnBrk="0" hangingPunct="1">
              <a:defRPr kumimoji="1" sz="1800" kern="1200">
                <a:solidFill>
                  <a:schemeClr val="tx1"/>
                </a:solidFill>
                <a:latin typeface="+mn-lt"/>
                <a:ea typeface="+mn-ea"/>
                <a:cs typeface="+mn-cs"/>
              </a:defRPr>
            </a:lvl9pPr>
          </a:lstStyle>
          <a:p>
            <a:fld id="{D2222422-83F9-4FA6-BF99-16FCF983496F}" type="slidenum">
              <a:rPr lang="ja-JP" altLang="en-US" sz="1600" smtClean="0">
                <a:solidFill>
                  <a:schemeClr val="tx1"/>
                </a:solidFill>
                <a:latin typeface="Bodoni MT Black" panose="02070A03080606020203" pitchFamily="18" charset="0"/>
              </a:rPr>
              <a:pPr/>
              <a:t>13</a:t>
            </a:fld>
            <a:endParaRPr lang="ja-JP" altLang="en-US" sz="1600" dirty="0">
              <a:solidFill>
                <a:schemeClr val="tx1"/>
              </a:solidFill>
              <a:latin typeface="Bodoni MT Black" panose="02070A03080606020203" pitchFamily="18" charset="0"/>
            </a:endParaRPr>
          </a:p>
        </p:txBody>
      </p:sp>
    </p:spTree>
    <p:extLst>
      <p:ext uri="{BB962C8B-B14F-4D97-AF65-F5344CB8AC3E}">
        <p14:creationId xmlns:p14="http://schemas.microsoft.com/office/powerpoint/2010/main" val="12294333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80"/>
          <p:cNvSpPr>
            <a:spLocks noChangeArrowheads="1"/>
          </p:cNvSpPr>
          <p:nvPr/>
        </p:nvSpPr>
        <p:spPr bwMode="auto">
          <a:xfrm>
            <a:off x="5627" y="-3468"/>
            <a:ext cx="988404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51" tIns="45678" rIns="91351" bIns="45678" anchor="ctr"/>
          <a:lstStyle/>
          <a:p>
            <a:pPr algn="ctr">
              <a:tabLst>
                <a:tab pos="1700213" algn="l"/>
              </a:tabLst>
            </a:pPr>
            <a:r>
              <a:rPr lang="ja-JP" altLang="en-US" sz="2000" b="1" dirty="0" smtClean="0">
                <a:latin typeface="ＭＳ Ｐゴシック" panose="020B0600070205080204" pitchFamily="50" charset="-128"/>
                <a:ea typeface="ＭＳ Ｐゴシック" panose="020B0600070205080204" pitchFamily="50" charset="-128"/>
              </a:rPr>
              <a:t>介護人材</a:t>
            </a:r>
            <a:r>
              <a:rPr lang="ja-JP" altLang="en-US" sz="2000" b="1" dirty="0">
                <a:latin typeface="ＭＳ Ｐゴシック" panose="020B0600070205080204" pitchFamily="50" charset="-128"/>
                <a:ea typeface="ＭＳ Ｐゴシック" panose="020B0600070205080204" pitchFamily="50" charset="-128"/>
              </a:rPr>
              <a:t>確保</a:t>
            </a:r>
            <a:r>
              <a:rPr lang="ja-JP" altLang="en-US" sz="2000" b="1" dirty="0" smtClean="0">
                <a:latin typeface="ＭＳ Ｐゴシック" panose="020B0600070205080204" pitchFamily="50" charset="-128"/>
                <a:ea typeface="ＭＳ Ｐゴシック" panose="020B0600070205080204" pitchFamily="50" charset="-128"/>
              </a:rPr>
              <a:t>の総合的・計画的な推進について</a:t>
            </a:r>
            <a:endParaRPr lang="ja-JP" altLang="en-US" sz="2000" b="1" dirty="0">
              <a:latin typeface="ＭＳ Ｐゴシック" panose="020B0600070205080204" pitchFamily="50" charset="-128"/>
              <a:ea typeface="ＭＳ Ｐゴシック" panose="020B0600070205080204" pitchFamily="50" charset="-128"/>
            </a:endParaRPr>
          </a:p>
        </p:txBody>
      </p:sp>
      <p:sp>
        <p:nvSpPr>
          <p:cNvPr id="5" name="正方形/長方形 4"/>
          <p:cNvSpPr/>
          <p:nvPr/>
        </p:nvSpPr>
        <p:spPr bwMode="auto">
          <a:xfrm>
            <a:off x="125053" y="476672"/>
            <a:ext cx="9648000" cy="1008112"/>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rtlCol="0" anchor="ctr"/>
          <a:lstStyle/>
          <a:p>
            <a:pPr marL="265113" indent="-265113"/>
            <a:r>
              <a:rPr lang="ja-JP" altLang="en-US" sz="1600" b="1" dirty="0">
                <a:latin typeface="+mn-ea"/>
              </a:rPr>
              <a:t>○</a:t>
            </a:r>
            <a:r>
              <a:rPr kumimoji="1" lang="ja-JP" altLang="en-US" sz="1600" b="1" dirty="0" smtClean="0">
                <a:latin typeface="+mn-ea"/>
              </a:rPr>
              <a:t>　今後、必要とされる介護人材を確保していくための</a:t>
            </a:r>
            <a:r>
              <a:rPr lang="ja-JP" altLang="en-US" sz="1600" b="1" dirty="0" smtClean="0">
                <a:latin typeface="+mn-ea"/>
              </a:rPr>
              <a:t>施策</a:t>
            </a:r>
            <a:r>
              <a:rPr lang="ja-JP" altLang="en-US" sz="1600" b="1" dirty="0">
                <a:latin typeface="+mn-ea"/>
              </a:rPr>
              <a:t>の全体像</a:t>
            </a:r>
            <a:r>
              <a:rPr lang="ja-JP" altLang="en-US" sz="1600" b="1" dirty="0" smtClean="0">
                <a:latin typeface="+mn-ea"/>
              </a:rPr>
              <a:t>（「総合的な確保方策」）を明らかにし、対策を総合的・計画的に</a:t>
            </a:r>
            <a:r>
              <a:rPr lang="ja-JP" altLang="en-US" sz="1600" b="1" dirty="0">
                <a:latin typeface="+mn-ea"/>
              </a:rPr>
              <a:t>推進する</a:t>
            </a:r>
            <a:r>
              <a:rPr lang="ja-JP" altLang="en-US" sz="1600" b="1" dirty="0" smtClean="0">
                <a:latin typeface="+mn-ea"/>
              </a:rPr>
              <a:t>。</a:t>
            </a:r>
            <a:endParaRPr lang="en-US" altLang="ja-JP" sz="1600" b="1" dirty="0" smtClean="0">
              <a:latin typeface="+mn-ea"/>
            </a:endParaRPr>
          </a:p>
          <a:p>
            <a:pPr marL="265113" indent="-265113">
              <a:spcBef>
                <a:spcPts val="600"/>
              </a:spcBef>
            </a:pPr>
            <a:r>
              <a:rPr lang="ja-JP" altLang="en-US" sz="1600" b="1" dirty="0" smtClean="0">
                <a:latin typeface="+mn-ea"/>
              </a:rPr>
              <a:t>○</a:t>
            </a:r>
            <a:r>
              <a:rPr lang="ja-JP" altLang="en-US" sz="1600" b="1" dirty="0">
                <a:latin typeface="+mn-ea"/>
              </a:rPr>
              <a:t>　「総合的な確保方策」の策定に向け、国において、「介護人材確保の基本的な</a:t>
            </a:r>
            <a:r>
              <a:rPr lang="ja-JP" altLang="en-US" sz="1600" b="1" dirty="0" smtClean="0">
                <a:latin typeface="+mn-ea"/>
              </a:rPr>
              <a:t>考え方」を</a:t>
            </a:r>
            <a:r>
              <a:rPr lang="ja-JP" altLang="en-US" sz="1600" b="1" dirty="0">
                <a:latin typeface="+mn-ea"/>
              </a:rPr>
              <a:t>示す</a:t>
            </a:r>
            <a:r>
              <a:rPr lang="ja-JP" altLang="en-US" sz="1600" b="1" dirty="0" smtClean="0">
                <a:latin typeface="+mn-ea"/>
              </a:rPr>
              <a:t>。</a:t>
            </a:r>
            <a:endParaRPr lang="en-US" altLang="ja-JP" sz="1600" b="1" dirty="0" smtClean="0">
              <a:latin typeface="+mn-ea"/>
            </a:endParaRPr>
          </a:p>
        </p:txBody>
      </p:sp>
      <p:sp>
        <p:nvSpPr>
          <p:cNvPr id="7" name="正方形/長方形 6"/>
          <p:cNvSpPr/>
          <p:nvPr/>
        </p:nvSpPr>
        <p:spPr bwMode="auto">
          <a:xfrm>
            <a:off x="123651" y="1628800"/>
            <a:ext cx="9648000" cy="50514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rtlCol="0" anchor="ctr"/>
          <a:lstStyle/>
          <a:p>
            <a:pPr marL="265113" indent="-265113"/>
            <a:r>
              <a:rPr lang="ja-JP" altLang="en-US" sz="1600" b="1" dirty="0" smtClean="0">
                <a:latin typeface="+mn-ea"/>
              </a:rPr>
              <a:t>１．「介護人材確保の基本的な考え方」</a:t>
            </a:r>
            <a:endParaRPr lang="en-US" altLang="ja-JP" sz="1600" b="1" dirty="0" smtClean="0">
              <a:latin typeface="+mn-ea"/>
            </a:endParaRPr>
          </a:p>
          <a:p>
            <a:pPr marL="265113" indent="-176213">
              <a:spcBef>
                <a:spcPts val="600"/>
              </a:spcBef>
            </a:pPr>
            <a:r>
              <a:rPr lang="ja-JP" altLang="en-US" sz="1600" dirty="0" smtClean="0">
                <a:latin typeface="+mn-ea"/>
              </a:rPr>
              <a:t>○　介護人材の確保に当たっては、次の視点に立ち、「量の確保」と「質の向上」の両面から進める。</a:t>
            </a:r>
            <a:endParaRPr lang="en-US" altLang="ja-JP" sz="1600" dirty="0" smtClean="0">
              <a:latin typeface="+mn-ea"/>
            </a:endParaRPr>
          </a:p>
          <a:p>
            <a:pPr marL="633413" indent="-368300">
              <a:spcBef>
                <a:spcPts val="600"/>
              </a:spcBef>
            </a:pPr>
            <a:r>
              <a:rPr lang="ja-JP" altLang="en-US" sz="1600" dirty="0" smtClean="0">
                <a:latin typeface="+mn-ea"/>
              </a:rPr>
              <a:t>①　目標年次を</a:t>
            </a:r>
            <a:r>
              <a:rPr lang="en-US" altLang="ja-JP" sz="1600" dirty="0" smtClean="0">
                <a:latin typeface="+mn-ea"/>
              </a:rPr>
              <a:t>2025</a:t>
            </a:r>
            <a:r>
              <a:rPr lang="ja-JP" altLang="en-US" sz="1600" dirty="0" smtClean="0">
                <a:latin typeface="+mn-ea"/>
              </a:rPr>
              <a:t>年と定め、都道府県ごとの需給推計に基づき、介護保険事業計画（３年１期）と連動</a:t>
            </a:r>
            <a:r>
              <a:rPr lang="ja-JP" altLang="en-US" sz="1600" dirty="0">
                <a:latin typeface="+mn-ea"/>
              </a:rPr>
              <a:t>し</a:t>
            </a:r>
            <a:r>
              <a:rPr lang="ja-JP" altLang="en-US" sz="1600" dirty="0" smtClean="0">
                <a:latin typeface="+mn-ea"/>
              </a:rPr>
              <a:t>た計画的な取組を推進する。</a:t>
            </a:r>
            <a:endParaRPr lang="en-US" altLang="ja-JP" sz="1600" dirty="0" smtClean="0">
              <a:latin typeface="+mn-ea"/>
            </a:endParaRPr>
          </a:p>
          <a:p>
            <a:pPr marL="633413" indent="-368300">
              <a:spcBef>
                <a:spcPts val="600"/>
              </a:spcBef>
            </a:pPr>
            <a:r>
              <a:rPr lang="ja-JP" altLang="en-US" sz="1600" dirty="0" smtClean="0">
                <a:latin typeface="+mn-ea"/>
              </a:rPr>
              <a:t>②　限られた人材を有効に活用するため、その能力や役割分担に応じた適切な人材の組合せや養成を</a:t>
            </a:r>
            <a:r>
              <a:rPr lang="ja-JP" altLang="en-US" sz="1600" dirty="0">
                <a:latin typeface="+mn-ea"/>
              </a:rPr>
              <a:t>進め</a:t>
            </a:r>
            <a:r>
              <a:rPr lang="ja-JP" altLang="en-US" sz="1600" dirty="0" smtClean="0">
                <a:latin typeface="+mn-ea"/>
              </a:rPr>
              <a:t>、良質なチームケアを提供できる体制を構築する。</a:t>
            </a:r>
            <a:endParaRPr lang="en-US" altLang="ja-JP" sz="1600" dirty="0" smtClean="0">
              <a:latin typeface="+mn-ea"/>
            </a:endParaRPr>
          </a:p>
          <a:p>
            <a:pPr marL="633413" indent="-368300">
              <a:spcBef>
                <a:spcPts val="600"/>
              </a:spcBef>
            </a:pPr>
            <a:r>
              <a:rPr lang="ja-JP" altLang="en-US" sz="1600" dirty="0" smtClean="0">
                <a:latin typeface="+mn-ea"/>
              </a:rPr>
              <a:t>③　地域ごとに関係主体の連携・協働体制（協議会等）を構築し、地域の実情に応じた効果的な取組を推進する。</a:t>
            </a:r>
            <a:endParaRPr lang="en-US" altLang="ja-JP" sz="1600" dirty="0">
              <a:latin typeface="+mn-ea"/>
            </a:endParaRPr>
          </a:p>
          <a:p>
            <a:pPr marL="265113" indent="-176213">
              <a:spcBef>
                <a:spcPts val="600"/>
              </a:spcBef>
            </a:pPr>
            <a:r>
              <a:rPr lang="ja-JP" altLang="en-US" sz="1600" dirty="0" smtClean="0">
                <a:latin typeface="+mn-ea"/>
              </a:rPr>
              <a:t>○　また、対策を進めるに当たっては、</a:t>
            </a:r>
            <a:r>
              <a:rPr lang="en-US" altLang="ja-JP" sz="1600" dirty="0" smtClean="0">
                <a:latin typeface="+mn-ea"/>
              </a:rPr>
              <a:t>PDCA</a:t>
            </a:r>
            <a:r>
              <a:rPr lang="ja-JP" altLang="en-US" sz="1600" dirty="0" smtClean="0">
                <a:latin typeface="+mn-ea"/>
              </a:rPr>
              <a:t>サイクルを確立し、進捗管理と施策の検証・改善を行う。</a:t>
            </a:r>
            <a:endParaRPr lang="en-US" altLang="ja-JP" sz="1600" dirty="0" smtClean="0">
              <a:latin typeface="+mn-ea"/>
            </a:endParaRPr>
          </a:p>
          <a:p>
            <a:endParaRPr lang="en-US" altLang="ja-JP" sz="1600" dirty="0" smtClean="0">
              <a:latin typeface="+mn-ea"/>
            </a:endParaRPr>
          </a:p>
          <a:p>
            <a:r>
              <a:rPr lang="ja-JP" altLang="en-US" sz="1600" b="1" dirty="0">
                <a:latin typeface="+mn-ea"/>
              </a:rPr>
              <a:t>２</a:t>
            </a:r>
            <a:r>
              <a:rPr lang="ja-JP" altLang="en-US" sz="1600" b="1" dirty="0" smtClean="0">
                <a:latin typeface="+mn-ea"/>
              </a:rPr>
              <a:t>．「総合的な確保方策」の策定までの手順</a:t>
            </a:r>
            <a:endParaRPr lang="en-US" altLang="ja-JP" sz="1600" b="1" dirty="0" smtClean="0">
              <a:latin typeface="+mn-ea"/>
            </a:endParaRPr>
          </a:p>
          <a:p>
            <a:pPr indent="88900">
              <a:spcBef>
                <a:spcPts val="600"/>
              </a:spcBef>
            </a:pPr>
            <a:r>
              <a:rPr lang="ja-JP" altLang="en-US" sz="1600" dirty="0" smtClean="0">
                <a:latin typeface="+mn-ea"/>
              </a:rPr>
              <a:t>○　「介護人材確保の基本的な考え方」を踏まえ、</a:t>
            </a:r>
            <a:endParaRPr lang="en-US" altLang="ja-JP" sz="1600" dirty="0" smtClean="0">
              <a:latin typeface="+mn-ea"/>
            </a:endParaRPr>
          </a:p>
          <a:p>
            <a:pPr marL="265113">
              <a:spcBef>
                <a:spcPts val="200"/>
              </a:spcBef>
            </a:pPr>
            <a:r>
              <a:rPr lang="ja-JP" altLang="en-US" sz="1600" dirty="0" smtClean="0">
                <a:latin typeface="+mn-ea"/>
              </a:rPr>
              <a:t>①　所要</a:t>
            </a:r>
            <a:r>
              <a:rPr lang="ja-JP" altLang="en-US" sz="1600" dirty="0">
                <a:latin typeface="+mn-ea"/>
              </a:rPr>
              <a:t>の法改正による制度的対応（今常会に法案提出を予定）</a:t>
            </a:r>
            <a:endParaRPr lang="en-US" altLang="ja-JP" sz="1600" dirty="0">
              <a:latin typeface="+mn-ea"/>
            </a:endParaRPr>
          </a:p>
          <a:p>
            <a:pPr marL="265113">
              <a:spcBef>
                <a:spcPts val="200"/>
              </a:spcBef>
            </a:pPr>
            <a:r>
              <a:rPr lang="ja-JP" altLang="en-US" sz="1600" dirty="0" smtClean="0">
                <a:latin typeface="+mn-ea"/>
              </a:rPr>
              <a:t>②</a:t>
            </a:r>
            <a:r>
              <a:rPr lang="ja-JP" altLang="en-US" sz="1600" dirty="0">
                <a:latin typeface="+mn-ea"/>
              </a:rPr>
              <a:t>　</a:t>
            </a:r>
            <a:r>
              <a:rPr lang="ja-JP" altLang="en-US" sz="1600" dirty="0" smtClean="0">
                <a:latin typeface="+mn-ea"/>
              </a:rPr>
              <a:t>市町村によるサービス見込み量（確定値）に基づく需給推計値の確定（５月頃を目途）</a:t>
            </a:r>
            <a:endParaRPr lang="en-US" altLang="ja-JP" sz="1600" dirty="0" smtClean="0">
              <a:latin typeface="+mn-ea"/>
            </a:endParaRPr>
          </a:p>
          <a:p>
            <a:pPr marL="265113">
              <a:spcBef>
                <a:spcPts val="200"/>
              </a:spcBef>
            </a:pPr>
            <a:r>
              <a:rPr lang="ja-JP" altLang="en-US" sz="1600" dirty="0" smtClean="0">
                <a:latin typeface="+mn-ea"/>
              </a:rPr>
              <a:t>③</a:t>
            </a:r>
            <a:r>
              <a:rPr lang="ja-JP" altLang="en-US" sz="1600" dirty="0">
                <a:latin typeface="+mn-ea"/>
              </a:rPr>
              <a:t>　</a:t>
            </a:r>
            <a:r>
              <a:rPr lang="ja-JP" altLang="en-US" sz="1600" dirty="0" smtClean="0">
                <a:latin typeface="+mn-ea"/>
              </a:rPr>
              <a:t>都道府県における地域医療介護総合確保基金等を活用した取組内容の確定（７月頃を目途）</a:t>
            </a:r>
            <a:endParaRPr lang="en-US" altLang="ja-JP" sz="1600" dirty="0" smtClean="0">
              <a:latin typeface="+mn-ea"/>
            </a:endParaRPr>
          </a:p>
          <a:p>
            <a:pPr marL="265113">
              <a:spcBef>
                <a:spcPts val="200"/>
              </a:spcBef>
            </a:pPr>
            <a:r>
              <a:rPr lang="ja-JP" altLang="en-US" sz="1600" dirty="0" smtClean="0">
                <a:latin typeface="+mn-ea"/>
              </a:rPr>
              <a:t>を進める。</a:t>
            </a:r>
            <a:endParaRPr lang="en-US" altLang="ja-JP" sz="1600" dirty="0">
              <a:latin typeface="+mn-ea"/>
            </a:endParaRPr>
          </a:p>
          <a:p>
            <a:pPr indent="88900">
              <a:spcBef>
                <a:spcPts val="600"/>
              </a:spcBef>
            </a:pPr>
            <a:r>
              <a:rPr lang="ja-JP" altLang="en-US" sz="1600" dirty="0" smtClean="0">
                <a:latin typeface="+mn-ea"/>
              </a:rPr>
              <a:t>○　これらに基づき、「総合的な確保方策」を策定・公表する。</a:t>
            </a:r>
            <a:endParaRPr lang="en-US" altLang="ja-JP" sz="1600" dirty="0" smtClean="0">
              <a:latin typeface="+mn-ea"/>
            </a:endParaRPr>
          </a:p>
        </p:txBody>
      </p:sp>
      <p:sp>
        <p:nvSpPr>
          <p:cNvPr id="6" name="スライド番号プレースホルダー 1"/>
          <p:cNvSpPr txBox="1">
            <a:spLocks/>
          </p:cNvSpPr>
          <p:nvPr/>
        </p:nvSpPr>
        <p:spPr>
          <a:xfrm>
            <a:off x="7559734" y="6497638"/>
            <a:ext cx="2310289" cy="365125"/>
          </a:xfrm>
          <a:prstGeom prst="rect">
            <a:avLst/>
          </a:prstGeom>
        </p:spPr>
        <p:txBody>
          <a:bodyPr vert="horz" lIns="91440" tIns="45720" rIns="91440" bIns="45720" rtlCol="0" anchor="ctr"/>
          <a:lstStyle>
            <a:defPPr>
              <a:defRPr lang="ja-JP"/>
            </a:defPPr>
            <a:lvl1pPr marL="0" algn="r" defTabSz="914238" rtl="0" eaLnBrk="1" latinLnBrk="0" hangingPunct="1">
              <a:defRPr kumimoji="1" sz="1200" kern="1200">
                <a:solidFill>
                  <a:schemeClr val="tx1">
                    <a:tint val="75000"/>
                  </a:schemeClr>
                </a:solidFill>
                <a:latin typeface="+mn-lt"/>
                <a:ea typeface="+mn-ea"/>
                <a:cs typeface="+mn-cs"/>
              </a:defRPr>
            </a:lvl1pPr>
            <a:lvl2pPr marL="457120" algn="l" defTabSz="914238" rtl="0" eaLnBrk="1" latinLnBrk="0" hangingPunct="1">
              <a:defRPr kumimoji="1" sz="1800" kern="1200">
                <a:solidFill>
                  <a:schemeClr val="tx1"/>
                </a:solidFill>
                <a:latin typeface="+mn-lt"/>
                <a:ea typeface="+mn-ea"/>
                <a:cs typeface="+mn-cs"/>
              </a:defRPr>
            </a:lvl2pPr>
            <a:lvl3pPr marL="914238" algn="l" defTabSz="914238" rtl="0" eaLnBrk="1" latinLnBrk="0" hangingPunct="1">
              <a:defRPr kumimoji="1" sz="1800" kern="1200">
                <a:solidFill>
                  <a:schemeClr val="tx1"/>
                </a:solidFill>
                <a:latin typeface="+mn-lt"/>
                <a:ea typeface="+mn-ea"/>
                <a:cs typeface="+mn-cs"/>
              </a:defRPr>
            </a:lvl3pPr>
            <a:lvl4pPr marL="1371357" algn="l" defTabSz="914238" rtl="0" eaLnBrk="1" latinLnBrk="0" hangingPunct="1">
              <a:defRPr kumimoji="1" sz="1800" kern="1200">
                <a:solidFill>
                  <a:schemeClr val="tx1"/>
                </a:solidFill>
                <a:latin typeface="+mn-lt"/>
                <a:ea typeface="+mn-ea"/>
                <a:cs typeface="+mn-cs"/>
              </a:defRPr>
            </a:lvl4pPr>
            <a:lvl5pPr marL="1828476" algn="l" defTabSz="914238" rtl="0" eaLnBrk="1" latinLnBrk="0" hangingPunct="1">
              <a:defRPr kumimoji="1" sz="1800" kern="1200">
                <a:solidFill>
                  <a:schemeClr val="tx1"/>
                </a:solidFill>
                <a:latin typeface="+mn-lt"/>
                <a:ea typeface="+mn-ea"/>
                <a:cs typeface="+mn-cs"/>
              </a:defRPr>
            </a:lvl5pPr>
            <a:lvl6pPr marL="2285595" algn="l" defTabSz="914238" rtl="0" eaLnBrk="1" latinLnBrk="0" hangingPunct="1">
              <a:defRPr kumimoji="1" sz="1800" kern="1200">
                <a:solidFill>
                  <a:schemeClr val="tx1"/>
                </a:solidFill>
                <a:latin typeface="+mn-lt"/>
                <a:ea typeface="+mn-ea"/>
                <a:cs typeface="+mn-cs"/>
              </a:defRPr>
            </a:lvl6pPr>
            <a:lvl7pPr marL="2742714" algn="l" defTabSz="914238" rtl="0" eaLnBrk="1" latinLnBrk="0" hangingPunct="1">
              <a:defRPr kumimoji="1" sz="1800" kern="1200">
                <a:solidFill>
                  <a:schemeClr val="tx1"/>
                </a:solidFill>
                <a:latin typeface="+mn-lt"/>
                <a:ea typeface="+mn-ea"/>
                <a:cs typeface="+mn-cs"/>
              </a:defRPr>
            </a:lvl7pPr>
            <a:lvl8pPr marL="3199834" algn="l" defTabSz="914238" rtl="0" eaLnBrk="1" latinLnBrk="0" hangingPunct="1">
              <a:defRPr kumimoji="1" sz="1800" kern="1200">
                <a:solidFill>
                  <a:schemeClr val="tx1"/>
                </a:solidFill>
                <a:latin typeface="+mn-lt"/>
                <a:ea typeface="+mn-ea"/>
                <a:cs typeface="+mn-cs"/>
              </a:defRPr>
            </a:lvl8pPr>
            <a:lvl9pPr marL="3656952" algn="l" defTabSz="914238" rtl="0" eaLnBrk="1" latinLnBrk="0" hangingPunct="1">
              <a:defRPr kumimoji="1" sz="1800" kern="1200">
                <a:solidFill>
                  <a:schemeClr val="tx1"/>
                </a:solidFill>
                <a:latin typeface="+mn-lt"/>
                <a:ea typeface="+mn-ea"/>
                <a:cs typeface="+mn-cs"/>
              </a:defRPr>
            </a:lvl9pPr>
          </a:lstStyle>
          <a:p>
            <a:fld id="{D2222422-83F9-4FA6-BF99-16FCF983496F}" type="slidenum">
              <a:rPr lang="ja-JP" altLang="en-US" sz="1600" smtClean="0">
                <a:solidFill>
                  <a:schemeClr val="tx1"/>
                </a:solidFill>
                <a:latin typeface="Bodoni MT Black" panose="02070A03080606020203" pitchFamily="18" charset="0"/>
              </a:rPr>
              <a:pPr/>
              <a:t>1</a:t>
            </a:fld>
            <a:endParaRPr lang="ja-JP" altLang="en-US" sz="1600" dirty="0">
              <a:solidFill>
                <a:schemeClr val="tx1"/>
              </a:solidFill>
              <a:latin typeface="Bodoni MT Black" panose="02070A03080606020203" pitchFamily="18" charset="0"/>
            </a:endParaRPr>
          </a:p>
        </p:txBody>
      </p:sp>
    </p:spTree>
    <p:extLst>
      <p:ext uri="{BB962C8B-B14F-4D97-AF65-F5344CB8AC3E}">
        <p14:creationId xmlns:p14="http://schemas.microsoft.com/office/powerpoint/2010/main" val="19041584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直角三角形 45"/>
          <p:cNvSpPr/>
          <p:nvPr/>
        </p:nvSpPr>
        <p:spPr>
          <a:xfrm flipH="1">
            <a:off x="665558" y="2929552"/>
            <a:ext cx="7544182" cy="2745657"/>
          </a:xfrm>
          <a:prstGeom prst="rtTriangle">
            <a:avLst/>
          </a:prstGeom>
          <a:pattFill prst="ltVert">
            <a:fgClr>
              <a:schemeClr val="tx2">
                <a:lumMod val="40000"/>
                <a:lumOff val="60000"/>
              </a:schemeClr>
            </a:fgClr>
            <a:bgClr>
              <a:schemeClr val="accent5">
                <a:lumMod val="20000"/>
                <a:lumOff val="8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0" y="-12870"/>
            <a:ext cx="9901238" cy="396044"/>
          </a:xfrm>
          <a:prstGeom prst="rect">
            <a:avLst/>
          </a:prstGeom>
          <a:noFill/>
          <a:ln w="19050">
            <a:noFill/>
          </a:ln>
        </p:spPr>
        <p:txBody>
          <a:bodyPr wrap="square" lIns="72000" tIns="36000" rIns="72000" bIns="36000" rtlCol="0">
            <a:noAutofit/>
          </a:bodyPr>
          <a:lstStyle/>
          <a:p>
            <a:pPr algn="ctr"/>
            <a:r>
              <a:rPr lang="ja-JP" altLang="en-US" sz="2000" b="1" dirty="0">
                <a:solidFill>
                  <a:prstClr val="black"/>
                </a:solidFill>
                <a:latin typeface="+mn-ea"/>
              </a:rPr>
              <a:t>　</a:t>
            </a:r>
            <a:r>
              <a:rPr lang="en-US" altLang="ja-JP" sz="2000" b="1" dirty="0" smtClean="0">
                <a:solidFill>
                  <a:prstClr val="black"/>
                </a:solidFill>
                <a:latin typeface="+mn-ea"/>
              </a:rPr>
              <a:t>2025</a:t>
            </a:r>
            <a:r>
              <a:rPr lang="ja-JP" altLang="en-US" sz="2000" b="1" dirty="0">
                <a:solidFill>
                  <a:prstClr val="black"/>
                </a:solidFill>
                <a:latin typeface="+mn-ea"/>
              </a:rPr>
              <a:t>年</a:t>
            </a:r>
            <a:r>
              <a:rPr lang="ja-JP" altLang="en-US" sz="2000" b="1" dirty="0" smtClean="0">
                <a:solidFill>
                  <a:prstClr val="black"/>
                </a:solidFill>
                <a:latin typeface="+mn-ea"/>
              </a:rPr>
              <a:t>に向けた介護人材にかかる需給</a:t>
            </a:r>
            <a:r>
              <a:rPr lang="ja-JP" altLang="en-US" sz="2000" b="1" dirty="0">
                <a:solidFill>
                  <a:prstClr val="black"/>
                </a:solidFill>
                <a:latin typeface="+mn-ea"/>
              </a:rPr>
              <a:t>推計</a:t>
            </a:r>
            <a:r>
              <a:rPr lang="ja-JP" altLang="en-US" sz="2000" b="1" dirty="0" smtClean="0">
                <a:solidFill>
                  <a:prstClr val="black"/>
                </a:solidFill>
                <a:latin typeface="+mn-ea"/>
              </a:rPr>
              <a:t>（暫定値）</a:t>
            </a:r>
            <a:endParaRPr lang="ja-JP" altLang="en-US" sz="2000" b="1" dirty="0">
              <a:solidFill>
                <a:prstClr val="black"/>
              </a:solidFill>
              <a:latin typeface="+mn-ea"/>
            </a:endParaRPr>
          </a:p>
        </p:txBody>
      </p:sp>
      <p:sp>
        <p:nvSpPr>
          <p:cNvPr id="39" name="テキスト ボックス 38"/>
          <p:cNvSpPr txBox="1"/>
          <p:nvPr/>
        </p:nvSpPr>
        <p:spPr>
          <a:xfrm>
            <a:off x="7975746" y="4087995"/>
            <a:ext cx="1774852" cy="307777"/>
          </a:xfrm>
          <a:prstGeom prst="rect">
            <a:avLst/>
          </a:prstGeom>
          <a:noFill/>
          <a:ln>
            <a:noFill/>
          </a:ln>
        </p:spPr>
        <p:txBody>
          <a:bodyPr wrap="square" rtlCol="0">
            <a:spAutoFit/>
          </a:bodyPr>
          <a:lstStyle/>
          <a:p>
            <a:pPr algn="ctr"/>
            <a:r>
              <a:rPr lang="ja-JP" altLang="en-US" sz="1400" b="1" dirty="0" smtClean="0">
                <a:solidFill>
                  <a:schemeClr val="accent2"/>
                </a:solidFill>
                <a:latin typeface="+mn-ea"/>
              </a:rPr>
              <a:t>供給：</a:t>
            </a:r>
            <a:r>
              <a:rPr lang="en-US" altLang="ja-JP" sz="1400" b="1" dirty="0" smtClean="0">
                <a:solidFill>
                  <a:schemeClr val="accent2"/>
                </a:solidFill>
                <a:latin typeface="+mn-ea"/>
              </a:rPr>
              <a:t>215</a:t>
            </a:r>
            <a:r>
              <a:rPr kumimoji="1" lang="ja-JP" altLang="en-US" sz="1400" b="1" dirty="0" smtClean="0">
                <a:solidFill>
                  <a:schemeClr val="accent2"/>
                </a:solidFill>
                <a:latin typeface="+mn-ea"/>
              </a:rPr>
              <a:t>万人</a:t>
            </a:r>
            <a:endParaRPr kumimoji="1" lang="en-US" altLang="ja-JP" sz="1400" b="1" dirty="0" smtClean="0">
              <a:solidFill>
                <a:schemeClr val="accent2"/>
              </a:solidFill>
              <a:latin typeface="+mn-ea"/>
            </a:endParaRPr>
          </a:p>
        </p:txBody>
      </p:sp>
      <p:sp>
        <p:nvSpPr>
          <p:cNvPr id="43" name="テキスト ボックス 42"/>
          <p:cNvSpPr txBox="1"/>
          <p:nvPr/>
        </p:nvSpPr>
        <p:spPr>
          <a:xfrm>
            <a:off x="7974955" y="2815737"/>
            <a:ext cx="1789366" cy="307777"/>
          </a:xfrm>
          <a:prstGeom prst="rect">
            <a:avLst/>
          </a:prstGeom>
          <a:noFill/>
          <a:ln>
            <a:noFill/>
          </a:ln>
        </p:spPr>
        <p:txBody>
          <a:bodyPr wrap="square" rtlCol="0">
            <a:spAutoFit/>
          </a:bodyPr>
          <a:lstStyle/>
          <a:p>
            <a:pPr algn="ctr"/>
            <a:r>
              <a:rPr lang="ja-JP" altLang="en-US" sz="1400" b="1" dirty="0" smtClean="0">
                <a:solidFill>
                  <a:schemeClr val="tx2"/>
                </a:solidFill>
                <a:latin typeface="+mn-ea"/>
              </a:rPr>
              <a:t>需要：</a:t>
            </a:r>
            <a:r>
              <a:rPr lang="en-US" altLang="ja-JP" sz="1400" b="1" dirty="0" smtClean="0">
                <a:solidFill>
                  <a:schemeClr val="tx2"/>
                </a:solidFill>
                <a:latin typeface="+mn-ea"/>
              </a:rPr>
              <a:t>248</a:t>
            </a:r>
            <a:r>
              <a:rPr kumimoji="1" lang="ja-JP" altLang="en-US" sz="1400" b="1" dirty="0" smtClean="0">
                <a:solidFill>
                  <a:schemeClr val="tx2"/>
                </a:solidFill>
                <a:latin typeface="+mn-ea"/>
              </a:rPr>
              <a:t>万人</a:t>
            </a:r>
            <a:endParaRPr kumimoji="1" lang="en-US" altLang="ja-JP" sz="1400" b="1" dirty="0" smtClean="0">
              <a:solidFill>
                <a:schemeClr val="tx2"/>
              </a:solidFill>
              <a:latin typeface="+mn-ea"/>
            </a:endParaRPr>
          </a:p>
        </p:txBody>
      </p:sp>
      <p:sp>
        <p:nvSpPr>
          <p:cNvPr id="69" name="ホームベース 68"/>
          <p:cNvSpPr/>
          <p:nvPr/>
        </p:nvSpPr>
        <p:spPr>
          <a:xfrm>
            <a:off x="1710259" y="2823346"/>
            <a:ext cx="6084000" cy="216000"/>
          </a:xfrm>
          <a:prstGeom prst="homePlate">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spcBef>
                <a:spcPts val="600"/>
              </a:spcBef>
            </a:pPr>
            <a:r>
              <a:rPr lang="ja-JP" altLang="en-US" sz="1200" dirty="0" smtClean="0">
                <a:solidFill>
                  <a:schemeClr val="bg1"/>
                </a:solidFill>
              </a:rPr>
              <a:t>今後１０</a:t>
            </a:r>
            <a:r>
              <a:rPr kumimoji="1" lang="ja-JP" altLang="en-US" sz="1200" dirty="0" smtClean="0">
                <a:solidFill>
                  <a:schemeClr val="bg1"/>
                </a:solidFill>
              </a:rPr>
              <a:t>年間の継続的な介護人材確保対策</a:t>
            </a:r>
            <a:endParaRPr kumimoji="1" lang="en-US" altLang="ja-JP" sz="1200" dirty="0" smtClean="0">
              <a:solidFill>
                <a:schemeClr val="bg1"/>
              </a:solidFill>
            </a:endParaRPr>
          </a:p>
        </p:txBody>
      </p:sp>
      <p:sp>
        <p:nvSpPr>
          <p:cNvPr id="68" name="テキスト ボックス 67"/>
          <p:cNvSpPr txBox="1"/>
          <p:nvPr/>
        </p:nvSpPr>
        <p:spPr>
          <a:xfrm>
            <a:off x="54075" y="2132856"/>
            <a:ext cx="9717504" cy="385435"/>
          </a:xfrm>
          <a:prstGeom prst="rect">
            <a:avLst/>
          </a:prstGeom>
          <a:noFill/>
          <a:ln w="19050">
            <a:noFill/>
          </a:ln>
        </p:spPr>
        <p:txBody>
          <a:bodyPr wrap="square" lIns="72000" tIns="36000" rIns="72000" bIns="36000" rtlCol="0">
            <a:noAutofit/>
          </a:bodyPr>
          <a:lstStyle/>
          <a:p>
            <a:pPr algn="ctr"/>
            <a:r>
              <a:rPr lang="ja-JP" altLang="en-US" sz="1400" b="1" dirty="0">
                <a:solidFill>
                  <a:prstClr val="black"/>
                </a:solidFill>
              </a:rPr>
              <a:t>　</a:t>
            </a:r>
            <a:r>
              <a:rPr lang="ja-JP" altLang="en-US" sz="1400" b="1" dirty="0" smtClean="0">
                <a:solidFill>
                  <a:prstClr val="black"/>
                </a:solidFill>
                <a:latin typeface="+mj-ea"/>
                <a:ea typeface="+mj-ea"/>
              </a:rPr>
              <a:t>介護人材にかかる需給推計（</a:t>
            </a:r>
            <a:r>
              <a:rPr lang="ja-JP" altLang="en-US" sz="1400" b="1" dirty="0">
                <a:solidFill>
                  <a:prstClr val="black"/>
                </a:solidFill>
                <a:latin typeface="+mj-ea"/>
                <a:ea typeface="+mj-ea"/>
              </a:rPr>
              <a:t>暫定</a:t>
            </a:r>
            <a:r>
              <a:rPr lang="ja-JP" altLang="en-US" sz="1400" b="1" dirty="0" smtClean="0">
                <a:solidFill>
                  <a:prstClr val="black"/>
                </a:solidFill>
                <a:latin typeface="+mj-ea"/>
                <a:ea typeface="+mj-ea"/>
              </a:rPr>
              <a:t>）と「総合的な確保方策」（イメージ）</a:t>
            </a:r>
            <a:endParaRPr lang="ja-JP" altLang="en-US" sz="1400" b="1" dirty="0">
              <a:solidFill>
                <a:prstClr val="black"/>
              </a:solidFill>
              <a:latin typeface="+mj-ea"/>
              <a:ea typeface="+mj-ea"/>
            </a:endParaRPr>
          </a:p>
        </p:txBody>
      </p:sp>
      <p:sp>
        <p:nvSpPr>
          <p:cNvPr id="76" name="テキスト ボックス 75"/>
          <p:cNvSpPr txBox="1"/>
          <p:nvPr/>
        </p:nvSpPr>
        <p:spPr>
          <a:xfrm>
            <a:off x="89153" y="5730350"/>
            <a:ext cx="988850" cy="461665"/>
          </a:xfrm>
          <a:prstGeom prst="rect">
            <a:avLst/>
          </a:prstGeom>
          <a:noFill/>
        </p:spPr>
        <p:txBody>
          <a:bodyPr wrap="square" rtlCol="0">
            <a:spAutoFit/>
          </a:bodyPr>
          <a:lstStyle/>
          <a:p>
            <a:pPr algn="ctr"/>
            <a:r>
              <a:rPr lang="en-US" altLang="ja-JP" sz="1200" b="1" dirty="0" smtClean="0">
                <a:solidFill>
                  <a:schemeClr val="bg2">
                    <a:lumMod val="25000"/>
                  </a:schemeClr>
                </a:solidFill>
                <a:latin typeface="+mn-ea"/>
              </a:rPr>
              <a:t>2013</a:t>
            </a:r>
            <a:r>
              <a:rPr lang="ja-JP" altLang="en-US" sz="1200" b="1" dirty="0">
                <a:solidFill>
                  <a:schemeClr val="bg2">
                    <a:lumMod val="25000"/>
                  </a:schemeClr>
                </a:solidFill>
                <a:latin typeface="+mn-ea"/>
              </a:rPr>
              <a:t>年度</a:t>
            </a:r>
            <a:endParaRPr lang="en-US" altLang="ja-JP" sz="1200" b="1" dirty="0" smtClean="0">
              <a:solidFill>
                <a:schemeClr val="bg2">
                  <a:lumMod val="25000"/>
                </a:schemeClr>
              </a:solidFill>
              <a:latin typeface="+mn-ea"/>
            </a:endParaRPr>
          </a:p>
          <a:p>
            <a:pPr algn="ctr"/>
            <a:r>
              <a:rPr lang="ja-JP" altLang="en-US" sz="1200" b="1" dirty="0" smtClean="0">
                <a:solidFill>
                  <a:schemeClr val="bg2">
                    <a:lumMod val="25000"/>
                  </a:schemeClr>
                </a:solidFill>
                <a:latin typeface="+mn-ea"/>
              </a:rPr>
              <a:t>（</a:t>
            </a:r>
            <a:r>
              <a:rPr lang="en-US" altLang="ja-JP" sz="1200" b="1" dirty="0" smtClean="0">
                <a:solidFill>
                  <a:schemeClr val="bg2">
                    <a:lumMod val="25000"/>
                  </a:schemeClr>
                </a:solidFill>
                <a:latin typeface="+mn-ea"/>
              </a:rPr>
              <a:t>H25</a:t>
            </a:r>
            <a:r>
              <a:rPr lang="ja-JP" altLang="en-US" sz="1200" b="1" dirty="0" smtClean="0">
                <a:solidFill>
                  <a:schemeClr val="bg2">
                    <a:lumMod val="25000"/>
                  </a:schemeClr>
                </a:solidFill>
                <a:latin typeface="+mn-ea"/>
              </a:rPr>
              <a:t>年度</a:t>
            </a:r>
            <a:r>
              <a:rPr lang="en-US" altLang="ja-JP" sz="1200" b="1" dirty="0" smtClean="0">
                <a:solidFill>
                  <a:schemeClr val="bg2">
                    <a:lumMod val="25000"/>
                  </a:schemeClr>
                </a:solidFill>
                <a:latin typeface="+mn-ea"/>
              </a:rPr>
              <a:t>)</a:t>
            </a:r>
            <a:endParaRPr kumimoji="1" lang="en-US" altLang="ja-JP" sz="1200" b="1" dirty="0" smtClean="0">
              <a:solidFill>
                <a:schemeClr val="bg2">
                  <a:lumMod val="25000"/>
                </a:schemeClr>
              </a:solidFill>
              <a:latin typeface="+mn-ea"/>
            </a:endParaRPr>
          </a:p>
        </p:txBody>
      </p:sp>
      <p:cxnSp>
        <p:nvCxnSpPr>
          <p:cNvPr id="92" name="直線矢印コネクタ 91"/>
          <p:cNvCxnSpPr/>
          <p:nvPr/>
        </p:nvCxnSpPr>
        <p:spPr>
          <a:xfrm flipV="1">
            <a:off x="7938025" y="3039370"/>
            <a:ext cx="0" cy="1188000"/>
          </a:xfrm>
          <a:prstGeom prst="straightConnector1">
            <a:avLst/>
          </a:prstGeom>
          <a:ln w="57150">
            <a:solidFill>
              <a:schemeClr val="accent1">
                <a:lumMod val="60000"/>
                <a:lumOff val="40000"/>
              </a:schemeClr>
            </a:solidFill>
            <a:tailEnd type="arrow"/>
          </a:ln>
        </p:spPr>
        <p:style>
          <a:lnRef idx="3">
            <a:schemeClr val="accent1"/>
          </a:lnRef>
          <a:fillRef idx="0">
            <a:schemeClr val="accent1"/>
          </a:fillRef>
          <a:effectRef idx="2">
            <a:schemeClr val="accent1"/>
          </a:effectRef>
          <a:fontRef idx="minor">
            <a:schemeClr val="tx1"/>
          </a:fontRef>
        </p:style>
      </p:cxnSp>
      <p:cxnSp>
        <p:nvCxnSpPr>
          <p:cNvPr id="93" name="直線矢印コネクタ 92"/>
          <p:cNvCxnSpPr/>
          <p:nvPr/>
        </p:nvCxnSpPr>
        <p:spPr>
          <a:xfrm flipV="1">
            <a:off x="6065817" y="3738044"/>
            <a:ext cx="0" cy="684000"/>
          </a:xfrm>
          <a:prstGeom prst="straightConnector1">
            <a:avLst/>
          </a:prstGeom>
          <a:ln w="57150">
            <a:solidFill>
              <a:schemeClr val="accent1">
                <a:lumMod val="60000"/>
                <a:lumOff val="40000"/>
              </a:schemeClr>
            </a:solidFill>
            <a:tailEnd type="arrow"/>
          </a:ln>
        </p:spPr>
        <p:style>
          <a:lnRef idx="3">
            <a:schemeClr val="accent1"/>
          </a:lnRef>
          <a:fillRef idx="0">
            <a:schemeClr val="accent1"/>
          </a:fillRef>
          <a:effectRef idx="2">
            <a:schemeClr val="accent1"/>
          </a:effectRef>
          <a:fontRef idx="minor">
            <a:schemeClr val="tx1"/>
          </a:fontRef>
        </p:style>
      </p:cxnSp>
      <p:sp>
        <p:nvSpPr>
          <p:cNvPr id="104" name="テキスト ボックス 103"/>
          <p:cNvSpPr txBox="1"/>
          <p:nvPr/>
        </p:nvSpPr>
        <p:spPr>
          <a:xfrm>
            <a:off x="7717621" y="5746057"/>
            <a:ext cx="988850" cy="461665"/>
          </a:xfrm>
          <a:prstGeom prst="rect">
            <a:avLst/>
          </a:prstGeom>
          <a:noFill/>
        </p:spPr>
        <p:txBody>
          <a:bodyPr wrap="square" rtlCol="0">
            <a:spAutoFit/>
          </a:bodyPr>
          <a:lstStyle/>
          <a:p>
            <a:pPr algn="ctr"/>
            <a:r>
              <a:rPr lang="en-US" altLang="ja-JP" sz="1200" b="1" dirty="0" smtClean="0">
                <a:solidFill>
                  <a:schemeClr val="bg2">
                    <a:lumMod val="25000"/>
                  </a:schemeClr>
                </a:solidFill>
                <a:latin typeface="+mn-ea"/>
              </a:rPr>
              <a:t>2025</a:t>
            </a:r>
            <a:r>
              <a:rPr lang="ja-JP" altLang="en-US" sz="1200" b="1" dirty="0" smtClean="0">
                <a:solidFill>
                  <a:schemeClr val="bg2">
                    <a:lumMod val="25000"/>
                  </a:schemeClr>
                </a:solidFill>
                <a:latin typeface="+mn-ea"/>
              </a:rPr>
              <a:t>年度</a:t>
            </a:r>
            <a:endParaRPr lang="en-US" altLang="ja-JP" sz="1200" b="1" dirty="0" smtClean="0">
              <a:solidFill>
                <a:schemeClr val="bg2">
                  <a:lumMod val="25000"/>
                </a:schemeClr>
              </a:solidFill>
              <a:latin typeface="+mn-ea"/>
            </a:endParaRPr>
          </a:p>
          <a:p>
            <a:pPr algn="ctr"/>
            <a:r>
              <a:rPr lang="ja-JP" altLang="en-US" sz="1200" b="1" dirty="0" smtClean="0">
                <a:solidFill>
                  <a:schemeClr val="bg2">
                    <a:lumMod val="25000"/>
                  </a:schemeClr>
                </a:solidFill>
                <a:latin typeface="+mn-ea"/>
              </a:rPr>
              <a:t>（</a:t>
            </a:r>
            <a:r>
              <a:rPr lang="en-US" altLang="ja-JP" sz="1200" b="1" dirty="0" smtClean="0">
                <a:solidFill>
                  <a:schemeClr val="bg2">
                    <a:lumMod val="25000"/>
                  </a:schemeClr>
                </a:solidFill>
                <a:latin typeface="+mn-ea"/>
              </a:rPr>
              <a:t>H37</a:t>
            </a:r>
            <a:r>
              <a:rPr lang="ja-JP" altLang="en-US" sz="1200" b="1" dirty="0" smtClean="0">
                <a:solidFill>
                  <a:schemeClr val="bg2">
                    <a:lumMod val="25000"/>
                  </a:schemeClr>
                </a:solidFill>
                <a:latin typeface="+mn-ea"/>
              </a:rPr>
              <a:t>年度</a:t>
            </a:r>
            <a:r>
              <a:rPr lang="en-US" altLang="ja-JP" sz="1200" b="1" dirty="0" smtClean="0">
                <a:solidFill>
                  <a:schemeClr val="bg2">
                    <a:lumMod val="25000"/>
                  </a:schemeClr>
                </a:solidFill>
                <a:latin typeface="+mn-ea"/>
              </a:rPr>
              <a:t>)</a:t>
            </a:r>
            <a:endParaRPr kumimoji="1" lang="en-US" altLang="ja-JP" sz="1200" b="1" dirty="0" smtClean="0">
              <a:solidFill>
                <a:schemeClr val="bg2">
                  <a:lumMod val="25000"/>
                </a:schemeClr>
              </a:solidFill>
              <a:latin typeface="+mn-ea"/>
            </a:endParaRPr>
          </a:p>
        </p:txBody>
      </p:sp>
      <p:sp>
        <p:nvSpPr>
          <p:cNvPr id="146" name="テキスト ボックス 145"/>
          <p:cNvSpPr txBox="1"/>
          <p:nvPr/>
        </p:nvSpPr>
        <p:spPr>
          <a:xfrm>
            <a:off x="1156573" y="5729066"/>
            <a:ext cx="988850" cy="461665"/>
          </a:xfrm>
          <a:prstGeom prst="rect">
            <a:avLst/>
          </a:prstGeom>
          <a:noFill/>
        </p:spPr>
        <p:txBody>
          <a:bodyPr wrap="square" rtlCol="0">
            <a:spAutoFit/>
          </a:bodyPr>
          <a:lstStyle/>
          <a:p>
            <a:pPr algn="ctr"/>
            <a:r>
              <a:rPr lang="en-US" altLang="ja-JP" sz="1200" b="1" dirty="0" smtClean="0">
                <a:solidFill>
                  <a:schemeClr val="bg2">
                    <a:lumMod val="25000"/>
                  </a:schemeClr>
                </a:solidFill>
                <a:latin typeface="+mn-ea"/>
              </a:rPr>
              <a:t>2015</a:t>
            </a:r>
            <a:r>
              <a:rPr lang="ja-JP" altLang="en-US" sz="1200" b="1" dirty="0" smtClean="0">
                <a:solidFill>
                  <a:schemeClr val="bg2">
                    <a:lumMod val="25000"/>
                  </a:schemeClr>
                </a:solidFill>
                <a:latin typeface="+mn-ea"/>
              </a:rPr>
              <a:t>年度</a:t>
            </a:r>
            <a:endParaRPr lang="en-US" altLang="ja-JP" sz="1200" b="1" dirty="0" smtClean="0">
              <a:solidFill>
                <a:schemeClr val="bg2">
                  <a:lumMod val="25000"/>
                </a:schemeClr>
              </a:solidFill>
              <a:latin typeface="+mn-ea"/>
            </a:endParaRPr>
          </a:p>
          <a:p>
            <a:pPr algn="ctr"/>
            <a:r>
              <a:rPr lang="ja-JP" altLang="en-US" sz="1200" b="1" dirty="0" smtClean="0">
                <a:solidFill>
                  <a:schemeClr val="bg2">
                    <a:lumMod val="25000"/>
                  </a:schemeClr>
                </a:solidFill>
                <a:latin typeface="+mn-ea"/>
              </a:rPr>
              <a:t>（</a:t>
            </a:r>
            <a:r>
              <a:rPr lang="en-US" altLang="ja-JP" sz="1200" b="1" dirty="0" smtClean="0">
                <a:solidFill>
                  <a:schemeClr val="bg2">
                    <a:lumMod val="25000"/>
                  </a:schemeClr>
                </a:solidFill>
                <a:latin typeface="+mn-ea"/>
              </a:rPr>
              <a:t>H27</a:t>
            </a:r>
            <a:r>
              <a:rPr lang="ja-JP" altLang="en-US" sz="1200" b="1" dirty="0" smtClean="0">
                <a:solidFill>
                  <a:schemeClr val="bg2">
                    <a:lumMod val="25000"/>
                  </a:schemeClr>
                </a:solidFill>
                <a:latin typeface="+mn-ea"/>
              </a:rPr>
              <a:t>年度</a:t>
            </a:r>
            <a:r>
              <a:rPr lang="en-US" altLang="ja-JP" sz="1200" b="1" dirty="0" smtClean="0">
                <a:solidFill>
                  <a:schemeClr val="bg2">
                    <a:lumMod val="25000"/>
                  </a:schemeClr>
                </a:solidFill>
                <a:latin typeface="+mn-ea"/>
              </a:rPr>
              <a:t>)</a:t>
            </a:r>
            <a:endParaRPr kumimoji="1" lang="en-US" altLang="ja-JP" sz="1200" b="1" dirty="0" smtClean="0">
              <a:solidFill>
                <a:schemeClr val="bg2">
                  <a:lumMod val="25000"/>
                </a:schemeClr>
              </a:solidFill>
              <a:latin typeface="+mn-ea"/>
            </a:endParaRPr>
          </a:p>
        </p:txBody>
      </p:sp>
      <p:grpSp>
        <p:nvGrpSpPr>
          <p:cNvPr id="161" name="グループ化 160"/>
          <p:cNvGrpSpPr/>
          <p:nvPr/>
        </p:nvGrpSpPr>
        <p:grpSpPr>
          <a:xfrm>
            <a:off x="542409" y="4181805"/>
            <a:ext cx="7668143" cy="1528464"/>
            <a:chOff x="579339" y="4067379"/>
            <a:chExt cx="7668143" cy="1528464"/>
          </a:xfrm>
          <a:gradFill>
            <a:gsLst>
              <a:gs pos="0">
                <a:schemeClr val="accent6">
                  <a:lumMod val="20000"/>
                  <a:lumOff val="80000"/>
                </a:schemeClr>
              </a:gs>
              <a:gs pos="100000">
                <a:schemeClr val="accent2">
                  <a:lumMod val="40000"/>
                  <a:lumOff val="60000"/>
                </a:schemeClr>
              </a:gs>
            </a:gsLst>
            <a:lin ang="5400000" scaled="0"/>
          </a:gradFill>
        </p:grpSpPr>
        <p:cxnSp>
          <p:nvCxnSpPr>
            <p:cNvPr id="94" name="直線矢印コネクタ 93"/>
            <p:cNvCxnSpPr/>
            <p:nvPr/>
          </p:nvCxnSpPr>
          <p:spPr>
            <a:xfrm flipV="1">
              <a:off x="4747807" y="4067379"/>
              <a:ext cx="0" cy="572067"/>
            </a:xfrm>
            <a:prstGeom prst="straightConnector1">
              <a:avLst/>
            </a:prstGeom>
            <a:ln w="38100">
              <a:solidFill>
                <a:schemeClr val="accent1">
                  <a:lumMod val="60000"/>
                  <a:lumOff val="40000"/>
                </a:schemeClr>
              </a:solidFill>
              <a:tailEnd type="arrow"/>
            </a:ln>
          </p:spPr>
          <p:style>
            <a:lnRef idx="3">
              <a:schemeClr val="accent1"/>
            </a:lnRef>
            <a:fillRef idx="0">
              <a:schemeClr val="accent1"/>
            </a:fillRef>
            <a:effectRef idx="2">
              <a:schemeClr val="accent1"/>
            </a:effectRef>
            <a:fontRef idx="minor">
              <a:schemeClr val="tx1"/>
            </a:fontRef>
          </p:style>
        </p:cxnSp>
        <p:cxnSp>
          <p:nvCxnSpPr>
            <p:cNvPr id="95" name="直線矢印コネクタ 94"/>
            <p:cNvCxnSpPr/>
            <p:nvPr/>
          </p:nvCxnSpPr>
          <p:spPr>
            <a:xfrm flipV="1">
              <a:off x="3410289" y="4571608"/>
              <a:ext cx="0" cy="288000"/>
            </a:xfrm>
            <a:prstGeom prst="straightConnector1">
              <a:avLst/>
            </a:prstGeom>
            <a:ln w="38100">
              <a:solidFill>
                <a:schemeClr val="accent1">
                  <a:lumMod val="60000"/>
                  <a:lumOff val="40000"/>
                </a:schemeClr>
              </a:solidFill>
              <a:tailEnd type="arrow"/>
            </a:ln>
          </p:spPr>
          <p:style>
            <a:lnRef idx="3">
              <a:schemeClr val="accent1"/>
            </a:lnRef>
            <a:fillRef idx="0">
              <a:schemeClr val="accent1"/>
            </a:fillRef>
            <a:effectRef idx="2">
              <a:schemeClr val="accent1"/>
            </a:effectRef>
            <a:fontRef idx="minor">
              <a:schemeClr val="tx1"/>
            </a:fontRef>
          </p:style>
        </p:cxnSp>
        <p:cxnSp>
          <p:nvCxnSpPr>
            <p:cNvPr id="70" name="直線コネクタ 69"/>
            <p:cNvCxnSpPr>
              <a:stCxn id="78" idx="0"/>
              <a:endCxn id="66" idx="4"/>
            </p:cNvCxnSpPr>
            <p:nvPr/>
          </p:nvCxnSpPr>
          <p:spPr>
            <a:xfrm flipV="1">
              <a:off x="3181812" y="4409522"/>
              <a:ext cx="2489509" cy="454006"/>
            </a:xfrm>
            <a:prstGeom prst="line">
              <a:avLst/>
            </a:prstGeom>
            <a:grpFill/>
            <a:ln w="28575">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66" name="直角三角形 65"/>
            <p:cNvSpPr/>
            <p:nvPr/>
          </p:nvSpPr>
          <p:spPr>
            <a:xfrm flipH="1">
              <a:off x="5671321" y="4121522"/>
              <a:ext cx="2576161" cy="28800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7" name="正方形/長方形 66"/>
            <p:cNvSpPr/>
            <p:nvPr/>
          </p:nvSpPr>
          <p:spPr>
            <a:xfrm>
              <a:off x="5671321" y="4410130"/>
              <a:ext cx="2575349" cy="11789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直角三角形 71"/>
            <p:cNvSpPr/>
            <p:nvPr/>
          </p:nvSpPr>
          <p:spPr>
            <a:xfrm flipH="1">
              <a:off x="3160746" y="4405832"/>
              <a:ext cx="2519730" cy="457696"/>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3" name="正方形/長方形 72"/>
            <p:cNvSpPr/>
            <p:nvPr/>
          </p:nvSpPr>
          <p:spPr>
            <a:xfrm>
              <a:off x="3155485" y="4861708"/>
              <a:ext cx="2519729" cy="7308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直角三角形 77"/>
            <p:cNvSpPr/>
            <p:nvPr/>
          </p:nvSpPr>
          <p:spPr>
            <a:xfrm flipH="1">
              <a:off x="1626478" y="4863528"/>
              <a:ext cx="1555334" cy="37420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40" name="直線コネクタ 39"/>
            <p:cNvCxnSpPr>
              <a:stCxn id="72" idx="0"/>
              <a:endCxn id="66" idx="0"/>
            </p:cNvCxnSpPr>
            <p:nvPr/>
          </p:nvCxnSpPr>
          <p:spPr>
            <a:xfrm flipV="1">
              <a:off x="5680476" y="4121522"/>
              <a:ext cx="2567006" cy="284310"/>
            </a:xfrm>
            <a:prstGeom prst="line">
              <a:avLst/>
            </a:prstGeom>
            <a:grpFill/>
            <a:ln w="28575">
              <a:solidFill>
                <a:schemeClr val="accent2"/>
              </a:solidFill>
              <a:prstDash val="sysDash"/>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a:stCxn id="78" idx="0"/>
              <a:endCxn id="66" idx="4"/>
            </p:cNvCxnSpPr>
            <p:nvPr/>
          </p:nvCxnSpPr>
          <p:spPr>
            <a:xfrm flipV="1">
              <a:off x="3181812" y="4409522"/>
              <a:ext cx="2489509" cy="454006"/>
            </a:xfrm>
            <a:prstGeom prst="line">
              <a:avLst/>
            </a:prstGeom>
            <a:grpFill/>
            <a:ln w="28575">
              <a:solidFill>
                <a:schemeClr val="accent2"/>
              </a:solidFill>
              <a:prstDash val="sysDash"/>
            </a:ln>
          </p:spPr>
          <p:style>
            <a:lnRef idx="1">
              <a:schemeClr val="accent1"/>
            </a:lnRef>
            <a:fillRef idx="0">
              <a:schemeClr val="accent1"/>
            </a:fillRef>
            <a:effectRef idx="0">
              <a:schemeClr val="accent1"/>
            </a:effectRef>
            <a:fontRef idx="minor">
              <a:schemeClr val="tx1"/>
            </a:fontRef>
          </p:style>
        </p:cxnSp>
        <p:sp>
          <p:nvSpPr>
            <p:cNvPr id="136" name="直角三角形 135"/>
            <p:cNvSpPr/>
            <p:nvPr/>
          </p:nvSpPr>
          <p:spPr>
            <a:xfrm flipH="1">
              <a:off x="579339" y="5237728"/>
              <a:ext cx="1061279" cy="34200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38" name="正方形/長方形 137"/>
            <p:cNvSpPr/>
            <p:nvPr/>
          </p:nvSpPr>
          <p:spPr>
            <a:xfrm>
              <a:off x="1640619" y="5237728"/>
              <a:ext cx="1528494" cy="3581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2" name="直線コネクタ 141"/>
            <p:cNvCxnSpPr>
              <a:stCxn id="136" idx="4"/>
              <a:endCxn id="136" idx="0"/>
            </p:cNvCxnSpPr>
            <p:nvPr/>
          </p:nvCxnSpPr>
          <p:spPr>
            <a:xfrm flipV="1">
              <a:off x="579339" y="5237728"/>
              <a:ext cx="1061279" cy="342000"/>
            </a:xfrm>
            <a:prstGeom prst="line">
              <a:avLst/>
            </a:prstGeom>
            <a:grpFill/>
            <a:ln w="28575">
              <a:solidFill>
                <a:schemeClr val="accent2"/>
              </a:solidFill>
              <a:prstDash val="sysDash"/>
            </a:ln>
          </p:spPr>
          <p:style>
            <a:lnRef idx="1">
              <a:schemeClr val="accent1"/>
            </a:lnRef>
            <a:fillRef idx="0">
              <a:schemeClr val="accent1"/>
            </a:fillRef>
            <a:effectRef idx="0">
              <a:schemeClr val="accent1"/>
            </a:effectRef>
            <a:fontRef idx="minor">
              <a:schemeClr val="tx1"/>
            </a:fontRef>
          </p:style>
        </p:cxnSp>
        <p:cxnSp>
          <p:nvCxnSpPr>
            <p:cNvPr id="129" name="直線コネクタ 128"/>
            <p:cNvCxnSpPr>
              <a:stCxn id="78" idx="4"/>
              <a:endCxn id="78" idx="0"/>
            </p:cNvCxnSpPr>
            <p:nvPr/>
          </p:nvCxnSpPr>
          <p:spPr>
            <a:xfrm flipV="1">
              <a:off x="1626478" y="4863528"/>
              <a:ext cx="1555334" cy="374200"/>
            </a:xfrm>
            <a:prstGeom prst="line">
              <a:avLst/>
            </a:prstGeom>
            <a:grpFill/>
            <a:ln w="28575">
              <a:solidFill>
                <a:schemeClr val="accent2"/>
              </a:solidFill>
              <a:prstDash val="sysDash"/>
            </a:ln>
          </p:spPr>
          <p:style>
            <a:lnRef idx="1">
              <a:schemeClr val="accent1"/>
            </a:lnRef>
            <a:fillRef idx="0">
              <a:schemeClr val="accent1"/>
            </a:fillRef>
            <a:effectRef idx="0">
              <a:schemeClr val="accent1"/>
            </a:effectRef>
            <a:fontRef idx="minor">
              <a:schemeClr val="tx1"/>
            </a:fontRef>
          </p:style>
        </p:cxnSp>
      </p:grpSp>
      <p:sp>
        <p:nvSpPr>
          <p:cNvPr id="52" name="テキスト ボックス 51"/>
          <p:cNvSpPr txBox="1"/>
          <p:nvPr/>
        </p:nvSpPr>
        <p:spPr>
          <a:xfrm>
            <a:off x="3222427" y="5085184"/>
            <a:ext cx="4103412" cy="307777"/>
          </a:xfrm>
          <a:prstGeom prst="rect">
            <a:avLst/>
          </a:prstGeom>
          <a:noFill/>
        </p:spPr>
        <p:txBody>
          <a:bodyPr wrap="square" rtlCol="0">
            <a:spAutoFit/>
          </a:bodyPr>
          <a:lstStyle/>
          <a:p>
            <a:pPr algn="ctr"/>
            <a:r>
              <a:rPr lang="ja-JP" altLang="en-US" sz="1400" b="1" dirty="0" smtClean="0"/>
              <a:t>現状推移シナリオ（現状の対策を継続）</a:t>
            </a:r>
            <a:endParaRPr lang="en-US" altLang="ja-JP" sz="1400" b="1" dirty="0" smtClean="0"/>
          </a:p>
        </p:txBody>
      </p:sp>
      <p:sp>
        <p:nvSpPr>
          <p:cNvPr id="85" name="角丸四角形 84"/>
          <p:cNvSpPr/>
          <p:nvPr/>
        </p:nvSpPr>
        <p:spPr>
          <a:xfrm rot="21180000">
            <a:off x="4732413" y="4256747"/>
            <a:ext cx="3970958" cy="527463"/>
          </a:xfrm>
          <a:prstGeom prst="round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000" dirty="0" smtClean="0"/>
              <a:t>生産年齢人口減少等による供給量の減少</a:t>
            </a:r>
            <a:endParaRPr kumimoji="1" lang="ja-JP" altLang="en-US" sz="1000" dirty="0"/>
          </a:p>
        </p:txBody>
      </p:sp>
      <p:cxnSp>
        <p:nvCxnSpPr>
          <p:cNvPr id="36" name="直線コネクタ 35"/>
          <p:cNvCxnSpPr/>
          <p:nvPr/>
        </p:nvCxnSpPr>
        <p:spPr>
          <a:xfrm flipV="1">
            <a:off x="211460" y="5684435"/>
            <a:ext cx="9360000" cy="13133"/>
          </a:xfrm>
          <a:prstGeom prst="line">
            <a:avLst/>
          </a:prstGeom>
          <a:ln w="28575">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169" name="テキスト ボックス 168"/>
          <p:cNvSpPr txBox="1"/>
          <p:nvPr/>
        </p:nvSpPr>
        <p:spPr>
          <a:xfrm>
            <a:off x="6065817" y="3696744"/>
            <a:ext cx="1901236" cy="523220"/>
          </a:xfrm>
          <a:prstGeom prst="rect">
            <a:avLst/>
          </a:prstGeom>
          <a:noFill/>
        </p:spPr>
        <p:txBody>
          <a:bodyPr wrap="square" rtlCol="0">
            <a:spAutoFit/>
          </a:bodyPr>
          <a:lstStyle/>
          <a:p>
            <a:pPr algn="ctr"/>
            <a:r>
              <a:rPr lang="ja-JP" altLang="en-US" sz="1400" b="1" dirty="0" smtClean="0">
                <a:latin typeface="+mn-ea"/>
              </a:rPr>
              <a:t>「総合的な確保方策」</a:t>
            </a:r>
            <a:endParaRPr lang="en-US" altLang="ja-JP" sz="1400" b="1" dirty="0" smtClean="0">
              <a:latin typeface="+mn-ea"/>
            </a:endParaRPr>
          </a:p>
          <a:p>
            <a:pPr algn="ctr"/>
            <a:r>
              <a:rPr lang="ja-JP" altLang="en-US" sz="1400" b="1" dirty="0">
                <a:latin typeface="+mn-ea"/>
              </a:rPr>
              <a:t>に</a:t>
            </a:r>
            <a:r>
              <a:rPr lang="ja-JP" altLang="en-US" sz="1400" b="1" dirty="0" smtClean="0">
                <a:latin typeface="+mn-ea"/>
              </a:rPr>
              <a:t>よる押上げ</a:t>
            </a:r>
            <a:endParaRPr lang="en-US" altLang="ja-JP" sz="1400" b="1" dirty="0" smtClean="0">
              <a:latin typeface="+mn-ea"/>
            </a:endParaRPr>
          </a:p>
        </p:txBody>
      </p:sp>
      <p:cxnSp>
        <p:nvCxnSpPr>
          <p:cNvPr id="171" name="直線コネクタ 170"/>
          <p:cNvCxnSpPr/>
          <p:nvPr/>
        </p:nvCxnSpPr>
        <p:spPr>
          <a:xfrm flipV="1">
            <a:off x="1650998" y="2757681"/>
            <a:ext cx="0" cy="2942357"/>
          </a:xfrm>
          <a:prstGeom prst="line">
            <a:avLst/>
          </a:prstGeom>
          <a:ln>
            <a:solidFill>
              <a:schemeClr val="bg2">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08" name="角丸四角形 107"/>
          <p:cNvSpPr/>
          <p:nvPr/>
        </p:nvSpPr>
        <p:spPr>
          <a:xfrm>
            <a:off x="1710259" y="3068960"/>
            <a:ext cx="434859" cy="2059382"/>
          </a:xfrm>
          <a:prstGeom prst="roundRect">
            <a:avLst>
              <a:gd name="adj" fmla="val 11894"/>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テキスト ボックス 99"/>
          <p:cNvSpPr txBox="1"/>
          <p:nvPr/>
        </p:nvSpPr>
        <p:spPr>
          <a:xfrm>
            <a:off x="1734009" y="2996952"/>
            <a:ext cx="384721" cy="2214537"/>
          </a:xfrm>
          <a:prstGeom prst="rect">
            <a:avLst/>
          </a:prstGeom>
          <a:noFill/>
        </p:spPr>
        <p:txBody>
          <a:bodyPr vert="eaVert" wrap="square" rtlCol="0">
            <a:spAutoFit/>
          </a:bodyPr>
          <a:lstStyle/>
          <a:p>
            <a:pPr algn="ctr"/>
            <a:r>
              <a:rPr lang="ja-JP" altLang="en-US" sz="1300" b="1" dirty="0" smtClean="0">
                <a:latin typeface="+mn-ea"/>
              </a:rPr>
              <a:t>「総合的な確保方策」の策定</a:t>
            </a:r>
            <a:endParaRPr lang="en-US" altLang="ja-JP" sz="1300" b="1" dirty="0" smtClean="0">
              <a:latin typeface="+mn-ea"/>
            </a:endParaRPr>
          </a:p>
        </p:txBody>
      </p:sp>
      <p:sp>
        <p:nvSpPr>
          <p:cNvPr id="173" name="ホームベース 172"/>
          <p:cNvSpPr/>
          <p:nvPr/>
        </p:nvSpPr>
        <p:spPr>
          <a:xfrm rot="16200000">
            <a:off x="8470112" y="3129320"/>
            <a:ext cx="900000" cy="900000"/>
          </a:xfrm>
          <a:prstGeom prst="homePlate">
            <a:avLst>
              <a:gd name="adj" fmla="val 21544"/>
            </a:avLst>
          </a:prstGeom>
          <a:gradFill flip="none" rotWithShape="1">
            <a:gsLst>
              <a:gs pos="0">
                <a:schemeClr val="tx2">
                  <a:lumMod val="40000"/>
                  <a:lumOff val="60000"/>
                </a:schemeClr>
              </a:gs>
              <a:gs pos="35000">
                <a:schemeClr val="accent1">
                  <a:tint val="37000"/>
                  <a:satMod val="300000"/>
                </a:schemeClr>
              </a:gs>
              <a:gs pos="100000">
                <a:schemeClr val="accent1">
                  <a:tint val="15000"/>
                  <a:satMod val="350000"/>
                </a:schemeClr>
              </a:gs>
            </a:gsLst>
            <a:lin ang="0" scaled="0"/>
            <a:tileRect/>
          </a:gradFill>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b="1" dirty="0">
              <a:solidFill>
                <a:schemeClr val="tx1"/>
              </a:solidFill>
            </a:endParaRPr>
          </a:p>
        </p:txBody>
      </p:sp>
      <p:sp>
        <p:nvSpPr>
          <p:cNvPr id="174" name="テキスト ボックス 173"/>
          <p:cNvSpPr txBox="1"/>
          <p:nvPr/>
        </p:nvSpPr>
        <p:spPr>
          <a:xfrm>
            <a:off x="8470112" y="3500446"/>
            <a:ext cx="903640" cy="307777"/>
          </a:xfrm>
          <a:prstGeom prst="rect">
            <a:avLst/>
          </a:prstGeom>
          <a:noFill/>
        </p:spPr>
        <p:txBody>
          <a:bodyPr wrap="square" rtlCol="0">
            <a:spAutoFit/>
          </a:bodyPr>
          <a:lstStyle/>
          <a:p>
            <a:pPr algn="ctr"/>
            <a:r>
              <a:rPr kumimoji="1" lang="ja-JP" altLang="en-US" sz="1400" dirty="0" smtClean="0">
                <a:latin typeface="+mn-ea"/>
              </a:rPr>
              <a:t>約</a:t>
            </a:r>
            <a:r>
              <a:rPr kumimoji="1" lang="en-US" altLang="ja-JP" sz="1400" dirty="0" smtClean="0">
                <a:latin typeface="+mn-ea"/>
              </a:rPr>
              <a:t>30</a:t>
            </a:r>
            <a:r>
              <a:rPr kumimoji="1" lang="ja-JP" altLang="en-US" sz="1400" dirty="0" smtClean="0">
                <a:latin typeface="+mn-ea"/>
              </a:rPr>
              <a:t>万人</a:t>
            </a:r>
            <a:endParaRPr kumimoji="1" lang="ja-JP" altLang="en-US" sz="1400" dirty="0">
              <a:latin typeface="+mn-ea"/>
            </a:endParaRPr>
          </a:p>
        </p:txBody>
      </p:sp>
      <p:sp>
        <p:nvSpPr>
          <p:cNvPr id="37" name="テキスト ボックス 36"/>
          <p:cNvSpPr txBox="1"/>
          <p:nvPr/>
        </p:nvSpPr>
        <p:spPr>
          <a:xfrm>
            <a:off x="-223122" y="5363371"/>
            <a:ext cx="1760337" cy="307777"/>
          </a:xfrm>
          <a:prstGeom prst="rect">
            <a:avLst/>
          </a:prstGeom>
          <a:noFill/>
        </p:spPr>
        <p:txBody>
          <a:bodyPr wrap="square" rtlCol="0">
            <a:spAutoFit/>
          </a:bodyPr>
          <a:lstStyle/>
          <a:p>
            <a:pPr algn="ctr"/>
            <a:r>
              <a:rPr kumimoji="1" lang="en-US" altLang="ja-JP" sz="1400" b="1" dirty="0" smtClean="0">
                <a:latin typeface="+mn-ea"/>
              </a:rPr>
              <a:t>171</a:t>
            </a:r>
            <a:r>
              <a:rPr kumimoji="1" lang="ja-JP" altLang="en-US" sz="1400" b="1" dirty="0" smtClean="0">
                <a:latin typeface="+mn-ea"/>
              </a:rPr>
              <a:t>万人</a:t>
            </a:r>
            <a:endParaRPr kumimoji="1" lang="en-US" altLang="ja-JP" sz="1400" b="1" dirty="0" smtClean="0">
              <a:latin typeface="+mn-ea"/>
            </a:endParaRPr>
          </a:p>
        </p:txBody>
      </p:sp>
      <p:sp>
        <p:nvSpPr>
          <p:cNvPr id="45" name="正方形/長方形 44"/>
          <p:cNvSpPr/>
          <p:nvPr/>
        </p:nvSpPr>
        <p:spPr bwMode="auto">
          <a:xfrm>
            <a:off x="97055" y="433130"/>
            <a:ext cx="9725470" cy="15120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rtlCol="0" anchor="ctr"/>
          <a:lstStyle/>
          <a:p>
            <a:pPr marL="174625" indent="-174625"/>
            <a:r>
              <a:rPr lang="ja-JP" altLang="en-US" sz="1600" b="1" dirty="0">
                <a:solidFill>
                  <a:schemeClr val="tx1"/>
                </a:solidFill>
                <a:latin typeface="+mn-ea"/>
              </a:rPr>
              <a:t>○</a:t>
            </a:r>
            <a:r>
              <a:rPr kumimoji="1" lang="ja-JP" altLang="en-US" sz="1600" b="1" dirty="0" smtClean="0">
                <a:solidFill>
                  <a:schemeClr val="tx1"/>
                </a:solidFill>
                <a:latin typeface="+mn-ea"/>
              </a:rPr>
              <a:t>　</a:t>
            </a:r>
            <a:r>
              <a:rPr lang="ja-JP" altLang="en-US" sz="1600" b="1" dirty="0">
                <a:solidFill>
                  <a:schemeClr val="tx1"/>
                </a:solidFill>
                <a:latin typeface="+mn-ea"/>
              </a:rPr>
              <a:t>都道府県推計に基づく介護人材の需給推計（暫定）における需給ギャップは約</a:t>
            </a:r>
            <a:r>
              <a:rPr lang="en-US" altLang="ja-JP" sz="1600" b="1" dirty="0">
                <a:solidFill>
                  <a:schemeClr val="tx1"/>
                </a:solidFill>
                <a:latin typeface="+mn-ea"/>
              </a:rPr>
              <a:t>30</a:t>
            </a:r>
            <a:r>
              <a:rPr lang="ja-JP" altLang="en-US" sz="1600" b="1" dirty="0">
                <a:solidFill>
                  <a:schemeClr val="tx1"/>
                </a:solidFill>
                <a:latin typeface="+mn-ea"/>
              </a:rPr>
              <a:t>万人。</a:t>
            </a:r>
          </a:p>
          <a:p>
            <a:pPr marL="174625" indent="-174625"/>
            <a:r>
              <a:rPr lang="ja-JP" altLang="en-US" sz="1600" b="1" dirty="0">
                <a:solidFill>
                  <a:schemeClr val="tx1"/>
                </a:solidFill>
                <a:latin typeface="+mn-ea"/>
              </a:rPr>
              <a:t>　・　需要見込み（約</a:t>
            </a:r>
            <a:r>
              <a:rPr lang="en-US" altLang="ja-JP" sz="1600" b="1" dirty="0">
                <a:solidFill>
                  <a:schemeClr val="tx1"/>
                </a:solidFill>
                <a:latin typeface="+mn-ea"/>
              </a:rPr>
              <a:t>248</a:t>
            </a:r>
            <a:r>
              <a:rPr lang="ja-JP" altLang="en-US" sz="1600" b="1" dirty="0">
                <a:solidFill>
                  <a:schemeClr val="tx1"/>
                </a:solidFill>
                <a:latin typeface="+mn-ea"/>
              </a:rPr>
              <a:t>万人）は、「暫定値」であり平成</a:t>
            </a:r>
            <a:r>
              <a:rPr lang="en-US" altLang="ja-JP" sz="1600" b="1" dirty="0">
                <a:solidFill>
                  <a:schemeClr val="tx1"/>
                </a:solidFill>
                <a:latin typeface="+mn-ea"/>
              </a:rPr>
              <a:t>26</a:t>
            </a:r>
            <a:r>
              <a:rPr lang="ja-JP" altLang="en-US" sz="1600" b="1" dirty="0">
                <a:solidFill>
                  <a:schemeClr val="tx1"/>
                </a:solidFill>
                <a:latin typeface="+mn-ea"/>
              </a:rPr>
              <a:t>年度末を目途に確定</a:t>
            </a:r>
          </a:p>
          <a:p>
            <a:pPr marL="174625" indent="-174625"/>
            <a:r>
              <a:rPr lang="ja-JP" altLang="en-US" sz="1600" b="1" dirty="0">
                <a:solidFill>
                  <a:schemeClr val="tx1"/>
                </a:solidFill>
                <a:latin typeface="+mn-ea"/>
              </a:rPr>
              <a:t>　・　供給見込み（約</a:t>
            </a:r>
            <a:r>
              <a:rPr lang="en-US" altLang="ja-JP" sz="1600" b="1" dirty="0">
                <a:solidFill>
                  <a:schemeClr val="tx1"/>
                </a:solidFill>
                <a:latin typeface="+mn-ea"/>
              </a:rPr>
              <a:t>215</a:t>
            </a:r>
            <a:r>
              <a:rPr lang="ja-JP" altLang="en-US" sz="1600" b="1" dirty="0">
                <a:solidFill>
                  <a:schemeClr val="tx1"/>
                </a:solidFill>
                <a:latin typeface="+mn-ea"/>
              </a:rPr>
              <a:t>万人）は、「</a:t>
            </a:r>
            <a:r>
              <a:rPr lang="ja-JP" altLang="en-US" sz="1600" b="1" dirty="0" smtClean="0">
                <a:solidFill>
                  <a:schemeClr val="tx1"/>
                </a:solidFill>
                <a:latin typeface="+mn-ea"/>
              </a:rPr>
              <a:t>現状推移シナリオ</a:t>
            </a:r>
            <a:r>
              <a:rPr lang="ja-JP" altLang="en-US" sz="1600" b="1" dirty="0">
                <a:solidFill>
                  <a:schemeClr val="tx1"/>
                </a:solidFill>
                <a:latin typeface="+mn-ea"/>
              </a:rPr>
              <a:t>」であり</a:t>
            </a:r>
            <a:r>
              <a:rPr lang="ja-JP" altLang="en-US" sz="1600" b="1" dirty="0" smtClean="0">
                <a:solidFill>
                  <a:schemeClr val="tx1"/>
                </a:solidFill>
                <a:latin typeface="+mn-ea"/>
              </a:rPr>
              <a:t>、今後の政策</a:t>
            </a:r>
            <a:r>
              <a:rPr lang="ja-JP" altLang="en-US" sz="1600" b="1" dirty="0">
                <a:solidFill>
                  <a:schemeClr val="tx1"/>
                </a:solidFill>
                <a:latin typeface="+mn-ea"/>
              </a:rPr>
              <a:t>効果は見込まれていない</a:t>
            </a:r>
          </a:p>
          <a:p>
            <a:pPr marL="174625" indent="-174625"/>
            <a:r>
              <a:rPr lang="ja-JP" altLang="en-US" sz="1600" b="1" dirty="0">
                <a:solidFill>
                  <a:schemeClr val="tx1"/>
                </a:solidFill>
                <a:latin typeface="+mn-ea"/>
              </a:rPr>
              <a:t>○　この推計は暫定であり、今後、都道府県において、</a:t>
            </a:r>
            <a:r>
              <a:rPr lang="ja-JP" altLang="en-US" sz="1600" b="1" dirty="0" smtClean="0">
                <a:solidFill>
                  <a:schemeClr val="tx1"/>
                </a:solidFill>
                <a:latin typeface="+mn-ea"/>
              </a:rPr>
              <a:t>第</a:t>
            </a:r>
            <a:r>
              <a:rPr lang="ja-JP" altLang="en-US" sz="1600" b="1" dirty="0">
                <a:solidFill>
                  <a:schemeClr val="tx1"/>
                </a:solidFill>
                <a:latin typeface="+mn-ea"/>
              </a:rPr>
              <a:t>６</a:t>
            </a:r>
            <a:r>
              <a:rPr lang="ja-JP" altLang="en-US" sz="1600" b="1" dirty="0" smtClean="0">
                <a:solidFill>
                  <a:schemeClr val="tx1"/>
                </a:solidFill>
                <a:latin typeface="+mn-ea"/>
              </a:rPr>
              <a:t>期</a:t>
            </a:r>
            <a:r>
              <a:rPr lang="ja-JP" altLang="en-US" sz="1600" b="1" dirty="0">
                <a:solidFill>
                  <a:schemeClr val="tx1"/>
                </a:solidFill>
                <a:latin typeface="+mn-ea"/>
              </a:rPr>
              <a:t>介護保険事業支援計画に、需給推計の確定値や　需給ギャップを埋める具体的な方策を位置付け、その確定値を平成</a:t>
            </a:r>
            <a:r>
              <a:rPr lang="en-US" altLang="ja-JP" sz="1600" b="1" dirty="0">
                <a:solidFill>
                  <a:schemeClr val="tx1"/>
                </a:solidFill>
                <a:latin typeface="+mn-ea"/>
              </a:rPr>
              <a:t>27</a:t>
            </a:r>
            <a:r>
              <a:rPr lang="ja-JP" altLang="en-US" sz="1600" b="1" dirty="0">
                <a:solidFill>
                  <a:schemeClr val="tx1"/>
                </a:solidFill>
                <a:latin typeface="+mn-ea"/>
              </a:rPr>
              <a:t>年</a:t>
            </a:r>
            <a:r>
              <a:rPr lang="en-US" altLang="ja-JP" sz="1600" b="1" dirty="0">
                <a:solidFill>
                  <a:schemeClr val="tx1"/>
                </a:solidFill>
                <a:latin typeface="+mn-ea"/>
              </a:rPr>
              <a:t>5</a:t>
            </a:r>
            <a:r>
              <a:rPr lang="ja-JP" altLang="en-US" sz="1600" b="1" dirty="0">
                <a:solidFill>
                  <a:schemeClr val="tx1"/>
                </a:solidFill>
                <a:latin typeface="+mn-ea"/>
              </a:rPr>
              <a:t>月頃を目途に取りまとめ。</a:t>
            </a:r>
          </a:p>
        </p:txBody>
      </p:sp>
      <p:sp>
        <p:nvSpPr>
          <p:cNvPr id="177" name="テキスト ボックス 176"/>
          <p:cNvSpPr txBox="1"/>
          <p:nvPr/>
        </p:nvSpPr>
        <p:spPr>
          <a:xfrm>
            <a:off x="131393" y="6237312"/>
            <a:ext cx="9680116" cy="553998"/>
          </a:xfrm>
          <a:prstGeom prst="rect">
            <a:avLst/>
          </a:prstGeom>
          <a:noFill/>
        </p:spPr>
        <p:txBody>
          <a:bodyPr wrap="square" rtlCol="0">
            <a:spAutoFit/>
          </a:bodyPr>
          <a:lstStyle/>
          <a:p>
            <a:pPr marL="176213" indent="-176213">
              <a:lnSpc>
                <a:spcPts val="1200"/>
              </a:lnSpc>
            </a:pPr>
            <a:r>
              <a:rPr lang="ja-JP" altLang="en-US" sz="1100" dirty="0" smtClean="0">
                <a:latin typeface="+mn-ea"/>
              </a:rPr>
              <a:t>注）　「</a:t>
            </a:r>
            <a:r>
              <a:rPr lang="ja-JP" altLang="en-US" sz="1100" dirty="0">
                <a:latin typeface="+mn-ea"/>
              </a:rPr>
              <a:t>医療・介護に係る長期推計（平成</a:t>
            </a:r>
            <a:r>
              <a:rPr lang="en-US" altLang="ja-JP" sz="1100" dirty="0">
                <a:latin typeface="+mn-ea"/>
              </a:rPr>
              <a:t>24</a:t>
            </a:r>
            <a:r>
              <a:rPr lang="ja-JP" altLang="en-US" sz="1100" dirty="0">
                <a:latin typeface="+mn-ea"/>
              </a:rPr>
              <a:t>年</a:t>
            </a:r>
            <a:r>
              <a:rPr lang="en-US" altLang="ja-JP" sz="1100" dirty="0">
                <a:latin typeface="+mn-ea"/>
              </a:rPr>
              <a:t>3</a:t>
            </a:r>
            <a:r>
              <a:rPr lang="ja-JP" altLang="en-US" sz="1100" dirty="0">
                <a:latin typeface="+mn-ea"/>
              </a:rPr>
              <a:t>月</a:t>
            </a:r>
            <a:r>
              <a:rPr lang="ja-JP" altLang="en-US" sz="1100" dirty="0" smtClean="0">
                <a:latin typeface="+mn-ea"/>
              </a:rPr>
              <a:t>）」における</a:t>
            </a:r>
            <a:r>
              <a:rPr lang="en-US" altLang="ja-JP" sz="1100" dirty="0" smtClean="0">
                <a:latin typeface="+mn-ea"/>
              </a:rPr>
              <a:t>2025</a:t>
            </a:r>
            <a:r>
              <a:rPr lang="ja-JP" altLang="en-US" sz="1100" dirty="0" smtClean="0">
                <a:latin typeface="+mn-ea"/>
              </a:rPr>
              <a:t>年の介護職員の需要数は</a:t>
            </a:r>
            <a:r>
              <a:rPr lang="en-US" altLang="ja-JP" sz="1100" dirty="0" smtClean="0">
                <a:latin typeface="+mn-ea"/>
              </a:rPr>
              <a:t>237</a:t>
            </a:r>
            <a:r>
              <a:rPr lang="ja-JP" altLang="en-US" sz="1100" dirty="0" smtClean="0">
                <a:latin typeface="+mn-ea"/>
              </a:rPr>
              <a:t>万人～</a:t>
            </a:r>
            <a:r>
              <a:rPr lang="en-US" altLang="ja-JP" sz="1100" dirty="0" smtClean="0">
                <a:latin typeface="+mn-ea"/>
              </a:rPr>
              <a:t>249</a:t>
            </a:r>
            <a:r>
              <a:rPr lang="ja-JP" altLang="en-US" sz="1100" dirty="0" smtClean="0">
                <a:latin typeface="+mn-ea"/>
              </a:rPr>
              <a:t>万人（社会</a:t>
            </a:r>
            <a:r>
              <a:rPr lang="ja-JP" altLang="en-US" sz="1100" dirty="0">
                <a:latin typeface="+mn-ea"/>
              </a:rPr>
              <a:t>保障・税一体改革におけるサービス提供体制改革を前提とした改革シナリオによる。現状をそのまま将来に当てはめた現状投影シナリオによる</a:t>
            </a:r>
            <a:r>
              <a:rPr lang="ja-JP" altLang="en-US" sz="1100" dirty="0" smtClean="0">
                <a:latin typeface="+mn-ea"/>
              </a:rPr>
              <a:t>と</a:t>
            </a:r>
            <a:r>
              <a:rPr lang="en-US" altLang="ja-JP" sz="1100" dirty="0">
                <a:latin typeface="+mn-ea"/>
              </a:rPr>
              <a:t>218</a:t>
            </a:r>
            <a:r>
              <a:rPr lang="ja-JP" altLang="en-US" sz="1100" dirty="0" smtClean="0">
                <a:latin typeface="+mn-ea"/>
              </a:rPr>
              <a:t>万～</a:t>
            </a:r>
            <a:r>
              <a:rPr lang="en-US" altLang="ja-JP" sz="1100" dirty="0">
                <a:latin typeface="+mn-ea"/>
              </a:rPr>
              <a:t>229</a:t>
            </a:r>
            <a:r>
              <a:rPr lang="ja-JP" altLang="en-US" sz="1100" dirty="0" smtClean="0">
                <a:latin typeface="+mn-ea"/>
              </a:rPr>
              <a:t>万人。</a:t>
            </a:r>
            <a:r>
              <a:rPr lang="ja-JP" altLang="en-US" sz="1100" dirty="0">
                <a:latin typeface="+mn-ea"/>
              </a:rPr>
              <a:t>推計値に幅があるのは、非常勤比率</a:t>
            </a:r>
            <a:r>
              <a:rPr lang="ja-JP" altLang="en-US" sz="1100" dirty="0" smtClean="0">
                <a:latin typeface="+mn-ea"/>
              </a:rPr>
              <a:t>の</a:t>
            </a:r>
            <a:endParaRPr lang="en-US" altLang="ja-JP" sz="1100" dirty="0">
              <a:latin typeface="+mn-ea"/>
            </a:endParaRPr>
          </a:p>
          <a:p>
            <a:pPr marL="176213" indent="-176213">
              <a:lnSpc>
                <a:spcPts val="1200"/>
              </a:lnSpc>
            </a:pPr>
            <a:r>
              <a:rPr lang="ja-JP" altLang="en-US" sz="1100" dirty="0" smtClean="0">
                <a:latin typeface="+mn-ea"/>
              </a:rPr>
              <a:t>　　変動</a:t>
            </a:r>
            <a:r>
              <a:rPr lang="ja-JP" altLang="en-US" sz="1100" dirty="0">
                <a:latin typeface="+mn-ea"/>
              </a:rPr>
              <a:t>を見込んでいることによる</a:t>
            </a:r>
            <a:r>
              <a:rPr lang="ja-JP" altLang="en-US" sz="1100" dirty="0" smtClean="0">
                <a:latin typeface="+mn-ea"/>
              </a:rPr>
              <a:t>もの。同推計及び上記の推計結果のいずれの数値にも通所リハビリテーションの介護職員数は含んでいない。）</a:t>
            </a:r>
            <a:endParaRPr lang="en-US" altLang="ja-JP" sz="1100" dirty="0" smtClean="0">
              <a:latin typeface="+mn-ea"/>
            </a:endParaRPr>
          </a:p>
        </p:txBody>
      </p:sp>
      <p:sp>
        <p:nvSpPr>
          <p:cNvPr id="42" name="スライド番号プレースホルダー 1"/>
          <p:cNvSpPr txBox="1">
            <a:spLocks/>
          </p:cNvSpPr>
          <p:nvPr/>
        </p:nvSpPr>
        <p:spPr>
          <a:xfrm>
            <a:off x="7559734" y="6497638"/>
            <a:ext cx="2310289" cy="365125"/>
          </a:xfrm>
          <a:prstGeom prst="rect">
            <a:avLst/>
          </a:prstGeom>
        </p:spPr>
        <p:txBody>
          <a:bodyPr vert="horz" lIns="91440" tIns="45720" rIns="91440" bIns="45720" rtlCol="0" anchor="ctr"/>
          <a:lstStyle>
            <a:defPPr>
              <a:defRPr lang="ja-JP"/>
            </a:defPPr>
            <a:lvl1pPr marL="0" algn="r" defTabSz="914238" rtl="0" eaLnBrk="1" latinLnBrk="0" hangingPunct="1">
              <a:defRPr kumimoji="1" sz="1200" kern="1200">
                <a:solidFill>
                  <a:schemeClr val="tx1">
                    <a:tint val="75000"/>
                  </a:schemeClr>
                </a:solidFill>
                <a:latin typeface="+mn-lt"/>
                <a:ea typeface="+mn-ea"/>
                <a:cs typeface="+mn-cs"/>
              </a:defRPr>
            </a:lvl1pPr>
            <a:lvl2pPr marL="457120" algn="l" defTabSz="914238" rtl="0" eaLnBrk="1" latinLnBrk="0" hangingPunct="1">
              <a:defRPr kumimoji="1" sz="1800" kern="1200">
                <a:solidFill>
                  <a:schemeClr val="tx1"/>
                </a:solidFill>
                <a:latin typeface="+mn-lt"/>
                <a:ea typeface="+mn-ea"/>
                <a:cs typeface="+mn-cs"/>
              </a:defRPr>
            </a:lvl2pPr>
            <a:lvl3pPr marL="914238" algn="l" defTabSz="914238" rtl="0" eaLnBrk="1" latinLnBrk="0" hangingPunct="1">
              <a:defRPr kumimoji="1" sz="1800" kern="1200">
                <a:solidFill>
                  <a:schemeClr val="tx1"/>
                </a:solidFill>
                <a:latin typeface="+mn-lt"/>
                <a:ea typeface="+mn-ea"/>
                <a:cs typeface="+mn-cs"/>
              </a:defRPr>
            </a:lvl3pPr>
            <a:lvl4pPr marL="1371357" algn="l" defTabSz="914238" rtl="0" eaLnBrk="1" latinLnBrk="0" hangingPunct="1">
              <a:defRPr kumimoji="1" sz="1800" kern="1200">
                <a:solidFill>
                  <a:schemeClr val="tx1"/>
                </a:solidFill>
                <a:latin typeface="+mn-lt"/>
                <a:ea typeface="+mn-ea"/>
                <a:cs typeface="+mn-cs"/>
              </a:defRPr>
            </a:lvl4pPr>
            <a:lvl5pPr marL="1828476" algn="l" defTabSz="914238" rtl="0" eaLnBrk="1" latinLnBrk="0" hangingPunct="1">
              <a:defRPr kumimoji="1" sz="1800" kern="1200">
                <a:solidFill>
                  <a:schemeClr val="tx1"/>
                </a:solidFill>
                <a:latin typeface="+mn-lt"/>
                <a:ea typeface="+mn-ea"/>
                <a:cs typeface="+mn-cs"/>
              </a:defRPr>
            </a:lvl5pPr>
            <a:lvl6pPr marL="2285595" algn="l" defTabSz="914238" rtl="0" eaLnBrk="1" latinLnBrk="0" hangingPunct="1">
              <a:defRPr kumimoji="1" sz="1800" kern="1200">
                <a:solidFill>
                  <a:schemeClr val="tx1"/>
                </a:solidFill>
                <a:latin typeface="+mn-lt"/>
                <a:ea typeface="+mn-ea"/>
                <a:cs typeface="+mn-cs"/>
              </a:defRPr>
            </a:lvl6pPr>
            <a:lvl7pPr marL="2742714" algn="l" defTabSz="914238" rtl="0" eaLnBrk="1" latinLnBrk="0" hangingPunct="1">
              <a:defRPr kumimoji="1" sz="1800" kern="1200">
                <a:solidFill>
                  <a:schemeClr val="tx1"/>
                </a:solidFill>
                <a:latin typeface="+mn-lt"/>
                <a:ea typeface="+mn-ea"/>
                <a:cs typeface="+mn-cs"/>
              </a:defRPr>
            </a:lvl7pPr>
            <a:lvl8pPr marL="3199834" algn="l" defTabSz="914238" rtl="0" eaLnBrk="1" latinLnBrk="0" hangingPunct="1">
              <a:defRPr kumimoji="1" sz="1800" kern="1200">
                <a:solidFill>
                  <a:schemeClr val="tx1"/>
                </a:solidFill>
                <a:latin typeface="+mn-lt"/>
                <a:ea typeface="+mn-ea"/>
                <a:cs typeface="+mn-cs"/>
              </a:defRPr>
            </a:lvl8pPr>
            <a:lvl9pPr marL="3656952" algn="l" defTabSz="914238" rtl="0" eaLnBrk="1" latinLnBrk="0" hangingPunct="1">
              <a:defRPr kumimoji="1" sz="1800" kern="1200">
                <a:solidFill>
                  <a:schemeClr val="tx1"/>
                </a:solidFill>
                <a:latin typeface="+mn-lt"/>
                <a:ea typeface="+mn-ea"/>
                <a:cs typeface="+mn-cs"/>
              </a:defRPr>
            </a:lvl9pPr>
          </a:lstStyle>
          <a:p>
            <a:fld id="{D2222422-83F9-4FA6-BF99-16FCF983496F}" type="slidenum">
              <a:rPr lang="ja-JP" altLang="en-US" sz="1600" smtClean="0">
                <a:solidFill>
                  <a:schemeClr val="tx1"/>
                </a:solidFill>
                <a:latin typeface="Bodoni MT Black" panose="02070A03080606020203" pitchFamily="18" charset="0"/>
              </a:rPr>
              <a:pPr/>
              <a:t>2</a:t>
            </a:fld>
            <a:endParaRPr lang="ja-JP" altLang="en-US" sz="1600" dirty="0">
              <a:solidFill>
                <a:schemeClr val="tx1"/>
              </a:solidFill>
              <a:latin typeface="Bodoni MT Black" panose="02070A03080606020203" pitchFamily="18" charset="0"/>
            </a:endParaRPr>
          </a:p>
        </p:txBody>
      </p:sp>
    </p:spTree>
    <p:extLst>
      <p:ext uri="{BB962C8B-B14F-4D97-AF65-F5344CB8AC3E}">
        <p14:creationId xmlns:p14="http://schemas.microsoft.com/office/powerpoint/2010/main" val="37014003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表 29"/>
          <p:cNvGraphicFramePr>
            <a:graphicFrameLocks noGrp="1"/>
          </p:cNvGraphicFramePr>
          <p:nvPr>
            <p:extLst>
              <p:ext uri="{D42A27DB-BD31-4B8C-83A1-F6EECF244321}">
                <p14:modId xmlns:p14="http://schemas.microsoft.com/office/powerpoint/2010/main" val="3837030517"/>
              </p:ext>
            </p:extLst>
          </p:nvPr>
        </p:nvGraphicFramePr>
        <p:xfrm>
          <a:off x="84436" y="379265"/>
          <a:ext cx="9762728" cy="3875314"/>
        </p:xfrm>
        <a:graphic>
          <a:graphicData uri="http://schemas.openxmlformats.org/drawingml/2006/table">
            <a:tbl>
              <a:tblPr firstRow="1" bandRow="1">
                <a:tableStyleId>{5C22544A-7EE6-4342-B048-85BDC9FD1C3A}</a:tableStyleId>
              </a:tblPr>
              <a:tblGrid>
                <a:gridCol w="3570039"/>
                <a:gridCol w="576064"/>
                <a:gridCol w="5616625"/>
              </a:tblGrid>
              <a:tr h="169415">
                <a:tc>
                  <a:txBody>
                    <a:bodyPr/>
                    <a:lstStyle/>
                    <a:p>
                      <a:pPr algn="ctr"/>
                      <a:r>
                        <a:rPr kumimoji="1" lang="ja-JP" altLang="en-US" sz="1400" dirty="0" smtClean="0"/>
                        <a:t>現状</a:t>
                      </a:r>
                      <a:endParaRPr kumimoji="1" lang="ja-JP" altLang="en-US" sz="1400" dirty="0"/>
                    </a:p>
                  </a:txBody>
                  <a:tcPr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endParaRPr kumimoji="1" lang="ja-JP" altLang="en-US" sz="1400" dirty="0"/>
                    </a:p>
                  </a:txBody>
                  <a:tcPr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bg1"/>
                    </a:solidFill>
                  </a:tcPr>
                </a:tc>
                <a:tc>
                  <a:txBody>
                    <a:bodyPr/>
                    <a:lstStyle/>
                    <a:p>
                      <a:pPr algn="ctr"/>
                      <a:r>
                        <a:rPr kumimoji="1" lang="ja-JP" altLang="en-US" sz="1400" dirty="0" smtClean="0"/>
                        <a:t>目指すべき姿</a:t>
                      </a:r>
                      <a:endParaRPr kumimoji="1" lang="ja-JP" altLang="en-US" sz="1400" dirty="0"/>
                    </a:p>
                  </a:txBody>
                  <a:tcPr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r>
              <a:tr h="3570514">
                <a:tc>
                  <a:txBody>
                    <a:bodyPr/>
                    <a:lstStyle/>
                    <a:p>
                      <a:endParaRPr kumimoji="1" lang="ja-JP" altLang="en-US" dirty="0"/>
                    </a:p>
                  </a:txBody>
                  <a:tcPr>
                    <a:lnL w="19050" cap="flat" cmpd="sng" algn="ctr">
                      <a:solidFill>
                        <a:schemeClr val="accent1">
                          <a:lumMod val="75000"/>
                        </a:schemeClr>
                      </a:solidFill>
                      <a:prstDash val="solid"/>
                      <a:round/>
                      <a:headEnd type="none" w="med" len="med"/>
                      <a:tailEnd type="none" w="med" len="med"/>
                    </a:lnL>
                    <a:lnR w="19050" cap="flat" cmpd="sng" algn="ctr">
                      <a:solidFill>
                        <a:schemeClr val="accent1">
                          <a:lumMod val="7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noFill/>
                  </a:tcPr>
                </a:tc>
                <a:tc>
                  <a:txBody>
                    <a:bodyPr/>
                    <a:lstStyle/>
                    <a:p>
                      <a:endParaRPr kumimoji="1" lang="ja-JP" altLang="en-US" dirty="0"/>
                    </a:p>
                  </a:txBody>
                  <a:tcPr>
                    <a:lnL w="19050" cap="flat" cmpd="sng" algn="ctr">
                      <a:solidFill>
                        <a:schemeClr val="accent1">
                          <a:lumMod val="75000"/>
                        </a:schemeClr>
                      </a:solidFill>
                      <a:prstDash val="solid"/>
                      <a:round/>
                      <a:headEnd type="none" w="med" len="med"/>
                      <a:tailEnd type="none" w="med" len="med"/>
                    </a:lnL>
                    <a:lnR w="19050" cap="flat" cmpd="sng" algn="ctr">
                      <a:solidFill>
                        <a:schemeClr val="accent1">
                          <a:lumMod val="75000"/>
                        </a:schemeClr>
                      </a:solidFill>
                      <a:prstDash val="solid"/>
                      <a:round/>
                      <a:headEnd type="none" w="med" len="med"/>
                      <a:tailEnd type="none" w="med" len="med"/>
                    </a:lnR>
                    <a:noFill/>
                  </a:tcPr>
                </a:tc>
                <a:tc>
                  <a:txBody>
                    <a:bodyPr/>
                    <a:lstStyle/>
                    <a:p>
                      <a:endParaRPr kumimoji="1" lang="ja-JP" altLang="en-US" dirty="0"/>
                    </a:p>
                  </a:txBody>
                  <a:tcPr>
                    <a:lnL w="19050" cap="flat" cmpd="sng" algn="ctr">
                      <a:solidFill>
                        <a:schemeClr val="accent1">
                          <a:lumMod val="75000"/>
                        </a:schemeClr>
                      </a:solidFill>
                      <a:prstDash val="solid"/>
                      <a:round/>
                      <a:headEnd type="none" w="med" len="med"/>
                      <a:tailEnd type="none" w="med" len="med"/>
                    </a:lnL>
                    <a:lnR w="19050" cap="flat" cmpd="sng" algn="ctr">
                      <a:solidFill>
                        <a:schemeClr val="accent1">
                          <a:lumMod val="7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noFill/>
                  </a:tcPr>
                </a:tc>
              </a:tr>
            </a:tbl>
          </a:graphicData>
        </a:graphic>
      </p:graphicFrame>
      <p:sp>
        <p:nvSpPr>
          <p:cNvPr id="2" name="正方形/長方形 1"/>
          <p:cNvSpPr/>
          <p:nvPr/>
        </p:nvSpPr>
        <p:spPr>
          <a:xfrm>
            <a:off x="396088" y="3584805"/>
            <a:ext cx="3008750" cy="477599"/>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dirty="0"/>
          </a:p>
        </p:txBody>
      </p:sp>
      <p:sp>
        <p:nvSpPr>
          <p:cNvPr id="135" name="右矢印 134"/>
          <p:cNvSpPr/>
          <p:nvPr/>
        </p:nvSpPr>
        <p:spPr>
          <a:xfrm rot="16200000">
            <a:off x="1531757" y="1480059"/>
            <a:ext cx="707350" cy="371879"/>
          </a:xfrm>
          <a:prstGeom prst="rightArrow">
            <a:avLst/>
          </a:prstGeom>
          <a:noFill/>
          <a:ln>
            <a:solidFill>
              <a:schemeClr val="accent6"/>
            </a:solidFill>
            <a:prstDash val="dash"/>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dirty="0"/>
          </a:p>
        </p:txBody>
      </p:sp>
      <p:sp>
        <p:nvSpPr>
          <p:cNvPr id="35" name="フローチャート : 論理積ゲート 34"/>
          <p:cNvSpPr/>
          <p:nvPr/>
        </p:nvSpPr>
        <p:spPr>
          <a:xfrm rot="16200000">
            <a:off x="1176495" y="1798124"/>
            <a:ext cx="1427240" cy="1959290"/>
          </a:xfrm>
          <a:prstGeom prst="flowChartDelay">
            <a:avLst/>
          </a:prstGeom>
          <a:gradFill flip="none" rotWithShape="1">
            <a:gsLst>
              <a:gs pos="0">
                <a:schemeClr val="accent6"/>
              </a:gs>
              <a:gs pos="51000">
                <a:schemeClr val="accent1">
                  <a:lumMod val="40000"/>
                  <a:lumOff val="60000"/>
                </a:schemeClr>
              </a:gs>
              <a:gs pos="100000">
                <a:schemeClr val="tx2">
                  <a:lumMod val="60000"/>
                  <a:lumOff val="4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80" name="直線コネクタ 79"/>
          <p:cNvCxnSpPr/>
          <p:nvPr/>
        </p:nvCxnSpPr>
        <p:spPr>
          <a:xfrm>
            <a:off x="1627397" y="3581630"/>
            <a:ext cx="1" cy="504000"/>
          </a:xfrm>
          <a:prstGeom prst="line">
            <a:avLst/>
          </a:prstGeom>
          <a:ln w="19050">
            <a:solidFill>
              <a:schemeClr val="accent3"/>
            </a:solidFill>
            <a:prstDash val="sysDash"/>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a:off x="2164538" y="3584805"/>
            <a:ext cx="0" cy="486163"/>
          </a:xfrm>
          <a:prstGeom prst="line">
            <a:avLst/>
          </a:prstGeom>
          <a:ln w="19050">
            <a:solidFill>
              <a:schemeClr val="accent3"/>
            </a:solidFill>
            <a:prstDash val="sysDash"/>
          </a:ln>
        </p:spPr>
        <p:style>
          <a:lnRef idx="1">
            <a:schemeClr val="accent1"/>
          </a:lnRef>
          <a:fillRef idx="0">
            <a:schemeClr val="accent1"/>
          </a:fillRef>
          <a:effectRef idx="0">
            <a:schemeClr val="accent1"/>
          </a:effectRef>
          <a:fontRef idx="minor">
            <a:schemeClr val="tx1"/>
          </a:fontRef>
        </p:style>
      </p:cxnSp>
      <p:sp>
        <p:nvSpPr>
          <p:cNvPr id="58" name="テキスト ボックス 57"/>
          <p:cNvSpPr txBox="1"/>
          <p:nvPr/>
        </p:nvSpPr>
        <p:spPr>
          <a:xfrm>
            <a:off x="389738" y="3580626"/>
            <a:ext cx="1224136" cy="253916"/>
          </a:xfrm>
          <a:prstGeom prst="rect">
            <a:avLst/>
          </a:prstGeom>
          <a:noFill/>
        </p:spPr>
        <p:txBody>
          <a:bodyPr wrap="square" rtlCol="0">
            <a:spAutoFit/>
          </a:bodyPr>
          <a:lstStyle/>
          <a:p>
            <a:pPr algn="ctr"/>
            <a:r>
              <a:rPr lang="ja-JP" altLang="en-US" sz="1050" spc="-80" dirty="0">
                <a:latin typeface="ＭＳ Ｐゴシック" panose="020B0600070205080204" pitchFamily="50" charset="-128"/>
                <a:ea typeface="ＭＳ Ｐゴシック" panose="020B0600070205080204" pitchFamily="50" charset="-128"/>
              </a:rPr>
              <a:t>就業して</a:t>
            </a:r>
            <a:r>
              <a:rPr lang="ja-JP" altLang="en-US" sz="1050" spc="-80" dirty="0" smtClean="0">
                <a:latin typeface="ＭＳ Ｐゴシック" panose="020B0600070205080204" pitchFamily="50" charset="-128"/>
                <a:ea typeface="ＭＳ Ｐゴシック" panose="020B0600070205080204" pitchFamily="50" charset="-128"/>
              </a:rPr>
              <a:t>いない女性</a:t>
            </a:r>
            <a:endParaRPr lang="en-US" altLang="ja-JP" sz="1050" spc="-80" dirty="0" smtClean="0">
              <a:latin typeface="ＭＳ Ｐゴシック" panose="020B0600070205080204" pitchFamily="50" charset="-128"/>
              <a:ea typeface="ＭＳ Ｐゴシック" panose="020B0600070205080204" pitchFamily="50" charset="-128"/>
            </a:endParaRPr>
          </a:p>
        </p:txBody>
      </p:sp>
      <p:sp>
        <p:nvSpPr>
          <p:cNvPr id="90" name="テキスト ボックス 89"/>
          <p:cNvSpPr txBox="1"/>
          <p:nvPr/>
        </p:nvSpPr>
        <p:spPr>
          <a:xfrm>
            <a:off x="2287093" y="3580626"/>
            <a:ext cx="962786" cy="255709"/>
          </a:xfrm>
          <a:prstGeom prst="rect">
            <a:avLst/>
          </a:prstGeom>
          <a:noFill/>
        </p:spPr>
        <p:txBody>
          <a:bodyPr wrap="square" rtlCol="0">
            <a:spAutoFit/>
          </a:bodyPr>
          <a:lstStyle/>
          <a:p>
            <a:pPr algn="ctr"/>
            <a:r>
              <a:rPr lang="ja-JP" altLang="en-US" sz="1050" spc="-80" dirty="0" smtClean="0">
                <a:latin typeface="ＭＳ Ｐゴシック" panose="020B0600070205080204" pitchFamily="50" charset="-128"/>
                <a:ea typeface="ＭＳ Ｐゴシック" panose="020B0600070205080204" pitchFamily="50" charset="-128"/>
              </a:rPr>
              <a:t>中高年齢者</a:t>
            </a:r>
            <a:endParaRPr lang="en-US" altLang="ja-JP" sz="1050" spc="-80" dirty="0" smtClean="0">
              <a:latin typeface="ＭＳ Ｐゴシック" panose="020B0600070205080204" pitchFamily="50" charset="-128"/>
              <a:ea typeface="ＭＳ Ｐゴシック" panose="020B0600070205080204" pitchFamily="50" charset="-128"/>
            </a:endParaRPr>
          </a:p>
        </p:txBody>
      </p:sp>
      <p:sp>
        <p:nvSpPr>
          <p:cNvPr id="91" name="テキスト ボックス 90"/>
          <p:cNvSpPr txBox="1"/>
          <p:nvPr/>
        </p:nvSpPr>
        <p:spPr>
          <a:xfrm>
            <a:off x="1579966" y="3580626"/>
            <a:ext cx="616587" cy="253916"/>
          </a:xfrm>
          <a:prstGeom prst="rect">
            <a:avLst/>
          </a:prstGeom>
          <a:noFill/>
        </p:spPr>
        <p:txBody>
          <a:bodyPr wrap="square" rtlCol="0">
            <a:spAutoFit/>
          </a:bodyPr>
          <a:lstStyle/>
          <a:p>
            <a:pPr algn="ctr"/>
            <a:r>
              <a:rPr lang="ja-JP" altLang="en-US" sz="1050" spc="-80" dirty="0" smtClean="0">
                <a:latin typeface="ＭＳ Ｐゴシック" panose="020B0600070205080204" pitchFamily="50" charset="-128"/>
                <a:ea typeface="ＭＳ Ｐゴシック" panose="020B0600070205080204" pitchFamily="50" charset="-128"/>
              </a:rPr>
              <a:t>若者等</a:t>
            </a:r>
            <a:endParaRPr lang="en-US" altLang="ja-JP" sz="1050" spc="-80" dirty="0" smtClean="0">
              <a:latin typeface="ＭＳ Ｐゴシック" panose="020B0600070205080204" pitchFamily="50" charset="-128"/>
              <a:ea typeface="ＭＳ Ｐゴシック" panose="020B0600070205080204" pitchFamily="50" charset="-128"/>
            </a:endParaRPr>
          </a:p>
        </p:txBody>
      </p:sp>
      <p:sp>
        <p:nvSpPr>
          <p:cNvPr id="119" name="テキスト ボックス 118"/>
          <p:cNvSpPr txBox="1"/>
          <p:nvPr/>
        </p:nvSpPr>
        <p:spPr>
          <a:xfrm>
            <a:off x="2790379" y="3012786"/>
            <a:ext cx="1162784" cy="261610"/>
          </a:xfrm>
          <a:prstGeom prst="rect">
            <a:avLst/>
          </a:prstGeom>
          <a:noFill/>
        </p:spPr>
        <p:txBody>
          <a:bodyPr vert="horz" wrap="square" rtlCol="0">
            <a:spAutoFit/>
          </a:bodyPr>
          <a:lstStyle/>
          <a:p>
            <a:r>
              <a:rPr kumimoji="1" lang="ja-JP" altLang="en-US" sz="1100" dirty="0" smtClean="0"/>
              <a:t>早期離職等</a:t>
            </a:r>
            <a:endParaRPr kumimoji="1" lang="ja-JP" altLang="en-US" sz="1100" dirty="0"/>
          </a:p>
        </p:txBody>
      </p:sp>
      <p:sp>
        <p:nvSpPr>
          <p:cNvPr id="122" name="テキスト ボックス 121"/>
          <p:cNvSpPr txBox="1"/>
          <p:nvPr/>
        </p:nvSpPr>
        <p:spPr>
          <a:xfrm>
            <a:off x="336780" y="3854706"/>
            <a:ext cx="3168351" cy="261610"/>
          </a:xfrm>
          <a:prstGeom prst="rect">
            <a:avLst/>
          </a:prstGeom>
          <a:noFill/>
        </p:spPr>
        <p:txBody>
          <a:bodyPr wrap="square" rtlCol="0">
            <a:spAutoFit/>
          </a:bodyPr>
          <a:lstStyle/>
          <a:p>
            <a:pPr algn="ctr"/>
            <a:r>
              <a:rPr kumimoji="1" lang="ja-JP" altLang="en-US" sz="1050" dirty="0" smtClean="0"/>
              <a:t>介護職</a:t>
            </a:r>
            <a:r>
              <a:rPr lang="ja-JP" altLang="en-US" sz="1050" dirty="0" smtClean="0"/>
              <a:t>へ</a:t>
            </a:r>
            <a:r>
              <a:rPr lang="ja-JP" altLang="en-US" sz="1050" dirty="0"/>
              <a:t>の</a:t>
            </a:r>
            <a:r>
              <a:rPr kumimoji="1" lang="ja-JP" altLang="en-US" sz="1050" dirty="0" smtClean="0"/>
              <a:t>理解・イメージ向上が不十分</a:t>
            </a:r>
            <a:endParaRPr kumimoji="1" lang="ja-JP" altLang="en-US" sz="1050" dirty="0"/>
          </a:p>
        </p:txBody>
      </p:sp>
      <p:sp>
        <p:nvSpPr>
          <p:cNvPr id="123" name="テキスト ボックス 122"/>
          <p:cNvSpPr txBox="1"/>
          <p:nvPr/>
        </p:nvSpPr>
        <p:spPr>
          <a:xfrm>
            <a:off x="396088" y="1501234"/>
            <a:ext cx="1341504" cy="430887"/>
          </a:xfrm>
          <a:prstGeom prst="rect">
            <a:avLst/>
          </a:prstGeom>
          <a:noFill/>
        </p:spPr>
        <p:txBody>
          <a:bodyPr wrap="square" rtlCol="0">
            <a:spAutoFit/>
          </a:bodyPr>
          <a:lstStyle/>
          <a:p>
            <a:pPr algn="r"/>
            <a:r>
              <a:rPr lang="ja-JP" altLang="en-US" sz="1100" dirty="0" smtClean="0"/>
              <a:t>将来展望・キャリア</a:t>
            </a:r>
            <a:endParaRPr lang="en-US" altLang="ja-JP" sz="1100" dirty="0" smtClean="0"/>
          </a:p>
          <a:p>
            <a:pPr algn="r"/>
            <a:r>
              <a:rPr lang="ja-JP" altLang="en-US" sz="1100" dirty="0" smtClean="0"/>
              <a:t>パスが見えづらい</a:t>
            </a:r>
            <a:endParaRPr kumimoji="1" lang="ja-JP" altLang="en-US" sz="1100" dirty="0"/>
          </a:p>
        </p:txBody>
      </p:sp>
      <p:sp>
        <p:nvSpPr>
          <p:cNvPr id="136" name="正方形/長方形 135"/>
          <p:cNvSpPr/>
          <p:nvPr/>
        </p:nvSpPr>
        <p:spPr>
          <a:xfrm>
            <a:off x="-2694" y="-7502"/>
            <a:ext cx="9903931" cy="400110"/>
          </a:xfrm>
          <a:prstGeom prst="rect">
            <a:avLst/>
          </a:prstGeom>
        </p:spPr>
        <p:txBody>
          <a:bodyPr wrap="square">
            <a:spAutoFit/>
          </a:bodyPr>
          <a:lstStyle/>
          <a:p>
            <a:pPr algn="ctr"/>
            <a:r>
              <a:rPr lang="ja-JP" altLang="en-US" sz="2000" b="1" dirty="0" smtClean="0"/>
              <a:t>「総合的な確保方策」の目指す姿</a:t>
            </a:r>
            <a:endParaRPr lang="ja-JP" altLang="en-US" sz="2000" b="1" dirty="0"/>
          </a:p>
        </p:txBody>
      </p:sp>
      <p:cxnSp>
        <p:nvCxnSpPr>
          <p:cNvPr id="20" name="直線矢印コネクタ 19"/>
          <p:cNvCxnSpPr/>
          <p:nvPr/>
        </p:nvCxnSpPr>
        <p:spPr>
          <a:xfrm>
            <a:off x="2923739" y="3219017"/>
            <a:ext cx="227450" cy="356279"/>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60" name="直線矢印コネクタ 59"/>
          <p:cNvCxnSpPr/>
          <p:nvPr/>
        </p:nvCxnSpPr>
        <p:spPr>
          <a:xfrm flipH="1">
            <a:off x="659484" y="3239312"/>
            <a:ext cx="206378" cy="315687"/>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62" name="テキスト ボックス 61"/>
          <p:cNvSpPr txBox="1"/>
          <p:nvPr/>
        </p:nvSpPr>
        <p:spPr>
          <a:xfrm>
            <a:off x="26379" y="3013403"/>
            <a:ext cx="959927" cy="261610"/>
          </a:xfrm>
          <a:prstGeom prst="rect">
            <a:avLst/>
          </a:prstGeom>
          <a:noFill/>
        </p:spPr>
        <p:txBody>
          <a:bodyPr vert="horz" wrap="square" rtlCol="0">
            <a:spAutoFit/>
          </a:bodyPr>
          <a:lstStyle/>
          <a:p>
            <a:pPr algn="r"/>
            <a:r>
              <a:rPr kumimoji="1" lang="ja-JP" altLang="en-US" sz="1100" dirty="0" smtClean="0"/>
              <a:t>早期離職等</a:t>
            </a:r>
            <a:endParaRPr kumimoji="1" lang="ja-JP" altLang="en-US" sz="1100" dirty="0"/>
          </a:p>
        </p:txBody>
      </p:sp>
      <p:sp>
        <p:nvSpPr>
          <p:cNvPr id="26" name="右矢印 25"/>
          <p:cNvSpPr/>
          <p:nvPr/>
        </p:nvSpPr>
        <p:spPr>
          <a:xfrm>
            <a:off x="3664785" y="2080108"/>
            <a:ext cx="576000" cy="782322"/>
          </a:xfrm>
          <a:prstGeom prst="rightArrow">
            <a:avLst>
              <a:gd name="adj1" fmla="val 50000"/>
              <a:gd name="adj2" fmla="val 2344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b="1" dirty="0">
                <a:solidFill>
                  <a:schemeClr val="bg1"/>
                </a:solidFill>
              </a:rPr>
              <a:t>転換</a:t>
            </a:r>
            <a:endParaRPr kumimoji="1" lang="ja-JP" altLang="en-US" sz="1200" b="1" dirty="0">
              <a:solidFill>
                <a:schemeClr val="bg1"/>
              </a:solidFill>
            </a:endParaRPr>
          </a:p>
        </p:txBody>
      </p:sp>
      <p:sp>
        <p:nvSpPr>
          <p:cNvPr id="73" name="テキスト ボックス 72"/>
          <p:cNvSpPr txBox="1"/>
          <p:nvPr/>
        </p:nvSpPr>
        <p:spPr>
          <a:xfrm>
            <a:off x="1244225" y="2624897"/>
            <a:ext cx="1341504" cy="430887"/>
          </a:xfrm>
          <a:prstGeom prst="rect">
            <a:avLst/>
          </a:prstGeom>
          <a:noFill/>
        </p:spPr>
        <p:txBody>
          <a:bodyPr wrap="square" rtlCol="0">
            <a:spAutoFit/>
          </a:bodyPr>
          <a:lstStyle/>
          <a:p>
            <a:pPr algn="ctr"/>
            <a:r>
              <a:rPr kumimoji="1" lang="ja-JP" altLang="en-US" sz="1100" dirty="0" smtClean="0"/>
              <a:t>専門性が不明確</a:t>
            </a:r>
            <a:endParaRPr kumimoji="1" lang="en-US" altLang="ja-JP" sz="1100" dirty="0" smtClean="0"/>
          </a:p>
          <a:p>
            <a:pPr algn="ctr"/>
            <a:r>
              <a:rPr lang="ja-JP" altLang="en-US" sz="1100" dirty="0"/>
              <a:t>役割</a:t>
            </a:r>
            <a:r>
              <a:rPr lang="ja-JP" altLang="en-US" sz="1100" dirty="0" smtClean="0"/>
              <a:t>が混在</a:t>
            </a:r>
            <a:endParaRPr kumimoji="1" lang="ja-JP" altLang="en-US" sz="1100" dirty="0"/>
          </a:p>
        </p:txBody>
      </p:sp>
      <p:sp>
        <p:nvSpPr>
          <p:cNvPr id="31" name="右中かっこ 30"/>
          <p:cNvSpPr/>
          <p:nvPr/>
        </p:nvSpPr>
        <p:spPr>
          <a:xfrm rot="5400000">
            <a:off x="1842962" y="2406275"/>
            <a:ext cx="144000" cy="2844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46" name="台形 45"/>
          <p:cNvSpPr/>
          <p:nvPr/>
        </p:nvSpPr>
        <p:spPr>
          <a:xfrm>
            <a:off x="5546648" y="2422269"/>
            <a:ext cx="3060001" cy="730277"/>
          </a:xfrm>
          <a:prstGeom prst="trapezoid">
            <a:avLst>
              <a:gd name="adj" fmla="val 101080"/>
            </a:avLst>
          </a:prstGeom>
          <a:gradFill flip="none" rotWithShape="1">
            <a:gsLst>
              <a:gs pos="0">
                <a:schemeClr val="accent6">
                  <a:lumMod val="60000"/>
                  <a:lumOff val="40000"/>
                </a:schemeClr>
              </a:gs>
              <a:gs pos="77000">
                <a:schemeClr val="tx2">
                  <a:lumMod val="60000"/>
                  <a:lumOff val="40000"/>
                </a:schemeClr>
              </a:gs>
              <a:gs pos="100000">
                <a:schemeClr val="tx2">
                  <a:lumMod val="60000"/>
                  <a:lumOff val="4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7" name="台形 46"/>
          <p:cNvSpPr/>
          <p:nvPr/>
        </p:nvSpPr>
        <p:spPr>
          <a:xfrm>
            <a:off x="4805075" y="3152546"/>
            <a:ext cx="4536000" cy="414169"/>
          </a:xfrm>
          <a:prstGeom prst="trapezoid">
            <a:avLst>
              <a:gd name="adj" fmla="val 181914"/>
            </a:avLst>
          </a:prstGeom>
          <a:gradFill>
            <a:gsLst>
              <a:gs pos="0">
                <a:schemeClr val="accent1"/>
              </a:gs>
              <a:gs pos="65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8" name="台形 47"/>
          <p:cNvSpPr/>
          <p:nvPr/>
        </p:nvSpPr>
        <p:spPr>
          <a:xfrm>
            <a:off x="6278098" y="1255790"/>
            <a:ext cx="1592626" cy="1180281"/>
          </a:xfrm>
          <a:prstGeom prst="trapezoid">
            <a:avLst>
              <a:gd name="adj" fmla="val 47477"/>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49" name="直線コネクタ 48"/>
          <p:cNvCxnSpPr/>
          <p:nvPr/>
        </p:nvCxnSpPr>
        <p:spPr>
          <a:xfrm flipH="1">
            <a:off x="6643375" y="1671960"/>
            <a:ext cx="846000" cy="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flipH="1">
            <a:off x="6236527" y="1284365"/>
            <a:ext cx="728789" cy="2282350"/>
          </a:xfrm>
          <a:prstGeom prst="line">
            <a:avLst/>
          </a:prstGeom>
          <a:ln w="19050">
            <a:solidFill>
              <a:schemeClr val="accent3"/>
            </a:solidFill>
            <a:prstDash val="sysDash"/>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a:off x="7190864" y="1291409"/>
            <a:ext cx="749700" cy="2275306"/>
          </a:xfrm>
          <a:prstGeom prst="line">
            <a:avLst/>
          </a:prstGeom>
          <a:ln w="19050">
            <a:solidFill>
              <a:schemeClr val="accent3"/>
            </a:solidFill>
            <a:prstDash val="sysDash"/>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5557295" y="3152546"/>
            <a:ext cx="3024000" cy="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a:off x="6286428" y="2429992"/>
            <a:ext cx="1576375" cy="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57" name="台形 56"/>
          <p:cNvSpPr/>
          <p:nvPr/>
        </p:nvSpPr>
        <p:spPr>
          <a:xfrm>
            <a:off x="4298841" y="3652243"/>
            <a:ext cx="5518328" cy="504000"/>
          </a:xfrm>
          <a:prstGeom prst="trapezoid">
            <a:avLst>
              <a:gd name="adj" fmla="val 87684"/>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dirty="0"/>
          </a:p>
        </p:txBody>
      </p:sp>
      <p:cxnSp>
        <p:nvCxnSpPr>
          <p:cNvPr id="59" name="直線コネクタ 58"/>
          <p:cNvCxnSpPr/>
          <p:nvPr/>
        </p:nvCxnSpPr>
        <p:spPr>
          <a:xfrm flipH="1">
            <a:off x="6005046" y="3652242"/>
            <a:ext cx="214194" cy="504000"/>
          </a:xfrm>
          <a:prstGeom prst="line">
            <a:avLst/>
          </a:prstGeom>
          <a:ln w="19050">
            <a:solidFill>
              <a:schemeClr val="accent3"/>
            </a:solidFill>
            <a:prstDash val="sysDash"/>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a:off x="7968122" y="3652242"/>
            <a:ext cx="197164" cy="504001"/>
          </a:xfrm>
          <a:prstGeom prst="line">
            <a:avLst/>
          </a:prstGeom>
          <a:ln w="19050">
            <a:solidFill>
              <a:schemeClr val="accent3"/>
            </a:solidFill>
            <a:prstDash val="sysDash"/>
          </a:ln>
        </p:spPr>
        <p:style>
          <a:lnRef idx="1">
            <a:schemeClr val="accent1"/>
          </a:lnRef>
          <a:fillRef idx="0">
            <a:schemeClr val="accent1"/>
          </a:fillRef>
          <a:effectRef idx="0">
            <a:schemeClr val="accent1"/>
          </a:effectRef>
          <a:fontRef idx="minor">
            <a:schemeClr val="tx1"/>
          </a:fontRef>
        </p:style>
      </p:cxnSp>
      <p:sp>
        <p:nvSpPr>
          <p:cNvPr id="63" name="左右矢印 62"/>
          <p:cNvSpPr/>
          <p:nvPr/>
        </p:nvSpPr>
        <p:spPr>
          <a:xfrm>
            <a:off x="6077054" y="3922242"/>
            <a:ext cx="566321" cy="177773"/>
          </a:xfrm>
          <a:prstGeom prst="leftRightArrow">
            <a:avLst>
              <a:gd name="adj1" fmla="val 50000"/>
              <a:gd name="adj2" fmla="val 84446"/>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1050" dirty="0"/>
          </a:p>
        </p:txBody>
      </p:sp>
      <p:sp>
        <p:nvSpPr>
          <p:cNvPr id="64" name="テキスト ボックス 63"/>
          <p:cNvSpPr txBox="1"/>
          <p:nvPr/>
        </p:nvSpPr>
        <p:spPr>
          <a:xfrm>
            <a:off x="4564887" y="3674576"/>
            <a:ext cx="1654354" cy="253916"/>
          </a:xfrm>
          <a:prstGeom prst="rect">
            <a:avLst/>
          </a:prstGeom>
          <a:noFill/>
        </p:spPr>
        <p:txBody>
          <a:bodyPr wrap="square" rtlCol="0">
            <a:spAutoFit/>
          </a:bodyPr>
          <a:lstStyle/>
          <a:p>
            <a:pPr algn="ctr"/>
            <a:r>
              <a:rPr lang="ja-JP" altLang="en-US" sz="1050" spc="-80" dirty="0" smtClean="0">
                <a:latin typeface="ＭＳ Ｐゴシック" panose="020B0600070205080204" pitchFamily="50" charset="-128"/>
                <a:ea typeface="ＭＳ Ｐゴシック" panose="020B0600070205080204" pitchFamily="50" charset="-128"/>
              </a:rPr>
              <a:t>就業していない女性</a:t>
            </a:r>
            <a:endParaRPr lang="en-US" altLang="ja-JP" sz="1050" spc="-80" dirty="0" smtClean="0">
              <a:latin typeface="ＭＳ Ｐゴシック" panose="020B0600070205080204" pitchFamily="50" charset="-128"/>
              <a:ea typeface="ＭＳ Ｐゴシック" panose="020B0600070205080204" pitchFamily="50" charset="-128"/>
            </a:endParaRPr>
          </a:p>
        </p:txBody>
      </p:sp>
      <p:sp>
        <p:nvSpPr>
          <p:cNvPr id="66" name="テキスト ボックス 65"/>
          <p:cNvSpPr txBox="1"/>
          <p:nvPr/>
        </p:nvSpPr>
        <p:spPr>
          <a:xfrm>
            <a:off x="6053124" y="3688465"/>
            <a:ext cx="2132554" cy="253916"/>
          </a:xfrm>
          <a:prstGeom prst="rect">
            <a:avLst/>
          </a:prstGeom>
          <a:noFill/>
        </p:spPr>
        <p:txBody>
          <a:bodyPr wrap="square" rtlCol="0">
            <a:spAutoFit/>
          </a:bodyPr>
          <a:lstStyle/>
          <a:p>
            <a:pPr algn="ctr"/>
            <a:r>
              <a:rPr lang="ja-JP" altLang="en-US" sz="1050" spc="-80" dirty="0" smtClean="0">
                <a:latin typeface="ＭＳ Ｐゴシック" panose="020B0600070205080204" pitchFamily="50" charset="-128"/>
                <a:ea typeface="ＭＳ Ｐゴシック" panose="020B0600070205080204" pitchFamily="50" charset="-128"/>
              </a:rPr>
              <a:t>他業種　　　　　若者　　　　　障害者</a:t>
            </a:r>
            <a:endParaRPr lang="en-US" altLang="ja-JP" sz="1050" spc="-80" dirty="0" smtClean="0">
              <a:latin typeface="ＭＳ Ｐゴシック" panose="020B0600070205080204" pitchFamily="50" charset="-128"/>
              <a:ea typeface="ＭＳ Ｐゴシック" panose="020B0600070205080204" pitchFamily="50" charset="-128"/>
            </a:endParaRPr>
          </a:p>
        </p:txBody>
      </p:sp>
      <p:sp>
        <p:nvSpPr>
          <p:cNvPr id="67" name="テキスト ボックス 66"/>
          <p:cNvSpPr txBox="1"/>
          <p:nvPr/>
        </p:nvSpPr>
        <p:spPr>
          <a:xfrm>
            <a:off x="8003142" y="3686584"/>
            <a:ext cx="1530297" cy="253916"/>
          </a:xfrm>
          <a:prstGeom prst="rect">
            <a:avLst/>
          </a:prstGeom>
          <a:noFill/>
        </p:spPr>
        <p:txBody>
          <a:bodyPr wrap="square" rtlCol="0">
            <a:spAutoFit/>
          </a:bodyPr>
          <a:lstStyle/>
          <a:p>
            <a:pPr algn="ctr"/>
            <a:r>
              <a:rPr lang="ja-JP" altLang="en-US" sz="1050" spc="-80" dirty="0" smtClean="0">
                <a:latin typeface="ＭＳ Ｐゴシック" panose="020B0600070205080204" pitchFamily="50" charset="-128"/>
                <a:ea typeface="ＭＳ Ｐゴシック" panose="020B0600070205080204" pitchFamily="50" charset="-128"/>
              </a:rPr>
              <a:t>中高年齢者</a:t>
            </a:r>
            <a:endParaRPr lang="en-US" altLang="ja-JP" sz="1050" spc="-80" dirty="0" smtClean="0">
              <a:latin typeface="ＭＳ Ｐゴシック" panose="020B0600070205080204" pitchFamily="50" charset="-128"/>
              <a:ea typeface="ＭＳ Ｐゴシック" panose="020B0600070205080204" pitchFamily="50" charset="-128"/>
            </a:endParaRPr>
          </a:p>
        </p:txBody>
      </p:sp>
      <p:sp>
        <p:nvSpPr>
          <p:cNvPr id="68" name="ホームベース 67"/>
          <p:cNvSpPr/>
          <p:nvPr/>
        </p:nvSpPr>
        <p:spPr>
          <a:xfrm flipH="1">
            <a:off x="7911639" y="1795699"/>
            <a:ext cx="1367648" cy="562915"/>
          </a:xfrm>
          <a:prstGeom prst="homePlate">
            <a:avLst/>
          </a:prstGeom>
          <a:no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1050" dirty="0" smtClean="0">
                <a:solidFill>
                  <a:schemeClr val="tx1"/>
                </a:solidFill>
              </a:rPr>
              <a:t>潜在介護福祉士</a:t>
            </a:r>
            <a:endParaRPr kumimoji="1" lang="en-US" altLang="ja-JP" sz="1050" dirty="0" smtClean="0">
              <a:solidFill>
                <a:schemeClr val="tx1"/>
              </a:solidFill>
            </a:endParaRPr>
          </a:p>
        </p:txBody>
      </p:sp>
      <p:cxnSp>
        <p:nvCxnSpPr>
          <p:cNvPr id="69" name="直線矢印コネクタ 68"/>
          <p:cNvCxnSpPr/>
          <p:nvPr/>
        </p:nvCxnSpPr>
        <p:spPr>
          <a:xfrm flipH="1" flipV="1">
            <a:off x="7066376" y="807865"/>
            <a:ext cx="10272" cy="749107"/>
          </a:xfrm>
          <a:prstGeom prst="straightConnector1">
            <a:avLst/>
          </a:prstGeom>
          <a:ln w="57150">
            <a:solidFill>
              <a:schemeClr val="accent6">
                <a:lumMod val="75000"/>
              </a:schemeClr>
            </a:solidFill>
            <a:tailEnd type="arrow"/>
          </a:ln>
        </p:spPr>
        <p:style>
          <a:lnRef idx="3">
            <a:schemeClr val="accent6"/>
          </a:lnRef>
          <a:fillRef idx="0">
            <a:schemeClr val="accent6"/>
          </a:fillRef>
          <a:effectRef idx="2">
            <a:schemeClr val="accent6"/>
          </a:effectRef>
          <a:fontRef idx="minor">
            <a:schemeClr val="tx1"/>
          </a:fontRef>
        </p:style>
      </p:cxnSp>
      <p:cxnSp>
        <p:nvCxnSpPr>
          <p:cNvPr id="70" name="直線矢印コネクタ 69"/>
          <p:cNvCxnSpPr/>
          <p:nvPr/>
        </p:nvCxnSpPr>
        <p:spPr>
          <a:xfrm flipH="1" flipV="1">
            <a:off x="4671753" y="3287510"/>
            <a:ext cx="936911" cy="15080"/>
          </a:xfrm>
          <a:prstGeom prst="straightConnector1">
            <a:avLst/>
          </a:prstGeom>
          <a:ln w="57150">
            <a:solidFill>
              <a:schemeClr val="tx2"/>
            </a:solidFill>
            <a:tailEnd type="arrow"/>
          </a:ln>
        </p:spPr>
        <p:style>
          <a:lnRef idx="3">
            <a:schemeClr val="accent6"/>
          </a:lnRef>
          <a:fillRef idx="0">
            <a:schemeClr val="accent6"/>
          </a:fillRef>
          <a:effectRef idx="2">
            <a:schemeClr val="accent6"/>
          </a:effectRef>
          <a:fontRef idx="minor">
            <a:schemeClr val="tx1"/>
          </a:fontRef>
        </p:style>
      </p:cxnSp>
      <p:cxnSp>
        <p:nvCxnSpPr>
          <p:cNvPr id="74" name="直線矢印コネクタ 73"/>
          <p:cNvCxnSpPr/>
          <p:nvPr/>
        </p:nvCxnSpPr>
        <p:spPr>
          <a:xfrm flipV="1">
            <a:off x="8458113" y="3330117"/>
            <a:ext cx="930822" cy="15080"/>
          </a:xfrm>
          <a:prstGeom prst="straightConnector1">
            <a:avLst/>
          </a:prstGeom>
          <a:ln w="57150">
            <a:solidFill>
              <a:schemeClr val="tx2"/>
            </a:solidFill>
            <a:tailEnd type="arrow"/>
          </a:ln>
        </p:spPr>
        <p:style>
          <a:lnRef idx="3">
            <a:schemeClr val="accent6"/>
          </a:lnRef>
          <a:fillRef idx="0">
            <a:schemeClr val="accent6"/>
          </a:fillRef>
          <a:effectRef idx="2">
            <a:schemeClr val="accent6"/>
          </a:effectRef>
          <a:fontRef idx="minor">
            <a:schemeClr val="tx1"/>
          </a:fontRef>
        </p:style>
      </p:cxnSp>
      <p:sp>
        <p:nvSpPr>
          <p:cNvPr id="79" name="左右矢印 78"/>
          <p:cNvSpPr/>
          <p:nvPr/>
        </p:nvSpPr>
        <p:spPr>
          <a:xfrm>
            <a:off x="6643375" y="3922242"/>
            <a:ext cx="922339" cy="177773"/>
          </a:xfrm>
          <a:prstGeom prst="leftRightArrow">
            <a:avLst>
              <a:gd name="adj1" fmla="val 50000"/>
              <a:gd name="adj2" fmla="val 84446"/>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1050" dirty="0"/>
          </a:p>
        </p:txBody>
      </p:sp>
      <p:sp>
        <p:nvSpPr>
          <p:cNvPr id="81" name="左右矢印 80"/>
          <p:cNvSpPr/>
          <p:nvPr/>
        </p:nvSpPr>
        <p:spPr>
          <a:xfrm>
            <a:off x="7565714" y="3914983"/>
            <a:ext cx="540264" cy="177773"/>
          </a:xfrm>
          <a:prstGeom prst="leftRightArrow">
            <a:avLst>
              <a:gd name="adj1" fmla="val 50000"/>
              <a:gd name="adj2" fmla="val 84446"/>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1050" dirty="0"/>
          </a:p>
        </p:txBody>
      </p:sp>
      <p:sp>
        <p:nvSpPr>
          <p:cNvPr id="82" name="左右矢印 81"/>
          <p:cNvSpPr/>
          <p:nvPr/>
        </p:nvSpPr>
        <p:spPr>
          <a:xfrm>
            <a:off x="4420870" y="3922242"/>
            <a:ext cx="1656184" cy="177773"/>
          </a:xfrm>
          <a:prstGeom prst="leftRightArrow">
            <a:avLst>
              <a:gd name="adj1" fmla="val 50000"/>
              <a:gd name="adj2" fmla="val 84446"/>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1050" dirty="0"/>
          </a:p>
        </p:txBody>
      </p:sp>
      <p:sp>
        <p:nvSpPr>
          <p:cNvPr id="83" name="左右矢印 82"/>
          <p:cNvSpPr/>
          <p:nvPr/>
        </p:nvSpPr>
        <p:spPr>
          <a:xfrm>
            <a:off x="8095432" y="3904242"/>
            <a:ext cx="1582022" cy="177773"/>
          </a:xfrm>
          <a:prstGeom prst="leftRightArrow">
            <a:avLst>
              <a:gd name="adj1" fmla="val 50000"/>
              <a:gd name="adj2" fmla="val 84446"/>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1050" dirty="0"/>
          </a:p>
        </p:txBody>
      </p:sp>
      <p:cxnSp>
        <p:nvCxnSpPr>
          <p:cNvPr id="84" name="直線矢印コネクタ 83"/>
          <p:cNvCxnSpPr/>
          <p:nvPr/>
        </p:nvCxnSpPr>
        <p:spPr>
          <a:xfrm flipH="1" flipV="1">
            <a:off x="7737815" y="2062642"/>
            <a:ext cx="396000" cy="2952"/>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graphicFrame>
        <p:nvGraphicFramePr>
          <p:cNvPr id="3" name="表 2"/>
          <p:cNvGraphicFramePr>
            <a:graphicFrameLocks noGrp="1"/>
          </p:cNvGraphicFramePr>
          <p:nvPr>
            <p:extLst>
              <p:ext uri="{D42A27DB-BD31-4B8C-83A1-F6EECF244321}">
                <p14:modId xmlns:p14="http://schemas.microsoft.com/office/powerpoint/2010/main" val="670684716"/>
              </p:ext>
            </p:extLst>
          </p:nvPr>
        </p:nvGraphicFramePr>
        <p:xfrm>
          <a:off x="64481" y="4336076"/>
          <a:ext cx="9809839" cy="2016225"/>
        </p:xfrm>
        <a:graphic>
          <a:graphicData uri="http://schemas.openxmlformats.org/drawingml/2006/table">
            <a:tbl>
              <a:tblPr firstRow="1" bandRow="1">
                <a:tableStyleId>{5940675A-B579-460E-94D1-54222C63F5DA}</a:tableStyleId>
              </a:tblPr>
              <a:tblGrid>
                <a:gridCol w="1645778"/>
                <a:gridCol w="2304256"/>
                <a:gridCol w="5859805"/>
              </a:tblGrid>
              <a:tr h="403245">
                <a:tc>
                  <a:txBody>
                    <a:bodyPr/>
                    <a:lstStyle/>
                    <a:p>
                      <a:pPr algn="ctr"/>
                      <a:r>
                        <a:rPr kumimoji="1" lang="ja-JP" altLang="en-US" sz="1400" b="1" dirty="0" smtClean="0">
                          <a:solidFill>
                            <a:schemeClr val="bg1"/>
                          </a:solidFill>
                        </a:rPr>
                        <a:t>参入促進</a:t>
                      </a:r>
                      <a:endParaRPr kumimoji="1" lang="ja-JP" altLang="en-US" sz="1400" b="1" dirty="0">
                        <a:solidFill>
                          <a:schemeClr val="bg1"/>
                        </a:solidFill>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75000"/>
                      </a:schemeClr>
                    </a:solidFill>
                  </a:tcPr>
                </a:tc>
                <a:tc>
                  <a:txBody>
                    <a:bodyPr/>
                    <a:lstStyle/>
                    <a:p>
                      <a:r>
                        <a:rPr kumimoji="1" lang="ja-JP" altLang="en-US" sz="1400" b="1" dirty="0" smtClean="0"/>
                        <a:t>１．すそ野を拡げる</a:t>
                      </a:r>
                      <a:endParaRPr kumimoji="1" lang="ja-JP" altLang="en-US" sz="1400" b="1" dirty="0"/>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60000"/>
                        <a:lumOff val="40000"/>
                      </a:schemeClr>
                    </a:solidFill>
                  </a:tcPr>
                </a:tc>
                <a:tc>
                  <a:txBody>
                    <a:bodyPr/>
                    <a:lstStyle/>
                    <a:p>
                      <a:r>
                        <a:rPr kumimoji="1" lang="ja-JP" altLang="en-US" sz="1400" dirty="0" smtClean="0"/>
                        <a:t>　人材のすそ野の拡大を進め、多様な人材の参入促進を図る</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tr>
              <a:tr h="403245">
                <a:tc rowSpan="2">
                  <a:txBody>
                    <a:bodyPr/>
                    <a:lstStyle/>
                    <a:p>
                      <a:pPr algn="ctr"/>
                      <a:r>
                        <a:rPr kumimoji="1" lang="ja-JP" altLang="en-US" sz="1400" b="1" dirty="0" smtClean="0">
                          <a:solidFill>
                            <a:schemeClr val="bg1"/>
                          </a:solidFill>
                        </a:rPr>
                        <a:t>労働環境・</a:t>
                      </a:r>
                      <a:endParaRPr kumimoji="1" lang="en-US" altLang="ja-JP" sz="1400" b="1" dirty="0" smtClean="0">
                        <a:solidFill>
                          <a:schemeClr val="bg1"/>
                        </a:solidFill>
                      </a:endParaRPr>
                    </a:p>
                    <a:p>
                      <a:pPr algn="ctr"/>
                      <a:r>
                        <a:rPr kumimoji="1" lang="ja-JP" altLang="en-US" sz="1400" b="1" dirty="0" smtClean="0">
                          <a:solidFill>
                            <a:schemeClr val="bg1"/>
                          </a:solidFill>
                        </a:rPr>
                        <a:t>処遇の改善</a:t>
                      </a:r>
                      <a:endParaRPr kumimoji="1" lang="ja-JP" altLang="en-US" sz="1400" b="1" dirty="0">
                        <a:solidFill>
                          <a:schemeClr val="bg1"/>
                        </a:solidFill>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50000"/>
                      </a:schemeClr>
                    </a:solidFill>
                  </a:tcPr>
                </a:tc>
                <a:tc>
                  <a:txBody>
                    <a:bodyPr/>
                    <a:lstStyle/>
                    <a:p>
                      <a:pPr marL="0" marR="0" indent="0" algn="l" defTabSz="914238" rtl="0" eaLnBrk="1" fontAlgn="auto" latinLnBrk="0" hangingPunct="1">
                        <a:lnSpc>
                          <a:spcPct val="100000"/>
                        </a:lnSpc>
                        <a:spcBef>
                          <a:spcPts val="0"/>
                        </a:spcBef>
                        <a:spcAft>
                          <a:spcPts val="0"/>
                        </a:spcAft>
                        <a:buClrTx/>
                        <a:buSzTx/>
                        <a:buFontTx/>
                        <a:buNone/>
                        <a:tabLst/>
                        <a:defRPr/>
                      </a:pPr>
                      <a:r>
                        <a:rPr kumimoji="1" lang="ja-JP" altLang="en-US" sz="1400" b="1" dirty="0" smtClean="0">
                          <a:solidFill>
                            <a:schemeClr val="tx1"/>
                          </a:solidFill>
                          <a:latin typeface="+mn-ea"/>
                        </a:rPr>
                        <a:t>２．道を作る</a:t>
                      </a:r>
                      <a:endParaRPr kumimoji="1" lang="en-US" altLang="ja-JP" sz="1400" b="1" dirty="0" smtClean="0">
                        <a:solidFill>
                          <a:schemeClr val="tx1"/>
                        </a:solidFill>
                        <a:latin typeface="+mn-ea"/>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60000"/>
                        <a:lumOff val="40000"/>
                      </a:schemeClr>
                    </a:solidFill>
                  </a:tcPr>
                </a:tc>
                <a:tc>
                  <a:txBody>
                    <a:bodyPr/>
                    <a:lstStyle/>
                    <a:p>
                      <a:r>
                        <a:rPr kumimoji="1" lang="ja-JP" altLang="en-US" sz="1400" dirty="0" smtClean="0"/>
                        <a:t>　本人の能力や役割分担に応じたキャリアパスを構築する</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20000"/>
                        <a:lumOff val="80000"/>
                      </a:schemeClr>
                    </a:solidFill>
                  </a:tcPr>
                </a:tc>
              </a:tr>
              <a:tr h="403245">
                <a:tc vMerge="1">
                  <a:txBody>
                    <a:bodyPr/>
                    <a:lstStyle/>
                    <a:p>
                      <a:endParaRPr kumimoji="1" lang="ja-JP" altLang="en-US"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lumMod val="75000"/>
                      </a:schemeClr>
                    </a:solidFill>
                  </a:tcPr>
                </a:tc>
                <a:tc>
                  <a:txBody>
                    <a:bodyPr/>
                    <a:lstStyle/>
                    <a:p>
                      <a:r>
                        <a:rPr kumimoji="1" lang="ja-JP" altLang="en-US" sz="1400" b="1" dirty="0" smtClean="0"/>
                        <a:t>３．長く歩み続ける</a:t>
                      </a:r>
                      <a:endParaRPr kumimoji="1" lang="ja-JP" altLang="en-US" sz="1400" b="1" dirty="0"/>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60000"/>
                        <a:lumOff val="40000"/>
                      </a:schemeClr>
                    </a:solidFill>
                  </a:tcPr>
                </a:tc>
                <a:tc>
                  <a:txBody>
                    <a:bodyPr/>
                    <a:lstStyle/>
                    <a:p>
                      <a:r>
                        <a:rPr kumimoji="1" lang="ja-JP" altLang="en-US" sz="1400" dirty="0" smtClean="0"/>
                        <a:t>　いったん介護の仕事についた者の定着促進を図る</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20000"/>
                        <a:lumOff val="80000"/>
                      </a:schemeClr>
                    </a:solidFill>
                  </a:tcPr>
                </a:tc>
              </a:tr>
              <a:tr h="403245">
                <a:tc rowSpan="2">
                  <a:txBody>
                    <a:bodyPr/>
                    <a:lstStyle/>
                    <a:p>
                      <a:pPr algn="ctr"/>
                      <a:r>
                        <a:rPr kumimoji="1" lang="ja-JP" altLang="en-US" sz="1400" b="1" dirty="0" smtClean="0">
                          <a:solidFill>
                            <a:schemeClr val="bg1"/>
                          </a:solidFill>
                        </a:rPr>
                        <a:t>資質の向上</a:t>
                      </a:r>
                      <a:endParaRPr kumimoji="1" lang="ja-JP" altLang="en-US" sz="1400" b="1" dirty="0">
                        <a:solidFill>
                          <a:schemeClr val="bg1"/>
                        </a:solidFill>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lumMod val="75000"/>
                      </a:schemeClr>
                    </a:solidFill>
                  </a:tcPr>
                </a:tc>
                <a:tc>
                  <a:txBody>
                    <a:bodyPr/>
                    <a:lstStyle/>
                    <a:p>
                      <a:r>
                        <a:rPr kumimoji="1" lang="ja-JP" altLang="en-US" sz="1400" b="1" dirty="0" smtClean="0"/>
                        <a:t>４．山を高くする</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lumMod val="60000"/>
                        <a:lumOff val="40000"/>
                      </a:schemeClr>
                    </a:solidFill>
                  </a:tcPr>
                </a:tc>
                <a:tc>
                  <a:txBody>
                    <a:bodyPr/>
                    <a:lstStyle/>
                    <a:p>
                      <a:r>
                        <a:rPr kumimoji="1" lang="ja-JP" altLang="en-US" sz="1400" dirty="0" smtClean="0"/>
                        <a:t>　専門性の明確化・高度化で、継続的な質の向上を促す</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lumMod val="20000"/>
                        <a:lumOff val="80000"/>
                      </a:schemeClr>
                    </a:solidFill>
                  </a:tcPr>
                </a:tc>
              </a:tr>
              <a:tr h="403245">
                <a:tc vMerge="1">
                  <a:txBody>
                    <a:bodyPr/>
                    <a:lstStyle/>
                    <a:p>
                      <a:endParaRPr kumimoji="1" lang="ja-JP" altLang="en-US" dirty="0"/>
                    </a:p>
                  </a:txBody>
                  <a:tcPr/>
                </a:tc>
                <a:tc>
                  <a:txBody>
                    <a:bodyPr/>
                    <a:lstStyle/>
                    <a:p>
                      <a:r>
                        <a:rPr kumimoji="1" lang="ja-JP" altLang="en-US" sz="1400" b="1" dirty="0" smtClean="0"/>
                        <a:t>５．標高を定める</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lumMod val="60000"/>
                        <a:lumOff val="40000"/>
                      </a:schemeClr>
                    </a:solidFill>
                  </a:tcPr>
                </a:tc>
                <a:tc>
                  <a:txBody>
                    <a:bodyPr/>
                    <a:lstStyle/>
                    <a:p>
                      <a:r>
                        <a:rPr kumimoji="1" lang="ja-JP" altLang="en-US" sz="1400" dirty="0" smtClean="0"/>
                        <a:t>　限られた人材を有効活用するため、機能分化を進める</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lumMod val="20000"/>
                        <a:lumOff val="80000"/>
                      </a:schemeClr>
                    </a:solidFill>
                  </a:tcPr>
                </a:tc>
              </a:tr>
            </a:tbl>
          </a:graphicData>
        </a:graphic>
      </p:graphicFrame>
      <p:sp>
        <p:nvSpPr>
          <p:cNvPr id="6" name="ホームベース 5"/>
          <p:cNvSpPr/>
          <p:nvPr/>
        </p:nvSpPr>
        <p:spPr bwMode="auto">
          <a:xfrm rot="16200000">
            <a:off x="4783725" y="1759621"/>
            <a:ext cx="360000" cy="9720000"/>
          </a:xfrm>
          <a:prstGeom prst="homePlate">
            <a:avLst>
              <a:gd name="adj" fmla="val 42063"/>
            </a:avLst>
          </a:prstGeom>
          <a:solidFill>
            <a:srgbClr val="F7D393"/>
          </a:solidFill>
          <a:ln w="9525" algn="ctr">
            <a:solidFill>
              <a:schemeClr val="accent6">
                <a:lumMod val="50000"/>
              </a:schemeClr>
            </a:solidFill>
            <a:miter lim="800000"/>
            <a:headEnd/>
            <a:tailEnd/>
          </a:ln>
        </p:spPr>
        <p:txBody>
          <a:bodyPr rtlCol="0" anchor="ctr"/>
          <a:lstStyle/>
          <a:p>
            <a:pPr algn="ctr"/>
            <a:endParaRPr kumimoji="1" lang="ja-JP" altLang="en-US" dirty="0" smtClean="0">
              <a:solidFill>
                <a:schemeClr val="accent1">
                  <a:lumMod val="50000"/>
                </a:schemeClr>
              </a:solidFill>
            </a:endParaRPr>
          </a:p>
        </p:txBody>
      </p:sp>
      <p:sp>
        <p:nvSpPr>
          <p:cNvPr id="51" name="スライド番号プレースホルダー 1"/>
          <p:cNvSpPr txBox="1">
            <a:spLocks/>
          </p:cNvSpPr>
          <p:nvPr/>
        </p:nvSpPr>
        <p:spPr>
          <a:xfrm>
            <a:off x="7579386" y="6497638"/>
            <a:ext cx="2310289" cy="365125"/>
          </a:xfrm>
          <a:prstGeom prst="rect">
            <a:avLst/>
          </a:prstGeom>
        </p:spPr>
        <p:txBody>
          <a:bodyPr vert="horz" lIns="91440" tIns="45720" rIns="91440" bIns="45720" rtlCol="0" anchor="ctr"/>
          <a:lstStyle>
            <a:defPPr>
              <a:defRPr lang="ja-JP"/>
            </a:defPPr>
            <a:lvl1pPr marL="0" algn="r" defTabSz="914238" rtl="0" eaLnBrk="1" latinLnBrk="0" hangingPunct="1">
              <a:defRPr kumimoji="1" sz="1200" kern="1200">
                <a:solidFill>
                  <a:schemeClr val="tx1">
                    <a:tint val="75000"/>
                  </a:schemeClr>
                </a:solidFill>
                <a:latin typeface="+mn-lt"/>
                <a:ea typeface="+mn-ea"/>
                <a:cs typeface="+mn-cs"/>
              </a:defRPr>
            </a:lvl1pPr>
            <a:lvl2pPr marL="457120" algn="l" defTabSz="914238" rtl="0" eaLnBrk="1" latinLnBrk="0" hangingPunct="1">
              <a:defRPr kumimoji="1" sz="1800" kern="1200">
                <a:solidFill>
                  <a:schemeClr val="tx1"/>
                </a:solidFill>
                <a:latin typeface="+mn-lt"/>
                <a:ea typeface="+mn-ea"/>
                <a:cs typeface="+mn-cs"/>
              </a:defRPr>
            </a:lvl2pPr>
            <a:lvl3pPr marL="914238" algn="l" defTabSz="914238" rtl="0" eaLnBrk="1" latinLnBrk="0" hangingPunct="1">
              <a:defRPr kumimoji="1" sz="1800" kern="1200">
                <a:solidFill>
                  <a:schemeClr val="tx1"/>
                </a:solidFill>
                <a:latin typeface="+mn-lt"/>
                <a:ea typeface="+mn-ea"/>
                <a:cs typeface="+mn-cs"/>
              </a:defRPr>
            </a:lvl3pPr>
            <a:lvl4pPr marL="1371357" algn="l" defTabSz="914238" rtl="0" eaLnBrk="1" latinLnBrk="0" hangingPunct="1">
              <a:defRPr kumimoji="1" sz="1800" kern="1200">
                <a:solidFill>
                  <a:schemeClr val="tx1"/>
                </a:solidFill>
                <a:latin typeface="+mn-lt"/>
                <a:ea typeface="+mn-ea"/>
                <a:cs typeface="+mn-cs"/>
              </a:defRPr>
            </a:lvl4pPr>
            <a:lvl5pPr marL="1828476" algn="l" defTabSz="914238" rtl="0" eaLnBrk="1" latinLnBrk="0" hangingPunct="1">
              <a:defRPr kumimoji="1" sz="1800" kern="1200">
                <a:solidFill>
                  <a:schemeClr val="tx1"/>
                </a:solidFill>
                <a:latin typeface="+mn-lt"/>
                <a:ea typeface="+mn-ea"/>
                <a:cs typeface="+mn-cs"/>
              </a:defRPr>
            </a:lvl5pPr>
            <a:lvl6pPr marL="2285595" algn="l" defTabSz="914238" rtl="0" eaLnBrk="1" latinLnBrk="0" hangingPunct="1">
              <a:defRPr kumimoji="1" sz="1800" kern="1200">
                <a:solidFill>
                  <a:schemeClr val="tx1"/>
                </a:solidFill>
                <a:latin typeface="+mn-lt"/>
                <a:ea typeface="+mn-ea"/>
                <a:cs typeface="+mn-cs"/>
              </a:defRPr>
            </a:lvl6pPr>
            <a:lvl7pPr marL="2742714" algn="l" defTabSz="914238" rtl="0" eaLnBrk="1" latinLnBrk="0" hangingPunct="1">
              <a:defRPr kumimoji="1" sz="1800" kern="1200">
                <a:solidFill>
                  <a:schemeClr val="tx1"/>
                </a:solidFill>
                <a:latin typeface="+mn-lt"/>
                <a:ea typeface="+mn-ea"/>
                <a:cs typeface="+mn-cs"/>
              </a:defRPr>
            </a:lvl7pPr>
            <a:lvl8pPr marL="3199834" algn="l" defTabSz="914238" rtl="0" eaLnBrk="1" latinLnBrk="0" hangingPunct="1">
              <a:defRPr kumimoji="1" sz="1800" kern="1200">
                <a:solidFill>
                  <a:schemeClr val="tx1"/>
                </a:solidFill>
                <a:latin typeface="+mn-lt"/>
                <a:ea typeface="+mn-ea"/>
                <a:cs typeface="+mn-cs"/>
              </a:defRPr>
            </a:lvl8pPr>
            <a:lvl9pPr marL="3656952" algn="l" defTabSz="914238" rtl="0" eaLnBrk="1" latinLnBrk="0" hangingPunct="1">
              <a:defRPr kumimoji="1" sz="1800" kern="1200">
                <a:solidFill>
                  <a:schemeClr val="tx1"/>
                </a:solidFill>
                <a:latin typeface="+mn-lt"/>
                <a:ea typeface="+mn-ea"/>
                <a:cs typeface="+mn-cs"/>
              </a:defRPr>
            </a:lvl9pPr>
          </a:lstStyle>
          <a:p>
            <a:fld id="{D2222422-83F9-4FA6-BF99-16FCF983496F}" type="slidenum">
              <a:rPr lang="ja-JP" altLang="en-US" sz="1400" smtClean="0">
                <a:solidFill>
                  <a:schemeClr val="tx1"/>
                </a:solidFill>
                <a:latin typeface="Bodoni MT Black" panose="02070A03080606020203" pitchFamily="18" charset="0"/>
              </a:rPr>
              <a:pPr/>
              <a:t>3</a:t>
            </a:fld>
            <a:endParaRPr lang="ja-JP" altLang="en-US" sz="1400" dirty="0">
              <a:solidFill>
                <a:schemeClr val="tx1"/>
              </a:solidFill>
              <a:latin typeface="Bodoni MT Black" panose="02070A03080606020203" pitchFamily="18" charset="0"/>
            </a:endParaRPr>
          </a:p>
        </p:txBody>
      </p:sp>
      <p:sp>
        <p:nvSpPr>
          <p:cNvPr id="7" name="テキスト ボックス 6"/>
          <p:cNvSpPr txBox="1"/>
          <p:nvPr/>
        </p:nvSpPr>
        <p:spPr>
          <a:xfrm>
            <a:off x="110280" y="6492583"/>
            <a:ext cx="9713445" cy="307777"/>
          </a:xfrm>
          <a:prstGeom prst="rect">
            <a:avLst/>
          </a:prstGeom>
          <a:noFill/>
        </p:spPr>
        <p:txBody>
          <a:bodyPr wrap="square" rtlCol="0">
            <a:spAutoFit/>
          </a:bodyPr>
          <a:lstStyle/>
          <a:p>
            <a:pPr algn="ctr"/>
            <a:r>
              <a:rPr kumimoji="1" lang="ja-JP" altLang="en-US" sz="1400" b="1" dirty="0" smtClean="0"/>
              <a:t>国・地域の基盤整備</a:t>
            </a:r>
            <a:endParaRPr kumimoji="1" lang="ja-JP" altLang="en-US" sz="1400" b="1" dirty="0"/>
          </a:p>
        </p:txBody>
      </p:sp>
    </p:spTree>
    <p:extLst>
      <p:ext uri="{BB962C8B-B14F-4D97-AF65-F5344CB8AC3E}">
        <p14:creationId xmlns:p14="http://schemas.microsoft.com/office/powerpoint/2010/main" val="12392721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80"/>
          <p:cNvSpPr>
            <a:spLocks noChangeArrowheads="1"/>
          </p:cNvSpPr>
          <p:nvPr/>
        </p:nvSpPr>
        <p:spPr bwMode="auto">
          <a:xfrm>
            <a:off x="5627" y="-3468"/>
            <a:ext cx="988404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51" tIns="45678" rIns="91351" bIns="45678" anchor="ctr"/>
          <a:lstStyle/>
          <a:p>
            <a:pPr algn="ctr">
              <a:tabLst>
                <a:tab pos="1700213" algn="l"/>
              </a:tabLst>
            </a:pPr>
            <a:r>
              <a:rPr lang="ja-JP" altLang="en-US" sz="2000" b="1" dirty="0" smtClean="0">
                <a:latin typeface="ＭＳ Ｐゴシック" panose="020B0600070205080204" pitchFamily="50" charset="-128"/>
                <a:ea typeface="ＭＳ Ｐゴシック" panose="020B0600070205080204" pitchFamily="50" charset="-128"/>
              </a:rPr>
              <a:t>「総合的な確保方策」の主要施策</a:t>
            </a:r>
            <a:endParaRPr lang="en-US" altLang="ja-JP" sz="2000" b="1" dirty="0" smtClean="0">
              <a:latin typeface="ＭＳ Ｐゴシック" panose="020B0600070205080204" pitchFamily="50" charset="-128"/>
              <a:ea typeface="ＭＳ Ｐゴシック" panose="020B0600070205080204" pitchFamily="50" charset="-128"/>
            </a:endParaRPr>
          </a:p>
        </p:txBody>
      </p:sp>
      <p:sp>
        <p:nvSpPr>
          <p:cNvPr id="5" name="正方形/長方形 4"/>
          <p:cNvSpPr/>
          <p:nvPr/>
        </p:nvSpPr>
        <p:spPr bwMode="auto">
          <a:xfrm>
            <a:off x="683038" y="5013175"/>
            <a:ext cx="2628000" cy="82800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tlCol="0" anchor="ctr"/>
          <a:lstStyle/>
          <a:p>
            <a:r>
              <a:rPr lang="ja-JP" altLang="en-US" sz="1600" b="1" dirty="0">
                <a:solidFill>
                  <a:schemeClr val="tx1"/>
                </a:solidFill>
                <a:latin typeface="+mn-ea"/>
              </a:rPr>
              <a:t>５</a:t>
            </a:r>
            <a:r>
              <a:rPr kumimoji="1" lang="ja-JP" altLang="en-US" sz="1600" b="1" dirty="0" smtClean="0">
                <a:solidFill>
                  <a:schemeClr val="tx1"/>
                </a:solidFill>
                <a:latin typeface="+mn-ea"/>
              </a:rPr>
              <a:t>．</a:t>
            </a:r>
            <a:r>
              <a:rPr lang="ja-JP" altLang="en-US" sz="1600" b="1" dirty="0">
                <a:solidFill>
                  <a:schemeClr val="tx1"/>
                </a:solidFill>
                <a:latin typeface="+mn-ea"/>
              </a:rPr>
              <a:t>標高を定める</a:t>
            </a:r>
            <a:endParaRPr kumimoji="1" lang="en-US" altLang="ja-JP" sz="1600" b="1" dirty="0" smtClean="0">
              <a:solidFill>
                <a:schemeClr val="tx1"/>
              </a:solidFill>
              <a:latin typeface="+mn-ea"/>
            </a:endParaRPr>
          </a:p>
          <a:p>
            <a:pPr algn="ctr"/>
            <a:r>
              <a:rPr lang="ja-JP" altLang="en-US" sz="1100" b="1" dirty="0" smtClean="0">
                <a:solidFill>
                  <a:schemeClr val="tx1"/>
                </a:solidFill>
                <a:latin typeface="+mn-ea"/>
              </a:rPr>
              <a:t>～人材の機能分化を進める～</a:t>
            </a:r>
            <a:endParaRPr kumimoji="1" lang="en-US" altLang="ja-JP" sz="1100" b="1" dirty="0" smtClean="0">
              <a:solidFill>
                <a:schemeClr val="tx1"/>
              </a:solidFill>
              <a:latin typeface="+mn-ea"/>
            </a:endParaRPr>
          </a:p>
        </p:txBody>
      </p:sp>
      <p:sp>
        <p:nvSpPr>
          <p:cNvPr id="6" name="正方形/長方形 5"/>
          <p:cNvSpPr/>
          <p:nvPr/>
        </p:nvSpPr>
        <p:spPr bwMode="auto">
          <a:xfrm>
            <a:off x="686866" y="4211875"/>
            <a:ext cx="2628000" cy="744275"/>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tlCol="0" anchor="ctr"/>
          <a:lstStyle/>
          <a:p>
            <a:r>
              <a:rPr lang="ja-JP" altLang="en-US" sz="1600" b="1" dirty="0">
                <a:solidFill>
                  <a:schemeClr val="tx1"/>
                </a:solidFill>
                <a:latin typeface="+mn-ea"/>
              </a:rPr>
              <a:t>４</a:t>
            </a:r>
            <a:r>
              <a:rPr kumimoji="1" lang="ja-JP" altLang="en-US" sz="1600" b="1" dirty="0" smtClean="0">
                <a:solidFill>
                  <a:schemeClr val="tx1"/>
                </a:solidFill>
                <a:latin typeface="+mn-ea"/>
              </a:rPr>
              <a:t>．山を高くする</a:t>
            </a:r>
            <a:endParaRPr kumimoji="1" lang="en-US" altLang="ja-JP" sz="1600" b="1" dirty="0" smtClean="0">
              <a:solidFill>
                <a:schemeClr val="tx1"/>
              </a:solidFill>
              <a:latin typeface="+mn-ea"/>
            </a:endParaRPr>
          </a:p>
          <a:p>
            <a:pPr algn="ctr"/>
            <a:r>
              <a:rPr lang="ja-JP" altLang="en-US" sz="1100" b="1" dirty="0" smtClean="0">
                <a:solidFill>
                  <a:schemeClr val="tx1"/>
                </a:solidFill>
                <a:latin typeface="+mn-ea"/>
              </a:rPr>
              <a:t>～</a:t>
            </a:r>
            <a:r>
              <a:rPr lang="ja-JP" altLang="en-US" sz="1100" b="1" dirty="0">
                <a:solidFill>
                  <a:schemeClr val="tx1"/>
                </a:solidFill>
                <a:latin typeface="+mn-ea"/>
              </a:rPr>
              <a:t>継続的な質の向上を促す</a:t>
            </a:r>
            <a:r>
              <a:rPr lang="ja-JP" altLang="en-US" sz="1100" b="1" dirty="0" smtClean="0">
                <a:solidFill>
                  <a:schemeClr val="tx1"/>
                </a:solidFill>
                <a:latin typeface="+mn-ea"/>
              </a:rPr>
              <a:t>～</a:t>
            </a:r>
            <a:endParaRPr lang="ja-JP" altLang="en-US" sz="1100" b="1" dirty="0">
              <a:solidFill>
                <a:schemeClr val="tx1"/>
              </a:solidFill>
              <a:latin typeface="+mn-ea"/>
            </a:endParaRPr>
          </a:p>
        </p:txBody>
      </p:sp>
      <p:sp>
        <p:nvSpPr>
          <p:cNvPr id="7" name="正方形/長方形 6"/>
          <p:cNvSpPr/>
          <p:nvPr/>
        </p:nvSpPr>
        <p:spPr bwMode="auto">
          <a:xfrm>
            <a:off x="689495" y="1918790"/>
            <a:ext cx="2628000" cy="9000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rtlCol="0" anchor="ctr"/>
          <a:lstStyle/>
          <a:p>
            <a:r>
              <a:rPr lang="ja-JP" altLang="en-US" sz="1600" b="1" dirty="0">
                <a:solidFill>
                  <a:schemeClr val="tx1"/>
                </a:solidFill>
                <a:latin typeface="+mn-ea"/>
              </a:rPr>
              <a:t>２</a:t>
            </a:r>
            <a:r>
              <a:rPr kumimoji="1" lang="ja-JP" altLang="en-US" sz="1600" b="1" dirty="0" smtClean="0">
                <a:solidFill>
                  <a:schemeClr val="tx1"/>
                </a:solidFill>
                <a:latin typeface="+mn-ea"/>
              </a:rPr>
              <a:t>．道を作る</a:t>
            </a:r>
            <a:endParaRPr kumimoji="1" lang="en-US" altLang="ja-JP" sz="1600" b="1" dirty="0" smtClean="0">
              <a:solidFill>
                <a:schemeClr val="tx1"/>
              </a:solidFill>
              <a:latin typeface="+mn-ea"/>
            </a:endParaRPr>
          </a:p>
          <a:p>
            <a:pPr algn="ctr"/>
            <a:r>
              <a:rPr lang="ja-JP" altLang="en-US" sz="1100" b="1" dirty="0" smtClean="0">
                <a:solidFill>
                  <a:schemeClr val="tx1"/>
                </a:solidFill>
                <a:latin typeface="+mn-ea"/>
              </a:rPr>
              <a:t>～キャリアパス</a:t>
            </a:r>
            <a:r>
              <a:rPr lang="ja-JP" altLang="en-US" sz="1100" b="1" dirty="0">
                <a:solidFill>
                  <a:schemeClr val="tx1"/>
                </a:solidFill>
                <a:latin typeface="+mn-ea"/>
              </a:rPr>
              <a:t>を構築</a:t>
            </a:r>
            <a:r>
              <a:rPr lang="ja-JP" altLang="en-US" sz="1100" b="1" dirty="0" smtClean="0">
                <a:solidFill>
                  <a:schemeClr val="tx1"/>
                </a:solidFill>
                <a:latin typeface="+mn-ea"/>
              </a:rPr>
              <a:t>する～</a:t>
            </a:r>
            <a:endParaRPr lang="ja-JP" altLang="en-US" sz="1100" b="1" dirty="0">
              <a:solidFill>
                <a:schemeClr val="tx1"/>
              </a:solidFill>
              <a:latin typeface="+mn-ea"/>
            </a:endParaRPr>
          </a:p>
        </p:txBody>
      </p:sp>
      <p:sp>
        <p:nvSpPr>
          <p:cNvPr id="8" name="正方形/長方形 7"/>
          <p:cNvSpPr/>
          <p:nvPr/>
        </p:nvSpPr>
        <p:spPr bwMode="auto">
          <a:xfrm>
            <a:off x="689495" y="2881964"/>
            <a:ext cx="2628000" cy="12600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rtlCol="0" anchor="ctr"/>
          <a:lstStyle/>
          <a:p>
            <a:r>
              <a:rPr lang="ja-JP" altLang="en-US" sz="1600" b="1" dirty="0">
                <a:solidFill>
                  <a:schemeClr val="tx1"/>
                </a:solidFill>
                <a:latin typeface="+mn-ea"/>
              </a:rPr>
              <a:t>３</a:t>
            </a:r>
            <a:r>
              <a:rPr kumimoji="1" lang="ja-JP" altLang="en-US" sz="1600" b="1" dirty="0" smtClean="0">
                <a:solidFill>
                  <a:schemeClr val="tx1"/>
                </a:solidFill>
                <a:latin typeface="+mn-ea"/>
              </a:rPr>
              <a:t>．長く</a:t>
            </a:r>
            <a:r>
              <a:rPr lang="ja-JP" altLang="en-US" sz="1600" b="1" dirty="0">
                <a:solidFill>
                  <a:schemeClr val="tx1"/>
                </a:solidFill>
                <a:latin typeface="+mn-ea"/>
              </a:rPr>
              <a:t>歩み</a:t>
            </a:r>
            <a:r>
              <a:rPr kumimoji="1" lang="ja-JP" altLang="en-US" sz="1600" b="1" dirty="0" smtClean="0">
                <a:solidFill>
                  <a:schemeClr val="tx1"/>
                </a:solidFill>
                <a:latin typeface="+mn-ea"/>
              </a:rPr>
              <a:t>続ける</a:t>
            </a:r>
            <a:endParaRPr kumimoji="1" lang="en-US" altLang="ja-JP" sz="1600" b="1" dirty="0" smtClean="0">
              <a:solidFill>
                <a:schemeClr val="tx1"/>
              </a:solidFill>
              <a:latin typeface="+mn-ea"/>
            </a:endParaRPr>
          </a:p>
          <a:p>
            <a:pPr algn="ctr"/>
            <a:r>
              <a:rPr lang="ja-JP" altLang="en-US" sz="1100" b="1" dirty="0" smtClean="0">
                <a:solidFill>
                  <a:schemeClr val="tx1"/>
                </a:solidFill>
                <a:latin typeface="+mn-ea"/>
              </a:rPr>
              <a:t>～定着促進を図る～</a:t>
            </a:r>
            <a:endParaRPr lang="ja-JP" altLang="en-US" sz="1100" b="1" dirty="0">
              <a:solidFill>
                <a:schemeClr val="tx1"/>
              </a:solidFill>
              <a:latin typeface="+mn-ea"/>
            </a:endParaRPr>
          </a:p>
        </p:txBody>
      </p:sp>
      <p:sp>
        <p:nvSpPr>
          <p:cNvPr id="9" name="正方形/長方形 8"/>
          <p:cNvSpPr/>
          <p:nvPr/>
        </p:nvSpPr>
        <p:spPr bwMode="auto">
          <a:xfrm>
            <a:off x="681860" y="787648"/>
            <a:ext cx="2628000" cy="10440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600" b="1" dirty="0" smtClean="0">
                <a:solidFill>
                  <a:schemeClr val="tx1"/>
                </a:solidFill>
                <a:latin typeface="+mn-ea"/>
              </a:rPr>
              <a:t>１．すそ野を拡げる</a:t>
            </a:r>
            <a:endParaRPr kumimoji="1" lang="en-US" altLang="ja-JP" sz="1600" b="1" dirty="0" smtClean="0">
              <a:solidFill>
                <a:schemeClr val="tx1"/>
              </a:solidFill>
              <a:latin typeface="+mn-ea"/>
            </a:endParaRPr>
          </a:p>
          <a:p>
            <a:pPr algn="ctr"/>
            <a:r>
              <a:rPr lang="ja-JP" altLang="en-US" sz="1100" b="1" dirty="0" smtClean="0">
                <a:solidFill>
                  <a:schemeClr val="tx1"/>
                </a:solidFill>
                <a:latin typeface="+mn-ea"/>
              </a:rPr>
              <a:t>～多様</a:t>
            </a:r>
            <a:r>
              <a:rPr lang="ja-JP" altLang="en-US" sz="1100" b="1" dirty="0">
                <a:solidFill>
                  <a:schemeClr val="tx1"/>
                </a:solidFill>
                <a:latin typeface="+mn-ea"/>
              </a:rPr>
              <a:t>な人材の参入促進を</a:t>
            </a:r>
            <a:r>
              <a:rPr lang="ja-JP" altLang="en-US" sz="1100" b="1" dirty="0" smtClean="0">
                <a:solidFill>
                  <a:schemeClr val="tx1"/>
                </a:solidFill>
                <a:latin typeface="+mn-ea"/>
              </a:rPr>
              <a:t>図る～</a:t>
            </a:r>
            <a:endParaRPr kumimoji="1" lang="en-US" altLang="ja-JP" sz="2800" b="1" dirty="0" smtClean="0">
              <a:solidFill>
                <a:schemeClr val="tx1"/>
              </a:solidFill>
              <a:latin typeface="+mn-ea"/>
            </a:endParaRPr>
          </a:p>
        </p:txBody>
      </p:sp>
      <p:sp>
        <p:nvSpPr>
          <p:cNvPr id="10" name="正方形/長方形 9"/>
          <p:cNvSpPr/>
          <p:nvPr/>
        </p:nvSpPr>
        <p:spPr bwMode="auto">
          <a:xfrm>
            <a:off x="82008" y="4211875"/>
            <a:ext cx="533084" cy="1641238"/>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eaVert" rtlCol="0" anchor="ctr"/>
          <a:lstStyle/>
          <a:p>
            <a:pPr algn="ctr"/>
            <a:r>
              <a:rPr kumimoji="1" lang="ja-JP" altLang="en-US" sz="1600" b="1" dirty="0" smtClean="0">
                <a:solidFill>
                  <a:schemeClr val="bg1"/>
                </a:solidFill>
                <a:latin typeface="+mn-ea"/>
              </a:rPr>
              <a:t>資質の向上</a:t>
            </a:r>
          </a:p>
        </p:txBody>
      </p:sp>
      <p:sp>
        <p:nvSpPr>
          <p:cNvPr id="11" name="正方形/長方形 10"/>
          <p:cNvSpPr/>
          <p:nvPr/>
        </p:nvSpPr>
        <p:spPr bwMode="auto">
          <a:xfrm>
            <a:off x="69889" y="1918790"/>
            <a:ext cx="533084" cy="2223174"/>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vert="eaVert" rtlCol="0" anchor="ctr"/>
          <a:lstStyle/>
          <a:p>
            <a:pPr algn="ctr"/>
            <a:r>
              <a:rPr kumimoji="1" lang="ja-JP" altLang="en-US" sz="1600" b="1" dirty="0" smtClean="0">
                <a:solidFill>
                  <a:schemeClr val="bg1"/>
                </a:solidFill>
                <a:latin typeface="+mn-ea"/>
              </a:rPr>
              <a:t>労働環境・</a:t>
            </a:r>
            <a:endParaRPr kumimoji="1" lang="en-US" altLang="ja-JP" sz="1600" b="1" dirty="0" smtClean="0">
              <a:solidFill>
                <a:schemeClr val="bg1"/>
              </a:solidFill>
              <a:latin typeface="+mn-ea"/>
            </a:endParaRPr>
          </a:p>
          <a:p>
            <a:pPr algn="ctr"/>
            <a:r>
              <a:rPr lang="ja-JP" altLang="en-US" sz="1600" b="1" dirty="0">
                <a:solidFill>
                  <a:schemeClr val="bg1"/>
                </a:solidFill>
                <a:latin typeface="+mn-ea"/>
              </a:rPr>
              <a:t>処遇の改善</a:t>
            </a:r>
            <a:endParaRPr kumimoji="1" lang="ja-JP" altLang="en-US" sz="1600" b="1" dirty="0" smtClean="0">
              <a:solidFill>
                <a:schemeClr val="bg1"/>
              </a:solidFill>
              <a:latin typeface="+mn-ea"/>
            </a:endParaRPr>
          </a:p>
        </p:txBody>
      </p:sp>
      <p:sp>
        <p:nvSpPr>
          <p:cNvPr id="12" name="正方形/長方形 11"/>
          <p:cNvSpPr/>
          <p:nvPr/>
        </p:nvSpPr>
        <p:spPr bwMode="auto">
          <a:xfrm>
            <a:off x="72250" y="787651"/>
            <a:ext cx="533084" cy="104400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eaVert" rtlCol="0" anchor="ctr"/>
          <a:lstStyle/>
          <a:p>
            <a:pPr algn="ctr"/>
            <a:r>
              <a:rPr lang="ja-JP" altLang="en-US" sz="1600" b="1" dirty="0" smtClean="0">
                <a:solidFill>
                  <a:schemeClr val="bg1"/>
                </a:solidFill>
                <a:latin typeface="+mn-ea"/>
              </a:rPr>
              <a:t>参入</a:t>
            </a:r>
            <a:endParaRPr lang="en-US" altLang="ja-JP" sz="1600" b="1" dirty="0" smtClean="0">
              <a:solidFill>
                <a:schemeClr val="bg1"/>
              </a:solidFill>
              <a:latin typeface="+mn-ea"/>
            </a:endParaRPr>
          </a:p>
          <a:p>
            <a:pPr algn="ctr"/>
            <a:r>
              <a:rPr kumimoji="1" lang="ja-JP" altLang="en-US" sz="1600" b="1" dirty="0">
                <a:solidFill>
                  <a:schemeClr val="bg1"/>
                </a:solidFill>
                <a:latin typeface="+mn-ea"/>
              </a:rPr>
              <a:t>促進</a:t>
            </a:r>
            <a:endParaRPr kumimoji="1" lang="ja-JP" altLang="en-US" sz="1600" b="1" dirty="0" smtClean="0">
              <a:solidFill>
                <a:schemeClr val="bg1"/>
              </a:solidFill>
              <a:latin typeface="+mn-ea"/>
            </a:endParaRPr>
          </a:p>
        </p:txBody>
      </p:sp>
      <p:sp>
        <p:nvSpPr>
          <p:cNvPr id="13" name="正方形/長方形 12"/>
          <p:cNvSpPr/>
          <p:nvPr/>
        </p:nvSpPr>
        <p:spPr bwMode="auto">
          <a:xfrm>
            <a:off x="3386196" y="5025113"/>
            <a:ext cx="6432713" cy="828000"/>
          </a:xfrm>
          <a:prstGeom prst="rect">
            <a:avLst/>
          </a:prstGeom>
          <a:noFill/>
          <a:ln>
            <a:solidFill>
              <a:srgbClr val="FF9900"/>
            </a:solidFill>
            <a:headEnd/>
            <a:tailEnd/>
          </a:ln>
        </p:spPr>
        <p:style>
          <a:lnRef idx="2">
            <a:schemeClr val="accent1"/>
          </a:lnRef>
          <a:fillRef idx="1">
            <a:schemeClr val="lt1"/>
          </a:fillRef>
          <a:effectRef idx="0">
            <a:schemeClr val="accent1"/>
          </a:effectRef>
          <a:fontRef idx="minor">
            <a:schemeClr val="dk1"/>
          </a:fontRef>
        </p:style>
        <p:txBody>
          <a:bodyPr rtlCol="0" anchor="ctr"/>
          <a:lstStyle/>
          <a:p>
            <a:pPr marL="536575" indent="-536575">
              <a:tabLst>
                <a:tab pos="1254125" algn="l"/>
              </a:tabLst>
            </a:pPr>
            <a:r>
              <a:rPr lang="ja-JP" altLang="en-US" sz="1200" b="1" dirty="0" smtClean="0">
                <a:solidFill>
                  <a:schemeClr val="tx1"/>
                </a:solidFill>
                <a:latin typeface="+mn-ea"/>
              </a:rPr>
              <a:t>・ 限られた人材を有効</a:t>
            </a:r>
            <a:r>
              <a:rPr lang="ja-JP" altLang="en-US" sz="1200" b="1" dirty="0">
                <a:solidFill>
                  <a:schemeClr val="tx1"/>
                </a:solidFill>
                <a:latin typeface="+mn-ea"/>
              </a:rPr>
              <a:t>に活用するため、その能力</a:t>
            </a:r>
            <a:r>
              <a:rPr lang="ja-JP" altLang="en-US" sz="1200" b="1" dirty="0" smtClean="0">
                <a:solidFill>
                  <a:schemeClr val="tx1"/>
                </a:solidFill>
                <a:latin typeface="+mn-ea"/>
              </a:rPr>
              <a:t>や</a:t>
            </a:r>
            <a:r>
              <a:rPr lang="ja-JP" altLang="en-US" sz="1200" b="1" dirty="0">
                <a:solidFill>
                  <a:schemeClr val="tx1"/>
                </a:solidFill>
                <a:latin typeface="+mn-ea"/>
              </a:rPr>
              <a:t>役割分担</a:t>
            </a:r>
            <a:r>
              <a:rPr lang="ja-JP" altLang="en-US" sz="1200" b="1" dirty="0" smtClean="0">
                <a:solidFill>
                  <a:schemeClr val="tx1"/>
                </a:solidFill>
                <a:latin typeface="+mn-ea"/>
              </a:rPr>
              <a:t>に応じた適切な人材の</a:t>
            </a:r>
            <a:endParaRPr lang="en-US" altLang="ja-JP" sz="1200" b="1" dirty="0" smtClean="0">
              <a:solidFill>
                <a:schemeClr val="tx1"/>
              </a:solidFill>
              <a:latin typeface="+mn-ea"/>
            </a:endParaRPr>
          </a:p>
          <a:p>
            <a:pPr marL="536575" indent="-536575">
              <a:tabLst>
                <a:tab pos="1254125" algn="l"/>
              </a:tabLst>
            </a:pPr>
            <a:r>
              <a:rPr lang="ja-JP" altLang="en-US" sz="1200" b="1" dirty="0">
                <a:solidFill>
                  <a:schemeClr val="tx1"/>
                </a:solidFill>
                <a:latin typeface="+mn-ea"/>
              </a:rPr>
              <a:t>　</a:t>
            </a:r>
            <a:r>
              <a:rPr lang="ja-JP" altLang="en-US" sz="1200" b="1" dirty="0" smtClean="0">
                <a:solidFill>
                  <a:schemeClr val="tx1"/>
                </a:solidFill>
                <a:latin typeface="+mn-ea"/>
              </a:rPr>
              <a:t>組合せや養成の在り方を検討</a:t>
            </a:r>
            <a:endParaRPr lang="en-US" altLang="ja-JP" sz="1200" b="1" dirty="0" smtClean="0">
              <a:solidFill>
                <a:schemeClr val="tx1"/>
              </a:solidFill>
              <a:latin typeface="+mn-ea"/>
            </a:endParaRPr>
          </a:p>
          <a:p>
            <a:pPr marL="265113" indent="-265113">
              <a:tabLst>
                <a:tab pos="1254125" algn="l"/>
              </a:tabLst>
            </a:pPr>
            <a:r>
              <a:rPr lang="ja-JP" altLang="en-US" sz="1200" b="1" dirty="0" smtClean="0">
                <a:solidFill>
                  <a:schemeClr val="tx1"/>
                </a:solidFill>
                <a:latin typeface="+mn-ea"/>
              </a:rPr>
              <a:t>・ 介護福祉士養成</a:t>
            </a:r>
            <a:r>
              <a:rPr lang="ja-JP" altLang="en-US" sz="1200" b="1" dirty="0">
                <a:solidFill>
                  <a:schemeClr val="tx1"/>
                </a:solidFill>
                <a:latin typeface="+mn-ea"/>
              </a:rPr>
              <a:t>カリキュラムの</a:t>
            </a:r>
            <a:r>
              <a:rPr lang="ja-JP" altLang="en-US" sz="1200" b="1" dirty="0" smtClean="0">
                <a:solidFill>
                  <a:schemeClr val="tx1"/>
                </a:solidFill>
                <a:latin typeface="+mn-ea"/>
              </a:rPr>
              <a:t>改正等</a:t>
            </a:r>
            <a:endParaRPr lang="en-US" altLang="ja-JP" sz="1200" b="1" dirty="0" smtClean="0">
              <a:solidFill>
                <a:schemeClr val="tx1"/>
              </a:solidFill>
              <a:latin typeface="+mn-ea"/>
            </a:endParaRPr>
          </a:p>
          <a:p>
            <a:pPr marL="265113" indent="-265113">
              <a:tabLst>
                <a:tab pos="1254125" algn="l"/>
              </a:tabLst>
            </a:pPr>
            <a:r>
              <a:rPr lang="ja-JP" altLang="en-US" sz="1200" b="1" dirty="0" smtClean="0">
                <a:solidFill>
                  <a:schemeClr val="tx1"/>
                </a:solidFill>
                <a:latin typeface="+mn-ea"/>
              </a:rPr>
              <a:t>・ </a:t>
            </a:r>
            <a:r>
              <a:rPr kumimoji="1" lang="ja-JP" altLang="en-US" sz="1200" b="1" dirty="0" smtClean="0">
                <a:solidFill>
                  <a:schemeClr val="tx1"/>
                </a:solidFill>
                <a:latin typeface="+mn-ea"/>
              </a:rPr>
              <a:t>未経験者等に対する入門的な研修等の構築</a:t>
            </a:r>
          </a:p>
        </p:txBody>
      </p:sp>
      <p:sp>
        <p:nvSpPr>
          <p:cNvPr id="14" name="正方形/長方形 13"/>
          <p:cNvSpPr/>
          <p:nvPr/>
        </p:nvSpPr>
        <p:spPr bwMode="auto">
          <a:xfrm>
            <a:off x="3386196" y="4205035"/>
            <a:ext cx="6432713" cy="768579"/>
          </a:xfrm>
          <a:prstGeom prst="rect">
            <a:avLst/>
          </a:prstGeom>
          <a:noFill/>
          <a:ln>
            <a:solidFill>
              <a:srgbClr val="FF9900"/>
            </a:solidFill>
            <a:headEnd/>
            <a:tailEnd/>
          </a:ln>
        </p:spPr>
        <p:style>
          <a:lnRef idx="2">
            <a:schemeClr val="accent1"/>
          </a:lnRef>
          <a:fillRef idx="1">
            <a:schemeClr val="lt1"/>
          </a:fillRef>
          <a:effectRef idx="0">
            <a:schemeClr val="accent1"/>
          </a:effectRef>
          <a:fontRef idx="minor">
            <a:schemeClr val="dk1"/>
          </a:fontRef>
        </p:style>
        <p:txBody>
          <a:bodyPr rtlCol="0" anchor="ctr"/>
          <a:lstStyle/>
          <a:p>
            <a:pPr marL="261938" indent="-261938">
              <a:tabLst>
                <a:tab pos="1254125" algn="l"/>
              </a:tabLst>
            </a:pPr>
            <a:r>
              <a:rPr lang="ja-JP" altLang="en-US" sz="1200" b="1" dirty="0" smtClean="0">
                <a:solidFill>
                  <a:schemeClr val="tx1"/>
                </a:solidFill>
                <a:latin typeface="+mn-ea"/>
              </a:rPr>
              <a:t>・</a:t>
            </a:r>
            <a:r>
              <a:rPr lang="en-US" altLang="ja-JP" sz="1200" b="1" dirty="0" smtClean="0">
                <a:solidFill>
                  <a:schemeClr val="tx1"/>
                </a:solidFill>
                <a:latin typeface="+mn-ea"/>
              </a:rPr>
              <a:t> </a:t>
            </a:r>
            <a:r>
              <a:rPr kumimoji="1" lang="ja-JP" altLang="en-US" sz="1200" b="1" dirty="0" smtClean="0">
                <a:solidFill>
                  <a:schemeClr val="tx1"/>
                </a:solidFill>
                <a:latin typeface="+mn-ea"/>
              </a:rPr>
              <a:t>介護福祉士の資格取得方法の</a:t>
            </a:r>
            <a:r>
              <a:rPr lang="ja-JP" altLang="en-US" sz="1200" b="1" dirty="0" smtClean="0">
                <a:solidFill>
                  <a:schemeClr val="tx1"/>
                </a:solidFill>
                <a:latin typeface="+mn-ea"/>
              </a:rPr>
              <a:t>見直し</a:t>
            </a:r>
            <a:r>
              <a:rPr lang="ja-JP" altLang="en-US" sz="1200" b="1" dirty="0">
                <a:solidFill>
                  <a:schemeClr val="tx1"/>
                </a:solidFill>
                <a:latin typeface="+mn-ea"/>
              </a:rPr>
              <a:t>に</a:t>
            </a:r>
            <a:r>
              <a:rPr lang="ja-JP" altLang="en-US" sz="1200" b="1" dirty="0" smtClean="0">
                <a:solidFill>
                  <a:schemeClr val="tx1"/>
                </a:solidFill>
                <a:latin typeface="+mn-ea"/>
              </a:rPr>
              <a:t>よる資質向上</a:t>
            </a:r>
            <a:endParaRPr lang="en-US" altLang="ja-JP" sz="1200" b="1" dirty="0">
              <a:solidFill>
                <a:schemeClr val="tx1"/>
              </a:solidFill>
              <a:latin typeface="+mn-ea"/>
            </a:endParaRPr>
          </a:p>
          <a:p>
            <a:pPr marL="261938" indent="-261938">
              <a:tabLst>
                <a:tab pos="1254125" algn="l"/>
              </a:tabLst>
            </a:pPr>
            <a:r>
              <a:rPr lang="ja-JP" altLang="en-US" sz="1200" b="1" dirty="0" smtClean="0">
                <a:solidFill>
                  <a:schemeClr val="tx1"/>
                </a:solidFill>
                <a:latin typeface="+mn-ea"/>
              </a:rPr>
              <a:t>・ 介護福祉士の配置割合の高い施設・事業所に対する報酬上の評価</a:t>
            </a:r>
            <a:endParaRPr lang="en-US" altLang="ja-JP" sz="1200" b="1" dirty="0">
              <a:solidFill>
                <a:schemeClr val="tx1"/>
              </a:solidFill>
              <a:latin typeface="+mn-ea"/>
            </a:endParaRPr>
          </a:p>
          <a:p>
            <a:pPr marL="261938" indent="-261938">
              <a:tabLst>
                <a:tab pos="1254125" algn="l"/>
              </a:tabLst>
            </a:pPr>
            <a:r>
              <a:rPr lang="ja-JP" altLang="en-US" sz="1200" b="1" dirty="0" smtClean="0">
                <a:solidFill>
                  <a:schemeClr val="tx1"/>
                </a:solidFill>
                <a:latin typeface="+mn-ea"/>
              </a:rPr>
              <a:t>・ </a:t>
            </a:r>
            <a:r>
              <a:rPr kumimoji="1" lang="ja-JP" altLang="en-US" sz="1200" b="1" dirty="0" smtClean="0">
                <a:solidFill>
                  <a:schemeClr val="tx1"/>
                </a:solidFill>
                <a:latin typeface="+mn-ea"/>
              </a:rPr>
              <a:t>マネジメントや医療的ケア・認知症ケアなどの研修の受講支援</a:t>
            </a:r>
            <a:endParaRPr kumimoji="1" lang="en-US" altLang="ja-JP" sz="1200" b="1" dirty="0" smtClean="0">
              <a:solidFill>
                <a:schemeClr val="tx1"/>
              </a:solidFill>
              <a:latin typeface="+mn-ea"/>
            </a:endParaRPr>
          </a:p>
        </p:txBody>
      </p:sp>
      <p:sp>
        <p:nvSpPr>
          <p:cNvPr id="15" name="正方形/長方形 14"/>
          <p:cNvSpPr/>
          <p:nvPr/>
        </p:nvSpPr>
        <p:spPr bwMode="auto">
          <a:xfrm>
            <a:off x="3388825" y="1918789"/>
            <a:ext cx="6432713" cy="900000"/>
          </a:xfrm>
          <a:prstGeom prst="rect">
            <a:avLst/>
          </a:prstGeom>
          <a:noFill/>
          <a:ln>
            <a:solidFill>
              <a:srgbClr val="FF9900"/>
            </a:solidFill>
            <a:headEnd/>
            <a:tailEnd/>
          </a:ln>
        </p:spPr>
        <p:style>
          <a:lnRef idx="2">
            <a:schemeClr val="accent1"/>
          </a:lnRef>
          <a:fillRef idx="1">
            <a:schemeClr val="lt1"/>
          </a:fillRef>
          <a:effectRef idx="0">
            <a:schemeClr val="accent1"/>
          </a:effectRef>
          <a:fontRef idx="minor">
            <a:schemeClr val="dk1"/>
          </a:fontRef>
        </p:style>
        <p:txBody>
          <a:bodyPr rtlCol="0" anchor="ctr"/>
          <a:lstStyle/>
          <a:p>
            <a:pPr marL="261938" indent="-261938">
              <a:tabLst>
                <a:tab pos="722313" algn="l"/>
                <a:tab pos="1254125" algn="l"/>
              </a:tabLst>
            </a:pPr>
            <a:r>
              <a:rPr lang="ja-JP" altLang="en-US" sz="1200" b="1" dirty="0" smtClean="0">
                <a:solidFill>
                  <a:schemeClr val="tx1"/>
                </a:solidFill>
                <a:latin typeface="+mn-ea"/>
              </a:rPr>
              <a:t>・ 資格取得の支援 （</a:t>
            </a:r>
            <a:r>
              <a:rPr kumimoji="1" lang="ja-JP" altLang="en-US" sz="1200" b="1" dirty="0" smtClean="0">
                <a:solidFill>
                  <a:schemeClr val="tx1"/>
                </a:solidFill>
                <a:latin typeface="+mn-ea"/>
              </a:rPr>
              <a:t>実務者研修の受講期間の柔軟化 等）</a:t>
            </a:r>
            <a:endParaRPr lang="en-US" altLang="ja-JP" sz="1200" b="1" dirty="0">
              <a:solidFill>
                <a:schemeClr val="tx1"/>
              </a:solidFill>
              <a:latin typeface="+mn-ea"/>
            </a:endParaRPr>
          </a:p>
          <a:p>
            <a:pPr marL="261938" indent="-261938">
              <a:tabLst>
                <a:tab pos="722313" algn="l"/>
                <a:tab pos="1254125" algn="l"/>
              </a:tabLst>
            </a:pPr>
            <a:r>
              <a:rPr lang="ja-JP" altLang="en-US" sz="1200" b="1" dirty="0" smtClean="0">
                <a:solidFill>
                  <a:schemeClr val="tx1"/>
                </a:solidFill>
                <a:latin typeface="+mn-ea"/>
              </a:rPr>
              <a:t>・ 離職した介護福祉士の届出制度創設と再就業支援対策の強化</a:t>
            </a:r>
            <a:endParaRPr lang="en-US" altLang="ja-JP" sz="1200" b="1" dirty="0">
              <a:solidFill>
                <a:schemeClr val="tx1"/>
              </a:solidFill>
              <a:latin typeface="+mn-ea"/>
            </a:endParaRPr>
          </a:p>
          <a:p>
            <a:pPr marL="261938" indent="-261938">
              <a:tabLst>
                <a:tab pos="722313" algn="l"/>
                <a:tab pos="1254125" algn="l"/>
              </a:tabLst>
            </a:pPr>
            <a:r>
              <a:rPr lang="ja-JP" altLang="en-US" sz="1200" b="1" dirty="0" smtClean="0">
                <a:solidFill>
                  <a:schemeClr val="tx1"/>
                </a:solidFill>
                <a:latin typeface="+mn-ea"/>
              </a:rPr>
              <a:t>・ 介護人材のキャリアパスシステム</a:t>
            </a:r>
            <a:r>
              <a:rPr lang="ja-JP" altLang="en-US" sz="1200" b="1" dirty="0">
                <a:solidFill>
                  <a:schemeClr val="tx1"/>
                </a:solidFill>
                <a:latin typeface="+mn-ea"/>
              </a:rPr>
              <a:t>整備</a:t>
            </a:r>
            <a:r>
              <a:rPr lang="ja-JP" altLang="en-US" sz="1200" b="1" dirty="0" smtClean="0">
                <a:solidFill>
                  <a:schemeClr val="tx1"/>
                </a:solidFill>
                <a:latin typeface="+mn-ea"/>
              </a:rPr>
              <a:t>の推進</a:t>
            </a:r>
            <a:endParaRPr lang="en-US" altLang="ja-JP" sz="1200" b="1" dirty="0" smtClean="0">
              <a:solidFill>
                <a:schemeClr val="tx1"/>
              </a:solidFill>
              <a:latin typeface="+mn-ea"/>
            </a:endParaRPr>
          </a:p>
          <a:p>
            <a:pPr marL="261938" indent="-261938">
              <a:tabLst>
                <a:tab pos="722313" algn="l"/>
                <a:tab pos="1254125" algn="l"/>
              </a:tabLst>
            </a:pPr>
            <a:r>
              <a:rPr lang="ja-JP" altLang="en-US" sz="1200" b="1" dirty="0" smtClean="0">
                <a:solidFill>
                  <a:schemeClr val="tx1"/>
                </a:solidFill>
                <a:latin typeface="+mn-ea"/>
              </a:rPr>
              <a:t>・</a:t>
            </a:r>
            <a:r>
              <a:rPr lang="ja-JP" altLang="en-US" sz="1200" b="1" dirty="0">
                <a:solidFill>
                  <a:schemeClr val="tx1"/>
                </a:solidFill>
                <a:latin typeface="+mn-ea"/>
              </a:rPr>
              <a:t> </a:t>
            </a:r>
            <a:r>
              <a:rPr lang="ja-JP" altLang="en-US" sz="1200" b="1" dirty="0" smtClean="0">
                <a:solidFill>
                  <a:schemeClr val="tx1"/>
                </a:solidFill>
                <a:latin typeface="+mn-ea"/>
              </a:rPr>
              <a:t>代替職員の確保等による研修機会の確保</a:t>
            </a:r>
            <a:endParaRPr kumimoji="1" lang="en-US" altLang="ja-JP" sz="1200" b="1" dirty="0" smtClean="0">
              <a:solidFill>
                <a:schemeClr val="tx1"/>
              </a:solidFill>
              <a:latin typeface="+mn-ea"/>
            </a:endParaRPr>
          </a:p>
        </p:txBody>
      </p:sp>
      <p:sp>
        <p:nvSpPr>
          <p:cNvPr id="16" name="正方形/長方形 15"/>
          <p:cNvSpPr/>
          <p:nvPr/>
        </p:nvSpPr>
        <p:spPr bwMode="auto">
          <a:xfrm>
            <a:off x="3388825" y="2876733"/>
            <a:ext cx="6432713" cy="1260000"/>
          </a:xfrm>
          <a:prstGeom prst="rect">
            <a:avLst/>
          </a:prstGeom>
          <a:noFill/>
          <a:ln>
            <a:solidFill>
              <a:srgbClr val="FF9900"/>
            </a:solidFill>
            <a:headEnd/>
            <a:tailEnd/>
          </a:ln>
        </p:spPr>
        <p:style>
          <a:lnRef idx="2">
            <a:schemeClr val="accent1"/>
          </a:lnRef>
          <a:fillRef idx="1">
            <a:schemeClr val="lt1"/>
          </a:fillRef>
          <a:effectRef idx="0">
            <a:schemeClr val="accent1"/>
          </a:effectRef>
          <a:fontRef idx="minor">
            <a:schemeClr val="dk1"/>
          </a:fontRef>
        </p:style>
        <p:txBody>
          <a:bodyPr rtlCol="0" anchor="ctr"/>
          <a:lstStyle/>
          <a:p>
            <a:pPr marL="354013" indent="-354013">
              <a:tabLst>
                <a:tab pos="1254125" algn="l"/>
              </a:tabLst>
            </a:pPr>
            <a:r>
              <a:rPr lang="ja-JP" altLang="en-US" sz="1200" b="1" dirty="0" smtClean="0">
                <a:solidFill>
                  <a:schemeClr val="tx1"/>
                </a:solidFill>
                <a:latin typeface="+mn-ea"/>
              </a:rPr>
              <a:t>・ 介護</a:t>
            </a:r>
            <a:r>
              <a:rPr lang="ja-JP" altLang="en-US" sz="1200" b="1" dirty="0">
                <a:solidFill>
                  <a:schemeClr val="tx1"/>
                </a:solidFill>
                <a:latin typeface="+mn-ea"/>
              </a:rPr>
              <a:t>人材１人当たり月額１万２千円相当の賃金改善</a:t>
            </a:r>
            <a:endParaRPr lang="en-US" altLang="ja-JP" sz="1200" b="1" dirty="0">
              <a:solidFill>
                <a:schemeClr val="tx1"/>
              </a:solidFill>
              <a:latin typeface="+mn-ea"/>
            </a:endParaRPr>
          </a:p>
          <a:p>
            <a:pPr marL="354013" indent="-354013">
              <a:tabLst>
                <a:tab pos="1254125" algn="l"/>
              </a:tabLst>
            </a:pPr>
            <a:r>
              <a:rPr lang="ja-JP" altLang="en-US" sz="1200" b="1" dirty="0" smtClean="0">
                <a:solidFill>
                  <a:schemeClr val="tx1"/>
                </a:solidFill>
                <a:latin typeface="+mn-ea"/>
              </a:rPr>
              <a:t>・ 人材育成に取り組む事業者に対する</a:t>
            </a:r>
            <a:r>
              <a:rPr kumimoji="1" lang="ja-JP" altLang="en-US" sz="1200" b="1" dirty="0" smtClean="0">
                <a:solidFill>
                  <a:schemeClr val="tx1"/>
                </a:solidFill>
                <a:latin typeface="+mn-ea"/>
              </a:rPr>
              <a:t>認証・評価の実施による取組の「見える化」の推進</a:t>
            </a:r>
            <a:endParaRPr lang="en-US" altLang="ja-JP" sz="1200" b="1" dirty="0">
              <a:solidFill>
                <a:schemeClr val="tx1"/>
              </a:solidFill>
              <a:latin typeface="+mn-ea"/>
            </a:endParaRPr>
          </a:p>
          <a:p>
            <a:pPr marL="354013" indent="-354013">
              <a:tabLst>
                <a:tab pos="1254125" algn="l"/>
              </a:tabLst>
            </a:pPr>
            <a:r>
              <a:rPr lang="ja-JP" altLang="en-US" sz="1200" b="1" dirty="0" smtClean="0">
                <a:solidFill>
                  <a:schemeClr val="tx1"/>
                </a:solidFill>
                <a:latin typeface="+mn-ea"/>
              </a:rPr>
              <a:t>・ エルダー・メンター制度の導入支援による早期離職の防止</a:t>
            </a:r>
            <a:endParaRPr lang="en-US" altLang="ja-JP" sz="1200" b="1" dirty="0">
              <a:solidFill>
                <a:schemeClr val="tx1"/>
              </a:solidFill>
              <a:latin typeface="+mn-ea"/>
            </a:endParaRPr>
          </a:p>
          <a:p>
            <a:pPr marL="354013" indent="-354013">
              <a:tabLst>
                <a:tab pos="1254125" algn="l"/>
              </a:tabLst>
            </a:pPr>
            <a:r>
              <a:rPr lang="ja-JP" altLang="en-US" sz="1200" b="1" dirty="0" smtClean="0">
                <a:solidFill>
                  <a:schemeClr val="tx1"/>
                </a:solidFill>
                <a:latin typeface="+mn-ea"/>
              </a:rPr>
              <a:t>・ 事業所内保育所の運営支援による出産・育児との両立支援</a:t>
            </a:r>
            <a:endParaRPr lang="en-US" altLang="ja-JP" sz="1200" b="1" dirty="0" smtClean="0">
              <a:solidFill>
                <a:schemeClr val="tx1"/>
              </a:solidFill>
              <a:latin typeface="+mn-ea"/>
            </a:endParaRPr>
          </a:p>
          <a:p>
            <a:pPr marL="354013" indent="-354013">
              <a:tabLst>
                <a:tab pos="1254125" algn="l"/>
              </a:tabLst>
            </a:pPr>
            <a:r>
              <a:rPr lang="ja-JP" altLang="en-US" sz="1200" b="1" dirty="0" smtClean="0">
                <a:solidFill>
                  <a:schemeClr val="tx1"/>
                </a:solidFill>
                <a:latin typeface="+mn-ea"/>
              </a:rPr>
              <a:t>・ </a:t>
            </a:r>
            <a:r>
              <a:rPr kumimoji="1" lang="ja-JP" altLang="en-US" sz="1200" b="1" dirty="0" smtClean="0">
                <a:solidFill>
                  <a:schemeClr val="tx1"/>
                </a:solidFill>
                <a:latin typeface="+mn-ea"/>
              </a:rPr>
              <a:t>雇用管理改善の推進 </a:t>
            </a:r>
            <a:r>
              <a:rPr lang="ja-JP" altLang="en-US" sz="1200" b="1" dirty="0" smtClean="0">
                <a:solidFill>
                  <a:schemeClr val="tx1"/>
                </a:solidFill>
                <a:latin typeface="+mn-ea"/>
              </a:rPr>
              <a:t>（</a:t>
            </a:r>
            <a:r>
              <a:rPr kumimoji="1" lang="ja-JP" altLang="en-US" sz="1200" b="1" dirty="0" smtClean="0">
                <a:solidFill>
                  <a:schemeClr val="tx1"/>
                </a:solidFill>
                <a:latin typeface="+mn-ea"/>
              </a:rPr>
              <a:t>介護ロボット導入支援やＩＣＴの活用　等）</a:t>
            </a:r>
            <a:endParaRPr lang="en-US" altLang="ja-JP" sz="1200" b="1" dirty="0">
              <a:solidFill>
                <a:schemeClr val="tx1"/>
              </a:solidFill>
              <a:latin typeface="+mn-ea"/>
            </a:endParaRPr>
          </a:p>
          <a:p>
            <a:pPr marL="354013" indent="-354013">
              <a:tabLst>
                <a:tab pos="1254125" algn="l"/>
              </a:tabLst>
            </a:pPr>
            <a:r>
              <a:rPr kumimoji="1" lang="ja-JP" altLang="en-US" sz="1200" b="1" dirty="0" smtClean="0">
                <a:solidFill>
                  <a:schemeClr val="tx1"/>
                </a:solidFill>
                <a:latin typeface="+mn-ea"/>
              </a:rPr>
              <a:t>・ 社会福祉施設職員等退職手当制度を見直しによる定着促進</a:t>
            </a:r>
          </a:p>
        </p:txBody>
      </p:sp>
      <p:sp>
        <p:nvSpPr>
          <p:cNvPr id="17" name="正方形/長方形 16"/>
          <p:cNvSpPr/>
          <p:nvPr/>
        </p:nvSpPr>
        <p:spPr bwMode="auto">
          <a:xfrm>
            <a:off x="3381190" y="787649"/>
            <a:ext cx="6432713" cy="1044000"/>
          </a:xfrm>
          <a:prstGeom prst="rect">
            <a:avLst/>
          </a:prstGeom>
          <a:noFill/>
          <a:ln>
            <a:solidFill>
              <a:srgbClr val="FF9900"/>
            </a:solidFill>
            <a:headEnd/>
            <a:tailEnd/>
          </a:ln>
        </p:spPr>
        <p:style>
          <a:lnRef idx="2">
            <a:schemeClr val="accent1"/>
          </a:lnRef>
          <a:fillRef idx="1">
            <a:schemeClr val="lt1"/>
          </a:fillRef>
          <a:effectRef idx="0">
            <a:schemeClr val="accent1"/>
          </a:effectRef>
          <a:fontRef idx="minor">
            <a:schemeClr val="dk1"/>
          </a:fontRef>
        </p:style>
        <p:txBody>
          <a:bodyPr rtlCol="0" anchor="ctr"/>
          <a:lstStyle/>
          <a:p>
            <a:pPr marL="261938" indent="-261938">
              <a:tabLst>
                <a:tab pos="1254125" algn="l"/>
              </a:tabLst>
            </a:pPr>
            <a:r>
              <a:rPr kumimoji="1" lang="ja-JP" altLang="en-US" sz="1200" b="1" dirty="0" smtClean="0">
                <a:solidFill>
                  <a:schemeClr val="tx1"/>
                </a:solidFill>
                <a:latin typeface="+mn-ea"/>
              </a:rPr>
              <a:t>・ 介護の３つの魅力</a:t>
            </a:r>
            <a:r>
              <a:rPr lang="ja-JP" altLang="en-US" sz="1200" b="1" dirty="0" smtClean="0">
                <a:solidFill>
                  <a:schemeClr val="tx1"/>
                </a:solidFill>
                <a:latin typeface="+mn-ea"/>
              </a:rPr>
              <a:t>（楽しさ・深さ・広さ）の情報</a:t>
            </a:r>
            <a:r>
              <a:rPr kumimoji="1" lang="ja-JP" altLang="en-US" sz="1200" b="1" dirty="0" smtClean="0">
                <a:solidFill>
                  <a:schemeClr val="tx1"/>
                </a:solidFill>
                <a:latin typeface="+mn-ea"/>
              </a:rPr>
              <a:t>発信によるイメージアップ</a:t>
            </a:r>
            <a:endParaRPr kumimoji="1" lang="en-US" altLang="ja-JP" sz="1200" b="1" dirty="0" smtClean="0">
              <a:solidFill>
                <a:schemeClr val="tx1"/>
              </a:solidFill>
              <a:latin typeface="+mn-ea"/>
            </a:endParaRPr>
          </a:p>
          <a:p>
            <a:pPr marL="530225" indent="-530225">
              <a:tabLst>
                <a:tab pos="1254125" algn="l"/>
              </a:tabLst>
            </a:pPr>
            <a:r>
              <a:rPr lang="ja-JP" altLang="en-US" sz="1200" b="1" dirty="0" smtClean="0">
                <a:solidFill>
                  <a:schemeClr val="tx1"/>
                </a:solidFill>
                <a:latin typeface="+mn-ea"/>
              </a:rPr>
              <a:t>・ </a:t>
            </a:r>
            <a:r>
              <a:rPr lang="ja-JP" altLang="en-US" sz="1200" b="1" dirty="0">
                <a:solidFill>
                  <a:schemeClr val="tx1"/>
                </a:solidFill>
                <a:latin typeface="+mn-ea"/>
              </a:rPr>
              <a:t>高校</a:t>
            </a:r>
            <a:r>
              <a:rPr lang="ja-JP" altLang="en-US" sz="1200" b="1" dirty="0" smtClean="0">
                <a:solidFill>
                  <a:schemeClr val="tx1"/>
                </a:solidFill>
                <a:latin typeface="+mn-ea"/>
              </a:rPr>
              <a:t>教師・親の理解促進、地域志向型の若者の掘り起こしの強化</a:t>
            </a:r>
            <a:endParaRPr lang="en-US" altLang="ja-JP" sz="1200" b="1" dirty="0" smtClean="0">
              <a:solidFill>
                <a:schemeClr val="tx1"/>
              </a:solidFill>
              <a:latin typeface="+mn-ea"/>
            </a:endParaRPr>
          </a:p>
          <a:p>
            <a:pPr marL="530225" indent="-530225">
              <a:tabLst>
                <a:tab pos="1254125" algn="l"/>
              </a:tabLst>
            </a:pPr>
            <a:r>
              <a:rPr lang="ja-JP" altLang="en-US" sz="1200" b="1" dirty="0" smtClean="0">
                <a:solidFill>
                  <a:schemeClr val="tx1"/>
                </a:solidFill>
                <a:latin typeface="+mn-ea"/>
              </a:rPr>
              <a:t>・ 中高年齢者の地域ボランティア参画等の促進</a:t>
            </a:r>
            <a:endParaRPr lang="en-US" altLang="ja-JP" sz="1200" b="1" dirty="0">
              <a:solidFill>
                <a:schemeClr val="tx1"/>
              </a:solidFill>
              <a:latin typeface="+mn-ea"/>
            </a:endParaRPr>
          </a:p>
          <a:p>
            <a:pPr marL="530225" indent="-530225">
              <a:tabLst>
                <a:tab pos="1254125" algn="l"/>
              </a:tabLst>
            </a:pPr>
            <a:r>
              <a:rPr lang="ja-JP" altLang="en-US" sz="1200" b="1" dirty="0" smtClean="0">
                <a:solidFill>
                  <a:schemeClr val="tx1"/>
                </a:solidFill>
                <a:latin typeface="+mn-ea"/>
              </a:rPr>
              <a:t>・ 他産業からの参入促進を図るため、通信課程を活用</a:t>
            </a:r>
            <a:endParaRPr lang="en-US" altLang="ja-JP" sz="1200" b="1" dirty="0" smtClean="0">
              <a:solidFill>
                <a:schemeClr val="tx1"/>
              </a:solidFill>
              <a:latin typeface="+mn-ea"/>
            </a:endParaRPr>
          </a:p>
          <a:p>
            <a:pPr marL="530225" indent="-530225">
              <a:tabLst>
                <a:tab pos="1254125" algn="l"/>
              </a:tabLst>
            </a:pPr>
            <a:r>
              <a:rPr kumimoji="1" lang="ja-JP" altLang="en-US" sz="1200" b="1" dirty="0" smtClean="0">
                <a:solidFill>
                  <a:schemeClr val="tx1"/>
                </a:solidFill>
                <a:latin typeface="+mn-ea"/>
              </a:rPr>
              <a:t>・ 福祉人材センターの機能強化</a:t>
            </a:r>
            <a:r>
              <a:rPr lang="ja-JP" altLang="en-US" sz="1200" b="1" dirty="0" smtClean="0">
                <a:solidFill>
                  <a:schemeClr val="tx1"/>
                </a:solidFill>
                <a:latin typeface="+mn-ea"/>
              </a:rPr>
              <a:t>（サテライト展開やハローワークとの連携 等）</a:t>
            </a:r>
            <a:endParaRPr kumimoji="1" lang="en-US" altLang="ja-JP" sz="1200" b="1" dirty="0" smtClean="0">
              <a:solidFill>
                <a:schemeClr val="tx1"/>
              </a:solidFill>
              <a:latin typeface="+mn-ea"/>
            </a:endParaRPr>
          </a:p>
        </p:txBody>
      </p:sp>
      <p:sp>
        <p:nvSpPr>
          <p:cNvPr id="2" name="テキスト ボックス 1"/>
          <p:cNvSpPr txBox="1"/>
          <p:nvPr/>
        </p:nvSpPr>
        <p:spPr>
          <a:xfrm>
            <a:off x="685667" y="397646"/>
            <a:ext cx="2631828" cy="338554"/>
          </a:xfrm>
          <a:prstGeom prst="rect">
            <a:avLst/>
          </a:prstGeom>
          <a:noFill/>
        </p:spPr>
        <p:txBody>
          <a:bodyPr wrap="square" rtlCol="0">
            <a:spAutoFit/>
          </a:bodyPr>
          <a:lstStyle/>
          <a:p>
            <a:pPr algn="ctr"/>
            <a:r>
              <a:rPr lang="ja-JP" altLang="en-US" sz="1600" b="1" dirty="0"/>
              <a:t>目指すべき姿</a:t>
            </a:r>
            <a:endParaRPr kumimoji="1" lang="ja-JP" altLang="en-US" sz="1600" b="1" dirty="0"/>
          </a:p>
        </p:txBody>
      </p:sp>
      <p:sp>
        <p:nvSpPr>
          <p:cNvPr id="20" name="テキスト ボックス 19"/>
          <p:cNvSpPr txBox="1"/>
          <p:nvPr/>
        </p:nvSpPr>
        <p:spPr>
          <a:xfrm>
            <a:off x="3385361" y="390150"/>
            <a:ext cx="6444000" cy="338554"/>
          </a:xfrm>
          <a:prstGeom prst="rect">
            <a:avLst/>
          </a:prstGeom>
          <a:noFill/>
        </p:spPr>
        <p:txBody>
          <a:bodyPr wrap="square" rtlCol="0">
            <a:spAutoFit/>
          </a:bodyPr>
          <a:lstStyle/>
          <a:p>
            <a:pPr algn="ctr"/>
            <a:r>
              <a:rPr kumimoji="1" lang="ja-JP" altLang="en-US" sz="1600" b="1" dirty="0" smtClean="0"/>
              <a:t>主要施策</a:t>
            </a:r>
            <a:endParaRPr kumimoji="1" lang="ja-JP" altLang="en-US" sz="1600" b="1" dirty="0"/>
          </a:p>
        </p:txBody>
      </p:sp>
      <p:cxnSp>
        <p:nvCxnSpPr>
          <p:cNvPr id="21" name="直線コネクタ 20"/>
          <p:cNvCxnSpPr/>
          <p:nvPr/>
        </p:nvCxnSpPr>
        <p:spPr>
          <a:xfrm>
            <a:off x="689495" y="686146"/>
            <a:ext cx="2592000" cy="0"/>
          </a:xfrm>
          <a:prstGeom prst="line">
            <a:avLst/>
          </a:prstGeom>
          <a:ln>
            <a:solidFill>
              <a:srgbClr val="FF9900"/>
            </a:solidFill>
          </a:ln>
        </p:spPr>
        <p:style>
          <a:lnRef idx="3">
            <a:schemeClr val="accent3"/>
          </a:lnRef>
          <a:fillRef idx="0">
            <a:schemeClr val="accent3"/>
          </a:fillRef>
          <a:effectRef idx="2">
            <a:schemeClr val="accent3"/>
          </a:effectRef>
          <a:fontRef idx="minor">
            <a:schemeClr val="tx1"/>
          </a:fontRef>
        </p:style>
      </p:cxnSp>
      <p:cxnSp>
        <p:nvCxnSpPr>
          <p:cNvPr id="22" name="直線コネクタ 21"/>
          <p:cNvCxnSpPr/>
          <p:nvPr/>
        </p:nvCxnSpPr>
        <p:spPr>
          <a:xfrm>
            <a:off x="3369904" y="677542"/>
            <a:ext cx="6444000" cy="0"/>
          </a:xfrm>
          <a:prstGeom prst="line">
            <a:avLst/>
          </a:prstGeom>
          <a:ln>
            <a:solidFill>
              <a:srgbClr val="FF9900"/>
            </a:solidFill>
          </a:ln>
        </p:spPr>
        <p:style>
          <a:lnRef idx="3">
            <a:schemeClr val="accent3"/>
          </a:lnRef>
          <a:fillRef idx="0">
            <a:schemeClr val="accent3"/>
          </a:fillRef>
          <a:effectRef idx="2">
            <a:schemeClr val="accent3"/>
          </a:effectRef>
          <a:fontRef idx="minor">
            <a:schemeClr val="tx1"/>
          </a:fontRef>
        </p:style>
      </p:cxnSp>
      <p:sp>
        <p:nvSpPr>
          <p:cNvPr id="3" name="ホームベース 2"/>
          <p:cNvSpPr/>
          <p:nvPr/>
        </p:nvSpPr>
        <p:spPr bwMode="auto">
          <a:xfrm rot="16200000">
            <a:off x="4536298" y="1512791"/>
            <a:ext cx="858915" cy="9731894"/>
          </a:xfrm>
          <a:prstGeom prst="homePlate">
            <a:avLst>
              <a:gd name="adj" fmla="val 17893"/>
            </a:avLst>
          </a:prstGeom>
          <a:solidFill>
            <a:srgbClr val="FFFFCC"/>
          </a:solidFill>
          <a:ln w="28575" algn="ctr">
            <a:solidFill>
              <a:schemeClr val="accent6"/>
            </a:solidFill>
            <a:miter lim="800000"/>
            <a:headEnd/>
            <a:tailEnd/>
          </a:ln>
        </p:spPr>
        <p:txBody>
          <a:bodyPr rtlCol="0" anchor="ctr"/>
          <a:lstStyle/>
          <a:p>
            <a:pPr algn="ctr"/>
            <a:endParaRPr kumimoji="1" lang="ja-JP" altLang="en-US" dirty="0" smtClean="0">
              <a:solidFill>
                <a:schemeClr val="accent1">
                  <a:lumMod val="50000"/>
                </a:schemeClr>
              </a:solidFill>
            </a:endParaRPr>
          </a:p>
        </p:txBody>
      </p:sp>
      <p:sp>
        <p:nvSpPr>
          <p:cNvPr id="23" name="正方形/長方形 22"/>
          <p:cNvSpPr/>
          <p:nvPr/>
        </p:nvSpPr>
        <p:spPr bwMode="auto">
          <a:xfrm>
            <a:off x="99810" y="6064268"/>
            <a:ext cx="9747353" cy="737605"/>
          </a:xfrm>
          <a:prstGeom prst="rect">
            <a:avLst/>
          </a:prstGeom>
          <a:noFill/>
          <a:ln>
            <a:noFill/>
            <a:headEnd/>
            <a:tailEnd/>
          </a:ln>
        </p:spPr>
        <p:style>
          <a:lnRef idx="2">
            <a:schemeClr val="accent1"/>
          </a:lnRef>
          <a:fillRef idx="1">
            <a:schemeClr val="lt1"/>
          </a:fillRef>
          <a:effectRef idx="0">
            <a:schemeClr val="accent1"/>
          </a:effectRef>
          <a:fontRef idx="minor">
            <a:schemeClr val="dk1"/>
          </a:fontRef>
        </p:style>
        <p:txBody>
          <a:bodyPr vert="horz" rtlCol="0" anchor="ctr"/>
          <a:lstStyle/>
          <a:p>
            <a:pPr marL="261938" indent="1538288">
              <a:spcBef>
                <a:spcPts val="600"/>
              </a:spcBef>
              <a:tabLst>
                <a:tab pos="1254125" algn="l"/>
              </a:tabLst>
            </a:pPr>
            <a:endParaRPr kumimoji="1" lang="en-US" altLang="ja-JP" sz="1200" b="1" dirty="0" smtClean="0">
              <a:solidFill>
                <a:schemeClr val="accent1">
                  <a:lumMod val="50000"/>
                </a:schemeClr>
              </a:solidFill>
              <a:latin typeface="+mn-ea"/>
            </a:endParaRPr>
          </a:p>
          <a:p>
            <a:pPr marL="261938" indent="1436688">
              <a:spcBef>
                <a:spcPts val="600"/>
              </a:spcBef>
              <a:tabLst>
                <a:tab pos="7448550" algn="l"/>
              </a:tabLst>
            </a:pPr>
            <a:r>
              <a:rPr lang="ja-JP" altLang="en-US" sz="1200" b="1" dirty="0" smtClean="0">
                <a:solidFill>
                  <a:schemeClr val="tx1"/>
                </a:solidFill>
                <a:latin typeface="+mn-ea"/>
              </a:rPr>
              <a:t>・ 国が示す人材確保のための「基本的な</a:t>
            </a:r>
            <a:r>
              <a:rPr lang="ja-JP" altLang="en-US" sz="1200" b="1" dirty="0">
                <a:solidFill>
                  <a:schemeClr val="tx1"/>
                </a:solidFill>
                <a:latin typeface="+mn-ea"/>
              </a:rPr>
              <a:t>指針</a:t>
            </a:r>
            <a:r>
              <a:rPr lang="ja-JP" altLang="en-US" sz="1200" b="1" dirty="0" smtClean="0">
                <a:solidFill>
                  <a:schemeClr val="tx1"/>
                </a:solidFill>
                <a:latin typeface="+mn-ea"/>
              </a:rPr>
              <a:t>」の対象を介護サービス全般へ拡大</a:t>
            </a:r>
            <a:r>
              <a:rPr lang="en-US" altLang="ja-JP" sz="1200" b="1" dirty="0" smtClean="0">
                <a:solidFill>
                  <a:schemeClr val="tx1"/>
                </a:solidFill>
                <a:latin typeface="+mn-ea"/>
              </a:rPr>
              <a:t>	</a:t>
            </a:r>
            <a:r>
              <a:rPr lang="en-US" altLang="ja-JP" sz="1200" dirty="0" smtClean="0">
                <a:solidFill>
                  <a:schemeClr val="tx1"/>
                </a:solidFill>
                <a:latin typeface="+mn-ea"/>
              </a:rPr>
              <a:t>【</a:t>
            </a:r>
            <a:r>
              <a:rPr lang="ja-JP" altLang="en-US" sz="1200" dirty="0" smtClean="0">
                <a:solidFill>
                  <a:schemeClr val="tx1"/>
                </a:solidFill>
                <a:latin typeface="+mn-ea"/>
              </a:rPr>
              <a:t>法令</a:t>
            </a:r>
            <a:r>
              <a:rPr lang="en-US" altLang="ja-JP" sz="1200" dirty="0" smtClean="0">
                <a:solidFill>
                  <a:schemeClr val="tx1"/>
                </a:solidFill>
                <a:latin typeface="+mn-ea"/>
              </a:rPr>
              <a:t>】</a:t>
            </a:r>
          </a:p>
          <a:p>
            <a:pPr marL="261938" indent="1436688">
              <a:tabLst>
                <a:tab pos="7359650" algn="l"/>
              </a:tabLst>
            </a:pPr>
            <a:r>
              <a:rPr kumimoji="1" lang="ja-JP" altLang="en-US" sz="1200" b="1" dirty="0" smtClean="0">
                <a:solidFill>
                  <a:schemeClr val="tx1"/>
                </a:solidFill>
                <a:latin typeface="+mn-ea"/>
              </a:rPr>
              <a:t>・ 地域の関係主体が連携する場を構築し、人材確保のプラットフォームを創設</a:t>
            </a:r>
            <a:r>
              <a:rPr kumimoji="1" lang="en-US" altLang="ja-JP" sz="1200" b="1" dirty="0" smtClean="0">
                <a:solidFill>
                  <a:schemeClr val="tx1"/>
                </a:solidFill>
                <a:latin typeface="+mn-ea"/>
              </a:rPr>
              <a:t>	</a:t>
            </a:r>
            <a:r>
              <a:rPr kumimoji="1" lang="ja-JP" altLang="en-US" sz="1200" dirty="0" smtClean="0">
                <a:solidFill>
                  <a:schemeClr val="tx1"/>
                </a:solidFill>
                <a:latin typeface="+mn-ea"/>
              </a:rPr>
              <a:t>　</a:t>
            </a:r>
            <a:r>
              <a:rPr kumimoji="1" lang="en-US" altLang="ja-JP" sz="1200" dirty="0" smtClean="0">
                <a:solidFill>
                  <a:schemeClr val="tx1"/>
                </a:solidFill>
                <a:latin typeface="+mn-ea"/>
              </a:rPr>
              <a:t>【</a:t>
            </a:r>
            <a:r>
              <a:rPr kumimoji="1" lang="ja-JP" altLang="en-US" sz="1200" dirty="0" smtClean="0">
                <a:solidFill>
                  <a:schemeClr val="tx1"/>
                </a:solidFill>
                <a:latin typeface="+mn-ea"/>
              </a:rPr>
              <a:t>予算</a:t>
            </a:r>
            <a:r>
              <a:rPr kumimoji="1" lang="en-US" altLang="ja-JP" sz="1200" dirty="0" smtClean="0">
                <a:solidFill>
                  <a:schemeClr val="tx1"/>
                </a:solidFill>
                <a:latin typeface="+mn-ea"/>
              </a:rPr>
              <a:t>】</a:t>
            </a:r>
          </a:p>
        </p:txBody>
      </p:sp>
      <p:sp>
        <p:nvSpPr>
          <p:cNvPr id="24" name="スライド番号プレースホルダー 1"/>
          <p:cNvSpPr txBox="1">
            <a:spLocks/>
          </p:cNvSpPr>
          <p:nvPr/>
        </p:nvSpPr>
        <p:spPr>
          <a:xfrm>
            <a:off x="7579386" y="6497638"/>
            <a:ext cx="2310289" cy="365125"/>
          </a:xfrm>
          <a:prstGeom prst="rect">
            <a:avLst/>
          </a:prstGeom>
        </p:spPr>
        <p:txBody>
          <a:bodyPr vert="horz" lIns="91440" tIns="45720" rIns="91440" bIns="45720" rtlCol="0" anchor="ctr"/>
          <a:lstStyle>
            <a:defPPr>
              <a:defRPr lang="ja-JP"/>
            </a:defPPr>
            <a:lvl1pPr marL="0" algn="r" defTabSz="914238" rtl="0" eaLnBrk="1" latinLnBrk="0" hangingPunct="1">
              <a:defRPr kumimoji="1" sz="1200" kern="1200">
                <a:solidFill>
                  <a:schemeClr val="tx1">
                    <a:tint val="75000"/>
                  </a:schemeClr>
                </a:solidFill>
                <a:latin typeface="+mn-lt"/>
                <a:ea typeface="+mn-ea"/>
                <a:cs typeface="+mn-cs"/>
              </a:defRPr>
            </a:lvl1pPr>
            <a:lvl2pPr marL="457120" algn="l" defTabSz="914238" rtl="0" eaLnBrk="1" latinLnBrk="0" hangingPunct="1">
              <a:defRPr kumimoji="1" sz="1800" kern="1200">
                <a:solidFill>
                  <a:schemeClr val="tx1"/>
                </a:solidFill>
                <a:latin typeface="+mn-lt"/>
                <a:ea typeface="+mn-ea"/>
                <a:cs typeface="+mn-cs"/>
              </a:defRPr>
            </a:lvl2pPr>
            <a:lvl3pPr marL="914238" algn="l" defTabSz="914238" rtl="0" eaLnBrk="1" latinLnBrk="0" hangingPunct="1">
              <a:defRPr kumimoji="1" sz="1800" kern="1200">
                <a:solidFill>
                  <a:schemeClr val="tx1"/>
                </a:solidFill>
                <a:latin typeface="+mn-lt"/>
                <a:ea typeface="+mn-ea"/>
                <a:cs typeface="+mn-cs"/>
              </a:defRPr>
            </a:lvl3pPr>
            <a:lvl4pPr marL="1371357" algn="l" defTabSz="914238" rtl="0" eaLnBrk="1" latinLnBrk="0" hangingPunct="1">
              <a:defRPr kumimoji="1" sz="1800" kern="1200">
                <a:solidFill>
                  <a:schemeClr val="tx1"/>
                </a:solidFill>
                <a:latin typeface="+mn-lt"/>
                <a:ea typeface="+mn-ea"/>
                <a:cs typeface="+mn-cs"/>
              </a:defRPr>
            </a:lvl4pPr>
            <a:lvl5pPr marL="1828476" algn="l" defTabSz="914238" rtl="0" eaLnBrk="1" latinLnBrk="0" hangingPunct="1">
              <a:defRPr kumimoji="1" sz="1800" kern="1200">
                <a:solidFill>
                  <a:schemeClr val="tx1"/>
                </a:solidFill>
                <a:latin typeface="+mn-lt"/>
                <a:ea typeface="+mn-ea"/>
                <a:cs typeface="+mn-cs"/>
              </a:defRPr>
            </a:lvl5pPr>
            <a:lvl6pPr marL="2285595" algn="l" defTabSz="914238" rtl="0" eaLnBrk="1" latinLnBrk="0" hangingPunct="1">
              <a:defRPr kumimoji="1" sz="1800" kern="1200">
                <a:solidFill>
                  <a:schemeClr val="tx1"/>
                </a:solidFill>
                <a:latin typeface="+mn-lt"/>
                <a:ea typeface="+mn-ea"/>
                <a:cs typeface="+mn-cs"/>
              </a:defRPr>
            </a:lvl6pPr>
            <a:lvl7pPr marL="2742714" algn="l" defTabSz="914238" rtl="0" eaLnBrk="1" latinLnBrk="0" hangingPunct="1">
              <a:defRPr kumimoji="1" sz="1800" kern="1200">
                <a:solidFill>
                  <a:schemeClr val="tx1"/>
                </a:solidFill>
                <a:latin typeface="+mn-lt"/>
                <a:ea typeface="+mn-ea"/>
                <a:cs typeface="+mn-cs"/>
              </a:defRPr>
            </a:lvl7pPr>
            <a:lvl8pPr marL="3199834" algn="l" defTabSz="914238" rtl="0" eaLnBrk="1" latinLnBrk="0" hangingPunct="1">
              <a:defRPr kumimoji="1" sz="1800" kern="1200">
                <a:solidFill>
                  <a:schemeClr val="tx1"/>
                </a:solidFill>
                <a:latin typeface="+mn-lt"/>
                <a:ea typeface="+mn-ea"/>
                <a:cs typeface="+mn-cs"/>
              </a:defRPr>
            </a:lvl8pPr>
            <a:lvl9pPr marL="3656952" algn="l" defTabSz="914238" rtl="0" eaLnBrk="1" latinLnBrk="0" hangingPunct="1">
              <a:defRPr kumimoji="1" sz="1800" kern="1200">
                <a:solidFill>
                  <a:schemeClr val="tx1"/>
                </a:solidFill>
                <a:latin typeface="+mn-lt"/>
                <a:ea typeface="+mn-ea"/>
                <a:cs typeface="+mn-cs"/>
              </a:defRPr>
            </a:lvl9pPr>
          </a:lstStyle>
          <a:p>
            <a:fld id="{D2222422-83F9-4FA6-BF99-16FCF983496F}" type="slidenum">
              <a:rPr lang="ja-JP" altLang="en-US" sz="1400" smtClean="0">
                <a:solidFill>
                  <a:schemeClr val="tx1"/>
                </a:solidFill>
                <a:latin typeface="Bodoni MT Black" panose="02070A03080606020203" pitchFamily="18" charset="0"/>
              </a:rPr>
              <a:pPr/>
              <a:t>4</a:t>
            </a:fld>
            <a:endParaRPr lang="ja-JP" altLang="en-US" sz="1400" dirty="0">
              <a:solidFill>
                <a:schemeClr val="tx1"/>
              </a:solidFill>
              <a:latin typeface="Bodoni MT Black" panose="02070A03080606020203" pitchFamily="18" charset="0"/>
            </a:endParaRPr>
          </a:p>
        </p:txBody>
      </p:sp>
      <p:sp>
        <p:nvSpPr>
          <p:cNvPr id="18" name="テキスト ボックス 17"/>
          <p:cNvSpPr txBox="1"/>
          <p:nvPr/>
        </p:nvSpPr>
        <p:spPr>
          <a:xfrm>
            <a:off x="3477149" y="6064268"/>
            <a:ext cx="2894619" cy="276999"/>
          </a:xfrm>
          <a:prstGeom prst="rect">
            <a:avLst/>
          </a:prstGeom>
          <a:solidFill>
            <a:srgbClr val="F7D393"/>
          </a:solidFill>
        </p:spPr>
        <p:txBody>
          <a:bodyPr wrap="square" rtlCol="0">
            <a:spAutoFit/>
          </a:bodyPr>
          <a:lstStyle/>
          <a:p>
            <a:pPr algn="ctr"/>
            <a:r>
              <a:rPr kumimoji="1" lang="ja-JP" altLang="en-US" sz="1200" b="1" dirty="0" smtClean="0"/>
              <a:t>国・地域の基盤整備</a:t>
            </a:r>
            <a:endParaRPr kumimoji="1" lang="ja-JP" altLang="en-US" sz="1200" b="1" dirty="0"/>
          </a:p>
        </p:txBody>
      </p:sp>
      <p:sp>
        <p:nvSpPr>
          <p:cNvPr id="19" name="テキスト ボックス 18"/>
          <p:cNvSpPr txBox="1"/>
          <p:nvPr/>
        </p:nvSpPr>
        <p:spPr>
          <a:xfrm>
            <a:off x="9152351" y="823696"/>
            <a:ext cx="758828" cy="913158"/>
          </a:xfrm>
          <a:prstGeom prst="rect">
            <a:avLst/>
          </a:prstGeom>
          <a:noFill/>
        </p:spPr>
        <p:txBody>
          <a:bodyPr wrap="square" rtlCol="0">
            <a:noAutofit/>
          </a:bodyPr>
          <a:lstStyle/>
          <a:p>
            <a:r>
              <a:rPr kumimoji="1" lang="en-US" altLang="ja-JP" sz="1200" dirty="0" smtClean="0"/>
              <a:t>【</a:t>
            </a:r>
            <a:r>
              <a:rPr kumimoji="1" lang="ja-JP" altLang="en-US" sz="1200" dirty="0" smtClean="0"/>
              <a:t>予算</a:t>
            </a:r>
            <a:r>
              <a:rPr kumimoji="1" lang="en-US" altLang="ja-JP" sz="1200" dirty="0" smtClean="0"/>
              <a:t>】</a:t>
            </a:r>
          </a:p>
          <a:p>
            <a:r>
              <a:rPr lang="en-US" altLang="ja-JP" sz="1200" dirty="0" smtClean="0"/>
              <a:t>【</a:t>
            </a:r>
            <a:r>
              <a:rPr lang="ja-JP" altLang="en-US" sz="1200" dirty="0" smtClean="0"/>
              <a:t>予算</a:t>
            </a:r>
            <a:r>
              <a:rPr lang="en-US" altLang="ja-JP" sz="1200" dirty="0" smtClean="0"/>
              <a:t>】</a:t>
            </a:r>
            <a:endParaRPr kumimoji="1" lang="en-US" altLang="ja-JP" sz="1200" dirty="0" smtClean="0"/>
          </a:p>
          <a:p>
            <a:r>
              <a:rPr lang="en-US" altLang="ja-JP" sz="1200" dirty="0" smtClean="0"/>
              <a:t>【</a:t>
            </a:r>
            <a:r>
              <a:rPr lang="ja-JP" altLang="en-US" sz="1200" dirty="0" smtClean="0"/>
              <a:t>予算</a:t>
            </a:r>
            <a:r>
              <a:rPr lang="en-US" altLang="ja-JP" sz="1200" dirty="0" smtClean="0"/>
              <a:t>】</a:t>
            </a:r>
          </a:p>
          <a:p>
            <a:r>
              <a:rPr kumimoji="1" lang="en-US" altLang="ja-JP" sz="1200" dirty="0" smtClean="0"/>
              <a:t>【</a:t>
            </a:r>
            <a:r>
              <a:rPr kumimoji="1" lang="ja-JP" altLang="en-US" sz="1200" dirty="0" smtClean="0"/>
              <a:t>法令</a:t>
            </a:r>
            <a:r>
              <a:rPr kumimoji="1" lang="en-US" altLang="ja-JP" sz="1200" dirty="0" smtClean="0"/>
              <a:t>】</a:t>
            </a:r>
          </a:p>
          <a:p>
            <a:r>
              <a:rPr lang="en-US" altLang="ja-JP" sz="1200" dirty="0" smtClean="0"/>
              <a:t>【</a:t>
            </a:r>
            <a:r>
              <a:rPr lang="ja-JP" altLang="en-US" sz="1200" dirty="0" smtClean="0"/>
              <a:t>法令</a:t>
            </a:r>
            <a:r>
              <a:rPr lang="en-US" altLang="ja-JP" sz="1200" dirty="0" smtClean="0"/>
              <a:t>】</a:t>
            </a:r>
            <a:endParaRPr kumimoji="1" lang="ja-JP" altLang="en-US" sz="1200" dirty="0"/>
          </a:p>
        </p:txBody>
      </p:sp>
      <p:sp>
        <p:nvSpPr>
          <p:cNvPr id="25" name="テキスト ボックス 24"/>
          <p:cNvSpPr txBox="1"/>
          <p:nvPr/>
        </p:nvSpPr>
        <p:spPr>
          <a:xfrm>
            <a:off x="9152351" y="1985346"/>
            <a:ext cx="758828" cy="913158"/>
          </a:xfrm>
          <a:prstGeom prst="rect">
            <a:avLst/>
          </a:prstGeom>
          <a:noFill/>
        </p:spPr>
        <p:txBody>
          <a:bodyPr wrap="square" rtlCol="0">
            <a:noAutofit/>
          </a:bodyPr>
          <a:lstStyle/>
          <a:p>
            <a:r>
              <a:rPr kumimoji="1" lang="en-US" altLang="ja-JP" sz="1200" dirty="0" smtClean="0"/>
              <a:t>【</a:t>
            </a:r>
            <a:r>
              <a:rPr lang="ja-JP" altLang="en-US" sz="1200" dirty="0"/>
              <a:t>法令</a:t>
            </a:r>
            <a:r>
              <a:rPr kumimoji="1" lang="en-US" altLang="ja-JP" sz="1200" dirty="0" smtClean="0"/>
              <a:t>】</a:t>
            </a:r>
          </a:p>
          <a:p>
            <a:r>
              <a:rPr lang="en-US" altLang="ja-JP" sz="1200" dirty="0" smtClean="0"/>
              <a:t>【</a:t>
            </a:r>
            <a:r>
              <a:rPr lang="ja-JP" altLang="en-US" sz="1200" dirty="0"/>
              <a:t>法令</a:t>
            </a:r>
            <a:r>
              <a:rPr lang="en-US" altLang="ja-JP" sz="1200" dirty="0" smtClean="0"/>
              <a:t>】</a:t>
            </a:r>
          </a:p>
          <a:p>
            <a:r>
              <a:rPr kumimoji="1" lang="en-US" altLang="ja-JP" sz="1200" dirty="0" smtClean="0"/>
              <a:t>【</a:t>
            </a:r>
            <a:r>
              <a:rPr lang="ja-JP" altLang="en-US" sz="1200" dirty="0"/>
              <a:t>報酬</a:t>
            </a:r>
            <a:r>
              <a:rPr kumimoji="1" lang="en-US" altLang="ja-JP" sz="1200" dirty="0" smtClean="0"/>
              <a:t>】</a:t>
            </a:r>
          </a:p>
          <a:p>
            <a:r>
              <a:rPr lang="en-US" altLang="ja-JP" sz="1200" dirty="0" smtClean="0"/>
              <a:t>【</a:t>
            </a:r>
            <a:r>
              <a:rPr lang="ja-JP" altLang="en-US" sz="1200" dirty="0"/>
              <a:t>予算</a:t>
            </a:r>
            <a:r>
              <a:rPr lang="en-US" altLang="ja-JP" sz="1200" dirty="0" smtClean="0"/>
              <a:t>】</a:t>
            </a:r>
            <a:endParaRPr kumimoji="1" lang="ja-JP" altLang="en-US" sz="1200" dirty="0"/>
          </a:p>
        </p:txBody>
      </p:sp>
      <p:sp>
        <p:nvSpPr>
          <p:cNvPr id="26" name="テキスト ボックス 25"/>
          <p:cNvSpPr txBox="1"/>
          <p:nvPr/>
        </p:nvSpPr>
        <p:spPr>
          <a:xfrm>
            <a:off x="9108778" y="2925646"/>
            <a:ext cx="758828" cy="969765"/>
          </a:xfrm>
          <a:prstGeom prst="rect">
            <a:avLst/>
          </a:prstGeom>
          <a:noFill/>
        </p:spPr>
        <p:txBody>
          <a:bodyPr wrap="square" rtlCol="0">
            <a:noAutofit/>
          </a:bodyPr>
          <a:lstStyle/>
          <a:p>
            <a:pPr algn="ctr"/>
            <a:r>
              <a:rPr kumimoji="1" lang="en-US" altLang="ja-JP" sz="1200" dirty="0" smtClean="0"/>
              <a:t>【</a:t>
            </a:r>
            <a:r>
              <a:rPr lang="ja-JP" altLang="en-US" sz="1200" dirty="0"/>
              <a:t>報酬</a:t>
            </a:r>
            <a:r>
              <a:rPr kumimoji="1" lang="en-US" altLang="ja-JP" sz="1200" dirty="0" smtClean="0"/>
              <a:t>】</a:t>
            </a:r>
          </a:p>
          <a:p>
            <a:pPr algn="ctr"/>
            <a:r>
              <a:rPr lang="en-US" altLang="ja-JP" sz="1200" dirty="0" smtClean="0"/>
              <a:t>【</a:t>
            </a:r>
            <a:r>
              <a:rPr lang="ja-JP" altLang="en-US" sz="1200" dirty="0"/>
              <a:t>予算</a:t>
            </a:r>
            <a:r>
              <a:rPr lang="en-US" altLang="ja-JP" sz="1200" dirty="0" smtClean="0"/>
              <a:t>】</a:t>
            </a:r>
          </a:p>
          <a:p>
            <a:pPr algn="ctr"/>
            <a:r>
              <a:rPr kumimoji="1" lang="en-US" altLang="ja-JP" sz="1200" dirty="0" smtClean="0"/>
              <a:t>【</a:t>
            </a:r>
            <a:r>
              <a:rPr lang="ja-JP" altLang="en-US" sz="1200" dirty="0"/>
              <a:t>予算</a:t>
            </a:r>
            <a:r>
              <a:rPr kumimoji="1" lang="en-US" altLang="ja-JP" sz="1200" dirty="0" smtClean="0"/>
              <a:t>】</a:t>
            </a:r>
          </a:p>
          <a:p>
            <a:pPr algn="ctr"/>
            <a:r>
              <a:rPr lang="en-US" altLang="ja-JP" sz="1200" dirty="0" smtClean="0"/>
              <a:t>【</a:t>
            </a:r>
            <a:r>
              <a:rPr lang="ja-JP" altLang="en-US" sz="1200" dirty="0"/>
              <a:t>予算</a:t>
            </a:r>
            <a:r>
              <a:rPr lang="en-US" altLang="ja-JP" sz="1200" dirty="0" smtClean="0"/>
              <a:t>】</a:t>
            </a:r>
            <a:endParaRPr lang="ja-JP" altLang="en-US" sz="1200" dirty="0" smtClean="0"/>
          </a:p>
          <a:p>
            <a:pPr algn="ctr"/>
            <a:r>
              <a:rPr kumimoji="1" lang="en-US" altLang="ja-JP" sz="1200" dirty="0" smtClean="0"/>
              <a:t>【</a:t>
            </a:r>
            <a:r>
              <a:rPr kumimoji="1" lang="ja-JP" altLang="en-US" sz="1200" dirty="0" smtClean="0"/>
              <a:t>予算</a:t>
            </a:r>
            <a:r>
              <a:rPr kumimoji="1" lang="en-US" altLang="ja-JP" sz="1200" dirty="0" smtClean="0"/>
              <a:t>】</a:t>
            </a:r>
          </a:p>
          <a:p>
            <a:pPr algn="ctr"/>
            <a:r>
              <a:rPr lang="en-US" altLang="ja-JP" sz="1200" dirty="0" smtClean="0"/>
              <a:t>【</a:t>
            </a:r>
            <a:r>
              <a:rPr lang="ja-JP" altLang="en-US" sz="1200" dirty="0" smtClean="0"/>
              <a:t>法令</a:t>
            </a:r>
            <a:r>
              <a:rPr lang="en-US" altLang="ja-JP" sz="1200" dirty="0" smtClean="0"/>
              <a:t>】</a:t>
            </a:r>
            <a:endParaRPr kumimoji="1" lang="ja-JP" altLang="en-US" sz="1200" dirty="0"/>
          </a:p>
        </p:txBody>
      </p:sp>
      <p:sp>
        <p:nvSpPr>
          <p:cNvPr id="27" name="テキスト ボックス 26"/>
          <p:cNvSpPr txBox="1"/>
          <p:nvPr/>
        </p:nvSpPr>
        <p:spPr>
          <a:xfrm>
            <a:off x="9161884" y="4259781"/>
            <a:ext cx="758828" cy="773820"/>
          </a:xfrm>
          <a:prstGeom prst="rect">
            <a:avLst/>
          </a:prstGeom>
          <a:noFill/>
        </p:spPr>
        <p:txBody>
          <a:bodyPr wrap="square" rtlCol="0">
            <a:noAutofit/>
          </a:bodyPr>
          <a:lstStyle/>
          <a:p>
            <a:r>
              <a:rPr kumimoji="1" lang="en-US" altLang="ja-JP" sz="1200" dirty="0" smtClean="0"/>
              <a:t>【</a:t>
            </a:r>
            <a:r>
              <a:rPr lang="ja-JP" altLang="en-US" sz="1200" dirty="0"/>
              <a:t>法令</a:t>
            </a:r>
            <a:r>
              <a:rPr kumimoji="1" lang="en-US" altLang="ja-JP" sz="1200" dirty="0" smtClean="0"/>
              <a:t>】</a:t>
            </a:r>
          </a:p>
          <a:p>
            <a:r>
              <a:rPr lang="en-US" altLang="ja-JP" sz="1200" dirty="0" smtClean="0"/>
              <a:t>【</a:t>
            </a:r>
            <a:r>
              <a:rPr lang="ja-JP" altLang="en-US" sz="1200" dirty="0"/>
              <a:t>報酬</a:t>
            </a:r>
            <a:r>
              <a:rPr lang="en-US" altLang="ja-JP" sz="1200" dirty="0" smtClean="0"/>
              <a:t>】</a:t>
            </a:r>
          </a:p>
          <a:p>
            <a:r>
              <a:rPr kumimoji="1" lang="en-US" altLang="ja-JP" sz="1200" dirty="0" smtClean="0"/>
              <a:t>【</a:t>
            </a:r>
            <a:r>
              <a:rPr lang="ja-JP" altLang="en-US" sz="1200" dirty="0"/>
              <a:t>予算</a:t>
            </a:r>
            <a:r>
              <a:rPr kumimoji="1" lang="en-US" altLang="ja-JP" sz="1200" dirty="0" smtClean="0"/>
              <a:t>】</a:t>
            </a:r>
          </a:p>
        </p:txBody>
      </p:sp>
      <p:sp>
        <p:nvSpPr>
          <p:cNvPr id="28" name="テキスト ボックス 27"/>
          <p:cNvSpPr txBox="1"/>
          <p:nvPr/>
        </p:nvSpPr>
        <p:spPr>
          <a:xfrm>
            <a:off x="9174857" y="5025113"/>
            <a:ext cx="758828" cy="773820"/>
          </a:xfrm>
          <a:prstGeom prst="rect">
            <a:avLst/>
          </a:prstGeom>
          <a:noFill/>
        </p:spPr>
        <p:txBody>
          <a:bodyPr wrap="square" rtlCol="0">
            <a:noAutofit/>
          </a:bodyPr>
          <a:lstStyle/>
          <a:p>
            <a:r>
              <a:rPr lang="ja-JP" altLang="en-US" sz="1200" dirty="0" smtClean="0"/>
              <a:t>（検討）</a:t>
            </a:r>
            <a:endParaRPr lang="en-US" altLang="ja-JP" sz="1200" dirty="0" smtClean="0"/>
          </a:p>
          <a:p>
            <a:endParaRPr kumimoji="1" lang="en-US" altLang="ja-JP" sz="1200" dirty="0" smtClean="0"/>
          </a:p>
          <a:p>
            <a:r>
              <a:rPr lang="ja-JP" altLang="en-US" sz="1200" dirty="0" smtClean="0"/>
              <a:t>（検討）</a:t>
            </a:r>
            <a:endParaRPr lang="en-US" altLang="ja-JP" sz="1200" dirty="0" smtClean="0"/>
          </a:p>
          <a:p>
            <a:r>
              <a:rPr lang="ja-JP" altLang="en-US" sz="1200" dirty="0" smtClean="0"/>
              <a:t>（検討）</a:t>
            </a:r>
            <a:endParaRPr kumimoji="1" lang="en-US" altLang="ja-JP" sz="1200" dirty="0" smtClean="0"/>
          </a:p>
        </p:txBody>
      </p:sp>
    </p:spTree>
    <p:extLst>
      <p:ext uri="{BB962C8B-B14F-4D97-AF65-F5344CB8AC3E}">
        <p14:creationId xmlns:p14="http://schemas.microsoft.com/office/powerpoint/2010/main" val="33978400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04967" y="1587203"/>
            <a:ext cx="9684001" cy="5210564"/>
          </a:xfrm>
          <a:prstGeom prst="roundRect">
            <a:avLst>
              <a:gd name="adj" fmla="val 5160"/>
            </a:avLst>
          </a:prstGeom>
          <a:solidFill>
            <a:sysClr val="window" lastClr="FFFFFF"/>
          </a:solidFill>
          <a:ln w="6350">
            <a:solidFill>
              <a:prstClr val="black"/>
            </a:solidFill>
          </a:ln>
          <a:effectLst/>
        </p:spPr>
        <p:txBody>
          <a:bodyPr lIns="72000" rIns="72000"/>
          <a:lstStyle/>
          <a:p>
            <a:pPr marL="177800" indent="-177800" algn="just">
              <a:defRPr/>
            </a:pPr>
            <a:endParaRPr kumimoji="0" lang="en-US" altLang="ja-JP" sz="1200" kern="0" dirty="0">
              <a:latin typeface="ＭＳ Ｐゴシック"/>
            </a:endParaRPr>
          </a:p>
        </p:txBody>
      </p:sp>
      <p:sp>
        <p:nvSpPr>
          <p:cNvPr id="2051" name="Rectangle 19"/>
          <p:cNvSpPr>
            <a:spLocks noChangeArrowheads="1"/>
          </p:cNvSpPr>
          <p:nvPr/>
        </p:nvSpPr>
        <p:spPr bwMode="auto">
          <a:xfrm>
            <a:off x="0" y="20068"/>
            <a:ext cx="987979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square" anchor="ctr">
            <a:spAutoFit/>
          </a:bodyPr>
          <a:lstStyle>
            <a:lvl1pPr>
              <a:defRPr kumimoji="1">
                <a:solidFill>
                  <a:schemeClr val="tx1"/>
                </a:solidFill>
                <a:latin typeface="Arial" charset="0"/>
                <a:ea typeface="ＭＳ Ｐゴシック" charset="-128"/>
              </a:defRPr>
            </a:lvl1pPr>
            <a:lvl2pPr marL="742950" indent="-285750">
              <a:defRPr kumimoji="1">
                <a:solidFill>
                  <a:schemeClr val="tx1"/>
                </a:solidFill>
                <a:latin typeface="Arial" charset="0"/>
                <a:ea typeface="ＭＳ Ｐゴシック" charset="-128"/>
              </a:defRPr>
            </a:lvl2pPr>
            <a:lvl3pPr marL="1143000" indent="-228600">
              <a:defRPr kumimoji="1">
                <a:solidFill>
                  <a:schemeClr val="tx1"/>
                </a:solidFill>
                <a:latin typeface="Arial" charset="0"/>
                <a:ea typeface="ＭＳ Ｐゴシック" charset="-128"/>
              </a:defRPr>
            </a:lvl3pPr>
            <a:lvl4pPr marL="1600200" indent="-228600">
              <a:defRPr kumimoji="1">
                <a:solidFill>
                  <a:schemeClr val="tx1"/>
                </a:solidFill>
                <a:latin typeface="Arial" charset="0"/>
                <a:ea typeface="ＭＳ Ｐゴシック" charset="-128"/>
              </a:defRPr>
            </a:lvl4pPr>
            <a:lvl5pPr marL="2057400" indent="-22860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a:r>
              <a:rPr lang="ja-JP" altLang="en-US" sz="2000" b="1" dirty="0" smtClean="0">
                <a:latin typeface="+mj-ea"/>
                <a:ea typeface="+mj-ea"/>
              </a:rPr>
              <a:t>平成</a:t>
            </a:r>
            <a:r>
              <a:rPr lang="en-US" altLang="ja-JP" sz="2000" b="1" dirty="0" smtClean="0">
                <a:latin typeface="+mj-ea"/>
                <a:ea typeface="+mj-ea"/>
              </a:rPr>
              <a:t>27</a:t>
            </a:r>
            <a:r>
              <a:rPr lang="ja-JP" altLang="en-US" sz="2000" b="1" dirty="0" smtClean="0">
                <a:latin typeface="+mj-ea"/>
                <a:ea typeface="+mj-ea"/>
              </a:rPr>
              <a:t>年度予算案における介護人材確保方策</a:t>
            </a:r>
            <a:endParaRPr lang="en-US" altLang="ja-JP" sz="2000" b="1" dirty="0">
              <a:latin typeface="+mj-ea"/>
              <a:ea typeface="+mj-ea"/>
            </a:endParaRPr>
          </a:p>
        </p:txBody>
      </p:sp>
      <p:sp>
        <p:nvSpPr>
          <p:cNvPr id="48" name="テキスト ボックス 2"/>
          <p:cNvSpPr txBox="1"/>
          <p:nvPr/>
        </p:nvSpPr>
        <p:spPr>
          <a:xfrm>
            <a:off x="104968" y="417512"/>
            <a:ext cx="9684000" cy="851247"/>
          </a:xfrm>
          <a:prstGeom prst="rect">
            <a:avLst/>
          </a:prstGeom>
          <a:ln/>
        </p:spPr>
        <p:style>
          <a:lnRef idx="2">
            <a:schemeClr val="accent1"/>
          </a:lnRef>
          <a:fillRef idx="1">
            <a:schemeClr val="lt1"/>
          </a:fillRef>
          <a:effectRef idx="0">
            <a:schemeClr val="accent1"/>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4625" indent="-174625">
              <a:lnSpc>
                <a:spcPts val="1400"/>
              </a:lnSpc>
              <a:spcBef>
                <a:spcPts val="100"/>
              </a:spcBef>
              <a:defRPr/>
            </a:pPr>
            <a:r>
              <a:rPr kumimoji="0" lang="ja-JP" altLang="en-US" sz="1400" kern="0" dirty="0" smtClean="0">
                <a:solidFill>
                  <a:prstClr val="black"/>
                </a:solidFill>
                <a:latin typeface="ＭＳ Ｐゴシック"/>
              </a:rPr>
              <a:t>○　団塊の世代が</a:t>
            </a:r>
            <a:r>
              <a:rPr kumimoji="0" lang="en-US" altLang="ja-JP" sz="1400" kern="0" dirty="0" smtClean="0">
                <a:solidFill>
                  <a:prstClr val="black"/>
                </a:solidFill>
                <a:latin typeface="ＭＳ Ｐゴシック"/>
              </a:rPr>
              <a:t>75</a:t>
            </a:r>
            <a:r>
              <a:rPr kumimoji="0" lang="ja-JP" altLang="en-US" sz="1400" kern="0" dirty="0" smtClean="0">
                <a:solidFill>
                  <a:prstClr val="black"/>
                </a:solidFill>
                <a:latin typeface="ＭＳ Ｐゴシック"/>
              </a:rPr>
              <a:t>歳以上となり医療・介護等の需要の急増が予想される</a:t>
            </a:r>
            <a:r>
              <a:rPr kumimoji="0" lang="en-US" altLang="ja-JP" sz="1400" kern="0" dirty="0" smtClean="0">
                <a:solidFill>
                  <a:prstClr val="black"/>
                </a:solidFill>
                <a:latin typeface="ＭＳ Ｐゴシック"/>
              </a:rPr>
              <a:t>2025</a:t>
            </a:r>
            <a:r>
              <a:rPr kumimoji="0" lang="ja-JP" altLang="en-US" sz="1400" kern="0" dirty="0" smtClean="0">
                <a:solidFill>
                  <a:prstClr val="black"/>
                </a:solidFill>
                <a:latin typeface="ＭＳ Ｐゴシック"/>
              </a:rPr>
              <a:t>（平成</a:t>
            </a:r>
            <a:r>
              <a:rPr kumimoji="0" lang="en-US" altLang="ja-JP" sz="1400" kern="0" dirty="0" smtClean="0">
                <a:solidFill>
                  <a:prstClr val="black"/>
                </a:solidFill>
                <a:latin typeface="ＭＳ Ｐゴシック"/>
              </a:rPr>
              <a:t>37</a:t>
            </a:r>
            <a:r>
              <a:rPr kumimoji="0" lang="ja-JP" altLang="en-US" sz="1400" kern="0" dirty="0" smtClean="0">
                <a:solidFill>
                  <a:prstClr val="black"/>
                </a:solidFill>
                <a:latin typeface="ＭＳ Ｐゴシック"/>
              </a:rPr>
              <a:t>）年を目途に、医療や介護が必要な状態になっても、できるだけ住み慣れた地域で自分らしい暮らしを人生の</a:t>
            </a:r>
            <a:r>
              <a:rPr kumimoji="0" lang="ja-JP" altLang="en-US" sz="1400" kern="0" dirty="0">
                <a:solidFill>
                  <a:prstClr val="black"/>
                </a:solidFill>
                <a:latin typeface="ＭＳ Ｐゴシック"/>
              </a:rPr>
              <a:t>最期</a:t>
            </a:r>
            <a:r>
              <a:rPr kumimoji="0" lang="ja-JP" altLang="en-US" sz="1400" kern="0" dirty="0" smtClean="0">
                <a:solidFill>
                  <a:prstClr val="black"/>
                </a:solidFill>
                <a:latin typeface="ＭＳ Ｐゴシック"/>
              </a:rPr>
              <a:t>まで続けることができるよう、医療・介護・予防・住まい・生活支援が</a:t>
            </a:r>
            <a:r>
              <a:rPr kumimoji="0" lang="ja-JP" altLang="en-US" sz="1400" kern="0" dirty="0">
                <a:solidFill>
                  <a:prstClr val="black"/>
                </a:solidFill>
                <a:latin typeface="ＭＳ Ｐゴシック"/>
              </a:rPr>
              <a:t>包括的</a:t>
            </a:r>
            <a:r>
              <a:rPr kumimoji="0" lang="ja-JP" altLang="en-US" sz="1400" kern="0" dirty="0" smtClean="0">
                <a:solidFill>
                  <a:prstClr val="black"/>
                </a:solidFill>
                <a:latin typeface="ＭＳ Ｐゴシック"/>
              </a:rPr>
              <a:t>に</a:t>
            </a:r>
            <a:r>
              <a:rPr kumimoji="0" lang="ja-JP" altLang="en-US" sz="1400" kern="0" dirty="0">
                <a:solidFill>
                  <a:prstClr val="black"/>
                </a:solidFill>
                <a:latin typeface="ＭＳ Ｐゴシック"/>
              </a:rPr>
              <a:t>確保</a:t>
            </a:r>
            <a:r>
              <a:rPr kumimoji="0" lang="ja-JP" altLang="en-US" sz="1400" kern="0" dirty="0" smtClean="0">
                <a:solidFill>
                  <a:prstClr val="black"/>
                </a:solidFill>
                <a:latin typeface="ＭＳ Ｐゴシック"/>
              </a:rPr>
              <a:t>される「地域包括ケアシステム」の構築に向けて取組を進めて</a:t>
            </a:r>
            <a:r>
              <a:rPr kumimoji="0" lang="ja-JP" altLang="en-US" sz="1400" kern="0" dirty="0">
                <a:solidFill>
                  <a:prstClr val="black"/>
                </a:solidFill>
                <a:latin typeface="ＭＳ Ｐゴシック"/>
              </a:rPr>
              <a:t>おり</a:t>
            </a:r>
            <a:r>
              <a:rPr kumimoji="0" lang="ja-JP" altLang="en-US" sz="1400" kern="0" dirty="0" smtClean="0">
                <a:solidFill>
                  <a:prstClr val="black"/>
                </a:solidFill>
                <a:latin typeface="ＭＳ Ｐゴシック"/>
              </a:rPr>
              <a:t>、人材確保においても地域医療介護総合確保基金で措置されている。</a:t>
            </a:r>
            <a:endParaRPr kumimoji="0" lang="en-US" altLang="ja-JP" sz="1400" kern="0" dirty="0" smtClean="0">
              <a:solidFill>
                <a:prstClr val="black"/>
              </a:solidFill>
              <a:latin typeface="ＭＳ Ｐゴシック"/>
            </a:endParaRPr>
          </a:p>
        </p:txBody>
      </p:sp>
      <p:sp>
        <p:nvSpPr>
          <p:cNvPr id="51" name="角丸四角形 50"/>
          <p:cNvSpPr/>
          <p:nvPr/>
        </p:nvSpPr>
        <p:spPr>
          <a:xfrm>
            <a:off x="104967" y="1465964"/>
            <a:ext cx="3700710" cy="323850"/>
          </a:xfrm>
          <a:prstGeom prst="roundRect">
            <a:avLst/>
          </a:prstGeom>
          <a:solidFill>
            <a:srgbClr val="0070C0"/>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smtClean="0">
                <a:solidFill>
                  <a:prstClr val="white"/>
                </a:solidFill>
              </a:rPr>
              <a:t>介護</a:t>
            </a:r>
            <a:r>
              <a:rPr lang="ja-JP" altLang="en-US" sz="1400" b="1" dirty="0">
                <a:solidFill>
                  <a:prstClr val="white"/>
                </a:solidFill>
              </a:rPr>
              <a:t>サービスの充実と人材確保</a:t>
            </a:r>
            <a:endParaRPr lang="ja-JP" altLang="en-US" sz="1400" b="1" dirty="0">
              <a:solidFill>
                <a:schemeClr val="bg1"/>
              </a:solidFill>
            </a:endParaRPr>
          </a:p>
        </p:txBody>
      </p:sp>
      <p:sp>
        <p:nvSpPr>
          <p:cNvPr id="55" name="横巻き 54"/>
          <p:cNvSpPr/>
          <p:nvPr/>
        </p:nvSpPr>
        <p:spPr>
          <a:xfrm>
            <a:off x="183000" y="1868588"/>
            <a:ext cx="3763512" cy="577874"/>
          </a:xfrm>
          <a:prstGeom prst="horizontalScroll">
            <a:avLst/>
          </a:prstGeom>
          <a:solidFill>
            <a:srgbClr val="FFCCFF"/>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b="1" dirty="0">
                <a:solidFill>
                  <a:schemeClr val="tx1"/>
                </a:solidFill>
              </a:rPr>
              <a:t>（１）地域医療介護総合確保基金（介護分）　</a:t>
            </a:r>
            <a:r>
              <a:rPr lang="ja-JP" altLang="en-US" sz="1200" b="1" dirty="0">
                <a:solidFill>
                  <a:schemeClr val="tx1"/>
                </a:solidFill>
                <a:latin typeface="+mn-ea"/>
              </a:rPr>
              <a:t>７２４億円</a:t>
            </a:r>
            <a:endParaRPr lang="ja-JP" altLang="en-US" sz="1200" b="1" dirty="0">
              <a:solidFill>
                <a:schemeClr val="tx1"/>
              </a:solidFill>
            </a:endParaRPr>
          </a:p>
        </p:txBody>
      </p:sp>
      <p:sp>
        <p:nvSpPr>
          <p:cNvPr id="56" name="テキスト ボックス 55"/>
          <p:cNvSpPr txBox="1"/>
          <p:nvPr/>
        </p:nvSpPr>
        <p:spPr>
          <a:xfrm>
            <a:off x="301716" y="2446462"/>
            <a:ext cx="9360000" cy="2055812"/>
          </a:xfrm>
          <a:prstGeom prst="rect">
            <a:avLst/>
          </a:prstGeom>
          <a:noFill/>
          <a:ln w="6350">
            <a:noFill/>
          </a:ln>
          <a:effectLst/>
        </p:spPr>
        <p:txBody>
          <a:bodyPr/>
          <a:lstStyle/>
          <a:p>
            <a:pPr marL="95250" indent="-95250" algn="just">
              <a:defRPr/>
            </a:pPr>
            <a:r>
              <a:rPr kumimoji="0" lang="ja-JP" altLang="en-US" sz="1200" kern="0" dirty="0">
                <a:latin typeface="ＭＳ Ｐゴシック"/>
              </a:rPr>
              <a:t>○　平成</a:t>
            </a:r>
            <a:r>
              <a:rPr kumimoji="0" lang="en-US" altLang="ja-JP" sz="1200" kern="0" dirty="0">
                <a:latin typeface="ＭＳ Ｐゴシック"/>
              </a:rPr>
              <a:t>26</a:t>
            </a:r>
            <a:r>
              <a:rPr kumimoji="0" lang="ja-JP" altLang="en-US" sz="1200" kern="0" dirty="0">
                <a:latin typeface="ＭＳ Ｐゴシック"/>
              </a:rPr>
              <a:t>年６月に成立した医療介護総合確保推進法に基づき、各都道府県に設置した地域医療介護総合確保基金を活用し、介護施設等の整備を進めるほか、介護人材の確保に向けて必要な事業を支援する。</a:t>
            </a:r>
            <a:endParaRPr kumimoji="0" lang="en-US" altLang="ja-JP" sz="1200" kern="0" dirty="0">
              <a:latin typeface="ＭＳ Ｐゴシック"/>
            </a:endParaRPr>
          </a:p>
          <a:p>
            <a:pPr marL="95250" indent="-95250" algn="just">
              <a:defRPr/>
            </a:pPr>
            <a:endParaRPr kumimoji="0" lang="en-US" altLang="ja-JP" sz="1200" kern="0" dirty="0">
              <a:latin typeface="ＭＳ Ｐゴシック"/>
            </a:endParaRPr>
          </a:p>
          <a:p>
            <a:pPr marL="95250" indent="-95250" algn="just">
              <a:defRPr/>
            </a:pPr>
            <a:r>
              <a:rPr kumimoji="0" lang="ja-JP" altLang="en-US" sz="1200" b="1" u="sng" kern="0" dirty="0">
                <a:latin typeface="ＭＳ Ｐゴシック"/>
              </a:rPr>
              <a:t>①介護施設等の整備に関する事業</a:t>
            </a:r>
            <a:endParaRPr kumimoji="0" lang="en-US" altLang="ja-JP" sz="1200" b="1" u="sng" kern="0" dirty="0">
              <a:latin typeface="ＭＳ Ｐゴシック"/>
            </a:endParaRPr>
          </a:p>
          <a:p>
            <a:pPr marL="95250" indent="-95250" algn="just">
              <a:defRPr/>
            </a:pPr>
            <a:r>
              <a:rPr kumimoji="0" lang="ja-JP" altLang="en-US" sz="1200" kern="0" dirty="0">
                <a:latin typeface="ＭＳ Ｐゴシック"/>
              </a:rPr>
              <a:t>　　地域密着型特別養護老人ホーム等の地域密着型サービスの施設の整備に必要な経費や、介護施設（広域型を含む）の開設準備等に必要な経費、　特養多床室のプライバシー保護のための改修など介護サービスの改善を図るための改修等に必要な経費の助成を行う</a:t>
            </a:r>
            <a:r>
              <a:rPr kumimoji="0" lang="ja-JP" altLang="en-US" sz="1200" kern="0" dirty="0" smtClean="0">
                <a:latin typeface="ＭＳ Ｐゴシック"/>
              </a:rPr>
              <a:t>。（</a:t>
            </a:r>
            <a:r>
              <a:rPr kumimoji="0" lang="ja-JP" altLang="en-US" sz="1200" kern="0" dirty="0">
                <a:latin typeface="ＭＳ Ｐゴシック"/>
              </a:rPr>
              <a:t>６３４億円）</a:t>
            </a:r>
            <a:endParaRPr kumimoji="0" lang="en-US" altLang="ja-JP" sz="1200" kern="0" dirty="0">
              <a:latin typeface="ＭＳ Ｐゴシック"/>
            </a:endParaRPr>
          </a:p>
          <a:p>
            <a:pPr marL="95250" indent="-95250" algn="just">
              <a:defRPr/>
            </a:pPr>
            <a:endParaRPr kumimoji="0" lang="en-US" altLang="ja-JP" sz="1200" u="sng" kern="0" dirty="0">
              <a:latin typeface="ＭＳ Ｐゴシック"/>
            </a:endParaRPr>
          </a:p>
          <a:p>
            <a:pPr marL="95250" indent="-95250" algn="just">
              <a:defRPr/>
            </a:pPr>
            <a:r>
              <a:rPr kumimoji="0" lang="ja-JP" altLang="en-US" sz="1200" b="1" u="sng" kern="0" dirty="0">
                <a:latin typeface="ＭＳ Ｐゴシック"/>
              </a:rPr>
              <a:t>②介護従事者の確保に関する事</a:t>
            </a:r>
            <a:r>
              <a:rPr kumimoji="0" lang="ja-JP" altLang="en-US" sz="1200" u="sng" kern="0" dirty="0">
                <a:latin typeface="ＭＳ Ｐゴシック"/>
              </a:rPr>
              <a:t>業</a:t>
            </a:r>
            <a:endParaRPr kumimoji="0" lang="en-US" altLang="ja-JP" sz="1200" u="sng" kern="0" dirty="0">
              <a:latin typeface="ＭＳ Ｐゴシック"/>
            </a:endParaRPr>
          </a:p>
          <a:p>
            <a:pPr marL="95250" indent="-95250" algn="just">
              <a:defRPr/>
            </a:pPr>
            <a:r>
              <a:rPr kumimoji="0" lang="ja-JP" altLang="en-US" sz="1200" kern="0" dirty="0">
                <a:latin typeface="ＭＳ Ｐゴシック"/>
              </a:rPr>
              <a:t>　　多様な人材の参入促進、資質の向上、労働環境・処遇の改善の観点から、介護従事者の確保対策を推進する。（９０億円）</a:t>
            </a:r>
            <a:endParaRPr kumimoji="0" lang="en-US" altLang="ja-JP" sz="1200" kern="0" dirty="0">
              <a:latin typeface="ＭＳ Ｐゴシック"/>
            </a:endParaRPr>
          </a:p>
          <a:p>
            <a:pPr algn="just">
              <a:defRPr/>
            </a:pPr>
            <a:r>
              <a:rPr kumimoji="0" lang="ja-JP" altLang="en-US" sz="1100" kern="0" dirty="0">
                <a:latin typeface="ＭＳ Ｐゴシック"/>
                <a:cs typeface="Times New Roman"/>
              </a:rPr>
              <a:t>　</a:t>
            </a:r>
            <a:endParaRPr kumimoji="0" lang="en-US" altLang="ja-JP" sz="1100" kern="0" dirty="0">
              <a:latin typeface="ＭＳ Ｐゴシック"/>
            </a:endParaRPr>
          </a:p>
        </p:txBody>
      </p:sp>
      <p:sp>
        <p:nvSpPr>
          <p:cNvPr id="112" name="テキスト ボックス 111"/>
          <p:cNvSpPr txBox="1"/>
          <p:nvPr/>
        </p:nvSpPr>
        <p:spPr>
          <a:xfrm>
            <a:off x="6554228" y="4177546"/>
            <a:ext cx="2681213" cy="323554"/>
          </a:xfrm>
          <a:prstGeom prst="rect">
            <a:avLst/>
          </a:prstGeom>
          <a:solidFill>
            <a:schemeClr val="bg1"/>
          </a:solidFill>
          <a:ln w="15875">
            <a:solidFill>
              <a:srgbClr val="CC3300"/>
            </a:solidFill>
          </a:ln>
          <a:effectLst/>
        </p:spPr>
        <p:txBody>
          <a:bodyPr anchor="ctr"/>
          <a:lstStyle/>
          <a:p>
            <a:pPr marL="723900" indent="-723900" algn="ctr">
              <a:defRPr/>
            </a:pPr>
            <a:r>
              <a:rPr kumimoji="0" lang="en-US" altLang="ja-JP" sz="1000" kern="0" dirty="0">
                <a:latin typeface="ＭＳ Ｐゴシック"/>
                <a:cs typeface="Times New Roman"/>
              </a:rPr>
              <a:t>※</a:t>
            </a:r>
            <a:r>
              <a:rPr kumimoji="0" lang="ja-JP" altLang="en-US" sz="1000" kern="0" dirty="0">
                <a:latin typeface="ＭＳ Ｐゴシック"/>
                <a:cs typeface="Times New Roman"/>
              </a:rPr>
              <a:t>基金の</a:t>
            </a:r>
            <a:r>
              <a:rPr kumimoji="0" lang="ja-JP" altLang="en-US" sz="1000" kern="100" dirty="0">
                <a:latin typeface="+mn-ea"/>
                <a:cs typeface="Times New Roman"/>
              </a:rPr>
              <a:t>負担</a:t>
            </a:r>
            <a:r>
              <a:rPr kumimoji="0" lang="ja-JP" altLang="en-US" sz="1000" kern="100" dirty="0" smtClean="0">
                <a:latin typeface="+mn-ea"/>
                <a:cs typeface="Times New Roman"/>
              </a:rPr>
              <a:t>割合　</a:t>
            </a:r>
            <a:r>
              <a:rPr kumimoji="0" lang="ja-JP" altLang="en-US" sz="1000" kern="100" dirty="0">
                <a:latin typeface="+mn-ea"/>
                <a:cs typeface="Times New Roman"/>
              </a:rPr>
              <a:t>　国</a:t>
            </a:r>
            <a:r>
              <a:rPr kumimoji="0" lang="en-US" altLang="ja-JP" sz="1000" kern="100" dirty="0">
                <a:latin typeface="+mn-ea"/>
                <a:cs typeface="Times New Roman"/>
              </a:rPr>
              <a:t>2/3</a:t>
            </a:r>
            <a:r>
              <a:rPr kumimoji="0" lang="ja-JP" altLang="en-US" sz="1000" kern="100" dirty="0">
                <a:latin typeface="+mn-ea"/>
                <a:cs typeface="Times New Roman"/>
              </a:rPr>
              <a:t>　都道府県</a:t>
            </a:r>
            <a:r>
              <a:rPr kumimoji="0" lang="en-US" altLang="ja-JP" sz="1000" kern="100" dirty="0" smtClean="0">
                <a:latin typeface="+mn-ea"/>
                <a:cs typeface="Times New Roman"/>
              </a:rPr>
              <a:t>1/3</a:t>
            </a:r>
            <a:endParaRPr kumimoji="0" lang="ja-JP" altLang="en-US" sz="1050" kern="100" dirty="0">
              <a:solidFill>
                <a:sysClr val="windowText" lastClr="000000"/>
              </a:solidFill>
              <a:latin typeface="+mn-ea"/>
              <a:cs typeface="Times New Roman"/>
            </a:endParaRPr>
          </a:p>
        </p:txBody>
      </p:sp>
      <p:sp>
        <p:nvSpPr>
          <p:cNvPr id="37" name="横巻き 36"/>
          <p:cNvSpPr/>
          <p:nvPr/>
        </p:nvSpPr>
        <p:spPr>
          <a:xfrm>
            <a:off x="189046" y="4812283"/>
            <a:ext cx="5777831" cy="604837"/>
          </a:xfrm>
          <a:prstGeom prst="horizontalScroll">
            <a:avLst/>
          </a:prstGeom>
          <a:solidFill>
            <a:srgbClr val="FFCCFF"/>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b="1" dirty="0">
                <a:solidFill>
                  <a:schemeClr val="tx1"/>
                </a:solidFill>
              </a:rPr>
              <a:t>（２）平成２７年度介護報酬改定における介護職員の処遇</a:t>
            </a:r>
            <a:r>
              <a:rPr lang="ja-JP" altLang="en-US" sz="1200" b="1" dirty="0" smtClean="0">
                <a:solidFill>
                  <a:schemeClr val="tx1"/>
                </a:solidFill>
              </a:rPr>
              <a:t>改善等</a:t>
            </a:r>
            <a:r>
              <a:rPr lang="ja-JP" altLang="en-US" sz="1200" b="1" dirty="0">
                <a:solidFill>
                  <a:schemeClr val="tx1"/>
                </a:solidFill>
              </a:rPr>
              <a:t>　</a:t>
            </a:r>
            <a:r>
              <a:rPr lang="ja-JP" altLang="en-US" sz="1200" b="1" dirty="0" smtClean="0">
                <a:solidFill>
                  <a:schemeClr val="tx1"/>
                </a:solidFill>
              </a:rPr>
              <a:t>　１，０５１億円</a:t>
            </a:r>
            <a:r>
              <a:rPr lang="ja-JP" altLang="en-US" sz="1200" b="1" dirty="0">
                <a:solidFill>
                  <a:schemeClr val="tx1"/>
                </a:solidFill>
              </a:rPr>
              <a:t>　　　　　　　　　　　　　　　　　　　　</a:t>
            </a:r>
          </a:p>
        </p:txBody>
      </p:sp>
      <p:sp>
        <p:nvSpPr>
          <p:cNvPr id="38" name="テキスト ボックス 37"/>
          <p:cNvSpPr txBox="1"/>
          <p:nvPr/>
        </p:nvSpPr>
        <p:spPr>
          <a:xfrm>
            <a:off x="300059" y="5417120"/>
            <a:ext cx="7596520" cy="1120775"/>
          </a:xfrm>
          <a:prstGeom prst="rect">
            <a:avLst/>
          </a:prstGeom>
          <a:noFill/>
          <a:ln w="6350">
            <a:noFill/>
          </a:ln>
          <a:effectLst/>
        </p:spPr>
        <p:txBody>
          <a:bodyPr/>
          <a:lstStyle/>
          <a:p>
            <a:pPr marL="95250" indent="-95250" algn="just" eaLnBrk="1" fontAlgn="auto" hangingPunct="1">
              <a:spcBef>
                <a:spcPts val="0"/>
              </a:spcBef>
              <a:spcAft>
                <a:spcPts val="0"/>
              </a:spcAft>
              <a:defRPr/>
            </a:pPr>
            <a:r>
              <a:rPr kumimoji="0" lang="ja-JP" altLang="en-US" sz="1200" kern="100" dirty="0">
                <a:latin typeface="+mn-ea"/>
                <a:cs typeface="Times New Roman"/>
              </a:rPr>
              <a:t>○　介護報酬改定において、介護職員の処遇改善等を行う。</a:t>
            </a:r>
            <a:endParaRPr kumimoji="0" lang="en-US" altLang="ja-JP" sz="1200" kern="100" dirty="0">
              <a:latin typeface="+mn-ea"/>
              <a:cs typeface="Times New Roman"/>
            </a:endParaRPr>
          </a:p>
          <a:p>
            <a:pPr marL="95250" indent="-95250" algn="just" eaLnBrk="1" fontAlgn="auto" hangingPunct="1">
              <a:spcBef>
                <a:spcPts val="0"/>
              </a:spcBef>
              <a:spcAft>
                <a:spcPts val="0"/>
              </a:spcAft>
              <a:defRPr/>
            </a:pPr>
            <a:endParaRPr kumimoji="0" lang="en-US" altLang="ja-JP" sz="700" kern="100" dirty="0">
              <a:latin typeface="+mn-ea"/>
              <a:cs typeface="Times New Roman"/>
            </a:endParaRPr>
          </a:p>
          <a:p>
            <a:pPr marL="95250" indent="-95250" algn="just" eaLnBrk="1" fontAlgn="auto" hangingPunct="1">
              <a:spcBef>
                <a:spcPts val="0"/>
              </a:spcBef>
              <a:spcAft>
                <a:spcPts val="0"/>
              </a:spcAft>
              <a:defRPr/>
            </a:pPr>
            <a:r>
              <a:rPr kumimoji="0" lang="ja-JP" altLang="en-US" sz="1200" kern="100" dirty="0">
                <a:latin typeface="+mn-ea"/>
                <a:cs typeface="Times New Roman"/>
              </a:rPr>
              <a:t>　　・１人あたり月額１万２千円相当の処遇改善</a:t>
            </a:r>
            <a:endParaRPr kumimoji="0" lang="en-US" altLang="ja-JP" sz="1200" kern="100" dirty="0">
              <a:latin typeface="+mn-ea"/>
              <a:cs typeface="Times New Roman"/>
            </a:endParaRPr>
          </a:p>
          <a:p>
            <a:pPr marL="95250" indent="-95250" algn="just" eaLnBrk="1" fontAlgn="auto" hangingPunct="1">
              <a:spcBef>
                <a:spcPts val="0"/>
              </a:spcBef>
              <a:spcAft>
                <a:spcPts val="0"/>
              </a:spcAft>
              <a:defRPr/>
            </a:pPr>
            <a:r>
              <a:rPr kumimoji="0" lang="ja-JP" altLang="en-US" sz="1200" kern="100" dirty="0">
                <a:latin typeface="+mn-ea"/>
                <a:cs typeface="Times New Roman"/>
              </a:rPr>
              <a:t>　　　　　</a:t>
            </a:r>
            <a:r>
              <a:rPr kumimoji="0" lang="ja-JP" altLang="en-US" sz="1100" kern="100" dirty="0">
                <a:latin typeface="+mn-ea"/>
                <a:cs typeface="Times New Roman"/>
              </a:rPr>
              <a:t>　（７８４億円＜改定率換算で＋１．６５％＞）</a:t>
            </a:r>
            <a:endParaRPr kumimoji="0" lang="en-US" altLang="ja-JP" sz="1100" kern="100" dirty="0">
              <a:latin typeface="+mn-ea"/>
              <a:cs typeface="Times New Roman"/>
            </a:endParaRPr>
          </a:p>
          <a:p>
            <a:pPr marL="95250" indent="-95250" algn="just">
              <a:spcBef>
                <a:spcPts val="600"/>
              </a:spcBef>
              <a:defRPr/>
            </a:pPr>
            <a:r>
              <a:rPr kumimoji="0" lang="ja-JP" altLang="en-US" sz="1200" kern="100" dirty="0">
                <a:latin typeface="+mn-ea"/>
                <a:cs typeface="Times New Roman"/>
              </a:rPr>
              <a:t>　　・中重度の要介護者や認知症高齢者等の介護サービスの充実</a:t>
            </a:r>
            <a:endParaRPr kumimoji="0" lang="en-US" altLang="ja-JP" sz="1200" kern="100" dirty="0">
              <a:latin typeface="+mn-ea"/>
              <a:cs typeface="Times New Roman"/>
            </a:endParaRPr>
          </a:p>
          <a:p>
            <a:pPr marL="95250" indent="-95250" algn="just">
              <a:defRPr/>
            </a:pPr>
            <a:r>
              <a:rPr kumimoji="0" lang="ja-JP" altLang="en-US" sz="1200" kern="100" dirty="0">
                <a:latin typeface="+mn-ea"/>
                <a:cs typeface="Times New Roman"/>
              </a:rPr>
              <a:t>　　　　　</a:t>
            </a:r>
            <a:r>
              <a:rPr kumimoji="0" lang="ja-JP" altLang="en-US" sz="1100" kern="100" dirty="0">
                <a:latin typeface="+mn-ea"/>
                <a:cs typeface="Times New Roman"/>
              </a:rPr>
              <a:t>　（２６６億円＜改定率換算で＋０．５６％＞）</a:t>
            </a:r>
            <a:endParaRPr kumimoji="0" lang="en-US" altLang="ja-JP" sz="1100" kern="100" dirty="0">
              <a:latin typeface="+mn-ea"/>
              <a:cs typeface="Times New Roman"/>
            </a:endParaRPr>
          </a:p>
          <a:p>
            <a:pPr marL="95250" indent="-95250" algn="just" eaLnBrk="1" fontAlgn="auto" hangingPunct="1">
              <a:spcBef>
                <a:spcPts val="0"/>
              </a:spcBef>
              <a:spcAft>
                <a:spcPts val="0"/>
              </a:spcAft>
              <a:defRPr/>
            </a:pPr>
            <a:endParaRPr kumimoji="0" lang="en-US" altLang="ja-JP" sz="1200" kern="100" dirty="0">
              <a:latin typeface="+mn-ea"/>
              <a:cs typeface="Times New Roman"/>
            </a:endParaRPr>
          </a:p>
          <a:p>
            <a:pPr marL="95250" indent="-95250" algn="just" eaLnBrk="1" fontAlgn="auto" hangingPunct="1">
              <a:spcBef>
                <a:spcPts val="0"/>
              </a:spcBef>
              <a:spcAft>
                <a:spcPts val="0"/>
              </a:spcAft>
              <a:defRPr/>
            </a:pPr>
            <a:r>
              <a:rPr kumimoji="0" lang="ja-JP" altLang="en-US" sz="1200" kern="100" dirty="0">
                <a:latin typeface="+mn-ea"/>
                <a:cs typeface="Times New Roman"/>
              </a:rPr>
              <a:t>　</a:t>
            </a:r>
            <a:endParaRPr kumimoji="0" lang="en-US" altLang="ja-JP" sz="1200" kern="100" dirty="0">
              <a:latin typeface="+mn-ea"/>
              <a:cs typeface="Times New Roman"/>
            </a:endParaRPr>
          </a:p>
        </p:txBody>
      </p:sp>
      <p:sp>
        <p:nvSpPr>
          <p:cNvPr id="39" name="テキスト ボックス 38"/>
          <p:cNvSpPr txBox="1"/>
          <p:nvPr/>
        </p:nvSpPr>
        <p:spPr>
          <a:xfrm>
            <a:off x="5056964" y="6000482"/>
            <a:ext cx="4212000" cy="595243"/>
          </a:xfrm>
          <a:prstGeom prst="rect">
            <a:avLst/>
          </a:prstGeom>
          <a:solidFill>
            <a:schemeClr val="bg1"/>
          </a:solidFill>
          <a:ln w="9525">
            <a:solidFill>
              <a:schemeClr val="tx1"/>
            </a:solidFill>
            <a:prstDash val="sysDot"/>
          </a:ln>
          <a:effectLst/>
        </p:spPr>
        <p:txBody>
          <a:bodyPr/>
          <a:lstStyle/>
          <a:p>
            <a:pPr marL="95250" indent="-95250" algn="just">
              <a:defRPr/>
            </a:pPr>
            <a:r>
              <a:rPr kumimoji="0" lang="ja-JP" altLang="en-US" sz="1050" kern="100" dirty="0">
                <a:latin typeface="+mn-ea"/>
                <a:cs typeface="Times New Roman"/>
              </a:rPr>
              <a:t>（参考：改定率）</a:t>
            </a:r>
            <a:endParaRPr kumimoji="0" lang="en-US" altLang="ja-JP" sz="1050" kern="100" dirty="0">
              <a:latin typeface="+mn-ea"/>
              <a:cs typeface="Times New Roman"/>
            </a:endParaRPr>
          </a:p>
          <a:p>
            <a:pPr marL="95250" indent="-95250" algn="just">
              <a:defRPr/>
            </a:pPr>
            <a:r>
              <a:rPr kumimoji="0" lang="ja-JP" altLang="en-US" sz="1050" kern="100" dirty="0">
                <a:latin typeface="+mn-ea"/>
                <a:cs typeface="Times New Roman"/>
              </a:rPr>
              <a:t>　　　改定率▲２．２７％</a:t>
            </a:r>
            <a:endParaRPr kumimoji="0" lang="en-US" altLang="ja-JP" sz="1050" kern="100" dirty="0">
              <a:latin typeface="+mn-ea"/>
              <a:cs typeface="Times New Roman"/>
            </a:endParaRPr>
          </a:p>
          <a:p>
            <a:pPr marL="95250" indent="-95250" algn="just">
              <a:defRPr/>
            </a:pPr>
            <a:r>
              <a:rPr kumimoji="0" lang="ja-JP" altLang="en-US" sz="1050" kern="100" dirty="0">
                <a:latin typeface="+mn-ea"/>
                <a:cs typeface="Times New Roman"/>
              </a:rPr>
              <a:t>　　</a:t>
            </a:r>
            <a:r>
              <a:rPr kumimoji="0" lang="ja-JP" altLang="en-US" sz="900" kern="100" dirty="0">
                <a:latin typeface="+mn-ea"/>
                <a:cs typeface="Times New Roman"/>
              </a:rPr>
              <a:t>（処遇改善：＋１．６５％、介護サービスの充実：＋０．５６％、その他：▲４．４８％）</a:t>
            </a:r>
            <a:endParaRPr kumimoji="0" lang="en-US" altLang="ja-JP" sz="900" kern="100" dirty="0">
              <a:latin typeface="+mn-ea"/>
              <a:cs typeface="Times New Roman"/>
            </a:endParaRPr>
          </a:p>
          <a:p>
            <a:pPr marL="95250" indent="-95250" algn="just">
              <a:defRPr/>
            </a:pPr>
            <a:r>
              <a:rPr kumimoji="0" lang="ja-JP" altLang="en-US" sz="1050" kern="100" dirty="0">
                <a:latin typeface="+mn-ea"/>
                <a:cs typeface="Times New Roman"/>
              </a:rPr>
              <a:t>　</a:t>
            </a:r>
            <a:endParaRPr kumimoji="0" lang="en-US" altLang="ja-JP" sz="1050" strike="sngStrike" kern="100" dirty="0">
              <a:solidFill>
                <a:srgbClr val="FF0000"/>
              </a:solidFill>
              <a:latin typeface="+mn-ea"/>
              <a:cs typeface="Times New Roman"/>
            </a:endParaRPr>
          </a:p>
        </p:txBody>
      </p:sp>
      <p:sp>
        <p:nvSpPr>
          <p:cNvPr id="2" name="正方形/長方形 1"/>
          <p:cNvSpPr/>
          <p:nvPr/>
        </p:nvSpPr>
        <p:spPr>
          <a:xfrm>
            <a:off x="261616" y="5721239"/>
            <a:ext cx="4685352" cy="432000"/>
          </a:xfrm>
          <a:prstGeom prst="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4" name="正方形/長方形 23"/>
          <p:cNvSpPr/>
          <p:nvPr/>
        </p:nvSpPr>
        <p:spPr>
          <a:xfrm>
            <a:off x="261616" y="3645024"/>
            <a:ext cx="9396000" cy="948439"/>
          </a:xfrm>
          <a:prstGeom prst="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5" name="スライド番号プレースホルダー 1"/>
          <p:cNvSpPr txBox="1">
            <a:spLocks/>
          </p:cNvSpPr>
          <p:nvPr/>
        </p:nvSpPr>
        <p:spPr>
          <a:xfrm>
            <a:off x="7579386" y="6497638"/>
            <a:ext cx="2310289" cy="365125"/>
          </a:xfrm>
          <a:prstGeom prst="rect">
            <a:avLst/>
          </a:prstGeom>
        </p:spPr>
        <p:txBody>
          <a:bodyPr vert="horz" lIns="91440" tIns="45720" rIns="91440" bIns="45720" rtlCol="0" anchor="ctr"/>
          <a:lstStyle>
            <a:defPPr>
              <a:defRPr lang="ja-JP"/>
            </a:defPPr>
            <a:lvl1pPr marL="0" algn="r" defTabSz="914238" rtl="0" eaLnBrk="1" latinLnBrk="0" hangingPunct="1">
              <a:defRPr kumimoji="1" sz="1200" kern="1200">
                <a:solidFill>
                  <a:schemeClr val="tx1">
                    <a:tint val="75000"/>
                  </a:schemeClr>
                </a:solidFill>
                <a:latin typeface="+mn-lt"/>
                <a:ea typeface="+mn-ea"/>
                <a:cs typeface="+mn-cs"/>
              </a:defRPr>
            </a:lvl1pPr>
            <a:lvl2pPr marL="457120" algn="l" defTabSz="914238" rtl="0" eaLnBrk="1" latinLnBrk="0" hangingPunct="1">
              <a:defRPr kumimoji="1" sz="1800" kern="1200">
                <a:solidFill>
                  <a:schemeClr val="tx1"/>
                </a:solidFill>
                <a:latin typeface="+mn-lt"/>
                <a:ea typeface="+mn-ea"/>
                <a:cs typeface="+mn-cs"/>
              </a:defRPr>
            </a:lvl2pPr>
            <a:lvl3pPr marL="914238" algn="l" defTabSz="914238" rtl="0" eaLnBrk="1" latinLnBrk="0" hangingPunct="1">
              <a:defRPr kumimoji="1" sz="1800" kern="1200">
                <a:solidFill>
                  <a:schemeClr val="tx1"/>
                </a:solidFill>
                <a:latin typeface="+mn-lt"/>
                <a:ea typeface="+mn-ea"/>
                <a:cs typeface="+mn-cs"/>
              </a:defRPr>
            </a:lvl3pPr>
            <a:lvl4pPr marL="1371357" algn="l" defTabSz="914238" rtl="0" eaLnBrk="1" latinLnBrk="0" hangingPunct="1">
              <a:defRPr kumimoji="1" sz="1800" kern="1200">
                <a:solidFill>
                  <a:schemeClr val="tx1"/>
                </a:solidFill>
                <a:latin typeface="+mn-lt"/>
                <a:ea typeface="+mn-ea"/>
                <a:cs typeface="+mn-cs"/>
              </a:defRPr>
            </a:lvl4pPr>
            <a:lvl5pPr marL="1828476" algn="l" defTabSz="914238" rtl="0" eaLnBrk="1" latinLnBrk="0" hangingPunct="1">
              <a:defRPr kumimoji="1" sz="1800" kern="1200">
                <a:solidFill>
                  <a:schemeClr val="tx1"/>
                </a:solidFill>
                <a:latin typeface="+mn-lt"/>
                <a:ea typeface="+mn-ea"/>
                <a:cs typeface="+mn-cs"/>
              </a:defRPr>
            </a:lvl5pPr>
            <a:lvl6pPr marL="2285595" algn="l" defTabSz="914238" rtl="0" eaLnBrk="1" latinLnBrk="0" hangingPunct="1">
              <a:defRPr kumimoji="1" sz="1800" kern="1200">
                <a:solidFill>
                  <a:schemeClr val="tx1"/>
                </a:solidFill>
                <a:latin typeface="+mn-lt"/>
                <a:ea typeface="+mn-ea"/>
                <a:cs typeface="+mn-cs"/>
              </a:defRPr>
            </a:lvl6pPr>
            <a:lvl7pPr marL="2742714" algn="l" defTabSz="914238" rtl="0" eaLnBrk="1" latinLnBrk="0" hangingPunct="1">
              <a:defRPr kumimoji="1" sz="1800" kern="1200">
                <a:solidFill>
                  <a:schemeClr val="tx1"/>
                </a:solidFill>
                <a:latin typeface="+mn-lt"/>
                <a:ea typeface="+mn-ea"/>
                <a:cs typeface="+mn-cs"/>
              </a:defRPr>
            </a:lvl7pPr>
            <a:lvl8pPr marL="3199834" algn="l" defTabSz="914238" rtl="0" eaLnBrk="1" latinLnBrk="0" hangingPunct="1">
              <a:defRPr kumimoji="1" sz="1800" kern="1200">
                <a:solidFill>
                  <a:schemeClr val="tx1"/>
                </a:solidFill>
                <a:latin typeface="+mn-lt"/>
                <a:ea typeface="+mn-ea"/>
                <a:cs typeface="+mn-cs"/>
              </a:defRPr>
            </a:lvl8pPr>
            <a:lvl9pPr marL="3656952" algn="l" defTabSz="914238" rtl="0" eaLnBrk="1" latinLnBrk="0" hangingPunct="1">
              <a:defRPr kumimoji="1" sz="1800" kern="1200">
                <a:solidFill>
                  <a:schemeClr val="tx1"/>
                </a:solidFill>
                <a:latin typeface="+mn-lt"/>
                <a:ea typeface="+mn-ea"/>
                <a:cs typeface="+mn-cs"/>
              </a:defRPr>
            </a:lvl9pPr>
          </a:lstStyle>
          <a:p>
            <a:fld id="{D2222422-83F9-4FA6-BF99-16FCF983496F}" type="slidenum">
              <a:rPr lang="ja-JP" altLang="en-US" sz="1400" smtClean="0">
                <a:solidFill>
                  <a:schemeClr val="tx1"/>
                </a:solidFill>
                <a:latin typeface="Bodoni MT Black" panose="02070A03080606020203" pitchFamily="18" charset="0"/>
              </a:rPr>
              <a:pPr/>
              <a:t>5</a:t>
            </a:fld>
            <a:endParaRPr lang="ja-JP" altLang="en-US" sz="1400" dirty="0">
              <a:solidFill>
                <a:schemeClr val="tx1"/>
              </a:solidFill>
              <a:latin typeface="Bodoni MT Black" panose="02070A03080606020203" pitchFamily="18" charset="0"/>
            </a:endParaRPr>
          </a:p>
        </p:txBody>
      </p:sp>
      <p:sp>
        <p:nvSpPr>
          <p:cNvPr id="26" name="正方形/長方形 25"/>
          <p:cNvSpPr/>
          <p:nvPr/>
        </p:nvSpPr>
        <p:spPr>
          <a:xfrm>
            <a:off x="7751742" y="1384486"/>
            <a:ext cx="412180" cy="149232"/>
          </a:xfrm>
          <a:prstGeom prst="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 name="テキスト ボックス 2"/>
          <p:cNvSpPr txBox="1"/>
          <p:nvPr/>
        </p:nvSpPr>
        <p:spPr>
          <a:xfrm>
            <a:off x="8200337" y="1335159"/>
            <a:ext cx="1718834" cy="261610"/>
          </a:xfrm>
          <a:prstGeom prst="rect">
            <a:avLst/>
          </a:prstGeom>
          <a:noFill/>
        </p:spPr>
        <p:txBody>
          <a:bodyPr wrap="square" rtlCol="0">
            <a:spAutoFit/>
          </a:bodyPr>
          <a:lstStyle/>
          <a:p>
            <a:r>
              <a:rPr kumimoji="1" lang="ja-JP" altLang="en-US" sz="1100" dirty="0" smtClean="0"/>
              <a:t>が介護人材確保の関係</a:t>
            </a:r>
            <a:endParaRPr kumimoji="1" lang="ja-JP" altLang="en-US" sz="1100" dirty="0"/>
          </a:p>
        </p:txBody>
      </p:sp>
    </p:spTree>
    <p:extLst>
      <p:ext uri="{BB962C8B-B14F-4D97-AF65-F5344CB8AC3E}">
        <p14:creationId xmlns:p14="http://schemas.microsoft.com/office/powerpoint/2010/main" val="22181157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80"/>
          <p:cNvSpPr>
            <a:spLocks noChangeArrowheads="1"/>
          </p:cNvSpPr>
          <p:nvPr/>
        </p:nvSpPr>
        <p:spPr bwMode="auto">
          <a:xfrm>
            <a:off x="5627" y="-3468"/>
            <a:ext cx="988404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51" tIns="45678" rIns="91351" bIns="45678" anchor="ctr"/>
          <a:lstStyle/>
          <a:p>
            <a:pPr algn="ctr">
              <a:tabLst>
                <a:tab pos="1700213" algn="l"/>
              </a:tabLst>
            </a:pPr>
            <a:r>
              <a:rPr lang="ja-JP" altLang="en-US" sz="2000" b="1" dirty="0">
                <a:latin typeface="ＭＳ Ｐゴシック" panose="020B0600070205080204" pitchFamily="50" charset="-128"/>
                <a:ea typeface="ＭＳ Ｐゴシック" panose="020B0600070205080204" pitchFamily="50" charset="-128"/>
              </a:rPr>
              <a:t>介護保険事業</a:t>
            </a:r>
            <a:r>
              <a:rPr lang="ja-JP" altLang="en-US" sz="2000" b="1" dirty="0" smtClean="0">
                <a:latin typeface="ＭＳ Ｐゴシック" panose="020B0600070205080204" pitchFamily="50" charset="-128"/>
                <a:ea typeface="ＭＳ Ｐゴシック" panose="020B0600070205080204" pitchFamily="50" charset="-128"/>
              </a:rPr>
              <a:t>計画と連動した人材確保の取組</a:t>
            </a:r>
            <a:endParaRPr lang="ja-JP" altLang="en-US" sz="2000" b="1" dirty="0">
              <a:latin typeface="ＭＳ Ｐゴシック" panose="020B0600070205080204" pitchFamily="50" charset="-128"/>
              <a:ea typeface="ＭＳ Ｐゴシック" panose="020B0600070205080204" pitchFamily="50" charset="-128"/>
            </a:endParaRPr>
          </a:p>
        </p:txBody>
      </p:sp>
      <p:sp>
        <p:nvSpPr>
          <p:cNvPr id="75" name="直角三角形 74"/>
          <p:cNvSpPr/>
          <p:nvPr/>
        </p:nvSpPr>
        <p:spPr>
          <a:xfrm flipH="1">
            <a:off x="-8298853" y="1467553"/>
            <a:ext cx="6500371" cy="2405301"/>
          </a:xfrm>
          <a:prstGeom prst="rtTriangle">
            <a:avLst/>
          </a:prstGeom>
          <a:pattFill prst="ltVert">
            <a:fgClr>
              <a:schemeClr val="tx2">
                <a:lumMod val="40000"/>
                <a:lumOff val="60000"/>
              </a:schemeClr>
            </a:fgClr>
            <a:bgClr>
              <a:schemeClr val="accent5">
                <a:lumMod val="20000"/>
                <a:lumOff val="8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6" name="テキスト ボックス 75"/>
          <p:cNvSpPr txBox="1"/>
          <p:nvPr/>
        </p:nvSpPr>
        <p:spPr>
          <a:xfrm>
            <a:off x="-8875256" y="3927995"/>
            <a:ext cx="988850" cy="461665"/>
          </a:xfrm>
          <a:prstGeom prst="rect">
            <a:avLst/>
          </a:prstGeom>
          <a:noFill/>
        </p:spPr>
        <p:txBody>
          <a:bodyPr wrap="square" rtlCol="0">
            <a:spAutoFit/>
          </a:bodyPr>
          <a:lstStyle/>
          <a:p>
            <a:pPr algn="ctr"/>
            <a:r>
              <a:rPr lang="en-US" altLang="ja-JP" sz="1200" b="1" dirty="0" smtClean="0">
                <a:solidFill>
                  <a:schemeClr val="bg2">
                    <a:lumMod val="25000"/>
                  </a:schemeClr>
                </a:solidFill>
                <a:latin typeface="+mn-ea"/>
              </a:rPr>
              <a:t>2013</a:t>
            </a:r>
            <a:r>
              <a:rPr lang="ja-JP" altLang="en-US" sz="1200" b="1" dirty="0">
                <a:solidFill>
                  <a:schemeClr val="bg2">
                    <a:lumMod val="25000"/>
                  </a:schemeClr>
                </a:solidFill>
                <a:latin typeface="+mn-ea"/>
              </a:rPr>
              <a:t>年度</a:t>
            </a:r>
            <a:endParaRPr lang="en-US" altLang="ja-JP" sz="1200" b="1" dirty="0" smtClean="0">
              <a:solidFill>
                <a:schemeClr val="bg2">
                  <a:lumMod val="25000"/>
                </a:schemeClr>
              </a:solidFill>
              <a:latin typeface="+mn-ea"/>
            </a:endParaRPr>
          </a:p>
          <a:p>
            <a:pPr algn="ctr"/>
            <a:r>
              <a:rPr lang="ja-JP" altLang="en-US" sz="1200" b="1" dirty="0" smtClean="0">
                <a:solidFill>
                  <a:schemeClr val="bg2">
                    <a:lumMod val="25000"/>
                  </a:schemeClr>
                </a:solidFill>
                <a:latin typeface="+mn-ea"/>
              </a:rPr>
              <a:t>（</a:t>
            </a:r>
            <a:r>
              <a:rPr lang="en-US" altLang="ja-JP" sz="1200" b="1" dirty="0" smtClean="0">
                <a:solidFill>
                  <a:schemeClr val="bg2">
                    <a:lumMod val="25000"/>
                  </a:schemeClr>
                </a:solidFill>
                <a:latin typeface="+mn-ea"/>
              </a:rPr>
              <a:t>H25</a:t>
            </a:r>
            <a:r>
              <a:rPr lang="ja-JP" altLang="en-US" sz="1200" b="1" dirty="0" smtClean="0">
                <a:solidFill>
                  <a:schemeClr val="bg2">
                    <a:lumMod val="25000"/>
                  </a:schemeClr>
                </a:solidFill>
                <a:latin typeface="+mn-ea"/>
              </a:rPr>
              <a:t>年度</a:t>
            </a:r>
            <a:r>
              <a:rPr lang="en-US" altLang="ja-JP" sz="1200" b="1" dirty="0" smtClean="0">
                <a:solidFill>
                  <a:schemeClr val="bg2">
                    <a:lumMod val="25000"/>
                  </a:schemeClr>
                </a:solidFill>
                <a:latin typeface="+mn-ea"/>
              </a:rPr>
              <a:t>)</a:t>
            </a:r>
            <a:endParaRPr kumimoji="1" lang="en-US" altLang="ja-JP" sz="1200" b="1" dirty="0" smtClean="0">
              <a:solidFill>
                <a:schemeClr val="bg2">
                  <a:lumMod val="25000"/>
                </a:schemeClr>
              </a:solidFill>
              <a:latin typeface="+mn-ea"/>
            </a:endParaRPr>
          </a:p>
        </p:txBody>
      </p:sp>
      <p:cxnSp>
        <p:nvCxnSpPr>
          <p:cNvPr id="77" name="直線矢印コネクタ 76"/>
          <p:cNvCxnSpPr/>
          <p:nvPr/>
        </p:nvCxnSpPr>
        <p:spPr>
          <a:xfrm flipH="1" flipV="1">
            <a:off x="-2792333" y="1818854"/>
            <a:ext cx="8141" cy="927502"/>
          </a:xfrm>
          <a:prstGeom prst="straightConnector1">
            <a:avLst/>
          </a:prstGeom>
          <a:ln w="57150">
            <a:solidFill>
              <a:schemeClr val="accent1">
                <a:lumMod val="60000"/>
                <a:lumOff val="40000"/>
              </a:schemeClr>
            </a:solidFill>
            <a:tailEnd type="arrow"/>
          </a:ln>
        </p:spPr>
        <p:style>
          <a:lnRef idx="3">
            <a:schemeClr val="accent1"/>
          </a:lnRef>
          <a:fillRef idx="0">
            <a:schemeClr val="accent1"/>
          </a:fillRef>
          <a:effectRef idx="2">
            <a:schemeClr val="accent1"/>
          </a:effectRef>
          <a:fontRef idx="minor">
            <a:schemeClr val="tx1"/>
          </a:fontRef>
        </p:style>
      </p:cxnSp>
      <p:sp>
        <p:nvSpPr>
          <p:cNvPr id="78" name="テキスト ボックス 77"/>
          <p:cNvSpPr txBox="1"/>
          <p:nvPr/>
        </p:nvSpPr>
        <p:spPr>
          <a:xfrm>
            <a:off x="-2300460" y="3926710"/>
            <a:ext cx="988850" cy="461665"/>
          </a:xfrm>
          <a:prstGeom prst="rect">
            <a:avLst/>
          </a:prstGeom>
          <a:noFill/>
        </p:spPr>
        <p:txBody>
          <a:bodyPr wrap="square" rtlCol="0">
            <a:spAutoFit/>
          </a:bodyPr>
          <a:lstStyle/>
          <a:p>
            <a:pPr algn="ctr"/>
            <a:r>
              <a:rPr lang="en-US" altLang="ja-JP" sz="1200" b="1" dirty="0" smtClean="0">
                <a:solidFill>
                  <a:schemeClr val="bg2">
                    <a:lumMod val="25000"/>
                  </a:schemeClr>
                </a:solidFill>
                <a:latin typeface="+mn-ea"/>
              </a:rPr>
              <a:t>2025</a:t>
            </a:r>
            <a:r>
              <a:rPr lang="ja-JP" altLang="en-US" sz="1200" b="1" dirty="0" smtClean="0">
                <a:solidFill>
                  <a:schemeClr val="bg2">
                    <a:lumMod val="25000"/>
                  </a:schemeClr>
                </a:solidFill>
                <a:latin typeface="+mn-ea"/>
              </a:rPr>
              <a:t>年度</a:t>
            </a:r>
            <a:endParaRPr lang="en-US" altLang="ja-JP" sz="1200" b="1" dirty="0" smtClean="0">
              <a:solidFill>
                <a:schemeClr val="bg2">
                  <a:lumMod val="25000"/>
                </a:schemeClr>
              </a:solidFill>
              <a:latin typeface="+mn-ea"/>
            </a:endParaRPr>
          </a:p>
          <a:p>
            <a:pPr algn="ctr"/>
            <a:r>
              <a:rPr lang="ja-JP" altLang="en-US" sz="1200" b="1" dirty="0" smtClean="0">
                <a:solidFill>
                  <a:schemeClr val="bg2">
                    <a:lumMod val="25000"/>
                  </a:schemeClr>
                </a:solidFill>
                <a:latin typeface="+mn-ea"/>
              </a:rPr>
              <a:t>（</a:t>
            </a:r>
            <a:r>
              <a:rPr lang="en-US" altLang="ja-JP" sz="1200" b="1" dirty="0" smtClean="0">
                <a:solidFill>
                  <a:schemeClr val="bg2">
                    <a:lumMod val="25000"/>
                  </a:schemeClr>
                </a:solidFill>
                <a:latin typeface="+mn-ea"/>
              </a:rPr>
              <a:t>H37</a:t>
            </a:r>
            <a:r>
              <a:rPr lang="ja-JP" altLang="en-US" sz="1200" b="1" dirty="0" smtClean="0">
                <a:solidFill>
                  <a:schemeClr val="bg2">
                    <a:lumMod val="25000"/>
                  </a:schemeClr>
                </a:solidFill>
                <a:latin typeface="+mn-ea"/>
              </a:rPr>
              <a:t>年度</a:t>
            </a:r>
            <a:r>
              <a:rPr lang="en-US" altLang="ja-JP" sz="1200" b="1" dirty="0" smtClean="0">
                <a:solidFill>
                  <a:schemeClr val="bg2">
                    <a:lumMod val="25000"/>
                  </a:schemeClr>
                </a:solidFill>
                <a:latin typeface="+mn-ea"/>
              </a:rPr>
              <a:t>)</a:t>
            </a:r>
            <a:endParaRPr kumimoji="1" lang="en-US" altLang="ja-JP" sz="1200" b="1" dirty="0" smtClean="0">
              <a:solidFill>
                <a:schemeClr val="bg2">
                  <a:lumMod val="25000"/>
                </a:schemeClr>
              </a:solidFill>
              <a:latin typeface="+mn-ea"/>
            </a:endParaRPr>
          </a:p>
        </p:txBody>
      </p:sp>
      <p:sp>
        <p:nvSpPr>
          <p:cNvPr id="79" name="テキスト ボックス 78"/>
          <p:cNvSpPr txBox="1"/>
          <p:nvPr/>
        </p:nvSpPr>
        <p:spPr>
          <a:xfrm>
            <a:off x="-7807836" y="3926711"/>
            <a:ext cx="988850" cy="461665"/>
          </a:xfrm>
          <a:prstGeom prst="rect">
            <a:avLst/>
          </a:prstGeom>
          <a:noFill/>
        </p:spPr>
        <p:txBody>
          <a:bodyPr wrap="square" rtlCol="0">
            <a:spAutoFit/>
          </a:bodyPr>
          <a:lstStyle/>
          <a:p>
            <a:pPr algn="ctr"/>
            <a:r>
              <a:rPr lang="en-US" altLang="ja-JP" sz="1200" b="1" dirty="0" smtClean="0">
                <a:solidFill>
                  <a:schemeClr val="bg2">
                    <a:lumMod val="25000"/>
                  </a:schemeClr>
                </a:solidFill>
                <a:latin typeface="+mn-ea"/>
              </a:rPr>
              <a:t>2015</a:t>
            </a:r>
            <a:r>
              <a:rPr lang="ja-JP" altLang="en-US" sz="1200" b="1" dirty="0" smtClean="0">
                <a:solidFill>
                  <a:schemeClr val="bg2">
                    <a:lumMod val="25000"/>
                  </a:schemeClr>
                </a:solidFill>
                <a:latin typeface="+mn-ea"/>
              </a:rPr>
              <a:t>年度</a:t>
            </a:r>
            <a:endParaRPr lang="en-US" altLang="ja-JP" sz="1200" b="1" dirty="0" smtClean="0">
              <a:solidFill>
                <a:schemeClr val="bg2">
                  <a:lumMod val="25000"/>
                </a:schemeClr>
              </a:solidFill>
              <a:latin typeface="+mn-ea"/>
            </a:endParaRPr>
          </a:p>
          <a:p>
            <a:pPr algn="ctr"/>
            <a:r>
              <a:rPr lang="ja-JP" altLang="en-US" sz="1200" b="1" dirty="0" smtClean="0">
                <a:solidFill>
                  <a:schemeClr val="bg2">
                    <a:lumMod val="25000"/>
                  </a:schemeClr>
                </a:solidFill>
                <a:latin typeface="+mn-ea"/>
              </a:rPr>
              <a:t>（</a:t>
            </a:r>
            <a:r>
              <a:rPr lang="en-US" altLang="ja-JP" sz="1200" b="1" dirty="0" smtClean="0">
                <a:solidFill>
                  <a:schemeClr val="bg2">
                    <a:lumMod val="25000"/>
                  </a:schemeClr>
                </a:solidFill>
                <a:latin typeface="+mn-ea"/>
              </a:rPr>
              <a:t>H27</a:t>
            </a:r>
            <a:r>
              <a:rPr lang="ja-JP" altLang="en-US" sz="1200" b="1" dirty="0" smtClean="0">
                <a:solidFill>
                  <a:schemeClr val="bg2">
                    <a:lumMod val="25000"/>
                  </a:schemeClr>
                </a:solidFill>
                <a:latin typeface="+mn-ea"/>
              </a:rPr>
              <a:t>年度</a:t>
            </a:r>
            <a:r>
              <a:rPr lang="en-US" altLang="ja-JP" sz="1200" b="1" dirty="0" smtClean="0">
                <a:solidFill>
                  <a:schemeClr val="bg2">
                    <a:lumMod val="25000"/>
                  </a:schemeClr>
                </a:solidFill>
                <a:latin typeface="+mn-ea"/>
              </a:rPr>
              <a:t>)</a:t>
            </a:r>
            <a:endParaRPr kumimoji="1" lang="en-US" altLang="ja-JP" sz="1200" b="1" dirty="0" smtClean="0">
              <a:solidFill>
                <a:schemeClr val="bg2">
                  <a:lumMod val="25000"/>
                </a:schemeClr>
              </a:solidFill>
              <a:latin typeface="+mn-ea"/>
            </a:endParaRPr>
          </a:p>
        </p:txBody>
      </p:sp>
      <p:cxnSp>
        <p:nvCxnSpPr>
          <p:cNvPr id="81" name="直線矢印コネクタ 80"/>
          <p:cNvCxnSpPr>
            <a:stCxn id="86" idx="5"/>
          </p:cNvCxnSpPr>
          <p:nvPr/>
        </p:nvCxnSpPr>
        <p:spPr>
          <a:xfrm flipV="1">
            <a:off x="-4626446" y="2495761"/>
            <a:ext cx="15728" cy="489468"/>
          </a:xfrm>
          <a:prstGeom prst="straightConnector1">
            <a:avLst/>
          </a:prstGeom>
          <a:gradFill>
            <a:gsLst>
              <a:gs pos="0">
                <a:schemeClr val="accent2">
                  <a:lumMod val="40000"/>
                  <a:lumOff val="60000"/>
                </a:schemeClr>
              </a:gs>
              <a:gs pos="48800">
                <a:schemeClr val="accent2">
                  <a:lumMod val="40000"/>
                  <a:lumOff val="60000"/>
                </a:schemeClr>
              </a:gs>
              <a:gs pos="100000">
                <a:schemeClr val="accent2">
                  <a:lumMod val="20000"/>
                  <a:lumOff val="80000"/>
                </a:schemeClr>
              </a:gs>
            </a:gsLst>
            <a:lin ang="5400000" scaled="0"/>
          </a:gradFill>
          <a:ln w="57150">
            <a:solidFill>
              <a:schemeClr val="accent1">
                <a:lumMod val="60000"/>
                <a:lumOff val="40000"/>
              </a:schemeClr>
            </a:solidFill>
            <a:tailEnd type="arrow"/>
          </a:ln>
        </p:spPr>
        <p:style>
          <a:lnRef idx="3">
            <a:schemeClr val="accent1"/>
          </a:lnRef>
          <a:fillRef idx="0">
            <a:schemeClr val="accent1"/>
          </a:fillRef>
          <a:effectRef idx="2">
            <a:schemeClr val="accent1"/>
          </a:effectRef>
          <a:fontRef idx="minor">
            <a:schemeClr val="tx1"/>
          </a:fontRef>
        </p:style>
      </p:cxnSp>
      <p:cxnSp>
        <p:nvCxnSpPr>
          <p:cNvPr id="83" name="直線矢印コネクタ 82"/>
          <p:cNvCxnSpPr/>
          <p:nvPr/>
        </p:nvCxnSpPr>
        <p:spPr>
          <a:xfrm flipV="1">
            <a:off x="-6282629" y="3087196"/>
            <a:ext cx="0" cy="165938"/>
          </a:xfrm>
          <a:prstGeom prst="straightConnector1">
            <a:avLst/>
          </a:prstGeom>
          <a:gradFill>
            <a:gsLst>
              <a:gs pos="0">
                <a:schemeClr val="accent2">
                  <a:lumMod val="40000"/>
                  <a:lumOff val="60000"/>
                </a:schemeClr>
              </a:gs>
              <a:gs pos="48800">
                <a:schemeClr val="accent2">
                  <a:lumMod val="40000"/>
                  <a:lumOff val="60000"/>
                </a:schemeClr>
              </a:gs>
              <a:gs pos="100000">
                <a:schemeClr val="accent2">
                  <a:lumMod val="20000"/>
                  <a:lumOff val="80000"/>
                </a:schemeClr>
              </a:gs>
            </a:gsLst>
            <a:lin ang="5400000" scaled="0"/>
          </a:gradFill>
          <a:ln w="38100">
            <a:solidFill>
              <a:schemeClr val="accent1">
                <a:lumMod val="60000"/>
                <a:lumOff val="40000"/>
              </a:schemeClr>
            </a:solidFill>
            <a:tailEnd type="arrow"/>
          </a:ln>
        </p:spPr>
        <p:style>
          <a:lnRef idx="3">
            <a:schemeClr val="accent1"/>
          </a:lnRef>
          <a:fillRef idx="0">
            <a:schemeClr val="accent1"/>
          </a:fillRef>
          <a:effectRef idx="2">
            <a:schemeClr val="accent1"/>
          </a:effectRef>
          <a:fontRef idx="minor">
            <a:schemeClr val="tx1"/>
          </a:fontRef>
        </p:style>
      </p:cxnSp>
      <p:grpSp>
        <p:nvGrpSpPr>
          <p:cNvPr id="8" name="グループ化 7"/>
          <p:cNvGrpSpPr/>
          <p:nvPr/>
        </p:nvGrpSpPr>
        <p:grpSpPr>
          <a:xfrm>
            <a:off x="-8422002" y="2634987"/>
            <a:ext cx="6599686" cy="1265900"/>
            <a:chOff x="-8422002" y="2634987"/>
            <a:chExt cx="6599686" cy="1265900"/>
          </a:xfrm>
          <a:gradFill>
            <a:gsLst>
              <a:gs pos="0">
                <a:schemeClr val="accent2">
                  <a:lumMod val="40000"/>
                  <a:lumOff val="60000"/>
                </a:schemeClr>
              </a:gs>
              <a:gs pos="100000">
                <a:schemeClr val="accent2">
                  <a:lumMod val="20000"/>
                  <a:lumOff val="80000"/>
                </a:schemeClr>
              </a:gs>
            </a:gsLst>
            <a:lin ang="5400000" scaled="0"/>
          </a:gradFill>
        </p:grpSpPr>
        <p:sp>
          <p:nvSpPr>
            <p:cNvPr id="84" name="直角三角形 83"/>
            <p:cNvSpPr/>
            <p:nvPr/>
          </p:nvSpPr>
          <p:spPr>
            <a:xfrm flipH="1">
              <a:off x="-3762350" y="2634987"/>
              <a:ext cx="1940034" cy="21882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85" name="正方形/長方形 84"/>
            <p:cNvSpPr/>
            <p:nvPr/>
          </p:nvSpPr>
          <p:spPr>
            <a:xfrm>
              <a:off x="-3762349" y="2838571"/>
              <a:ext cx="1920327" cy="103428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6" name="直角三角形 85"/>
            <p:cNvSpPr/>
            <p:nvPr/>
          </p:nvSpPr>
          <p:spPr>
            <a:xfrm flipH="1">
              <a:off x="-5490541" y="2853811"/>
              <a:ext cx="1728191" cy="262836"/>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87" name="正方形/長方形 86"/>
            <p:cNvSpPr/>
            <p:nvPr/>
          </p:nvSpPr>
          <p:spPr>
            <a:xfrm>
              <a:off x="-5490541" y="3103681"/>
              <a:ext cx="1728192" cy="7724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8" name="直角三角形 87"/>
            <p:cNvSpPr/>
            <p:nvPr/>
          </p:nvSpPr>
          <p:spPr>
            <a:xfrm flipH="1">
              <a:off x="-7319554" y="3122095"/>
              <a:ext cx="1829011" cy="367813"/>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90" name="直角三角形 89"/>
            <p:cNvSpPr/>
            <p:nvPr/>
          </p:nvSpPr>
          <p:spPr>
            <a:xfrm flipH="1">
              <a:off x="-8422002" y="3489909"/>
              <a:ext cx="1102447" cy="40189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91" name="正方形/長方形 90"/>
            <p:cNvSpPr/>
            <p:nvPr/>
          </p:nvSpPr>
          <p:spPr>
            <a:xfrm>
              <a:off x="-7310199" y="3489909"/>
              <a:ext cx="1819656" cy="4109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cxnSp>
        <p:nvCxnSpPr>
          <p:cNvPr id="92" name="直線コネクタ 91"/>
          <p:cNvCxnSpPr/>
          <p:nvPr/>
        </p:nvCxnSpPr>
        <p:spPr>
          <a:xfrm flipV="1">
            <a:off x="-8380831" y="3489908"/>
            <a:ext cx="1067420" cy="394590"/>
          </a:xfrm>
          <a:prstGeom prst="line">
            <a:avLst/>
          </a:prstGeom>
          <a:gradFill>
            <a:gsLst>
              <a:gs pos="0">
                <a:schemeClr val="accent2">
                  <a:lumMod val="40000"/>
                  <a:lumOff val="60000"/>
                </a:schemeClr>
              </a:gs>
              <a:gs pos="48800">
                <a:schemeClr val="accent2">
                  <a:lumMod val="40000"/>
                  <a:lumOff val="60000"/>
                </a:schemeClr>
              </a:gs>
              <a:gs pos="100000">
                <a:schemeClr val="accent2">
                  <a:lumMod val="20000"/>
                  <a:lumOff val="80000"/>
                </a:schemeClr>
              </a:gs>
            </a:gsLst>
            <a:lin ang="5400000" scaled="0"/>
          </a:gradFill>
          <a:ln w="28575">
            <a:solidFill>
              <a:schemeClr val="accent2"/>
            </a:solidFill>
            <a:prstDash val="sysDash"/>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p:nvPr/>
        </p:nvCxnSpPr>
        <p:spPr>
          <a:xfrm flipV="1">
            <a:off x="-7310199" y="3103682"/>
            <a:ext cx="1819658" cy="386226"/>
          </a:xfrm>
          <a:prstGeom prst="line">
            <a:avLst/>
          </a:prstGeom>
          <a:gradFill>
            <a:gsLst>
              <a:gs pos="0">
                <a:schemeClr val="accent2">
                  <a:lumMod val="40000"/>
                  <a:lumOff val="60000"/>
                </a:schemeClr>
              </a:gs>
              <a:gs pos="48800">
                <a:schemeClr val="accent2">
                  <a:lumMod val="40000"/>
                  <a:lumOff val="60000"/>
                </a:schemeClr>
              </a:gs>
              <a:gs pos="100000">
                <a:schemeClr val="accent2">
                  <a:lumMod val="20000"/>
                  <a:lumOff val="80000"/>
                </a:schemeClr>
              </a:gs>
            </a:gsLst>
            <a:lin ang="5400000" scaled="0"/>
          </a:gradFill>
          <a:ln w="28575">
            <a:solidFill>
              <a:schemeClr val="accent2"/>
            </a:solidFill>
            <a:prstDash val="sysDash"/>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p:nvPr/>
        </p:nvCxnSpPr>
        <p:spPr>
          <a:xfrm flipV="1">
            <a:off x="-8752949" y="3872854"/>
            <a:ext cx="7323636" cy="22360"/>
          </a:xfrm>
          <a:prstGeom prst="line">
            <a:avLst/>
          </a:prstGeom>
          <a:gradFill>
            <a:gsLst>
              <a:gs pos="0">
                <a:schemeClr val="accent2">
                  <a:lumMod val="40000"/>
                  <a:lumOff val="60000"/>
                </a:schemeClr>
              </a:gs>
              <a:gs pos="48800">
                <a:schemeClr val="accent2">
                  <a:lumMod val="40000"/>
                  <a:lumOff val="60000"/>
                </a:schemeClr>
              </a:gs>
              <a:gs pos="100000">
                <a:schemeClr val="accent2">
                  <a:lumMod val="20000"/>
                  <a:lumOff val="80000"/>
                </a:schemeClr>
              </a:gs>
            </a:gsLst>
            <a:lin ang="5400000" scaled="0"/>
          </a:gradFill>
          <a:ln w="28575">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p:nvPr/>
        </p:nvCxnSpPr>
        <p:spPr>
          <a:xfrm flipV="1">
            <a:off x="-7313411" y="3483777"/>
            <a:ext cx="0" cy="432000"/>
          </a:xfrm>
          <a:prstGeom prst="line">
            <a:avLst/>
          </a:prstGeom>
          <a:ln w="28575">
            <a:solidFill>
              <a:schemeClr val="bg2">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96" name="テキスト ボックス 95"/>
          <p:cNvSpPr txBox="1"/>
          <p:nvPr/>
        </p:nvSpPr>
        <p:spPr>
          <a:xfrm>
            <a:off x="-8752949" y="3602658"/>
            <a:ext cx="1649745" cy="276999"/>
          </a:xfrm>
          <a:prstGeom prst="rect">
            <a:avLst/>
          </a:prstGeom>
          <a:noFill/>
        </p:spPr>
        <p:txBody>
          <a:bodyPr wrap="square" rtlCol="0">
            <a:spAutoFit/>
          </a:bodyPr>
          <a:lstStyle/>
          <a:p>
            <a:r>
              <a:rPr kumimoji="1" lang="en-US" altLang="ja-JP" sz="1200" b="1" dirty="0" smtClean="0">
                <a:latin typeface="+mn-ea"/>
              </a:rPr>
              <a:t>171</a:t>
            </a:r>
            <a:r>
              <a:rPr kumimoji="1" lang="ja-JP" altLang="en-US" sz="1200" b="1" dirty="0" smtClean="0">
                <a:latin typeface="+mn-ea"/>
              </a:rPr>
              <a:t>万人</a:t>
            </a:r>
            <a:endParaRPr kumimoji="1" lang="en-US" altLang="ja-JP" sz="1200" b="1" dirty="0" smtClean="0">
              <a:latin typeface="+mn-ea"/>
            </a:endParaRPr>
          </a:p>
        </p:txBody>
      </p:sp>
      <p:sp>
        <p:nvSpPr>
          <p:cNvPr id="97" name="テキスト ボックス 96"/>
          <p:cNvSpPr txBox="1"/>
          <p:nvPr/>
        </p:nvSpPr>
        <p:spPr>
          <a:xfrm>
            <a:off x="-3232945" y="2780928"/>
            <a:ext cx="1774852" cy="276999"/>
          </a:xfrm>
          <a:prstGeom prst="rect">
            <a:avLst/>
          </a:prstGeom>
          <a:noFill/>
          <a:ln>
            <a:noFill/>
          </a:ln>
        </p:spPr>
        <p:txBody>
          <a:bodyPr wrap="square" rtlCol="0">
            <a:spAutoFit/>
          </a:bodyPr>
          <a:lstStyle/>
          <a:p>
            <a:pPr algn="ctr"/>
            <a:r>
              <a:rPr lang="ja-JP" altLang="en-US" sz="1200" b="1" dirty="0" smtClean="0">
                <a:solidFill>
                  <a:schemeClr val="accent2"/>
                </a:solidFill>
                <a:latin typeface="+mn-ea"/>
              </a:rPr>
              <a:t>供給：</a:t>
            </a:r>
            <a:r>
              <a:rPr lang="en-US" altLang="ja-JP" sz="1200" b="1" dirty="0" smtClean="0">
                <a:solidFill>
                  <a:schemeClr val="accent2"/>
                </a:solidFill>
                <a:latin typeface="+mn-ea"/>
              </a:rPr>
              <a:t>215</a:t>
            </a:r>
            <a:r>
              <a:rPr kumimoji="1" lang="ja-JP" altLang="en-US" sz="1200" b="1" dirty="0" smtClean="0">
                <a:solidFill>
                  <a:schemeClr val="accent2"/>
                </a:solidFill>
                <a:latin typeface="+mn-ea"/>
              </a:rPr>
              <a:t>万人</a:t>
            </a:r>
            <a:endParaRPr kumimoji="1" lang="en-US" altLang="ja-JP" sz="1200" b="1" dirty="0" smtClean="0">
              <a:solidFill>
                <a:schemeClr val="accent2"/>
              </a:solidFill>
              <a:latin typeface="+mn-ea"/>
            </a:endParaRPr>
          </a:p>
        </p:txBody>
      </p:sp>
      <p:sp>
        <p:nvSpPr>
          <p:cNvPr id="98" name="テキスト ボックス 97"/>
          <p:cNvSpPr txBox="1"/>
          <p:nvPr/>
        </p:nvSpPr>
        <p:spPr>
          <a:xfrm>
            <a:off x="-3225382" y="1219582"/>
            <a:ext cx="1789366" cy="276999"/>
          </a:xfrm>
          <a:prstGeom prst="rect">
            <a:avLst/>
          </a:prstGeom>
          <a:noFill/>
          <a:ln>
            <a:noFill/>
          </a:ln>
        </p:spPr>
        <p:txBody>
          <a:bodyPr wrap="square" rtlCol="0">
            <a:spAutoFit/>
          </a:bodyPr>
          <a:lstStyle/>
          <a:p>
            <a:pPr algn="ctr"/>
            <a:r>
              <a:rPr lang="ja-JP" altLang="en-US" sz="1200" b="1" dirty="0" smtClean="0">
                <a:solidFill>
                  <a:schemeClr val="tx2"/>
                </a:solidFill>
                <a:latin typeface="+mn-ea"/>
              </a:rPr>
              <a:t>需要：</a:t>
            </a:r>
            <a:r>
              <a:rPr lang="en-US" altLang="ja-JP" sz="1200" b="1" dirty="0" smtClean="0">
                <a:solidFill>
                  <a:schemeClr val="tx2"/>
                </a:solidFill>
                <a:latin typeface="+mn-ea"/>
              </a:rPr>
              <a:t>248</a:t>
            </a:r>
            <a:r>
              <a:rPr kumimoji="1" lang="ja-JP" altLang="en-US" sz="1200" b="1" dirty="0" smtClean="0">
                <a:solidFill>
                  <a:schemeClr val="tx2"/>
                </a:solidFill>
                <a:latin typeface="+mn-ea"/>
              </a:rPr>
              <a:t>万人</a:t>
            </a:r>
            <a:endParaRPr kumimoji="1" lang="en-US" altLang="ja-JP" sz="1200" b="1" dirty="0" smtClean="0">
              <a:solidFill>
                <a:schemeClr val="tx2"/>
              </a:solidFill>
              <a:latin typeface="+mn-ea"/>
            </a:endParaRPr>
          </a:p>
        </p:txBody>
      </p:sp>
      <p:cxnSp>
        <p:nvCxnSpPr>
          <p:cNvPr id="99" name="直線コネクタ 98"/>
          <p:cNvCxnSpPr/>
          <p:nvPr/>
        </p:nvCxnSpPr>
        <p:spPr>
          <a:xfrm flipV="1">
            <a:off x="-1831839" y="1482067"/>
            <a:ext cx="0" cy="2412000"/>
          </a:xfrm>
          <a:prstGeom prst="line">
            <a:avLst/>
          </a:prstGeom>
          <a:ln w="28575">
            <a:solidFill>
              <a:schemeClr val="bg2">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a:xfrm flipV="1">
            <a:off x="-5490541" y="2853811"/>
            <a:ext cx="0" cy="1022324"/>
          </a:xfrm>
          <a:prstGeom prst="line">
            <a:avLst/>
          </a:prstGeom>
          <a:ln w="28575">
            <a:solidFill>
              <a:schemeClr val="bg2">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1" name="直線コネクタ 100"/>
          <p:cNvCxnSpPr/>
          <p:nvPr/>
        </p:nvCxnSpPr>
        <p:spPr>
          <a:xfrm flipV="1">
            <a:off x="-3762349" y="2218964"/>
            <a:ext cx="4119" cy="1660693"/>
          </a:xfrm>
          <a:prstGeom prst="line">
            <a:avLst/>
          </a:prstGeom>
          <a:ln w="28575">
            <a:solidFill>
              <a:schemeClr val="bg2">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flipV="1">
            <a:off x="-3762349" y="2629271"/>
            <a:ext cx="1956314" cy="209299"/>
          </a:xfrm>
          <a:prstGeom prst="line">
            <a:avLst/>
          </a:prstGeom>
          <a:gradFill>
            <a:gsLst>
              <a:gs pos="0">
                <a:schemeClr val="accent6">
                  <a:lumMod val="20000"/>
                  <a:lumOff val="80000"/>
                </a:schemeClr>
              </a:gs>
              <a:gs pos="100000">
                <a:schemeClr val="accent2">
                  <a:lumMod val="40000"/>
                  <a:lumOff val="60000"/>
                </a:schemeClr>
              </a:gs>
            </a:gsLst>
            <a:lin ang="5400000" scaled="0"/>
          </a:gradFill>
          <a:ln w="28575">
            <a:solidFill>
              <a:schemeClr val="accent2"/>
            </a:solidFill>
            <a:prstDash val="sysDash"/>
          </a:ln>
        </p:spPr>
        <p:style>
          <a:lnRef idx="1">
            <a:schemeClr val="accent1"/>
          </a:lnRef>
          <a:fillRef idx="0">
            <a:schemeClr val="accent1"/>
          </a:fillRef>
          <a:effectRef idx="0">
            <a:schemeClr val="accent1"/>
          </a:effectRef>
          <a:fontRef idx="minor">
            <a:schemeClr val="tx1"/>
          </a:fontRef>
        </p:style>
      </p:cxnSp>
      <p:sp>
        <p:nvSpPr>
          <p:cNvPr id="103" name="テキスト ボックス 102"/>
          <p:cNvSpPr txBox="1"/>
          <p:nvPr/>
        </p:nvSpPr>
        <p:spPr>
          <a:xfrm>
            <a:off x="-5975335" y="3930339"/>
            <a:ext cx="988850" cy="461665"/>
          </a:xfrm>
          <a:prstGeom prst="rect">
            <a:avLst/>
          </a:prstGeom>
          <a:noFill/>
        </p:spPr>
        <p:txBody>
          <a:bodyPr wrap="square" rtlCol="0">
            <a:spAutoFit/>
          </a:bodyPr>
          <a:lstStyle/>
          <a:p>
            <a:pPr algn="ctr"/>
            <a:r>
              <a:rPr lang="en-US" altLang="ja-JP" sz="1200" b="1" dirty="0" smtClean="0">
                <a:solidFill>
                  <a:schemeClr val="bg2">
                    <a:lumMod val="25000"/>
                  </a:schemeClr>
                </a:solidFill>
                <a:latin typeface="+mn-ea"/>
              </a:rPr>
              <a:t>2017</a:t>
            </a:r>
            <a:r>
              <a:rPr lang="ja-JP" altLang="en-US" sz="1200" b="1" dirty="0" smtClean="0">
                <a:solidFill>
                  <a:schemeClr val="bg2">
                    <a:lumMod val="25000"/>
                  </a:schemeClr>
                </a:solidFill>
                <a:latin typeface="+mn-ea"/>
              </a:rPr>
              <a:t>年度</a:t>
            </a:r>
            <a:endParaRPr lang="en-US" altLang="ja-JP" sz="1200" b="1" dirty="0" smtClean="0">
              <a:solidFill>
                <a:schemeClr val="bg2">
                  <a:lumMod val="25000"/>
                </a:schemeClr>
              </a:solidFill>
              <a:latin typeface="+mn-ea"/>
            </a:endParaRPr>
          </a:p>
          <a:p>
            <a:pPr algn="ctr"/>
            <a:r>
              <a:rPr lang="ja-JP" altLang="en-US" sz="1200" b="1" dirty="0" smtClean="0">
                <a:solidFill>
                  <a:schemeClr val="bg2">
                    <a:lumMod val="25000"/>
                  </a:schemeClr>
                </a:solidFill>
                <a:latin typeface="+mn-ea"/>
              </a:rPr>
              <a:t>（</a:t>
            </a:r>
            <a:r>
              <a:rPr lang="en-US" altLang="ja-JP" sz="1200" b="1" dirty="0" smtClean="0">
                <a:solidFill>
                  <a:schemeClr val="bg2">
                    <a:lumMod val="25000"/>
                  </a:schemeClr>
                </a:solidFill>
                <a:latin typeface="+mn-ea"/>
              </a:rPr>
              <a:t>H29</a:t>
            </a:r>
            <a:r>
              <a:rPr lang="ja-JP" altLang="en-US" sz="1200" b="1" dirty="0" smtClean="0">
                <a:solidFill>
                  <a:schemeClr val="bg2">
                    <a:lumMod val="25000"/>
                  </a:schemeClr>
                </a:solidFill>
                <a:latin typeface="+mn-ea"/>
              </a:rPr>
              <a:t>年度</a:t>
            </a:r>
            <a:r>
              <a:rPr lang="en-US" altLang="ja-JP" sz="1200" b="1" dirty="0" smtClean="0">
                <a:solidFill>
                  <a:schemeClr val="bg2">
                    <a:lumMod val="25000"/>
                  </a:schemeClr>
                </a:solidFill>
                <a:latin typeface="+mn-ea"/>
              </a:rPr>
              <a:t>)</a:t>
            </a:r>
            <a:endParaRPr kumimoji="1" lang="en-US" altLang="ja-JP" sz="1200" b="1" dirty="0" smtClean="0">
              <a:solidFill>
                <a:schemeClr val="bg2">
                  <a:lumMod val="25000"/>
                </a:schemeClr>
              </a:solidFill>
              <a:latin typeface="+mn-ea"/>
            </a:endParaRPr>
          </a:p>
        </p:txBody>
      </p:sp>
      <p:sp>
        <p:nvSpPr>
          <p:cNvPr id="104" name="テキスト ボックス 103"/>
          <p:cNvSpPr txBox="1"/>
          <p:nvPr/>
        </p:nvSpPr>
        <p:spPr>
          <a:xfrm>
            <a:off x="-4228305" y="3915825"/>
            <a:ext cx="988850" cy="461665"/>
          </a:xfrm>
          <a:prstGeom prst="rect">
            <a:avLst/>
          </a:prstGeom>
          <a:noFill/>
        </p:spPr>
        <p:txBody>
          <a:bodyPr wrap="square" rtlCol="0">
            <a:spAutoFit/>
          </a:bodyPr>
          <a:lstStyle/>
          <a:p>
            <a:pPr algn="ctr"/>
            <a:r>
              <a:rPr lang="en-US" altLang="ja-JP" sz="1200" b="1" dirty="0" smtClean="0">
                <a:solidFill>
                  <a:schemeClr val="bg2">
                    <a:lumMod val="25000"/>
                  </a:schemeClr>
                </a:solidFill>
                <a:latin typeface="+mn-ea"/>
              </a:rPr>
              <a:t>2020</a:t>
            </a:r>
            <a:r>
              <a:rPr lang="ja-JP" altLang="en-US" sz="1200" b="1" dirty="0" smtClean="0">
                <a:solidFill>
                  <a:schemeClr val="bg2">
                    <a:lumMod val="25000"/>
                  </a:schemeClr>
                </a:solidFill>
                <a:latin typeface="+mn-ea"/>
              </a:rPr>
              <a:t>年度</a:t>
            </a:r>
            <a:endParaRPr lang="en-US" altLang="ja-JP" sz="1200" b="1" dirty="0" smtClean="0">
              <a:solidFill>
                <a:schemeClr val="bg2">
                  <a:lumMod val="25000"/>
                </a:schemeClr>
              </a:solidFill>
              <a:latin typeface="+mn-ea"/>
            </a:endParaRPr>
          </a:p>
          <a:p>
            <a:pPr algn="ctr"/>
            <a:r>
              <a:rPr lang="ja-JP" altLang="en-US" sz="1200" b="1" dirty="0" smtClean="0">
                <a:solidFill>
                  <a:schemeClr val="bg2">
                    <a:lumMod val="25000"/>
                  </a:schemeClr>
                </a:solidFill>
                <a:latin typeface="+mn-ea"/>
              </a:rPr>
              <a:t>（</a:t>
            </a:r>
            <a:r>
              <a:rPr lang="en-US" altLang="ja-JP" sz="1200" b="1" dirty="0" smtClean="0">
                <a:solidFill>
                  <a:schemeClr val="bg2">
                    <a:lumMod val="25000"/>
                  </a:schemeClr>
                </a:solidFill>
                <a:latin typeface="+mn-ea"/>
              </a:rPr>
              <a:t>H32</a:t>
            </a:r>
            <a:r>
              <a:rPr lang="ja-JP" altLang="en-US" sz="1200" b="1" dirty="0" smtClean="0">
                <a:solidFill>
                  <a:schemeClr val="bg2">
                    <a:lumMod val="25000"/>
                  </a:schemeClr>
                </a:solidFill>
                <a:latin typeface="+mn-ea"/>
              </a:rPr>
              <a:t>年度</a:t>
            </a:r>
            <a:r>
              <a:rPr lang="en-US" altLang="ja-JP" sz="1200" b="1" dirty="0" smtClean="0">
                <a:solidFill>
                  <a:schemeClr val="bg2">
                    <a:lumMod val="25000"/>
                  </a:schemeClr>
                </a:solidFill>
                <a:latin typeface="+mn-ea"/>
              </a:rPr>
              <a:t>)</a:t>
            </a:r>
            <a:endParaRPr kumimoji="1" lang="en-US" altLang="ja-JP" sz="1200" b="1" dirty="0" smtClean="0">
              <a:solidFill>
                <a:schemeClr val="bg2">
                  <a:lumMod val="25000"/>
                </a:schemeClr>
              </a:solidFill>
              <a:latin typeface="+mn-ea"/>
            </a:endParaRPr>
          </a:p>
        </p:txBody>
      </p:sp>
      <p:sp>
        <p:nvSpPr>
          <p:cNvPr id="63" name="正方形/長方形 62"/>
          <p:cNvSpPr/>
          <p:nvPr/>
        </p:nvSpPr>
        <p:spPr bwMode="auto">
          <a:xfrm>
            <a:off x="97055" y="433130"/>
            <a:ext cx="9725470" cy="619606"/>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rtlCol="0" anchor="ctr"/>
          <a:lstStyle/>
          <a:p>
            <a:pPr marL="174625" indent="-174625"/>
            <a:r>
              <a:rPr lang="ja-JP" altLang="en-US" sz="1600" b="1" dirty="0">
                <a:solidFill>
                  <a:schemeClr val="tx1"/>
                </a:solidFill>
                <a:latin typeface="+mj-ea"/>
                <a:ea typeface="+mj-ea"/>
              </a:rPr>
              <a:t>○</a:t>
            </a:r>
            <a:r>
              <a:rPr lang="ja-JP" altLang="en-US" sz="1600" b="1" dirty="0" smtClean="0">
                <a:solidFill>
                  <a:schemeClr val="tx1"/>
                </a:solidFill>
                <a:latin typeface="+mj-ea"/>
                <a:ea typeface="+mj-ea"/>
              </a:rPr>
              <a:t>　</a:t>
            </a:r>
            <a:r>
              <a:rPr lang="en-US" altLang="ja-JP" sz="1600" b="1" dirty="0" smtClean="0">
                <a:solidFill>
                  <a:schemeClr val="tx1"/>
                </a:solidFill>
                <a:latin typeface="+mj-ea"/>
                <a:ea typeface="+mj-ea"/>
              </a:rPr>
              <a:t>2025</a:t>
            </a:r>
            <a:r>
              <a:rPr lang="ja-JP" altLang="en-US" sz="1600" b="1" dirty="0" smtClean="0">
                <a:solidFill>
                  <a:schemeClr val="tx1"/>
                </a:solidFill>
                <a:latin typeface="+mj-ea"/>
                <a:ea typeface="+mj-ea"/>
              </a:rPr>
              <a:t>年に向け、３年１期の介護保険事業計画と併せ、ＰＤＣＡを回しながら、必要に応じて施策</a:t>
            </a:r>
            <a:r>
              <a:rPr lang="ja-JP" altLang="en-US" sz="1600" b="1" dirty="0">
                <a:solidFill>
                  <a:schemeClr val="tx1"/>
                </a:solidFill>
                <a:latin typeface="+mj-ea"/>
                <a:ea typeface="+mj-ea"/>
              </a:rPr>
              <a:t>を</a:t>
            </a:r>
            <a:r>
              <a:rPr lang="ja-JP" altLang="en-US" sz="1600" b="1" dirty="0" smtClean="0">
                <a:solidFill>
                  <a:schemeClr val="tx1"/>
                </a:solidFill>
                <a:latin typeface="+mj-ea"/>
                <a:ea typeface="+mj-ea"/>
              </a:rPr>
              <a:t>充実・改善。</a:t>
            </a:r>
            <a:endParaRPr kumimoji="1" lang="ja-JP" altLang="en-US" sz="1600" b="1" dirty="0" smtClean="0">
              <a:solidFill>
                <a:schemeClr val="tx1"/>
              </a:solidFill>
              <a:latin typeface="+mj-ea"/>
              <a:ea typeface="+mj-ea"/>
            </a:endParaRPr>
          </a:p>
        </p:txBody>
      </p:sp>
      <p:cxnSp>
        <p:nvCxnSpPr>
          <p:cNvPr id="89" name="直線コネクタ 88"/>
          <p:cNvCxnSpPr/>
          <p:nvPr/>
        </p:nvCxnSpPr>
        <p:spPr>
          <a:xfrm flipV="1">
            <a:off x="-5490541" y="2830175"/>
            <a:ext cx="1732311" cy="291920"/>
          </a:xfrm>
          <a:prstGeom prst="line">
            <a:avLst/>
          </a:prstGeom>
          <a:gradFill>
            <a:gsLst>
              <a:gs pos="0">
                <a:schemeClr val="accent2">
                  <a:lumMod val="40000"/>
                  <a:lumOff val="60000"/>
                </a:schemeClr>
              </a:gs>
              <a:gs pos="48800">
                <a:schemeClr val="accent2">
                  <a:lumMod val="40000"/>
                  <a:lumOff val="60000"/>
                </a:schemeClr>
              </a:gs>
              <a:gs pos="100000">
                <a:schemeClr val="accent2">
                  <a:lumMod val="20000"/>
                  <a:lumOff val="80000"/>
                </a:schemeClr>
              </a:gs>
            </a:gsLst>
            <a:lin ang="5400000" scaled="0"/>
          </a:gradFill>
          <a:ln w="28575">
            <a:solidFill>
              <a:schemeClr val="accent2"/>
            </a:solidFill>
            <a:prstDash val="sysDash"/>
          </a:ln>
        </p:spPr>
        <p:style>
          <a:lnRef idx="1">
            <a:schemeClr val="accent1"/>
          </a:lnRef>
          <a:fillRef idx="0">
            <a:schemeClr val="accent1"/>
          </a:fillRef>
          <a:effectRef idx="0">
            <a:schemeClr val="accent1"/>
          </a:effectRef>
          <a:fontRef idx="minor">
            <a:schemeClr val="tx1"/>
          </a:fontRef>
        </p:style>
      </p:cxnSp>
      <p:sp>
        <p:nvSpPr>
          <p:cNvPr id="16" name="角丸四角形 15"/>
          <p:cNvSpPr/>
          <p:nvPr/>
        </p:nvSpPr>
        <p:spPr bwMode="auto">
          <a:xfrm>
            <a:off x="103982" y="1272810"/>
            <a:ext cx="9718543" cy="3236310"/>
          </a:xfrm>
          <a:prstGeom prst="roundRect">
            <a:avLst>
              <a:gd name="adj" fmla="val 98"/>
            </a:avLst>
          </a:prstGeom>
          <a:noFill/>
          <a:ln w="6350" algn="ctr">
            <a:solidFill>
              <a:schemeClr val="bg2">
                <a:lumMod val="50000"/>
              </a:schemeClr>
            </a:solidFill>
            <a:miter lim="800000"/>
            <a:headEnd/>
            <a:tailEnd/>
          </a:ln>
        </p:spPr>
        <p:txBody>
          <a:bodyPr rtlCol="0" anchor="ctr"/>
          <a:lstStyle/>
          <a:p>
            <a:pPr algn="ctr"/>
            <a:endParaRPr kumimoji="1" lang="ja-JP" altLang="en-US" dirty="0" smtClean="0">
              <a:solidFill>
                <a:schemeClr val="accent1">
                  <a:lumMod val="50000"/>
                </a:schemeClr>
              </a:solidFill>
            </a:endParaRPr>
          </a:p>
        </p:txBody>
      </p:sp>
      <p:sp>
        <p:nvSpPr>
          <p:cNvPr id="64" name="ホームベース 63"/>
          <p:cNvSpPr/>
          <p:nvPr/>
        </p:nvSpPr>
        <p:spPr>
          <a:xfrm rot="16200000">
            <a:off x="8407000" y="1323536"/>
            <a:ext cx="1116000" cy="1404026"/>
          </a:xfrm>
          <a:prstGeom prst="homePlate">
            <a:avLst>
              <a:gd name="adj" fmla="val 21544"/>
            </a:avLst>
          </a:prstGeom>
          <a:gradFill flip="none" rotWithShape="1">
            <a:gsLst>
              <a:gs pos="0">
                <a:schemeClr val="tx2">
                  <a:lumMod val="40000"/>
                  <a:lumOff val="60000"/>
                </a:schemeClr>
              </a:gs>
              <a:gs pos="35000">
                <a:schemeClr val="accent1">
                  <a:tint val="37000"/>
                  <a:satMod val="300000"/>
                </a:schemeClr>
              </a:gs>
              <a:gs pos="100000">
                <a:schemeClr val="accent1">
                  <a:tint val="15000"/>
                  <a:satMod val="350000"/>
                </a:schemeClr>
              </a:gs>
            </a:gsLst>
            <a:lin ang="0" scaled="0"/>
            <a:tileRect/>
          </a:gradFill>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b="1" dirty="0">
              <a:solidFill>
                <a:schemeClr val="tx1"/>
              </a:solidFill>
            </a:endParaRPr>
          </a:p>
        </p:txBody>
      </p:sp>
      <p:sp>
        <p:nvSpPr>
          <p:cNvPr id="65" name="テキスト ボックス 64"/>
          <p:cNvSpPr txBox="1"/>
          <p:nvPr/>
        </p:nvSpPr>
        <p:spPr>
          <a:xfrm>
            <a:off x="8262988" y="1952555"/>
            <a:ext cx="1394818" cy="307777"/>
          </a:xfrm>
          <a:prstGeom prst="rect">
            <a:avLst/>
          </a:prstGeom>
          <a:noFill/>
        </p:spPr>
        <p:txBody>
          <a:bodyPr wrap="square" rtlCol="0">
            <a:spAutoFit/>
          </a:bodyPr>
          <a:lstStyle/>
          <a:p>
            <a:pPr algn="ctr"/>
            <a:r>
              <a:rPr kumimoji="1" lang="ja-JP" altLang="en-US" sz="1400" b="1" dirty="0" smtClean="0">
                <a:latin typeface="+mn-ea"/>
              </a:rPr>
              <a:t>約</a:t>
            </a:r>
            <a:r>
              <a:rPr kumimoji="1" lang="en-US" altLang="ja-JP" sz="1400" b="1" dirty="0" smtClean="0">
                <a:latin typeface="+mn-ea"/>
              </a:rPr>
              <a:t>30</a:t>
            </a:r>
            <a:r>
              <a:rPr kumimoji="1" lang="ja-JP" altLang="en-US" sz="1400" b="1" dirty="0" smtClean="0">
                <a:latin typeface="+mn-ea"/>
              </a:rPr>
              <a:t>万人</a:t>
            </a:r>
            <a:endParaRPr kumimoji="1" lang="ja-JP" altLang="en-US" sz="1400" b="1" dirty="0">
              <a:latin typeface="+mn-ea"/>
            </a:endParaRPr>
          </a:p>
        </p:txBody>
      </p:sp>
      <p:cxnSp>
        <p:nvCxnSpPr>
          <p:cNvPr id="60" name="直線コネクタ 59"/>
          <p:cNvCxnSpPr/>
          <p:nvPr/>
        </p:nvCxnSpPr>
        <p:spPr>
          <a:xfrm flipV="1">
            <a:off x="-2257779" y="1635193"/>
            <a:ext cx="0" cy="2232000"/>
          </a:xfrm>
          <a:prstGeom prst="line">
            <a:avLst/>
          </a:prstGeom>
          <a:ln w="28575">
            <a:solidFill>
              <a:schemeClr val="bg2">
                <a:lumMod val="50000"/>
              </a:schemeClr>
            </a:solidFill>
            <a:prstDash val="sysDash"/>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098" y="1265303"/>
            <a:ext cx="8279283" cy="3126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左右矢印 1"/>
          <p:cNvSpPr/>
          <p:nvPr/>
        </p:nvSpPr>
        <p:spPr bwMode="auto">
          <a:xfrm>
            <a:off x="2024579" y="3457357"/>
            <a:ext cx="1956291" cy="375240"/>
          </a:xfrm>
          <a:prstGeom prst="leftRightArrow">
            <a:avLst/>
          </a:prstGeom>
          <a:solidFill>
            <a:schemeClr val="accent3">
              <a:lumMod val="20000"/>
              <a:lumOff val="80000"/>
            </a:schemeClr>
          </a:solidFill>
          <a:ln>
            <a:headEnd/>
            <a:tailEnd/>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sz="1200" dirty="0" smtClean="0">
                <a:solidFill>
                  <a:schemeClr val="accent3">
                    <a:lumMod val="50000"/>
                  </a:schemeClr>
                </a:solidFill>
              </a:rPr>
              <a:t>第６期計画期間</a:t>
            </a:r>
          </a:p>
        </p:txBody>
      </p:sp>
      <p:sp>
        <p:nvSpPr>
          <p:cNvPr id="56" name="左右矢印 55"/>
          <p:cNvSpPr/>
          <p:nvPr/>
        </p:nvSpPr>
        <p:spPr bwMode="auto">
          <a:xfrm>
            <a:off x="4026590" y="3457357"/>
            <a:ext cx="1836000" cy="360000"/>
          </a:xfrm>
          <a:prstGeom prst="leftRightArrow">
            <a:avLst/>
          </a:prstGeom>
          <a:solidFill>
            <a:schemeClr val="accent3">
              <a:lumMod val="20000"/>
              <a:lumOff val="80000"/>
            </a:schemeClr>
          </a:solidFill>
          <a:ln>
            <a:headEnd/>
            <a:tailEnd/>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sz="1200" dirty="0" smtClean="0">
                <a:solidFill>
                  <a:schemeClr val="accent3">
                    <a:lumMod val="50000"/>
                  </a:schemeClr>
                </a:solidFill>
              </a:rPr>
              <a:t>第７期計画期間</a:t>
            </a:r>
          </a:p>
        </p:txBody>
      </p:sp>
      <p:sp>
        <p:nvSpPr>
          <p:cNvPr id="59" name="左右矢印 58"/>
          <p:cNvSpPr/>
          <p:nvPr/>
        </p:nvSpPr>
        <p:spPr bwMode="auto">
          <a:xfrm>
            <a:off x="5905694" y="3456413"/>
            <a:ext cx="1620000" cy="376184"/>
          </a:xfrm>
          <a:prstGeom prst="leftRightArrow">
            <a:avLst/>
          </a:prstGeom>
          <a:solidFill>
            <a:schemeClr val="accent3">
              <a:lumMod val="20000"/>
              <a:lumOff val="80000"/>
            </a:schemeClr>
          </a:solidFill>
          <a:ln>
            <a:headEnd/>
            <a:tailEnd/>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sz="1200" dirty="0" smtClean="0">
                <a:solidFill>
                  <a:schemeClr val="accent3">
                    <a:lumMod val="50000"/>
                  </a:schemeClr>
                </a:solidFill>
              </a:rPr>
              <a:t>第８期計画期間</a:t>
            </a:r>
          </a:p>
        </p:txBody>
      </p:sp>
      <p:sp>
        <p:nvSpPr>
          <p:cNvPr id="5" name="ホームベース 4"/>
          <p:cNvSpPr/>
          <p:nvPr/>
        </p:nvSpPr>
        <p:spPr bwMode="auto">
          <a:xfrm>
            <a:off x="2024579" y="6026446"/>
            <a:ext cx="6022384" cy="741210"/>
          </a:xfrm>
          <a:prstGeom prst="homePlate">
            <a:avLst>
              <a:gd name="adj" fmla="val 30203"/>
            </a:avLst>
          </a:prstGeom>
          <a:solidFill>
            <a:schemeClr val="accent3">
              <a:lumMod val="20000"/>
              <a:lumOff val="80000"/>
            </a:schemeClr>
          </a:solidFill>
          <a:ln>
            <a:headEnd/>
            <a:tailEnd/>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sz="1400" b="1" dirty="0" smtClean="0">
                <a:solidFill>
                  <a:schemeClr val="accent3">
                    <a:lumMod val="50000"/>
                  </a:schemeClr>
                </a:solidFill>
              </a:rPr>
              <a:t>地域医療介護総合確保基金の事後評価</a:t>
            </a:r>
            <a:endParaRPr kumimoji="1" lang="en-US" altLang="ja-JP" sz="1400" b="1" dirty="0" smtClean="0">
              <a:solidFill>
                <a:schemeClr val="accent3">
                  <a:lumMod val="50000"/>
                </a:schemeClr>
              </a:solidFill>
            </a:endParaRPr>
          </a:p>
          <a:p>
            <a:pPr algn="ctr"/>
            <a:r>
              <a:rPr lang="ja-JP" altLang="en-US" sz="1400" b="1" dirty="0">
                <a:solidFill>
                  <a:schemeClr val="accent3">
                    <a:lumMod val="50000"/>
                  </a:schemeClr>
                </a:solidFill>
              </a:rPr>
              <a:t>ハローワークと</a:t>
            </a:r>
            <a:r>
              <a:rPr lang="ja-JP" altLang="en-US" sz="1400" b="1" dirty="0" smtClean="0">
                <a:solidFill>
                  <a:schemeClr val="accent3">
                    <a:lumMod val="50000"/>
                  </a:schemeClr>
                </a:solidFill>
              </a:rPr>
              <a:t>の連携による地域の就業動向の把握・分析</a:t>
            </a:r>
            <a:endParaRPr lang="en-US" altLang="ja-JP" sz="1400" b="1" dirty="0" smtClean="0">
              <a:solidFill>
                <a:schemeClr val="accent3">
                  <a:lumMod val="50000"/>
                </a:schemeClr>
              </a:solidFill>
            </a:endParaRPr>
          </a:p>
          <a:p>
            <a:pPr algn="ctr"/>
            <a:r>
              <a:rPr kumimoji="1" lang="ja-JP" altLang="en-US" sz="1400" b="1" dirty="0" smtClean="0">
                <a:solidFill>
                  <a:schemeClr val="accent3">
                    <a:lumMod val="50000"/>
                  </a:schemeClr>
                </a:solidFill>
              </a:rPr>
              <a:t>各種調査研究事業の実施</a:t>
            </a:r>
          </a:p>
        </p:txBody>
      </p:sp>
      <p:sp>
        <p:nvSpPr>
          <p:cNvPr id="7" name="正方形/長方形 6"/>
          <p:cNvSpPr/>
          <p:nvPr/>
        </p:nvSpPr>
        <p:spPr bwMode="auto">
          <a:xfrm>
            <a:off x="103982" y="6026446"/>
            <a:ext cx="1750293" cy="74121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b="1" dirty="0" smtClean="0">
                <a:solidFill>
                  <a:schemeClr val="tx1"/>
                </a:solidFill>
              </a:rPr>
              <a:t>毎年の検証</a:t>
            </a:r>
          </a:p>
        </p:txBody>
      </p:sp>
      <p:sp>
        <p:nvSpPr>
          <p:cNvPr id="73" name="正方形/長方形 72"/>
          <p:cNvSpPr/>
          <p:nvPr/>
        </p:nvSpPr>
        <p:spPr bwMode="auto">
          <a:xfrm>
            <a:off x="103982" y="5184764"/>
            <a:ext cx="1750293" cy="746368"/>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b="1" dirty="0" smtClean="0">
                <a:solidFill>
                  <a:schemeClr val="tx1"/>
                </a:solidFill>
              </a:rPr>
              <a:t>３年１期の</a:t>
            </a:r>
            <a:endParaRPr kumimoji="1" lang="en-US" altLang="ja-JP" b="1" dirty="0" smtClean="0">
              <a:solidFill>
                <a:schemeClr val="tx1"/>
              </a:solidFill>
            </a:endParaRPr>
          </a:p>
          <a:p>
            <a:pPr algn="ctr"/>
            <a:r>
              <a:rPr lang="ja-JP" altLang="en-US" b="1" dirty="0" smtClean="0">
                <a:solidFill>
                  <a:schemeClr val="tx1"/>
                </a:solidFill>
              </a:rPr>
              <a:t>施策見直し</a:t>
            </a:r>
            <a:endParaRPr kumimoji="1" lang="ja-JP" altLang="en-US" b="1" dirty="0" smtClean="0">
              <a:solidFill>
                <a:schemeClr val="tx1"/>
              </a:solidFill>
            </a:endParaRPr>
          </a:p>
        </p:txBody>
      </p:sp>
      <p:sp>
        <p:nvSpPr>
          <p:cNvPr id="74" name="ホームベース 73"/>
          <p:cNvSpPr/>
          <p:nvPr/>
        </p:nvSpPr>
        <p:spPr bwMode="auto">
          <a:xfrm>
            <a:off x="5598692" y="5184764"/>
            <a:ext cx="2448272" cy="755214"/>
          </a:xfrm>
          <a:prstGeom prst="homePlate">
            <a:avLst>
              <a:gd name="adj" fmla="val 35326"/>
            </a:avLst>
          </a:prstGeom>
          <a:solidFill>
            <a:schemeClr val="accent3">
              <a:lumMod val="20000"/>
              <a:lumOff val="80000"/>
            </a:schemeClr>
          </a:solidFill>
          <a:ln>
            <a:headEnd/>
            <a:tailEnd/>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400" b="1" dirty="0" smtClean="0">
              <a:solidFill>
                <a:schemeClr val="accent3">
                  <a:lumMod val="50000"/>
                </a:schemeClr>
              </a:solidFill>
            </a:endParaRPr>
          </a:p>
        </p:txBody>
      </p:sp>
      <p:sp>
        <p:nvSpPr>
          <p:cNvPr id="82" name="ホームベース 81"/>
          <p:cNvSpPr/>
          <p:nvPr/>
        </p:nvSpPr>
        <p:spPr bwMode="auto">
          <a:xfrm>
            <a:off x="3811635" y="5184764"/>
            <a:ext cx="2448272" cy="755214"/>
          </a:xfrm>
          <a:prstGeom prst="homePlate">
            <a:avLst>
              <a:gd name="adj" fmla="val 35326"/>
            </a:avLst>
          </a:prstGeom>
          <a:solidFill>
            <a:schemeClr val="accent3">
              <a:lumMod val="20000"/>
              <a:lumOff val="80000"/>
            </a:schemeClr>
          </a:solidFill>
          <a:ln>
            <a:headEnd/>
            <a:tailEnd/>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400" b="1" dirty="0" smtClean="0">
              <a:solidFill>
                <a:schemeClr val="accent3">
                  <a:lumMod val="50000"/>
                </a:schemeClr>
              </a:solidFill>
            </a:endParaRPr>
          </a:p>
        </p:txBody>
      </p:sp>
      <p:sp>
        <p:nvSpPr>
          <p:cNvPr id="80" name="ホームベース 79"/>
          <p:cNvSpPr/>
          <p:nvPr/>
        </p:nvSpPr>
        <p:spPr bwMode="auto">
          <a:xfrm>
            <a:off x="2024579" y="5184764"/>
            <a:ext cx="2448272" cy="758681"/>
          </a:xfrm>
          <a:prstGeom prst="homePlate">
            <a:avLst>
              <a:gd name="adj" fmla="val 35326"/>
            </a:avLst>
          </a:prstGeom>
          <a:solidFill>
            <a:schemeClr val="accent3">
              <a:lumMod val="20000"/>
              <a:lumOff val="80000"/>
            </a:schemeClr>
          </a:solidFill>
          <a:ln>
            <a:headEnd/>
            <a:tailEnd/>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400" b="1" dirty="0" smtClean="0">
              <a:solidFill>
                <a:schemeClr val="accent3">
                  <a:lumMod val="50000"/>
                </a:schemeClr>
              </a:solidFill>
            </a:endParaRPr>
          </a:p>
        </p:txBody>
      </p:sp>
      <p:sp>
        <p:nvSpPr>
          <p:cNvPr id="13" name="角丸四角形 12"/>
          <p:cNvSpPr/>
          <p:nvPr/>
        </p:nvSpPr>
        <p:spPr bwMode="auto">
          <a:xfrm>
            <a:off x="2474913" y="5301208"/>
            <a:ext cx="4949825" cy="540000"/>
          </a:xfrm>
          <a:prstGeom prst="roundRect">
            <a:avLst/>
          </a:prstGeom>
          <a:ln>
            <a:headEnd/>
            <a:tailEnd/>
          </a:ln>
        </p:spPr>
        <p:style>
          <a:lnRef idx="2">
            <a:schemeClr val="accent3"/>
          </a:lnRef>
          <a:fillRef idx="1">
            <a:schemeClr val="lt1"/>
          </a:fillRef>
          <a:effectRef idx="0">
            <a:schemeClr val="accent3"/>
          </a:effectRef>
          <a:fontRef idx="minor">
            <a:schemeClr val="dk1"/>
          </a:fontRef>
        </p:style>
        <p:txBody>
          <a:bodyPr rtlCol="0" anchor="ctr"/>
          <a:lstStyle/>
          <a:p>
            <a:pPr algn="ctr"/>
            <a:r>
              <a:rPr lang="ja-JP" altLang="en-US" sz="1400" b="1" dirty="0" smtClean="0">
                <a:solidFill>
                  <a:schemeClr val="accent3">
                    <a:lumMod val="50000"/>
                  </a:schemeClr>
                </a:solidFill>
              </a:rPr>
              <a:t>介護</a:t>
            </a:r>
            <a:r>
              <a:rPr lang="ja-JP" altLang="en-US" sz="1400" b="1" dirty="0">
                <a:solidFill>
                  <a:schemeClr val="accent3">
                    <a:lumMod val="50000"/>
                  </a:schemeClr>
                </a:solidFill>
              </a:rPr>
              <a:t>人材需給推計</a:t>
            </a:r>
            <a:r>
              <a:rPr lang="ja-JP" altLang="en-US" sz="1400" b="1" dirty="0" smtClean="0">
                <a:solidFill>
                  <a:schemeClr val="accent3">
                    <a:lumMod val="50000"/>
                  </a:schemeClr>
                </a:solidFill>
              </a:rPr>
              <a:t>の３年ごとの実施</a:t>
            </a:r>
            <a:endParaRPr lang="en-US" altLang="ja-JP" sz="1400" b="1" dirty="0" smtClean="0">
              <a:solidFill>
                <a:schemeClr val="accent3">
                  <a:lumMod val="50000"/>
                </a:schemeClr>
              </a:solidFill>
            </a:endParaRPr>
          </a:p>
          <a:p>
            <a:pPr algn="ctr"/>
            <a:r>
              <a:rPr lang="ja-JP" altLang="en-US" sz="1400" b="1" dirty="0" smtClean="0">
                <a:solidFill>
                  <a:schemeClr val="accent3">
                    <a:lumMod val="50000"/>
                  </a:schemeClr>
                </a:solidFill>
              </a:rPr>
              <a:t>福祉</a:t>
            </a:r>
            <a:r>
              <a:rPr lang="ja-JP" altLang="en-US" sz="1400" b="1" dirty="0">
                <a:solidFill>
                  <a:schemeClr val="accent3">
                    <a:lumMod val="50000"/>
                  </a:schemeClr>
                </a:solidFill>
              </a:rPr>
              <a:t>人材確保指針の３年ごとの</a:t>
            </a:r>
            <a:r>
              <a:rPr lang="ja-JP" altLang="en-US" sz="1400" b="1" dirty="0" smtClean="0">
                <a:solidFill>
                  <a:schemeClr val="accent3">
                    <a:lumMod val="50000"/>
                  </a:schemeClr>
                </a:solidFill>
              </a:rPr>
              <a:t>見直し等</a:t>
            </a:r>
            <a:endParaRPr lang="ja-JP" altLang="en-US" sz="1400" b="1" dirty="0">
              <a:solidFill>
                <a:schemeClr val="accent3">
                  <a:lumMod val="50000"/>
                </a:schemeClr>
              </a:solidFill>
            </a:endParaRPr>
          </a:p>
        </p:txBody>
      </p:sp>
      <p:sp>
        <p:nvSpPr>
          <p:cNvPr id="105" name="正方形/長方形 104"/>
          <p:cNvSpPr/>
          <p:nvPr/>
        </p:nvSpPr>
        <p:spPr bwMode="auto">
          <a:xfrm>
            <a:off x="8262987" y="4668376"/>
            <a:ext cx="1534269" cy="2099280"/>
          </a:xfrm>
          <a:prstGeom prst="rect">
            <a:avLst/>
          </a:prstGeom>
          <a:solidFill>
            <a:schemeClr val="accent3">
              <a:lumMod val="75000"/>
            </a:schemeClr>
          </a:solidFill>
          <a:ln>
            <a:headEnd/>
            <a:tailEnd/>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sz="1600" b="1" dirty="0" smtClean="0">
                <a:solidFill>
                  <a:schemeClr val="bg1"/>
                </a:solidFill>
                <a:latin typeface="+mj-ea"/>
                <a:ea typeface="+mj-ea"/>
              </a:rPr>
              <a:t>PDCA</a:t>
            </a:r>
            <a:r>
              <a:rPr kumimoji="1" lang="ja-JP" altLang="en-US" sz="1600" b="1" dirty="0" smtClean="0">
                <a:solidFill>
                  <a:schemeClr val="bg1"/>
                </a:solidFill>
                <a:latin typeface="+mj-ea"/>
                <a:ea typeface="+mj-ea"/>
              </a:rPr>
              <a:t>サイクルを確立し</a:t>
            </a:r>
            <a:r>
              <a:rPr lang="ja-JP" altLang="en-US" sz="1600" b="1" dirty="0">
                <a:solidFill>
                  <a:schemeClr val="bg1"/>
                </a:solidFill>
                <a:latin typeface="+mj-ea"/>
                <a:ea typeface="+mj-ea"/>
              </a:rPr>
              <a:t>必要に</a:t>
            </a:r>
            <a:r>
              <a:rPr lang="ja-JP" altLang="en-US" sz="1600" b="1" dirty="0" smtClean="0">
                <a:solidFill>
                  <a:schemeClr val="bg1"/>
                </a:solidFill>
                <a:latin typeface="+mj-ea"/>
                <a:ea typeface="+mj-ea"/>
              </a:rPr>
              <a:t>応じて施策の優先順位の　変更・拡充等</a:t>
            </a:r>
            <a:endParaRPr kumimoji="1" lang="en-US" altLang="ja-JP" sz="1600" b="1" dirty="0" smtClean="0">
              <a:solidFill>
                <a:schemeClr val="bg1"/>
              </a:solidFill>
              <a:latin typeface="+mj-ea"/>
              <a:ea typeface="+mj-ea"/>
            </a:endParaRPr>
          </a:p>
        </p:txBody>
      </p:sp>
      <p:sp>
        <p:nvSpPr>
          <p:cNvPr id="58" name="スライド番号プレースホルダー 1"/>
          <p:cNvSpPr txBox="1">
            <a:spLocks/>
          </p:cNvSpPr>
          <p:nvPr/>
        </p:nvSpPr>
        <p:spPr>
          <a:xfrm>
            <a:off x="7559734" y="6497638"/>
            <a:ext cx="2310289" cy="365125"/>
          </a:xfrm>
          <a:prstGeom prst="rect">
            <a:avLst/>
          </a:prstGeom>
        </p:spPr>
        <p:txBody>
          <a:bodyPr vert="horz" lIns="91440" tIns="45720" rIns="91440" bIns="45720" rtlCol="0" anchor="ctr"/>
          <a:lstStyle>
            <a:defPPr>
              <a:defRPr lang="ja-JP"/>
            </a:defPPr>
            <a:lvl1pPr marL="0" algn="r" defTabSz="914238" rtl="0" eaLnBrk="1" latinLnBrk="0" hangingPunct="1">
              <a:defRPr kumimoji="1" sz="1200" kern="1200">
                <a:solidFill>
                  <a:schemeClr val="tx1">
                    <a:tint val="75000"/>
                  </a:schemeClr>
                </a:solidFill>
                <a:latin typeface="+mn-lt"/>
                <a:ea typeface="+mn-ea"/>
                <a:cs typeface="+mn-cs"/>
              </a:defRPr>
            </a:lvl1pPr>
            <a:lvl2pPr marL="457120" algn="l" defTabSz="914238" rtl="0" eaLnBrk="1" latinLnBrk="0" hangingPunct="1">
              <a:defRPr kumimoji="1" sz="1800" kern="1200">
                <a:solidFill>
                  <a:schemeClr val="tx1"/>
                </a:solidFill>
                <a:latin typeface="+mn-lt"/>
                <a:ea typeface="+mn-ea"/>
                <a:cs typeface="+mn-cs"/>
              </a:defRPr>
            </a:lvl2pPr>
            <a:lvl3pPr marL="914238" algn="l" defTabSz="914238" rtl="0" eaLnBrk="1" latinLnBrk="0" hangingPunct="1">
              <a:defRPr kumimoji="1" sz="1800" kern="1200">
                <a:solidFill>
                  <a:schemeClr val="tx1"/>
                </a:solidFill>
                <a:latin typeface="+mn-lt"/>
                <a:ea typeface="+mn-ea"/>
                <a:cs typeface="+mn-cs"/>
              </a:defRPr>
            </a:lvl3pPr>
            <a:lvl4pPr marL="1371357" algn="l" defTabSz="914238" rtl="0" eaLnBrk="1" latinLnBrk="0" hangingPunct="1">
              <a:defRPr kumimoji="1" sz="1800" kern="1200">
                <a:solidFill>
                  <a:schemeClr val="tx1"/>
                </a:solidFill>
                <a:latin typeface="+mn-lt"/>
                <a:ea typeface="+mn-ea"/>
                <a:cs typeface="+mn-cs"/>
              </a:defRPr>
            </a:lvl4pPr>
            <a:lvl5pPr marL="1828476" algn="l" defTabSz="914238" rtl="0" eaLnBrk="1" latinLnBrk="0" hangingPunct="1">
              <a:defRPr kumimoji="1" sz="1800" kern="1200">
                <a:solidFill>
                  <a:schemeClr val="tx1"/>
                </a:solidFill>
                <a:latin typeface="+mn-lt"/>
                <a:ea typeface="+mn-ea"/>
                <a:cs typeface="+mn-cs"/>
              </a:defRPr>
            </a:lvl5pPr>
            <a:lvl6pPr marL="2285595" algn="l" defTabSz="914238" rtl="0" eaLnBrk="1" latinLnBrk="0" hangingPunct="1">
              <a:defRPr kumimoji="1" sz="1800" kern="1200">
                <a:solidFill>
                  <a:schemeClr val="tx1"/>
                </a:solidFill>
                <a:latin typeface="+mn-lt"/>
                <a:ea typeface="+mn-ea"/>
                <a:cs typeface="+mn-cs"/>
              </a:defRPr>
            </a:lvl6pPr>
            <a:lvl7pPr marL="2742714" algn="l" defTabSz="914238" rtl="0" eaLnBrk="1" latinLnBrk="0" hangingPunct="1">
              <a:defRPr kumimoji="1" sz="1800" kern="1200">
                <a:solidFill>
                  <a:schemeClr val="tx1"/>
                </a:solidFill>
                <a:latin typeface="+mn-lt"/>
                <a:ea typeface="+mn-ea"/>
                <a:cs typeface="+mn-cs"/>
              </a:defRPr>
            </a:lvl7pPr>
            <a:lvl8pPr marL="3199834" algn="l" defTabSz="914238" rtl="0" eaLnBrk="1" latinLnBrk="0" hangingPunct="1">
              <a:defRPr kumimoji="1" sz="1800" kern="1200">
                <a:solidFill>
                  <a:schemeClr val="tx1"/>
                </a:solidFill>
                <a:latin typeface="+mn-lt"/>
                <a:ea typeface="+mn-ea"/>
                <a:cs typeface="+mn-cs"/>
              </a:defRPr>
            </a:lvl8pPr>
            <a:lvl9pPr marL="3656952" algn="l" defTabSz="914238" rtl="0" eaLnBrk="1" latinLnBrk="0" hangingPunct="1">
              <a:defRPr kumimoji="1" sz="1800" kern="1200">
                <a:solidFill>
                  <a:schemeClr val="tx1"/>
                </a:solidFill>
                <a:latin typeface="+mn-lt"/>
                <a:ea typeface="+mn-ea"/>
                <a:cs typeface="+mn-cs"/>
              </a:defRPr>
            </a:lvl9pPr>
          </a:lstStyle>
          <a:p>
            <a:fld id="{D2222422-83F9-4FA6-BF99-16FCF983496F}" type="slidenum">
              <a:rPr lang="ja-JP" altLang="en-US" sz="1600" smtClean="0">
                <a:solidFill>
                  <a:schemeClr val="tx1"/>
                </a:solidFill>
                <a:latin typeface="Bodoni MT Black" panose="02070A03080606020203" pitchFamily="18" charset="0"/>
              </a:rPr>
              <a:pPr/>
              <a:t>6</a:t>
            </a:fld>
            <a:endParaRPr lang="ja-JP" altLang="en-US" sz="1600" dirty="0">
              <a:solidFill>
                <a:schemeClr val="tx1"/>
              </a:solidFill>
              <a:latin typeface="Bodoni MT Black" panose="02070A03080606020203" pitchFamily="18" charset="0"/>
            </a:endParaRPr>
          </a:p>
        </p:txBody>
      </p:sp>
      <p:sp>
        <p:nvSpPr>
          <p:cNvPr id="14" name="二等辺三角形 13"/>
          <p:cNvSpPr/>
          <p:nvPr/>
        </p:nvSpPr>
        <p:spPr bwMode="auto">
          <a:xfrm>
            <a:off x="3642400" y="4985228"/>
            <a:ext cx="732155" cy="117116"/>
          </a:xfrm>
          <a:prstGeom prst="triangle">
            <a:avLst/>
          </a:prstGeom>
          <a:solidFill>
            <a:schemeClr val="accent3"/>
          </a:solidFill>
          <a:ln>
            <a:headEnd/>
            <a:tailEnd/>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dirty="0" smtClean="0">
              <a:solidFill>
                <a:schemeClr val="accent1">
                  <a:lumMod val="50000"/>
                </a:schemeClr>
              </a:solidFill>
            </a:endParaRPr>
          </a:p>
        </p:txBody>
      </p:sp>
      <p:sp>
        <p:nvSpPr>
          <p:cNvPr id="106" name="二等辺三角形 105"/>
          <p:cNvSpPr/>
          <p:nvPr/>
        </p:nvSpPr>
        <p:spPr bwMode="auto">
          <a:xfrm>
            <a:off x="5511752" y="4998548"/>
            <a:ext cx="732155" cy="117116"/>
          </a:xfrm>
          <a:prstGeom prst="triangle">
            <a:avLst/>
          </a:prstGeom>
          <a:solidFill>
            <a:schemeClr val="accent3"/>
          </a:solidFill>
          <a:ln>
            <a:headEnd/>
            <a:tailEnd/>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dirty="0" smtClean="0">
              <a:solidFill>
                <a:schemeClr val="accent1">
                  <a:lumMod val="50000"/>
                </a:schemeClr>
              </a:solidFill>
            </a:endParaRPr>
          </a:p>
        </p:txBody>
      </p:sp>
      <p:sp>
        <p:nvSpPr>
          <p:cNvPr id="107" name="二等辺三角形 106"/>
          <p:cNvSpPr/>
          <p:nvPr/>
        </p:nvSpPr>
        <p:spPr bwMode="auto">
          <a:xfrm>
            <a:off x="7089140" y="4983308"/>
            <a:ext cx="732155" cy="117116"/>
          </a:xfrm>
          <a:prstGeom prst="triangle">
            <a:avLst/>
          </a:prstGeom>
          <a:solidFill>
            <a:schemeClr val="accent3"/>
          </a:solidFill>
          <a:ln>
            <a:headEnd/>
            <a:tailEnd/>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dirty="0" smtClean="0">
              <a:solidFill>
                <a:schemeClr val="accent1">
                  <a:lumMod val="50000"/>
                </a:schemeClr>
              </a:solidFill>
            </a:endParaRPr>
          </a:p>
        </p:txBody>
      </p:sp>
      <p:sp>
        <p:nvSpPr>
          <p:cNvPr id="15" name="角丸四角形 14"/>
          <p:cNvSpPr/>
          <p:nvPr/>
        </p:nvSpPr>
        <p:spPr bwMode="auto">
          <a:xfrm>
            <a:off x="2024579" y="4607416"/>
            <a:ext cx="6022384" cy="314932"/>
          </a:xfrm>
          <a:prstGeom prst="roundRect">
            <a:avLst/>
          </a:prstGeom>
          <a:ln>
            <a:headEnd/>
            <a:tailEnd/>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sz="1400" dirty="0" smtClean="0">
                <a:solidFill>
                  <a:schemeClr val="tx1"/>
                </a:solidFill>
              </a:rPr>
              <a:t>介護保険事業支援計画へ反映</a:t>
            </a:r>
          </a:p>
        </p:txBody>
      </p:sp>
      <p:sp>
        <p:nvSpPr>
          <p:cNvPr id="17" name="下矢印 16"/>
          <p:cNvSpPr/>
          <p:nvPr/>
        </p:nvSpPr>
        <p:spPr bwMode="auto">
          <a:xfrm rot="10800000">
            <a:off x="8744031" y="2703439"/>
            <a:ext cx="480740" cy="1842965"/>
          </a:xfrm>
          <a:prstGeom prst="downArrow">
            <a:avLst/>
          </a:prstGeom>
          <a:solidFill>
            <a:srgbClr val="FFFFCC"/>
          </a:solidFill>
          <a:ln w="28575" algn="ctr">
            <a:solidFill>
              <a:schemeClr val="accent6"/>
            </a:solidFill>
            <a:miter lim="800000"/>
            <a:headEnd/>
            <a:tailEnd/>
          </a:ln>
        </p:spPr>
        <p:txBody>
          <a:bodyPr rtlCol="0" anchor="ctr"/>
          <a:lstStyle/>
          <a:p>
            <a:pPr algn="ctr"/>
            <a:endParaRPr kumimoji="1" lang="ja-JP" altLang="en-US" dirty="0" smtClean="0">
              <a:solidFill>
                <a:schemeClr val="accent1">
                  <a:lumMod val="50000"/>
                </a:schemeClr>
              </a:solidFill>
            </a:endParaRPr>
          </a:p>
        </p:txBody>
      </p:sp>
    </p:spTree>
    <p:extLst>
      <p:ext uri="{BB962C8B-B14F-4D97-AF65-F5344CB8AC3E}">
        <p14:creationId xmlns:p14="http://schemas.microsoft.com/office/powerpoint/2010/main" val="6235520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bwMode="auto">
          <a:xfrm>
            <a:off x="126082" y="2982204"/>
            <a:ext cx="9597049" cy="361772"/>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rtlCol="0" anchor="ctr"/>
          <a:lstStyle/>
          <a:p>
            <a:r>
              <a:rPr lang="ja-JP" altLang="en-US" b="1" dirty="0">
                <a:solidFill>
                  <a:schemeClr val="bg2">
                    <a:lumMod val="10000"/>
                  </a:schemeClr>
                </a:solidFill>
                <a:latin typeface="+mn-ea"/>
              </a:rPr>
              <a:t>目指す</a:t>
            </a:r>
            <a:r>
              <a:rPr lang="ja-JP" altLang="en-US" b="1" dirty="0" smtClean="0">
                <a:solidFill>
                  <a:schemeClr val="bg2">
                    <a:lumMod val="10000"/>
                  </a:schemeClr>
                </a:solidFill>
                <a:latin typeface="+mn-ea"/>
              </a:rPr>
              <a:t>姿１．すそ野を拡げる　</a:t>
            </a:r>
            <a:r>
              <a:rPr lang="ja-JP" altLang="en-US" sz="1400" b="1" dirty="0">
                <a:solidFill>
                  <a:schemeClr val="bg2">
                    <a:lumMod val="10000"/>
                  </a:schemeClr>
                </a:solidFill>
                <a:latin typeface="+mn-ea"/>
              </a:rPr>
              <a:t>～多様な人材の参入促進を図る～</a:t>
            </a:r>
          </a:p>
        </p:txBody>
      </p:sp>
      <p:graphicFrame>
        <p:nvGraphicFramePr>
          <p:cNvPr id="12" name="表 11"/>
          <p:cNvGraphicFramePr>
            <a:graphicFrameLocks noGrp="1"/>
          </p:cNvGraphicFramePr>
          <p:nvPr>
            <p:extLst>
              <p:ext uri="{D42A27DB-BD31-4B8C-83A1-F6EECF244321}">
                <p14:modId xmlns:p14="http://schemas.microsoft.com/office/powerpoint/2010/main" val="3289011729"/>
              </p:ext>
            </p:extLst>
          </p:nvPr>
        </p:nvGraphicFramePr>
        <p:xfrm>
          <a:off x="126082" y="3486260"/>
          <a:ext cx="9597048" cy="3257912"/>
        </p:xfrm>
        <a:graphic>
          <a:graphicData uri="http://schemas.openxmlformats.org/drawingml/2006/table">
            <a:tbl>
              <a:tblPr firstRow="1" bandRow="1">
                <a:tableStyleId>{93296810-A885-4BE3-A3E7-6D5BEEA58F35}</a:tableStyleId>
              </a:tblPr>
              <a:tblGrid>
                <a:gridCol w="432049"/>
                <a:gridCol w="1368152"/>
                <a:gridCol w="5256584"/>
                <a:gridCol w="1224136"/>
                <a:gridCol w="1316127"/>
              </a:tblGrid>
              <a:tr h="1368152">
                <a:tc>
                  <a:txBody>
                    <a:bodyPr/>
                    <a:lstStyle/>
                    <a:p>
                      <a:pPr algn="ctr"/>
                      <a:r>
                        <a:rPr kumimoji="1" lang="ja-JP" altLang="en-US" sz="1400" b="1" dirty="0" smtClean="0">
                          <a:solidFill>
                            <a:schemeClr val="tx1"/>
                          </a:solidFill>
                          <a:latin typeface="+mn-ea"/>
                          <a:ea typeface="+mn-ea"/>
                        </a:rPr>
                        <a:t>１</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介護の理解促進とイメージアップ</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例えば、介護事業者や従業者等による小中学校・高校等への訪問等、家族介護者による情報共有イベント、学生が作成するフリーペーパー作成等により、子ども、地域住民に対し、介護の３つの魅力（楽しさ・深さ・広さ）の情報発信を行う</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en-US" altLang="ja-JP" sz="12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90</a:t>
                      </a:r>
                      <a:r>
                        <a:rPr kumimoji="1" lang="ja-JP" altLang="en-US" sz="1200" b="1" dirty="0" smtClean="0">
                          <a:solidFill>
                            <a:schemeClr val="tx1"/>
                          </a:solidFill>
                          <a:latin typeface="+mn-ea"/>
                          <a:ea typeface="+mn-ea"/>
                        </a:rPr>
                        <a:t>億円の内数　</a:t>
                      </a:r>
                      <a:endParaRPr kumimoji="1" lang="en-US" altLang="ja-JP" sz="1200" b="1" dirty="0" smtClean="0">
                        <a:solidFill>
                          <a:schemeClr val="tx1"/>
                        </a:solidFill>
                        <a:latin typeface="+mn-ea"/>
                        <a:ea typeface="+mn-ea"/>
                      </a:endParaRPr>
                    </a:p>
                    <a:p>
                      <a:r>
                        <a:rPr kumimoji="1" lang="ja-JP" altLang="en-US" sz="1100" b="1" dirty="0" smtClean="0">
                          <a:solidFill>
                            <a:schemeClr val="tx1"/>
                          </a:solidFill>
                          <a:latin typeface="+mn-ea"/>
                          <a:ea typeface="+mn-ea"/>
                        </a:rPr>
                        <a:t>（地域医療介護総合確保基金）</a:t>
                      </a:r>
                      <a:endParaRPr kumimoji="1" lang="en-US" altLang="ja-JP" sz="11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1012832">
                <a:tc>
                  <a:txBody>
                    <a:bodyPr/>
                    <a:lstStyle/>
                    <a:p>
                      <a:pPr algn="ctr"/>
                      <a:r>
                        <a:rPr kumimoji="1" lang="ja-JP" altLang="en-US" sz="1400" b="1" dirty="0" smtClean="0">
                          <a:solidFill>
                            <a:schemeClr val="tx1"/>
                          </a:solidFill>
                          <a:latin typeface="+mn-ea"/>
                          <a:ea typeface="+mn-ea"/>
                        </a:rPr>
                        <a:t>２</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若者に焦点を当てた地元志向型人材の参入促進</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高等学校の進路指導教員や保護者を対象とした説明会の開催や専用の教材の作成、高校生に対するフリーペーパー等の配布や土曜日授業の活用などにより、介護の魅力を発信するとともに、有期雇用で雇い入れながら養成講座の受講を支援するなどの取組により、地元志向の強い若者の掘り起こしを進める</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26</a:t>
                      </a:r>
                      <a:r>
                        <a:rPr kumimoji="1" lang="ja-JP" altLang="en-US" sz="1200" b="1" dirty="0" smtClean="0">
                          <a:solidFill>
                            <a:schemeClr val="tx1"/>
                          </a:solidFill>
                          <a:latin typeface="+mn-ea"/>
                          <a:ea typeface="+mn-ea"/>
                        </a:rPr>
                        <a:t>年度補正予算</a:t>
                      </a:r>
                    </a:p>
                    <a:p>
                      <a:r>
                        <a:rPr kumimoji="1" lang="ja-JP" altLang="en-US" sz="1000" b="1" dirty="0" smtClean="0">
                          <a:solidFill>
                            <a:schemeClr val="tx1"/>
                          </a:solidFill>
                          <a:latin typeface="+mn-ea"/>
                          <a:ea typeface="+mn-ea"/>
                        </a:rPr>
                        <a:t>地域住民生活等緊急支援のための交付金</a:t>
                      </a:r>
                      <a:r>
                        <a:rPr kumimoji="1" lang="en-US" altLang="ja-JP" sz="1000" b="1" dirty="0" smtClean="0">
                          <a:solidFill>
                            <a:schemeClr val="tx1"/>
                          </a:solidFill>
                          <a:latin typeface="+mn-ea"/>
                          <a:ea typeface="+mn-ea"/>
                        </a:rPr>
                        <a:t>【</a:t>
                      </a:r>
                      <a:r>
                        <a:rPr kumimoji="1" lang="ja-JP" altLang="en-US" sz="1000" b="1" dirty="0" smtClean="0">
                          <a:solidFill>
                            <a:schemeClr val="tx1"/>
                          </a:solidFill>
                          <a:latin typeface="+mn-ea"/>
                          <a:ea typeface="+mn-ea"/>
                        </a:rPr>
                        <a:t>地方創生先行型</a:t>
                      </a:r>
                      <a:r>
                        <a:rPr kumimoji="1" lang="en-US" altLang="ja-JP" sz="1000" b="1" dirty="0" smtClean="0">
                          <a:solidFill>
                            <a:schemeClr val="tx1"/>
                          </a:solidFill>
                          <a:latin typeface="+mn-ea"/>
                          <a:ea typeface="+mn-ea"/>
                        </a:rPr>
                        <a:t>】1,700</a:t>
                      </a:r>
                      <a:r>
                        <a:rPr kumimoji="1" lang="ja-JP" altLang="en-US" sz="1000" b="1" dirty="0" smtClean="0">
                          <a:solidFill>
                            <a:schemeClr val="tx1"/>
                          </a:solidFill>
                          <a:latin typeface="+mn-ea"/>
                          <a:ea typeface="+mn-ea"/>
                        </a:rPr>
                        <a:t>億円の内数</a:t>
                      </a:r>
                    </a:p>
                    <a:p>
                      <a:r>
                        <a:rPr kumimoji="1" lang="ja-JP" altLang="en-US" sz="1000" b="1" dirty="0" smtClean="0">
                          <a:solidFill>
                            <a:schemeClr val="tx1"/>
                          </a:solidFill>
                          <a:latin typeface="+mn-ea"/>
                          <a:ea typeface="+mn-ea"/>
                        </a:rPr>
                        <a:t>（内閣府計上）（地域しごと支援事業）</a:t>
                      </a:r>
                    </a:p>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90</a:t>
                      </a:r>
                      <a:r>
                        <a:rPr kumimoji="1" lang="ja-JP" altLang="en-US" sz="1200" b="1" dirty="0" smtClean="0">
                          <a:solidFill>
                            <a:schemeClr val="tx1"/>
                          </a:solidFill>
                          <a:latin typeface="+mn-ea"/>
                          <a:ea typeface="+mn-ea"/>
                        </a:rPr>
                        <a:t>億円の内数</a:t>
                      </a:r>
                      <a:endParaRPr kumimoji="1" lang="en-US" altLang="ja-JP" sz="1200" b="1" dirty="0" smtClean="0">
                        <a:solidFill>
                          <a:schemeClr val="tx1"/>
                        </a:solidFill>
                        <a:latin typeface="+mn-ea"/>
                        <a:ea typeface="+mn-ea"/>
                      </a:endParaRPr>
                    </a:p>
                    <a:p>
                      <a:r>
                        <a:rPr kumimoji="1" lang="ja-JP" altLang="en-US" sz="1100" b="1" dirty="0" smtClean="0">
                          <a:solidFill>
                            <a:schemeClr val="tx1"/>
                          </a:solidFill>
                          <a:latin typeface="+mn-ea"/>
                          <a:ea typeface="+mn-ea"/>
                        </a:rPr>
                        <a:t>（地域医療介護総合確保基金）</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6" name="スライド番号プレースホルダー 1"/>
          <p:cNvSpPr txBox="1">
            <a:spLocks/>
          </p:cNvSpPr>
          <p:nvPr/>
        </p:nvSpPr>
        <p:spPr>
          <a:xfrm>
            <a:off x="7559734" y="6497638"/>
            <a:ext cx="2310289" cy="365125"/>
          </a:xfrm>
          <a:prstGeom prst="rect">
            <a:avLst/>
          </a:prstGeom>
        </p:spPr>
        <p:txBody>
          <a:bodyPr vert="horz" lIns="91440" tIns="45720" rIns="91440" bIns="45720" rtlCol="0" anchor="ctr"/>
          <a:lstStyle>
            <a:defPPr>
              <a:defRPr lang="ja-JP"/>
            </a:defPPr>
            <a:lvl1pPr marL="0" algn="r" defTabSz="914238" rtl="0" eaLnBrk="1" latinLnBrk="0" hangingPunct="1">
              <a:defRPr kumimoji="1" sz="1200" kern="1200">
                <a:solidFill>
                  <a:schemeClr val="tx1">
                    <a:tint val="75000"/>
                  </a:schemeClr>
                </a:solidFill>
                <a:latin typeface="+mn-lt"/>
                <a:ea typeface="+mn-ea"/>
                <a:cs typeface="+mn-cs"/>
              </a:defRPr>
            </a:lvl1pPr>
            <a:lvl2pPr marL="457120" algn="l" defTabSz="914238" rtl="0" eaLnBrk="1" latinLnBrk="0" hangingPunct="1">
              <a:defRPr kumimoji="1" sz="1800" kern="1200">
                <a:solidFill>
                  <a:schemeClr val="tx1"/>
                </a:solidFill>
                <a:latin typeface="+mn-lt"/>
                <a:ea typeface="+mn-ea"/>
                <a:cs typeface="+mn-cs"/>
              </a:defRPr>
            </a:lvl2pPr>
            <a:lvl3pPr marL="914238" algn="l" defTabSz="914238" rtl="0" eaLnBrk="1" latinLnBrk="0" hangingPunct="1">
              <a:defRPr kumimoji="1" sz="1800" kern="1200">
                <a:solidFill>
                  <a:schemeClr val="tx1"/>
                </a:solidFill>
                <a:latin typeface="+mn-lt"/>
                <a:ea typeface="+mn-ea"/>
                <a:cs typeface="+mn-cs"/>
              </a:defRPr>
            </a:lvl3pPr>
            <a:lvl4pPr marL="1371357" algn="l" defTabSz="914238" rtl="0" eaLnBrk="1" latinLnBrk="0" hangingPunct="1">
              <a:defRPr kumimoji="1" sz="1800" kern="1200">
                <a:solidFill>
                  <a:schemeClr val="tx1"/>
                </a:solidFill>
                <a:latin typeface="+mn-lt"/>
                <a:ea typeface="+mn-ea"/>
                <a:cs typeface="+mn-cs"/>
              </a:defRPr>
            </a:lvl4pPr>
            <a:lvl5pPr marL="1828476" algn="l" defTabSz="914238" rtl="0" eaLnBrk="1" latinLnBrk="0" hangingPunct="1">
              <a:defRPr kumimoji="1" sz="1800" kern="1200">
                <a:solidFill>
                  <a:schemeClr val="tx1"/>
                </a:solidFill>
                <a:latin typeface="+mn-lt"/>
                <a:ea typeface="+mn-ea"/>
                <a:cs typeface="+mn-cs"/>
              </a:defRPr>
            </a:lvl5pPr>
            <a:lvl6pPr marL="2285595" algn="l" defTabSz="914238" rtl="0" eaLnBrk="1" latinLnBrk="0" hangingPunct="1">
              <a:defRPr kumimoji="1" sz="1800" kern="1200">
                <a:solidFill>
                  <a:schemeClr val="tx1"/>
                </a:solidFill>
                <a:latin typeface="+mn-lt"/>
                <a:ea typeface="+mn-ea"/>
                <a:cs typeface="+mn-cs"/>
              </a:defRPr>
            </a:lvl6pPr>
            <a:lvl7pPr marL="2742714" algn="l" defTabSz="914238" rtl="0" eaLnBrk="1" latinLnBrk="0" hangingPunct="1">
              <a:defRPr kumimoji="1" sz="1800" kern="1200">
                <a:solidFill>
                  <a:schemeClr val="tx1"/>
                </a:solidFill>
                <a:latin typeface="+mn-lt"/>
                <a:ea typeface="+mn-ea"/>
                <a:cs typeface="+mn-cs"/>
              </a:defRPr>
            </a:lvl7pPr>
            <a:lvl8pPr marL="3199834" algn="l" defTabSz="914238" rtl="0" eaLnBrk="1" latinLnBrk="0" hangingPunct="1">
              <a:defRPr kumimoji="1" sz="1800" kern="1200">
                <a:solidFill>
                  <a:schemeClr val="tx1"/>
                </a:solidFill>
                <a:latin typeface="+mn-lt"/>
                <a:ea typeface="+mn-ea"/>
                <a:cs typeface="+mn-cs"/>
              </a:defRPr>
            </a:lvl8pPr>
            <a:lvl9pPr marL="3656952" algn="l" defTabSz="914238" rtl="0" eaLnBrk="1" latinLnBrk="0" hangingPunct="1">
              <a:defRPr kumimoji="1" sz="1800" kern="1200">
                <a:solidFill>
                  <a:schemeClr val="tx1"/>
                </a:solidFill>
                <a:latin typeface="+mn-lt"/>
                <a:ea typeface="+mn-ea"/>
                <a:cs typeface="+mn-cs"/>
              </a:defRPr>
            </a:lvl9pPr>
          </a:lstStyle>
          <a:p>
            <a:fld id="{D2222422-83F9-4FA6-BF99-16FCF983496F}" type="slidenum">
              <a:rPr lang="ja-JP" altLang="en-US" sz="1600" smtClean="0">
                <a:solidFill>
                  <a:schemeClr val="tx1"/>
                </a:solidFill>
                <a:latin typeface="Bodoni MT Black" panose="02070A03080606020203" pitchFamily="18" charset="0"/>
              </a:rPr>
              <a:pPr/>
              <a:t>7</a:t>
            </a:fld>
            <a:endParaRPr lang="ja-JP" altLang="en-US" sz="1600" dirty="0">
              <a:solidFill>
                <a:schemeClr val="tx1"/>
              </a:solidFill>
              <a:latin typeface="Bodoni MT Black" panose="02070A03080606020203" pitchFamily="18" charset="0"/>
            </a:endParaRPr>
          </a:p>
        </p:txBody>
      </p:sp>
      <p:sp>
        <p:nvSpPr>
          <p:cNvPr id="6" name="Rectangle 180"/>
          <p:cNvSpPr>
            <a:spLocks noChangeArrowheads="1"/>
          </p:cNvSpPr>
          <p:nvPr/>
        </p:nvSpPr>
        <p:spPr bwMode="auto">
          <a:xfrm>
            <a:off x="5627" y="-3468"/>
            <a:ext cx="988404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51" tIns="45678" rIns="91351" bIns="45678" anchor="ctr"/>
          <a:lstStyle/>
          <a:p>
            <a:pPr algn="ctr">
              <a:tabLst>
                <a:tab pos="1700213" algn="l"/>
              </a:tabLst>
            </a:pPr>
            <a:r>
              <a:rPr lang="ja-JP" altLang="en-US" sz="2000" b="1" dirty="0" smtClean="0">
                <a:latin typeface="ＭＳ Ｐゴシック" panose="020B0600070205080204" pitchFamily="50" charset="-128"/>
                <a:ea typeface="ＭＳ Ｐゴシック" panose="020B0600070205080204" pitchFamily="50" charset="-128"/>
              </a:rPr>
              <a:t>当面の具体的な施策メニュー　（</a:t>
            </a:r>
            <a:r>
              <a:rPr lang="en-US" altLang="ja-JP" sz="2000" b="1" dirty="0">
                <a:latin typeface="ＭＳ Ｐゴシック" panose="020B0600070205080204" pitchFamily="50" charset="-128"/>
                <a:ea typeface="ＭＳ Ｐゴシック" panose="020B0600070205080204" pitchFamily="50" charset="-128"/>
              </a:rPr>
              <a:t>1</a:t>
            </a:r>
            <a:r>
              <a:rPr lang="en-US" altLang="ja-JP" sz="2000" b="1" dirty="0" smtClean="0">
                <a:latin typeface="ＭＳ Ｐゴシック" panose="020B0600070205080204" pitchFamily="50" charset="-128"/>
                <a:ea typeface="ＭＳ Ｐゴシック" panose="020B0600070205080204" pitchFamily="50" charset="-128"/>
              </a:rPr>
              <a:t>/6</a:t>
            </a:r>
            <a:r>
              <a:rPr lang="ja-JP" altLang="en-US" sz="2000" b="1" dirty="0" smtClean="0">
                <a:latin typeface="ＭＳ Ｐゴシック" panose="020B0600070205080204" pitchFamily="50" charset="-128"/>
                <a:ea typeface="ＭＳ Ｐゴシック" panose="020B0600070205080204" pitchFamily="50" charset="-128"/>
              </a:rPr>
              <a:t>）</a:t>
            </a:r>
            <a:endParaRPr lang="ja-JP" altLang="en-US" sz="2000" b="1" dirty="0">
              <a:latin typeface="ＭＳ Ｐゴシック" panose="020B0600070205080204" pitchFamily="50" charset="-128"/>
              <a:ea typeface="ＭＳ Ｐゴシック" panose="020B0600070205080204" pitchFamily="50" charset="-128"/>
            </a:endParaRPr>
          </a:p>
        </p:txBody>
      </p:sp>
      <p:sp>
        <p:nvSpPr>
          <p:cNvPr id="7" name="正方形/長方形 6"/>
          <p:cNvSpPr/>
          <p:nvPr/>
        </p:nvSpPr>
        <p:spPr bwMode="auto">
          <a:xfrm>
            <a:off x="149126" y="410060"/>
            <a:ext cx="9597049" cy="361772"/>
          </a:xfrm>
          <a:prstGeom prst="rect">
            <a:avLst/>
          </a:prstGeom>
          <a:solidFill>
            <a:srgbClr val="FFFFCC"/>
          </a:solidFill>
          <a:ln>
            <a:headEnd/>
            <a:tailEnd/>
          </a:ln>
        </p:spPr>
        <p:style>
          <a:lnRef idx="1">
            <a:schemeClr val="accent6"/>
          </a:lnRef>
          <a:fillRef idx="2">
            <a:schemeClr val="accent6"/>
          </a:fillRef>
          <a:effectRef idx="1">
            <a:schemeClr val="accent6"/>
          </a:effectRef>
          <a:fontRef idx="minor">
            <a:schemeClr val="dk1"/>
          </a:fontRef>
        </p:style>
        <p:txBody>
          <a:bodyPr rtlCol="0" anchor="ctr"/>
          <a:lstStyle/>
          <a:p>
            <a:pPr algn="ctr"/>
            <a:r>
              <a:rPr lang="ja-JP" altLang="en-US" b="1" dirty="0" smtClean="0">
                <a:solidFill>
                  <a:schemeClr val="bg2">
                    <a:lumMod val="10000"/>
                  </a:schemeClr>
                </a:solidFill>
                <a:latin typeface="+mn-ea"/>
              </a:rPr>
              <a:t>国と地域の基盤の構築</a:t>
            </a:r>
            <a:endParaRPr lang="ja-JP" altLang="en-US" b="1" dirty="0">
              <a:solidFill>
                <a:schemeClr val="bg2">
                  <a:lumMod val="10000"/>
                </a:schemeClr>
              </a:solidFill>
              <a:latin typeface="+mn-ea"/>
            </a:endParaRPr>
          </a:p>
        </p:txBody>
      </p:sp>
      <p:graphicFrame>
        <p:nvGraphicFramePr>
          <p:cNvPr id="8" name="表 7"/>
          <p:cNvGraphicFramePr>
            <a:graphicFrameLocks noGrp="1"/>
          </p:cNvGraphicFramePr>
          <p:nvPr>
            <p:extLst>
              <p:ext uri="{D42A27DB-BD31-4B8C-83A1-F6EECF244321}">
                <p14:modId xmlns:p14="http://schemas.microsoft.com/office/powerpoint/2010/main" val="3179001310"/>
              </p:ext>
            </p:extLst>
          </p:nvPr>
        </p:nvGraphicFramePr>
        <p:xfrm>
          <a:off x="152041" y="906988"/>
          <a:ext cx="9597048" cy="1876928"/>
        </p:xfrm>
        <a:graphic>
          <a:graphicData uri="http://schemas.openxmlformats.org/drawingml/2006/table">
            <a:tbl>
              <a:tblPr firstRow="1" bandRow="1">
                <a:tableStyleId>{93296810-A885-4BE3-A3E7-6D5BEEA58F35}</a:tableStyleId>
              </a:tblPr>
              <a:tblGrid>
                <a:gridCol w="432049"/>
                <a:gridCol w="1368152"/>
                <a:gridCol w="5256584"/>
                <a:gridCol w="1224136"/>
                <a:gridCol w="1316127"/>
              </a:tblGrid>
              <a:tr h="864096">
                <a:tc>
                  <a:txBody>
                    <a:bodyPr/>
                    <a:lstStyle/>
                    <a:p>
                      <a:pPr algn="ctr"/>
                      <a:r>
                        <a:rPr kumimoji="1" lang="ja-JP" altLang="en-US" sz="1400" b="1" dirty="0" smtClean="0">
                          <a:solidFill>
                            <a:schemeClr val="tx1"/>
                          </a:solidFill>
                          <a:latin typeface="+mn-ea"/>
                          <a:ea typeface="+mn-ea"/>
                        </a:rPr>
                        <a:t>国</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福祉人材確保指針の対象範囲の拡大</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福祉人材確保指針の対象を「社会福祉事業」から「社会福祉事業と密接に関連する介護保険サービス」に拡大する</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28</a:t>
                      </a:r>
                      <a:r>
                        <a:rPr kumimoji="1" lang="ja-JP" altLang="en-US" sz="1200" b="1" dirty="0" smtClean="0">
                          <a:solidFill>
                            <a:schemeClr val="tx1"/>
                          </a:solidFill>
                          <a:latin typeface="+mn-ea"/>
                          <a:ea typeface="+mn-ea"/>
                        </a:rPr>
                        <a:t>年度～</a:t>
                      </a:r>
                      <a:endParaRPr kumimoji="1" lang="en-US" altLang="ja-JP" sz="12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1" dirty="0" smtClean="0">
                          <a:solidFill>
                            <a:schemeClr val="tx1"/>
                          </a:solidFill>
                          <a:latin typeface="+mn-ea"/>
                          <a:ea typeface="+mn-ea"/>
                        </a:rPr>
                        <a:t>社会福祉法改正</a:t>
                      </a:r>
                      <a:endParaRPr kumimoji="1" lang="en-US" altLang="ja-JP" sz="12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1012832">
                <a:tc>
                  <a:txBody>
                    <a:bodyPr/>
                    <a:lstStyle/>
                    <a:p>
                      <a:pPr algn="ctr"/>
                      <a:r>
                        <a:rPr kumimoji="1" lang="ja-JP" altLang="en-US" sz="1400" b="1" dirty="0" smtClean="0">
                          <a:solidFill>
                            <a:schemeClr val="tx1"/>
                          </a:solidFill>
                          <a:latin typeface="+mn-ea"/>
                          <a:ea typeface="+mn-ea"/>
                        </a:rPr>
                        <a:t>地域</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地域における</a:t>
                      </a:r>
                      <a:endParaRPr kumimoji="1" lang="en-US" altLang="ja-JP" sz="1400" b="1" dirty="0" smtClean="0">
                        <a:solidFill>
                          <a:schemeClr val="tx1"/>
                        </a:solidFill>
                        <a:latin typeface="+mn-ea"/>
                        <a:ea typeface="+mn-ea"/>
                      </a:endParaRPr>
                    </a:p>
                    <a:p>
                      <a:r>
                        <a:rPr kumimoji="1" lang="ja-JP" altLang="en-US" sz="1400" b="1" dirty="0" smtClean="0">
                          <a:solidFill>
                            <a:schemeClr val="tx1"/>
                          </a:solidFill>
                          <a:latin typeface="+mn-ea"/>
                          <a:ea typeface="+mn-ea"/>
                        </a:rPr>
                        <a:t>プラットフォームの構築</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介護人材確保の取組推進に向け、地域の関係主体（事業者、従業者、養成施設、行政等）が連携する「場」（プラットフォーム）を構築する（協議会の創設等）</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90</a:t>
                      </a:r>
                      <a:r>
                        <a:rPr kumimoji="1" lang="ja-JP" altLang="en-US" sz="1200" b="1" dirty="0" smtClean="0">
                          <a:solidFill>
                            <a:schemeClr val="tx1"/>
                          </a:solidFill>
                          <a:latin typeface="+mn-ea"/>
                          <a:ea typeface="+mn-ea"/>
                        </a:rPr>
                        <a:t>億円の内数</a:t>
                      </a:r>
                      <a:endParaRPr kumimoji="1" lang="en-US" altLang="ja-JP" sz="1200" b="1" dirty="0" smtClean="0">
                        <a:solidFill>
                          <a:schemeClr val="tx1"/>
                        </a:solidFill>
                        <a:latin typeface="+mn-ea"/>
                        <a:ea typeface="+mn-ea"/>
                      </a:endParaRPr>
                    </a:p>
                    <a:p>
                      <a:r>
                        <a:rPr kumimoji="1" lang="ja-JP" altLang="en-US" sz="1100" b="1" dirty="0" smtClean="0">
                          <a:solidFill>
                            <a:schemeClr val="tx1"/>
                          </a:solidFill>
                          <a:latin typeface="+mn-ea"/>
                          <a:ea typeface="+mn-ea"/>
                        </a:rPr>
                        <a:t>（地域医療介護総合確保基金）</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8009721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bwMode="auto">
          <a:xfrm>
            <a:off x="126082" y="546948"/>
            <a:ext cx="9597049" cy="361772"/>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rtlCol="0" anchor="ctr"/>
          <a:lstStyle/>
          <a:p>
            <a:r>
              <a:rPr lang="ja-JP" altLang="en-US" b="1" dirty="0">
                <a:solidFill>
                  <a:schemeClr val="bg2">
                    <a:lumMod val="10000"/>
                  </a:schemeClr>
                </a:solidFill>
                <a:latin typeface="+mn-ea"/>
              </a:rPr>
              <a:t>目指す</a:t>
            </a:r>
            <a:r>
              <a:rPr lang="ja-JP" altLang="en-US" b="1" dirty="0" smtClean="0">
                <a:solidFill>
                  <a:schemeClr val="bg2">
                    <a:lumMod val="10000"/>
                  </a:schemeClr>
                </a:solidFill>
                <a:latin typeface="+mn-ea"/>
              </a:rPr>
              <a:t>姿１．すそ野を拡げる　</a:t>
            </a:r>
            <a:r>
              <a:rPr lang="ja-JP" altLang="en-US" sz="1400" b="1" dirty="0">
                <a:solidFill>
                  <a:schemeClr val="bg2">
                    <a:lumMod val="10000"/>
                  </a:schemeClr>
                </a:solidFill>
                <a:latin typeface="+mn-ea"/>
              </a:rPr>
              <a:t>～多様な人材の参入促進を図る～</a:t>
            </a:r>
          </a:p>
        </p:txBody>
      </p:sp>
      <p:graphicFrame>
        <p:nvGraphicFramePr>
          <p:cNvPr id="12" name="表 11"/>
          <p:cNvGraphicFramePr>
            <a:graphicFrameLocks noGrp="1"/>
          </p:cNvGraphicFramePr>
          <p:nvPr>
            <p:extLst>
              <p:ext uri="{D42A27DB-BD31-4B8C-83A1-F6EECF244321}">
                <p14:modId xmlns:p14="http://schemas.microsoft.com/office/powerpoint/2010/main" val="1203082644"/>
              </p:ext>
            </p:extLst>
          </p:nvPr>
        </p:nvGraphicFramePr>
        <p:xfrm>
          <a:off x="126082" y="1051004"/>
          <a:ext cx="9597048" cy="5706752"/>
        </p:xfrm>
        <a:graphic>
          <a:graphicData uri="http://schemas.openxmlformats.org/drawingml/2006/table">
            <a:tbl>
              <a:tblPr firstRow="1" bandRow="1">
                <a:tableStyleId>{93296810-A885-4BE3-A3E7-6D5BEEA58F35}</a:tableStyleId>
              </a:tblPr>
              <a:tblGrid>
                <a:gridCol w="432049"/>
                <a:gridCol w="1368152"/>
                <a:gridCol w="5256584"/>
                <a:gridCol w="1224136"/>
                <a:gridCol w="1316127"/>
              </a:tblGrid>
              <a:tr h="649804">
                <a:tc>
                  <a:txBody>
                    <a:bodyPr/>
                    <a:lstStyle/>
                    <a:p>
                      <a:pPr algn="ctr"/>
                      <a:r>
                        <a:rPr kumimoji="1" lang="ja-JP" altLang="en-US" sz="1400" b="1" dirty="0" smtClean="0">
                          <a:solidFill>
                            <a:schemeClr val="tx1"/>
                          </a:solidFill>
                          <a:latin typeface="+mn-ea"/>
                          <a:ea typeface="+mn-ea"/>
                        </a:rPr>
                        <a:t>３</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中高年齢者層等の参入促進</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238" rtl="0" eaLnBrk="1" fontAlgn="auto" latinLnBrk="0" hangingPunct="1">
                        <a:lnSpc>
                          <a:spcPct val="100000"/>
                        </a:lnSpc>
                        <a:spcBef>
                          <a:spcPts val="0"/>
                        </a:spcBef>
                        <a:spcAft>
                          <a:spcPts val="0"/>
                        </a:spcAft>
                        <a:buClrTx/>
                        <a:buSzTx/>
                        <a:buFontTx/>
                        <a:buNone/>
                        <a:tabLst/>
                        <a:defRPr/>
                      </a:pPr>
                      <a:r>
                        <a:rPr kumimoji="1" lang="ja-JP" altLang="en-US" sz="1400" b="1" dirty="0" smtClean="0">
                          <a:solidFill>
                            <a:schemeClr val="tx1"/>
                          </a:solidFill>
                          <a:latin typeface="+mn-ea"/>
                          <a:ea typeface="+mn-ea"/>
                        </a:rPr>
                        <a:t>中高年齢者等に対し、生活支援サービスの担い手養成のための研修受講支援や、地域ボランティアへの参画支援を行う</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en-US" altLang="ja-JP" sz="12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90</a:t>
                      </a:r>
                      <a:r>
                        <a:rPr kumimoji="1" lang="ja-JP" altLang="en-US" sz="1200" b="1" dirty="0" smtClean="0">
                          <a:solidFill>
                            <a:schemeClr val="tx1"/>
                          </a:solidFill>
                          <a:latin typeface="+mn-ea"/>
                          <a:ea typeface="+mn-ea"/>
                        </a:rPr>
                        <a:t>億円の内数　</a:t>
                      </a:r>
                      <a:endParaRPr kumimoji="1" lang="en-US" altLang="ja-JP" sz="1200" b="1" dirty="0" smtClean="0">
                        <a:solidFill>
                          <a:schemeClr val="tx1"/>
                        </a:solidFill>
                        <a:latin typeface="+mn-ea"/>
                        <a:ea typeface="+mn-ea"/>
                      </a:endParaRPr>
                    </a:p>
                    <a:p>
                      <a:r>
                        <a:rPr kumimoji="1" lang="ja-JP" altLang="en-US" sz="1100" b="1" dirty="0" smtClean="0">
                          <a:solidFill>
                            <a:schemeClr val="tx1"/>
                          </a:solidFill>
                          <a:latin typeface="+mn-ea"/>
                          <a:ea typeface="+mn-ea"/>
                        </a:rPr>
                        <a:t>（地域医療介護総合確保基金）</a:t>
                      </a:r>
                      <a:endParaRPr kumimoji="1" lang="en-US" altLang="ja-JP" sz="11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649804">
                <a:tc>
                  <a:txBody>
                    <a:bodyPr/>
                    <a:lstStyle/>
                    <a:p>
                      <a:pPr algn="ctr"/>
                      <a:r>
                        <a:rPr kumimoji="1" lang="ja-JP" altLang="en-US" sz="1400" b="1" dirty="0" smtClean="0">
                          <a:solidFill>
                            <a:schemeClr val="tx1"/>
                          </a:solidFill>
                          <a:latin typeface="+mn-ea"/>
                          <a:ea typeface="+mn-ea"/>
                        </a:rPr>
                        <a:t>４</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介護福祉士養成施設等の活性化と機能強化等</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福祉士養成施設等において、地域住民への介護技術研修の実施等により地域とのつながりを強化するとともに、学生に対し介護福祉士等修学資金貸付による支援を行い、学生の確保を進める。また、他産業からの参入促進しやすい環境整備として、「通信課程」を有効活用する。さらに、離職者を対象に、介護分野を含めた公的職業訓練を実施する</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90</a:t>
                      </a:r>
                      <a:r>
                        <a:rPr kumimoji="1" lang="ja-JP" altLang="en-US" sz="1200" b="1" dirty="0" smtClean="0">
                          <a:solidFill>
                            <a:schemeClr val="tx1"/>
                          </a:solidFill>
                          <a:latin typeface="+mn-ea"/>
                          <a:ea typeface="+mn-ea"/>
                        </a:rPr>
                        <a:t>億円の内数　</a:t>
                      </a:r>
                      <a:endParaRPr kumimoji="1" lang="en-US" altLang="ja-JP" sz="1200" b="1" dirty="0" smtClean="0">
                        <a:solidFill>
                          <a:schemeClr val="tx1"/>
                        </a:solidFill>
                        <a:latin typeface="+mn-ea"/>
                        <a:ea typeface="+mn-ea"/>
                      </a:endParaRPr>
                    </a:p>
                    <a:p>
                      <a:r>
                        <a:rPr kumimoji="1" lang="ja-JP" altLang="en-US" sz="1100" b="1" dirty="0" smtClean="0">
                          <a:solidFill>
                            <a:schemeClr val="tx1"/>
                          </a:solidFill>
                          <a:latin typeface="+mn-ea"/>
                          <a:ea typeface="+mn-ea"/>
                        </a:rPr>
                        <a:t>（地域医療・介護総合確保基金）</a:t>
                      </a:r>
                      <a:endParaRPr kumimoji="1" lang="en-US" altLang="ja-JP" sz="1100" b="1" dirty="0" smtClean="0">
                        <a:solidFill>
                          <a:schemeClr val="tx1"/>
                        </a:solidFill>
                        <a:latin typeface="+mn-ea"/>
                        <a:ea typeface="+mn-ea"/>
                      </a:endParaRPr>
                    </a:p>
                    <a:p>
                      <a:r>
                        <a:rPr kumimoji="1" lang="en-US" altLang="ja-JP" sz="1200" b="1" dirty="0" smtClean="0">
                          <a:solidFill>
                            <a:schemeClr val="tx1"/>
                          </a:solidFill>
                          <a:latin typeface="+mn-ea"/>
                          <a:ea typeface="+mn-ea"/>
                        </a:rPr>
                        <a:t>1,063</a:t>
                      </a:r>
                      <a:r>
                        <a:rPr kumimoji="1" lang="ja-JP" altLang="en-US" sz="1200" b="1" dirty="0" smtClean="0">
                          <a:solidFill>
                            <a:schemeClr val="tx1"/>
                          </a:solidFill>
                          <a:latin typeface="+mn-ea"/>
                          <a:ea typeface="+mn-ea"/>
                        </a:rPr>
                        <a:t>億円の内数</a:t>
                      </a:r>
                    </a:p>
                    <a:p>
                      <a:r>
                        <a:rPr kumimoji="1" lang="ja-JP" altLang="en-US" sz="1100" b="1" dirty="0" smtClean="0">
                          <a:solidFill>
                            <a:schemeClr val="tx1"/>
                          </a:solidFill>
                          <a:latin typeface="+mn-ea"/>
                          <a:ea typeface="+mn-ea"/>
                        </a:rPr>
                        <a:t>（公的職業訓練等）</a:t>
                      </a:r>
                    </a:p>
                    <a:p>
                      <a:r>
                        <a:rPr kumimoji="1" lang="ja-JP" altLang="en-US" sz="1100" b="1" dirty="0" smtClean="0">
                          <a:solidFill>
                            <a:schemeClr val="tx1"/>
                          </a:solidFill>
                          <a:latin typeface="+mn-ea"/>
                          <a:ea typeface="+mn-ea"/>
                        </a:rPr>
                        <a:t>社会福祉士及び介護福祉士法関係法令改正</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649804">
                <a:tc>
                  <a:txBody>
                    <a:bodyPr/>
                    <a:lstStyle/>
                    <a:p>
                      <a:pPr algn="ctr"/>
                      <a:r>
                        <a:rPr kumimoji="1" lang="ja-JP" altLang="en-US" sz="1400" b="1" dirty="0" smtClean="0">
                          <a:solidFill>
                            <a:schemeClr val="tx1"/>
                          </a:solidFill>
                          <a:latin typeface="+mn-ea"/>
                          <a:ea typeface="+mn-ea"/>
                        </a:rPr>
                        <a:t>５</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地域におけるマッチング機能の強化</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福祉人材センターの機能強化（サテライト展開の推進）、ハローワークによる</a:t>
                      </a:r>
                      <a:r>
                        <a:rPr kumimoji="1" lang="zh-TW" altLang="en-US" sz="1400" b="1" dirty="0" smtClean="0">
                          <a:solidFill>
                            <a:schemeClr val="tx1"/>
                          </a:solidFill>
                          <a:latin typeface="ＭＳ Ｐゴシック" panose="020B0600070205080204" pitchFamily="50" charset="-128"/>
                          <a:ea typeface="ＭＳ Ｐゴシック" panose="020B0600070205080204" pitchFamily="50" charset="-128"/>
                        </a:rPr>
                        <a:t>福祉人材確保</a:t>
                      </a:r>
                      <a:r>
                        <a:rPr kumimoji="1" lang="ja-JP" altLang="en-US" sz="1400" b="1" dirty="0" smtClean="0">
                          <a:solidFill>
                            <a:schemeClr val="tx1"/>
                          </a:solidFill>
                          <a:latin typeface="+mn-ea"/>
                          <a:ea typeface="+mn-ea"/>
                        </a:rPr>
                        <a:t>重点プロジェクトの推進や、人口減少地域における合同就職説明会の開催等により、地域の実情に応じた、きめ細やかなマッチングを推進する</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15</a:t>
                      </a:r>
                      <a:r>
                        <a:rPr kumimoji="1" lang="ja-JP" altLang="en-US" sz="1200" b="1" dirty="0" smtClean="0">
                          <a:solidFill>
                            <a:schemeClr val="tx1"/>
                          </a:solidFill>
                          <a:latin typeface="+mn-ea"/>
                          <a:ea typeface="+mn-ea"/>
                        </a:rPr>
                        <a:t>億円の内数　</a:t>
                      </a:r>
                      <a:endParaRPr kumimoji="1" lang="en-US" altLang="ja-JP" sz="1200" b="1" dirty="0" smtClean="0">
                        <a:solidFill>
                          <a:schemeClr val="tx1"/>
                        </a:solidFill>
                        <a:latin typeface="+mn-ea"/>
                        <a:ea typeface="+mn-ea"/>
                      </a:endParaRPr>
                    </a:p>
                    <a:p>
                      <a:r>
                        <a:rPr kumimoji="1" lang="ja-JP" altLang="en-US" sz="1100" b="1" dirty="0" smtClean="0">
                          <a:solidFill>
                            <a:schemeClr val="tx1"/>
                          </a:solidFill>
                          <a:latin typeface="+mn-ea"/>
                          <a:ea typeface="+mn-ea"/>
                        </a:rPr>
                        <a:t>（福祉人材確保重点プロジェクト）</a:t>
                      </a:r>
                      <a:endParaRPr kumimoji="1" lang="en-US" altLang="ja-JP" sz="1100" b="1" dirty="0" smtClean="0">
                        <a:solidFill>
                          <a:schemeClr val="tx1"/>
                        </a:solidFill>
                        <a:latin typeface="+mn-ea"/>
                        <a:ea typeface="+mn-ea"/>
                      </a:endParaRPr>
                    </a:p>
                    <a:p>
                      <a:r>
                        <a:rPr kumimoji="1" lang="en-US" altLang="ja-JP" sz="1100" b="1" dirty="0" smtClean="0">
                          <a:solidFill>
                            <a:schemeClr val="tx1"/>
                          </a:solidFill>
                          <a:latin typeface="+mn-ea"/>
                          <a:ea typeface="+mn-ea"/>
                        </a:rPr>
                        <a:t>90</a:t>
                      </a:r>
                      <a:r>
                        <a:rPr kumimoji="1" lang="ja-JP" altLang="en-US" sz="1100" b="1" dirty="0" smtClean="0">
                          <a:solidFill>
                            <a:schemeClr val="tx1"/>
                          </a:solidFill>
                          <a:latin typeface="+mn-ea"/>
                          <a:ea typeface="+mn-ea"/>
                        </a:rPr>
                        <a:t>億円の内数</a:t>
                      </a:r>
                      <a:endParaRPr kumimoji="1" lang="en-US" altLang="ja-JP" sz="1100" b="1" dirty="0" smtClean="0">
                        <a:solidFill>
                          <a:schemeClr val="tx1"/>
                        </a:solidFill>
                        <a:latin typeface="+mn-ea"/>
                        <a:ea typeface="+mn-ea"/>
                      </a:endParaRPr>
                    </a:p>
                    <a:p>
                      <a:r>
                        <a:rPr kumimoji="1" lang="ja-JP" altLang="en-US" sz="1100" b="1" dirty="0" smtClean="0">
                          <a:solidFill>
                            <a:schemeClr val="tx1"/>
                          </a:solidFill>
                          <a:latin typeface="+mn-ea"/>
                          <a:ea typeface="+mn-ea"/>
                        </a:rPr>
                        <a:t>（地域医療介護総合確保基金）</a:t>
                      </a:r>
                      <a:endParaRPr kumimoji="1" lang="en-US" altLang="ja-JP" sz="1100" b="1" dirty="0" smtClean="0">
                        <a:solidFill>
                          <a:schemeClr val="tx1"/>
                        </a:solidFill>
                        <a:latin typeface="+mn-ea"/>
                        <a:ea typeface="+mn-ea"/>
                      </a:endParaRPr>
                    </a:p>
                    <a:p>
                      <a:r>
                        <a:rPr kumimoji="1" lang="ja-JP" altLang="en-US" sz="1100" b="1" dirty="0" smtClean="0">
                          <a:solidFill>
                            <a:schemeClr val="tx1"/>
                          </a:solidFill>
                          <a:latin typeface="+mn-ea"/>
                          <a:ea typeface="+mn-ea"/>
                        </a:rPr>
                        <a:t>社会福祉法改正</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649804">
                <a:tc>
                  <a:txBody>
                    <a:bodyPr/>
                    <a:lstStyle/>
                    <a:p>
                      <a:pPr algn="ctr"/>
                      <a:r>
                        <a:rPr kumimoji="1" lang="ja-JP" altLang="en-US" sz="1400" b="1" dirty="0" smtClean="0">
                          <a:solidFill>
                            <a:schemeClr val="tx1"/>
                          </a:solidFill>
                          <a:latin typeface="+mn-ea"/>
                          <a:ea typeface="+mn-ea"/>
                        </a:rPr>
                        <a:t>６</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業界横断型の取組推進</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業界内の横断的な連合（コンソーシアム）を創設し、情報発信のほか、共同採用・人材交流・研修等を進める</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en-US" altLang="ja-JP" sz="12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90</a:t>
                      </a:r>
                      <a:r>
                        <a:rPr kumimoji="1" lang="ja-JP" altLang="en-US" sz="1200" b="1" dirty="0" smtClean="0">
                          <a:solidFill>
                            <a:schemeClr val="tx1"/>
                          </a:solidFill>
                          <a:latin typeface="+mn-ea"/>
                          <a:ea typeface="+mn-ea"/>
                        </a:rPr>
                        <a:t>億円の内数　</a:t>
                      </a:r>
                      <a:endParaRPr kumimoji="1" lang="en-US" altLang="ja-JP" sz="1200" b="1" dirty="0" smtClean="0">
                        <a:solidFill>
                          <a:schemeClr val="tx1"/>
                        </a:solidFill>
                        <a:latin typeface="+mn-ea"/>
                        <a:ea typeface="+mn-ea"/>
                      </a:endParaRPr>
                    </a:p>
                    <a:p>
                      <a:r>
                        <a:rPr kumimoji="1" lang="ja-JP" altLang="en-US" sz="1100" b="1" dirty="0" smtClean="0">
                          <a:solidFill>
                            <a:schemeClr val="tx1"/>
                          </a:solidFill>
                          <a:latin typeface="+mn-ea"/>
                          <a:ea typeface="+mn-ea"/>
                        </a:rPr>
                        <a:t>（地域医療介護総合確保基金）</a:t>
                      </a:r>
                      <a:endParaRPr kumimoji="1" lang="en-US" altLang="ja-JP" sz="11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r h="1012832">
                <a:tc>
                  <a:txBody>
                    <a:bodyPr/>
                    <a:lstStyle/>
                    <a:p>
                      <a:pPr algn="ctr"/>
                      <a:r>
                        <a:rPr kumimoji="1" lang="ja-JP" altLang="en-US" sz="1400" b="1" dirty="0" smtClean="0">
                          <a:solidFill>
                            <a:schemeClr val="tx1"/>
                          </a:solidFill>
                          <a:latin typeface="+mn-ea"/>
                          <a:ea typeface="+mn-ea"/>
                        </a:rPr>
                        <a:t>７</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障害者の参入促進</a:t>
                      </a:r>
                      <a:endParaRPr kumimoji="1" lang="ja-JP" altLang="en-US" sz="14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1" dirty="0" smtClean="0">
                          <a:solidFill>
                            <a:schemeClr val="tx1"/>
                          </a:solidFill>
                          <a:latin typeface="+mn-ea"/>
                          <a:ea typeface="+mn-ea"/>
                        </a:rPr>
                        <a:t>介護分野においても、障害者の参加を促進するため、ハローワークにおけるきめ細やかな職業相談、職業訓練、障害福祉サービス事業者による就労支援等を推進する</a:t>
                      </a: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200" b="1" dirty="0" smtClean="0">
                          <a:solidFill>
                            <a:schemeClr val="tx1"/>
                          </a:solidFill>
                          <a:latin typeface="+mn-ea"/>
                          <a:ea typeface="+mn-ea"/>
                        </a:rPr>
                        <a:t>平成</a:t>
                      </a:r>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a:t>
                      </a:r>
                      <a:endParaRPr kumimoji="1" lang="ja-JP" altLang="en-US" sz="1200" b="1" dirty="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200" b="1" dirty="0" smtClean="0">
                          <a:solidFill>
                            <a:schemeClr val="tx1"/>
                          </a:solidFill>
                          <a:latin typeface="+mn-ea"/>
                          <a:ea typeface="+mn-ea"/>
                        </a:rPr>
                        <a:t>27</a:t>
                      </a:r>
                      <a:r>
                        <a:rPr kumimoji="1" lang="ja-JP" altLang="en-US" sz="1200" b="1" dirty="0" smtClean="0">
                          <a:solidFill>
                            <a:schemeClr val="tx1"/>
                          </a:solidFill>
                          <a:latin typeface="+mn-ea"/>
                          <a:ea typeface="+mn-ea"/>
                        </a:rPr>
                        <a:t>年度予算案</a:t>
                      </a:r>
                      <a:endParaRPr kumimoji="1" lang="en-US" altLang="ja-JP" sz="1200" b="1" dirty="0" smtClean="0">
                        <a:solidFill>
                          <a:schemeClr val="tx1"/>
                        </a:solidFill>
                        <a:latin typeface="+mn-ea"/>
                        <a:ea typeface="+mn-ea"/>
                      </a:endParaRPr>
                    </a:p>
                    <a:p>
                      <a:r>
                        <a:rPr kumimoji="1" lang="en-US" altLang="ja-JP" sz="1200" b="1" dirty="0" smtClean="0">
                          <a:solidFill>
                            <a:schemeClr val="tx1"/>
                          </a:solidFill>
                          <a:latin typeface="+mn-ea"/>
                          <a:ea typeface="+mn-ea"/>
                        </a:rPr>
                        <a:t>192</a:t>
                      </a:r>
                      <a:r>
                        <a:rPr kumimoji="1" lang="ja-JP" altLang="en-US" sz="1200" b="1" dirty="0" smtClean="0">
                          <a:solidFill>
                            <a:schemeClr val="tx1"/>
                          </a:solidFill>
                          <a:latin typeface="+mn-ea"/>
                          <a:ea typeface="+mn-ea"/>
                        </a:rPr>
                        <a:t>億円の内数</a:t>
                      </a:r>
                      <a:r>
                        <a:rPr kumimoji="1" lang="ja-JP" altLang="en-US" sz="1200" b="1" baseline="0" dirty="0" smtClean="0">
                          <a:solidFill>
                            <a:schemeClr val="tx1"/>
                          </a:solidFill>
                          <a:latin typeface="+mn-ea"/>
                          <a:ea typeface="+mn-ea"/>
                        </a:rPr>
                        <a:t> 　　</a:t>
                      </a:r>
                      <a:endParaRPr kumimoji="1" lang="en-US" altLang="ja-JP" sz="1200" b="1" baseline="0" dirty="0" smtClean="0">
                        <a:solidFill>
                          <a:schemeClr val="tx1"/>
                        </a:solidFill>
                        <a:latin typeface="+mn-ea"/>
                        <a:ea typeface="+mn-ea"/>
                      </a:endParaRPr>
                    </a:p>
                    <a:p>
                      <a:r>
                        <a:rPr kumimoji="1" lang="ja-JP" altLang="en-US" sz="1200" b="1" baseline="0" dirty="0" smtClean="0">
                          <a:solidFill>
                            <a:schemeClr val="tx1"/>
                          </a:solidFill>
                          <a:latin typeface="+mn-ea"/>
                          <a:ea typeface="+mn-ea"/>
                        </a:rPr>
                        <a:t>　　　　　　　　</a:t>
                      </a:r>
                      <a:r>
                        <a:rPr kumimoji="1" lang="ja-JP" altLang="en-US" sz="1200" b="1" dirty="0" smtClean="0">
                          <a:solidFill>
                            <a:schemeClr val="tx1"/>
                          </a:solidFill>
                          <a:latin typeface="+mn-ea"/>
                          <a:ea typeface="+mn-ea"/>
                        </a:rPr>
                        <a:t>等</a:t>
                      </a:r>
                      <a:endParaRPr kumimoji="1" lang="en-US" altLang="ja-JP" sz="1200" b="1" dirty="0" smtClean="0">
                        <a:solidFill>
                          <a:schemeClr val="tx1"/>
                        </a:solidFill>
                        <a:latin typeface="+mn-ea"/>
                        <a:ea typeface="+mn-ea"/>
                      </a:endParaRPr>
                    </a:p>
                  </a:txBody>
                  <a:tcPr anchor="ctr">
                    <a:lnL w="28575" cap="flat" cmpd="sng" algn="ctr">
                      <a:solidFill>
                        <a:srgbClr val="FF9900"/>
                      </a:solidFill>
                      <a:prstDash val="solid"/>
                      <a:round/>
                      <a:headEnd type="none" w="med" len="med"/>
                      <a:tailEnd type="none" w="med" len="med"/>
                    </a:lnL>
                    <a:lnR w="28575" cap="flat" cmpd="sng" algn="ctr">
                      <a:solidFill>
                        <a:srgbClr val="FF9900"/>
                      </a:solidFill>
                      <a:prstDash val="solid"/>
                      <a:round/>
                      <a:headEnd type="none" w="med" len="med"/>
                      <a:tailEnd type="none" w="med" len="med"/>
                    </a:lnR>
                    <a:lnT w="28575" cap="flat" cmpd="sng" algn="ctr">
                      <a:solidFill>
                        <a:srgbClr val="FF9900"/>
                      </a:solidFill>
                      <a:prstDash val="solid"/>
                      <a:round/>
                      <a:headEnd type="none" w="med" len="med"/>
                      <a:tailEnd type="none" w="med" len="med"/>
                    </a:lnT>
                    <a:lnB w="28575" cap="flat" cmpd="sng" algn="ctr">
                      <a:solidFill>
                        <a:srgbClr val="FF99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6" name="Rectangle 180"/>
          <p:cNvSpPr>
            <a:spLocks noChangeArrowheads="1"/>
          </p:cNvSpPr>
          <p:nvPr/>
        </p:nvSpPr>
        <p:spPr bwMode="auto">
          <a:xfrm>
            <a:off x="5627" y="-3468"/>
            <a:ext cx="988404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51" tIns="45678" rIns="91351" bIns="45678" anchor="ctr"/>
          <a:lstStyle/>
          <a:p>
            <a:pPr algn="ctr">
              <a:tabLst>
                <a:tab pos="1700213" algn="l"/>
              </a:tabLst>
            </a:pPr>
            <a:r>
              <a:rPr lang="ja-JP" altLang="en-US" sz="2000" b="1" dirty="0" smtClean="0">
                <a:latin typeface="ＭＳ Ｐゴシック" panose="020B0600070205080204" pitchFamily="50" charset="-128"/>
                <a:ea typeface="ＭＳ Ｐゴシック" panose="020B0600070205080204" pitchFamily="50" charset="-128"/>
              </a:rPr>
              <a:t>当面の具体的な施策メニュー　（</a:t>
            </a:r>
            <a:r>
              <a:rPr lang="en-US" altLang="ja-JP" sz="2000" b="1" dirty="0">
                <a:latin typeface="ＭＳ Ｐゴシック" panose="020B0600070205080204" pitchFamily="50" charset="-128"/>
                <a:ea typeface="ＭＳ Ｐゴシック" panose="020B0600070205080204" pitchFamily="50" charset="-128"/>
              </a:rPr>
              <a:t>2</a:t>
            </a:r>
            <a:r>
              <a:rPr lang="en-US" altLang="ja-JP" sz="2000" b="1" dirty="0" smtClean="0">
                <a:latin typeface="ＭＳ Ｐゴシック" panose="020B0600070205080204" pitchFamily="50" charset="-128"/>
                <a:ea typeface="ＭＳ Ｐゴシック" panose="020B0600070205080204" pitchFamily="50" charset="-128"/>
              </a:rPr>
              <a:t>/6</a:t>
            </a:r>
            <a:r>
              <a:rPr lang="ja-JP" altLang="en-US" sz="2000" b="1" dirty="0" smtClean="0">
                <a:latin typeface="ＭＳ Ｐゴシック" panose="020B0600070205080204" pitchFamily="50" charset="-128"/>
                <a:ea typeface="ＭＳ Ｐゴシック" panose="020B0600070205080204" pitchFamily="50" charset="-128"/>
              </a:rPr>
              <a:t>）</a:t>
            </a:r>
            <a:endParaRPr lang="ja-JP" altLang="en-US" sz="2000" b="1" dirty="0">
              <a:latin typeface="ＭＳ Ｐゴシック" panose="020B0600070205080204" pitchFamily="50" charset="-128"/>
              <a:ea typeface="ＭＳ Ｐゴシック" panose="020B0600070205080204" pitchFamily="50" charset="-128"/>
            </a:endParaRPr>
          </a:p>
        </p:txBody>
      </p:sp>
      <p:sp>
        <p:nvSpPr>
          <p:cNvPr id="14" name="スライド番号プレースホルダー 1"/>
          <p:cNvSpPr txBox="1">
            <a:spLocks/>
          </p:cNvSpPr>
          <p:nvPr/>
        </p:nvSpPr>
        <p:spPr>
          <a:xfrm>
            <a:off x="7559734" y="6497638"/>
            <a:ext cx="2310289" cy="365125"/>
          </a:xfrm>
          <a:prstGeom prst="rect">
            <a:avLst/>
          </a:prstGeom>
        </p:spPr>
        <p:txBody>
          <a:bodyPr vert="horz" lIns="91440" tIns="45720" rIns="91440" bIns="45720" rtlCol="0" anchor="ctr"/>
          <a:lstStyle>
            <a:defPPr>
              <a:defRPr lang="ja-JP"/>
            </a:defPPr>
            <a:lvl1pPr marL="0" algn="r" defTabSz="914238" rtl="0" eaLnBrk="1" latinLnBrk="0" hangingPunct="1">
              <a:defRPr kumimoji="1" sz="1200" kern="1200">
                <a:solidFill>
                  <a:schemeClr val="tx1">
                    <a:tint val="75000"/>
                  </a:schemeClr>
                </a:solidFill>
                <a:latin typeface="+mn-lt"/>
                <a:ea typeface="+mn-ea"/>
                <a:cs typeface="+mn-cs"/>
              </a:defRPr>
            </a:lvl1pPr>
            <a:lvl2pPr marL="457120" algn="l" defTabSz="914238" rtl="0" eaLnBrk="1" latinLnBrk="0" hangingPunct="1">
              <a:defRPr kumimoji="1" sz="1800" kern="1200">
                <a:solidFill>
                  <a:schemeClr val="tx1"/>
                </a:solidFill>
                <a:latin typeface="+mn-lt"/>
                <a:ea typeface="+mn-ea"/>
                <a:cs typeface="+mn-cs"/>
              </a:defRPr>
            </a:lvl2pPr>
            <a:lvl3pPr marL="914238" algn="l" defTabSz="914238" rtl="0" eaLnBrk="1" latinLnBrk="0" hangingPunct="1">
              <a:defRPr kumimoji="1" sz="1800" kern="1200">
                <a:solidFill>
                  <a:schemeClr val="tx1"/>
                </a:solidFill>
                <a:latin typeface="+mn-lt"/>
                <a:ea typeface="+mn-ea"/>
                <a:cs typeface="+mn-cs"/>
              </a:defRPr>
            </a:lvl3pPr>
            <a:lvl4pPr marL="1371357" algn="l" defTabSz="914238" rtl="0" eaLnBrk="1" latinLnBrk="0" hangingPunct="1">
              <a:defRPr kumimoji="1" sz="1800" kern="1200">
                <a:solidFill>
                  <a:schemeClr val="tx1"/>
                </a:solidFill>
                <a:latin typeface="+mn-lt"/>
                <a:ea typeface="+mn-ea"/>
                <a:cs typeface="+mn-cs"/>
              </a:defRPr>
            </a:lvl4pPr>
            <a:lvl5pPr marL="1828476" algn="l" defTabSz="914238" rtl="0" eaLnBrk="1" latinLnBrk="0" hangingPunct="1">
              <a:defRPr kumimoji="1" sz="1800" kern="1200">
                <a:solidFill>
                  <a:schemeClr val="tx1"/>
                </a:solidFill>
                <a:latin typeface="+mn-lt"/>
                <a:ea typeface="+mn-ea"/>
                <a:cs typeface="+mn-cs"/>
              </a:defRPr>
            </a:lvl5pPr>
            <a:lvl6pPr marL="2285595" algn="l" defTabSz="914238" rtl="0" eaLnBrk="1" latinLnBrk="0" hangingPunct="1">
              <a:defRPr kumimoji="1" sz="1800" kern="1200">
                <a:solidFill>
                  <a:schemeClr val="tx1"/>
                </a:solidFill>
                <a:latin typeface="+mn-lt"/>
                <a:ea typeface="+mn-ea"/>
                <a:cs typeface="+mn-cs"/>
              </a:defRPr>
            </a:lvl6pPr>
            <a:lvl7pPr marL="2742714" algn="l" defTabSz="914238" rtl="0" eaLnBrk="1" latinLnBrk="0" hangingPunct="1">
              <a:defRPr kumimoji="1" sz="1800" kern="1200">
                <a:solidFill>
                  <a:schemeClr val="tx1"/>
                </a:solidFill>
                <a:latin typeface="+mn-lt"/>
                <a:ea typeface="+mn-ea"/>
                <a:cs typeface="+mn-cs"/>
              </a:defRPr>
            </a:lvl7pPr>
            <a:lvl8pPr marL="3199834" algn="l" defTabSz="914238" rtl="0" eaLnBrk="1" latinLnBrk="0" hangingPunct="1">
              <a:defRPr kumimoji="1" sz="1800" kern="1200">
                <a:solidFill>
                  <a:schemeClr val="tx1"/>
                </a:solidFill>
                <a:latin typeface="+mn-lt"/>
                <a:ea typeface="+mn-ea"/>
                <a:cs typeface="+mn-cs"/>
              </a:defRPr>
            </a:lvl8pPr>
            <a:lvl9pPr marL="3656952" algn="l" defTabSz="914238" rtl="0" eaLnBrk="1" latinLnBrk="0" hangingPunct="1">
              <a:defRPr kumimoji="1" sz="1800" kern="1200">
                <a:solidFill>
                  <a:schemeClr val="tx1"/>
                </a:solidFill>
                <a:latin typeface="+mn-lt"/>
                <a:ea typeface="+mn-ea"/>
                <a:cs typeface="+mn-cs"/>
              </a:defRPr>
            </a:lvl9pPr>
          </a:lstStyle>
          <a:p>
            <a:fld id="{D2222422-83F9-4FA6-BF99-16FCF983496F}" type="slidenum">
              <a:rPr lang="ja-JP" altLang="en-US" sz="1600" smtClean="0">
                <a:solidFill>
                  <a:schemeClr val="tx1"/>
                </a:solidFill>
                <a:latin typeface="Bodoni MT Black" panose="02070A03080606020203" pitchFamily="18" charset="0"/>
              </a:rPr>
              <a:pPr/>
              <a:t>8</a:t>
            </a:fld>
            <a:endParaRPr lang="ja-JP" altLang="en-US" sz="1600" dirty="0">
              <a:solidFill>
                <a:schemeClr val="tx1"/>
              </a:solidFill>
              <a:latin typeface="Bodoni MT Black" panose="02070A03080606020203" pitchFamily="18" charset="0"/>
            </a:endParaRPr>
          </a:p>
        </p:txBody>
      </p:sp>
    </p:spTree>
    <p:extLst>
      <p:ext uri="{BB962C8B-B14F-4D97-AF65-F5344CB8AC3E}">
        <p14:creationId xmlns:p14="http://schemas.microsoft.com/office/powerpoint/2010/main" val="27712689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lgn="ctr">
          <a:solidFill>
            <a:srgbClr val="00B0F0"/>
          </a:solidFill>
          <a:miter lim="800000"/>
          <a:headEnd/>
          <a:tailEnd/>
        </a:ln>
      </a:spPr>
      <a:bodyPr anchor="ctr"/>
      <a:lstStyle>
        <a:defPPr>
          <a:defRPr dirty="0" smtClean="0">
            <a:solidFill>
              <a:schemeClr val="accent1">
                <a:lumMod val="50000"/>
              </a:schemeClr>
            </a:solidFill>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28318</TotalTime>
  <Words>3183</Words>
  <Application>Microsoft Office PowerPoint</Application>
  <PresentationFormat>ユーザー設定</PresentationFormat>
  <Paragraphs>456</Paragraphs>
  <Slides>14</Slides>
  <Notes>1</Notes>
  <HiddenSlides>0</HiddenSlides>
  <MMClips>0</MMClips>
  <ScaleCrop>false</ScaleCrop>
  <HeadingPairs>
    <vt:vector size="4" baseType="variant">
      <vt:variant>
        <vt:lpstr>テーマ</vt:lpstr>
      </vt:variant>
      <vt:variant>
        <vt:i4>1</vt:i4>
      </vt:variant>
      <vt:variant>
        <vt:lpstr>スライド タイトル</vt:lpstr>
      </vt:variant>
      <vt:variant>
        <vt:i4>14</vt:i4>
      </vt:variant>
    </vt:vector>
  </HeadingPairs>
  <TitlesOfParts>
    <vt:vector size="15"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dc:creator>
  <cp:lastModifiedBy>厚生労働省ネットワークシステム</cp:lastModifiedBy>
  <cp:revision>2125</cp:revision>
  <cp:lastPrinted>2015-02-25T05:13:45Z</cp:lastPrinted>
  <dcterms:created xsi:type="dcterms:W3CDTF">2010-12-17T09:05:13Z</dcterms:created>
  <dcterms:modified xsi:type="dcterms:W3CDTF">2015-02-25T05:28:55Z</dcterms:modified>
</cp:coreProperties>
</file>