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4" r:id="rId17"/>
    <p:sldId id="275" r:id="rId18"/>
    <p:sldId id="276" r:id="rId19"/>
    <p:sldId id="277"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314"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2EFD1-109F-408C-90A1-ED4EBEF63194}" type="datetimeFigureOut">
              <a:rPr kumimoji="1" lang="ja-JP" altLang="en-US" smtClean="0"/>
              <a:t>2014/7/29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9D1F1-758A-445D-B9F9-3BB84A5F3FDD}" type="slidenum">
              <a:rPr kumimoji="1" lang="ja-JP" altLang="en-US" smtClean="0"/>
              <a:t>‹#›</a:t>
            </a:fld>
            <a:endParaRPr kumimoji="1" lang="ja-JP" altLang="en-US"/>
          </a:p>
        </p:txBody>
      </p:sp>
    </p:spTree>
    <p:extLst>
      <p:ext uri="{BB962C8B-B14F-4D97-AF65-F5344CB8AC3E}">
        <p14:creationId xmlns:p14="http://schemas.microsoft.com/office/powerpoint/2010/main" val="32597147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43000" y="685800"/>
            <a:ext cx="4572000" cy="3429000"/>
          </a:xfrm>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FFBA36E4-41F2-4ABD-A868-D5A8B4062B8A}" type="slidenum">
              <a:rPr lang="en-US" altLang="ja-JP" smtClean="0"/>
              <a:pPr>
                <a:defRPr/>
              </a:pPr>
              <a:t>13</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444E527-872B-437D-9EDE-1D0761CD1FAA}" type="datetime1">
              <a:rPr kumimoji="1" lang="ja-JP" altLang="en-US" smtClean="0"/>
              <a:t>2014/7/29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0428B36-294C-47D0-802F-22650D0AC9B8}" type="datetime1">
              <a:rPr kumimoji="1" lang="ja-JP" altLang="en-US" smtClean="0"/>
              <a:t>2014/7/29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EA5F79-9B99-48CA-BFDE-F8DF0ABB9B3D}" type="datetime1">
              <a:rPr kumimoji="1" lang="ja-JP" altLang="en-US" smtClean="0"/>
              <a:t>2014/7/29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487FDE2-D8F6-4A71-9649-ED8F47D5B0E7}" type="datetime1">
              <a:rPr kumimoji="1" lang="ja-JP" altLang="en-US" smtClean="0"/>
              <a:t>2014/7/29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2329D73-3C01-46D6-9296-41CAF1C87D32}" type="datetime1">
              <a:rPr kumimoji="1" lang="ja-JP" altLang="en-US" smtClean="0"/>
              <a:t>2014/7/29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8A1A120-F456-4DB6-8959-C7C4F86A8348}" type="datetime1">
              <a:rPr kumimoji="1" lang="ja-JP" altLang="en-US" smtClean="0"/>
              <a:t>2014/7/29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3450BD1-DC52-4799-8DCE-7C79B0865032}" type="datetime1">
              <a:rPr kumimoji="1" lang="ja-JP" altLang="en-US" smtClean="0"/>
              <a:t>2014/7/29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3A34CAB-F957-41FA-9C08-11DB3558F08D}" type="datetime1">
              <a:rPr kumimoji="1" lang="ja-JP" altLang="en-US" smtClean="0"/>
              <a:t>2014/7/29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D157272-1079-4625-AE49-65AB1B22804D}" type="datetime1">
              <a:rPr kumimoji="1" lang="ja-JP" altLang="en-US" smtClean="0"/>
              <a:t>2014/7/29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1D25E8C-7EB4-40E2-B4AB-00453E4B6E09}" type="datetime1">
              <a:rPr kumimoji="1" lang="ja-JP" altLang="en-US" smtClean="0"/>
              <a:t>2014/7/29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3364580-F1E9-4597-B6E1-000C40564F1E}" type="datetime1">
              <a:rPr kumimoji="1" lang="ja-JP" altLang="en-US" smtClean="0"/>
              <a:t>2014/7/29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607E5-D783-43AD-BF4F-80E725DB8852}" type="datetime1">
              <a:rPr kumimoji="1" lang="ja-JP" altLang="en-US" smtClean="0"/>
              <a:t>2014/7/29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43608" y="1052736"/>
            <a:ext cx="6912768" cy="1323439"/>
          </a:xfrm>
          <a:prstGeom prst="rect">
            <a:avLst/>
          </a:prstGeom>
          <a:ln>
            <a:solidFill>
              <a:schemeClr val="tx1"/>
            </a:solidFill>
          </a:ln>
        </p:spPr>
        <p:txBody>
          <a:bodyPr wrap="square">
            <a:spAutoFit/>
          </a:bodyPr>
          <a:lstStyle/>
          <a:p>
            <a:pPr algn="ctr"/>
            <a:r>
              <a:rPr lang="ja-JP" altLang="en-US" sz="2400" b="1" dirty="0"/>
              <a:t>在宅医療と介護の連携のための情報システムの</a:t>
            </a:r>
          </a:p>
          <a:p>
            <a:pPr algn="ctr"/>
            <a:r>
              <a:rPr lang="ja-JP" altLang="en-US" sz="2400" b="1" dirty="0"/>
              <a:t>共通基盤のあり方に関する調査研究</a:t>
            </a:r>
            <a:r>
              <a:rPr lang="ja-JP" altLang="en-US" sz="2400" b="1" dirty="0" smtClean="0"/>
              <a:t>報告書</a:t>
            </a:r>
            <a:endParaRPr lang="en-US" altLang="ja-JP" sz="2400" b="1" dirty="0" smtClean="0"/>
          </a:p>
          <a:p>
            <a:pPr algn="ctr"/>
            <a:r>
              <a:rPr lang="ja-JP" altLang="en-US" sz="3200" b="1" dirty="0"/>
              <a:t>概要</a:t>
            </a:r>
            <a:endParaRPr lang="ja-JP" altLang="en-US" sz="3600" b="1" dirty="0"/>
          </a:p>
        </p:txBody>
      </p:sp>
      <p:sp>
        <p:nvSpPr>
          <p:cNvPr id="3" name="テキスト ボックス 13"/>
          <p:cNvSpPr txBox="1"/>
          <p:nvPr/>
        </p:nvSpPr>
        <p:spPr>
          <a:xfrm>
            <a:off x="6588224" y="188640"/>
            <a:ext cx="2359149" cy="59702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200" kern="100">
                <a:effectLst/>
                <a:ea typeface="ＭＳ Ｐ明朝"/>
                <a:cs typeface="Times New Roman"/>
              </a:rPr>
              <a:t>平成</a:t>
            </a:r>
            <a:r>
              <a:rPr lang="en-US" sz="1200" kern="100">
                <a:effectLst/>
                <a:ea typeface="ＭＳ Ｐ明朝"/>
                <a:cs typeface="Times New Roman"/>
              </a:rPr>
              <a:t>25</a:t>
            </a:r>
            <a:r>
              <a:rPr lang="ja-JP" sz="1200" kern="100">
                <a:effectLst/>
                <a:ea typeface="ＭＳ Ｐ明朝"/>
                <a:cs typeface="Times New Roman"/>
              </a:rPr>
              <a:t>年度厚生労働省</a:t>
            </a:r>
            <a:endParaRPr lang="ja-JP" sz="1200" kern="100">
              <a:effectLst/>
              <a:ea typeface="ＭＳ 明朝"/>
              <a:cs typeface="Times New Roman"/>
            </a:endParaRPr>
          </a:p>
          <a:p>
            <a:pPr algn="ctr">
              <a:spcAft>
                <a:spcPts val="0"/>
              </a:spcAft>
            </a:pPr>
            <a:r>
              <a:rPr lang="ja-JP" sz="1200" kern="100">
                <a:effectLst/>
                <a:ea typeface="ＭＳ Ｐ明朝"/>
                <a:cs typeface="Times New Roman"/>
              </a:rPr>
              <a:t>老人保健健康増進事業</a:t>
            </a:r>
            <a:endParaRPr lang="ja-JP" sz="1200" kern="100">
              <a:effectLst/>
              <a:ea typeface="ＭＳ 明朝"/>
              <a:cs typeface="Times New Roman"/>
            </a:endParaRPr>
          </a:p>
          <a:p>
            <a:pPr algn="ctr">
              <a:spcAft>
                <a:spcPts val="0"/>
              </a:spcAft>
            </a:pPr>
            <a:r>
              <a:rPr lang="ja-JP" sz="1200" kern="100">
                <a:effectLst/>
                <a:ea typeface="ＭＳ Ｐ明朝"/>
                <a:cs typeface="Times New Roman"/>
              </a:rPr>
              <a:t>（老人保健事業推進費等補助金）</a:t>
            </a:r>
            <a:endParaRPr lang="ja-JP" sz="1200" kern="100">
              <a:effectLst/>
              <a:ea typeface="ＭＳ 明朝"/>
              <a:cs typeface="Times New Roman"/>
            </a:endParaRPr>
          </a:p>
        </p:txBody>
      </p:sp>
      <p:sp>
        <p:nvSpPr>
          <p:cNvPr id="4" name="正方形/長方形 3"/>
          <p:cNvSpPr/>
          <p:nvPr/>
        </p:nvSpPr>
        <p:spPr>
          <a:xfrm>
            <a:off x="1772584" y="5034485"/>
            <a:ext cx="5526360" cy="707886"/>
          </a:xfrm>
          <a:prstGeom prst="rect">
            <a:avLst/>
          </a:prstGeom>
        </p:spPr>
        <p:txBody>
          <a:bodyPr wrap="square">
            <a:spAutoFit/>
          </a:bodyPr>
          <a:lstStyle/>
          <a:p>
            <a:r>
              <a:rPr lang="zh-CN" altLang="en-US" sz="2000" dirty="0"/>
              <a:t>平成</a:t>
            </a:r>
            <a:r>
              <a:rPr lang="en-US" altLang="zh-CN" sz="2000" dirty="0"/>
              <a:t>26</a:t>
            </a:r>
            <a:r>
              <a:rPr lang="zh-CN" altLang="en-US" sz="2000" dirty="0"/>
              <a:t>年</a:t>
            </a:r>
            <a:r>
              <a:rPr lang="en-US" altLang="zh-CN" sz="2000" dirty="0"/>
              <a:t>3</a:t>
            </a:r>
            <a:r>
              <a:rPr lang="zh-CN" altLang="en-US" sz="2000" dirty="0"/>
              <a:t>月</a:t>
            </a:r>
          </a:p>
          <a:p>
            <a:pPr algn="ctr"/>
            <a:r>
              <a:rPr lang="zh-CN" altLang="en-US" sz="2000" dirty="0"/>
              <a:t>国立大学</a:t>
            </a:r>
            <a:r>
              <a:rPr lang="zh-CN" altLang="en-US" sz="2000" dirty="0" smtClean="0"/>
              <a:t>法人東京</a:t>
            </a:r>
            <a:r>
              <a:rPr lang="zh-CN" altLang="en-US" sz="2000" dirty="0"/>
              <a:t>大学　高齢社会総合研究機構</a:t>
            </a:r>
          </a:p>
        </p:txBody>
      </p:sp>
      <p:sp>
        <p:nvSpPr>
          <p:cNvPr id="5" name="大かっこ 4"/>
          <p:cNvSpPr/>
          <p:nvPr/>
        </p:nvSpPr>
        <p:spPr>
          <a:xfrm>
            <a:off x="2123728" y="2910155"/>
            <a:ext cx="4968552" cy="584776"/>
          </a:xfrm>
          <a:prstGeom prst="bracketPair">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ja-JP" altLang="en-US" dirty="0"/>
          </a:p>
        </p:txBody>
      </p:sp>
      <p:sp>
        <p:nvSpPr>
          <p:cNvPr id="6" name="正方形/長方形 5"/>
          <p:cNvSpPr/>
          <p:nvPr/>
        </p:nvSpPr>
        <p:spPr>
          <a:xfrm>
            <a:off x="2286000" y="2910155"/>
            <a:ext cx="4662264" cy="584775"/>
          </a:xfrm>
          <a:prstGeom prst="rect">
            <a:avLst/>
          </a:prstGeom>
        </p:spPr>
        <p:txBody>
          <a:bodyPr wrap="square">
            <a:spAutoFit/>
          </a:bodyPr>
          <a:lstStyle/>
          <a:p>
            <a:pPr algn="ctr"/>
            <a:r>
              <a:rPr lang="ja-JP" altLang="en-US" sz="1600" dirty="0"/>
              <a:t>在宅医療と介護の連携における情報システムの</a:t>
            </a:r>
          </a:p>
          <a:p>
            <a:pPr algn="ctr"/>
            <a:r>
              <a:rPr lang="ja-JP" altLang="en-US" sz="1600" dirty="0"/>
              <a:t>適切な利用を促進するためのガイドライン（草案</a:t>
            </a:r>
            <a:r>
              <a:rPr lang="ja-JP" altLang="en-US" sz="1600" dirty="0" smtClean="0"/>
              <a:t>）</a:t>
            </a:r>
            <a:endParaRPr lang="ja-JP" altLang="en-US" sz="1600"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
        <p:nvSpPr>
          <p:cNvPr id="8" name="正方形/長方形 7"/>
          <p:cNvSpPr/>
          <p:nvPr/>
        </p:nvSpPr>
        <p:spPr>
          <a:xfrm rot="5400000">
            <a:off x="-130347" y="6396551"/>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343</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88911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64" y="332656"/>
            <a:ext cx="8809236" cy="5120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95536" y="5501087"/>
            <a:ext cx="8352928" cy="646331"/>
          </a:xfrm>
          <a:prstGeom prst="rect">
            <a:avLst/>
          </a:prstGeom>
        </p:spPr>
        <p:txBody>
          <a:bodyPr wrap="square">
            <a:spAutoFit/>
          </a:bodyPr>
          <a:lstStyle/>
          <a:p>
            <a:r>
              <a:rPr lang="ja-JP" altLang="en-US" dirty="0" smtClean="0"/>
              <a:t>   在宅</a:t>
            </a:r>
            <a:r>
              <a:rPr lang="ja-JP" altLang="en-US" dirty="0"/>
              <a:t>医療と介護関係者が情報システムを利用して共同組織により個人データを共同利用することについては、新しく試行的な運用形態であるため</a:t>
            </a:r>
            <a:r>
              <a:rPr lang="ja-JP" altLang="en-US" b="1" u="sng" dirty="0"/>
              <a:t>同意を得ること</a:t>
            </a:r>
            <a:r>
              <a:rPr lang="ja-JP" altLang="en-US" dirty="0"/>
              <a:t>とする。</a:t>
            </a:r>
          </a:p>
        </p:txBody>
      </p:sp>
      <p:sp>
        <p:nvSpPr>
          <p:cNvPr id="3" name="テキスト ボックス 2"/>
          <p:cNvSpPr txBox="1"/>
          <p:nvPr/>
        </p:nvSpPr>
        <p:spPr>
          <a:xfrm>
            <a:off x="395536" y="404664"/>
            <a:ext cx="576064" cy="369332"/>
          </a:xfrm>
          <a:prstGeom prst="rect">
            <a:avLst/>
          </a:prstGeom>
          <a:noFill/>
        </p:spPr>
        <p:txBody>
          <a:bodyPr wrap="square" rtlCol="0">
            <a:spAutoFit/>
          </a:bodyPr>
          <a:lstStyle/>
          <a:p>
            <a:r>
              <a:rPr kumimoji="1" lang="ja-JP" altLang="en-US" dirty="0" smtClean="0"/>
              <a:t>⑶</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
        <p:nvSpPr>
          <p:cNvPr id="6" name="正方形/長方形 5"/>
          <p:cNvSpPr/>
          <p:nvPr/>
        </p:nvSpPr>
        <p:spPr>
          <a:xfrm rot="5400000">
            <a:off x="-155093" y="188639"/>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352</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04373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056" y="188640"/>
            <a:ext cx="6898453" cy="4949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539552" y="5137679"/>
            <a:ext cx="8280920" cy="1077218"/>
          </a:xfrm>
          <a:prstGeom prst="rect">
            <a:avLst/>
          </a:prstGeom>
        </p:spPr>
        <p:txBody>
          <a:bodyPr wrap="square">
            <a:spAutoFit/>
          </a:bodyPr>
          <a:lstStyle/>
          <a:p>
            <a:r>
              <a:rPr lang="ja-JP" altLang="en-US" sz="1600" dirty="0" smtClean="0"/>
              <a:t>   医療</a:t>
            </a:r>
            <a:r>
              <a:rPr lang="ja-JP" altLang="en-US" sz="1600" dirty="0"/>
              <a:t>機関及び介護関係事業者の管理責任者は、システムを利用する担当者を決定して、管理責任者の代表または統括管理責任者を通じてシステムの利用</a:t>
            </a:r>
            <a:r>
              <a:rPr lang="ja-JP" altLang="en-US" sz="1600" dirty="0" smtClean="0"/>
              <a:t>申請を行う。</a:t>
            </a:r>
            <a:endParaRPr lang="ja-JP" altLang="en-US" sz="1600" dirty="0"/>
          </a:p>
          <a:p>
            <a:r>
              <a:rPr lang="ja-JP" altLang="en-US" sz="1600" dirty="0" smtClean="0"/>
              <a:t>  受理</a:t>
            </a:r>
            <a:r>
              <a:rPr lang="ja-JP" altLang="en-US" sz="1600" dirty="0"/>
              <a:t>された申請書は利用資格要件を確認し、システム利用者の登録を行いＩＤ及びパスワードを交付する</a:t>
            </a:r>
            <a:r>
              <a:rPr lang="ja-JP" altLang="en-US" sz="1600" dirty="0" smtClean="0"/>
              <a:t>。</a:t>
            </a:r>
            <a:endParaRPr lang="ja-JP" altLang="en-US" sz="1600" dirty="0"/>
          </a:p>
        </p:txBody>
      </p:sp>
      <p:sp>
        <p:nvSpPr>
          <p:cNvPr id="4" name="テキスト ボックス 3"/>
          <p:cNvSpPr txBox="1"/>
          <p:nvPr/>
        </p:nvSpPr>
        <p:spPr>
          <a:xfrm>
            <a:off x="1835696" y="226381"/>
            <a:ext cx="576064" cy="369332"/>
          </a:xfrm>
          <a:prstGeom prst="rect">
            <a:avLst/>
          </a:prstGeom>
          <a:noFill/>
        </p:spPr>
        <p:txBody>
          <a:bodyPr wrap="square" rtlCol="0">
            <a:spAutoFit/>
          </a:bodyPr>
          <a:lstStyle/>
          <a:p>
            <a:r>
              <a:rPr kumimoji="1" lang="ja-JP" altLang="en-US" dirty="0" smtClean="0"/>
              <a:t>⑷</a:t>
            </a: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sp>
        <p:nvSpPr>
          <p:cNvPr id="6" name="正方形/長方形 5"/>
          <p:cNvSpPr/>
          <p:nvPr/>
        </p:nvSpPr>
        <p:spPr>
          <a:xfrm rot="5400000">
            <a:off x="-155093"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353</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48205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18490" y="188640"/>
            <a:ext cx="8489801" cy="461665"/>
          </a:xfrm>
          <a:prstGeom prst="rect">
            <a:avLst/>
          </a:prstGeom>
          <a:ln>
            <a:noFill/>
          </a:ln>
        </p:spPr>
        <p:txBody>
          <a:bodyPr wrap="square">
            <a:spAutoFit/>
          </a:bodyPr>
          <a:lstStyle/>
          <a:p>
            <a:r>
              <a:rPr lang="en-US" altLang="ja-JP" sz="2400" b="1" dirty="0" smtClean="0"/>
              <a:t>4</a:t>
            </a:r>
            <a:r>
              <a:rPr lang="ja-JP" altLang="en-US" sz="2400" b="1" dirty="0" err="1" smtClean="0"/>
              <a:t>．</a:t>
            </a:r>
            <a:r>
              <a:rPr lang="ja-JP" altLang="en-US" sz="2400" b="1" dirty="0" smtClean="0"/>
              <a:t>共通基盤の実証について</a:t>
            </a:r>
            <a:endParaRPr lang="en-US" altLang="ja-JP" sz="2400" b="1" dirty="0" smtClean="0"/>
          </a:p>
        </p:txBody>
      </p:sp>
      <p:sp>
        <p:nvSpPr>
          <p:cNvPr id="3" name="テキスト ボックス 2"/>
          <p:cNvSpPr txBox="1"/>
          <p:nvPr/>
        </p:nvSpPr>
        <p:spPr>
          <a:xfrm>
            <a:off x="755576" y="724054"/>
            <a:ext cx="3663798" cy="369332"/>
          </a:xfrm>
          <a:prstGeom prst="rect">
            <a:avLst/>
          </a:prstGeom>
          <a:noFill/>
        </p:spPr>
        <p:txBody>
          <a:bodyPr wrap="square" rtlCol="0">
            <a:spAutoFit/>
          </a:bodyPr>
          <a:lstStyle/>
          <a:p>
            <a:r>
              <a:rPr kumimoji="1" lang="ja-JP" altLang="en-US" dirty="0" smtClean="0"/>
              <a:t>⑴　共通基盤の機能</a:t>
            </a:r>
            <a:endParaRPr kumimoji="1" lang="ja-JP" altLang="en-US" dirty="0"/>
          </a:p>
        </p:txBody>
      </p:sp>
      <p:pic>
        <p:nvPicPr>
          <p:cNvPr id="4" name="図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929" y="1278052"/>
            <a:ext cx="8385361" cy="5247292"/>
          </a:xfrm>
          <a:prstGeom prst="rect">
            <a:avLst/>
          </a:prstGeom>
          <a:noFill/>
          <a:ln>
            <a:noFill/>
          </a:ln>
        </p:spPr>
      </p:pic>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
        <p:nvSpPr>
          <p:cNvPr id="6" name="正方形/長方形 5"/>
          <p:cNvSpPr/>
          <p:nvPr/>
        </p:nvSpPr>
        <p:spPr>
          <a:xfrm rot="5400000">
            <a:off x="-158609" y="55702"/>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354</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29406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1016" y="116632"/>
            <a:ext cx="8721969" cy="954088"/>
          </a:xfrm>
        </p:spPr>
        <p:txBody>
          <a:bodyPr>
            <a:normAutofit fontScale="90000"/>
          </a:bodyPr>
          <a:lstStyle/>
          <a:p>
            <a:pPr algn="l"/>
            <a:r>
              <a:rPr lang="ja-JP" altLang="en-US" sz="1600" dirty="0" smtClean="0"/>
              <a:t>　⑵　 </a:t>
            </a:r>
            <a:r>
              <a:rPr lang="en-US" altLang="ja-JP" sz="1600" dirty="0" smtClean="0"/>
              <a:t> </a:t>
            </a:r>
            <a:r>
              <a:rPr lang="ja-JP" altLang="en-US" sz="1600" dirty="0" smtClean="0"/>
              <a:t>実証シナリオ</a:t>
            </a:r>
            <a:r>
              <a:rPr lang="en-US" altLang="ja-JP" sz="1600" dirty="0" smtClean="0"/>
              <a:t> </a:t>
            </a:r>
            <a:r>
              <a:rPr lang="ja-JP" altLang="en-US" sz="1600" dirty="0" smtClean="0"/>
              <a:t>一覧表</a:t>
            </a:r>
            <a:r>
              <a:rPr kumimoji="1" lang="en-US" altLang="ja-JP" sz="1600" dirty="0" smtClean="0"/>
              <a:t/>
            </a:r>
            <a:br>
              <a:rPr kumimoji="1" lang="en-US" altLang="ja-JP" sz="1600" dirty="0" smtClean="0"/>
            </a:b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3B7D2CD8-9940-4579-987B-DE4CB0619992}" type="slidenum">
              <a:rPr lang="en-US" altLang="ja-JP" smtClean="0"/>
              <a:pPr>
                <a:defRPr/>
              </a:pPr>
              <a:t>13</a:t>
            </a:fld>
            <a:endParaRPr lang="en-US" altLang="ja-JP" dirty="0"/>
          </a:p>
        </p:txBody>
      </p:sp>
      <p:graphicFrame>
        <p:nvGraphicFramePr>
          <p:cNvPr id="9" name="表 8"/>
          <p:cNvGraphicFramePr>
            <a:graphicFrameLocks noGrp="1"/>
          </p:cNvGraphicFramePr>
          <p:nvPr>
            <p:extLst>
              <p:ext uri="{D42A27DB-BD31-4B8C-83A1-F6EECF244321}">
                <p14:modId xmlns:p14="http://schemas.microsoft.com/office/powerpoint/2010/main" val="3086029412"/>
              </p:ext>
            </p:extLst>
          </p:nvPr>
        </p:nvGraphicFramePr>
        <p:xfrm>
          <a:off x="185051" y="512423"/>
          <a:ext cx="8773897" cy="6244599"/>
        </p:xfrm>
        <a:graphic>
          <a:graphicData uri="http://schemas.openxmlformats.org/drawingml/2006/table">
            <a:tbl>
              <a:tblPr firstRow="1" bandRow="1">
                <a:tableStyleId>{5C22544A-7EE6-4342-B048-85BDC9FD1C3A}</a:tableStyleId>
              </a:tblPr>
              <a:tblGrid>
                <a:gridCol w="374132"/>
                <a:gridCol w="249422"/>
                <a:gridCol w="623554"/>
                <a:gridCol w="498844"/>
                <a:gridCol w="705330"/>
                <a:gridCol w="568221"/>
                <a:gridCol w="534756"/>
                <a:gridCol w="534756"/>
                <a:gridCol w="685910"/>
                <a:gridCol w="872976"/>
                <a:gridCol w="561198"/>
                <a:gridCol w="561198"/>
                <a:gridCol w="2003600"/>
              </a:tblGrid>
              <a:tr h="155795">
                <a:tc rowSpan="2">
                  <a:txBody>
                    <a:bodyPr/>
                    <a:lstStyle/>
                    <a:p>
                      <a:pPr algn="ctr"/>
                      <a:r>
                        <a:rPr kumimoji="1" lang="en-US" altLang="ja-JP" sz="800" b="0" dirty="0" smtClean="0">
                          <a:solidFill>
                            <a:sysClr val="windowText" lastClr="000000"/>
                          </a:solidFill>
                        </a:rPr>
                        <a:t>Group</a:t>
                      </a:r>
                      <a:endParaRPr kumimoji="1" lang="ja-JP" altLang="en-US" sz="800" b="0" dirty="0">
                        <a:solidFill>
                          <a:sysClr val="windowText" lastClr="000000"/>
                        </a:solidFill>
                      </a:endParaRPr>
                    </a:p>
                  </a:txBody>
                  <a:tcPr marL="33231" marR="33231" marT="18000" marB="1800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en-US" altLang="ja-JP" sz="800" b="0" dirty="0" smtClean="0">
                          <a:solidFill>
                            <a:schemeClr val="tx1"/>
                          </a:solidFill>
                        </a:rPr>
                        <a:t>No.</a:t>
                      </a:r>
                      <a:endParaRPr kumimoji="1" lang="ja-JP" altLang="en-US" sz="800" b="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ja-JP" altLang="en-US" sz="800" b="0" dirty="0" smtClean="0">
                          <a:solidFill>
                            <a:schemeClr val="tx1"/>
                          </a:solidFill>
                        </a:rPr>
                        <a:t>データ項目</a:t>
                      </a:r>
                      <a:endParaRPr kumimoji="1" lang="ja-JP" altLang="en-US" sz="800" b="0" dirty="0">
                        <a:solidFill>
                          <a:schemeClr val="tx1"/>
                        </a:solidFill>
                      </a:endParaRPr>
                    </a:p>
                  </a:txBody>
                  <a:tcPr marL="66462" marR="66462"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ja-JP" altLang="en-US" sz="700" b="0" dirty="0" smtClean="0">
                          <a:solidFill>
                            <a:schemeClr val="tx1"/>
                          </a:solidFill>
                        </a:rPr>
                        <a:t>連携基盤の機能</a:t>
                      </a:r>
                      <a:endParaRPr kumimoji="1" lang="ja-JP" altLang="en-US" sz="700" b="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r>
                        <a:rPr kumimoji="1" lang="ja-JP" altLang="en-US" sz="700" b="0" dirty="0" smtClean="0">
                          <a:solidFill>
                            <a:schemeClr val="tx1"/>
                          </a:solidFill>
                        </a:rPr>
                        <a:t>入力側</a:t>
                      </a:r>
                      <a:endParaRPr kumimoji="1" lang="ja-JP" altLang="en-US" sz="700" b="0" dirty="0">
                        <a:solidFill>
                          <a:schemeClr val="tx1"/>
                        </a:solidFill>
                      </a:endParaRPr>
                    </a:p>
                  </a:txBody>
                  <a:tcPr marL="66462" marR="66462"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800" b="0" dirty="0">
                        <a:solidFill>
                          <a:schemeClr val="tx1"/>
                        </a:solidFill>
                      </a:endParaRPr>
                    </a:p>
                  </a:txBody>
                  <a:tcPr marL="72000" marR="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r>
                        <a:rPr kumimoji="1" lang="ja-JP" altLang="en-US" sz="700" b="0" dirty="0" smtClean="0">
                          <a:solidFill>
                            <a:schemeClr val="tx1"/>
                          </a:solidFill>
                        </a:rPr>
                        <a:t>参照側</a:t>
                      </a:r>
                      <a:endParaRPr kumimoji="1" lang="ja-JP" altLang="en-US" sz="700" b="0" dirty="0">
                        <a:solidFill>
                          <a:schemeClr val="tx1"/>
                        </a:solidFill>
                      </a:endParaRPr>
                    </a:p>
                  </a:txBody>
                  <a:tcPr marL="66462" marR="66462"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800" b="0" dirty="0">
                        <a:solidFill>
                          <a:schemeClr val="tx1"/>
                        </a:solidFill>
                      </a:endParaRPr>
                    </a:p>
                  </a:txBody>
                  <a:tcPr marL="72000" marR="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rPr>
                        <a:t>シナリオグループ概要</a:t>
                      </a:r>
                    </a:p>
                  </a:txBody>
                  <a:tcPr marL="83077" marR="83077" marT="18000" marB="1800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r>
              <a:tr h="222111">
                <a:tc vMerge="1">
                  <a:txBody>
                    <a:bodyPr/>
                    <a:lstStyle/>
                    <a:p>
                      <a:endParaRPr kumimoji="1" lang="ja-JP" altLang="en-US"/>
                    </a:p>
                  </a:txBody>
                  <a:tcPr/>
                </a:tc>
                <a:tc vMerge="1">
                  <a:txBody>
                    <a:bodyPr/>
                    <a:lstStyle/>
                    <a:p>
                      <a:pPr algn="ctr"/>
                      <a:endParaRPr kumimoji="1" lang="ja-JP" altLang="en-US" sz="1100" b="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vMerge="1">
                  <a:txBody>
                    <a:bodyPr/>
                    <a:lstStyle/>
                    <a:p>
                      <a:pPr algn="ctr"/>
                      <a:endParaRPr kumimoji="1" lang="ja-JP" altLang="en-US" sz="1100" b="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vMerge="1">
                  <a:txBody>
                    <a:bodyPr/>
                    <a:lstStyle/>
                    <a:p>
                      <a:endParaRPr kumimoji="1" lang="ja-JP" altLang="en-US"/>
                    </a:p>
                  </a:txBody>
                  <a:tcPr/>
                </a:tc>
                <a:tc>
                  <a:txBody>
                    <a:bodyPr/>
                    <a:lstStyle/>
                    <a:p>
                      <a:pPr algn="ctr"/>
                      <a:r>
                        <a:rPr kumimoji="1" lang="ja-JP" altLang="en-US" sz="700" b="0" dirty="0" smtClean="0">
                          <a:solidFill>
                            <a:schemeClr val="accent5"/>
                          </a:solidFill>
                        </a:rPr>
                        <a:t>フィールド</a:t>
                      </a:r>
                      <a:endParaRPr kumimoji="1" lang="ja-JP" altLang="en-US" sz="700" b="0" dirty="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700" b="0" dirty="0" smtClean="0">
                          <a:solidFill>
                            <a:schemeClr val="tx1"/>
                          </a:solidFill>
                        </a:rPr>
                        <a:t>入力者</a:t>
                      </a:r>
                      <a:endParaRPr kumimoji="1" lang="ja-JP" altLang="en-US" sz="700" b="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600" b="0" dirty="0" smtClean="0">
                          <a:solidFill>
                            <a:schemeClr val="tx1"/>
                          </a:solidFill>
                        </a:rPr>
                        <a:t>システムベンダ</a:t>
                      </a:r>
                      <a:endParaRPr kumimoji="1" lang="ja-JP" altLang="en-US" sz="600" b="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700" b="0" dirty="0" smtClean="0">
                          <a:solidFill>
                            <a:schemeClr val="tx1"/>
                          </a:solidFill>
                        </a:rPr>
                        <a:t>実証実施日</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700" b="0" dirty="0" smtClean="0">
                          <a:solidFill>
                            <a:schemeClr val="accent5"/>
                          </a:solidFill>
                        </a:rPr>
                        <a:t>フィールド</a:t>
                      </a:r>
                      <a:endParaRPr kumimoji="1" lang="ja-JP" altLang="en-US" sz="700" b="0" dirty="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700" b="0" dirty="0" smtClean="0">
                          <a:solidFill>
                            <a:schemeClr val="tx1"/>
                          </a:solidFill>
                        </a:rPr>
                        <a:t>参照者</a:t>
                      </a:r>
                      <a:endParaRPr kumimoji="1" lang="ja-JP" altLang="en-US" sz="700" b="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600" b="0" dirty="0" smtClean="0">
                          <a:solidFill>
                            <a:schemeClr val="tx1"/>
                          </a:solidFill>
                        </a:rPr>
                        <a:t>システムベンダ</a:t>
                      </a:r>
                      <a:endParaRPr kumimoji="1" lang="ja-JP" altLang="en-US" sz="700" b="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700" b="0" dirty="0" smtClean="0">
                          <a:solidFill>
                            <a:schemeClr val="tx1"/>
                          </a:solidFill>
                        </a:rPr>
                        <a:t>実証実施日</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20000"/>
                        <a:lumOff val="80000"/>
                      </a:schemeClr>
                    </a:solidFill>
                  </a:tcPr>
                </a:tc>
              </a:tr>
              <a:tr h="388767">
                <a:tc rowSpan="5">
                  <a:txBody>
                    <a:bodyPr/>
                    <a:lstStyle/>
                    <a:p>
                      <a:pPr algn="ctr"/>
                      <a:r>
                        <a:rPr kumimoji="1" lang="en-US" altLang="ja-JP" sz="900" dirty="0" smtClean="0">
                          <a:solidFill>
                            <a:schemeClr val="tx1"/>
                          </a:solidFill>
                        </a:rPr>
                        <a:t>A</a:t>
                      </a:r>
                    </a:p>
                    <a:p>
                      <a:pPr algn="ctr"/>
                      <a:r>
                        <a:rPr kumimoji="1" lang="ja-JP" altLang="en-US" sz="900" dirty="0" smtClean="0">
                          <a:solidFill>
                            <a:schemeClr val="tx1"/>
                          </a:solidFill>
                        </a:rPr>
                        <a:t>がん</a:t>
                      </a:r>
                      <a:endParaRPr kumimoji="1" lang="en-US" altLang="ja-JP" sz="900" dirty="0" smtClean="0">
                        <a:solidFill>
                          <a:schemeClr val="tx1"/>
                        </a:solidFill>
                      </a:endParaRPr>
                    </a:p>
                    <a:p>
                      <a:pPr algn="ctr"/>
                      <a:r>
                        <a:rPr kumimoji="1" lang="ja-JP" altLang="en-US" sz="900" dirty="0" smtClean="0">
                          <a:solidFill>
                            <a:schemeClr val="tx1"/>
                          </a:solidFill>
                        </a:rPr>
                        <a:t>患者</a:t>
                      </a:r>
                      <a:endParaRPr kumimoji="1" lang="ja-JP" altLang="en-US" sz="900" dirty="0">
                        <a:solidFill>
                          <a:schemeClr val="tx1"/>
                        </a:solidFill>
                      </a:endParaRPr>
                    </a:p>
                  </a:txBody>
                  <a:tcPr marL="33231" marR="33231" marT="18000" marB="1800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FF"/>
                    </a:solidFill>
                  </a:tcPr>
                </a:tc>
                <a:tc>
                  <a:txBody>
                    <a:bodyPr/>
                    <a:lstStyle/>
                    <a:p>
                      <a:pPr algn="ctr"/>
                      <a:r>
                        <a:rPr kumimoji="1" lang="en-US" altLang="ja-JP" sz="1000" dirty="0" smtClean="0">
                          <a:solidFill>
                            <a:schemeClr val="tx1"/>
                          </a:solidFill>
                        </a:rPr>
                        <a:t>1</a:t>
                      </a:r>
                      <a:endParaRPr kumimoji="1" lang="ja-JP" altLang="en-US" sz="10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ja-JP" altLang="en-US" sz="700" dirty="0" smtClean="0">
                          <a:solidFill>
                            <a:schemeClr val="tx1"/>
                          </a:solidFill>
                        </a:rPr>
                        <a:t>診療情報提供書</a:t>
                      </a:r>
                      <a:endParaRPr kumimoji="1" lang="en-US" altLang="ja-JP" sz="700" dirty="0" smtClean="0">
                        <a:solidFill>
                          <a:schemeClr val="tx1"/>
                        </a:solidFill>
                      </a:endParaRPr>
                    </a:p>
                    <a:p>
                      <a:pPr algn="ctr"/>
                      <a:r>
                        <a:rPr kumimoji="1" lang="ja-JP" altLang="en-US" sz="700" dirty="0" smtClean="0">
                          <a:solidFill>
                            <a:schemeClr val="tx1"/>
                          </a:solidFill>
                        </a:rPr>
                        <a:t>検査データ</a:t>
                      </a:r>
                      <a:endParaRPr kumimoji="1" lang="ja-JP" altLang="en-US" sz="7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ja-JP" altLang="en-US" sz="600" dirty="0" smtClean="0">
                          <a:solidFill>
                            <a:schemeClr val="tx1"/>
                          </a:solidFill>
                        </a:rPr>
                        <a:t>基本シート</a:t>
                      </a:r>
                      <a:endParaRPr kumimoji="1" lang="ja-JP" altLang="en-US" sz="600" dirty="0">
                        <a:solidFill>
                          <a:schemeClr val="tx1"/>
                        </a:solidFill>
                      </a:endParaRPr>
                    </a:p>
                  </a:txBody>
                  <a:tcPr marL="66462" marR="66462"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ja-JP" altLang="en-US" sz="800" dirty="0" smtClean="0">
                          <a:solidFill>
                            <a:schemeClr val="accent5"/>
                          </a:solidFill>
                        </a:rPr>
                        <a:t>亀田総合病院</a:t>
                      </a:r>
                      <a:endParaRPr kumimoji="1" lang="en-US" altLang="ja-JP" sz="800" dirty="0" smtClean="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ja-JP" altLang="en-US" sz="900" dirty="0" smtClean="0">
                          <a:solidFill>
                            <a:schemeClr val="tx1"/>
                          </a:solidFill>
                        </a:rPr>
                        <a:t>病院医師</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ja-JP" altLang="en-US" sz="900" dirty="0" smtClean="0">
                          <a:solidFill>
                            <a:schemeClr val="tx1"/>
                          </a:solidFill>
                        </a:rPr>
                        <a:t>ニッセイ</a:t>
                      </a:r>
                      <a:r>
                        <a:rPr kumimoji="1" lang="en-US" altLang="ja-JP" sz="900" dirty="0" smtClean="0">
                          <a:solidFill>
                            <a:schemeClr val="tx1"/>
                          </a:solidFill>
                        </a:rPr>
                        <a:t>IT</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rPr>
                        <a:t>MSW</a:t>
                      </a: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en-US" altLang="ja-JP" sz="900" b="1" u="sng" dirty="0" smtClean="0">
                          <a:solidFill>
                            <a:schemeClr val="tx1"/>
                          </a:solidFill>
                        </a:rPr>
                        <a:t>2/</a:t>
                      </a:r>
                      <a:r>
                        <a:rPr kumimoji="1" lang="en-US" altLang="ja-JP" sz="900" b="1" u="sng" kern="1200" dirty="0" smtClean="0">
                          <a:solidFill>
                            <a:schemeClr val="tx1"/>
                          </a:solidFill>
                          <a:latin typeface="+mn-lt"/>
                          <a:ea typeface="+mn-ea"/>
                          <a:cs typeface="+mn-cs"/>
                        </a:rPr>
                        <a:t>21</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rowSpan="2">
                  <a:txBody>
                    <a:bodyPr/>
                    <a:lstStyle/>
                    <a:p>
                      <a:pPr algn="ctr"/>
                      <a:r>
                        <a:rPr kumimoji="1" lang="ja-JP" altLang="en-US" sz="800" dirty="0" smtClean="0">
                          <a:solidFill>
                            <a:schemeClr val="accent5"/>
                          </a:solidFill>
                        </a:rPr>
                        <a:t>柏市</a:t>
                      </a:r>
                      <a:endParaRPr kumimoji="1" lang="ja-JP" altLang="en-US" sz="800" dirty="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rowSpan="2">
                  <a:txBody>
                    <a:bodyPr/>
                    <a:lstStyle/>
                    <a:p>
                      <a:pPr algn="ctr"/>
                      <a:r>
                        <a:rPr kumimoji="1" lang="ja-JP" altLang="en-US" sz="800" dirty="0" smtClean="0">
                          <a:solidFill>
                            <a:schemeClr val="tx1"/>
                          </a:solidFill>
                        </a:rPr>
                        <a:t>在宅医</a:t>
                      </a:r>
                      <a:endParaRPr kumimoji="1" lang="en-US" altLang="ja-JP" sz="8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訪問歯科医</a:t>
                      </a:r>
                      <a:endParaRPr kumimoji="1" lang="en-US" altLang="ja-JP" sz="8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薬剤師</a:t>
                      </a:r>
                      <a:endParaRPr kumimoji="1" lang="en-US" altLang="ja-JP" sz="8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訪問看護師</a:t>
                      </a:r>
                      <a:endParaRPr kumimoji="1" lang="en-US" altLang="ja-JP" sz="800" dirty="0" smtClean="0">
                        <a:solidFill>
                          <a:schemeClr val="tx1"/>
                        </a:solidFill>
                      </a:endParaRPr>
                    </a:p>
                    <a:p>
                      <a:pPr algn="ctr"/>
                      <a:r>
                        <a:rPr kumimoji="1" lang="ja-JP" altLang="en-US" sz="800" dirty="0" smtClean="0">
                          <a:solidFill>
                            <a:schemeClr val="tx1"/>
                          </a:solidFill>
                        </a:rPr>
                        <a:t>ケアマネジャー</a:t>
                      </a:r>
                      <a:endParaRPr kumimoji="1" lang="en-US" altLang="ja-JP" sz="800" dirty="0" smtClean="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rowSpan="2">
                  <a:txBody>
                    <a:bodyPr/>
                    <a:lstStyle/>
                    <a:p>
                      <a:pPr algn="ctr"/>
                      <a:r>
                        <a:rPr kumimoji="1" lang="ja-JP" altLang="en-US" sz="900" dirty="0" smtClean="0">
                          <a:solidFill>
                            <a:schemeClr val="tx1"/>
                          </a:solidFill>
                        </a:rPr>
                        <a:t>カナミック</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rowSpan="2">
                  <a:txBody>
                    <a:bodyPr/>
                    <a:lstStyle/>
                    <a:p>
                      <a:pPr algn="ctr"/>
                      <a:r>
                        <a:rPr kumimoji="1" lang="en-US" altLang="ja-JP" sz="900" b="1" u="sng" dirty="0" smtClean="0">
                          <a:solidFill>
                            <a:schemeClr val="tx1"/>
                          </a:solidFill>
                        </a:rPr>
                        <a:t>2/25</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rowSpan="5">
                  <a:txBody>
                    <a:bodyPr/>
                    <a:lstStyle/>
                    <a:p>
                      <a:r>
                        <a:rPr kumimoji="1" lang="ja-JP" altLang="en-US" sz="1100" dirty="0" smtClean="0">
                          <a:solidFill>
                            <a:schemeClr val="tx1"/>
                          </a:solidFill>
                        </a:rPr>
                        <a:t>亀田総合病院を退院したがん患者が柏市の自宅で在宅医療・ケアを始める。</a:t>
                      </a:r>
                      <a:br>
                        <a:rPr kumimoji="1" lang="ja-JP" altLang="en-US" sz="1100" dirty="0" smtClean="0">
                          <a:solidFill>
                            <a:schemeClr val="tx1"/>
                          </a:solidFill>
                        </a:rPr>
                      </a:br>
                      <a:r>
                        <a:rPr kumimoji="1" lang="ja-JP" altLang="en-US" sz="1100" dirty="0" smtClean="0">
                          <a:solidFill>
                            <a:schemeClr val="tx1"/>
                          </a:solidFill>
                        </a:rPr>
                        <a:t>その後、看取り場所の希望が判明したことを契機に、文京区の長女宅に転居した。</a:t>
                      </a:r>
                      <a:endParaRPr kumimoji="1" lang="ja-JP" altLang="en-US" sz="1100" dirty="0">
                        <a:solidFill>
                          <a:schemeClr val="tx1"/>
                        </a:solidFill>
                      </a:endParaRPr>
                    </a:p>
                  </a:txBody>
                  <a:tcPr marL="83077" marR="83077" marT="18000" marB="1800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FF"/>
                    </a:solidFill>
                  </a:tcPr>
                </a:tc>
              </a:tr>
              <a:tr h="449303">
                <a:tc vMerge="1">
                  <a:txBody>
                    <a:bodyPr/>
                    <a:lstStyle/>
                    <a:p>
                      <a:pPr algn="ctr"/>
                      <a:endParaRPr kumimoji="1" lang="ja-JP" altLang="en-US" sz="1000" dirty="0"/>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r>
                        <a:rPr kumimoji="1" lang="en-US" altLang="ja-JP" sz="1000" dirty="0" smtClean="0">
                          <a:solidFill>
                            <a:schemeClr val="tx1"/>
                          </a:solidFill>
                        </a:rPr>
                        <a:t>2</a:t>
                      </a:r>
                      <a:endParaRPr kumimoji="1" lang="ja-JP" altLang="en-US" sz="10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ja-JP" altLang="en-US" sz="700" dirty="0" smtClean="0">
                          <a:solidFill>
                            <a:schemeClr val="tx1"/>
                          </a:solidFill>
                        </a:rPr>
                        <a:t>調剤・服薬情報</a:t>
                      </a:r>
                      <a:endParaRPr kumimoji="1" lang="ja-JP" altLang="en-US" sz="7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ja-JP" altLang="en-US" sz="600" dirty="0" smtClean="0">
                          <a:solidFill>
                            <a:schemeClr val="tx1"/>
                          </a:solidFill>
                        </a:rPr>
                        <a:t>メッセージ</a:t>
                      </a:r>
                      <a:endParaRPr kumimoji="1" lang="ja-JP" altLang="en-US" sz="600" dirty="0">
                        <a:solidFill>
                          <a:schemeClr val="tx1"/>
                        </a:solidFill>
                      </a:endParaRPr>
                    </a:p>
                  </a:txBody>
                  <a:tcPr marL="66462" marR="66462"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ja-JP" altLang="en-US" sz="800" dirty="0" smtClean="0">
                          <a:solidFill>
                            <a:schemeClr val="accent5"/>
                          </a:solidFill>
                        </a:rPr>
                        <a:t>イオン薬局</a:t>
                      </a:r>
                      <a:endParaRPr kumimoji="1" lang="en-US" altLang="ja-JP" sz="800" dirty="0" smtClean="0">
                        <a:solidFill>
                          <a:schemeClr val="accent5"/>
                        </a:solidFill>
                      </a:endParaRPr>
                    </a:p>
                    <a:p>
                      <a:pPr algn="ctr"/>
                      <a:r>
                        <a:rPr kumimoji="1" lang="en-US" altLang="ja-JP" sz="800" dirty="0" smtClean="0">
                          <a:solidFill>
                            <a:schemeClr val="accent5"/>
                          </a:solidFill>
                        </a:rPr>
                        <a:t>(</a:t>
                      </a:r>
                      <a:r>
                        <a:rPr kumimoji="1" lang="ja-JP" altLang="en-US" sz="800" dirty="0" smtClean="0">
                          <a:solidFill>
                            <a:schemeClr val="accent5"/>
                          </a:solidFill>
                        </a:rPr>
                        <a:t>イオンアイビスで代替</a:t>
                      </a:r>
                      <a:r>
                        <a:rPr kumimoji="1" lang="en-US" altLang="ja-JP" sz="800" dirty="0" smtClean="0">
                          <a:solidFill>
                            <a:schemeClr val="accent5"/>
                          </a:solidFill>
                        </a:rPr>
                        <a:t>)</a:t>
                      </a: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ja-JP" altLang="en-US" sz="900" dirty="0" smtClean="0">
                          <a:solidFill>
                            <a:schemeClr val="tx1"/>
                          </a:solidFill>
                        </a:rPr>
                        <a:t>患者</a:t>
                      </a:r>
                      <a:endParaRPr kumimoji="1" lang="en-US" altLang="ja-JP" sz="900" dirty="0" smtClean="0">
                        <a:solidFill>
                          <a:schemeClr val="tx1"/>
                        </a:solidFill>
                      </a:endParaRPr>
                    </a:p>
                    <a:p>
                      <a:pPr algn="ctr"/>
                      <a:r>
                        <a:rPr kumimoji="1" lang="ja-JP" altLang="en-US" sz="900" dirty="0" smtClean="0">
                          <a:solidFill>
                            <a:schemeClr val="tx1"/>
                          </a:solidFill>
                        </a:rPr>
                        <a:t>薬剤師</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ja-JP" altLang="en-US" sz="900" dirty="0" smtClean="0">
                          <a:solidFill>
                            <a:schemeClr val="tx1"/>
                          </a:solidFill>
                        </a:rPr>
                        <a:t>イオン</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en-US" altLang="ja-JP" sz="900" b="1" u="sng" dirty="0" smtClean="0">
                          <a:solidFill>
                            <a:schemeClr val="tx1"/>
                          </a:solidFill>
                        </a:rPr>
                        <a:t>2/18</a:t>
                      </a:r>
                      <a:endParaRPr kumimoji="1" lang="en-US" altLang="ja-JP" sz="900" b="1" u="sng" kern="1200" dirty="0" smtClean="0">
                        <a:solidFill>
                          <a:schemeClr val="tx1"/>
                        </a:solidFill>
                        <a:latin typeface="+mn-lt"/>
                        <a:ea typeface="+mn-ea"/>
                        <a:cs typeface="+mn-cs"/>
                      </a:endParaRP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vMerge="1">
                  <a:txBody>
                    <a:bodyPr/>
                    <a:lstStyle/>
                    <a:p>
                      <a:pPr algn="ctr"/>
                      <a:endParaRPr kumimoji="1" lang="ja-JP" altLang="en-US" sz="800" dirty="0">
                        <a:solidFill>
                          <a:schemeClr val="accent5"/>
                        </a:solidFill>
                      </a:endParaRP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vMerge="1">
                  <a:txBody>
                    <a:bodyPr/>
                    <a:lstStyle/>
                    <a:p>
                      <a:pPr algn="ctr"/>
                      <a:endParaRPr kumimoji="1" lang="en-US" altLang="ja-JP" sz="800" dirty="0" smtClean="0">
                        <a:solidFill>
                          <a:schemeClr val="tx1"/>
                        </a:solidFill>
                      </a:endParaRPr>
                    </a:p>
                  </a:txBody>
                  <a:tcPr marL="36000" marR="36000"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vMerge="1">
                  <a:txBody>
                    <a:bodyPr/>
                    <a:lstStyle/>
                    <a:p>
                      <a:pPr algn="ctr"/>
                      <a:endParaRPr kumimoji="1" lang="ja-JP" altLang="en-US" sz="900" dirty="0">
                        <a:solidFill>
                          <a:schemeClr val="tx1"/>
                        </a:solidFill>
                      </a:endParaRPr>
                    </a:p>
                  </a:txBody>
                  <a:tcPr marL="36000" marR="36000"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vMerge="1">
                  <a:txBody>
                    <a:bodyPr/>
                    <a:lstStyle/>
                    <a:p>
                      <a:pPr algn="ctr"/>
                      <a:endParaRPr kumimoji="1" lang="ja-JP" altLang="en-US" sz="900" b="0" u="none" dirty="0">
                        <a:solidFill>
                          <a:schemeClr val="tx1"/>
                        </a:solidFill>
                      </a:endParaRPr>
                    </a:p>
                  </a:txBody>
                  <a:tcPr marL="36000" marR="36000"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vMerge="1">
                  <a:txBody>
                    <a:bodyPr/>
                    <a:lstStyle/>
                    <a:p>
                      <a:endParaRPr kumimoji="1" lang="ja-JP" altLang="en-US"/>
                    </a:p>
                  </a:txBody>
                  <a:tcPr/>
                </a:tc>
              </a:tr>
              <a:tr h="305563">
                <a:tc vMerge="1">
                  <a:txBody>
                    <a:bodyPr/>
                    <a:lstStyle/>
                    <a:p>
                      <a:pPr algn="ctr"/>
                      <a:endParaRPr kumimoji="1" lang="ja-JP" altLang="en-US" sz="1000" dirty="0"/>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ctr"/>
                      <a:r>
                        <a:rPr kumimoji="1" lang="en-US" altLang="ja-JP" sz="1000" dirty="0" smtClean="0">
                          <a:solidFill>
                            <a:schemeClr val="tx1"/>
                          </a:solidFill>
                        </a:rPr>
                        <a:t>3</a:t>
                      </a:r>
                      <a:endParaRPr kumimoji="1" lang="ja-JP" altLang="en-US" sz="10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ja-JP" altLang="en-US" sz="700" dirty="0" smtClean="0">
                          <a:solidFill>
                            <a:schemeClr val="tx1"/>
                          </a:solidFill>
                        </a:rPr>
                        <a:t>居宅両方管理指導書 </a:t>
                      </a:r>
                      <a:r>
                        <a:rPr kumimoji="1" lang="en-US" altLang="ja-JP" sz="700" dirty="0" smtClean="0">
                          <a:solidFill>
                            <a:schemeClr val="tx1"/>
                          </a:solidFill>
                        </a:rPr>
                        <a:t>(</a:t>
                      </a:r>
                      <a:r>
                        <a:rPr kumimoji="1" lang="ja-JP" altLang="en-US" sz="700" dirty="0" smtClean="0">
                          <a:solidFill>
                            <a:schemeClr val="tx1"/>
                          </a:solidFill>
                        </a:rPr>
                        <a:t>歯科</a:t>
                      </a:r>
                      <a:r>
                        <a:rPr kumimoji="1" lang="en-US" altLang="ja-JP" sz="700" dirty="0" smtClean="0">
                          <a:solidFill>
                            <a:schemeClr val="tx1"/>
                          </a:solidFill>
                        </a:rPr>
                        <a:t>)</a:t>
                      </a:r>
                      <a:endParaRPr kumimoji="1" lang="ja-JP" altLang="en-US" sz="7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ja-JP" altLang="en-US" sz="600" dirty="0" smtClean="0">
                          <a:solidFill>
                            <a:schemeClr val="tx1"/>
                          </a:solidFill>
                        </a:rPr>
                        <a:t>基本シート</a:t>
                      </a:r>
                      <a:endParaRPr kumimoji="1" lang="ja-JP" altLang="en-US" sz="600" dirty="0">
                        <a:solidFill>
                          <a:schemeClr val="tx1"/>
                        </a:solidFill>
                      </a:endParaRPr>
                    </a:p>
                  </a:txBody>
                  <a:tcPr marL="66462" marR="66462"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ja-JP" altLang="en-US" sz="800" dirty="0" smtClean="0">
                          <a:solidFill>
                            <a:schemeClr val="accent5"/>
                          </a:solidFill>
                        </a:rPr>
                        <a:t>柏市</a:t>
                      </a:r>
                      <a:endParaRPr kumimoji="1" lang="ja-JP" altLang="en-US" sz="800" dirty="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ja-JP" altLang="en-US" sz="900" dirty="0" smtClean="0">
                          <a:solidFill>
                            <a:schemeClr val="tx1"/>
                          </a:solidFill>
                        </a:rPr>
                        <a:t>訪問歯科医</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ja-JP" altLang="en-US" sz="900" dirty="0" smtClean="0">
                          <a:solidFill>
                            <a:schemeClr val="tx1"/>
                          </a:solidFill>
                        </a:rPr>
                        <a:t>カナミック</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a:txBody>
                    <a:bodyPr/>
                    <a:lstStyle/>
                    <a:p>
                      <a:pPr algn="ctr"/>
                      <a:r>
                        <a:rPr kumimoji="1" lang="en-US" altLang="ja-JP" sz="900" b="1" u="sng" dirty="0" smtClean="0">
                          <a:solidFill>
                            <a:schemeClr val="tx1"/>
                          </a:solidFill>
                        </a:rPr>
                        <a:t>2/25</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rowSpan="2">
                  <a:txBody>
                    <a:bodyPr/>
                    <a:lstStyle/>
                    <a:p>
                      <a:pPr algn="ctr"/>
                      <a:r>
                        <a:rPr kumimoji="1" lang="ja-JP" altLang="en-US" sz="800" dirty="0" smtClean="0">
                          <a:solidFill>
                            <a:schemeClr val="accent5"/>
                          </a:solidFill>
                        </a:rPr>
                        <a:t>文京区</a:t>
                      </a:r>
                      <a:endParaRPr kumimoji="1" lang="en-US" altLang="ja-JP" sz="800" dirty="0" smtClean="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rowSpan="2">
                  <a:txBody>
                    <a:bodyPr/>
                    <a:lstStyle/>
                    <a:p>
                      <a:pPr algn="ctr"/>
                      <a:r>
                        <a:rPr kumimoji="1" lang="ja-JP" altLang="en-US" sz="800" dirty="0" smtClean="0">
                          <a:solidFill>
                            <a:schemeClr val="tx1"/>
                          </a:solidFill>
                        </a:rPr>
                        <a:t>在宅医</a:t>
                      </a:r>
                      <a:endParaRPr kumimoji="1" lang="en-US" altLang="ja-JP" sz="800" dirty="0" smtClean="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rowSpan="2">
                  <a:txBody>
                    <a:bodyPr/>
                    <a:lstStyle/>
                    <a:p>
                      <a:pPr algn="ctr"/>
                      <a:r>
                        <a:rPr kumimoji="1" lang="ja-JP" altLang="en-US" sz="900" dirty="0" smtClean="0">
                          <a:solidFill>
                            <a:schemeClr val="tx1"/>
                          </a:solidFill>
                        </a:rPr>
                        <a:t>富士通</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rowSpan="2">
                  <a:txBody>
                    <a:bodyPr/>
                    <a:lstStyle/>
                    <a:p>
                      <a:pPr marL="0" algn="ctr" defTabSz="914400" rtl="0" eaLnBrk="1" latinLnBrk="0" hangingPunct="1"/>
                      <a:r>
                        <a:rPr kumimoji="1" lang="en-US" altLang="ja-JP" sz="900" b="1" u="sng" kern="1200" dirty="0" smtClean="0">
                          <a:solidFill>
                            <a:schemeClr val="tx1"/>
                          </a:solidFill>
                          <a:latin typeface="+mn-lt"/>
                          <a:ea typeface="+mn-ea"/>
                          <a:cs typeface="+mn-cs"/>
                        </a:rPr>
                        <a:t>3/6</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vMerge="1">
                  <a:txBody>
                    <a:bodyPr/>
                    <a:lstStyle/>
                    <a:p>
                      <a:endParaRPr kumimoji="1" lang="ja-JP" altLang="en-US"/>
                    </a:p>
                  </a:txBody>
                  <a:tcPr/>
                </a:tc>
              </a:tr>
              <a:tr h="416169">
                <a:tc vMerge="1">
                  <a:txBody>
                    <a:bodyPr/>
                    <a:lstStyle/>
                    <a:p>
                      <a:pPr algn="ctr"/>
                      <a:endParaRPr kumimoji="1" lang="ja-JP" altLang="en-US" sz="1000" dirty="0"/>
                    </a:p>
                  </a:txBody>
                  <a:tcPr marL="36000" marR="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kumimoji="1" lang="en-US" altLang="ja-JP" sz="1000" dirty="0" smtClean="0">
                          <a:solidFill>
                            <a:schemeClr val="tx1"/>
                          </a:solidFill>
                        </a:rPr>
                        <a:t>4</a:t>
                      </a:r>
                      <a:endParaRPr kumimoji="1" lang="ja-JP" altLang="en-US" sz="10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EBF1FF"/>
                    </a:solidFill>
                  </a:tcPr>
                </a:tc>
                <a:tc rowSpan="2">
                  <a:txBody>
                    <a:bodyPr/>
                    <a:lstStyle/>
                    <a:p>
                      <a:pPr algn="ctr"/>
                      <a:r>
                        <a:rPr kumimoji="1" lang="ja-JP" altLang="en-US" sz="700" dirty="0" smtClean="0">
                          <a:solidFill>
                            <a:schemeClr val="tx1"/>
                          </a:solidFill>
                        </a:rPr>
                        <a:t>基本情報</a:t>
                      </a:r>
                      <a:endParaRPr kumimoji="1" lang="en-US" altLang="ja-JP" sz="700" dirty="0" smtClean="0">
                        <a:solidFill>
                          <a:schemeClr val="tx1"/>
                        </a:solidFill>
                      </a:endParaRPr>
                    </a:p>
                    <a:p>
                      <a:pPr algn="ctr"/>
                      <a:r>
                        <a:rPr kumimoji="1" lang="ja-JP" altLang="en-US" sz="700" dirty="0" smtClean="0">
                          <a:solidFill>
                            <a:schemeClr val="tx1"/>
                          </a:solidFill>
                        </a:rPr>
                        <a:t>実施報告書</a:t>
                      </a:r>
                      <a:endParaRPr kumimoji="1" lang="en-US" altLang="ja-JP" sz="700" dirty="0" smtClean="0">
                        <a:solidFill>
                          <a:schemeClr val="tx1"/>
                        </a:solidFill>
                      </a:endParaRPr>
                    </a:p>
                    <a:p>
                      <a:pPr algn="ctr"/>
                      <a:r>
                        <a:rPr kumimoji="1" lang="ja-JP" altLang="en-US" sz="700" dirty="0" smtClean="0">
                          <a:solidFill>
                            <a:schemeClr val="tx1"/>
                          </a:solidFill>
                        </a:rPr>
                        <a:t>サービス</a:t>
                      </a:r>
                      <a:endParaRPr kumimoji="1" lang="en-US" altLang="ja-JP" sz="700" dirty="0" smtClean="0">
                        <a:solidFill>
                          <a:schemeClr val="tx1"/>
                        </a:solidFill>
                      </a:endParaRPr>
                    </a:p>
                    <a:p>
                      <a:pPr algn="ctr"/>
                      <a:r>
                        <a:rPr kumimoji="1" lang="ja-JP" altLang="en-US" sz="700" dirty="0" smtClean="0">
                          <a:solidFill>
                            <a:schemeClr val="tx1"/>
                          </a:solidFill>
                        </a:rPr>
                        <a:t>提供票</a:t>
                      </a:r>
                      <a:endParaRPr kumimoji="1" lang="ja-JP" altLang="en-US" sz="7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EBF1FF"/>
                    </a:solidFill>
                  </a:tcPr>
                </a:tc>
                <a:tc rowSpan="2">
                  <a:txBody>
                    <a:bodyPr/>
                    <a:lstStyle/>
                    <a:p>
                      <a:pPr algn="ctr"/>
                      <a:r>
                        <a:rPr kumimoji="1" lang="ja-JP" altLang="en-US" sz="600" dirty="0" smtClean="0">
                          <a:solidFill>
                            <a:schemeClr val="tx1"/>
                          </a:solidFill>
                        </a:rPr>
                        <a:t>基本シート</a:t>
                      </a:r>
                      <a:endParaRPr kumimoji="1" lang="en-US" altLang="ja-JP" sz="600" dirty="0" smtClean="0">
                        <a:solidFill>
                          <a:schemeClr val="tx1"/>
                        </a:solidFill>
                      </a:endParaRPr>
                    </a:p>
                    <a:p>
                      <a:pPr algn="ctr"/>
                      <a:r>
                        <a:rPr kumimoji="1" lang="ja-JP" altLang="en-US" sz="600" dirty="0" smtClean="0">
                          <a:solidFill>
                            <a:schemeClr val="tx1"/>
                          </a:solidFill>
                        </a:rPr>
                        <a:t>メッセージ</a:t>
                      </a:r>
                      <a:endParaRPr kumimoji="1" lang="en-US" altLang="ja-JP" sz="600" dirty="0" smtClean="0">
                        <a:solidFill>
                          <a:schemeClr val="tx1"/>
                        </a:solidFill>
                      </a:endParaRPr>
                    </a:p>
                    <a:p>
                      <a:pPr algn="ctr"/>
                      <a:r>
                        <a:rPr kumimoji="1" lang="ja-JP" altLang="en-US" sz="600" dirty="0" smtClean="0">
                          <a:solidFill>
                            <a:schemeClr val="tx1"/>
                          </a:solidFill>
                        </a:rPr>
                        <a:t>スケジュール</a:t>
                      </a:r>
                      <a:endParaRPr kumimoji="1" lang="ja-JP" altLang="en-US" sz="600" dirty="0">
                        <a:solidFill>
                          <a:schemeClr val="tx1"/>
                        </a:solidFill>
                      </a:endParaRPr>
                    </a:p>
                  </a:txBody>
                  <a:tcPr marL="66462" marR="66462"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EBF1FF"/>
                    </a:solidFill>
                  </a:tcPr>
                </a:tc>
                <a:tc rowSpan="2">
                  <a:txBody>
                    <a:bodyPr/>
                    <a:lstStyle/>
                    <a:p>
                      <a:pPr algn="ctr"/>
                      <a:r>
                        <a:rPr kumimoji="1" lang="ja-JP" altLang="en-US" sz="800" dirty="0" smtClean="0">
                          <a:solidFill>
                            <a:schemeClr val="accent5"/>
                          </a:solidFill>
                        </a:rPr>
                        <a:t>柏市</a:t>
                      </a:r>
                      <a:endParaRPr kumimoji="1" lang="en-US" altLang="ja-JP" sz="800" dirty="0" smtClean="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EBF1FF"/>
                    </a:solidFill>
                  </a:tcPr>
                </a:tc>
                <a:tc rowSpan="2">
                  <a:txBody>
                    <a:bodyPr/>
                    <a:lstStyle/>
                    <a:p>
                      <a:pPr algn="ctr"/>
                      <a:r>
                        <a:rPr kumimoji="1" lang="ja-JP" altLang="en-US" sz="900" dirty="0" smtClean="0">
                          <a:solidFill>
                            <a:schemeClr val="tx1"/>
                          </a:solidFill>
                        </a:rPr>
                        <a:t>ケアマネジャー</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EBF1FF"/>
                    </a:solidFill>
                  </a:tcPr>
                </a:tc>
                <a:tc rowSpan="2">
                  <a:txBody>
                    <a:bodyPr/>
                    <a:lstStyle/>
                    <a:p>
                      <a:pPr algn="ctr"/>
                      <a:r>
                        <a:rPr kumimoji="1" lang="ja-JP" altLang="en-US" sz="900" dirty="0" smtClean="0">
                          <a:solidFill>
                            <a:schemeClr val="tx1"/>
                          </a:solidFill>
                        </a:rPr>
                        <a:t>カナミック</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EBF1FF"/>
                    </a:solidFill>
                  </a:tcPr>
                </a:tc>
                <a:tc rowSpan="2">
                  <a:txBody>
                    <a:bodyPr/>
                    <a:lstStyle/>
                    <a:p>
                      <a:pPr algn="ctr"/>
                      <a:r>
                        <a:rPr kumimoji="1" lang="en-US" altLang="ja-JP" sz="900" b="1" u="sng" dirty="0" smtClean="0">
                          <a:solidFill>
                            <a:schemeClr val="tx1"/>
                          </a:solidFill>
                        </a:rPr>
                        <a:t>2/25</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EBF1FF"/>
                    </a:solidFill>
                  </a:tcPr>
                </a:tc>
                <a:tc vMerge="1">
                  <a:txBody>
                    <a:bodyPr/>
                    <a:lstStyle/>
                    <a:p>
                      <a:pPr algn="ctr"/>
                      <a:endParaRPr kumimoji="1" lang="en-US" altLang="ja-JP" sz="800" dirty="0" smtClean="0">
                        <a:solidFill>
                          <a:schemeClr val="accent5"/>
                        </a:solidFill>
                      </a:endParaRP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vMerge="1">
                  <a:txBody>
                    <a:bodyPr/>
                    <a:lstStyle/>
                    <a:p>
                      <a:pPr algn="ctr"/>
                      <a:endParaRPr kumimoji="1" lang="en-US" altLang="ja-JP" sz="800" dirty="0" smtClean="0">
                        <a:solidFill>
                          <a:schemeClr val="tx1"/>
                        </a:solidFill>
                      </a:endParaRPr>
                    </a:p>
                  </a:txBody>
                  <a:tcPr marL="36000" marR="36000"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vMerge="1">
                  <a:txBody>
                    <a:bodyPr/>
                    <a:lstStyle/>
                    <a:p>
                      <a:pPr algn="ctr"/>
                      <a:endParaRPr kumimoji="1" lang="ja-JP" altLang="en-US" sz="900" dirty="0">
                        <a:solidFill>
                          <a:schemeClr val="tx1"/>
                        </a:solidFill>
                      </a:endParaRPr>
                    </a:p>
                  </a:txBody>
                  <a:tcPr marL="36000" marR="36000"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vMerge="1">
                  <a:txBody>
                    <a:bodyPr/>
                    <a:lstStyle/>
                    <a:p>
                      <a:pPr marL="0" algn="ctr" defTabSz="914400" rtl="0" eaLnBrk="1" latinLnBrk="0" hangingPunct="1"/>
                      <a:endParaRPr kumimoji="1" lang="ja-JP" altLang="en-US" sz="700" b="0" u="none" kern="1200" dirty="0">
                        <a:solidFill>
                          <a:schemeClr val="tx1"/>
                        </a:solidFill>
                        <a:latin typeface="+mn-lt"/>
                        <a:ea typeface="+mn-ea"/>
                        <a:cs typeface="+mn-cs"/>
                      </a:endParaRPr>
                    </a:p>
                  </a:txBody>
                  <a:tcPr marL="36000" marR="36000"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1FF"/>
                    </a:solidFill>
                  </a:tcPr>
                </a:tc>
                <a:tc vMerge="1">
                  <a:txBody>
                    <a:bodyPr/>
                    <a:lstStyle/>
                    <a:p>
                      <a:endParaRPr kumimoji="1" lang="ja-JP" altLang="en-US"/>
                    </a:p>
                  </a:txBody>
                  <a:tcPr/>
                </a:tc>
              </a:tr>
              <a:tr h="30556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800" dirty="0" smtClean="0">
                          <a:solidFill>
                            <a:schemeClr val="accent5"/>
                          </a:solidFill>
                        </a:rPr>
                        <a:t>文京区</a:t>
                      </a:r>
                      <a:endParaRPr kumimoji="1" lang="en-US" altLang="ja-JP" sz="800" dirty="0" smtClean="0">
                        <a:solidFill>
                          <a:schemeClr val="accent5"/>
                        </a:solidFill>
                      </a:endParaRPr>
                    </a:p>
                    <a:p>
                      <a:pPr algn="ctr"/>
                      <a:r>
                        <a:rPr kumimoji="1" lang="ja-JP" altLang="en-US" sz="700" dirty="0" smtClean="0">
                          <a:solidFill>
                            <a:schemeClr val="accent5"/>
                          </a:solidFill>
                        </a:rPr>
                        <a:t>（石巻市で代替）</a:t>
                      </a: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EBF1FF"/>
                    </a:solidFill>
                  </a:tcPr>
                </a:tc>
                <a:tc>
                  <a:txBody>
                    <a:bodyPr/>
                    <a:lstStyle/>
                    <a:p>
                      <a:pPr algn="ctr"/>
                      <a:r>
                        <a:rPr kumimoji="1" lang="ja-JP" altLang="en-US" sz="800" dirty="0" smtClean="0">
                          <a:solidFill>
                            <a:schemeClr val="tx1"/>
                          </a:solidFill>
                        </a:rPr>
                        <a:t>訪問看護師</a:t>
                      </a:r>
                      <a:endParaRPr kumimoji="1" lang="en-US" altLang="ja-JP" sz="800" dirty="0" smtClean="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EBF1FF"/>
                    </a:solidFill>
                  </a:tcPr>
                </a:tc>
                <a:tc>
                  <a:txBody>
                    <a:bodyPr/>
                    <a:lstStyle/>
                    <a:p>
                      <a:pPr algn="ctr"/>
                      <a:r>
                        <a:rPr kumimoji="1" lang="ja-JP" altLang="en-US" sz="900" dirty="0" smtClean="0">
                          <a:solidFill>
                            <a:schemeClr val="tx1"/>
                          </a:solidFill>
                        </a:rPr>
                        <a:t>富士通</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EBF1FF"/>
                    </a:solidFill>
                  </a:tcPr>
                </a:tc>
                <a:tc>
                  <a:txBody>
                    <a:bodyPr/>
                    <a:lstStyle/>
                    <a:p>
                      <a:pPr algn="ctr"/>
                      <a:r>
                        <a:rPr kumimoji="1" lang="en-US" altLang="ja-JP" sz="900" b="1" u="sng" dirty="0" smtClean="0">
                          <a:solidFill>
                            <a:schemeClr val="tx1"/>
                          </a:solidFill>
                        </a:rPr>
                        <a:t>3/3</a:t>
                      </a:r>
                      <a:endParaRPr kumimoji="1" lang="en-US" altLang="ja-JP" sz="900" b="1" u="sng" kern="1200" dirty="0" smtClean="0">
                        <a:solidFill>
                          <a:schemeClr val="tx1"/>
                        </a:solidFill>
                        <a:latin typeface="+mn-lt"/>
                        <a:ea typeface="+mn-ea"/>
                        <a:cs typeface="+mn-cs"/>
                      </a:endParaRP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EBF1FF"/>
                    </a:solidFill>
                  </a:tcPr>
                </a:tc>
                <a:tc vMerge="1">
                  <a:txBody>
                    <a:bodyPr/>
                    <a:lstStyle/>
                    <a:p>
                      <a:endParaRPr kumimoji="1" lang="ja-JP" altLang="en-US"/>
                    </a:p>
                  </a:txBody>
                  <a:tcPr/>
                </a:tc>
              </a:tr>
              <a:tr h="488612">
                <a:tc rowSpan="5">
                  <a:txBody>
                    <a:bodyPr/>
                    <a:lstStyle/>
                    <a:p>
                      <a:pPr algn="ctr"/>
                      <a:r>
                        <a:rPr kumimoji="1" lang="en-US" altLang="ja-JP" sz="900" dirty="0" smtClean="0">
                          <a:solidFill>
                            <a:schemeClr val="tx1"/>
                          </a:solidFill>
                        </a:rPr>
                        <a:t>B</a:t>
                      </a:r>
                    </a:p>
                    <a:p>
                      <a:pPr algn="ctr"/>
                      <a:r>
                        <a:rPr kumimoji="1" lang="ja-JP" altLang="en-US" sz="900" dirty="0" smtClean="0">
                          <a:solidFill>
                            <a:schemeClr val="tx1"/>
                          </a:solidFill>
                        </a:rPr>
                        <a:t>脳卒中患者</a:t>
                      </a:r>
                      <a:endParaRPr kumimoji="1" lang="en-US" altLang="ja-JP" sz="900" dirty="0" smtClean="0">
                        <a:solidFill>
                          <a:schemeClr val="tx1"/>
                        </a:solidFill>
                      </a:endParaRPr>
                    </a:p>
                    <a:p>
                      <a:pPr algn="ctr"/>
                      <a:r>
                        <a:rPr kumimoji="1" lang="en-US" altLang="ja-JP" sz="800" dirty="0" smtClean="0">
                          <a:solidFill>
                            <a:schemeClr val="tx1"/>
                          </a:solidFill>
                        </a:rPr>
                        <a:t>(</a:t>
                      </a:r>
                      <a:r>
                        <a:rPr kumimoji="1" lang="ja-JP" altLang="en-US" sz="800" dirty="0" smtClean="0">
                          <a:solidFill>
                            <a:schemeClr val="tx1"/>
                          </a:solidFill>
                        </a:rPr>
                        <a:t>★実患者データを加工</a:t>
                      </a:r>
                      <a:r>
                        <a:rPr kumimoji="1" lang="en-US" altLang="ja-JP" sz="800" dirty="0" smtClean="0">
                          <a:solidFill>
                            <a:schemeClr val="tx1"/>
                          </a:solidFill>
                        </a:rPr>
                        <a:t>)</a:t>
                      </a:r>
                      <a:endParaRPr kumimoji="1" lang="ja-JP" altLang="en-US" sz="800" dirty="0">
                        <a:solidFill>
                          <a:schemeClr val="tx1"/>
                        </a:solidFill>
                      </a:endParaRPr>
                    </a:p>
                  </a:txBody>
                  <a:tcPr marL="33231" marR="33231" marT="18000" marB="1800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c>
                  <a:txBody>
                    <a:bodyPr/>
                    <a:lstStyle/>
                    <a:p>
                      <a:pPr algn="ctr"/>
                      <a:r>
                        <a:rPr kumimoji="1" lang="en-US" altLang="ja-JP" sz="1000" dirty="0" smtClean="0">
                          <a:solidFill>
                            <a:schemeClr val="tx1"/>
                          </a:solidFill>
                        </a:rPr>
                        <a:t>5</a:t>
                      </a:r>
                      <a:endParaRPr kumimoji="1" lang="ja-JP" altLang="en-US" sz="10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ja-JP" altLang="en-US" sz="700" dirty="0" smtClean="0">
                          <a:solidFill>
                            <a:schemeClr val="tx1"/>
                          </a:solidFill>
                        </a:rPr>
                        <a:t>診療情報提供書</a:t>
                      </a:r>
                      <a:endParaRPr kumimoji="1" lang="en-US" altLang="ja-JP" sz="700" dirty="0" smtClean="0">
                        <a:solidFill>
                          <a:schemeClr val="tx1"/>
                        </a:solidFill>
                      </a:endParaRPr>
                    </a:p>
                    <a:p>
                      <a:pPr algn="ctr"/>
                      <a:r>
                        <a:rPr kumimoji="1" lang="en-US" altLang="ja-JP" sz="700" dirty="0" smtClean="0">
                          <a:solidFill>
                            <a:schemeClr val="tx1"/>
                          </a:solidFill>
                        </a:rPr>
                        <a:t>FIM</a:t>
                      </a:r>
                      <a:endParaRPr kumimoji="1" lang="ja-JP" altLang="en-US" sz="7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ja-JP" altLang="en-US" sz="600" dirty="0" smtClean="0">
                          <a:solidFill>
                            <a:schemeClr val="tx1"/>
                          </a:solidFill>
                        </a:rPr>
                        <a:t>基本シート</a:t>
                      </a:r>
                      <a:endParaRPr kumimoji="1" lang="ja-JP" altLang="en-US" sz="600" dirty="0">
                        <a:solidFill>
                          <a:schemeClr val="tx1"/>
                        </a:solidFill>
                      </a:endParaRPr>
                    </a:p>
                  </a:txBody>
                  <a:tcPr marL="66462" marR="66462"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ja-JP" altLang="en-US" sz="800" dirty="0" smtClean="0">
                          <a:solidFill>
                            <a:schemeClr val="accent5"/>
                          </a:solidFill>
                        </a:rPr>
                        <a:t>北里大学病院</a:t>
                      </a:r>
                      <a:r>
                        <a:rPr kumimoji="1" lang="ja-JP" altLang="en-US" sz="700" dirty="0" smtClean="0">
                          <a:solidFill>
                            <a:schemeClr val="accent5"/>
                          </a:solidFill>
                        </a:rPr>
                        <a:t>（亀田総合病院で代替）</a:t>
                      </a:r>
                      <a:endParaRPr kumimoji="1" lang="en-US" altLang="ja-JP" sz="800" dirty="0" smtClean="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ja-JP" altLang="en-US" sz="900" dirty="0" smtClean="0">
                          <a:solidFill>
                            <a:schemeClr val="tx1"/>
                          </a:solidFill>
                        </a:rPr>
                        <a:t>病院医師</a:t>
                      </a:r>
                      <a:endParaRPr kumimoji="1" lang="en-US" altLang="ja-JP" sz="900" dirty="0" smtClean="0">
                        <a:solidFill>
                          <a:schemeClr val="tx1"/>
                        </a:solidFill>
                      </a:endParaRPr>
                    </a:p>
                    <a:p>
                      <a:pPr algn="ctr"/>
                      <a:r>
                        <a:rPr kumimoji="1" lang="ja-JP" altLang="en-US" sz="900" dirty="0" smtClean="0">
                          <a:solidFill>
                            <a:schemeClr val="tx1"/>
                          </a:solidFill>
                        </a:rPr>
                        <a:t>理学療法士</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ja-JP" altLang="en-US" sz="900" dirty="0" smtClean="0">
                          <a:solidFill>
                            <a:schemeClr val="tx1"/>
                          </a:solidFill>
                        </a:rPr>
                        <a:t>ニッセイ</a:t>
                      </a:r>
                      <a:r>
                        <a:rPr kumimoji="1" lang="en-US" altLang="ja-JP" sz="900" dirty="0" smtClean="0">
                          <a:solidFill>
                            <a:schemeClr val="tx1"/>
                          </a:solidFill>
                        </a:rPr>
                        <a:t>IT</a:t>
                      </a:r>
                    </a:p>
                    <a:p>
                      <a:pPr algn="ctr"/>
                      <a:r>
                        <a:rPr kumimoji="1" lang="ja-JP" altLang="en-US" sz="900" dirty="0" smtClean="0">
                          <a:solidFill>
                            <a:schemeClr val="tx1"/>
                          </a:solidFill>
                        </a:rPr>
                        <a:t>カナミック</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en-US" altLang="ja-JP" sz="900" b="1" u="sng" dirty="0" smtClean="0">
                          <a:solidFill>
                            <a:schemeClr val="tx1"/>
                          </a:solidFill>
                        </a:rPr>
                        <a:t>2/</a:t>
                      </a:r>
                      <a:r>
                        <a:rPr kumimoji="1" lang="en-US" altLang="ja-JP" sz="900" b="1" u="sng" kern="1200" dirty="0" smtClean="0">
                          <a:solidFill>
                            <a:schemeClr val="tx1"/>
                          </a:solidFill>
                          <a:latin typeface="+mn-lt"/>
                          <a:ea typeface="+mn-ea"/>
                          <a:cs typeface="+mn-cs"/>
                        </a:rPr>
                        <a:t>21</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marL="0" algn="ctr" defTabSz="914400" rtl="0" eaLnBrk="1" latinLnBrk="0" hangingPunct="1"/>
                      <a:r>
                        <a:rPr kumimoji="1" lang="ja-JP" altLang="en-US" sz="800" kern="1200" dirty="0" smtClean="0">
                          <a:solidFill>
                            <a:schemeClr val="accent5"/>
                          </a:solidFill>
                          <a:latin typeface="+mn-lt"/>
                          <a:ea typeface="+mn-ea"/>
                          <a:cs typeface="+mn-cs"/>
                        </a:rPr>
                        <a:t>横浜市</a:t>
                      </a: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ja-JP" altLang="en-US" sz="800" dirty="0" smtClean="0">
                          <a:solidFill>
                            <a:schemeClr val="tx1"/>
                          </a:solidFill>
                        </a:rPr>
                        <a:t>在宅医</a:t>
                      </a:r>
                      <a:endParaRPr kumimoji="1" lang="en-US" altLang="ja-JP" sz="800" dirty="0" smtClean="0">
                        <a:solidFill>
                          <a:schemeClr val="tx1"/>
                        </a:solidFill>
                      </a:endParaRPr>
                    </a:p>
                    <a:p>
                      <a:pPr algn="ctr"/>
                      <a:r>
                        <a:rPr kumimoji="1" lang="ja-JP" altLang="en-US" sz="800" dirty="0" smtClean="0">
                          <a:solidFill>
                            <a:schemeClr val="tx1"/>
                          </a:solidFill>
                        </a:rPr>
                        <a:t>訪問歯科医</a:t>
                      </a:r>
                      <a:endParaRPr kumimoji="1" lang="en-US" altLang="ja-JP" sz="800" dirty="0" smtClean="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ja-JP" altLang="en-US" sz="900" dirty="0" smtClean="0">
                          <a:solidFill>
                            <a:schemeClr val="tx1"/>
                          </a:solidFill>
                        </a:rPr>
                        <a:t>カナミック</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en-US" altLang="ja-JP" sz="900" b="1" u="sng" dirty="0" smtClean="0">
                          <a:solidFill>
                            <a:schemeClr val="tx1"/>
                          </a:solidFill>
                        </a:rPr>
                        <a:t>3/8</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rowSpan="5">
                  <a:txBody>
                    <a:bodyPr/>
                    <a:lstStyle/>
                    <a:p>
                      <a:r>
                        <a:rPr kumimoji="1" lang="ja-JP" altLang="en-US" sz="1100" dirty="0" smtClean="0">
                          <a:solidFill>
                            <a:schemeClr val="tx1"/>
                          </a:solidFill>
                        </a:rPr>
                        <a:t>北里大学病院を退院した脳卒中患者が、横浜市の自宅で訪問診療、訪問看護、デイサービス、訪問介護を利用している。</a:t>
                      </a:r>
                      <a:endParaRPr kumimoji="1" lang="en-US" altLang="ja-JP" sz="1100" dirty="0" smtClean="0">
                        <a:solidFill>
                          <a:schemeClr val="tx1"/>
                        </a:solidFill>
                      </a:endParaRPr>
                    </a:p>
                    <a:p>
                      <a:r>
                        <a:rPr kumimoji="1" lang="ja-JP" altLang="en-US" sz="1100" dirty="0" smtClean="0">
                          <a:solidFill>
                            <a:schemeClr val="tx1"/>
                          </a:solidFill>
                        </a:rPr>
                        <a:t>脳血管性パーキンソン症候群の影響で薬の飲み忘れも多いため、服薬記録に基づいて多職種による服薬支援（声かけ）を続けている。</a:t>
                      </a:r>
                      <a:endParaRPr kumimoji="1" lang="ja-JP" altLang="en-US" sz="1100" dirty="0">
                        <a:solidFill>
                          <a:schemeClr val="tx1"/>
                        </a:solidFill>
                      </a:endParaRPr>
                    </a:p>
                  </a:txBody>
                  <a:tcPr marL="83077" marR="83077" marT="18000" marB="1800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r>
              <a:tr h="388767">
                <a:tc vMerge="1">
                  <a:txBody>
                    <a:bodyPr/>
                    <a:lstStyle/>
                    <a:p>
                      <a:pPr algn="ctr"/>
                      <a:endParaRPr kumimoji="1" lang="ja-JP" altLang="en-US" sz="900"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c>
                  <a:txBody>
                    <a:bodyPr/>
                    <a:lstStyle/>
                    <a:p>
                      <a:pPr algn="ctr"/>
                      <a:r>
                        <a:rPr kumimoji="1" lang="en-US" altLang="ja-JP" sz="1000" dirty="0" smtClean="0">
                          <a:solidFill>
                            <a:schemeClr val="tx1"/>
                          </a:solidFill>
                        </a:rPr>
                        <a:t>6</a:t>
                      </a:r>
                      <a:endParaRPr kumimoji="1" lang="ja-JP" altLang="en-US" sz="10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ja-JP" altLang="en-US" sz="700" dirty="0" smtClean="0">
                          <a:solidFill>
                            <a:schemeClr val="tx1"/>
                          </a:solidFill>
                        </a:rPr>
                        <a:t>居宅療養管理指導情報提供書</a:t>
                      </a:r>
                      <a:endParaRPr kumimoji="1" lang="ja-JP" altLang="en-US" sz="7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600" dirty="0" smtClean="0">
                          <a:solidFill>
                            <a:schemeClr val="tx1"/>
                          </a:solidFill>
                        </a:rPr>
                        <a:t>メッセージ</a:t>
                      </a:r>
                    </a:p>
                  </a:txBody>
                  <a:tcPr marL="66462" marR="66462"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marL="0" algn="ctr" defTabSz="914400" rtl="0" eaLnBrk="1" latinLnBrk="0" hangingPunct="1"/>
                      <a:r>
                        <a:rPr kumimoji="1" lang="ja-JP" altLang="en-US" sz="800" kern="1200" dirty="0" smtClean="0">
                          <a:solidFill>
                            <a:schemeClr val="accent5"/>
                          </a:solidFill>
                          <a:latin typeface="+mn-lt"/>
                          <a:ea typeface="+mn-ea"/>
                          <a:cs typeface="+mn-cs"/>
                        </a:rPr>
                        <a:t>横浜市</a:t>
                      </a:r>
                      <a:endParaRPr kumimoji="1" lang="en-US" altLang="ja-JP" sz="800" kern="1200" dirty="0" smtClean="0">
                        <a:solidFill>
                          <a:schemeClr val="accent5"/>
                        </a:solidFill>
                        <a:latin typeface="+mn-lt"/>
                        <a:ea typeface="+mn-ea"/>
                        <a:cs typeface="+mn-cs"/>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ja-JP" altLang="en-US" sz="900" dirty="0" smtClean="0">
                          <a:solidFill>
                            <a:schemeClr val="tx1"/>
                          </a:solidFill>
                        </a:rPr>
                        <a:t>在宅医</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ja-JP" altLang="en-US" sz="900" dirty="0" smtClean="0">
                          <a:solidFill>
                            <a:schemeClr val="tx1"/>
                          </a:solidFill>
                        </a:rPr>
                        <a:t>カナミック</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en-US" altLang="ja-JP" sz="900" b="1" u="sng" dirty="0" smtClean="0">
                          <a:solidFill>
                            <a:schemeClr val="tx1"/>
                          </a:solidFill>
                        </a:rPr>
                        <a:t>2/</a:t>
                      </a:r>
                      <a:r>
                        <a:rPr kumimoji="1" lang="en-US" altLang="ja-JP" sz="900" b="1" u="sng" kern="1200" dirty="0" smtClean="0">
                          <a:solidFill>
                            <a:schemeClr val="tx1"/>
                          </a:solidFill>
                          <a:latin typeface="+mn-lt"/>
                          <a:ea typeface="+mn-ea"/>
                          <a:cs typeface="+mn-cs"/>
                        </a:rPr>
                        <a:t>22</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accent5"/>
                          </a:solidFill>
                        </a:rPr>
                        <a:t>横浜市</a:t>
                      </a:r>
                      <a:endParaRPr kumimoji="1" lang="en-US" altLang="ja-JP" sz="800" dirty="0" smtClean="0">
                        <a:solidFill>
                          <a:schemeClr val="accent5"/>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accent5"/>
                          </a:solidFill>
                        </a:rPr>
                        <a:t>（石巻市で代替）</a:t>
                      </a:r>
                      <a:endParaRPr kumimoji="1" lang="ja-JP" altLang="en-US" sz="800" kern="1200" dirty="0">
                        <a:solidFill>
                          <a:schemeClr val="accent5"/>
                        </a:solidFill>
                        <a:latin typeface="+mn-lt"/>
                        <a:ea typeface="+mn-ea"/>
                        <a:cs typeface="+mn-cs"/>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ケアマネジャー</a:t>
                      </a:r>
                      <a:endParaRPr kumimoji="1" lang="en-US" altLang="ja-JP" sz="8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ヘルパー</a:t>
                      </a:r>
                      <a:endParaRPr kumimoji="1" lang="ja-JP" altLang="en-US" sz="8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ja-JP" altLang="en-US" sz="900" dirty="0" smtClean="0">
                          <a:solidFill>
                            <a:schemeClr val="tx1"/>
                          </a:solidFill>
                        </a:rPr>
                        <a:t>富士通</a:t>
                      </a:r>
                      <a:endParaRPr kumimoji="1" lang="en-US" altLang="ja-JP" sz="900" dirty="0" smtClean="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en-US" altLang="ja-JP" sz="900" b="1" u="sng" dirty="0" smtClean="0">
                          <a:solidFill>
                            <a:schemeClr val="tx1"/>
                          </a:solidFill>
                        </a:rPr>
                        <a:t>3/13</a:t>
                      </a:r>
                      <a:endParaRPr kumimoji="1" lang="en-US" altLang="ja-JP" sz="900" b="1" u="sng" kern="1200" dirty="0" smtClean="0">
                        <a:solidFill>
                          <a:schemeClr val="tx1"/>
                        </a:solidFill>
                        <a:latin typeface="+mn-lt"/>
                        <a:ea typeface="+mn-ea"/>
                        <a:cs typeface="+mn-cs"/>
                      </a:endParaRP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vMerge="1">
                  <a:txBody>
                    <a:bodyPr/>
                    <a:lstStyle/>
                    <a:p>
                      <a:endParaRPr kumimoji="1" lang="ja-JP" altLang="en-US" sz="1050" dirty="0">
                        <a:solidFill>
                          <a:schemeClr val="tx1"/>
                        </a:solidFill>
                      </a:endParaRPr>
                    </a:p>
                  </a:txBody>
                  <a:tcPr marL="90000" marR="9000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r>
              <a:tr h="305563">
                <a:tc vMerge="1">
                  <a:txBody>
                    <a:bodyPr/>
                    <a:lstStyle/>
                    <a:p>
                      <a:pPr algn="ctr"/>
                      <a:endParaRPr kumimoji="1" lang="ja-JP" altLang="en-US" sz="900"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c rowSpan="3">
                  <a:txBody>
                    <a:bodyPr/>
                    <a:lstStyle/>
                    <a:p>
                      <a:pPr algn="ctr"/>
                      <a:r>
                        <a:rPr kumimoji="1" lang="en-US" altLang="ja-JP" sz="1000" dirty="0" smtClean="0">
                          <a:solidFill>
                            <a:schemeClr val="tx1"/>
                          </a:solidFill>
                        </a:rPr>
                        <a:t>7</a:t>
                      </a:r>
                      <a:endParaRPr kumimoji="1" lang="ja-JP" altLang="en-US" sz="10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c rowSpan="3">
                  <a:txBody>
                    <a:bodyPr/>
                    <a:lstStyle/>
                    <a:p>
                      <a:pPr algn="ctr"/>
                      <a:r>
                        <a:rPr kumimoji="1" lang="ja-JP" altLang="en-US" sz="700" dirty="0" smtClean="0">
                          <a:solidFill>
                            <a:schemeClr val="tx1"/>
                          </a:solidFill>
                        </a:rPr>
                        <a:t>調剤・服薬情報</a:t>
                      </a:r>
                      <a:endParaRPr kumimoji="1" lang="en-US" altLang="ja-JP" sz="700" dirty="0" smtClean="0">
                        <a:solidFill>
                          <a:schemeClr val="tx1"/>
                        </a:solidFill>
                      </a:endParaRPr>
                    </a:p>
                    <a:p>
                      <a:pPr algn="ctr"/>
                      <a:r>
                        <a:rPr kumimoji="1" lang="ja-JP" altLang="en-US" sz="700" dirty="0" smtClean="0">
                          <a:solidFill>
                            <a:schemeClr val="tx1"/>
                          </a:solidFill>
                        </a:rPr>
                        <a:t>血圧</a:t>
                      </a:r>
                      <a:endParaRPr kumimoji="1" lang="ja-JP" altLang="en-US" sz="7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c rowSpan="3">
                  <a:txBody>
                    <a:bodyPr/>
                    <a:lstStyle/>
                    <a:p>
                      <a:pPr algn="ctr"/>
                      <a:r>
                        <a:rPr kumimoji="1" lang="ja-JP" altLang="en-US" sz="600" dirty="0" smtClean="0">
                          <a:solidFill>
                            <a:schemeClr val="tx1"/>
                          </a:solidFill>
                        </a:rPr>
                        <a:t>メッセージ</a:t>
                      </a:r>
                      <a:endParaRPr kumimoji="1" lang="ja-JP" altLang="en-US" sz="600" dirty="0">
                        <a:solidFill>
                          <a:schemeClr val="tx1"/>
                        </a:solidFill>
                      </a:endParaRPr>
                    </a:p>
                  </a:txBody>
                  <a:tcPr marL="66462" marR="66462"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c rowSpan="3">
                  <a:txBody>
                    <a:bodyPr/>
                    <a:lstStyle/>
                    <a:p>
                      <a:pPr algn="ctr"/>
                      <a:r>
                        <a:rPr kumimoji="1" lang="ja-JP" altLang="en-US" sz="800" dirty="0" smtClean="0">
                          <a:solidFill>
                            <a:schemeClr val="accent5"/>
                          </a:solidFill>
                        </a:rPr>
                        <a:t>イオン薬局</a:t>
                      </a:r>
                      <a:endParaRPr kumimoji="1" lang="en-US" altLang="ja-JP" sz="800" dirty="0" smtClean="0">
                        <a:solidFill>
                          <a:schemeClr val="accent5"/>
                        </a:solidFill>
                      </a:endParaRPr>
                    </a:p>
                    <a:p>
                      <a:pPr algn="ctr"/>
                      <a:r>
                        <a:rPr kumimoji="1" lang="en-US" altLang="ja-JP" sz="800" dirty="0" smtClean="0">
                          <a:solidFill>
                            <a:schemeClr val="accent5"/>
                          </a:solidFill>
                        </a:rPr>
                        <a:t>(</a:t>
                      </a:r>
                      <a:r>
                        <a:rPr kumimoji="1" lang="ja-JP" altLang="en-US" sz="800" dirty="0" smtClean="0">
                          <a:solidFill>
                            <a:schemeClr val="accent5"/>
                          </a:solidFill>
                        </a:rPr>
                        <a:t>イオンアイビスで代替</a:t>
                      </a:r>
                      <a:r>
                        <a:rPr kumimoji="1" lang="en-US" altLang="ja-JP" sz="800" dirty="0" smtClean="0">
                          <a:solidFill>
                            <a:schemeClr val="accent5"/>
                          </a:solidFill>
                        </a:rPr>
                        <a:t>)</a:t>
                      </a:r>
                      <a:endParaRPr kumimoji="1" lang="ja-JP" altLang="en-US" sz="900" dirty="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c rowSpan="3">
                  <a:txBody>
                    <a:bodyPr/>
                    <a:lstStyle/>
                    <a:p>
                      <a:pPr algn="ctr"/>
                      <a:r>
                        <a:rPr kumimoji="1" lang="ja-JP" altLang="en-US" sz="900" dirty="0" smtClean="0">
                          <a:solidFill>
                            <a:schemeClr val="tx1"/>
                          </a:solidFill>
                        </a:rPr>
                        <a:t>患者家族</a:t>
                      </a:r>
                      <a:endParaRPr kumimoji="1" lang="en-US" altLang="ja-JP" sz="900" dirty="0" smtClean="0">
                        <a:solidFill>
                          <a:schemeClr val="tx1"/>
                        </a:solidFill>
                      </a:endParaRPr>
                    </a:p>
                    <a:p>
                      <a:pPr algn="ctr"/>
                      <a:r>
                        <a:rPr kumimoji="1" lang="ja-JP" altLang="en-US" sz="900" dirty="0" smtClean="0">
                          <a:solidFill>
                            <a:schemeClr val="tx1"/>
                          </a:solidFill>
                        </a:rPr>
                        <a:t>薬剤師</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c rowSpan="3">
                  <a:txBody>
                    <a:bodyPr/>
                    <a:lstStyle/>
                    <a:p>
                      <a:pPr algn="ctr"/>
                      <a:r>
                        <a:rPr kumimoji="1" lang="ja-JP" altLang="en-US" sz="900" dirty="0" smtClean="0">
                          <a:solidFill>
                            <a:schemeClr val="tx1"/>
                          </a:solidFill>
                        </a:rPr>
                        <a:t>イオン</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c rowSpan="3">
                  <a:txBody>
                    <a:bodyPr/>
                    <a:lstStyle/>
                    <a:p>
                      <a:pPr algn="ctr"/>
                      <a:r>
                        <a:rPr kumimoji="1" lang="en-US" altLang="ja-JP" sz="900" b="1" u="sng" dirty="0" smtClean="0">
                          <a:solidFill>
                            <a:schemeClr val="tx1"/>
                          </a:solidFill>
                        </a:rPr>
                        <a:t>2/18</a:t>
                      </a:r>
                      <a:endParaRPr kumimoji="1" lang="en-US" altLang="ja-JP" sz="900" b="1" u="sng" kern="1200" dirty="0" smtClean="0">
                        <a:solidFill>
                          <a:schemeClr val="tx1"/>
                        </a:solidFill>
                        <a:latin typeface="+mn-lt"/>
                        <a:ea typeface="+mn-ea"/>
                        <a:cs typeface="+mn-cs"/>
                      </a:endParaRP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c rowSpan="3">
                  <a:txBody>
                    <a:bodyPr/>
                    <a:lstStyle/>
                    <a:p>
                      <a:pPr marL="0" algn="ctr" defTabSz="914400" rtl="0" eaLnBrk="1" latinLnBrk="0" hangingPunct="1"/>
                      <a:r>
                        <a:rPr kumimoji="1" lang="ja-JP" altLang="en-US" sz="800" kern="1200" dirty="0" smtClean="0">
                          <a:solidFill>
                            <a:schemeClr val="accent5"/>
                          </a:solidFill>
                          <a:latin typeface="+mn-lt"/>
                          <a:ea typeface="+mn-ea"/>
                          <a:cs typeface="+mn-cs"/>
                        </a:rPr>
                        <a:t>横浜市</a:t>
                      </a:r>
                      <a:endParaRPr kumimoji="1" lang="ja-JP" altLang="en-US" sz="800" kern="1200" dirty="0">
                        <a:solidFill>
                          <a:schemeClr val="accent5"/>
                        </a:solidFill>
                        <a:latin typeface="+mn-lt"/>
                        <a:ea typeface="+mn-ea"/>
                        <a:cs typeface="+mn-cs"/>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薬剤師</a:t>
                      </a:r>
                      <a:endParaRPr kumimoji="1" lang="ja-JP" altLang="en-US" sz="8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ja-JP" altLang="en-US" sz="900" dirty="0" smtClean="0">
                          <a:solidFill>
                            <a:schemeClr val="tx1"/>
                          </a:solidFill>
                        </a:rPr>
                        <a:t>カナミック</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en-US" altLang="ja-JP" sz="900" b="1" u="sng" dirty="0" smtClean="0">
                          <a:solidFill>
                            <a:schemeClr val="tx1"/>
                          </a:solidFill>
                        </a:rPr>
                        <a:t>3/6</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vMerge="1">
                  <a:txBody>
                    <a:bodyPr/>
                    <a:lstStyle/>
                    <a:p>
                      <a:endParaRPr kumimoji="1" lang="ja-JP" altLang="en-US" sz="1050" dirty="0">
                        <a:solidFill>
                          <a:schemeClr val="tx1"/>
                        </a:solidFill>
                      </a:endParaRPr>
                    </a:p>
                  </a:txBody>
                  <a:tcPr marL="90000" marR="9000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r>
              <a:tr h="30556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在宅医</a:t>
                      </a:r>
                      <a:endParaRPr kumimoji="1" lang="en-US" altLang="ja-JP" sz="8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訪問歯科医</a:t>
                      </a:r>
                      <a:endParaRPr kumimoji="1" lang="en-US" altLang="ja-JP" sz="800" dirty="0" smtClean="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ja-JP" altLang="en-US" sz="900" dirty="0" smtClean="0">
                          <a:solidFill>
                            <a:schemeClr val="tx1"/>
                          </a:solidFill>
                        </a:rPr>
                        <a:t>カナミック</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a:txBody>
                    <a:bodyPr/>
                    <a:lstStyle/>
                    <a:p>
                      <a:pPr algn="ctr"/>
                      <a:r>
                        <a:rPr kumimoji="1" lang="en-US" altLang="ja-JP" sz="900" b="1" u="sng" dirty="0" smtClean="0">
                          <a:solidFill>
                            <a:schemeClr val="tx1"/>
                          </a:solidFill>
                        </a:rPr>
                        <a:t>3/8</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BAB"/>
                    </a:solidFill>
                  </a:tcPr>
                </a:tc>
                <a:tc vMerge="1">
                  <a:txBody>
                    <a:bodyPr/>
                    <a:lstStyle/>
                    <a:p>
                      <a:endParaRPr kumimoji="1" lang="ja-JP" altLang="en-US"/>
                    </a:p>
                  </a:txBody>
                  <a:tcPr/>
                </a:tc>
              </a:tr>
              <a:tr h="30556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訪問看護師</a:t>
                      </a:r>
                      <a:endParaRPr kumimoji="1" lang="ja-JP" altLang="en-US" sz="8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c>
                  <a:txBody>
                    <a:bodyPr/>
                    <a:lstStyle/>
                    <a:p>
                      <a:pPr algn="ctr"/>
                      <a:r>
                        <a:rPr kumimoji="1" lang="ja-JP" altLang="en-US" sz="900" dirty="0" smtClean="0">
                          <a:solidFill>
                            <a:schemeClr val="tx1"/>
                          </a:solidFill>
                        </a:rPr>
                        <a:t>カナミック</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c>
                  <a:txBody>
                    <a:bodyPr/>
                    <a:lstStyle/>
                    <a:p>
                      <a:pPr algn="ctr"/>
                      <a:r>
                        <a:rPr kumimoji="1" lang="en-US" altLang="ja-JP" sz="900" b="1" u="sng" dirty="0" smtClean="0">
                          <a:solidFill>
                            <a:schemeClr val="tx1"/>
                          </a:solidFill>
                        </a:rPr>
                        <a:t>3/11</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EBAB"/>
                    </a:solidFill>
                  </a:tcPr>
                </a:tc>
                <a:tc vMerge="1">
                  <a:txBody>
                    <a:bodyPr/>
                    <a:lstStyle/>
                    <a:p>
                      <a:endParaRPr kumimoji="1" lang="ja-JP" altLang="en-US"/>
                    </a:p>
                  </a:txBody>
                  <a:tcPr/>
                </a:tc>
              </a:tr>
              <a:tr h="305563">
                <a:tc rowSpan="3">
                  <a:txBody>
                    <a:bodyPr/>
                    <a:lstStyle/>
                    <a:p>
                      <a:pPr algn="ctr"/>
                      <a:r>
                        <a:rPr kumimoji="1" lang="en-US" altLang="ja-JP" sz="900" dirty="0" smtClean="0">
                          <a:solidFill>
                            <a:schemeClr val="tx1"/>
                          </a:solidFill>
                        </a:rPr>
                        <a:t>C</a:t>
                      </a:r>
                    </a:p>
                    <a:p>
                      <a:pPr algn="ctr"/>
                      <a:r>
                        <a:rPr kumimoji="1" lang="ja-JP" altLang="en-US" sz="900" dirty="0" smtClean="0">
                          <a:solidFill>
                            <a:schemeClr val="tx1"/>
                          </a:solidFill>
                        </a:rPr>
                        <a:t>大腿骨骨折</a:t>
                      </a:r>
                      <a:endParaRPr kumimoji="1" lang="en-US" altLang="ja-JP" sz="900" dirty="0" smtClean="0">
                        <a:solidFill>
                          <a:schemeClr val="tx1"/>
                        </a:solidFill>
                      </a:endParaRPr>
                    </a:p>
                    <a:p>
                      <a:pPr algn="ctr"/>
                      <a:r>
                        <a:rPr kumimoji="1" lang="ja-JP" altLang="en-US" sz="900" dirty="0" smtClean="0">
                          <a:solidFill>
                            <a:schemeClr val="tx1"/>
                          </a:solidFill>
                        </a:rPr>
                        <a:t>患者</a:t>
                      </a:r>
                      <a:endParaRPr kumimoji="1" lang="ja-JP" altLang="en-US" sz="900" dirty="0">
                        <a:solidFill>
                          <a:schemeClr val="tx1"/>
                        </a:solidFill>
                      </a:endParaRPr>
                    </a:p>
                  </a:txBody>
                  <a:tcPr marL="33231" marR="33231" marT="18000" marB="1800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a:r>
                        <a:rPr kumimoji="1" lang="en-US" altLang="ja-JP" sz="1000" dirty="0" smtClean="0">
                          <a:solidFill>
                            <a:schemeClr val="tx1"/>
                          </a:solidFill>
                        </a:rPr>
                        <a:t>8</a:t>
                      </a:r>
                      <a:endParaRPr kumimoji="1" lang="ja-JP" altLang="en-US" sz="10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3">
                        <a:lumMod val="20000"/>
                        <a:lumOff val="80000"/>
                      </a:schemeClr>
                    </a:solidFill>
                  </a:tcPr>
                </a:tc>
                <a:tc rowSpan="2">
                  <a:txBody>
                    <a:bodyPr/>
                    <a:lstStyle/>
                    <a:p>
                      <a:pPr algn="ctr"/>
                      <a:r>
                        <a:rPr kumimoji="1" lang="en-US" altLang="ja-JP" sz="700" dirty="0" smtClean="0">
                          <a:solidFill>
                            <a:schemeClr val="tx1"/>
                          </a:solidFill>
                        </a:rPr>
                        <a:t>FIM, BI</a:t>
                      </a:r>
                      <a:endParaRPr kumimoji="1" lang="ja-JP" altLang="en-US" sz="7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3">
                        <a:lumMod val="20000"/>
                        <a:lumOff val="80000"/>
                      </a:schemeClr>
                    </a:solidFill>
                  </a:tcPr>
                </a:tc>
                <a:tc rowSpan="2">
                  <a:txBody>
                    <a:bodyPr/>
                    <a:lstStyle/>
                    <a:p>
                      <a:pPr algn="ctr"/>
                      <a:r>
                        <a:rPr kumimoji="1" lang="ja-JP" altLang="en-US" sz="600" dirty="0" smtClean="0">
                          <a:solidFill>
                            <a:schemeClr val="tx1"/>
                          </a:solidFill>
                        </a:rPr>
                        <a:t>基本シート</a:t>
                      </a:r>
                      <a:endParaRPr kumimoji="1" lang="en-US" altLang="ja-JP" sz="600" dirty="0" smtClean="0">
                        <a:solidFill>
                          <a:schemeClr val="tx1"/>
                        </a:solidFill>
                      </a:endParaRPr>
                    </a:p>
                  </a:txBody>
                  <a:tcPr marL="66462" marR="66462"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3">
                        <a:lumMod val="20000"/>
                        <a:lumOff val="80000"/>
                      </a:schemeClr>
                    </a:solidFill>
                  </a:tcPr>
                </a:tc>
                <a:tc rowSpan="2">
                  <a:txBody>
                    <a:bodyPr/>
                    <a:lstStyle/>
                    <a:p>
                      <a:pPr algn="ctr"/>
                      <a:r>
                        <a:rPr kumimoji="1" lang="ja-JP" altLang="en-US" sz="800" dirty="0" smtClean="0">
                          <a:solidFill>
                            <a:schemeClr val="accent5"/>
                          </a:solidFill>
                        </a:rPr>
                        <a:t>岩手県立</a:t>
                      </a:r>
                      <a:endParaRPr kumimoji="1" lang="en-US" altLang="ja-JP" sz="800" dirty="0" smtClean="0">
                        <a:solidFill>
                          <a:schemeClr val="accent5"/>
                        </a:solidFill>
                      </a:endParaRPr>
                    </a:p>
                    <a:p>
                      <a:pPr algn="ctr"/>
                      <a:r>
                        <a:rPr kumimoji="1" lang="ja-JP" altLang="en-US" sz="800" dirty="0" smtClean="0">
                          <a:solidFill>
                            <a:schemeClr val="accent5"/>
                          </a:solidFill>
                        </a:rPr>
                        <a:t>高田病院</a:t>
                      </a:r>
                      <a:endParaRPr kumimoji="1" lang="en-US" altLang="ja-JP" sz="800" dirty="0" smtClean="0">
                        <a:solidFill>
                          <a:schemeClr val="accent5"/>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accent5"/>
                          </a:solidFill>
                        </a:rPr>
                        <a:t>（</a:t>
                      </a:r>
                      <a:r>
                        <a:rPr kumimoji="1" lang="en-US" altLang="ja-JP" sz="700" dirty="0" smtClean="0">
                          <a:solidFill>
                            <a:schemeClr val="accent5"/>
                          </a:solidFill>
                        </a:rPr>
                        <a:t>NEC</a:t>
                      </a:r>
                      <a:r>
                        <a:rPr kumimoji="1" lang="ja-JP" altLang="en-US" sz="700" dirty="0" smtClean="0">
                          <a:solidFill>
                            <a:schemeClr val="accent5"/>
                          </a:solidFill>
                        </a:rPr>
                        <a:t>で代替）</a:t>
                      </a:r>
                      <a:endParaRPr kumimoji="1" lang="ja-JP" altLang="en-US" sz="800" dirty="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3">
                        <a:lumMod val="20000"/>
                        <a:lumOff val="80000"/>
                      </a:schemeClr>
                    </a:solidFill>
                  </a:tcPr>
                </a:tc>
                <a:tc rowSpan="2">
                  <a:txBody>
                    <a:bodyPr/>
                    <a:lstStyle/>
                    <a:p>
                      <a:pPr algn="ctr"/>
                      <a:r>
                        <a:rPr kumimoji="1" lang="ja-JP" altLang="en-US" sz="900" dirty="0" smtClean="0">
                          <a:solidFill>
                            <a:schemeClr val="tx1"/>
                          </a:solidFill>
                        </a:rPr>
                        <a:t>作業療法士</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3">
                        <a:lumMod val="20000"/>
                        <a:lumOff val="80000"/>
                      </a:schemeClr>
                    </a:solidFill>
                  </a:tcPr>
                </a:tc>
                <a:tc rowSpan="2">
                  <a:txBody>
                    <a:bodyPr/>
                    <a:lstStyle/>
                    <a:p>
                      <a:pPr algn="ctr"/>
                      <a:r>
                        <a:rPr kumimoji="1" lang="en-US" altLang="ja-JP" sz="900" dirty="0" smtClean="0">
                          <a:solidFill>
                            <a:schemeClr val="tx1"/>
                          </a:solidFill>
                        </a:rPr>
                        <a:t>NEC</a:t>
                      </a: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3">
                        <a:lumMod val="20000"/>
                        <a:lumOff val="8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u="sng" kern="1200" dirty="0" smtClean="0">
                          <a:solidFill>
                            <a:schemeClr val="tx1"/>
                          </a:solidFill>
                          <a:latin typeface="+mn-lt"/>
                          <a:ea typeface="+mn-ea"/>
                          <a:cs typeface="+mn-cs"/>
                        </a:rPr>
                        <a:t>2/18</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3">
                        <a:lumMod val="20000"/>
                        <a:lumOff val="80000"/>
                      </a:schemeClr>
                    </a:solidFill>
                  </a:tcPr>
                </a:tc>
                <a:tc rowSpan="2">
                  <a:txBody>
                    <a:bodyPr/>
                    <a:lstStyle/>
                    <a:p>
                      <a:pPr algn="ctr"/>
                      <a:r>
                        <a:rPr kumimoji="1" lang="ja-JP" altLang="en-US" sz="800" dirty="0" smtClean="0">
                          <a:solidFill>
                            <a:schemeClr val="accent5"/>
                          </a:solidFill>
                        </a:rPr>
                        <a:t>石巻市</a:t>
                      </a:r>
                      <a:endParaRPr kumimoji="1" lang="ja-JP" altLang="en-US" sz="800" dirty="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訪問看護師</a:t>
                      </a:r>
                      <a:endParaRPr kumimoji="1" lang="ja-JP" altLang="en-US" sz="8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3">
                        <a:lumMod val="20000"/>
                        <a:lumOff val="80000"/>
                      </a:schemeClr>
                    </a:solidFill>
                  </a:tcPr>
                </a:tc>
                <a:tc>
                  <a:txBody>
                    <a:bodyPr/>
                    <a:lstStyle/>
                    <a:p>
                      <a:pPr algn="ctr"/>
                      <a:r>
                        <a:rPr kumimoji="1" lang="ja-JP" altLang="en-US" sz="900" dirty="0" smtClean="0">
                          <a:solidFill>
                            <a:schemeClr val="tx1"/>
                          </a:solidFill>
                        </a:rPr>
                        <a:t>富士通</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3">
                        <a:lumMod val="20000"/>
                        <a:lumOff val="80000"/>
                      </a:schemeClr>
                    </a:solidFill>
                  </a:tcPr>
                </a:tc>
                <a:tc>
                  <a:txBody>
                    <a:bodyPr/>
                    <a:lstStyle/>
                    <a:p>
                      <a:pPr algn="ctr"/>
                      <a:r>
                        <a:rPr kumimoji="1" lang="en-US" altLang="ja-JP" sz="900" b="1" u="sng" dirty="0" smtClean="0">
                          <a:solidFill>
                            <a:schemeClr val="tx1"/>
                          </a:solidFill>
                        </a:rPr>
                        <a:t>3/3</a:t>
                      </a:r>
                      <a:endParaRPr kumimoji="1" lang="en-US" altLang="ja-JP" sz="900" b="1" u="sng" kern="1200" dirty="0" smtClean="0">
                        <a:solidFill>
                          <a:schemeClr val="tx1"/>
                        </a:solidFill>
                        <a:latin typeface="+mn-lt"/>
                        <a:ea typeface="+mn-ea"/>
                        <a:cs typeface="+mn-cs"/>
                      </a:endParaRP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3">
                        <a:lumMod val="20000"/>
                        <a:lumOff val="80000"/>
                      </a:schemeClr>
                    </a:solidFill>
                  </a:tcPr>
                </a:tc>
                <a:tc rowSpan="3">
                  <a:txBody>
                    <a:bodyPr/>
                    <a:lstStyle/>
                    <a:p>
                      <a:r>
                        <a:rPr kumimoji="1" lang="ja-JP" altLang="en-US" sz="1100" dirty="0" smtClean="0">
                          <a:solidFill>
                            <a:schemeClr val="tx1"/>
                          </a:solidFill>
                        </a:rPr>
                        <a:t>大腿骨近位部骨折患者が、石巻市の自宅で訪問診療、訪問看護を利用している。</a:t>
                      </a:r>
                      <a:endParaRPr kumimoji="1" lang="en-US" altLang="ja-JP" sz="1100" dirty="0" smtClean="0">
                        <a:solidFill>
                          <a:schemeClr val="tx1"/>
                        </a:solidFill>
                      </a:endParaRPr>
                    </a:p>
                  </a:txBody>
                  <a:tcPr marL="83077" marR="83077" marT="18000" marB="1800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0556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訪問看護師</a:t>
                      </a:r>
                      <a:endParaRPr kumimoji="1" lang="en-US" altLang="ja-JP" sz="8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ケアマネジャー</a:t>
                      </a:r>
                      <a:endParaRPr kumimoji="1" lang="en-US" altLang="ja-JP" sz="8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ヘルパー</a:t>
                      </a:r>
                      <a:endParaRPr kumimoji="1" lang="en-US" altLang="ja-JP" sz="800" dirty="0" smtClean="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富士通</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3">
                        <a:lumMod val="20000"/>
                        <a:lumOff val="80000"/>
                      </a:schemeClr>
                    </a:solidFill>
                  </a:tcPr>
                </a:tc>
                <a:tc>
                  <a:txBody>
                    <a:bodyPr/>
                    <a:lstStyle/>
                    <a:p>
                      <a:pPr algn="ctr"/>
                      <a:r>
                        <a:rPr kumimoji="1" lang="en-US" altLang="ja-JP" sz="900" b="1" u="sng" dirty="0" smtClean="0">
                          <a:solidFill>
                            <a:schemeClr val="tx1"/>
                          </a:solidFill>
                        </a:rPr>
                        <a:t>3/13</a:t>
                      </a:r>
                      <a:endParaRPr kumimoji="1" lang="en-US" altLang="ja-JP" sz="900" b="1" u="sng" kern="1200" dirty="0" smtClean="0">
                        <a:solidFill>
                          <a:schemeClr val="tx1"/>
                        </a:solidFill>
                        <a:latin typeface="+mn-lt"/>
                        <a:ea typeface="+mn-ea"/>
                        <a:cs typeface="+mn-cs"/>
                      </a:endParaRP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3">
                        <a:lumMod val="20000"/>
                        <a:lumOff val="80000"/>
                      </a:schemeClr>
                    </a:solidFill>
                  </a:tcPr>
                </a:tc>
                <a:tc vMerge="1">
                  <a:txBody>
                    <a:bodyPr/>
                    <a:lstStyle/>
                    <a:p>
                      <a:endParaRPr kumimoji="1" lang="ja-JP" altLang="en-US"/>
                    </a:p>
                  </a:txBody>
                  <a:tcPr/>
                </a:tc>
              </a:tr>
              <a:tr h="388767">
                <a:tc vMerge="1">
                  <a:txBody>
                    <a:bodyPr/>
                    <a:lstStyle/>
                    <a:p>
                      <a:pPr algn="ctr"/>
                      <a:endParaRPr kumimoji="1" lang="ja-JP" altLang="en-US" sz="900" dirty="0">
                        <a:solidFill>
                          <a:srgbClr val="FF0000"/>
                        </a:solidFill>
                      </a:endParaRPr>
                    </a:p>
                  </a:txBody>
                  <a:tcPr marL="36000" marR="3600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1000" dirty="0" smtClean="0">
                          <a:solidFill>
                            <a:schemeClr val="tx1"/>
                          </a:solidFill>
                        </a:rPr>
                        <a:t>9</a:t>
                      </a:r>
                      <a:endParaRPr kumimoji="1" lang="ja-JP" altLang="en-US" sz="10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700" dirty="0" smtClean="0">
                          <a:solidFill>
                            <a:schemeClr val="tx1"/>
                          </a:solidFill>
                        </a:rPr>
                        <a:t>訪問看護</a:t>
                      </a:r>
                      <a:endParaRPr kumimoji="1" lang="en-US" altLang="ja-JP" sz="700" dirty="0" smtClean="0">
                        <a:solidFill>
                          <a:schemeClr val="tx1"/>
                        </a:solidFill>
                      </a:endParaRPr>
                    </a:p>
                    <a:p>
                      <a:pPr algn="ctr"/>
                      <a:r>
                        <a:rPr kumimoji="1" lang="ja-JP" altLang="en-US" sz="700" dirty="0" smtClean="0">
                          <a:solidFill>
                            <a:schemeClr val="tx1"/>
                          </a:solidFill>
                        </a:rPr>
                        <a:t>報告書</a:t>
                      </a:r>
                      <a:endParaRPr kumimoji="1" lang="en-US" altLang="ja-JP" sz="700" dirty="0" smtClean="0">
                        <a:solidFill>
                          <a:schemeClr val="tx1"/>
                        </a:solidFill>
                      </a:endParaRPr>
                    </a:p>
                    <a:p>
                      <a:pPr algn="ctr"/>
                      <a:r>
                        <a:rPr kumimoji="1" lang="ja-JP" altLang="en-US" sz="700" dirty="0" smtClean="0">
                          <a:solidFill>
                            <a:schemeClr val="tx1"/>
                          </a:solidFill>
                        </a:rPr>
                        <a:t>体温</a:t>
                      </a:r>
                      <a:endParaRPr kumimoji="1" lang="en-US" altLang="ja-JP" sz="700" dirty="0" smtClean="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600" dirty="0" smtClean="0">
                          <a:solidFill>
                            <a:schemeClr val="tx1"/>
                          </a:solidFill>
                        </a:rPr>
                        <a:t>メッセージ</a:t>
                      </a:r>
                      <a:endParaRPr kumimoji="1" lang="ja-JP" altLang="en-US" sz="600" dirty="0">
                        <a:solidFill>
                          <a:schemeClr val="tx1"/>
                        </a:solidFill>
                      </a:endParaRPr>
                    </a:p>
                  </a:txBody>
                  <a:tcPr marL="66462" marR="66462"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800" dirty="0" smtClean="0">
                          <a:solidFill>
                            <a:schemeClr val="accent5"/>
                          </a:solidFill>
                        </a:rPr>
                        <a:t>石巻市</a:t>
                      </a:r>
                      <a:endParaRPr kumimoji="1" lang="ja-JP" altLang="en-US" sz="800" dirty="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900" dirty="0" smtClean="0">
                          <a:solidFill>
                            <a:schemeClr val="tx1"/>
                          </a:solidFill>
                        </a:rPr>
                        <a:t>訪問看護師</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900" dirty="0" smtClean="0">
                          <a:solidFill>
                            <a:schemeClr val="tx1"/>
                          </a:solidFill>
                        </a:rPr>
                        <a:t>富士通</a:t>
                      </a:r>
                      <a:endParaRPr kumimoji="1" lang="en-US" altLang="ja-JP" sz="900" dirty="0" smtClean="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900" b="1" u="sng" dirty="0" smtClean="0">
                          <a:solidFill>
                            <a:schemeClr val="tx1"/>
                          </a:solidFill>
                        </a:rPr>
                        <a:t>3/3</a:t>
                      </a:r>
                      <a:endParaRPr kumimoji="1" lang="en-US" altLang="ja-JP" sz="900" b="1" u="sng" kern="1200" dirty="0" smtClean="0">
                        <a:solidFill>
                          <a:schemeClr val="tx1"/>
                        </a:solidFill>
                        <a:latin typeface="+mn-lt"/>
                        <a:ea typeface="+mn-ea"/>
                        <a:cs typeface="+mn-cs"/>
                      </a:endParaRP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800" dirty="0" smtClean="0">
                          <a:solidFill>
                            <a:schemeClr val="accent5"/>
                          </a:solidFill>
                        </a:rPr>
                        <a:t>岩手県立</a:t>
                      </a:r>
                      <a:endParaRPr kumimoji="1" lang="en-US" altLang="ja-JP" sz="800" dirty="0" smtClean="0">
                        <a:solidFill>
                          <a:schemeClr val="accent5"/>
                        </a:solidFill>
                      </a:endParaRPr>
                    </a:p>
                    <a:p>
                      <a:pPr algn="ctr"/>
                      <a:r>
                        <a:rPr kumimoji="1" lang="ja-JP" altLang="en-US" sz="800" dirty="0" smtClean="0">
                          <a:solidFill>
                            <a:schemeClr val="accent5"/>
                          </a:solidFill>
                        </a:rPr>
                        <a:t>高田病院</a:t>
                      </a:r>
                      <a:endParaRPr kumimoji="1" lang="ja-JP" altLang="en-US" sz="800" dirty="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在宅医</a:t>
                      </a:r>
                      <a:endParaRPr kumimoji="1" lang="en-US" altLang="ja-JP" sz="800" dirty="0" smtClean="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900" dirty="0" smtClean="0">
                          <a:solidFill>
                            <a:schemeClr val="tx1"/>
                          </a:solidFill>
                        </a:rPr>
                        <a:t>カナミック</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900" b="1" u="sng" dirty="0" smtClean="0">
                          <a:solidFill>
                            <a:schemeClr val="tx1"/>
                          </a:solidFill>
                        </a:rPr>
                        <a:t>3/11</a:t>
                      </a:r>
                      <a:endParaRPr kumimoji="1" lang="en-US" altLang="ja-JP" sz="900" b="1" u="sng" kern="1200" dirty="0" smtClean="0">
                        <a:solidFill>
                          <a:schemeClr val="tx1"/>
                        </a:solidFill>
                        <a:latin typeface="+mn-lt"/>
                        <a:ea typeface="+mn-ea"/>
                        <a:cs typeface="+mn-cs"/>
                      </a:endParaRP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kumimoji="1" lang="ja-JP" altLang="en-US" sz="1050" dirty="0">
                        <a:solidFill>
                          <a:srgbClr val="FF0000"/>
                        </a:solidFill>
                      </a:endParaRPr>
                    </a:p>
                  </a:txBody>
                  <a:tcPr marL="90000" marR="9000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38844">
                <a:tc rowSpan="3">
                  <a:txBody>
                    <a:bodyPr/>
                    <a:lstStyle/>
                    <a:p>
                      <a:pPr algn="ctr"/>
                      <a:r>
                        <a:rPr kumimoji="1" lang="en-US" altLang="ja-JP" sz="900" dirty="0" smtClean="0">
                          <a:solidFill>
                            <a:schemeClr val="tx1"/>
                          </a:solidFill>
                        </a:rPr>
                        <a:t>D</a:t>
                      </a:r>
                    </a:p>
                    <a:p>
                      <a:pPr algn="ctr"/>
                      <a:r>
                        <a:rPr kumimoji="1" lang="ja-JP" altLang="en-US" sz="900" dirty="0" smtClean="0">
                          <a:solidFill>
                            <a:schemeClr val="tx1"/>
                          </a:solidFill>
                        </a:rPr>
                        <a:t>認知症患者</a:t>
                      </a:r>
                      <a:endParaRPr kumimoji="1" lang="ja-JP" altLang="en-US" sz="900" dirty="0">
                        <a:solidFill>
                          <a:schemeClr val="tx1"/>
                        </a:solidFill>
                      </a:endParaRPr>
                    </a:p>
                  </a:txBody>
                  <a:tcPr marL="33231" marR="33231" marT="18000" marB="1800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1000" dirty="0" smtClean="0">
                          <a:solidFill>
                            <a:schemeClr val="tx1"/>
                          </a:solidFill>
                        </a:rPr>
                        <a:t>10</a:t>
                      </a:r>
                      <a:endParaRPr kumimoji="1" lang="ja-JP" altLang="en-US" sz="10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6">
                        <a:lumMod val="20000"/>
                        <a:lumOff val="80000"/>
                      </a:schemeClr>
                    </a:solidFill>
                  </a:tcPr>
                </a:tc>
                <a:tc>
                  <a:txBody>
                    <a:bodyPr/>
                    <a:lstStyle/>
                    <a:p>
                      <a:pPr algn="ctr"/>
                      <a:r>
                        <a:rPr kumimoji="1" lang="en-US" altLang="ja-JP" sz="700" dirty="0" smtClean="0">
                          <a:solidFill>
                            <a:schemeClr val="tx1"/>
                          </a:solidFill>
                        </a:rPr>
                        <a:t>FIM, BI</a:t>
                      </a:r>
                      <a:endParaRPr kumimoji="1" lang="ja-JP" altLang="en-US" sz="7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6">
                        <a:lumMod val="20000"/>
                        <a:lumOff val="80000"/>
                      </a:schemeClr>
                    </a:solidFill>
                  </a:tcPr>
                </a:tc>
                <a:tc>
                  <a:txBody>
                    <a:bodyPr/>
                    <a:lstStyle/>
                    <a:p>
                      <a:pPr algn="ctr"/>
                      <a:r>
                        <a:rPr kumimoji="1" lang="ja-JP" altLang="en-US" sz="600" dirty="0" smtClean="0">
                          <a:solidFill>
                            <a:schemeClr val="tx1"/>
                          </a:solidFill>
                        </a:rPr>
                        <a:t>基本シート</a:t>
                      </a:r>
                      <a:endParaRPr kumimoji="1" lang="ja-JP" altLang="en-US" sz="600" dirty="0">
                        <a:solidFill>
                          <a:schemeClr val="tx1"/>
                        </a:solidFill>
                      </a:endParaRPr>
                    </a:p>
                  </a:txBody>
                  <a:tcPr marL="66462" marR="66462"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6">
                        <a:lumMod val="20000"/>
                        <a:lumOff val="80000"/>
                      </a:schemeClr>
                    </a:solidFill>
                  </a:tcPr>
                </a:tc>
                <a:tc>
                  <a:txBody>
                    <a:bodyPr/>
                    <a:lstStyle/>
                    <a:p>
                      <a:pPr algn="ctr"/>
                      <a:r>
                        <a:rPr kumimoji="1" lang="ja-JP" altLang="en-US" sz="800" dirty="0" smtClean="0">
                          <a:solidFill>
                            <a:schemeClr val="accent5"/>
                          </a:solidFill>
                        </a:rPr>
                        <a:t>千葉県</a:t>
                      </a:r>
                      <a:endParaRPr kumimoji="1" lang="en-US" altLang="ja-JP" sz="800" dirty="0" smtClean="0">
                        <a:solidFill>
                          <a:schemeClr val="accent5"/>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accent5"/>
                          </a:solidFill>
                        </a:rPr>
                        <a:t>（</a:t>
                      </a:r>
                      <a:r>
                        <a:rPr kumimoji="1" lang="en-US" altLang="ja-JP" sz="700" dirty="0" smtClean="0">
                          <a:solidFill>
                            <a:schemeClr val="accent5"/>
                          </a:solidFill>
                        </a:rPr>
                        <a:t>NEC</a:t>
                      </a:r>
                      <a:r>
                        <a:rPr kumimoji="1" lang="ja-JP" altLang="en-US" sz="700" dirty="0" smtClean="0">
                          <a:solidFill>
                            <a:schemeClr val="accent5"/>
                          </a:solidFill>
                        </a:rPr>
                        <a:t>で代替）</a:t>
                      </a:r>
                      <a:endParaRPr kumimoji="1" lang="ja-JP" altLang="en-US" sz="900" dirty="0" smtClean="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6">
                        <a:lumMod val="20000"/>
                        <a:lumOff val="80000"/>
                      </a:schemeClr>
                    </a:solidFill>
                  </a:tcPr>
                </a:tc>
                <a:tc>
                  <a:txBody>
                    <a:bodyPr/>
                    <a:lstStyle/>
                    <a:p>
                      <a:pPr algn="ctr"/>
                      <a:r>
                        <a:rPr kumimoji="1" lang="ja-JP" altLang="en-US" sz="900" dirty="0" smtClean="0">
                          <a:solidFill>
                            <a:schemeClr val="tx1"/>
                          </a:solidFill>
                        </a:rPr>
                        <a:t>作業療法士</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6">
                        <a:lumMod val="20000"/>
                        <a:lumOff val="80000"/>
                      </a:schemeClr>
                    </a:solidFill>
                  </a:tcPr>
                </a:tc>
                <a:tc>
                  <a:txBody>
                    <a:bodyPr/>
                    <a:lstStyle/>
                    <a:p>
                      <a:pPr algn="ctr"/>
                      <a:r>
                        <a:rPr kumimoji="1" lang="en-US" altLang="ja-JP" sz="900" dirty="0" smtClean="0">
                          <a:solidFill>
                            <a:schemeClr val="tx1"/>
                          </a:solidFill>
                        </a:rPr>
                        <a:t>NEC</a:t>
                      </a: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u="sng" dirty="0" smtClean="0">
                          <a:solidFill>
                            <a:schemeClr val="tx1"/>
                          </a:solidFill>
                        </a:rPr>
                        <a:t>2/18</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6">
                        <a:lumMod val="20000"/>
                        <a:lumOff val="80000"/>
                      </a:schemeClr>
                    </a:solidFill>
                  </a:tcPr>
                </a:tc>
                <a:tc>
                  <a:txBody>
                    <a:bodyPr/>
                    <a:lstStyle/>
                    <a:p>
                      <a:pPr algn="ctr"/>
                      <a:r>
                        <a:rPr kumimoji="1" lang="ja-JP" altLang="en-US" sz="800" dirty="0" smtClean="0">
                          <a:solidFill>
                            <a:schemeClr val="accent5"/>
                          </a:solidFill>
                        </a:rPr>
                        <a:t>亀田総合病院</a:t>
                      </a:r>
                      <a:endParaRPr kumimoji="1" lang="ja-JP" altLang="en-US" sz="800" dirty="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6">
                        <a:lumMod val="20000"/>
                        <a:lumOff val="80000"/>
                      </a:schemeClr>
                    </a:solidFill>
                  </a:tcPr>
                </a:tc>
                <a:tc>
                  <a:txBody>
                    <a:bodyPr/>
                    <a:lstStyle/>
                    <a:p>
                      <a:pPr algn="ctr"/>
                      <a:r>
                        <a:rPr kumimoji="1" lang="ja-JP" altLang="en-US" sz="800" dirty="0" smtClean="0">
                          <a:solidFill>
                            <a:schemeClr val="tx1"/>
                          </a:solidFill>
                        </a:rPr>
                        <a:t>ケアマネジャー</a:t>
                      </a:r>
                      <a:endParaRPr kumimoji="1" lang="en-US" altLang="ja-JP" sz="800" dirty="0" smtClean="0">
                        <a:solidFill>
                          <a:schemeClr val="tx1"/>
                        </a:solidFill>
                      </a:endParaRPr>
                    </a:p>
                    <a:p>
                      <a:pPr algn="ctr"/>
                      <a:r>
                        <a:rPr kumimoji="1" lang="ja-JP" altLang="en-US" sz="800" dirty="0" smtClean="0">
                          <a:solidFill>
                            <a:schemeClr val="tx1"/>
                          </a:solidFill>
                        </a:rPr>
                        <a:t>ヘルパー</a:t>
                      </a:r>
                      <a:endParaRPr kumimoji="1" lang="en-US" altLang="ja-JP" sz="800" dirty="0" smtClean="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6">
                        <a:lumMod val="20000"/>
                        <a:lumOff val="80000"/>
                      </a:schemeClr>
                    </a:solidFill>
                  </a:tcPr>
                </a:tc>
                <a:tc>
                  <a:txBody>
                    <a:bodyPr/>
                    <a:lstStyle/>
                    <a:p>
                      <a:pPr algn="ctr"/>
                      <a:r>
                        <a:rPr kumimoji="1" lang="ja-JP" altLang="en-US" sz="900" dirty="0" smtClean="0">
                          <a:solidFill>
                            <a:schemeClr val="tx1"/>
                          </a:solidFill>
                        </a:rPr>
                        <a:t>カナミック</a:t>
                      </a:r>
                      <a:endParaRPr kumimoji="1" lang="en-US" altLang="ja-JP" sz="900" dirty="0" smtClean="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6">
                        <a:lumMod val="20000"/>
                        <a:lumOff val="80000"/>
                      </a:schemeClr>
                    </a:solidFill>
                  </a:tcPr>
                </a:tc>
                <a:tc>
                  <a:txBody>
                    <a:bodyPr/>
                    <a:lstStyle/>
                    <a:p>
                      <a:pPr algn="ctr"/>
                      <a:r>
                        <a:rPr kumimoji="1" lang="en-US" altLang="ja-JP" sz="900" b="1" u="sng" dirty="0" smtClean="0">
                          <a:solidFill>
                            <a:schemeClr val="tx1"/>
                          </a:solidFill>
                        </a:rPr>
                        <a:t>2/28</a:t>
                      </a:r>
                      <a:endParaRPr kumimoji="1" lang="en-US" altLang="ja-JP" sz="900" b="1" u="sng" kern="1200" dirty="0" smtClean="0">
                        <a:solidFill>
                          <a:schemeClr val="tx1"/>
                        </a:solidFill>
                        <a:latin typeface="+mn-lt"/>
                        <a:ea typeface="+mn-ea"/>
                        <a:cs typeface="+mn-cs"/>
                      </a:endParaRP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accent6">
                        <a:lumMod val="20000"/>
                        <a:lumOff val="80000"/>
                      </a:scheme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認知症と診断された患者が、千葉県の自宅にて訪問看護を開始する。</a:t>
                      </a:r>
                      <a:endParaRPr kumimoji="1" lang="en-US" altLang="ja-JP" sz="11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ケアマネジャーが介護サービス計画を立案した。</a:t>
                      </a:r>
                    </a:p>
                  </a:txBody>
                  <a:tcPr marL="83077" marR="83077" marT="18000" marB="1800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03293">
                <a:tc vMerge="1">
                  <a:txBody>
                    <a:bodyPr/>
                    <a:lstStyle/>
                    <a:p>
                      <a:pPr algn="ctr"/>
                      <a:endParaRPr kumimoji="1" lang="ja-JP" altLang="en-US" sz="900" dirty="0">
                        <a:solidFill>
                          <a:srgbClr val="FF0000"/>
                        </a:solidFill>
                      </a:endParaRPr>
                    </a:p>
                  </a:txBody>
                  <a:tcPr marL="36000" marR="3600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a:r>
                        <a:rPr kumimoji="1" lang="en-US" altLang="ja-JP" sz="1000" dirty="0" smtClean="0">
                          <a:solidFill>
                            <a:schemeClr val="tx1"/>
                          </a:solidFill>
                        </a:rPr>
                        <a:t>11</a:t>
                      </a:r>
                      <a:endParaRPr kumimoji="1" lang="ja-JP" altLang="en-US" sz="10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r>
                        <a:rPr kumimoji="1" lang="ja-JP" altLang="en-US" sz="700" dirty="0" smtClean="0">
                          <a:solidFill>
                            <a:schemeClr val="tx1"/>
                          </a:solidFill>
                        </a:rPr>
                        <a:t>介護</a:t>
                      </a:r>
                      <a:endParaRPr kumimoji="1" lang="en-US" altLang="ja-JP" sz="700" dirty="0" smtClean="0">
                        <a:solidFill>
                          <a:schemeClr val="tx1"/>
                        </a:solidFill>
                      </a:endParaRPr>
                    </a:p>
                    <a:p>
                      <a:pPr algn="ctr"/>
                      <a:r>
                        <a:rPr kumimoji="1" lang="ja-JP" altLang="en-US" sz="700" dirty="0" smtClean="0">
                          <a:solidFill>
                            <a:schemeClr val="tx1"/>
                          </a:solidFill>
                        </a:rPr>
                        <a:t>サービス</a:t>
                      </a:r>
                      <a:r>
                        <a:rPr kumimoji="1" lang="en-US" altLang="ja-JP" sz="700" dirty="0" smtClean="0">
                          <a:solidFill>
                            <a:schemeClr val="tx1"/>
                          </a:solidFill>
                        </a:rPr>
                        <a:t/>
                      </a:r>
                      <a:br>
                        <a:rPr kumimoji="1" lang="en-US" altLang="ja-JP" sz="700" dirty="0" smtClean="0">
                          <a:solidFill>
                            <a:schemeClr val="tx1"/>
                          </a:solidFill>
                        </a:rPr>
                      </a:br>
                      <a:r>
                        <a:rPr kumimoji="1" lang="ja-JP" altLang="en-US" sz="700" dirty="0" smtClean="0">
                          <a:solidFill>
                            <a:schemeClr val="tx1"/>
                          </a:solidFill>
                        </a:rPr>
                        <a:t>計画書</a:t>
                      </a:r>
                      <a:endParaRPr kumimoji="1" lang="en-US" altLang="ja-JP" sz="700" dirty="0" smtClean="0">
                        <a:solidFill>
                          <a:schemeClr val="tx1"/>
                        </a:solidFill>
                      </a:endParaRPr>
                    </a:p>
                    <a:p>
                      <a:pPr algn="ctr"/>
                      <a:r>
                        <a:rPr kumimoji="1" lang="en-US" altLang="ja-JP" sz="700" dirty="0" err="1" smtClean="0">
                          <a:solidFill>
                            <a:schemeClr val="tx1"/>
                          </a:solidFill>
                        </a:rPr>
                        <a:t>InterRAI</a:t>
                      </a:r>
                      <a:endParaRPr kumimoji="1" lang="ja-JP" altLang="en-US" sz="700" dirty="0">
                        <a:solidFill>
                          <a:schemeClr val="tx1"/>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r>
                        <a:rPr kumimoji="1" lang="ja-JP" altLang="en-US" sz="600" dirty="0" smtClean="0">
                          <a:solidFill>
                            <a:schemeClr val="tx1"/>
                          </a:solidFill>
                        </a:rPr>
                        <a:t>メッセージ</a:t>
                      </a:r>
                      <a:endParaRPr kumimoji="1" lang="ja-JP" altLang="en-US" sz="600" dirty="0">
                        <a:solidFill>
                          <a:schemeClr val="tx1"/>
                        </a:solidFill>
                      </a:endParaRPr>
                    </a:p>
                  </a:txBody>
                  <a:tcPr marL="66462" marR="66462"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r>
                        <a:rPr kumimoji="1" lang="ja-JP" altLang="en-US" sz="800" dirty="0" smtClean="0">
                          <a:solidFill>
                            <a:schemeClr val="accent5"/>
                          </a:solidFill>
                        </a:rPr>
                        <a:t>亀田総合病院</a:t>
                      </a:r>
                      <a:endParaRPr kumimoji="1" lang="ja-JP" altLang="en-US" sz="800" dirty="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r>
                        <a:rPr kumimoji="1" lang="ja-JP" altLang="en-US" sz="900" dirty="0" smtClean="0">
                          <a:solidFill>
                            <a:schemeClr val="tx1"/>
                          </a:solidFill>
                        </a:rPr>
                        <a:t>ケアマネジャー</a:t>
                      </a:r>
                      <a:endParaRPr kumimoji="1" lang="en-US" altLang="ja-JP" sz="900" dirty="0" smtClean="0">
                        <a:solidFill>
                          <a:schemeClr val="tx1"/>
                        </a:solidFill>
                      </a:endParaRPr>
                    </a:p>
                    <a:p>
                      <a:pPr algn="ctr"/>
                      <a:r>
                        <a:rPr kumimoji="1" lang="ja-JP" altLang="en-US" sz="900" dirty="0" smtClean="0">
                          <a:solidFill>
                            <a:schemeClr val="tx1"/>
                          </a:solidFill>
                        </a:rPr>
                        <a:t>ヘルパー</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r>
                        <a:rPr kumimoji="1" lang="ja-JP" altLang="en-US" sz="900" dirty="0" smtClean="0">
                          <a:solidFill>
                            <a:schemeClr val="tx1"/>
                          </a:solidFill>
                        </a:rPr>
                        <a:t>カナミック</a:t>
                      </a:r>
                      <a:endParaRPr kumimoji="1" lang="ja-JP" altLang="en-US" sz="900" dirty="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r>
                        <a:rPr kumimoji="1" lang="en-US" altLang="ja-JP" sz="900" b="1" u="sng" dirty="0" smtClean="0">
                          <a:solidFill>
                            <a:schemeClr val="tx1"/>
                          </a:solidFill>
                        </a:rPr>
                        <a:t>2/</a:t>
                      </a:r>
                      <a:r>
                        <a:rPr kumimoji="1" lang="en-US" altLang="ja-JP" sz="900" b="1" u="sng" kern="1200" dirty="0" smtClean="0">
                          <a:solidFill>
                            <a:schemeClr val="tx1"/>
                          </a:solidFill>
                          <a:latin typeface="+mn-lt"/>
                          <a:ea typeface="+mn-ea"/>
                          <a:cs typeface="+mn-cs"/>
                        </a:rPr>
                        <a:t>28</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800" dirty="0" smtClean="0">
                          <a:solidFill>
                            <a:schemeClr val="accent5"/>
                          </a:solidFill>
                        </a:rPr>
                        <a:t>千葉県</a:t>
                      </a:r>
                      <a:endParaRPr kumimoji="1" lang="en-US" altLang="ja-JP" sz="800" dirty="0" smtClean="0">
                        <a:solidFill>
                          <a:schemeClr val="accent5"/>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accent5"/>
                          </a:solidFill>
                        </a:rPr>
                        <a:t>（文京区で代替）</a:t>
                      </a:r>
                      <a:endParaRPr kumimoji="1" lang="ja-JP" altLang="en-US" sz="800" dirty="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在宅医</a:t>
                      </a:r>
                      <a:endParaRPr kumimoji="1" lang="en-US" altLang="ja-JP" sz="800" dirty="0" smtClean="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6">
                        <a:lumMod val="20000"/>
                        <a:lumOff val="80000"/>
                      </a:schemeClr>
                    </a:solidFill>
                  </a:tcPr>
                </a:tc>
                <a:tc>
                  <a:txBody>
                    <a:bodyPr/>
                    <a:lstStyle/>
                    <a:p>
                      <a:pPr algn="ctr"/>
                      <a:r>
                        <a:rPr kumimoji="1" lang="ja-JP" altLang="en-US" sz="900" dirty="0" smtClean="0">
                          <a:solidFill>
                            <a:schemeClr val="tx1"/>
                          </a:solidFill>
                        </a:rPr>
                        <a:t>富士通</a:t>
                      </a:r>
                      <a:endParaRPr kumimoji="1" lang="en-US" altLang="ja-JP" sz="900" dirty="0" smtClean="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6">
                        <a:lumMod val="20000"/>
                        <a:lumOff val="80000"/>
                      </a:schemeClr>
                    </a:solidFill>
                  </a:tcPr>
                </a:tc>
                <a:tc>
                  <a:txBody>
                    <a:bodyPr/>
                    <a:lstStyle/>
                    <a:p>
                      <a:pPr marL="0" algn="ctr" defTabSz="914400" rtl="0" eaLnBrk="1" latinLnBrk="0" hangingPunct="1"/>
                      <a:r>
                        <a:rPr kumimoji="1" lang="en-US" altLang="ja-JP" sz="1000" b="1" u="sng" kern="1200" dirty="0" smtClean="0">
                          <a:solidFill>
                            <a:schemeClr val="tx1"/>
                          </a:solidFill>
                          <a:latin typeface="+mn-lt"/>
                          <a:ea typeface="+mn-ea"/>
                          <a:cs typeface="+mn-cs"/>
                        </a:rPr>
                        <a:t>3/6</a:t>
                      </a: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accent6">
                        <a:lumMod val="20000"/>
                        <a:lumOff val="80000"/>
                      </a:schemeClr>
                    </a:solidFill>
                  </a:tcPr>
                </a:tc>
                <a:tc vMerge="1">
                  <a:txBody>
                    <a:bodyPr/>
                    <a:lstStyle/>
                    <a:p>
                      <a:endParaRPr kumimoji="1" lang="ja-JP" altLang="en-US" sz="1050" dirty="0">
                        <a:solidFill>
                          <a:srgbClr val="FF0000"/>
                        </a:solidFill>
                      </a:endParaRPr>
                    </a:p>
                  </a:txBody>
                  <a:tcPr marL="90000" marR="9000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0556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800" dirty="0" smtClean="0">
                          <a:solidFill>
                            <a:schemeClr val="accent5"/>
                          </a:solidFill>
                        </a:rPr>
                        <a:t>千葉県</a:t>
                      </a:r>
                      <a:endParaRPr kumimoji="1" lang="en-US" altLang="ja-JP" sz="800" dirty="0" smtClean="0">
                        <a:solidFill>
                          <a:schemeClr val="accent5"/>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accent5"/>
                          </a:solidFill>
                        </a:rPr>
                        <a:t>（石巻市で代替）</a:t>
                      </a:r>
                      <a:endParaRPr kumimoji="1" lang="ja-JP" altLang="en-US" sz="800" dirty="0">
                        <a:solidFill>
                          <a:schemeClr val="accent5"/>
                        </a:solidFill>
                      </a:endParaRPr>
                    </a:p>
                  </a:txBody>
                  <a:tcPr marL="33231" marR="33231"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訪問看護師</a:t>
                      </a:r>
                      <a:endParaRPr kumimoji="1" lang="en-US" altLang="ja-JP" sz="800" dirty="0" smtClean="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900" dirty="0" smtClean="0">
                          <a:solidFill>
                            <a:schemeClr val="tx1"/>
                          </a:solidFill>
                        </a:rPr>
                        <a:t>富士通</a:t>
                      </a:r>
                      <a:endParaRPr kumimoji="1" lang="en-US" altLang="ja-JP" sz="900" dirty="0" smtClean="0">
                        <a:solidFill>
                          <a:schemeClr val="tx1"/>
                        </a:solidFill>
                      </a:endParaRPr>
                    </a:p>
                  </a:txBody>
                  <a:tcPr marL="33231" marR="33231" marT="18000" marB="18000" anchor="ctr">
                    <a:lnL w="9525"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en-US" altLang="ja-JP" sz="900" b="1" u="sng" dirty="0" smtClean="0">
                          <a:solidFill>
                            <a:schemeClr val="tx1"/>
                          </a:solidFill>
                        </a:rPr>
                        <a:t>3/3, 13</a:t>
                      </a:r>
                      <a:endParaRPr kumimoji="1" lang="en-US" altLang="ja-JP" sz="900" b="1" u="sng" kern="1200" dirty="0" smtClean="0">
                        <a:solidFill>
                          <a:schemeClr val="tx1"/>
                        </a:solidFill>
                        <a:latin typeface="+mn-lt"/>
                        <a:ea typeface="+mn-ea"/>
                        <a:cs typeface="+mn-cs"/>
                      </a:endParaRPr>
                    </a:p>
                  </a:txBody>
                  <a:tcPr marL="33231" marR="33231" marT="18000" marB="18000" anchor="ctr">
                    <a:lnL w="12700" cap="flat" cmpd="sng" algn="ctr">
                      <a:solidFill>
                        <a:schemeClr val="tx1"/>
                      </a:solidFill>
                      <a:prstDash val="dash"/>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kumimoji="1" lang="ja-JP" altLang="en-US"/>
                    </a:p>
                  </a:txBody>
                  <a:tcPr/>
                </a:tc>
              </a:tr>
            </a:tbl>
          </a:graphicData>
        </a:graphic>
      </p:graphicFrame>
      <p:sp>
        <p:nvSpPr>
          <p:cNvPr id="5" name="正方形/長方形 4"/>
          <p:cNvSpPr/>
          <p:nvPr/>
        </p:nvSpPr>
        <p:spPr>
          <a:xfrm rot="5400000">
            <a:off x="-155093"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355</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05139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548680"/>
            <a:ext cx="7952108" cy="2585323"/>
          </a:xfrm>
          <a:prstGeom prst="rect">
            <a:avLst/>
          </a:prstGeom>
        </p:spPr>
        <p:txBody>
          <a:bodyPr wrap="square">
            <a:spAutoFit/>
          </a:bodyPr>
          <a:lstStyle/>
          <a:p>
            <a:r>
              <a:rPr lang="ja-JP" altLang="en-US" dirty="0" smtClean="0"/>
              <a:t>　</a:t>
            </a:r>
            <a:r>
              <a:rPr lang="ja-JP" altLang="ja-JP" dirty="0"/>
              <a:t>在宅医療と介護の情報を連携 する基盤 </a:t>
            </a:r>
            <a:r>
              <a:rPr lang="en-US" altLang="ja-JP" dirty="0"/>
              <a:t>(</a:t>
            </a:r>
            <a:r>
              <a:rPr lang="ja-JP" altLang="ja-JP" dirty="0" smtClean="0"/>
              <a:t>在宅</a:t>
            </a:r>
            <a:r>
              <a:rPr lang="ja-JP" altLang="ja-JP" dirty="0"/>
              <a:t>医療・介護情報連携基盤</a:t>
            </a:r>
            <a:r>
              <a:rPr lang="en-US" altLang="ja-JP" dirty="0"/>
              <a:t>) </a:t>
            </a:r>
            <a:r>
              <a:rPr lang="ja-JP" altLang="ja-JP" dirty="0"/>
              <a:t>を構築し、８職種、８地域、</a:t>
            </a:r>
            <a:r>
              <a:rPr lang="en-US" altLang="ja-JP" dirty="0"/>
              <a:t>6</a:t>
            </a:r>
            <a:r>
              <a:rPr lang="ja-JP" altLang="ja-JP" dirty="0"/>
              <a:t>ベンダー情報システムの間で相互に</a:t>
            </a:r>
            <a:r>
              <a:rPr lang="en-US" altLang="ja-JP" dirty="0"/>
              <a:t>11</a:t>
            </a:r>
            <a:r>
              <a:rPr lang="ja-JP" altLang="ja-JP" dirty="0"/>
              <a:t>シナリオによるデータ交換を行った。</a:t>
            </a:r>
            <a:r>
              <a:rPr lang="en-US" altLang="ja-JP" dirty="0"/>
              <a:t/>
            </a:r>
            <a:br>
              <a:rPr lang="en-US" altLang="ja-JP" dirty="0"/>
            </a:br>
            <a:endParaRPr lang="ja-JP" altLang="ja-JP" dirty="0"/>
          </a:p>
          <a:p>
            <a:r>
              <a:rPr lang="ja-JP" altLang="en-US" dirty="0" smtClean="0"/>
              <a:t>　</a:t>
            </a:r>
            <a:r>
              <a:rPr lang="ja-JP" altLang="ja-JP" dirty="0" smtClean="0"/>
              <a:t>実証</a:t>
            </a:r>
            <a:r>
              <a:rPr lang="ja-JP" altLang="ja-JP" dirty="0"/>
              <a:t>フィールドにおいて実施したアンケート調査では、データ交換したいデータ内容やデータ交換の効果について、</a:t>
            </a:r>
            <a:r>
              <a:rPr lang="ja-JP" altLang="ja-JP" dirty="0" smtClean="0"/>
              <a:t>共通</a:t>
            </a:r>
            <a:r>
              <a:rPr lang="ja-JP" altLang="ja-JP" dirty="0"/>
              <a:t>基盤を活用したデータ交換は多職種の情報を相互利用できることで、きめ細かい連携サービスの提供や二重入力の回避による業 務</a:t>
            </a:r>
            <a:r>
              <a:rPr lang="ja-JP" altLang="ja-JP" dirty="0" smtClean="0"/>
              <a:t>効率化</a:t>
            </a:r>
            <a:r>
              <a:rPr lang="ja-JP" altLang="en-US" dirty="0" smtClean="0"/>
              <a:t>やケアの質の向上</a:t>
            </a:r>
            <a:r>
              <a:rPr lang="ja-JP" altLang="ja-JP" dirty="0" smtClean="0"/>
              <a:t>へ</a:t>
            </a:r>
            <a:r>
              <a:rPr lang="ja-JP" altLang="ja-JP" dirty="0"/>
              <a:t>の効果が期待できると評価された。</a:t>
            </a:r>
            <a:r>
              <a:rPr lang="en-US" altLang="ja-JP" dirty="0"/>
              <a:t/>
            </a:r>
            <a:br>
              <a:rPr lang="en-US" altLang="ja-JP" dirty="0"/>
            </a:br>
            <a:endParaRPr lang="ja-JP" altLang="en-US" dirty="0"/>
          </a:p>
        </p:txBody>
      </p:sp>
      <p:sp>
        <p:nvSpPr>
          <p:cNvPr id="5" name="正方形/長方形 4"/>
          <p:cNvSpPr/>
          <p:nvPr/>
        </p:nvSpPr>
        <p:spPr>
          <a:xfrm>
            <a:off x="539552" y="188640"/>
            <a:ext cx="4572000" cy="646331"/>
          </a:xfrm>
          <a:prstGeom prst="rect">
            <a:avLst/>
          </a:prstGeom>
        </p:spPr>
        <p:txBody>
          <a:bodyPr>
            <a:spAutoFit/>
          </a:bodyPr>
          <a:lstStyle/>
          <a:p>
            <a:r>
              <a:rPr lang="ja-JP" altLang="en-US" dirty="0" smtClean="0"/>
              <a:t>⑶</a:t>
            </a:r>
            <a:r>
              <a:rPr lang="ja-JP" altLang="en-US" dirty="0"/>
              <a:t>　  </a:t>
            </a:r>
            <a:r>
              <a:rPr lang="ja-JP" altLang="en-US" dirty="0" smtClean="0"/>
              <a:t>実証結果</a:t>
            </a:r>
            <a:r>
              <a:rPr lang="ja-JP" altLang="en-US" dirty="0"/>
              <a:t/>
            </a:r>
            <a:br>
              <a:rPr lang="ja-JP" altLang="en-US" dirty="0"/>
            </a:br>
            <a:endParaRPr lang="ja-JP" altLang="en-US" dirty="0"/>
          </a:p>
        </p:txBody>
      </p:sp>
      <p:pic>
        <p:nvPicPr>
          <p:cNvPr id="6" name="図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8536" y="3185592"/>
            <a:ext cx="6912768" cy="3672408"/>
          </a:xfrm>
          <a:prstGeom prst="rect">
            <a:avLst/>
          </a:prstGeom>
          <a:noFill/>
          <a:ln>
            <a:noFill/>
          </a:ln>
        </p:spPr>
      </p:pic>
      <p:sp>
        <p:nvSpPr>
          <p:cNvPr id="7" name="正方形/長方形 6"/>
          <p:cNvSpPr/>
          <p:nvPr/>
        </p:nvSpPr>
        <p:spPr>
          <a:xfrm>
            <a:off x="929767" y="3048174"/>
            <a:ext cx="1872629" cy="369332"/>
          </a:xfrm>
          <a:prstGeom prst="rect">
            <a:avLst/>
          </a:prstGeom>
        </p:spPr>
        <p:txBody>
          <a:bodyPr wrap="none">
            <a:spAutoFit/>
          </a:bodyPr>
          <a:lstStyle/>
          <a:p>
            <a:r>
              <a:rPr lang="ja-JP" altLang="ja-JP" dirty="0"/>
              <a:t>交換したいデータ</a:t>
            </a:r>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14</a:t>
            </a:fld>
            <a:endParaRPr kumimoji="1" lang="ja-JP" altLang="en-US"/>
          </a:p>
        </p:txBody>
      </p:sp>
      <p:sp>
        <p:nvSpPr>
          <p:cNvPr id="9" name="正方形/長方形 8"/>
          <p:cNvSpPr/>
          <p:nvPr/>
        </p:nvSpPr>
        <p:spPr>
          <a:xfrm rot="5400000">
            <a:off x="-155094" y="166473"/>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356</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50850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744" y="260648"/>
            <a:ext cx="6912767" cy="4320480"/>
          </a:xfrm>
          <a:prstGeom prst="rect">
            <a:avLst/>
          </a:prstGeom>
          <a:noFill/>
          <a:ln>
            <a:noFill/>
          </a:ln>
        </p:spPr>
      </p:pic>
      <p:sp>
        <p:nvSpPr>
          <p:cNvPr id="5" name="正方形/長方形 4"/>
          <p:cNvSpPr/>
          <p:nvPr/>
        </p:nvSpPr>
        <p:spPr>
          <a:xfrm>
            <a:off x="755576" y="260648"/>
            <a:ext cx="2999539" cy="369332"/>
          </a:xfrm>
          <a:prstGeom prst="rect">
            <a:avLst/>
          </a:prstGeom>
        </p:spPr>
        <p:txBody>
          <a:bodyPr wrap="none">
            <a:spAutoFit/>
          </a:bodyPr>
          <a:lstStyle/>
          <a:p>
            <a:r>
              <a:rPr lang="ja-JP" altLang="ja-JP" dirty="0"/>
              <a:t>データ交換で期待できる効果</a:t>
            </a:r>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15</a:t>
            </a:fld>
            <a:endParaRPr kumimoji="1" lang="ja-JP" altLang="en-US"/>
          </a:p>
        </p:txBody>
      </p:sp>
      <p:sp>
        <p:nvSpPr>
          <p:cNvPr id="6" name="正方形/長方形 5"/>
          <p:cNvSpPr/>
          <p:nvPr/>
        </p:nvSpPr>
        <p:spPr>
          <a:xfrm rot="5400000">
            <a:off x="-155093"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357</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37809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37183807"/>
              </p:ext>
            </p:extLst>
          </p:nvPr>
        </p:nvGraphicFramePr>
        <p:xfrm>
          <a:off x="48886" y="1052736"/>
          <a:ext cx="2813030" cy="5472600"/>
        </p:xfrm>
        <a:graphic>
          <a:graphicData uri="http://schemas.openxmlformats.org/drawingml/2006/table">
            <a:tbl>
              <a:tblPr firstRow="1" firstCol="1" bandRow="1"/>
              <a:tblGrid>
                <a:gridCol w="287900"/>
                <a:gridCol w="724930"/>
                <a:gridCol w="1296144"/>
                <a:gridCol w="504056"/>
              </a:tblGrid>
              <a:tr h="260600">
                <a:tc>
                  <a:txBody>
                    <a:bodyPr/>
                    <a:lstStyle/>
                    <a:p>
                      <a:pPr algn="ctr">
                        <a:spcAft>
                          <a:spcPts val="0"/>
                        </a:spcAft>
                      </a:pPr>
                      <a:r>
                        <a:rPr lang="en-US" sz="1400" kern="100" spc="-100" baseline="0" dirty="0">
                          <a:effectLst/>
                          <a:latin typeface="ＭＳ Ｐゴシック"/>
                          <a:ea typeface="ＭＳ 明朝"/>
                          <a:cs typeface="Arial"/>
                        </a:rPr>
                        <a:t>No</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100" baseline="0" dirty="0">
                          <a:effectLst/>
                          <a:latin typeface="Century"/>
                          <a:ea typeface="ＭＳ Ｐゴシック"/>
                          <a:cs typeface="Times New Roman"/>
                        </a:rPr>
                        <a:t>中項目</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100" baseline="0" dirty="0">
                          <a:effectLst/>
                          <a:latin typeface="Century"/>
                          <a:ea typeface="ＭＳ Ｐゴシック"/>
                          <a:cs typeface="Times New Roman"/>
                        </a:rPr>
                        <a:t>小項目</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100" baseline="0" dirty="0">
                          <a:effectLst/>
                          <a:latin typeface="Century"/>
                          <a:ea typeface="ＭＳ Ｐゴシック"/>
                          <a:cs typeface="Times New Roman"/>
                        </a:rPr>
                        <a:t>区分</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1</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00000"/>
                        </a:lnSpc>
                        <a:spcAft>
                          <a:spcPts val="0"/>
                        </a:spcAft>
                      </a:pPr>
                      <a:r>
                        <a:rPr lang="ja-JP" sz="1400" kern="100" spc="-100" baseline="0" dirty="0">
                          <a:effectLst/>
                          <a:latin typeface="Century"/>
                          <a:ea typeface="ＭＳ Ｐ明朝"/>
                          <a:cs typeface="Times New Roman"/>
                        </a:rPr>
                        <a:t>基本属性</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sz="1400" kern="100" spc="-100" baseline="0" dirty="0">
                          <a:effectLst/>
                          <a:latin typeface="Century"/>
                          <a:ea typeface="ＭＳ Ｐ明朝"/>
                          <a:cs typeface="Times New Roman"/>
                        </a:rPr>
                        <a:t>氏名 </a:t>
                      </a:r>
                      <a:r>
                        <a:rPr lang="en-US" altLang="ja-JP" sz="1400" kern="100" spc="-100" baseline="0" dirty="0" smtClean="0">
                          <a:effectLst/>
                          <a:latin typeface="Century"/>
                          <a:ea typeface="ＭＳ Ｐ明朝"/>
                          <a:cs typeface="Times New Roman"/>
                        </a:rPr>
                        <a:t>(</a:t>
                      </a:r>
                      <a:r>
                        <a:rPr lang="ja-JP" sz="1400" kern="100" spc="-100" baseline="0" dirty="0" smtClean="0">
                          <a:effectLst/>
                          <a:latin typeface="Century"/>
                          <a:ea typeface="ＭＳ Ｐ明朝"/>
                          <a:cs typeface="Times New Roman"/>
                        </a:rPr>
                        <a:t>よみ</a:t>
                      </a:r>
                      <a:r>
                        <a:rPr lang="ja-JP" sz="1400" kern="100" spc="-100" baseline="0" dirty="0">
                          <a:effectLst/>
                          <a:latin typeface="Century"/>
                          <a:ea typeface="ＭＳ Ｐ明朝"/>
                          <a:cs typeface="Times New Roman"/>
                        </a:rPr>
                        <a:t>が</a:t>
                      </a:r>
                      <a:r>
                        <a:rPr lang="ja-JP" sz="1400" kern="100" spc="-100" baseline="0" dirty="0" err="1" smtClean="0">
                          <a:effectLst/>
                          <a:latin typeface="Century"/>
                          <a:ea typeface="ＭＳ Ｐ明朝"/>
                          <a:cs typeface="Times New Roman"/>
                        </a:rPr>
                        <a:t>な</a:t>
                      </a:r>
                      <a:r>
                        <a:rPr lang="en-US" altLang="ja-JP" sz="1400" kern="100" spc="-100" baseline="0" dirty="0" smtClean="0">
                          <a:effectLst/>
                          <a:latin typeface="Century"/>
                          <a:ea typeface="ＭＳ Ｐ明朝"/>
                          <a:cs typeface="Times New Roman"/>
                        </a:rPr>
                        <a:t>)</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基本</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dirty="0">
                          <a:effectLst/>
                          <a:latin typeface="ＭＳ Ｐ明朝"/>
                          <a:ea typeface="ＭＳ 明朝"/>
                          <a:cs typeface="Arial"/>
                        </a:rPr>
                        <a:t>2</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ct val="100000"/>
                        </a:lnSpc>
                        <a:spcAft>
                          <a:spcPts val="0"/>
                        </a:spcAft>
                      </a:pPr>
                      <a:r>
                        <a:rPr lang="ja-JP" sz="1400" kern="100" spc="-100" baseline="0" dirty="0">
                          <a:effectLst/>
                          <a:latin typeface="Century"/>
                          <a:ea typeface="ＭＳ Ｐ明朝"/>
                          <a:cs typeface="Times New Roman"/>
                        </a:rPr>
                        <a:t>性別</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基本</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3</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ct val="100000"/>
                        </a:lnSpc>
                        <a:spcAft>
                          <a:spcPts val="0"/>
                        </a:spcAft>
                      </a:pPr>
                      <a:r>
                        <a:rPr lang="ja-JP" sz="1400" kern="100" spc="-100" baseline="0" dirty="0">
                          <a:effectLst/>
                          <a:latin typeface="Century"/>
                          <a:ea typeface="ＭＳ Ｐ明朝"/>
                          <a:cs typeface="Times New Roman"/>
                        </a:rPr>
                        <a:t>生年月日</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基本</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4</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00000"/>
                        </a:lnSpc>
                        <a:spcAft>
                          <a:spcPts val="0"/>
                        </a:spcAft>
                      </a:pPr>
                      <a:r>
                        <a:rPr lang="ja-JP" sz="1400" kern="100" spc="-100" baseline="0">
                          <a:effectLst/>
                          <a:latin typeface="Century"/>
                          <a:ea typeface="ＭＳ Ｐ明朝"/>
                          <a:cs typeface="Times New Roman"/>
                        </a:rPr>
                        <a:t>住所</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sz="1400" kern="100" spc="-100" baseline="0" dirty="0">
                          <a:effectLst/>
                          <a:latin typeface="Century"/>
                          <a:ea typeface="ＭＳ Ｐ明朝"/>
                          <a:cs typeface="Times New Roman"/>
                        </a:rPr>
                        <a:t>郵便番号</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基本</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5</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ct val="100000"/>
                        </a:lnSpc>
                        <a:spcAft>
                          <a:spcPts val="0"/>
                        </a:spcAft>
                      </a:pPr>
                      <a:r>
                        <a:rPr lang="ja-JP" sz="1400" kern="100" spc="-100" baseline="0" dirty="0">
                          <a:effectLst/>
                          <a:latin typeface="Century"/>
                          <a:ea typeface="ＭＳ Ｐ明朝"/>
                          <a:cs typeface="Times New Roman"/>
                        </a:rPr>
                        <a:t>住所</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基本</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6</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00000"/>
                        </a:lnSpc>
                        <a:spcAft>
                          <a:spcPts val="0"/>
                        </a:spcAft>
                      </a:pPr>
                      <a:r>
                        <a:rPr lang="ja-JP" sz="1400" kern="100" spc="-100" baseline="0">
                          <a:effectLst/>
                          <a:latin typeface="Century"/>
                          <a:ea typeface="ＭＳ Ｐ明朝"/>
                          <a:cs typeface="Times New Roman"/>
                        </a:rPr>
                        <a:t>電話番号</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sz="1400" kern="100" spc="-100" baseline="0" dirty="0">
                          <a:effectLst/>
                          <a:latin typeface="Century"/>
                          <a:ea typeface="ＭＳ Ｐ明朝"/>
                          <a:cs typeface="Times New Roman"/>
                        </a:rPr>
                        <a:t>自宅</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基本</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7</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ct val="100000"/>
                        </a:lnSpc>
                        <a:spcAft>
                          <a:spcPts val="0"/>
                        </a:spcAft>
                      </a:pPr>
                      <a:r>
                        <a:rPr lang="ja-JP" sz="1400" kern="100" spc="-100" baseline="0" dirty="0">
                          <a:effectLst/>
                          <a:latin typeface="Century"/>
                          <a:ea typeface="ＭＳ Ｐ明朝"/>
                          <a:cs typeface="Times New Roman"/>
                        </a:rPr>
                        <a:t>携帯</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選択</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8</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ct val="100000"/>
                        </a:lnSpc>
                        <a:spcAft>
                          <a:spcPts val="0"/>
                        </a:spcAft>
                      </a:pPr>
                      <a:r>
                        <a:rPr lang="ja-JP" sz="1400" kern="100" spc="-100" baseline="0" dirty="0">
                          <a:effectLst/>
                          <a:latin typeface="Century"/>
                          <a:ea typeface="ＭＳ Ｐ明朝"/>
                          <a:cs typeface="Times New Roman"/>
                        </a:rPr>
                        <a:t>ＦＡＸ</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選択</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9</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00000"/>
                        </a:lnSpc>
                        <a:spcAft>
                          <a:spcPts val="0"/>
                        </a:spcAft>
                      </a:pPr>
                      <a:r>
                        <a:rPr lang="ja-JP" sz="1400" kern="100" spc="-100" baseline="0">
                          <a:effectLst/>
                          <a:latin typeface="Century"/>
                          <a:ea typeface="ＭＳ Ｐ明朝"/>
                          <a:cs typeface="Times New Roman"/>
                        </a:rPr>
                        <a:t>介護保険</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sz="1400" kern="100" spc="-100" baseline="0" dirty="0">
                          <a:effectLst/>
                          <a:latin typeface="Century"/>
                          <a:ea typeface="ＭＳ Ｐ明朝"/>
                          <a:cs typeface="Times New Roman"/>
                        </a:rPr>
                        <a:t>保険者名</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基本</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10</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ct val="100000"/>
                        </a:lnSpc>
                        <a:spcAft>
                          <a:spcPts val="0"/>
                        </a:spcAft>
                      </a:pPr>
                      <a:r>
                        <a:rPr lang="ja-JP" sz="1400" kern="100" spc="-100" baseline="0" dirty="0">
                          <a:effectLst/>
                          <a:latin typeface="Century"/>
                          <a:ea typeface="ＭＳ Ｐ明朝"/>
                          <a:cs typeface="Times New Roman"/>
                        </a:rPr>
                        <a:t>保険者番号</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基本</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11</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ct val="100000"/>
                        </a:lnSpc>
                        <a:spcAft>
                          <a:spcPts val="0"/>
                        </a:spcAft>
                      </a:pPr>
                      <a:r>
                        <a:rPr lang="ja-JP" sz="1400" kern="100" spc="-100" baseline="0" dirty="0">
                          <a:effectLst/>
                          <a:latin typeface="Century"/>
                          <a:ea typeface="ＭＳ Ｐ明朝"/>
                          <a:cs typeface="Times New Roman"/>
                        </a:rPr>
                        <a:t>被保険者番号</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基本</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12</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ct val="100000"/>
                        </a:lnSpc>
                        <a:spcAft>
                          <a:spcPts val="0"/>
                        </a:spcAft>
                      </a:pPr>
                      <a:r>
                        <a:rPr lang="ja-JP" sz="1400" kern="100" spc="-100" baseline="0">
                          <a:effectLst/>
                          <a:latin typeface="Century"/>
                          <a:ea typeface="ＭＳ Ｐ明朝"/>
                          <a:cs typeface="Times New Roman"/>
                        </a:rPr>
                        <a:t>医療保険</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sz="1400" kern="100" spc="-100" baseline="0" dirty="0">
                          <a:effectLst/>
                          <a:latin typeface="Century"/>
                          <a:ea typeface="ＭＳ Ｐ明朝"/>
                          <a:cs typeface="Times New Roman"/>
                        </a:rPr>
                        <a:t>保険者名</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基本</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13</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ct val="100000"/>
                        </a:lnSpc>
                        <a:spcAft>
                          <a:spcPts val="0"/>
                        </a:spcAft>
                      </a:pPr>
                      <a:r>
                        <a:rPr lang="ja-JP" sz="1400" kern="100" spc="-100" baseline="0" dirty="0">
                          <a:effectLst/>
                          <a:latin typeface="Century"/>
                          <a:ea typeface="ＭＳ Ｐ明朝"/>
                          <a:cs typeface="Times New Roman"/>
                        </a:rPr>
                        <a:t>保険の種類</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基本</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14</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ct val="100000"/>
                        </a:lnSpc>
                        <a:spcAft>
                          <a:spcPts val="0"/>
                        </a:spcAft>
                      </a:pPr>
                      <a:r>
                        <a:rPr lang="ja-JP" sz="1400" kern="100" spc="-100" baseline="0" dirty="0">
                          <a:effectLst/>
                          <a:latin typeface="Century"/>
                          <a:ea typeface="ＭＳ Ｐ明朝"/>
                          <a:cs typeface="Times New Roman"/>
                        </a:rPr>
                        <a:t>被保険者番号</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基本</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15</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ct val="100000"/>
                        </a:lnSpc>
                        <a:spcAft>
                          <a:spcPts val="0"/>
                        </a:spcAft>
                      </a:pPr>
                      <a:r>
                        <a:rPr lang="ja-JP" sz="1400" kern="100" spc="-100" baseline="0" dirty="0">
                          <a:effectLst/>
                          <a:latin typeface="Century"/>
                          <a:ea typeface="ＭＳ Ｐ明朝"/>
                          <a:cs typeface="Times New Roman"/>
                        </a:rPr>
                        <a:t>手帳の記号</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選択</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16</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ct val="100000"/>
                        </a:lnSpc>
                        <a:spcAft>
                          <a:spcPts val="0"/>
                        </a:spcAft>
                      </a:pPr>
                      <a:r>
                        <a:rPr lang="ja-JP" sz="1400" kern="100" spc="-100" baseline="0" dirty="0">
                          <a:effectLst/>
                          <a:latin typeface="Century"/>
                          <a:ea typeface="ＭＳ Ｐ明朝"/>
                          <a:cs typeface="Times New Roman"/>
                        </a:rPr>
                        <a:t>番号</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選択</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18</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ct val="100000"/>
                        </a:lnSpc>
                        <a:spcAft>
                          <a:spcPts val="0"/>
                        </a:spcAft>
                      </a:pPr>
                      <a:r>
                        <a:rPr lang="ja-JP" sz="1400" kern="100" spc="-100" baseline="0" dirty="0">
                          <a:effectLst/>
                          <a:latin typeface="Century"/>
                          <a:ea typeface="ＭＳ Ｐ明朝"/>
                          <a:cs typeface="Times New Roman"/>
                        </a:rPr>
                        <a:t>公費情報</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sz="1400" kern="100" spc="-100" baseline="0" dirty="0">
                          <a:effectLst/>
                          <a:latin typeface="Century"/>
                          <a:ea typeface="ＭＳ Ｐ明朝"/>
                          <a:cs typeface="Times New Roman"/>
                        </a:rPr>
                        <a:t>種別</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a:effectLst/>
                          <a:latin typeface="Century"/>
                          <a:ea typeface="ＭＳ 明朝"/>
                          <a:cs typeface="Times New Roman"/>
                        </a:rPr>
                        <a:t>選択</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19</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ct val="100000"/>
                        </a:lnSpc>
                        <a:spcAft>
                          <a:spcPts val="0"/>
                        </a:spcAft>
                      </a:pPr>
                      <a:r>
                        <a:rPr lang="ja-JP" sz="1400" kern="100" spc="-100" baseline="0" dirty="0">
                          <a:effectLst/>
                          <a:latin typeface="Century"/>
                          <a:ea typeface="ＭＳ Ｐ明朝"/>
                          <a:cs typeface="Times New Roman"/>
                        </a:rPr>
                        <a:t>受給者番号</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dirty="0">
                          <a:effectLst/>
                          <a:latin typeface="Century"/>
                          <a:ea typeface="ＭＳ 明朝"/>
                          <a:cs typeface="Times New Roman"/>
                        </a:rPr>
                        <a:t>選択</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20</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ct val="100000"/>
                        </a:lnSpc>
                        <a:spcAft>
                          <a:spcPts val="0"/>
                        </a:spcAft>
                      </a:pPr>
                      <a:r>
                        <a:rPr lang="ja-JP" sz="1400" kern="100" spc="-100" baseline="0">
                          <a:effectLst/>
                          <a:latin typeface="Century"/>
                          <a:ea typeface="ＭＳ Ｐ明朝"/>
                          <a:cs typeface="Times New Roman"/>
                        </a:rPr>
                        <a:t>負担者番号</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dirty="0">
                          <a:effectLst/>
                          <a:latin typeface="Century"/>
                          <a:ea typeface="ＭＳ 明朝"/>
                          <a:cs typeface="Times New Roman"/>
                        </a:rPr>
                        <a:t>選択</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600">
                <a:tc>
                  <a:txBody>
                    <a:bodyPr/>
                    <a:lstStyle/>
                    <a:p>
                      <a:pPr algn="ctr">
                        <a:lnSpc>
                          <a:spcPct val="100000"/>
                        </a:lnSpc>
                        <a:spcAft>
                          <a:spcPts val="0"/>
                        </a:spcAft>
                      </a:pPr>
                      <a:r>
                        <a:rPr lang="en-US" sz="1400" kern="100" spc="-100" baseline="0">
                          <a:effectLst/>
                          <a:latin typeface="ＭＳ Ｐ明朝"/>
                          <a:ea typeface="ＭＳ 明朝"/>
                          <a:cs typeface="Arial"/>
                        </a:rPr>
                        <a:t>21</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ct val="100000"/>
                        </a:lnSpc>
                        <a:spcAft>
                          <a:spcPts val="0"/>
                        </a:spcAft>
                      </a:pPr>
                      <a:r>
                        <a:rPr lang="ja-JP" sz="1400" kern="100" spc="-100" baseline="0" dirty="0">
                          <a:effectLst/>
                          <a:latin typeface="Century"/>
                          <a:ea typeface="ＭＳ Ｐ明朝"/>
                          <a:cs typeface="Times New Roman"/>
                        </a:rPr>
                        <a:t>認定年月日</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400" kern="100" spc="-100" baseline="0" dirty="0">
                          <a:effectLst/>
                          <a:latin typeface="Century"/>
                          <a:ea typeface="ＭＳ 明朝"/>
                          <a:cs typeface="Times New Roman"/>
                        </a:rPr>
                        <a:t>選択</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6467" y="641460"/>
            <a:ext cx="45365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mn-ea"/>
                <a:cs typeface="Times New Roman" pitchFamily="18" charset="0"/>
              </a:rPr>
              <a:t>■　</a:t>
            </a:r>
            <a:r>
              <a:rPr kumimoji="1" lang="ja-JP" altLang="ja-JP" sz="1600" b="1" i="0" u="none" strike="noStrike" cap="none" normalizeH="0" baseline="0" dirty="0" smtClean="0">
                <a:ln>
                  <a:noFill/>
                </a:ln>
                <a:solidFill>
                  <a:schemeClr val="tx1"/>
                </a:solidFill>
                <a:effectLst/>
                <a:latin typeface="+mn-ea"/>
                <a:cs typeface="Times New Roman" pitchFamily="18" charset="0"/>
              </a:rPr>
              <a:t>患者属性に関する情報項目</a:t>
            </a:r>
            <a:r>
              <a:rPr kumimoji="1" lang="ja-JP" altLang="en-US" sz="1400" b="1" i="0" u="none" strike="noStrike" cap="none" normalizeH="0" baseline="0" dirty="0" smtClean="0">
                <a:ln>
                  <a:noFill/>
                </a:ln>
                <a:solidFill>
                  <a:schemeClr val="tx1"/>
                </a:solidFill>
                <a:effectLst/>
                <a:latin typeface="+mn-ea"/>
                <a:cs typeface="Times New Roman" pitchFamily="18" charset="0"/>
              </a:rPr>
              <a:t>　（</a:t>
            </a:r>
            <a:r>
              <a:rPr kumimoji="1" lang="en-US" altLang="ja-JP" sz="1400" b="1" i="0" u="none" strike="noStrike" cap="none" normalizeH="0" baseline="0" dirty="0" smtClean="0">
                <a:ln>
                  <a:noFill/>
                </a:ln>
                <a:solidFill>
                  <a:schemeClr val="tx1"/>
                </a:solidFill>
                <a:effectLst/>
                <a:latin typeface="+mn-ea"/>
                <a:cs typeface="Times New Roman" pitchFamily="18" charset="0"/>
              </a:rPr>
              <a:t>33</a:t>
            </a:r>
            <a:r>
              <a:rPr kumimoji="1" lang="ja-JP" altLang="en-US" sz="1400" b="1" i="0" u="none" strike="noStrike" cap="none" normalizeH="0" baseline="0" dirty="0" smtClean="0">
                <a:ln>
                  <a:noFill/>
                </a:ln>
                <a:solidFill>
                  <a:schemeClr val="tx1"/>
                </a:solidFill>
                <a:effectLst/>
                <a:latin typeface="+mn-ea"/>
                <a:cs typeface="Times New Roman" pitchFamily="18" charset="0"/>
              </a:rPr>
              <a:t>項目）</a:t>
            </a:r>
            <a:endParaRPr kumimoji="1" lang="ja-JP" altLang="ja-JP" sz="3200" b="0" i="0" u="none" strike="noStrike" cap="none" normalizeH="0" baseline="0" dirty="0" smtClean="0">
              <a:ln>
                <a:noFill/>
              </a:ln>
              <a:solidFill>
                <a:schemeClr val="tx1"/>
              </a:solidFill>
              <a:effectLst/>
              <a:latin typeface="+mn-ea"/>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99454726"/>
              </p:ext>
            </p:extLst>
          </p:nvPr>
        </p:nvGraphicFramePr>
        <p:xfrm>
          <a:off x="3025747" y="1311740"/>
          <a:ext cx="2882567" cy="3168348"/>
        </p:xfrm>
        <a:graphic>
          <a:graphicData uri="http://schemas.openxmlformats.org/drawingml/2006/table">
            <a:tbl>
              <a:tblPr firstRow="1" firstCol="1" bandRow="1"/>
              <a:tblGrid>
                <a:gridCol w="341799"/>
                <a:gridCol w="681950"/>
                <a:gridCol w="1354762"/>
                <a:gridCol w="504056"/>
              </a:tblGrid>
              <a:tr h="264029">
                <a:tc>
                  <a:txBody>
                    <a:bodyPr/>
                    <a:lstStyle/>
                    <a:p>
                      <a:pPr algn="ctr">
                        <a:spcAft>
                          <a:spcPts val="0"/>
                        </a:spcAft>
                      </a:pPr>
                      <a:r>
                        <a:rPr lang="en-US" sz="1400" kern="100" dirty="0">
                          <a:effectLst/>
                          <a:latin typeface="ＭＳ Ｐ明朝"/>
                          <a:ea typeface="ＭＳ 明朝"/>
                          <a:cs typeface="Arial"/>
                        </a:rPr>
                        <a:t>22</a:t>
                      </a:r>
                      <a:endParaRPr lang="ja-JP" sz="1400" kern="100" dirty="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spcAft>
                          <a:spcPts val="0"/>
                        </a:spcAft>
                      </a:pPr>
                      <a:r>
                        <a:rPr lang="ja-JP" sz="1400" kern="100" dirty="0">
                          <a:effectLst/>
                          <a:latin typeface="Century"/>
                          <a:ea typeface="ＭＳ Ｐ明朝"/>
                          <a:cs typeface="Times New Roman"/>
                        </a:rPr>
                        <a:t>障害認定</a:t>
                      </a:r>
                      <a:endParaRPr lang="ja-JP" sz="1400" kern="100" dirty="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a:effectLst/>
                          <a:latin typeface="Century"/>
                          <a:ea typeface="ＭＳ 明朝"/>
                          <a:cs typeface="Times New Roman"/>
                        </a:rPr>
                        <a:t>受給者証番号</a:t>
                      </a: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Century"/>
                          <a:ea typeface="ＭＳ 明朝"/>
                          <a:cs typeface="Times New Roman"/>
                        </a:rPr>
                        <a:t>選択</a:t>
                      </a: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gn="ctr">
                        <a:spcAft>
                          <a:spcPts val="0"/>
                        </a:spcAft>
                      </a:pPr>
                      <a:r>
                        <a:rPr lang="en-US" sz="1400" kern="100" dirty="0">
                          <a:effectLst/>
                          <a:latin typeface="ＭＳ Ｐ明朝"/>
                          <a:ea typeface="ＭＳ 明朝"/>
                          <a:cs typeface="Arial"/>
                        </a:rPr>
                        <a:t>23</a:t>
                      </a:r>
                      <a:endParaRPr lang="ja-JP" sz="1400" kern="100" dirty="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spcAft>
                          <a:spcPts val="0"/>
                        </a:spcAft>
                      </a:pPr>
                      <a:r>
                        <a:rPr lang="ja-JP" sz="1400" kern="100" dirty="0">
                          <a:effectLst/>
                          <a:latin typeface="Century"/>
                          <a:ea typeface="ＭＳ 明朝"/>
                          <a:cs typeface="Times New Roman"/>
                        </a:rPr>
                        <a:t>障害程度区分</a:t>
                      </a: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Century"/>
                          <a:ea typeface="ＭＳ 明朝"/>
                          <a:cs typeface="Times New Roman"/>
                        </a:rPr>
                        <a:t>選択</a:t>
                      </a: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gn="ctr">
                        <a:spcAft>
                          <a:spcPts val="0"/>
                        </a:spcAft>
                      </a:pPr>
                      <a:r>
                        <a:rPr lang="en-US" sz="1400" kern="100" dirty="0">
                          <a:effectLst/>
                          <a:latin typeface="ＭＳ Ｐ明朝"/>
                          <a:ea typeface="ＭＳ 明朝"/>
                          <a:cs typeface="Arial"/>
                        </a:rPr>
                        <a:t>24</a:t>
                      </a:r>
                      <a:endParaRPr lang="ja-JP" sz="1400" kern="100" dirty="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spcAft>
                          <a:spcPts val="0"/>
                        </a:spcAft>
                      </a:pPr>
                      <a:r>
                        <a:rPr lang="ja-JP" sz="1400" kern="100" dirty="0">
                          <a:effectLst/>
                          <a:latin typeface="Century"/>
                          <a:ea typeface="ＭＳ 明朝"/>
                          <a:cs typeface="Times New Roman"/>
                        </a:rPr>
                        <a:t>支給市町村名</a:t>
                      </a: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Century"/>
                          <a:ea typeface="ＭＳ 明朝"/>
                          <a:cs typeface="Times New Roman"/>
                        </a:rPr>
                        <a:t>選択</a:t>
                      </a: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gn="ctr">
                        <a:spcAft>
                          <a:spcPts val="0"/>
                        </a:spcAft>
                      </a:pPr>
                      <a:r>
                        <a:rPr lang="en-US" sz="1400" kern="100">
                          <a:effectLst/>
                          <a:latin typeface="ＭＳ Ｐ明朝"/>
                          <a:ea typeface="ＭＳ 明朝"/>
                          <a:cs typeface="Arial"/>
                        </a:rPr>
                        <a:t>25</a:t>
                      </a:r>
                      <a:endParaRPr lang="ja-JP" sz="1400" kern="10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spcAft>
                          <a:spcPts val="0"/>
                        </a:spcAft>
                      </a:pPr>
                      <a:r>
                        <a:rPr lang="ja-JP" sz="1400" kern="100" dirty="0">
                          <a:effectLst/>
                          <a:latin typeface="Century"/>
                          <a:ea typeface="ＭＳ 明朝"/>
                          <a:cs typeface="Times New Roman"/>
                        </a:rPr>
                        <a:t>支給市町村番号</a:t>
                      </a: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Century"/>
                          <a:ea typeface="ＭＳ 明朝"/>
                          <a:cs typeface="Times New Roman"/>
                        </a:rPr>
                        <a:t>選択</a:t>
                      </a: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gn="ctr">
                        <a:spcAft>
                          <a:spcPts val="0"/>
                        </a:spcAft>
                      </a:pPr>
                      <a:r>
                        <a:rPr lang="en-US" sz="1400" kern="100">
                          <a:effectLst/>
                          <a:latin typeface="ＭＳ Ｐ明朝"/>
                          <a:ea typeface="ＭＳ 明朝"/>
                          <a:cs typeface="Arial"/>
                        </a:rPr>
                        <a:t>26</a:t>
                      </a:r>
                      <a:endParaRPr lang="ja-JP" sz="1400" kern="10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Aft>
                          <a:spcPts val="0"/>
                        </a:spcAft>
                      </a:pPr>
                      <a:r>
                        <a:rPr lang="ja-JP" sz="1400" kern="100">
                          <a:effectLst/>
                          <a:latin typeface="Century"/>
                          <a:ea typeface="ＭＳ Ｐ明朝"/>
                          <a:cs typeface="Times New Roman"/>
                        </a:rPr>
                        <a:t>要介護認定</a:t>
                      </a:r>
                      <a:endParaRPr lang="ja-JP" sz="1400" kern="10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100" dirty="0">
                          <a:effectLst/>
                          <a:latin typeface="Century"/>
                          <a:ea typeface="ＭＳ Ｐ明朝"/>
                          <a:cs typeface="Times New Roman"/>
                        </a:rPr>
                        <a:t>要介護度</a:t>
                      </a:r>
                      <a:endParaRPr lang="ja-JP" sz="1400" kern="100" dirty="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Century"/>
                          <a:ea typeface="ＭＳ 明朝"/>
                          <a:cs typeface="Times New Roman"/>
                        </a:rPr>
                        <a:t>基本</a:t>
                      </a: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gn="ctr">
                        <a:spcAft>
                          <a:spcPts val="0"/>
                        </a:spcAft>
                      </a:pPr>
                      <a:r>
                        <a:rPr lang="en-US" sz="1400" kern="100">
                          <a:effectLst/>
                          <a:latin typeface="ＭＳ Ｐ明朝"/>
                          <a:ea typeface="ＭＳ 明朝"/>
                          <a:cs typeface="Arial"/>
                        </a:rPr>
                        <a:t>27</a:t>
                      </a:r>
                      <a:endParaRPr lang="ja-JP" sz="1400" kern="10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認定有効期間</a:t>
                      </a:r>
                      <a:endParaRPr lang="ja-JP" sz="1400" kern="100" dirty="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Century"/>
                          <a:ea typeface="ＭＳ 明朝"/>
                          <a:cs typeface="Times New Roman"/>
                        </a:rPr>
                        <a:t>基本</a:t>
                      </a: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gn="ctr">
                        <a:spcAft>
                          <a:spcPts val="0"/>
                        </a:spcAft>
                      </a:pPr>
                      <a:r>
                        <a:rPr lang="en-US" sz="1400" kern="100">
                          <a:effectLst/>
                          <a:latin typeface="ＭＳ Ｐ明朝"/>
                          <a:ea typeface="ＭＳ 明朝"/>
                          <a:cs typeface="Arial"/>
                        </a:rPr>
                        <a:t>28</a:t>
                      </a:r>
                      <a:endParaRPr lang="ja-JP" sz="1400" kern="10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認定状態</a:t>
                      </a:r>
                      <a:endParaRPr lang="ja-JP" sz="1400" kern="100" dirty="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Century"/>
                          <a:ea typeface="ＭＳ 明朝"/>
                          <a:cs typeface="Times New Roman"/>
                        </a:rPr>
                        <a:t>基本</a:t>
                      </a: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gn="ctr">
                        <a:spcAft>
                          <a:spcPts val="0"/>
                        </a:spcAft>
                      </a:pPr>
                      <a:r>
                        <a:rPr lang="en-US" sz="1400" kern="100">
                          <a:effectLst/>
                          <a:latin typeface="ＭＳ Ｐ明朝"/>
                          <a:ea typeface="ＭＳ 明朝"/>
                          <a:cs typeface="Arial"/>
                        </a:rPr>
                        <a:t>29</a:t>
                      </a:r>
                      <a:endParaRPr lang="ja-JP" sz="1400" kern="10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ja-JP" sz="1400" kern="100" dirty="0">
                          <a:effectLst/>
                          <a:latin typeface="Century"/>
                          <a:ea typeface="ＭＳ Ｐ明朝"/>
                          <a:cs typeface="Times New Roman"/>
                        </a:rPr>
                        <a:t>現在の仕事／経済状況</a:t>
                      </a:r>
                      <a:endParaRPr lang="ja-JP" sz="1400" kern="100" dirty="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400" kern="100">
                          <a:effectLst/>
                          <a:latin typeface="Century"/>
                          <a:ea typeface="ＭＳ 明朝"/>
                          <a:cs typeface="Times New Roman"/>
                        </a:rPr>
                        <a:t>選択</a:t>
                      </a: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gn="ctr">
                        <a:spcAft>
                          <a:spcPts val="0"/>
                        </a:spcAft>
                      </a:pPr>
                      <a:r>
                        <a:rPr lang="en-US" sz="1400" kern="100">
                          <a:effectLst/>
                          <a:latin typeface="ＭＳ Ｐ明朝"/>
                          <a:ea typeface="ＭＳ 明朝"/>
                          <a:cs typeface="Arial"/>
                        </a:rPr>
                        <a:t>30</a:t>
                      </a:r>
                      <a:endParaRPr lang="ja-JP" sz="1400" kern="10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ja-JP" sz="1400" kern="100" dirty="0">
                          <a:effectLst/>
                          <a:latin typeface="Century"/>
                          <a:ea typeface="ＭＳ Ｐ明朝"/>
                          <a:cs typeface="Times New Roman"/>
                        </a:rPr>
                        <a:t>性格／趣味</a:t>
                      </a:r>
                      <a:endParaRPr lang="ja-JP" sz="1400" kern="100" dirty="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400" kern="100">
                          <a:effectLst/>
                          <a:latin typeface="Century"/>
                          <a:ea typeface="ＭＳ 明朝"/>
                          <a:cs typeface="Times New Roman"/>
                        </a:rPr>
                        <a:t>選択</a:t>
                      </a: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gn="ctr">
                        <a:spcAft>
                          <a:spcPts val="0"/>
                        </a:spcAft>
                      </a:pPr>
                      <a:r>
                        <a:rPr lang="en-US" sz="1400" kern="100">
                          <a:effectLst/>
                          <a:latin typeface="ＭＳ Ｐ明朝"/>
                          <a:ea typeface="ＭＳ 明朝"/>
                          <a:cs typeface="Arial"/>
                        </a:rPr>
                        <a:t>31</a:t>
                      </a:r>
                      <a:endParaRPr lang="ja-JP" sz="1400" kern="10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ja-JP" sz="1400" kern="100" dirty="0">
                          <a:effectLst/>
                          <a:latin typeface="Century"/>
                          <a:ea typeface="ＭＳ Ｐ明朝"/>
                          <a:cs typeface="Times New Roman"/>
                        </a:rPr>
                        <a:t>喫煙／飲酒</a:t>
                      </a:r>
                      <a:endParaRPr lang="ja-JP" sz="1400" kern="100" dirty="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400" kern="100" dirty="0">
                          <a:effectLst/>
                          <a:latin typeface="Century"/>
                          <a:ea typeface="ＭＳ 明朝"/>
                          <a:cs typeface="Times New Roman"/>
                        </a:rPr>
                        <a:t>選択</a:t>
                      </a: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gn="ctr">
                        <a:spcAft>
                          <a:spcPts val="0"/>
                        </a:spcAft>
                      </a:pPr>
                      <a:r>
                        <a:rPr lang="en-US" sz="1400" kern="100">
                          <a:effectLst/>
                          <a:latin typeface="ＭＳ Ｐ明朝"/>
                          <a:ea typeface="ＭＳ 明朝"/>
                          <a:cs typeface="Arial"/>
                        </a:rPr>
                        <a:t>32</a:t>
                      </a:r>
                      <a:endParaRPr lang="ja-JP" sz="1400" kern="10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ja-JP" sz="1400" kern="100" dirty="0">
                          <a:effectLst/>
                          <a:latin typeface="Century"/>
                          <a:ea typeface="ＭＳ Ｐ明朝"/>
                          <a:cs typeface="Times New Roman"/>
                        </a:rPr>
                        <a:t>眼鏡／コンタクト</a:t>
                      </a:r>
                      <a:endParaRPr lang="ja-JP" sz="1400" kern="100" dirty="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400" kern="100" dirty="0">
                          <a:effectLst/>
                          <a:latin typeface="Century"/>
                          <a:ea typeface="ＭＳ 明朝"/>
                          <a:cs typeface="Times New Roman"/>
                        </a:rPr>
                        <a:t>選択</a:t>
                      </a: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29">
                <a:tc>
                  <a:txBody>
                    <a:bodyPr/>
                    <a:lstStyle/>
                    <a:p>
                      <a:pPr algn="ctr">
                        <a:spcAft>
                          <a:spcPts val="0"/>
                        </a:spcAft>
                      </a:pPr>
                      <a:r>
                        <a:rPr lang="en-US" sz="1400" kern="100">
                          <a:effectLst/>
                          <a:latin typeface="ＭＳ Ｐ明朝"/>
                          <a:ea typeface="ＭＳ 明朝"/>
                          <a:cs typeface="Arial"/>
                        </a:rPr>
                        <a:t>33</a:t>
                      </a:r>
                      <a:endParaRPr lang="ja-JP" sz="1400" kern="10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ja-JP" sz="1400" kern="100" dirty="0">
                          <a:effectLst/>
                          <a:latin typeface="Century"/>
                          <a:ea typeface="ＭＳ Ｐ明朝"/>
                          <a:cs typeface="Times New Roman"/>
                        </a:rPr>
                        <a:t>補聴器／歩行器／杖</a:t>
                      </a:r>
                      <a:endParaRPr lang="ja-JP" sz="1400" kern="100" dirty="0">
                        <a:effectLst/>
                        <a:latin typeface="Century"/>
                        <a:ea typeface="ＭＳ 明朝"/>
                        <a:cs typeface="Times New Roman"/>
                      </a:endParaRP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400" kern="100" dirty="0">
                          <a:effectLst/>
                          <a:latin typeface="Century"/>
                          <a:ea typeface="ＭＳ 明朝"/>
                          <a:cs typeface="Times New Roman"/>
                        </a:rPr>
                        <a:t>選択</a:t>
                      </a:r>
                    </a:p>
                  </a:txBody>
                  <a:tcPr marL="50852" marR="50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850555268"/>
              </p:ext>
            </p:extLst>
          </p:nvPr>
        </p:nvGraphicFramePr>
        <p:xfrm>
          <a:off x="3025746" y="1052736"/>
          <a:ext cx="2882568" cy="260600"/>
        </p:xfrm>
        <a:graphic>
          <a:graphicData uri="http://schemas.openxmlformats.org/drawingml/2006/table">
            <a:tbl>
              <a:tblPr firstRow="1" firstCol="1" bandRow="1"/>
              <a:tblGrid>
                <a:gridCol w="341800"/>
                <a:gridCol w="681950"/>
                <a:gridCol w="1354762"/>
                <a:gridCol w="504056"/>
              </a:tblGrid>
              <a:tr h="260600">
                <a:tc>
                  <a:txBody>
                    <a:bodyPr/>
                    <a:lstStyle/>
                    <a:p>
                      <a:pPr algn="ctr">
                        <a:spcAft>
                          <a:spcPts val="0"/>
                        </a:spcAft>
                      </a:pPr>
                      <a:r>
                        <a:rPr lang="en-US" sz="1400" kern="100" dirty="0">
                          <a:effectLst/>
                          <a:latin typeface="ＭＳ Ｐゴシック"/>
                          <a:ea typeface="ＭＳ 明朝"/>
                          <a:cs typeface="Arial"/>
                        </a:rPr>
                        <a:t>No</a:t>
                      </a:r>
                      <a:endParaRPr lang="ja-JP" sz="1400" kern="100" dirty="0">
                        <a:effectLst/>
                        <a:latin typeface="Century"/>
                        <a:ea typeface="ＭＳ 明朝"/>
                        <a:cs typeface="Times New Roman"/>
                      </a:endParaRPr>
                    </a:p>
                  </a:txBody>
                  <a:tcPr marL="50852" marR="50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dirty="0">
                          <a:effectLst/>
                          <a:latin typeface="Century"/>
                          <a:ea typeface="ＭＳ Ｐゴシック"/>
                          <a:cs typeface="Times New Roman"/>
                        </a:rPr>
                        <a:t>中項目</a:t>
                      </a:r>
                      <a:endParaRPr lang="ja-JP" sz="1400" kern="100" dirty="0">
                        <a:effectLst/>
                        <a:latin typeface="Century"/>
                        <a:ea typeface="ＭＳ 明朝"/>
                        <a:cs typeface="Times New Roman"/>
                      </a:endParaRPr>
                    </a:p>
                  </a:txBody>
                  <a:tcPr marL="50852" marR="50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dirty="0">
                          <a:effectLst/>
                          <a:latin typeface="Century"/>
                          <a:ea typeface="ＭＳ Ｐゴシック"/>
                          <a:cs typeface="Times New Roman"/>
                        </a:rPr>
                        <a:t>小項目</a:t>
                      </a:r>
                      <a:endParaRPr lang="ja-JP" sz="1400" kern="100" dirty="0">
                        <a:effectLst/>
                        <a:latin typeface="Century"/>
                        <a:ea typeface="ＭＳ 明朝"/>
                        <a:cs typeface="Times New Roman"/>
                      </a:endParaRPr>
                    </a:p>
                  </a:txBody>
                  <a:tcPr marL="50852" marR="50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dirty="0">
                          <a:effectLst/>
                          <a:latin typeface="Century"/>
                          <a:ea typeface="ＭＳ Ｐゴシック"/>
                          <a:cs typeface="Times New Roman"/>
                        </a:rPr>
                        <a:t>区分</a:t>
                      </a:r>
                      <a:endParaRPr lang="ja-JP" sz="1400" kern="100" dirty="0">
                        <a:effectLst/>
                        <a:latin typeface="Century"/>
                        <a:ea typeface="ＭＳ 明朝"/>
                        <a:cs typeface="Times New Roman"/>
                      </a:endParaRPr>
                    </a:p>
                  </a:txBody>
                  <a:tcPr marL="50852" marR="508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
        <p:nvSpPr>
          <p:cNvPr id="3" name="テキスト ボックス 2"/>
          <p:cNvSpPr txBox="1"/>
          <p:nvPr/>
        </p:nvSpPr>
        <p:spPr>
          <a:xfrm>
            <a:off x="0" y="0"/>
            <a:ext cx="9144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sz="2400" smtClean="0"/>
              <a:t>情報共有する情報項目一覧（案）</a:t>
            </a:r>
            <a:endParaRPr kumimoji="1" lang="ja-JP" altLang="en-US" sz="2400"/>
          </a:p>
        </p:txBody>
      </p:sp>
      <p:sp>
        <p:nvSpPr>
          <p:cNvPr id="10" name="Rectangle 1"/>
          <p:cNvSpPr>
            <a:spLocks noChangeArrowheads="1"/>
          </p:cNvSpPr>
          <p:nvPr/>
        </p:nvSpPr>
        <p:spPr bwMode="auto">
          <a:xfrm>
            <a:off x="4980249" y="638532"/>
            <a:ext cx="47525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r>
              <a:rPr kumimoji="1" lang="ja-JP" altLang="en-US" sz="1400" b="1" i="0" u="none" strike="noStrike" cap="none" normalizeH="0" baseline="0" dirty="0" smtClean="0">
                <a:ln>
                  <a:noFill/>
                </a:ln>
                <a:solidFill>
                  <a:schemeClr val="tx1"/>
                </a:solidFill>
                <a:effectLst/>
                <a:latin typeface="+mj-ea"/>
                <a:ea typeface="+mj-ea"/>
                <a:cs typeface="Times New Roman" pitchFamily="18" charset="0"/>
              </a:rPr>
              <a:t>■　</a:t>
            </a:r>
            <a:r>
              <a:rPr lang="ja-JP" altLang="ja-JP" sz="1600" b="1" dirty="0">
                <a:latin typeface="+mj-ea"/>
                <a:ea typeface="+mj-ea"/>
              </a:rPr>
              <a:t>住居・家族基本情報の情報</a:t>
            </a:r>
            <a:r>
              <a:rPr lang="ja-JP" altLang="ja-JP" sz="1600" b="1" dirty="0" smtClean="0">
                <a:latin typeface="+mj-ea"/>
                <a:ea typeface="+mj-ea"/>
              </a:rPr>
              <a:t>項目</a:t>
            </a:r>
            <a:r>
              <a:rPr lang="ja-JP" altLang="en-US" sz="1400" b="1" dirty="0" smtClean="0">
                <a:latin typeface="+mj-ea"/>
                <a:ea typeface="+mj-ea"/>
              </a:rPr>
              <a:t>　（</a:t>
            </a:r>
            <a:r>
              <a:rPr lang="en-US" altLang="ja-JP" sz="1400" b="1" dirty="0" smtClean="0">
                <a:latin typeface="+mj-ea"/>
                <a:ea typeface="+mj-ea"/>
              </a:rPr>
              <a:t>23</a:t>
            </a:r>
            <a:r>
              <a:rPr lang="ja-JP" altLang="en-US" sz="1400" b="1" dirty="0" smtClean="0">
                <a:latin typeface="+mj-ea"/>
                <a:ea typeface="+mj-ea"/>
              </a:rPr>
              <a:t>項目）</a:t>
            </a:r>
            <a:endParaRPr kumimoji="1" lang="ja-JP" altLang="ja-JP" sz="1400" b="1" i="0" u="none" strike="noStrike" cap="none" normalizeH="0" baseline="0" dirty="0" smtClean="0">
              <a:ln>
                <a:noFill/>
              </a:ln>
              <a:solidFill>
                <a:schemeClr val="tx1"/>
              </a:solidFill>
              <a:effectLst/>
              <a:latin typeface="+mj-ea"/>
              <a:ea typeface="+mj-ea"/>
              <a:cs typeface="ＭＳ Ｐゴシック"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184797841"/>
              </p:ext>
            </p:extLst>
          </p:nvPr>
        </p:nvGraphicFramePr>
        <p:xfrm>
          <a:off x="6141100" y="1083264"/>
          <a:ext cx="2880320" cy="5586096"/>
        </p:xfrm>
        <a:graphic>
          <a:graphicData uri="http://schemas.openxmlformats.org/drawingml/2006/table">
            <a:tbl>
              <a:tblPr firstRow="1" firstCol="1" bandRow="1"/>
              <a:tblGrid>
                <a:gridCol w="360040"/>
                <a:gridCol w="720080"/>
                <a:gridCol w="1296144"/>
                <a:gridCol w="504056"/>
              </a:tblGrid>
              <a:tr h="228719">
                <a:tc>
                  <a:txBody>
                    <a:bodyPr/>
                    <a:lstStyle/>
                    <a:p>
                      <a:pPr algn="ctr">
                        <a:spcAft>
                          <a:spcPts val="0"/>
                        </a:spcAft>
                      </a:pPr>
                      <a:r>
                        <a:rPr lang="en-US" sz="1400" kern="100" dirty="0">
                          <a:effectLst/>
                          <a:latin typeface="ＭＳ Ｐゴシック"/>
                          <a:ea typeface="ＭＳ 明朝"/>
                          <a:cs typeface="Arial"/>
                        </a:rPr>
                        <a:t>No</a:t>
                      </a:r>
                      <a:endParaRPr lang="ja-JP" sz="14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dirty="0">
                          <a:effectLst/>
                          <a:latin typeface="Century"/>
                          <a:ea typeface="ＭＳ Ｐゴシック"/>
                          <a:cs typeface="Times New Roman"/>
                        </a:rPr>
                        <a:t>中項目</a:t>
                      </a:r>
                      <a:endParaRPr lang="ja-JP" sz="14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a:effectLst/>
                          <a:latin typeface="Century"/>
                          <a:ea typeface="ＭＳ Ｐゴシック"/>
                          <a:cs typeface="Times New Roman"/>
                        </a:rPr>
                        <a:t>小項目</a:t>
                      </a:r>
                      <a:endParaRPr lang="ja-JP" sz="14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a:effectLst/>
                          <a:latin typeface="Century"/>
                          <a:ea typeface="ＭＳ Ｐゴシック"/>
                          <a:cs typeface="Times New Roman"/>
                        </a:rPr>
                        <a:t>区分</a:t>
                      </a:r>
                      <a:endParaRPr lang="ja-JP" sz="14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16221">
                <a:tc>
                  <a:txBody>
                    <a:bodyPr/>
                    <a:lstStyle/>
                    <a:p>
                      <a:pPr algn="ctr">
                        <a:spcAft>
                          <a:spcPts val="0"/>
                        </a:spcAft>
                      </a:pPr>
                      <a:r>
                        <a:rPr lang="en-US" sz="1400" kern="100">
                          <a:effectLst/>
                          <a:latin typeface="ＭＳ Ｐ明朝"/>
                          <a:ea typeface="ＭＳ 明朝"/>
                          <a:cs typeface="Arial"/>
                        </a:rPr>
                        <a:t>1</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spcAft>
                          <a:spcPts val="0"/>
                        </a:spcAft>
                      </a:pPr>
                      <a:r>
                        <a:rPr lang="ja-JP" sz="1400" kern="100" dirty="0">
                          <a:effectLst/>
                          <a:latin typeface="Century"/>
                          <a:ea typeface="ＭＳ Ｐ明朝"/>
                          <a:cs typeface="Times New Roman"/>
                        </a:rPr>
                        <a:t>家族基本</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100" dirty="0" smtClean="0">
                          <a:effectLst/>
                          <a:latin typeface="Century"/>
                          <a:ea typeface="ＭＳ Ｐ明朝"/>
                          <a:cs typeface="Times New Roman"/>
                        </a:rPr>
                        <a:t>氏名</a:t>
                      </a:r>
                      <a:r>
                        <a:rPr lang="en-US" altLang="ja-JP" sz="1400" kern="100" dirty="0" smtClean="0">
                          <a:effectLst/>
                          <a:latin typeface="Century"/>
                          <a:ea typeface="ＭＳ Ｐ明朝"/>
                          <a:cs typeface="Times New Roman"/>
                        </a:rPr>
                        <a:t>(</a:t>
                      </a:r>
                      <a:r>
                        <a:rPr lang="ja-JP" sz="1400" kern="100" dirty="0" smtClean="0">
                          <a:effectLst/>
                          <a:latin typeface="Century"/>
                          <a:ea typeface="ＭＳ Ｐ明朝"/>
                          <a:cs typeface="Times New Roman"/>
                        </a:rPr>
                        <a:t>よみが</a:t>
                      </a:r>
                      <a:r>
                        <a:rPr lang="ja-JP" altLang="en-US" sz="1400" kern="100" dirty="0" err="1" smtClean="0">
                          <a:effectLst/>
                          <a:latin typeface="Century"/>
                          <a:ea typeface="ＭＳ Ｐ明朝"/>
                          <a:cs typeface="Times New Roman"/>
                        </a:rPr>
                        <a:t>な</a:t>
                      </a:r>
                      <a:r>
                        <a:rPr lang="en-US" altLang="ja-JP" sz="1400" kern="100" dirty="0" smtClean="0">
                          <a:effectLst/>
                          <a:latin typeface="Century"/>
                          <a:ea typeface="ＭＳ Ｐ明朝"/>
                          <a:cs typeface="Times New Roman"/>
                        </a:rPr>
                        <a:t>)</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Century"/>
                          <a:ea typeface="ＭＳ 明朝"/>
                          <a:cs typeface="Times New Roman"/>
                        </a:rPr>
                        <a:t>基本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9">
                <a:tc>
                  <a:txBody>
                    <a:bodyPr/>
                    <a:lstStyle/>
                    <a:p>
                      <a:pPr algn="ctr">
                        <a:spcAft>
                          <a:spcPts val="0"/>
                        </a:spcAft>
                      </a:pPr>
                      <a:r>
                        <a:rPr lang="en-US" sz="1400" kern="100" dirty="0">
                          <a:effectLst/>
                          <a:latin typeface="ＭＳ Ｐ明朝"/>
                          <a:ea typeface="ＭＳ 明朝"/>
                          <a:cs typeface="Arial"/>
                        </a:rPr>
                        <a:t>2</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続柄</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Century"/>
                          <a:ea typeface="ＭＳ 明朝"/>
                          <a:cs typeface="Times New Roman"/>
                        </a:rPr>
                        <a:t>基本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9">
                <a:tc>
                  <a:txBody>
                    <a:bodyPr/>
                    <a:lstStyle/>
                    <a:p>
                      <a:pPr algn="ctr">
                        <a:spcAft>
                          <a:spcPts val="0"/>
                        </a:spcAft>
                      </a:pPr>
                      <a:r>
                        <a:rPr lang="en-US" sz="1400" kern="100">
                          <a:effectLst/>
                          <a:latin typeface="ＭＳ Ｐ明朝"/>
                          <a:ea typeface="ＭＳ 明朝"/>
                          <a:cs typeface="Arial"/>
                        </a:rPr>
                        <a:t>3</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生年月日</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Century"/>
                          <a:ea typeface="ＭＳ 明朝"/>
                          <a:cs typeface="Times New Roman"/>
                        </a:rPr>
                        <a:t>選択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91">
                <a:tc>
                  <a:txBody>
                    <a:bodyPr/>
                    <a:lstStyle/>
                    <a:p>
                      <a:pPr algn="ctr">
                        <a:spcAft>
                          <a:spcPts val="0"/>
                        </a:spcAft>
                      </a:pPr>
                      <a:r>
                        <a:rPr lang="en-US" sz="1400" kern="100" dirty="0">
                          <a:effectLst/>
                          <a:latin typeface="ＭＳ Ｐ明朝"/>
                          <a:ea typeface="ＭＳ 明朝"/>
                          <a:cs typeface="Arial"/>
                        </a:rPr>
                        <a:t>4</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同居区分</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Century"/>
                          <a:ea typeface="ＭＳ 明朝"/>
                          <a:cs typeface="Times New Roman"/>
                        </a:rPr>
                        <a:t>基本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91">
                <a:tc>
                  <a:txBody>
                    <a:bodyPr/>
                    <a:lstStyle/>
                    <a:p>
                      <a:pPr algn="ctr">
                        <a:spcAft>
                          <a:spcPts val="0"/>
                        </a:spcAft>
                      </a:pPr>
                      <a:r>
                        <a:rPr lang="en-US" sz="1400" kern="100">
                          <a:effectLst/>
                          <a:latin typeface="ＭＳ Ｐ明朝"/>
                          <a:ea typeface="ＭＳ 明朝"/>
                          <a:cs typeface="Arial"/>
                        </a:rPr>
                        <a:t>5</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病気の有無</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Century"/>
                          <a:ea typeface="ＭＳ 明朝"/>
                          <a:cs typeface="Times New Roman"/>
                        </a:rPr>
                        <a:t>選択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91">
                <a:tc>
                  <a:txBody>
                    <a:bodyPr/>
                    <a:lstStyle/>
                    <a:p>
                      <a:pPr algn="ctr">
                        <a:spcAft>
                          <a:spcPts val="0"/>
                        </a:spcAft>
                      </a:pPr>
                      <a:r>
                        <a:rPr lang="en-US" sz="1400" kern="100">
                          <a:effectLst/>
                          <a:latin typeface="ＭＳ Ｐ明朝"/>
                          <a:ea typeface="ＭＳ 明朝"/>
                          <a:cs typeface="Times New Roman"/>
                        </a:rPr>
                        <a:t>6</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構成図</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effectLst/>
                          <a:latin typeface="Century"/>
                          <a:ea typeface="ＭＳ 明朝"/>
                          <a:cs typeface="Times New Roman"/>
                        </a:rPr>
                        <a:t>選択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221">
                <a:tc>
                  <a:txBody>
                    <a:bodyPr/>
                    <a:lstStyle/>
                    <a:p>
                      <a:pPr algn="ctr">
                        <a:spcAft>
                          <a:spcPts val="0"/>
                        </a:spcAft>
                      </a:pPr>
                      <a:r>
                        <a:rPr lang="en-US" sz="1400" kern="100">
                          <a:effectLst/>
                          <a:latin typeface="ＭＳ Ｐ明朝"/>
                          <a:ea typeface="ＭＳ 明朝"/>
                          <a:cs typeface="Times New Roman"/>
                        </a:rPr>
                        <a:t>7</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kern="100">
                          <a:effectLst/>
                          <a:latin typeface="Century"/>
                          <a:ea typeface="ＭＳ Ｐ明朝"/>
                          <a:cs typeface="Times New Roman"/>
                        </a:rPr>
                        <a:t>家族住所</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100" dirty="0">
                          <a:effectLst/>
                          <a:latin typeface="Century"/>
                          <a:ea typeface="ＭＳ Ｐ明朝"/>
                          <a:cs typeface="Times New Roman"/>
                        </a:rPr>
                        <a:t>郵便番号</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選択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221">
                <a:tc>
                  <a:txBody>
                    <a:bodyPr/>
                    <a:lstStyle/>
                    <a:p>
                      <a:pPr algn="ctr">
                        <a:spcAft>
                          <a:spcPts val="0"/>
                        </a:spcAft>
                      </a:pPr>
                      <a:r>
                        <a:rPr lang="en-US" sz="1400" kern="100">
                          <a:effectLst/>
                          <a:latin typeface="ＭＳ Ｐ明朝"/>
                          <a:ea typeface="ＭＳ 明朝"/>
                          <a:cs typeface="Times New Roman"/>
                        </a:rPr>
                        <a:t>8</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住所</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基本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9">
                <a:tc>
                  <a:txBody>
                    <a:bodyPr/>
                    <a:lstStyle/>
                    <a:p>
                      <a:pPr algn="ctr">
                        <a:spcAft>
                          <a:spcPts val="0"/>
                        </a:spcAft>
                      </a:pPr>
                      <a:r>
                        <a:rPr lang="en-US" sz="1400" kern="100">
                          <a:effectLst/>
                          <a:latin typeface="ＭＳ Ｐ明朝"/>
                          <a:ea typeface="ＭＳ 明朝"/>
                          <a:cs typeface="Times New Roman"/>
                        </a:rPr>
                        <a:t>9</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ja-JP" sz="1400" kern="100">
                          <a:effectLst/>
                          <a:latin typeface="Century"/>
                          <a:ea typeface="ＭＳ Ｐ明朝"/>
                          <a:cs typeface="Times New Roman"/>
                        </a:rPr>
                        <a:t>家族連絡先</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100" dirty="0">
                          <a:effectLst/>
                          <a:latin typeface="Century"/>
                          <a:ea typeface="ＭＳ Ｐ明朝"/>
                          <a:cs typeface="Times New Roman"/>
                        </a:rPr>
                        <a:t>電話番号</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基本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221">
                <a:tc>
                  <a:txBody>
                    <a:bodyPr/>
                    <a:lstStyle/>
                    <a:p>
                      <a:pPr algn="ctr">
                        <a:spcAft>
                          <a:spcPts val="0"/>
                        </a:spcAft>
                      </a:pPr>
                      <a:r>
                        <a:rPr lang="en-US" sz="1400" kern="100">
                          <a:effectLst/>
                          <a:latin typeface="ＭＳ Ｐ明朝"/>
                          <a:ea typeface="ＭＳ 明朝"/>
                          <a:cs typeface="Times New Roman"/>
                        </a:rPr>
                        <a:t>10</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ＦＡＸ</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選択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221">
                <a:tc>
                  <a:txBody>
                    <a:bodyPr/>
                    <a:lstStyle/>
                    <a:p>
                      <a:pPr algn="ctr">
                        <a:spcAft>
                          <a:spcPts val="0"/>
                        </a:spcAft>
                      </a:pPr>
                      <a:r>
                        <a:rPr lang="en-US" sz="1400" kern="100">
                          <a:effectLst/>
                          <a:latin typeface="ＭＳ Ｐ明朝"/>
                          <a:ea typeface="ＭＳ 明朝"/>
                          <a:cs typeface="Times New Roman"/>
                        </a:rPr>
                        <a:t>11</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ja-JP" sz="1400" kern="100">
                          <a:effectLst/>
                          <a:latin typeface="Century"/>
                          <a:ea typeface="ＭＳ Ｐ明朝"/>
                          <a:cs typeface="Times New Roman"/>
                        </a:rPr>
                        <a:t>家族介護力</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100" dirty="0">
                          <a:effectLst/>
                          <a:latin typeface="Century"/>
                          <a:ea typeface="ＭＳ Ｐ明朝"/>
                          <a:cs typeface="Times New Roman"/>
                        </a:rPr>
                        <a:t>健康状態</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基本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221">
                <a:tc>
                  <a:txBody>
                    <a:bodyPr/>
                    <a:lstStyle/>
                    <a:p>
                      <a:pPr algn="ctr">
                        <a:spcAft>
                          <a:spcPts val="0"/>
                        </a:spcAft>
                      </a:pPr>
                      <a:r>
                        <a:rPr lang="en-US" sz="1400" kern="100">
                          <a:effectLst/>
                          <a:latin typeface="ＭＳ Ｐ明朝"/>
                          <a:ea typeface="ＭＳ 明朝"/>
                          <a:cs typeface="Times New Roman"/>
                        </a:rPr>
                        <a:t>12</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介護可能時間</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選択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221">
                <a:tc>
                  <a:txBody>
                    <a:bodyPr/>
                    <a:lstStyle/>
                    <a:p>
                      <a:pPr algn="ctr">
                        <a:spcAft>
                          <a:spcPts val="0"/>
                        </a:spcAft>
                      </a:pPr>
                      <a:r>
                        <a:rPr lang="en-US" sz="1400" kern="100">
                          <a:effectLst/>
                          <a:latin typeface="ＭＳ Ｐ明朝"/>
                          <a:ea typeface="ＭＳ 明朝"/>
                          <a:cs typeface="Times New Roman"/>
                        </a:rPr>
                        <a:t>13</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経済状況</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選択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221">
                <a:tc>
                  <a:txBody>
                    <a:bodyPr/>
                    <a:lstStyle/>
                    <a:p>
                      <a:pPr algn="ctr">
                        <a:spcAft>
                          <a:spcPts val="0"/>
                        </a:spcAft>
                      </a:pPr>
                      <a:r>
                        <a:rPr lang="en-US" sz="1400" kern="100">
                          <a:effectLst/>
                          <a:latin typeface="ＭＳ Ｐ明朝"/>
                          <a:ea typeface="ＭＳ 明朝"/>
                          <a:cs typeface="Times New Roman"/>
                        </a:rPr>
                        <a:t>14</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ja-JP" sz="1400" kern="100">
                          <a:effectLst/>
                          <a:latin typeface="Century"/>
                          <a:ea typeface="ＭＳ Ｐ明朝"/>
                          <a:cs typeface="Times New Roman"/>
                        </a:rPr>
                        <a:t>役割</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100" dirty="0">
                          <a:effectLst/>
                          <a:latin typeface="Century"/>
                          <a:ea typeface="ＭＳ Ｐ明朝"/>
                          <a:cs typeface="Times New Roman"/>
                        </a:rPr>
                        <a:t>種別</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基本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221">
                <a:tc>
                  <a:txBody>
                    <a:bodyPr/>
                    <a:lstStyle/>
                    <a:p>
                      <a:pPr algn="ctr">
                        <a:spcAft>
                          <a:spcPts val="0"/>
                        </a:spcAft>
                      </a:pPr>
                      <a:r>
                        <a:rPr lang="en-US" sz="1400" kern="100">
                          <a:effectLst/>
                          <a:latin typeface="ＭＳ Ｐ明朝"/>
                          <a:ea typeface="ＭＳ 明朝"/>
                          <a:cs typeface="Times New Roman"/>
                        </a:rPr>
                        <a:t>15</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smtClean="0">
                          <a:effectLst/>
                          <a:latin typeface="Century"/>
                          <a:ea typeface="ＭＳ Ｐ明朝"/>
                          <a:cs typeface="Times New Roman"/>
                        </a:rPr>
                        <a:t>氏名</a:t>
                      </a:r>
                      <a:r>
                        <a:rPr lang="en-US" altLang="ja-JP" sz="1400" kern="100" dirty="0" smtClean="0">
                          <a:effectLst/>
                          <a:latin typeface="Century"/>
                          <a:ea typeface="ＭＳ Ｐ明朝"/>
                          <a:cs typeface="Times New Roman"/>
                        </a:rPr>
                        <a:t>(</a:t>
                      </a:r>
                      <a:r>
                        <a:rPr lang="ja-JP" sz="1400" kern="100" dirty="0" smtClean="0">
                          <a:effectLst/>
                          <a:latin typeface="Century"/>
                          <a:ea typeface="ＭＳ Ｐ明朝"/>
                          <a:cs typeface="Times New Roman"/>
                        </a:rPr>
                        <a:t>ふりがな</a:t>
                      </a:r>
                      <a:r>
                        <a:rPr lang="en-US" altLang="ja-JP" sz="1400" kern="100" dirty="0">
                          <a:effectLst/>
                          <a:latin typeface="Century"/>
                          <a:ea typeface="ＭＳ Ｐ明朝"/>
                          <a:cs typeface="Times New Roman"/>
                        </a:rPr>
                        <a:t>)</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基本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9">
                <a:tc>
                  <a:txBody>
                    <a:bodyPr/>
                    <a:lstStyle/>
                    <a:p>
                      <a:pPr algn="ctr">
                        <a:spcAft>
                          <a:spcPts val="0"/>
                        </a:spcAft>
                      </a:pPr>
                      <a:r>
                        <a:rPr lang="en-US" sz="1400" kern="100">
                          <a:effectLst/>
                          <a:latin typeface="ＭＳ Ｐ明朝"/>
                          <a:ea typeface="ＭＳ 明朝"/>
                          <a:cs typeface="Times New Roman"/>
                        </a:rPr>
                        <a:t>16</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smtClean="0">
                          <a:effectLst/>
                          <a:latin typeface="Century"/>
                          <a:ea typeface="ＭＳ Ｐ明朝"/>
                          <a:cs typeface="Times New Roman"/>
                        </a:rPr>
                        <a:t>連絡先</a:t>
                      </a:r>
                      <a:r>
                        <a:rPr lang="en-US" altLang="ja-JP" sz="1400" kern="100" dirty="0" smtClean="0">
                          <a:effectLst/>
                          <a:latin typeface="Century"/>
                          <a:ea typeface="ＭＳ Ｐ明朝"/>
                          <a:cs typeface="Times New Roman"/>
                        </a:rPr>
                        <a:t>(</a:t>
                      </a:r>
                      <a:r>
                        <a:rPr lang="ja-JP" sz="1400" kern="100" dirty="0" smtClean="0">
                          <a:effectLst/>
                          <a:latin typeface="Century"/>
                          <a:ea typeface="ＭＳ Ｐ明朝"/>
                          <a:cs typeface="Times New Roman"/>
                        </a:rPr>
                        <a:t>電話番号</a:t>
                      </a:r>
                      <a:r>
                        <a:rPr lang="en-US" altLang="ja-JP" sz="1400" kern="100" dirty="0" smtClean="0">
                          <a:effectLst/>
                          <a:latin typeface="Century"/>
                          <a:ea typeface="ＭＳ Ｐ明朝"/>
                          <a:cs typeface="Times New Roman"/>
                        </a:rPr>
                        <a:t>)</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基本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9">
                <a:tc>
                  <a:txBody>
                    <a:bodyPr/>
                    <a:lstStyle/>
                    <a:p>
                      <a:pPr algn="ctr">
                        <a:spcAft>
                          <a:spcPts val="0"/>
                        </a:spcAft>
                      </a:pPr>
                      <a:r>
                        <a:rPr lang="en-US" sz="1400" kern="100">
                          <a:effectLst/>
                          <a:latin typeface="ＭＳ Ｐ明朝"/>
                          <a:ea typeface="ＭＳ 明朝"/>
                          <a:cs typeface="Times New Roman"/>
                        </a:rPr>
                        <a:t>17</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ctr">
                        <a:spcAft>
                          <a:spcPts val="0"/>
                        </a:spcAft>
                      </a:pPr>
                      <a:r>
                        <a:rPr lang="ja-JP" sz="1400" kern="100" dirty="0">
                          <a:effectLst/>
                          <a:latin typeface="Century"/>
                          <a:ea typeface="ＭＳ Ｐ明朝"/>
                          <a:cs typeface="Times New Roman"/>
                        </a:rPr>
                        <a:t>住居</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100" dirty="0">
                          <a:effectLst/>
                          <a:latin typeface="Century"/>
                          <a:ea typeface="ＭＳ Ｐ明朝"/>
                          <a:cs typeface="Times New Roman"/>
                        </a:rPr>
                        <a:t>種別</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選択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19">
                <a:tc>
                  <a:txBody>
                    <a:bodyPr/>
                    <a:lstStyle/>
                    <a:p>
                      <a:pPr algn="ctr">
                        <a:spcAft>
                          <a:spcPts val="0"/>
                        </a:spcAft>
                      </a:pPr>
                      <a:r>
                        <a:rPr lang="en-US" sz="1400" kern="100">
                          <a:effectLst/>
                          <a:latin typeface="ＭＳ Ｐ明朝"/>
                          <a:ea typeface="ＭＳ 明朝"/>
                          <a:cs typeface="Times New Roman"/>
                        </a:rPr>
                        <a:t>18</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駐車場有無</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選択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597">
                <a:tc>
                  <a:txBody>
                    <a:bodyPr/>
                    <a:lstStyle/>
                    <a:p>
                      <a:pPr algn="ctr">
                        <a:spcAft>
                          <a:spcPts val="0"/>
                        </a:spcAft>
                      </a:pPr>
                      <a:r>
                        <a:rPr lang="en-US" sz="1400" kern="100">
                          <a:effectLst/>
                          <a:latin typeface="ＭＳ Ｐ明朝"/>
                          <a:ea typeface="ＭＳ 明朝"/>
                          <a:cs typeface="Times New Roman"/>
                        </a:rPr>
                        <a:t>19</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段差の有無</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選択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597">
                <a:tc>
                  <a:txBody>
                    <a:bodyPr/>
                    <a:lstStyle/>
                    <a:p>
                      <a:pPr algn="ctr">
                        <a:spcAft>
                          <a:spcPts val="0"/>
                        </a:spcAft>
                      </a:pPr>
                      <a:r>
                        <a:rPr lang="en-US" sz="1400" kern="100">
                          <a:effectLst/>
                          <a:latin typeface="ＭＳ Ｐ明朝"/>
                          <a:ea typeface="ＭＳ 明朝"/>
                          <a:cs typeface="Times New Roman"/>
                        </a:rPr>
                        <a:t>20</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手摺の有無</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選択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597">
                <a:tc>
                  <a:txBody>
                    <a:bodyPr/>
                    <a:lstStyle/>
                    <a:p>
                      <a:pPr algn="ctr">
                        <a:spcAft>
                          <a:spcPts val="0"/>
                        </a:spcAft>
                      </a:pPr>
                      <a:r>
                        <a:rPr lang="en-US" sz="1400" kern="100">
                          <a:effectLst/>
                          <a:latin typeface="ＭＳ Ｐ明朝"/>
                          <a:ea typeface="ＭＳ 明朝"/>
                          <a:cs typeface="Times New Roman"/>
                        </a:rPr>
                        <a:t>21</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居室階数</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選択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597">
                <a:tc>
                  <a:txBody>
                    <a:bodyPr/>
                    <a:lstStyle/>
                    <a:p>
                      <a:pPr algn="ctr">
                        <a:spcAft>
                          <a:spcPts val="0"/>
                        </a:spcAft>
                      </a:pPr>
                      <a:r>
                        <a:rPr lang="en-US" sz="1400" kern="100">
                          <a:effectLst/>
                          <a:latin typeface="ＭＳ Ｐ明朝"/>
                          <a:ea typeface="ＭＳ 明朝"/>
                          <a:cs typeface="Times New Roman"/>
                        </a:rPr>
                        <a:t>22</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暖房の有無</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選択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597">
                <a:tc>
                  <a:txBody>
                    <a:bodyPr/>
                    <a:lstStyle/>
                    <a:p>
                      <a:pPr algn="ctr">
                        <a:spcAft>
                          <a:spcPts val="0"/>
                        </a:spcAft>
                      </a:pPr>
                      <a:r>
                        <a:rPr lang="en-US" sz="1400" kern="100">
                          <a:effectLst/>
                          <a:latin typeface="ＭＳ Ｐ明朝"/>
                          <a:ea typeface="ＭＳ 明朝"/>
                          <a:cs typeface="Arial"/>
                        </a:rPr>
                        <a:t>23</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spcAft>
                          <a:spcPts val="0"/>
                        </a:spcAft>
                      </a:pPr>
                      <a:r>
                        <a:rPr lang="ja-JP" sz="1400" kern="100" dirty="0">
                          <a:effectLst/>
                          <a:latin typeface="Century"/>
                          <a:ea typeface="ＭＳ Ｐ明朝"/>
                          <a:cs typeface="Times New Roman"/>
                        </a:rPr>
                        <a:t>日当たり状況</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effectLst/>
                          <a:latin typeface="Century"/>
                          <a:ea typeface="ＭＳ 明朝"/>
                          <a:cs typeface="Times New Roman"/>
                        </a:rPr>
                        <a:t>選択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テキスト ボックス 1"/>
          <p:cNvSpPr txBox="1"/>
          <p:nvPr/>
        </p:nvSpPr>
        <p:spPr>
          <a:xfrm>
            <a:off x="6660232" y="0"/>
            <a:ext cx="2483768" cy="600164"/>
          </a:xfrm>
          <a:prstGeom prst="rect">
            <a:avLst/>
          </a:prstGeom>
          <a:solidFill>
            <a:schemeClr val="bg1"/>
          </a:solidFill>
          <a:ln>
            <a:solidFill>
              <a:schemeClr val="accent1">
                <a:shade val="50000"/>
              </a:schemeClr>
            </a:solidFill>
          </a:ln>
        </p:spPr>
        <p:txBody>
          <a:bodyPr wrap="square" rtlCol="0">
            <a:spAutoFit/>
          </a:bodyPr>
          <a:lstStyle/>
          <a:p>
            <a:r>
              <a:rPr kumimoji="1" lang="ja-JP" altLang="en-US" sz="1100" dirty="0" smtClean="0"/>
              <a:t>基本：</a:t>
            </a:r>
            <a:r>
              <a:rPr lang="ja-JP" altLang="en-US" sz="1100" dirty="0" smtClean="0"/>
              <a:t>連携に必要な最小限のもの</a:t>
            </a:r>
            <a:endParaRPr kumimoji="1" lang="en-US" altLang="ja-JP" sz="1100" dirty="0" smtClean="0"/>
          </a:p>
          <a:p>
            <a:pPr marL="363538" indent="-363538"/>
            <a:r>
              <a:rPr lang="ja-JP" altLang="en-US" sz="1100" dirty="0" smtClean="0"/>
              <a:t>選択：更にサービスの充実や業務の効率化をめざす</a:t>
            </a:r>
            <a:r>
              <a:rPr lang="ja-JP" altLang="en-US" sz="1100" dirty="0"/>
              <a:t>ためのもの</a:t>
            </a:r>
            <a:endParaRPr kumimoji="1" lang="ja-JP" altLang="en-US" sz="1100" dirty="0"/>
          </a:p>
        </p:txBody>
      </p:sp>
      <p:sp>
        <p:nvSpPr>
          <p:cNvPr id="12" name="正方形/長方形 11"/>
          <p:cNvSpPr/>
          <p:nvPr/>
        </p:nvSpPr>
        <p:spPr>
          <a:xfrm rot="5400000">
            <a:off x="-158609" y="155094"/>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358</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90828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9296" y="355259"/>
            <a:ext cx="47525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r>
              <a:rPr kumimoji="1" lang="ja-JP" altLang="en-US" sz="1600" b="1" i="0" u="none" strike="noStrike" cap="none" normalizeH="0" baseline="0" dirty="0" smtClean="0">
                <a:ln>
                  <a:noFill/>
                </a:ln>
                <a:solidFill>
                  <a:schemeClr val="tx1"/>
                </a:solidFill>
                <a:effectLst/>
                <a:latin typeface="+mn-ea"/>
                <a:ea typeface="+mn-ea"/>
                <a:cs typeface="Times New Roman" pitchFamily="18" charset="0"/>
              </a:rPr>
              <a:t>■　医療に関する</a:t>
            </a:r>
            <a:r>
              <a:rPr lang="ja-JP" altLang="ja-JP" sz="1600" b="1" dirty="0" smtClean="0">
                <a:latin typeface="+mn-ea"/>
                <a:ea typeface="+mn-ea"/>
              </a:rPr>
              <a:t>情報項目</a:t>
            </a:r>
            <a:r>
              <a:rPr lang="ja-JP" altLang="en-US" sz="1400" b="1" dirty="0" smtClean="0">
                <a:latin typeface="+mn-ea"/>
                <a:ea typeface="+mn-ea"/>
              </a:rPr>
              <a:t>　（</a:t>
            </a:r>
            <a:r>
              <a:rPr lang="en-US" altLang="ja-JP" sz="1400" b="1" dirty="0" smtClean="0">
                <a:latin typeface="+mn-ea"/>
                <a:ea typeface="+mn-ea"/>
              </a:rPr>
              <a:t>59</a:t>
            </a:r>
            <a:r>
              <a:rPr lang="ja-JP" altLang="en-US" sz="1400" b="1" dirty="0" smtClean="0">
                <a:latin typeface="+mn-ea"/>
                <a:ea typeface="+mn-ea"/>
              </a:rPr>
              <a:t>項目）</a:t>
            </a:r>
            <a:endParaRPr kumimoji="1" lang="ja-JP" altLang="ja-JP" sz="1400" b="1" i="0" u="none" strike="noStrike" cap="none" normalizeH="0" baseline="0" dirty="0" smtClean="0">
              <a:ln>
                <a:noFill/>
              </a:ln>
              <a:solidFill>
                <a:schemeClr val="tx1"/>
              </a:solidFill>
              <a:effectLst/>
              <a:latin typeface="+mn-ea"/>
              <a:ea typeface="+mn-ea"/>
              <a:cs typeface="ＭＳ Ｐゴシック" pitchFamily="50" charset="-128"/>
            </a:endParaRPr>
          </a:p>
        </p:txBody>
      </p:sp>
      <p:sp>
        <p:nvSpPr>
          <p:cNvPr id="3" name="Rectangle 1"/>
          <p:cNvSpPr>
            <a:spLocks noChangeArrowheads="1"/>
          </p:cNvSpPr>
          <p:nvPr/>
        </p:nvSpPr>
        <p:spPr bwMode="auto">
          <a:xfrm>
            <a:off x="1827213" y="935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203675974"/>
              </p:ext>
            </p:extLst>
          </p:nvPr>
        </p:nvGraphicFramePr>
        <p:xfrm>
          <a:off x="40566" y="721719"/>
          <a:ext cx="2808312" cy="5901392"/>
        </p:xfrm>
        <a:graphic>
          <a:graphicData uri="http://schemas.openxmlformats.org/drawingml/2006/table">
            <a:tbl>
              <a:tblPr firstRow="1" firstCol="1" bandRow="1"/>
              <a:tblGrid>
                <a:gridCol w="326105"/>
                <a:gridCol w="648072"/>
                <a:gridCol w="1330641"/>
                <a:gridCol w="503494"/>
              </a:tblGrid>
              <a:tr h="225257">
                <a:tc>
                  <a:txBody>
                    <a:bodyPr/>
                    <a:lstStyle/>
                    <a:p>
                      <a:pPr algn="ctr">
                        <a:spcAft>
                          <a:spcPts val="0"/>
                        </a:spcAft>
                      </a:pPr>
                      <a:r>
                        <a:rPr lang="en-US" sz="1200" kern="100" spc="-200" baseline="0" dirty="0">
                          <a:effectLst/>
                          <a:latin typeface="ＭＳ Ｐゴシック"/>
                          <a:ea typeface="ＭＳ 明朝"/>
                          <a:cs typeface="Arial"/>
                        </a:rPr>
                        <a:t>No</a:t>
                      </a:r>
                      <a:endParaRPr lang="ja-JP" sz="12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200" baseline="0" dirty="0">
                          <a:solidFill>
                            <a:srgbClr val="000000"/>
                          </a:solidFill>
                          <a:effectLst/>
                          <a:latin typeface="Century"/>
                          <a:ea typeface="ＭＳ Ｐゴシック"/>
                          <a:cs typeface="Times New Roman"/>
                        </a:rPr>
                        <a:t>中項目</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200" baseline="0" dirty="0">
                          <a:solidFill>
                            <a:srgbClr val="000000"/>
                          </a:solidFill>
                          <a:effectLst/>
                          <a:latin typeface="Century"/>
                          <a:ea typeface="ＭＳ Ｐゴシック"/>
                          <a:cs typeface="Times New Roman"/>
                        </a:rPr>
                        <a:t>小項目</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200" baseline="0" dirty="0">
                          <a:solidFill>
                            <a:srgbClr val="000000"/>
                          </a:solidFill>
                          <a:effectLst/>
                          <a:latin typeface="Century"/>
                          <a:ea typeface="ＭＳ Ｐゴシック"/>
                          <a:cs typeface="Times New Roman"/>
                        </a:rPr>
                        <a:t>区分</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5842">
                <a:tc>
                  <a:txBody>
                    <a:bodyPr/>
                    <a:lstStyle/>
                    <a:p>
                      <a:pPr algn="ctr">
                        <a:lnSpc>
                          <a:spcPts val="1400"/>
                        </a:lnSpc>
                        <a:spcAft>
                          <a:spcPts val="0"/>
                        </a:spcAft>
                      </a:pPr>
                      <a:r>
                        <a:rPr lang="en-US" sz="1400" kern="100" spc="-200" baseline="0" dirty="0">
                          <a:solidFill>
                            <a:srgbClr val="000000"/>
                          </a:solidFill>
                          <a:effectLst/>
                          <a:latin typeface="ＭＳ Ｐ明朝"/>
                          <a:ea typeface="ＭＳ 明朝"/>
                          <a:cs typeface="Arial"/>
                        </a:rPr>
                        <a:t>1</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医科</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ja-JP" sz="1400" kern="100" spc="-200" baseline="0">
                          <a:solidFill>
                            <a:srgbClr val="000000"/>
                          </a:solidFill>
                          <a:effectLst/>
                          <a:latin typeface="Century"/>
                          <a:ea typeface="ＭＳ Ｐ明朝"/>
                          <a:cs typeface="Times New Roman"/>
                        </a:rPr>
                        <a:t>種別</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11">
                <a:tc>
                  <a:txBody>
                    <a:bodyPr/>
                    <a:lstStyle/>
                    <a:p>
                      <a:pPr algn="ctr">
                        <a:lnSpc>
                          <a:spcPts val="1400"/>
                        </a:lnSpc>
                        <a:spcAft>
                          <a:spcPts val="0"/>
                        </a:spcAft>
                      </a:pPr>
                      <a:r>
                        <a:rPr lang="en-US" sz="1400" kern="100" spc="-200" baseline="0" dirty="0">
                          <a:solidFill>
                            <a:srgbClr val="000000"/>
                          </a:solidFill>
                          <a:effectLst/>
                          <a:latin typeface="ＭＳ Ｐ明朝"/>
                          <a:ea typeface="ＭＳ 明朝"/>
                          <a:cs typeface="Arial"/>
                        </a:rPr>
                        <a:t>2</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医療機関名</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dirty="0">
                          <a:solidFill>
                            <a:srgbClr val="000000"/>
                          </a:solidFill>
                          <a:effectLst/>
                          <a:latin typeface="ＭＳ Ｐ明朝"/>
                          <a:ea typeface="ＭＳ 明朝"/>
                          <a:cs typeface="Arial"/>
                        </a:rPr>
                        <a:t>3</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診療科目</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dirty="0">
                          <a:solidFill>
                            <a:srgbClr val="000000"/>
                          </a:solidFill>
                          <a:effectLst/>
                          <a:latin typeface="ＭＳ Ｐ明朝"/>
                          <a:ea typeface="ＭＳ 明朝"/>
                          <a:cs typeface="Arial"/>
                        </a:rPr>
                        <a:t>4</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担当医師名</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dirty="0">
                          <a:solidFill>
                            <a:srgbClr val="000000"/>
                          </a:solidFill>
                          <a:effectLst/>
                          <a:latin typeface="ＭＳ Ｐ明朝"/>
                          <a:ea typeface="ＭＳ 明朝"/>
                          <a:cs typeface="Arial"/>
                        </a:rPr>
                        <a:t>5</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連絡先</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a:solidFill>
                            <a:srgbClr val="000000"/>
                          </a:solidFill>
                          <a:effectLst/>
                          <a:latin typeface="ＭＳ Ｐ明朝"/>
                          <a:ea typeface="ＭＳ 明朝"/>
                          <a:cs typeface="Arial"/>
                        </a:rPr>
                        <a:t>6</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歯科</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種別</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dirty="0">
                          <a:solidFill>
                            <a:srgbClr val="000000"/>
                          </a:solidFill>
                          <a:effectLst/>
                          <a:latin typeface="ＭＳ Ｐ明朝"/>
                          <a:ea typeface="ＭＳ 明朝"/>
                          <a:cs typeface="Arial"/>
                        </a:rPr>
                        <a:t>7</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医療機関名</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a:solidFill>
                            <a:srgbClr val="000000"/>
                          </a:solidFill>
                          <a:effectLst/>
                          <a:latin typeface="ＭＳ Ｐ明朝"/>
                          <a:ea typeface="ＭＳ 明朝"/>
                          <a:cs typeface="Arial"/>
                        </a:rPr>
                        <a:t>8</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担当歯科医師名</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a:solidFill>
                            <a:srgbClr val="000000"/>
                          </a:solidFill>
                          <a:effectLst/>
                          <a:latin typeface="ＭＳ Ｐ明朝"/>
                          <a:ea typeface="ＭＳ 明朝"/>
                          <a:cs typeface="Arial"/>
                        </a:rPr>
                        <a:t>9</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連絡先</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a:effectLst/>
                          <a:latin typeface="ＭＳ Ｐ明朝"/>
                          <a:ea typeface="ＭＳ 明朝"/>
                          <a:cs typeface="Times New Roman"/>
                        </a:rPr>
                        <a:t>10</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400"/>
                        </a:lnSpc>
                        <a:spcAft>
                          <a:spcPts val="0"/>
                        </a:spcAft>
                      </a:pPr>
                      <a:r>
                        <a:rPr lang="ja-JP" sz="1400" kern="100" spc="-200" baseline="0">
                          <a:solidFill>
                            <a:srgbClr val="000000"/>
                          </a:solidFill>
                          <a:effectLst/>
                          <a:latin typeface="Century"/>
                          <a:ea typeface="ＭＳ Ｐ明朝"/>
                          <a:cs typeface="Times New Roman"/>
                        </a:rPr>
                        <a:t>薬局</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種別</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a:effectLst/>
                          <a:latin typeface="ＭＳ Ｐ明朝"/>
                          <a:ea typeface="ＭＳ 明朝"/>
                          <a:cs typeface="Times New Roman"/>
                        </a:rPr>
                        <a:t>11</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薬局名</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a:effectLst/>
                          <a:latin typeface="ＭＳ Ｐ明朝"/>
                          <a:ea typeface="ＭＳ 明朝"/>
                          <a:cs typeface="Times New Roman"/>
                        </a:rPr>
                        <a:t>12</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担当薬剤師名</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a:effectLst/>
                          <a:latin typeface="ＭＳ Ｐ明朝"/>
                          <a:ea typeface="ＭＳ 明朝"/>
                          <a:cs typeface="Times New Roman"/>
                        </a:rPr>
                        <a:t>13</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400"/>
                        </a:lnSpc>
                        <a:spcAft>
                          <a:spcPts val="0"/>
                        </a:spcAft>
                      </a:pPr>
                      <a:r>
                        <a:rPr lang="ja-JP" sz="1400" kern="100" spc="-200" baseline="0">
                          <a:solidFill>
                            <a:srgbClr val="000000"/>
                          </a:solidFill>
                          <a:effectLst/>
                          <a:latin typeface="Century"/>
                          <a:ea typeface="ＭＳ Ｐ明朝"/>
                          <a:cs typeface="Times New Roman"/>
                        </a:rPr>
                        <a:t>既往歴</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診断日付</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a:effectLst/>
                          <a:latin typeface="ＭＳ Ｐ明朝"/>
                          <a:ea typeface="ＭＳ 明朝"/>
                          <a:cs typeface="Times New Roman"/>
                        </a:rPr>
                        <a:t>14</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診断名</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a:effectLst/>
                          <a:latin typeface="ＭＳ Ｐ明朝"/>
                          <a:ea typeface="ＭＳ 明朝"/>
                          <a:cs typeface="Times New Roman"/>
                        </a:rPr>
                        <a:t>15</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ts val="1400"/>
                        </a:lnSpc>
                        <a:spcAft>
                          <a:spcPts val="0"/>
                        </a:spcAft>
                      </a:pPr>
                      <a:r>
                        <a:rPr lang="ja-JP" sz="1400" kern="100" spc="-200" baseline="0">
                          <a:solidFill>
                            <a:srgbClr val="000000"/>
                          </a:solidFill>
                          <a:effectLst/>
                          <a:latin typeface="Century"/>
                          <a:ea typeface="ＭＳ Ｐ明朝"/>
                          <a:cs typeface="Times New Roman"/>
                        </a:rPr>
                        <a:t>現在の疾患</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診断日付</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a:effectLst/>
                          <a:latin typeface="ＭＳ Ｐ明朝"/>
                          <a:ea typeface="ＭＳ 明朝"/>
                          <a:cs typeface="Times New Roman"/>
                        </a:rPr>
                        <a:t>16</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疾患名</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a:effectLst/>
                          <a:latin typeface="ＭＳ Ｐ明朝"/>
                          <a:ea typeface="ＭＳ 明朝"/>
                          <a:cs typeface="Times New Roman"/>
                        </a:rPr>
                        <a:t>17</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特定疾患名</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a:effectLst/>
                          <a:latin typeface="ＭＳ Ｐ明朝"/>
                          <a:ea typeface="ＭＳ 明朝"/>
                          <a:cs typeface="Times New Roman"/>
                        </a:rPr>
                        <a:t>18</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不整脈の有無</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a:effectLst/>
                          <a:latin typeface="ＭＳ Ｐ明朝"/>
                          <a:ea typeface="ＭＳ 明朝"/>
                          <a:cs typeface="Times New Roman"/>
                        </a:rPr>
                        <a:t>19</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重要事項説明</a:t>
                      </a:r>
                      <a:endParaRPr lang="ja-JP" sz="1400" kern="100" spc="-200" baseline="0" dirty="0">
                        <a:effectLst/>
                        <a:latin typeface="Century"/>
                        <a:ea typeface="ＭＳ 明朝"/>
                        <a:cs typeface="Times New Roman"/>
                      </a:endParaRPr>
                    </a:p>
                    <a:p>
                      <a:pPr algn="ctr">
                        <a:lnSpc>
                          <a:spcPts val="1400"/>
                        </a:lnSpc>
                        <a:spcAft>
                          <a:spcPts val="0"/>
                        </a:spcAft>
                      </a:pPr>
                      <a:r>
                        <a:rPr lang="ja-JP" sz="1400" kern="100" spc="-200" baseline="0" dirty="0">
                          <a:solidFill>
                            <a:srgbClr val="000000"/>
                          </a:solidFill>
                          <a:effectLst/>
                          <a:latin typeface="Century"/>
                          <a:ea typeface="ＭＳ Ｐ明朝"/>
                          <a:cs typeface="Times New Roman"/>
                        </a:rPr>
                        <a:t>（医科・歯科）</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病態変化時の対処</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a:effectLst/>
                          <a:latin typeface="ＭＳ Ｐ明朝"/>
                          <a:ea typeface="ＭＳ 明朝"/>
                          <a:cs typeface="Times New Roman"/>
                        </a:rPr>
                        <a:t>20</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留意すべきこと</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78">
                <a:tc>
                  <a:txBody>
                    <a:bodyPr/>
                    <a:lstStyle/>
                    <a:p>
                      <a:pPr algn="ctr">
                        <a:lnSpc>
                          <a:spcPts val="1400"/>
                        </a:lnSpc>
                        <a:spcAft>
                          <a:spcPts val="0"/>
                        </a:spcAft>
                      </a:pPr>
                      <a:r>
                        <a:rPr lang="en-US" sz="1400" kern="100" spc="-200" baseline="0">
                          <a:effectLst/>
                          <a:latin typeface="ＭＳ Ｐ明朝"/>
                          <a:ea typeface="ＭＳ 明朝"/>
                          <a:cs typeface="Times New Roman"/>
                        </a:rPr>
                        <a:t>21</a:t>
                      </a:r>
                      <a:endParaRPr lang="ja-JP" sz="1400" kern="100" spc="-2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400"/>
                        </a:lnSpc>
                        <a:spcAft>
                          <a:spcPts val="0"/>
                        </a:spcAft>
                      </a:pPr>
                      <a:r>
                        <a:rPr lang="ja-JP" sz="1400" kern="100" spc="-200" baseline="0" dirty="0">
                          <a:solidFill>
                            <a:srgbClr val="000000"/>
                          </a:solidFill>
                          <a:effectLst/>
                          <a:latin typeface="Century"/>
                          <a:ea typeface="ＭＳ Ｐ明朝"/>
                          <a:cs typeface="Times New Roman"/>
                        </a:rPr>
                        <a:t>指示したこと</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400" kern="100" spc="-200" baseline="0" dirty="0">
                          <a:solidFill>
                            <a:srgbClr val="000000"/>
                          </a:solidFill>
                          <a:effectLst/>
                          <a:latin typeface="Century"/>
                          <a:ea typeface="ＭＳ Ｐ明朝"/>
                          <a:cs typeface="Times New Roman"/>
                        </a:rPr>
                        <a:t>基本</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542462600"/>
              </p:ext>
            </p:extLst>
          </p:nvPr>
        </p:nvGraphicFramePr>
        <p:xfrm>
          <a:off x="2943495" y="944128"/>
          <a:ext cx="2996657" cy="5875200"/>
        </p:xfrm>
        <a:graphic>
          <a:graphicData uri="http://schemas.openxmlformats.org/drawingml/2006/table">
            <a:tbl>
              <a:tblPr firstRow="1" firstCol="1" bandRow="1"/>
              <a:tblGrid>
                <a:gridCol w="314475"/>
                <a:gridCol w="737966"/>
                <a:gridCol w="1440160"/>
                <a:gridCol w="504056"/>
              </a:tblGrid>
              <a:tr h="244800">
                <a:tc>
                  <a:txBody>
                    <a:bodyPr/>
                    <a:lstStyle/>
                    <a:p>
                      <a:pPr algn="ctr">
                        <a:spcAft>
                          <a:spcPts val="0"/>
                        </a:spcAft>
                      </a:pPr>
                      <a:r>
                        <a:rPr lang="en-US" sz="1400" kern="100" spc="-100" baseline="0" dirty="0">
                          <a:effectLst/>
                          <a:latin typeface="ＭＳ Ｐ明朝"/>
                          <a:ea typeface="ＭＳ 明朝"/>
                          <a:cs typeface="Times New Roman"/>
                        </a:rPr>
                        <a:t>22</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ja-JP" sz="1200" kern="600" spc="-150" baseline="0" dirty="0">
                          <a:solidFill>
                            <a:srgbClr val="000000"/>
                          </a:solidFill>
                          <a:effectLst/>
                          <a:latin typeface="Century"/>
                          <a:ea typeface="ＭＳ Ｐ明朝"/>
                          <a:cs typeface="Times New Roman"/>
                        </a:rPr>
                        <a:t>装着・使用</a:t>
                      </a:r>
                      <a:endParaRPr lang="ja-JP" sz="1200" kern="600" spc="-150" baseline="0" dirty="0">
                        <a:effectLst/>
                        <a:latin typeface="Century"/>
                        <a:ea typeface="ＭＳ 明朝"/>
                        <a:cs typeface="Times New Roman"/>
                      </a:endParaRPr>
                    </a:p>
                    <a:p>
                      <a:pPr algn="ctr">
                        <a:lnSpc>
                          <a:spcPts val="1200"/>
                        </a:lnSpc>
                        <a:spcAft>
                          <a:spcPts val="0"/>
                        </a:spcAft>
                      </a:pPr>
                      <a:r>
                        <a:rPr lang="ja-JP" sz="1200" kern="600" spc="-150" baseline="0" dirty="0">
                          <a:solidFill>
                            <a:srgbClr val="000000"/>
                          </a:solidFill>
                          <a:effectLst/>
                          <a:latin typeface="Century"/>
                          <a:ea typeface="ＭＳ Ｐ明朝"/>
                          <a:cs typeface="Times New Roman"/>
                        </a:rPr>
                        <a:t>医療機器</a:t>
                      </a:r>
                      <a:endParaRPr lang="ja-JP" sz="1200" kern="6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400" kern="100" spc="-100" baseline="0" dirty="0">
                          <a:solidFill>
                            <a:srgbClr val="000000"/>
                          </a:solidFill>
                          <a:effectLst/>
                          <a:latin typeface="Century"/>
                          <a:ea typeface="ＭＳ Ｐ明朝"/>
                          <a:cs typeface="Times New Roman"/>
                        </a:rPr>
                        <a:t>機器名</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23</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dirty="0">
                          <a:solidFill>
                            <a:srgbClr val="000000"/>
                          </a:solidFill>
                          <a:effectLst/>
                          <a:latin typeface="Century"/>
                          <a:ea typeface="ＭＳ Ｐ明朝"/>
                          <a:cs typeface="Times New Roman"/>
                        </a:rPr>
                        <a:t>使用頻度・回数</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24</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ja-JP" sz="1400" kern="100" spc="-100" baseline="0">
                          <a:solidFill>
                            <a:srgbClr val="000000"/>
                          </a:solidFill>
                          <a:effectLst/>
                          <a:latin typeface="Century"/>
                          <a:ea typeface="ＭＳ Ｐ明朝"/>
                          <a:cs typeface="Times New Roman"/>
                        </a:rPr>
                        <a:t>閾値</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400" kern="100" spc="-200" baseline="0" dirty="0">
                          <a:solidFill>
                            <a:srgbClr val="000000"/>
                          </a:solidFill>
                          <a:effectLst/>
                          <a:latin typeface="Century"/>
                          <a:ea typeface="ＭＳ Ｐ明朝"/>
                          <a:cs typeface="Times New Roman"/>
                        </a:rPr>
                        <a:t>状態変化の警報閾値</a:t>
                      </a:r>
                      <a:endParaRPr lang="ja-JP" sz="1400" kern="100" spc="-2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dirty="0">
                          <a:solidFill>
                            <a:srgbClr val="000000"/>
                          </a:solidFill>
                          <a:effectLst/>
                          <a:latin typeface="Century"/>
                          <a:ea typeface="ＭＳ Ｐ明朝"/>
                          <a:cs typeface="Times New Roman"/>
                        </a:rPr>
                        <a:t>選択</a:t>
                      </a:r>
                      <a:endParaRPr lang="ja-JP" sz="1400" kern="100" spc="-10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25</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ja-JP" sz="1400" kern="100" spc="-100" baseline="0" dirty="0">
                          <a:solidFill>
                            <a:srgbClr val="000000"/>
                          </a:solidFill>
                          <a:effectLst/>
                          <a:latin typeface="Century"/>
                          <a:ea typeface="ＭＳ Ｐ明朝"/>
                          <a:cs typeface="Times New Roman"/>
                        </a:rPr>
                        <a:t>感染症</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種別</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dirty="0">
                          <a:solidFill>
                            <a:srgbClr val="000000"/>
                          </a:solidFill>
                          <a:effectLst/>
                          <a:latin typeface="Century"/>
                          <a:ea typeface="ＭＳ Ｐ明朝"/>
                          <a:cs typeface="Times New Roman"/>
                        </a:rPr>
                        <a:t>選択</a:t>
                      </a:r>
                      <a:endParaRPr lang="ja-JP" sz="1400" kern="100" spc="-10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26</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dirty="0">
                          <a:solidFill>
                            <a:srgbClr val="000000"/>
                          </a:solidFill>
                          <a:effectLst/>
                          <a:latin typeface="Century"/>
                          <a:ea typeface="ＭＳ Ｐ明朝"/>
                          <a:cs typeface="Times New Roman"/>
                        </a:rPr>
                        <a:t>伝達事項など</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dirty="0">
                          <a:effectLst/>
                          <a:latin typeface="ＭＳ Ｐ明朝"/>
                          <a:ea typeface="ＭＳ 明朝"/>
                          <a:cs typeface="Times New Roman"/>
                        </a:rPr>
                        <a:t>27</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ja-JP" sz="1400" kern="100" spc="-100" baseline="0">
                          <a:solidFill>
                            <a:srgbClr val="000000"/>
                          </a:solidFill>
                          <a:effectLst/>
                          <a:latin typeface="Century"/>
                          <a:ea typeface="ＭＳ Ｐ明朝"/>
                          <a:cs typeface="Times New Roman"/>
                        </a:rPr>
                        <a:t>アレルギー</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種別</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基本</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28</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伝達事項</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基本</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29</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ctr">
                        <a:lnSpc>
                          <a:spcPts val="1200"/>
                        </a:lnSpc>
                        <a:spcAft>
                          <a:spcPts val="0"/>
                        </a:spcAft>
                      </a:pPr>
                      <a:r>
                        <a:rPr lang="ja-JP" sz="1400" kern="100" spc="-100" baseline="0">
                          <a:solidFill>
                            <a:srgbClr val="000000"/>
                          </a:solidFill>
                          <a:effectLst/>
                          <a:latin typeface="Century"/>
                          <a:ea typeface="ＭＳ Ｐ明朝"/>
                          <a:cs typeface="Times New Roman"/>
                        </a:rPr>
                        <a:t>検査記録</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検査日</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30</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dirty="0">
                          <a:solidFill>
                            <a:srgbClr val="000000"/>
                          </a:solidFill>
                          <a:effectLst/>
                          <a:latin typeface="Century"/>
                          <a:ea typeface="ＭＳ Ｐ明朝"/>
                          <a:cs typeface="Times New Roman"/>
                        </a:rPr>
                        <a:t>検査機関名</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31</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身長</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32</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体重</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33</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生化学検査項目</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34</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血清・血液学検査</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35</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検査報告内容</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36</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ts val="1200"/>
                        </a:lnSpc>
                        <a:spcAft>
                          <a:spcPts val="0"/>
                        </a:spcAft>
                      </a:pPr>
                      <a:r>
                        <a:rPr lang="ja-JP" sz="1400" kern="100" spc="-100" baseline="0">
                          <a:solidFill>
                            <a:srgbClr val="000000"/>
                          </a:solidFill>
                          <a:effectLst/>
                          <a:latin typeface="Century"/>
                          <a:ea typeface="ＭＳ Ｐ明朝"/>
                          <a:cs typeface="Times New Roman"/>
                        </a:rPr>
                        <a:t>入院の記録</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入院日</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37</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退院日</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38</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医療機関名</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39</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診療科</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40</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担当医師</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41</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381000" indent="-381000" algn="l">
                        <a:lnSpc>
                          <a:spcPts val="1200"/>
                        </a:lnSpc>
                        <a:spcAft>
                          <a:spcPts val="0"/>
                        </a:spcAft>
                      </a:pPr>
                      <a:r>
                        <a:rPr lang="ja-JP" sz="1400" kern="100" spc="-100" baseline="0" dirty="0" smtClean="0">
                          <a:solidFill>
                            <a:srgbClr val="000000"/>
                          </a:solidFill>
                          <a:effectLst/>
                          <a:latin typeface="Century"/>
                          <a:ea typeface="ＭＳ Ｐ明朝"/>
                          <a:cs typeface="Times New Roman"/>
                        </a:rPr>
                        <a:t>今後の方</a:t>
                      </a:r>
                      <a:endParaRPr lang="ja-JP" sz="1400" kern="100" spc="-100" baseline="0" dirty="0">
                        <a:effectLst/>
                        <a:latin typeface="Century"/>
                        <a:ea typeface="ＭＳ 明朝"/>
                        <a:cs typeface="Times New Roman"/>
                      </a:endParaRPr>
                    </a:p>
                    <a:p>
                      <a:pPr marL="0" indent="0" algn="l">
                        <a:lnSpc>
                          <a:spcPts val="1200"/>
                        </a:lnSpc>
                        <a:spcAft>
                          <a:spcPts val="0"/>
                        </a:spcAft>
                      </a:pPr>
                      <a:r>
                        <a:rPr lang="ja-JP" sz="1400" kern="100" spc="-100" baseline="0" dirty="0" smtClean="0">
                          <a:solidFill>
                            <a:srgbClr val="000000"/>
                          </a:solidFill>
                          <a:effectLst/>
                          <a:latin typeface="Century"/>
                          <a:ea typeface="ＭＳ Ｐ明朝"/>
                          <a:cs typeface="Times New Roman"/>
                        </a:rPr>
                        <a:t>（医科・歯科・薬）</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治療・ケアの方針</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基本</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42</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看取りの方針</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基本</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43</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本人・家族の意向</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基本</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dirty="0">
                          <a:effectLst/>
                          <a:latin typeface="ＭＳ Ｐ明朝"/>
                          <a:ea typeface="ＭＳ 明朝"/>
                          <a:cs typeface="Times New Roman"/>
                        </a:rPr>
                        <a:t>44</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主訴・問題点</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a:solidFill>
                            <a:srgbClr val="000000"/>
                          </a:solidFill>
                          <a:effectLst/>
                          <a:latin typeface="Century"/>
                          <a:ea typeface="ＭＳ Ｐ明朝"/>
                          <a:cs typeface="Times New Roman"/>
                        </a:rPr>
                        <a:t>基本</a:t>
                      </a:r>
                      <a:endParaRPr lang="ja-JP" sz="1400" kern="100" spc="-10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00">
                <a:tc>
                  <a:txBody>
                    <a:bodyPr/>
                    <a:lstStyle/>
                    <a:p>
                      <a:pPr algn="ctr">
                        <a:spcAft>
                          <a:spcPts val="0"/>
                        </a:spcAft>
                      </a:pPr>
                      <a:r>
                        <a:rPr lang="en-US" sz="1400" kern="100" spc="-100" baseline="0">
                          <a:effectLst/>
                          <a:latin typeface="ＭＳ Ｐ明朝"/>
                          <a:ea typeface="ＭＳ 明朝"/>
                          <a:cs typeface="Times New Roman"/>
                        </a:rPr>
                        <a:t>45</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200"/>
                        </a:lnSpc>
                        <a:spcAft>
                          <a:spcPts val="0"/>
                        </a:spcAft>
                      </a:pPr>
                      <a:r>
                        <a:rPr lang="ja-JP" sz="1400" kern="100" spc="-100" baseline="0">
                          <a:solidFill>
                            <a:srgbClr val="000000"/>
                          </a:solidFill>
                          <a:effectLst/>
                          <a:latin typeface="Century"/>
                          <a:ea typeface="ＭＳ Ｐ明朝"/>
                          <a:cs typeface="Times New Roman"/>
                        </a:rPr>
                        <a:t>予後・余命、理解</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spc="-100" baseline="0" dirty="0">
                          <a:solidFill>
                            <a:srgbClr val="000000"/>
                          </a:solidFill>
                          <a:effectLst/>
                          <a:latin typeface="Century"/>
                          <a:ea typeface="ＭＳ Ｐ明朝"/>
                          <a:cs typeface="Times New Roman"/>
                        </a:rPr>
                        <a:t>基本</a:t>
                      </a:r>
                      <a:endParaRPr lang="ja-JP" sz="1400" kern="100" spc="-10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835060145"/>
              </p:ext>
            </p:extLst>
          </p:nvPr>
        </p:nvGraphicFramePr>
        <p:xfrm>
          <a:off x="2943494" y="728617"/>
          <a:ext cx="2996658" cy="227785"/>
        </p:xfrm>
        <a:graphic>
          <a:graphicData uri="http://schemas.openxmlformats.org/drawingml/2006/table">
            <a:tbl>
              <a:tblPr firstRow="1" firstCol="1" bandRow="1"/>
              <a:tblGrid>
                <a:gridCol w="314476"/>
                <a:gridCol w="737966"/>
                <a:gridCol w="1440160"/>
                <a:gridCol w="504056"/>
              </a:tblGrid>
              <a:tr h="227785">
                <a:tc>
                  <a:txBody>
                    <a:bodyPr/>
                    <a:lstStyle/>
                    <a:p>
                      <a:pPr algn="ctr">
                        <a:spcAft>
                          <a:spcPts val="0"/>
                        </a:spcAft>
                      </a:pPr>
                      <a:r>
                        <a:rPr lang="en-US" sz="1200" kern="100" spc="-100" baseline="0" dirty="0">
                          <a:effectLst/>
                          <a:latin typeface="ＭＳ Ｐゴシック"/>
                          <a:ea typeface="ＭＳ 明朝"/>
                          <a:cs typeface="Arial"/>
                        </a:rPr>
                        <a:t>No</a:t>
                      </a:r>
                      <a:endParaRPr lang="ja-JP" sz="12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100" baseline="0" dirty="0">
                          <a:solidFill>
                            <a:srgbClr val="000000"/>
                          </a:solidFill>
                          <a:effectLst/>
                          <a:latin typeface="Century"/>
                          <a:ea typeface="ＭＳ Ｐゴシック"/>
                          <a:cs typeface="Times New Roman"/>
                        </a:rPr>
                        <a:t>中項目</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100" baseline="0" dirty="0">
                          <a:solidFill>
                            <a:srgbClr val="000000"/>
                          </a:solidFill>
                          <a:effectLst/>
                          <a:latin typeface="Century"/>
                          <a:ea typeface="ＭＳ Ｐゴシック"/>
                          <a:cs typeface="Times New Roman"/>
                        </a:rPr>
                        <a:t>小項目</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100" baseline="0" dirty="0">
                          <a:solidFill>
                            <a:srgbClr val="000000"/>
                          </a:solidFill>
                          <a:effectLst/>
                          <a:latin typeface="Century"/>
                          <a:ea typeface="ＭＳ Ｐゴシック"/>
                          <a:cs typeface="Times New Roman"/>
                        </a:rPr>
                        <a:t>区分</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17</a:t>
            </a:fld>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3125422881"/>
              </p:ext>
            </p:extLst>
          </p:nvPr>
        </p:nvGraphicFramePr>
        <p:xfrm>
          <a:off x="6066844" y="965652"/>
          <a:ext cx="2983042" cy="5008660"/>
        </p:xfrm>
        <a:graphic>
          <a:graphicData uri="http://schemas.openxmlformats.org/drawingml/2006/table">
            <a:tbl>
              <a:tblPr firstRow="1" firstCol="1" bandRow="1"/>
              <a:tblGrid>
                <a:gridCol w="318746"/>
                <a:gridCol w="648072"/>
                <a:gridCol w="1584176"/>
                <a:gridCol w="432048"/>
              </a:tblGrid>
              <a:tr h="316520">
                <a:tc>
                  <a:txBody>
                    <a:bodyPr/>
                    <a:lstStyle/>
                    <a:p>
                      <a:pPr algn="ctr">
                        <a:lnSpc>
                          <a:spcPts val="1500"/>
                        </a:lnSpc>
                        <a:spcAft>
                          <a:spcPts val="0"/>
                        </a:spcAft>
                      </a:pPr>
                      <a:r>
                        <a:rPr lang="en-US" sz="1400" kern="100" spc="-100" baseline="0" dirty="0">
                          <a:effectLst/>
                          <a:latin typeface="ＭＳ Ｐ明朝"/>
                          <a:ea typeface="ＭＳ 明朝"/>
                          <a:cs typeface="Times New Roman"/>
                        </a:rPr>
                        <a:t>46</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ja-JP" sz="1400" kern="100" spc="-100" baseline="0" dirty="0">
                          <a:solidFill>
                            <a:srgbClr val="000000"/>
                          </a:solidFill>
                          <a:effectLst/>
                          <a:latin typeface="Century"/>
                          <a:ea typeface="ＭＳ Ｐ明朝"/>
                          <a:cs typeface="Times New Roman"/>
                        </a:rPr>
                        <a:t>特別な医療処置</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100" spc="-100" baseline="0" dirty="0">
                          <a:solidFill>
                            <a:srgbClr val="000000"/>
                          </a:solidFill>
                          <a:effectLst/>
                          <a:latin typeface="Century"/>
                          <a:ea typeface="ＭＳ Ｐ明朝"/>
                          <a:cs typeface="Times New Roman"/>
                        </a:rPr>
                        <a:t>種類</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520">
                <a:tc>
                  <a:txBody>
                    <a:bodyPr/>
                    <a:lstStyle/>
                    <a:p>
                      <a:pPr algn="ctr">
                        <a:lnSpc>
                          <a:spcPts val="1500"/>
                        </a:lnSpc>
                        <a:spcAft>
                          <a:spcPts val="0"/>
                        </a:spcAft>
                      </a:pPr>
                      <a:r>
                        <a:rPr lang="en-US" sz="1400" kern="100" spc="-100" baseline="0" dirty="0">
                          <a:effectLst/>
                          <a:latin typeface="ＭＳ Ｐ明朝"/>
                          <a:ea typeface="ＭＳ 明朝"/>
                          <a:cs typeface="Times New Roman"/>
                        </a:rPr>
                        <a:t>47</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500"/>
                        </a:lnSpc>
                        <a:spcAft>
                          <a:spcPts val="0"/>
                        </a:spcAft>
                      </a:pPr>
                      <a:r>
                        <a:rPr lang="ja-JP" sz="1400" kern="100" spc="-100" baseline="0" dirty="0">
                          <a:solidFill>
                            <a:srgbClr val="000000"/>
                          </a:solidFill>
                          <a:effectLst/>
                          <a:latin typeface="Century"/>
                          <a:ea typeface="ＭＳ Ｐ明朝"/>
                          <a:cs typeface="Times New Roman"/>
                        </a:rPr>
                        <a:t>説明</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84">
                <a:tc>
                  <a:txBody>
                    <a:bodyPr/>
                    <a:lstStyle/>
                    <a:p>
                      <a:pPr algn="ctr">
                        <a:lnSpc>
                          <a:spcPts val="1500"/>
                        </a:lnSpc>
                        <a:spcAft>
                          <a:spcPts val="0"/>
                        </a:spcAft>
                      </a:pPr>
                      <a:r>
                        <a:rPr lang="en-US" sz="1400" kern="100" spc="-100" baseline="0">
                          <a:effectLst/>
                          <a:latin typeface="ＭＳ Ｐ明朝"/>
                          <a:ea typeface="ＭＳ 明朝"/>
                          <a:cs typeface="Times New Roman"/>
                        </a:rPr>
                        <a:t>48</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ts val="1500"/>
                        </a:lnSpc>
                        <a:spcAft>
                          <a:spcPts val="0"/>
                        </a:spcAft>
                      </a:pPr>
                      <a:r>
                        <a:rPr lang="ja-JP" sz="1400" kern="100" spc="-100" baseline="0" dirty="0">
                          <a:solidFill>
                            <a:srgbClr val="000000"/>
                          </a:solidFill>
                          <a:effectLst/>
                          <a:latin typeface="Century"/>
                          <a:ea typeface="ＭＳ Ｐ明朝"/>
                          <a:cs typeface="Times New Roman"/>
                        </a:rPr>
                        <a:t>歯科</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100" spc="-100" baseline="0" dirty="0">
                          <a:solidFill>
                            <a:srgbClr val="000000"/>
                          </a:solidFill>
                          <a:effectLst/>
                          <a:latin typeface="Century"/>
                          <a:ea typeface="ＭＳ Ｐ明朝"/>
                          <a:cs typeface="Times New Roman"/>
                        </a:rPr>
                        <a:t>過去</a:t>
                      </a:r>
                      <a:r>
                        <a:rPr lang="en-US" sz="1400" kern="100" spc="-100" baseline="0" dirty="0">
                          <a:solidFill>
                            <a:srgbClr val="000000"/>
                          </a:solidFill>
                          <a:effectLst/>
                          <a:latin typeface="Century"/>
                          <a:ea typeface="ＭＳ Ｐ明朝"/>
                          <a:cs typeface="Times New Roman"/>
                        </a:rPr>
                        <a:t>1</a:t>
                      </a:r>
                      <a:r>
                        <a:rPr lang="ja-JP" sz="1400" kern="100" spc="-100" baseline="0" dirty="0">
                          <a:solidFill>
                            <a:srgbClr val="000000"/>
                          </a:solidFill>
                          <a:effectLst/>
                          <a:latin typeface="Century"/>
                          <a:ea typeface="ＭＳ Ｐ明朝"/>
                          <a:cs typeface="Times New Roman"/>
                        </a:rPr>
                        <a:t>年の歯科受診の有無</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dirty="0">
                          <a:solidFill>
                            <a:srgbClr val="000000"/>
                          </a:solidFill>
                          <a:effectLst/>
                          <a:latin typeface="Century"/>
                          <a:ea typeface="ＭＳ Ｐ明朝"/>
                          <a:cs typeface="Times New Roman"/>
                        </a:rPr>
                        <a:t>基本</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84">
                <a:tc>
                  <a:txBody>
                    <a:bodyPr/>
                    <a:lstStyle/>
                    <a:p>
                      <a:pPr algn="ctr">
                        <a:lnSpc>
                          <a:spcPts val="1500"/>
                        </a:lnSpc>
                        <a:spcAft>
                          <a:spcPts val="0"/>
                        </a:spcAft>
                      </a:pPr>
                      <a:r>
                        <a:rPr lang="en-US" sz="1400" kern="100" spc="-100" baseline="0" dirty="0">
                          <a:effectLst/>
                          <a:latin typeface="ＭＳ Ｐ明朝"/>
                          <a:ea typeface="ＭＳ 明朝"/>
                          <a:cs typeface="Times New Roman"/>
                        </a:rPr>
                        <a:t>49</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500"/>
                        </a:lnSpc>
                        <a:spcAft>
                          <a:spcPts val="0"/>
                        </a:spcAft>
                      </a:pPr>
                      <a:r>
                        <a:rPr lang="ja-JP" sz="1400" kern="100" spc="-100" baseline="0" dirty="0">
                          <a:solidFill>
                            <a:srgbClr val="000000"/>
                          </a:solidFill>
                          <a:effectLst/>
                          <a:latin typeface="Century"/>
                          <a:ea typeface="ＭＳ Ｐ明朝"/>
                          <a:cs typeface="Times New Roman"/>
                        </a:rPr>
                        <a:t>歯科診療・処置（義歯、歯周病）の状況</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基本</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84">
                <a:tc>
                  <a:txBody>
                    <a:bodyPr/>
                    <a:lstStyle/>
                    <a:p>
                      <a:pPr algn="ctr">
                        <a:lnSpc>
                          <a:spcPts val="1500"/>
                        </a:lnSpc>
                        <a:spcAft>
                          <a:spcPts val="0"/>
                        </a:spcAft>
                      </a:pPr>
                      <a:r>
                        <a:rPr lang="en-US" sz="1400" kern="100" spc="-100" baseline="0" dirty="0">
                          <a:effectLst/>
                          <a:latin typeface="ＭＳ Ｐ明朝"/>
                          <a:ea typeface="ＭＳ 明朝"/>
                          <a:cs typeface="Times New Roman"/>
                        </a:rPr>
                        <a:t>50</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500"/>
                        </a:lnSpc>
                        <a:spcAft>
                          <a:spcPts val="0"/>
                        </a:spcAft>
                      </a:pPr>
                      <a:r>
                        <a:rPr lang="ja-JP" sz="1400" kern="100" spc="-100" baseline="0" dirty="0">
                          <a:solidFill>
                            <a:srgbClr val="000000"/>
                          </a:solidFill>
                          <a:effectLst/>
                          <a:latin typeface="Century"/>
                          <a:ea typeface="ＭＳ Ｐ明朝"/>
                          <a:cs typeface="Times New Roman"/>
                        </a:rPr>
                        <a:t>専門</a:t>
                      </a:r>
                      <a:r>
                        <a:rPr lang="ja-JP" sz="1400" kern="100" spc="-100" baseline="0" dirty="0">
                          <a:effectLst/>
                          <a:latin typeface="Century"/>
                          <a:ea typeface="ＭＳ Ｐ明朝"/>
                          <a:cs typeface="Times New Roman"/>
                        </a:rPr>
                        <a:t>職による口腔ケアの状況</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基本</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425">
                <a:tc>
                  <a:txBody>
                    <a:bodyPr/>
                    <a:lstStyle/>
                    <a:p>
                      <a:pPr algn="ctr">
                        <a:lnSpc>
                          <a:spcPts val="1500"/>
                        </a:lnSpc>
                        <a:spcAft>
                          <a:spcPts val="0"/>
                        </a:spcAft>
                      </a:pPr>
                      <a:r>
                        <a:rPr lang="en-US" sz="1400" kern="100" spc="-100" baseline="0">
                          <a:effectLst/>
                          <a:latin typeface="ＭＳ Ｐ明朝"/>
                          <a:ea typeface="ＭＳ 明朝"/>
                          <a:cs typeface="Times New Roman"/>
                        </a:rPr>
                        <a:t>51</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500"/>
                        </a:lnSpc>
                        <a:spcAft>
                          <a:spcPts val="0"/>
                        </a:spcAft>
                      </a:pPr>
                      <a:r>
                        <a:rPr lang="ja-JP" sz="1400" kern="100" spc="-100" baseline="0" dirty="0">
                          <a:solidFill>
                            <a:srgbClr val="000000"/>
                          </a:solidFill>
                          <a:effectLst/>
                          <a:latin typeface="Century"/>
                          <a:ea typeface="ＭＳ Ｐ明朝"/>
                          <a:cs typeface="Times New Roman"/>
                        </a:rPr>
                        <a:t>摂食・嚥下や食形態等の指導に歯科医師が参加</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基本</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84">
                <a:tc>
                  <a:txBody>
                    <a:bodyPr/>
                    <a:lstStyle/>
                    <a:p>
                      <a:pPr algn="ctr">
                        <a:lnSpc>
                          <a:spcPts val="1500"/>
                        </a:lnSpc>
                        <a:spcAft>
                          <a:spcPts val="0"/>
                        </a:spcAft>
                      </a:pPr>
                      <a:r>
                        <a:rPr lang="en-US" sz="1400" kern="100" spc="-100" baseline="0">
                          <a:effectLst/>
                          <a:latin typeface="ＭＳ Ｐ明朝"/>
                          <a:ea typeface="ＭＳ 明朝"/>
                          <a:cs typeface="Times New Roman"/>
                        </a:rPr>
                        <a:t>52</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500"/>
                        </a:lnSpc>
                        <a:spcAft>
                          <a:spcPts val="0"/>
                        </a:spcAft>
                      </a:pPr>
                      <a:r>
                        <a:rPr lang="ja-JP" sz="1400" kern="100" spc="-100" baseline="0" dirty="0">
                          <a:solidFill>
                            <a:srgbClr val="000000"/>
                          </a:solidFill>
                          <a:effectLst/>
                          <a:latin typeface="Century"/>
                          <a:ea typeface="ＭＳ Ｐ明朝"/>
                          <a:cs typeface="Times New Roman"/>
                        </a:rPr>
                        <a:t>歯科専門職の連携状況</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基本</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520">
                <a:tc>
                  <a:txBody>
                    <a:bodyPr/>
                    <a:lstStyle/>
                    <a:p>
                      <a:pPr algn="ctr">
                        <a:lnSpc>
                          <a:spcPts val="1500"/>
                        </a:lnSpc>
                        <a:spcAft>
                          <a:spcPts val="0"/>
                        </a:spcAft>
                      </a:pPr>
                      <a:r>
                        <a:rPr lang="en-US" sz="1400" kern="100" spc="-100" baseline="0">
                          <a:effectLst/>
                          <a:latin typeface="ＭＳ Ｐ明朝"/>
                          <a:ea typeface="ＭＳ 明朝"/>
                          <a:cs typeface="Times New Roman"/>
                        </a:rPr>
                        <a:t>53</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薬</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100" spc="-100" baseline="0" dirty="0">
                          <a:solidFill>
                            <a:srgbClr val="000000"/>
                          </a:solidFill>
                          <a:effectLst/>
                          <a:latin typeface="Century"/>
                          <a:ea typeface="ＭＳ Ｐ明朝"/>
                          <a:cs typeface="Times New Roman"/>
                        </a:rPr>
                        <a:t>薬品名</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基本</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520">
                <a:tc>
                  <a:txBody>
                    <a:bodyPr/>
                    <a:lstStyle/>
                    <a:p>
                      <a:pPr algn="ctr">
                        <a:lnSpc>
                          <a:spcPts val="1500"/>
                        </a:lnSpc>
                        <a:spcAft>
                          <a:spcPts val="0"/>
                        </a:spcAft>
                      </a:pPr>
                      <a:r>
                        <a:rPr lang="en-US" sz="1400" kern="100" spc="-100" baseline="0" dirty="0">
                          <a:effectLst/>
                          <a:latin typeface="ＭＳ Ｐ明朝"/>
                          <a:ea typeface="ＭＳ 明朝"/>
                          <a:cs typeface="Times New Roman"/>
                        </a:rPr>
                        <a:t>54</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500"/>
                        </a:lnSpc>
                        <a:spcAft>
                          <a:spcPts val="0"/>
                        </a:spcAft>
                      </a:pPr>
                      <a:r>
                        <a:rPr lang="ja-JP" sz="1400" kern="100" spc="-100" baseline="0" dirty="0">
                          <a:solidFill>
                            <a:srgbClr val="000000"/>
                          </a:solidFill>
                          <a:effectLst/>
                          <a:latin typeface="Century"/>
                          <a:ea typeface="ＭＳ Ｐ明朝"/>
                          <a:cs typeface="Times New Roman"/>
                        </a:rPr>
                        <a:t>副作用</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520">
                <a:tc>
                  <a:txBody>
                    <a:bodyPr/>
                    <a:lstStyle/>
                    <a:p>
                      <a:pPr algn="ctr">
                        <a:lnSpc>
                          <a:spcPts val="1500"/>
                        </a:lnSpc>
                        <a:spcAft>
                          <a:spcPts val="0"/>
                        </a:spcAft>
                      </a:pPr>
                      <a:r>
                        <a:rPr lang="en-US" sz="1400" kern="100" spc="-100" baseline="0" dirty="0">
                          <a:effectLst/>
                          <a:latin typeface="ＭＳ Ｐ明朝"/>
                          <a:ea typeface="ＭＳ 明朝"/>
                          <a:cs typeface="Times New Roman"/>
                        </a:rPr>
                        <a:t>55</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500"/>
                        </a:lnSpc>
                        <a:spcAft>
                          <a:spcPts val="0"/>
                        </a:spcAft>
                      </a:pPr>
                      <a:r>
                        <a:rPr lang="ja-JP" sz="1400" kern="100" spc="-100" baseline="0" dirty="0">
                          <a:solidFill>
                            <a:srgbClr val="000000"/>
                          </a:solidFill>
                          <a:effectLst/>
                          <a:latin typeface="Century"/>
                          <a:ea typeface="ＭＳ Ｐ明朝"/>
                          <a:cs typeface="Times New Roman"/>
                        </a:rPr>
                        <a:t>調剤日・調剤方法</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dirty="0">
                          <a:solidFill>
                            <a:srgbClr val="000000"/>
                          </a:solidFill>
                          <a:effectLst/>
                          <a:latin typeface="Century"/>
                          <a:ea typeface="ＭＳ Ｐ明朝"/>
                          <a:cs typeface="Times New Roman"/>
                        </a:rPr>
                        <a:t>選択</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520">
                <a:tc>
                  <a:txBody>
                    <a:bodyPr/>
                    <a:lstStyle/>
                    <a:p>
                      <a:pPr algn="ctr">
                        <a:lnSpc>
                          <a:spcPts val="1500"/>
                        </a:lnSpc>
                        <a:spcAft>
                          <a:spcPts val="0"/>
                        </a:spcAft>
                      </a:pPr>
                      <a:r>
                        <a:rPr lang="en-US" sz="1400" kern="100" spc="-100" baseline="0" dirty="0">
                          <a:effectLst/>
                          <a:latin typeface="ＭＳ Ｐ明朝"/>
                          <a:ea typeface="ＭＳ 明朝"/>
                          <a:cs typeface="Times New Roman"/>
                        </a:rPr>
                        <a:t>56</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500"/>
                        </a:lnSpc>
                        <a:spcAft>
                          <a:spcPts val="0"/>
                        </a:spcAft>
                      </a:pPr>
                      <a:r>
                        <a:rPr lang="ja-JP" sz="1400" kern="100" spc="-100" baseline="0" dirty="0">
                          <a:solidFill>
                            <a:srgbClr val="000000"/>
                          </a:solidFill>
                          <a:effectLst/>
                          <a:latin typeface="Century"/>
                          <a:ea typeface="ＭＳ Ｐ明朝"/>
                          <a:cs typeface="Times New Roman"/>
                        </a:rPr>
                        <a:t>処方者名</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dirty="0">
                          <a:solidFill>
                            <a:srgbClr val="000000"/>
                          </a:solidFill>
                          <a:effectLst/>
                          <a:latin typeface="Century"/>
                          <a:ea typeface="ＭＳ Ｐ明朝"/>
                          <a:cs typeface="Times New Roman"/>
                        </a:rPr>
                        <a:t>選択</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520">
                <a:tc>
                  <a:txBody>
                    <a:bodyPr/>
                    <a:lstStyle/>
                    <a:p>
                      <a:pPr algn="ctr">
                        <a:lnSpc>
                          <a:spcPts val="1500"/>
                        </a:lnSpc>
                        <a:spcAft>
                          <a:spcPts val="0"/>
                        </a:spcAft>
                      </a:pPr>
                      <a:r>
                        <a:rPr lang="en-US" sz="1400" kern="100" spc="-100" baseline="0" dirty="0">
                          <a:effectLst/>
                          <a:latin typeface="ＭＳ Ｐ明朝"/>
                          <a:ea typeface="ＭＳ 明朝"/>
                          <a:cs typeface="Times New Roman"/>
                        </a:rPr>
                        <a:t>57</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500"/>
                        </a:lnSpc>
                        <a:spcAft>
                          <a:spcPts val="0"/>
                        </a:spcAft>
                      </a:pPr>
                      <a:r>
                        <a:rPr lang="ja-JP" sz="1400" kern="100" spc="-100" baseline="0" dirty="0">
                          <a:solidFill>
                            <a:srgbClr val="000000"/>
                          </a:solidFill>
                          <a:effectLst/>
                          <a:latin typeface="Century"/>
                          <a:ea typeface="ＭＳ Ｐ明朝"/>
                          <a:cs typeface="Times New Roman"/>
                        </a:rPr>
                        <a:t>処方医療機関</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dirty="0">
                          <a:solidFill>
                            <a:srgbClr val="000000"/>
                          </a:solidFill>
                          <a:effectLst/>
                          <a:latin typeface="Century"/>
                          <a:ea typeface="ＭＳ Ｐ明朝"/>
                          <a:cs typeface="Times New Roman"/>
                        </a:rPr>
                        <a:t>基本</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520">
                <a:tc>
                  <a:txBody>
                    <a:bodyPr/>
                    <a:lstStyle/>
                    <a:p>
                      <a:pPr algn="ctr">
                        <a:lnSpc>
                          <a:spcPts val="1500"/>
                        </a:lnSpc>
                        <a:spcAft>
                          <a:spcPts val="0"/>
                        </a:spcAft>
                      </a:pPr>
                      <a:r>
                        <a:rPr lang="en-US" sz="1400" kern="100" spc="-100" baseline="0" dirty="0">
                          <a:solidFill>
                            <a:srgbClr val="000000"/>
                          </a:solidFill>
                          <a:effectLst/>
                          <a:latin typeface="ＭＳ Ｐ明朝"/>
                          <a:ea typeface="ＭＳ 明朝"/>
                          <a:cs typeface="Arial"/>
                        </a:rPr>
                        <a:t>58</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500"/>
                        </a:lnSpc>
                        <a:spcAft>
                          <a:spcPts val="0"/>
                        </a:spcAft>
                      </a:pPr>
                      <a:r>
                        <a:rPr lang="ja-JP" sz="1400" kern="100" spc="-100" baseline="0" dirty="0">
                          <a:solidFill>
                            <a:srgbClr val="000000"/>
                          </a:solidFill>
                          <a:effectLst/>
                          <a:latin typeface="Century"/>
                          <a:ea typeface="ＭＳ Ｐ明朝"/>
                          <a:cs typeface="Times New Roman"/>
                        </a:rPr>
                        <a:t>剤形</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dirty="0">
                          <a:solidFill>
                            <a:srgbClr val="000000"/>
                          </a:solidFill>
                          <a:effectLst/>
                          <a:latin typeface="Century"/>
                          <a:ea typeface="ＭＳ Ｐ明朝"/>
                          <a:cs typeface="Times New Roman"/>
                        </a:rPr>
                        <a:t>選択</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84">
                <a:tc>
                  <a:txBody>
                    <a:bodyPr/>
                    <a:lstStyle/>
                    <a:p>
                      <a:pPr algn="ctr">
                        <a:lnSpc>
                          <a:spcPts val="1500"/>
                        </a:lnSpc>
                        <a:spcAft>
                          <a:spcPts val="0"/>
                        </a:spcAft>
                      </a:pPr>
                      <a:r>
                        <a:rPr lang="en-US" sz="1400" kern="100" spc="-100" baseline="0" dirty="0">
                          <a:solidFill>
                            <a:srgbClr val="000000"/>
                          </a:solidFill>
                          <a:effectLst/>
                          <a:latin typeface="ＭＳ Ｐ明朝"/>
                          <a:ea typeface="ＭＳ 明朝"/>
                          <a:cs typeface="Arial"/>
                        </a:rPr>
                        <a:t>59</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just">
                        <a:lnSpc>
                          <a:spcPts val="1500"/>
                        </a:lnSpc>
                        <a:spcAft>
                          <a:spcPts val="0"/>
                        </a:spcAft>
                      </a:pPr>
                      <a:r>
                        <a:rPr lang="ja-JP" sz="1400" kern="100" spc="-100" baseline="0" dirty="0">
                          <a:solidFill>
                            <a:srgbClr val="000000"/>
                          </a:solidFill>
                          <a:effectLst/>
                          <a:latin typeface="Century"/>
                          <a:ea typeface="ＭＳ Ｐ明朝"/>
                          <a:cs typeface="Times New Roman"/>
                        </a:rPr>
                        <a:t>服用内容（回数、時期）</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dirty="0">
                          <a:solidFill>
                            <a:srgbClr val="000000"/>
                          </a:solidFill>
                          <a:effectLst/>
                          <a:latin typeface="Century"/>
                          <a:ea typeface="ＭＳ Ｐ明朝"/>
                          <a:cs typeface="Times New Roman"/>
                        </a:rPr>
                        <a:t>選択</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410832448"/>
              </p:ext>
            </p:extLst>
          </p:nvPr>
        </p:nvGraphicFramePr>
        <p:xfrm>
          <a:off x="6066844" y="752292"/>
          <a:ext cx="2998680" cy="213360"/>
        </p:xfrm>
        <a:graphic>
          <a:graphicData uri="http://schemas.openxmlformats.org/drawingml/2006/table">
            <a:tbl>
              <a:tblPr firstRow="1" firstCol="1" bandRow="1"/>
              <a:tblGrid>
                <a:gridCol w="318746"/>
                <a:gridCol w="648072"/>
                <a:gridCol w="1584176"/>
                <a:gridCol w="447686"/>
              </a:tblGrid>
              <a:tr h="194082">
                <a:tc>
                  <a:txBody>
                    <a:bodyPr/>
                    <a:lstStyle/>
                    <a:p>
                      <a:pPr algn="ctr">
                        <a:spcAft>
                          <a:spcPts val="0"/>
                        </a:spcAft>
                      </a:pPr>
                      <a:r>
                        <a:rPr lang="en-US" sz="1200" kern="100" dirty="0">
                          <a:effectLst/>
                          <a:latin typeface="ＭＳ Ｐゴシック"/>
                          <a:ea typeface="ＭＳ 明朝"/>
                          <a:cs typeface="Arial"/>
                        </a:rPr>
                        <a:t>No</a:t>
                      </a:r>
                      <a:endParaRPr lang="ja-JP" sz="1200" kern="10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100" baseline="0" dirty="0">
                          <a:solidFill>
                            <a:srgbClr val="000000"/>
                          </a:solidFill>
                          <a:effectLst/>
                          <a:latin typeface="Century"/>
                          <a:ea typeface="ＭＳ Ｐゴシック"/>
                          <a:cs typeface="Times New Roman"/>
                        </a:rPr>
                        <a:t>中項目</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dirty="0">
                          <a:solidFill>
                            <a:srgbClr val="000000"/>
                          </a:solidFill>
                          <a:effectLst/>
                          <a:latin typeface="Century"/>
                          <a:ea typeface="ＭＳ Ｐゴシック"/>
                          <a:cs typeface="Times New Roman"/>
                        </a:rPr>
                        <a:t>小項目</a:t>
                      </a:r>
                      <a:endParaRPr lang="ja-JP" sz="1400" kern="10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dirty="0">
                          <a:solidFill>
                            <a:srgbClr val="000000"/>
                          </a:solidFill>
                          <a:effectLst/>
                          <a:latin typeface="Century"/>
                          <a:ea typeface="ＭＳ Ｐゴシック"/>
                          <a:cs typeface="Times New Roman"/>
                        </a:rPr>
                        <a:t>区分</a:t>
                      </a:r>
                      <a:endParaRPr lang="ja-JP" sz="1400" kern="10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
        <p:nvSpPr>
          <p:cNvPr id="10" name="正方形/長方形 9"/>
          <p:cNvSpPr/>
          <p:nvPr/>
        </p:nvSpPr>
        <p:spPr>
          <a:xfrm rot="5400000">
            <a:off x="-155093" y="6586273"/>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359</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42764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0572" y="363514"/>
            <a:ext cx="47525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r>
              <a:rPr kumimoji="1" lang="ja-JP" altLang="en-US" sz="1600" b="1" i="0" u="none" strike="noStrike" cap="none" normalizeH="0" baseline="0" dirty="0" smtClean="0">
                <a:ln>
                  <a:noFill/>
                </a:ln>
                <a:solidFill>
                  <a:schemeClr val="tx1"/>
                </a:solidFill>
                <a:effectLst/>
                <a:latin typeface="+mn-ea"/>
                <a:ea typeface="+mn-ea"/>
                <a:cs typeface="Times New Roman" pitchFamily="18" charset="0"/>
              </a:rPr>
              <a:t>■</a:t>
            </a:r>
            <a:r>
              <a:rPr lang="ja-JP" altLang="en-US" sz="1600" b="1" dirty="0" smtClean="0">
                <a:solidFill>
                  <a:schemeClr val="tx1"/>
                </a:solidFill>
                <a:latin typeface="+mn-ea"/>
                <a:ea typeface="+mn-ea"/>
                <a:cs typeface="Times New Roman" pitchFamily="18" charset="0"/>
              </a:rPr>
              <a:t>介護・生活</a:t>
            </a:r>
            <a:r>
              <a:rPr kumimoji="1" lang="ja-JP" altLang="en-US" sz="1600" b="1" i="0" u="none" strike="noStrike" cap="none" normalizeH="0" baseline="0" dirty="0" smtClean="0">
                <a:ln>
                  <a:noFill/>
                </a:ln>
                <a:solidFill>
                  <a:schemeClr val="tx1"/>
                </a:solidFill>
                <a:effectLst/>
                <a:latin typeface="+mn-ea"/>
                <a:ea typeface="+mn-ea"/>
                <a:cs typeface="Times New Roman" pitchFamily="18" charset="0"/>
              </a:rPr>
              <a:t>に関する</a:t>
            </a:r>
            <a:r>
              <a:rPr lang="ja-JP" altLang="ja-JP" sz="1600" b="1" dirty="0" smtClean="0">
                <a:latin typeface="+mn-ea"/>
                <a:ea typeface="+mn-ea"/>
              </a:rPr>
              <a:t>情報項目</a:t>
            </a:r>
            <a:r>
              <a:rPr lang="ja-JP" altLang="en-US" sz="1400" b="1" dirty="0" smtClean="0">
                <a:latin typeface="+mn-ea"/>
                <a:ea typeface="+mn-ea"/>
              </a:rPr>
              <a:t>　（</a:t>
            </a:r>
            <a:r>
              <a:rPr lang="en-US" altLang="ja-JP" sz="1400" b="1" dirty="0">
                <a:latin typeface="+mn-ea"/>
              </a:rPr>
              <a:t>71</a:t>
            </a:r>
            <a:r>
              <a:rPr lang="ja-JP" altLang="en-US" sz="1400" b="1" dirty="0" smtClean="0">
                <a:latin typeface="+mn-ea"/>
                <a:ea typeface="+mn-ea"/>
              </a:rPr>
              <a:t>項目）</a:t>
            </a:r>
            <a:endParaRPr kumimoji="1" lang="ja-JP" altLang="ja-JP" sz="1400" b="1" i="0" u="none" strike="noStrike" cap="none" normalizeH="0" baseline="0" dirty="0" smtClean="0">
              <a:ln>
                <a:noFill/>
              </a:ln>
              <a:solidFill>
                <a:schemeClr val="tx1"/>
              </a:solidFill>
              <a:effectLst/>
              <a:latin typeface="+mn-ea"/>
              <a:ea typeface="+mn-ea"/>
              <a:cs typeface="ＭＳ Ｐゴシック"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755071889"/>
              </p:ext>
            </p:extLst>
          </p:nvPr>
        </p:nvGraphicFramePr>
        <p:xfrm>
          <a:off x="58056" y="735676"/>
          <a:ext cx="3168352" cy="4781991"/>
        </p:xfrm>
        <a:graphic>
          <a:graphicData uri="http://schemas.openxmlformats.org/drawingml/2006/table">
            <a:tbl>
              <a:tblPr firstRow="1" firstCol="1" bandRow="1"/>
              <a:tblGrid>
                <a:gridCol w="288032"/>
                <a:gridCol w="648072"/>
                <a:gridCol w="1633624"/>
                <a:gridCol w="598624"/>
              </a:tblGrid>
              <a:tr h="173044">
                <a:tc>
                  <a:txBody>
                    <a:bodyPr/>
                    <a:lstStyle/>
                    <a:p>
                      <a:pPr algn="ctr">
                        <a:lnSpc>
                          <a:spcPts val="1500"/>
                        </a:lnSpc>
                        <a:spcAft>
                          <a:spcPts val="0"/>
                        </a:spcAft>
                      </a:pPr>
                      <a:r>
                        <a:rPr lang="en-US" sz="1400" kern="100" spc="-100" baseline="0" dirty="0">
                          <a:solidFill>
                            <a:srgbClr val="000000"/>
                          </a:solidFill>
                          <a:effectLst/>
                          <a:latin typeface="ＭＳ Ｐゴシック"/>
                          <a:ea typeface="ＭＳ 明朝"/>
                          <a:cs typeface="Arial"/>
                        </a:rPr>
                        <a:t>No</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ts val="1500"/>
                        </a:lnSpc>
                        <a:spcAft>
                          <a:spcPts val="0"/>
                        </a:spcAft>
                      </a:pPr>
                      <a:r>
                        <a:rPr lang="ja-JP" sz="1400" kern="100" spc="-100" baseline="0" dirty="0">
                          <a:solidFill>
                            <a:srgbClr val="000000"/>
                          </a:solidFill>
                          <a:effectLst/>
                          <a:latin typeface="Century"/>
                          <a:ea typeface="ＭＳ Ｐゴシック"/>
                          <a:cs typeface="Times New Roman"/>
                        </a:rPr>
                        <a:t>中項目</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ts val="1500"/>
                        </a:lnSpc>
                        <a:spcAft>
                          <a:spcPts val="0"/>
                        </a:spcAft>
                      </a:pPr>
                      <a:r>
                        <a:rPr lang="ja-JP" sz="1400" kern="100" spc="-100" baseline="0" dirty="0">
                          <a:solidFill>
                            <a:srgbClr val="000000"/>
                          </a:solidFill>
                          <a:effectLst/>
                          <a:latin typeface="Century"/>
                          <a:ea typeface="ＭＳ Ｐゴシック"/>
                          <a:cs typeface="Times New Roman"/>
                        </a:rPr>
                        <a:t>小項目</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ts val="1500"/>
                        </a:lnSpc>
                        <a:spcAft>
                          <a:spcPts val="0"/>
                        </a:spcAft>
                      </a:pPr>
                      <a:r>
                        <a:rPr lang="ja-JP" sz="1400" kern="100" spc="-100" baseline="0" dirty="0">
                          <a:solidFill>
                            <a:srgbClr val="000000"/>
                          </a:solidFill>
                          <a:effectLst/>
                          <a:latin typeface="Century"/>
                          <a:ea typeface="ＭＳ Ｐゴシック"/>
                          <a:cs typeface="Times New Roman"/>
                        </a:rPr>
                        <a:t>区分</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45034">
                <a:tc>
                  <a:txBody>
                    <a:bodyPr/>
                    <a:lstStyle/>
                    <a:p>
                      <a:pPr algn="ctr">
                        <a:lnSpc>
                          <a:spcPts val="1500"/>
                        </a:lnSpc>
                        <a:spcAft>
                          <a:spcPts val="0"/>
                        </a:spcAft>
                      </a:pPr>
                      <a:r>
                        <a:rPr lang="en-US" sz="1400" kern="100" spc="-100" baseline="0" dirty="0">
                          <a:solidFill>
                            <a:srgbClr val="000000"/>
                          </a:solidFill>
                          <a:effectLst/>
                          <a:latin typeface="ＭＳ Ｐ明朝"/>
                          <a:ea typeface="ＭＳ 明朝"/>
                          <a:cs typeface="Arial"/>
                        </a:rPr>
                        <a:t>1</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ts val="1500"/>
                        </a:lnSpc>
                        <a:spcAft>
                          <a:spcPts val="0"/>
                        </a:spcAft>
                      </a:pPr>
                      <a:r>
                        <a:rPr lang="ja-JP" sz="1400" kern="100" spc="-100" baseline="0" dirty="0" smtClean="0">
                          <a:solidFill>
                            <a:srgbClr val="000000"/>
                          </a:solidFill>
                          <a:effectLst/>
                          <a:latin typeface="Century"/>
                          <a:ea typeface="ＭＳ Ｐ明朝"/>
                          <a:cs typeface="Times New Roman"/>
                        </a:rPr>
                        <a:t>ケアサービ</a:t>
                      </a:r>
                      <a:r>
                        <a:rPr lang="ja-JP" altLang="en-US" sz="1400" kern="100" spc="-100" baseline="0" dirty="0" smtClean="0">
                          <a:solidFill>
                            <a:srgbClr val="000000"/>
                          </a:solidFill>
                          <a:effectLst/>
                          <a:latin typeface="Century"/>
                          <a:ea typeface="ＭＳ Ｐ明朝"/>
                          <a:cs typeface="Times New Roman"/>
                        </a:rPr>
                        <a:t>ス</a:t>
                      </a:r>
                      <a:r>
                        <a:rPr lang="ja-JP" sz="1400" kern="100" spc="-100" baseline="0" dirty="0" smtClean="0">
                          <a:solidFill>
                            <a:srgbClr val="000000"/>
                          </a:solidFill>
                          <a:effectLst/>
                          <a:latin typeface="Century"/>
                          <a:ea typeface="ＭＳ Ｐ明朝"/>
                          <a:cs typeface="Times New Roman"/>
                        </a:rPr>
                        <a:t>計画</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総合的な援助の方針</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dirty="0">
                          <a:solidFill>
                            <a:srgbClr val="000000"/>
                          </a:solidFill>
                          <a:effectLst/>
                          <a:latin typeface="Century"/>
                          <a:ea typeface="ＭＳ Ｐ明朝"/>
                          <a:cs typeface="Times New Roman"/>
                        </a:rPr>
                        <a:t>基本</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030">
                <a:tc>
                  <a:txBody>
                    <a:bodyPr/>
                    <a:lstStyle/>
                    <a:p>
                      <a:pPr algn="ctr">
                        <a:lnSpc>
                          <a:spcPts val="1500"/>
                        </a:lnSpc>
                        <a:spcAft>
                          <a:spcPts val="0"/>
                        </a:spcAft>
                      </a:pPr>
                      <a:r>
                        <a:rPr lang="en-US" sz="1400" kern="100" spc="-100" baseline="0" dirty="0">
                          <a:solidFill>
                            <a:srgbClr val="000000"/>
                          </a:solidFill>
                          <a:effectLst/>
                          <a:latin typeface="ＭＳ Ｐ明朝"/>
                          <a:ea typeface="ＭＳ 明朝"/>
                          <a:cs typeface="Arial"/>
                        </a:rPr>
                        <a:t>2</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生活全般の課題ニーズ</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基本</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09">
                <a:tc>
                  <a:txBody>
                    <a:bodyPr/>
                    <a:lstStyle/>
                    <a:p>
                      <a:pPr algn="ctr">
                        <a:lnSpc>
                          <a:spcPts val="1500"/>
                        </a:lnSpc>
                        <a:spcAft>
                          <a:spcPts val="0"/>
                        </a:spcAft>
                      </a:pPr>
                      <a:r>
                        <a:rPr lang="en-US" sz="1400" kern="100" spc="-100" baseline="0" dirty="0">
                          <a:solidFill>
                            <a:srgbClr val="000000"/>
                          </a:solidFill>
                          <a:effectLst/>
                          <a:latin typeface="ＭＳ Ｐ明朝"/>
                          <a:ea typeface="ＭＳ 明朝"/>
                          <a:cs typeface="Arial"/>
                        </a:rPr>
                        <a:t>3</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援助目標（長期）</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基本</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14">
                <a:tc>
                  <a:txBody>
                    <a:bodyPr/>
                    <a:lstStyle/>
                    <a:p>
                      <a:pPr algn="ctr">
                        <a:lnSpc>
                          <a:spcPts val="1500"/>
                        </a:lnSpc>
                        <a:spcAft>
                          <a:spcPts val="0"/>
                        </a:spcAft>
                      </a:pPr>
                      <a:r>
                        <a:rPr lang="en-US" sz="1400" kern="100" spc="-100" baseline="0" dirty="0">
                          <a:solidFill>
                            <a:srgbClr val="000000"/>
                          </a:solidFill>
                          <a:effectLst/>
                          <a:latin typeface="ＭＳ Ｐ明朝"/>
                          <a:ea typeface="ＭＳ 明朝"/>
                          <a:cs typeface="Arial"/>
                        </a:rPr>
                        <a:t>4</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援助目標（短期）</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基本</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627">
                <a:tc rowSpan="2">
                  <a:txBody>
                    <a:bodyPr/>
                    <a:lstStyle/>
                    <a:p>
                      <a:pPr algn="ctr">
                        <a:lnSpc>
                          <a:spcPts val="1500"/>
                        </a:lnSpc>
                        <a:spcAft>
                          <a:spcPts val="0"/>
                        </a:spcAft>
                      </a:pPr>
                      <a:r>
                        <a:rPr lang="en-US" sz="1400" kern="100" spc="-100" baseline="0">
                          <a:solidFill>
                            <a:srgbClr val="000000"/>
                          </a:solidFill>
                          <a:effectLst/>
                          <a:latin typeface="ＭＳ Ｐ明朝"/>
                          <a:ea typeface="ＭＳ 明朝"/>
                          <a:cs typeface="Arial"/>
                        </a:rPr>
                        <a:t>5</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4">
                  <a:txBody>
                    <a:bodyPr/>
                    <a:lstStyle/>
                    <a:p>
                      <a:pPr algn="ctr">
                        <a:lnSpc>
                          <a:spcPts val="1500"/>
                        </a:lnSpc>
                        <a:spcAft>
                          <a:spcPts val="0"/>
                        </a:spcAft>
                      </a:pPr>
                      <a:r>
                        <a:rPr lang="ja-JP" sz="1400" kern="100" spc="-100" baseline="0" dirty="0" smtClean="0">
                          <a:solidFill>
                            <a:srgbClr val="000000"/>
                          </a:solidFill>
                          <a:effectLst/>
                          <a:latin typeface="Century"/>
                          <a:ea typeface="ＭＳ Ｐ明朝"/>
                          <a:cs typeface="Times New Roman"/>
                        </a:rPr>
                        <a:t>身体機能</a:t>
                      </a:r>
                      <a:endParaRPr lang="en-US" altLang="ja-JP" sz="1400" kern="100" spc="-100" baseline="0" dirty="0" smtClean="0">
                        <a:solidFill>
                          <a:srgbClr val="000000"/>
                        </a:solidFill>
                        <a:effectLst/>
                        <a:latin typeface="Century"/>
                        <a:ea typeface="ＭＳ Ｐ明朝"/>
                        <a:cs typeface="Times New Roman"/>
                      </a:endParaRPr>
                    </a:p>
                    <a:p>
                      <a:pPr marL="0" indent="0" algn="ctr">
                        <a:lnSpc>
                          <a:spcPts val="1500"/>
                        </a:lnSpc>
                        <a:spcAft>
                          <a:spcPts val="0"/>
                        </a:spcAft>
                      </a:pPr>
                      <a:r>
                        <a:rPr lang="en-US" sz="1400" kern="100" spc="-100" baseline="0" dirty="0" smtClean="0">
                          <a:solidFill>
                            <a:srgbClr val="000000"/>
                          </a:solidFill>
                          <a:effectLst/>
                          <a:latin typeface="Century"/>
                          <a:ea typeface="ＭＳ Ｐ明朝"/>
                          <a:cs typeface="Times New Roman"/>
                        </a:rPr>
                        <a:t/>
                      </a:r>
                      <a:br>
                        <a:rPr lang="en-US" sz="1400" kern="100" spc="-100" baseline="0" dirty="0" smtClean="0">
                          <a:solidFill>
                            <a:srgbClr val="000000"/>
                          </a:solidFill>
                          <a:effectLst/>
                          <a:latin typeface="Century"/>
                          <a:ea typeface="ＭＳ Ｐ明朝"/>
                          <a:cs typeface="Times New Roman"/>
                        </a:rPr>
                      </a:br>
                      <a:r>
                        <a:rPr lang="ja-JP" sz="1400" kern="100" spc="-100" baseline="0" dirty="0" smtClean="0">
                          <a:solidFill>
                            <a:srgbClr val="000000"/>
                          </a:solidFill>
                          <a:effectLst/>
                          <a:latin typeface="Century"/>
                          <a:ea typeface="ＭＳ Ｐ明朝"/>
                          <a:cs typeface="Times New Roman"/>
                        </a:rPr>
                        <a:t>（認定</a:t>
                      </a:r>
                      <a:endParaRPr lang="en-US" altLang="ja-JP" sz="1400" kern="100" spc="-100" baseline="0" dirty="0" smtClean="0">
                        <a:solidFill>
                          <a:srgbClr val="000000"/>
                        </a:solidFill>
                        <a:effectLst/>
                        <a:latin typeface="Century"/>
                        <a:ea typeface="ＭＳ Ｐ明朝"/>
                        <a:cs typeface="Times New Roman"/>
                      </a:endParaRPr>
                    </a:p>
                    <a:p>
                      <a:pPr marL="0" indent="0" algn="r">
                        <a:lnSpc>
                          <a:spcPts val="1500"/>
                        </a:lnSpc>
                        <a:spcAft>
                          <a:spcPts val="0"/>
                        </a:spcAft>
                      </a:pPr>
                      <a:r>
                        <a:rPr lang="ja-JP" altLang="en-US" sz="1400" kern="100" spc="-100" baseline="0" dirty="0" smtClean="0">
                          <a:solidFill>
                            <a:srgbClr val="000000"/>
                          </a:solidFill>
                          <a:effectLst/>
                          <a:latin typeface="Century"/>
                          <a:ea typeface="ＭＳ Ｐ明朝"/>
                          <a:cs typeface="Times New Roman"/>
                        </a:rPr>
                        <a:t>調査</a:t>
                      </a:r>
                      <a:r>
                        <a:rPr lang="ja-JP" sz="1400" kern="100" spc="-100" baseline="0" dirty="0" smtClean="0">
                          <a:solidFill>
                            <a:srgbClr val="000000"/>
                          </a:solidFill>
                          <a:effectLst/>
                          <a:latin typeface="Century"/>
                          <a:ea typeface="ＭＳ Ｐ明朝"/>
                          <a:cs typeface="Times New Roman"/>
                        </a:rPr>
                        <a:t>）</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麻痺等の有無</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dirty="0">
                          <a:solidFill>
                            <a:srgbClr val="000000"/>
                          </a:solidFill>
                          <a:effectLst/>
                          <a:latin typeface="Century"/>
                          <a:ea typeface="ＭＳ Ｐ明朝"/>
                          <a:cs typeface="Times New Roman"/>
                        </a:rPr>
                        <a:t>選択</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93">
                <a:tc vMerge="1">
                  <a:txBody>
                    <a:bodyPr/>
                    <a:lstStyle/>
                    <a:p>
                      <a:endParaRPr kumimoji="1" lang="ja-JP" altLang="en-US"/>
                    </a:p>
                  </a:txBody>
                  <a:tcPr/>
                </a:tc>
                <a:tc vMerge="1">
                  <a:txBody>
                    <a:bodyPr/>
                    <a:lstStyle/>
                    <a:p>
                      <a:endParaRPr kumimoji="1" lang="ja-JP" altLang="en-US"/>
                    </a:p>
                  </a:txBody>
                  <a:tcPr/>
                </a:tc>
                <a:tc rowSpan="2">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関節の動く範囲の制限の有無</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025">
                <a:tc>
                  <a:txBody>
                    <a:bodyPr/>
                    <a:lstStyle/>
                    <a:p>
                      <a:pPr algn="ctr">
                        <a:lnSpc>
                          <a:spcPts val="1500"/>
                        </a:lnSpc>
                        <a:spcAft>
                          <a:spcPts val="0"/>
                        </a:spcAft>
                      </a:pPr>
                      <a:r>
                        <a:rPr lang="en-US" sz="1400" kern="100" spc="-100" baseline="0" dirty="0">
                          <a:solidFill>
                            <a:srgbClr val="000000"/>
                          </a:solidFill>
                          <a:effectLst/>
                          <a:latin typeface="ＭＳ Ｐ明朝"/>
                          <a:ea typeface="ＭＳ 明朝"/>
                          <a:cs typeface="Arial"/>
                        </a:rPr>
                        <a:t>6</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pPr algn="l">
                        <a:lnSpc>
                          <a:spcPts val="1200"/>
                        </a:lnSpc>
                        <a:spcAft>
                          <a:spcPts val="0"/>
                        </a:spcAft>
                      </a:pPr>
                      <a:endParaRPr lang="ja-JP" sz="14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ja-JP" sz="14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09">
                <a:tc>
                  <a:txBody>
                    <a:bodyPr/>
                    <a:lstStyle/>
                    <a:p>
                      <a:pPr algn="ctr">
                        <a:lnSpc>
                          <a:spcPts val="1500"/>
                        </a:lnSpc>
                        <a:spcAft>
                          <a:spcPts val="0"/>
                        </a:spcAft>
                      </a:pPr>
                      <a:r>
                        <a:rPr lang="en-US" sz="1400" kern="100" spc="-100" baseline="0" dirty="0">
                          <a:solidFill>
                            <a:srgbClr val="000000"/>
                          </a:solidFill>
                          <a:effectLst/>
                          <a:latin typeface="ＭＳ Ｐ明朝"/>
                          <a:ea typeface="ＭＳ 明朝"/>
                          <a:cs typeface="Arial"/>
                        </a:rPr>
                        <a:t>7</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寝返り</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09">
                <a:tc>
                  <a:txBody>
                    <a:bodyPr/>
                    <a:lstStyle/>
                    <a:p>
                      <a:pPr algn="ctr">
                        <a:lnSpc>
                          <a:spcPts val="1500"/>
                        </a:lnSpc>
                        <a:spcAft>
                          <a:spcPts val="0"/>
                        </a:spcAft>
                      </a:pPr>
                      <a:r>
                        <a:rPr lang="en-US" sz="1400" kern="100" spc="-100" baseline="0" dirty="0">
                          <a:solidFill>
                            <a:srgbClr val="000000"/>
                          </a:solidFill>
                          <a:effectLst/>
                          <a:latin typeface="ＭＳ Ｐ明朝"/>
                          <a:ea typeface="ＭＳ 明朝"/>
                          <a:cs typeface="Arial"/>
                        </a:rPr>
                        <a:t>8</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起き上がり</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14">
                <a:tc>
                  <a:txBody>
                    <a:bodyPr/>
                    <a:lstStyle/>
                    <a:p>
                      <a:pPr algn="ctr">
                        <a:lnSpc>
                          <a:spcPts val="1500"/>
                        </a:lnSpc>
                        <a:spcAft>
                          <a:spcPts val="0"/>
                        </a:spcAft>
                      </a:pPr>
                      <a:r>
                        <a:rPr lang="en-US" sz="1400" kern="100" spc="-100" baseline="0">
                          <a:solidFill>
                            <a:srgbClr val="000000"/>
                          </a:solidFill>
                          <a:effectLst/>
                          <a:latin typeface="ＭＳ Ｐ明朝"/>
                          <a:ea typeface="ＭＳ 明朝"/>
                          <a:cs typeface="Arial"/>
                        </a:rPr>
                        <a:t>9</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座位保持</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14">
                <a:tc>
                  <a:txBody>
                    <a:bodyPr/>
                    <a:lstStyle/>
                    <a:p>
                      <a:pPr algn="ctr">
                        <a:lnSpc>
                          <a:spcPts val="1500"/>
                        </a:lnSpc>
                        <a:spcAft>
                          <a:spcPts val="0"/>
                        </a:spcAft>
                      </a:pPr>
                      <a:r>
                        <a:rPr lang="en-US" sz="1400" kern="100" spc="-100" baseline="0">
                          <a:solidFill>
                            <a:srgbClr val="000000"/>
                          </a:solidFill>
                          <a:effectLst/>
                          <a:latin typeface="ＭＳ Ｐ明朝"/>
                          <a:ea typeface="ＭＳ 明朝"/>
                          <a:cs typeface="Arial"/>
                        </a:rPr>
                        <a:t>10</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両足での立体保持</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09">
                <a:tc>
                  <a:txBody>
                    <a:bodyPr/>
                    <a:lstStyle/>
                    <a:p>
                      <a:pPr algn="ctr">
                        <a:lnSpc>
                          <a:spcPts val="1500"/>
                        </a:lnSpc>
                        <a:spcAft>
                          <a:spcPts val="0"/>
                        </a:spcAft>
                      </a:pPr>
                      <a:r>
                        <a:rPr lang="en-US" sz="1400" kern="100" spc="-100" baseline="0" dirty="0">
                          <a:solidFill>
                            <a:srgbClr val="000000"/>
                          </a:solidFill>
                          <a:effectLst/>
                          <a:latin typeface="ＭＳ Ｐ明朝"/>
                          <a:ea typeface="ＭＳ 明朝"/>
                          <a:cs typeface="Arial"/>
                        </a:rPr>
                        <a:t>11</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歩行</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19">
                <a:tc>
                  <a:txBody>
                    <a:bodyPr/>
                    <a:lstStyle/>
                    <a:p>
                      <a:pPr algn="ctr">
                        <a:lnSpc>
                          <a:spcPts val="1500"/>
                        </a:lnSpc>
                        <a:spcAft>
                          <a:spcPts val="0"/>
                        </a:spcAft>
                      </a:pPr>
                      <a:r>
                        <a:rPr lang="en-US" sz="1400" kern="100" spc="-100" baseline="0">
                          <a:solidFill>
                            <a:srgbClr val="000000"/>
                          </a:solidFill>
                          <a:effectLst/>
                          <a:latin typeface="ＭＳ Ｐ明朝"/>
                          <a:ea typeface="ＭＳ 明朝"/>
                          <a:cs typeface="Arial"/>
                        </a:rPr>
                        <a:t>12</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立ち上がり</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19">
                <a:tc>
                  <a:txBody>
                    <a:bodyPr/>
                    <a:lstStyle/>
                    <a:p>
                      <a:pPr algn="ctr">
                        <a:lnSpc>
                          <a:spcPts val="1500"/>
                        </a:lnSpc>
                        <a:spcAft>
                          <a:spcPts val="0"/>
                        </a:spcAft>
                      </a:pPr>
                      <a:r>
                        <a:rPr lang="en-US" sz="1400" kern="100" spc="-100" baseline="0" dirty="0">
                          <a:solidFill>
                            <a:srgbClr val="000000"/>
                          </a:solidFill>
                          <a:effectLst/>
                          <a:latin typeface="ＭＳ Ｐ明朝"/>
                          <a:ea typeface="ＭＳ 明朝"/>
                          <a:cs typeface="Arial"/>
                        </a:rPr>
                        <a:t>13</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片足での立ち居保持</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19">
                <a:tc>
                  <a:txBody>
                    <a:bodyPr/>
                    <a:lstStyle/>
                    <a:p>
                      <a:pPr algn="ctr">
                        <a:lnSpc>
                          <a:spcPts val="1500"/>
                        </a:lnSpc>
                        <a:spcAft>
                          <a:spcPts val="0"/>
                        </a:spcAft>
                      </a:pPr>
                      <a:r>
                        <a:rPr lang="en-US" sz="1400" kern="100" spc="-100" baseline="0">
                          <a:solidFill>
                            <a:srgbClr val="000000"/>
                          </a:solidFill>
                          <a:effectLst/>
                          <a:latin typeface="ＭＳ Ｐ明朝"/>
                          <a:ea typeface="ＭＳ 明朝"/>
                          <a:cs typeface="Arial"/>
                        </a:rPr>
                        <a:t>14</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洗身</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19">
                <a:tc>
                  <a:txBody>
                    <a:bodyPr/>
                    <a:lstStyle/>
                    <a:p>
                      <a:pPr algn="ctr">
                        <a:lnSpc>
                          <a:spcPts val="1500"/>
                        </a:lnSpc>
                        <a:spcAft>
                          <a:spcPts val="0"/>
                        </a:spcAft>
                      </a:pPr>
                      <a:r>
                        <a:rPr lang="en-US" sz="1400" kern="100" spc="-100" baseline="0">
                          <a:solidFill>
                            <a:srgbClr val="000000"/>
                          </a:solidFill>
                          <a:effectLst/>
                          <a:latin typeface="ＭＳ Ｐ明朝"/>
                          <a:ea typeface="ＭＳ 明朝"/>
                          <a:cs typeface="Arial"/>
                        </a:rPr>
                        <a:t>15</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爪切り</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19">
                <a:tc>
                  <a:txBody>
                    <a:bodyPr/>
                    <a:lstStyle/>
                    <a:p>
                      <a:pPr algn="ctr">
                        <a:lnSpc>
                          <a:spcPts val="1500"/>
                        </a:lnSpc>
                        <a:spcAft>
                          <a:spcPts val="0"/>
                        </a:spcAft>
                      </a:pPr>
                      <a:r>
                        <a:rPr lang="en-US" sz="1400" kern="100" spc="-100" baseline="0">
                          <a:solidFill>
                            <a:srgbClr val="000000"/>
                          </a:solidFill>
                          <a:effectLst/>
                          <a:latin typeface="ＭＳ Ｐ明朝"/>
                          <a:ea typeface="ＭＳ 明朝"/>
                          <a:cs typeface="Arial"/>
                        </a:rPr>
                        <a:t>16</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握力</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a:solidFill>
                            <a:srgbClr val="000000"/>
                          </a:solidFill>
                          <a:effectLst/>
                          <a:latin typeface="Century"/>
                          <a:ea typeface="ＭＳ Ｐ明朝"/>
                          <a:cs typeface="Times New Roman"/>
                        </a:rPr>
                        <a:t>選択</a:t>
                      </a:r>
                      <a:endParaRPr lang="ja-JP" sz="1400" kern="100" spc="-10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09">
                <a:tc>
                  <a:txBody>
                    <a:bodyPr/>
                    <a:lstStyle/>
                    <a:p>
                      <a:pPr algn="ctr">
                        <a:lnSpc>
                          <a:spcPts val="1500"/>
                        </a:lnSpc>
                        <a:spcAft>
                          <a:spcPts val="0"/>
                        </a:spcAft>
                      </a:pPr>
                      <a:r>
                        <a:rPr lang="en-US" sz="1400" kern="100" spc="-100" baseline="0" dirty="0">
                          <a:solidFill>
                            <a:srgbClr val="000000"/>
                          </a:solidFill>
                          <a:effectLst/>
                          <a:latin typeface="ＭＳ Ｐ明朝"/>
                          <a:ea typeface="ＭＳ 明朝"/>
                          <a:cs typeface="Arial"/>
                        </a:rPr>
                        <a:t>17</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00" baseline="0" dirty="0">
                          <a:solidFill>
                            <a:srgbClr val="000000"/>
                          </a:solidFill>
                          <a:effectLst/>
                          <a:latin typeface="Century"/>
                          <a:ea typeface="ＭＳ Ｐ明朝"/>
                          <a:cs typeface="Times New Roman"/>
                        </a:rPr>
                        <a:t>聴力</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00" baseline="0" dirty="0">
                          <a:solidFill>
                            <a:srgbClr val="000000"/>
                          </a:solidFill>
                          <a:effectLst/>
                          <a:latin typeface="Century"/>
                          <a:ea typeface="ＭＳ Ｐ明朝"/>
                          <a:cs typeface="Times New Roman"/>
                        </a:rPr>
                        <a:t>選択</a:t>
                      </a:r>
                      <a:endParaRPr lang="ja-JP" sz="1400" kern="100" spc="-10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829847500"/>
              </p:ext>
            </p:extLst>
          </p:nvPr>
        </p:nvGraphicFramePr>
        <p:xfrm>
          <a:off x="3288556" y="928114"/>
          <a:ext cx="2592287" cy="5760000"/>
        </p:xfrm>
        <a:graphic>
          <a:graphicData uri="http://schemas.openxmlformats.org/drawingml/2006/table">
            <a:tbl>
              <a:tblPr firstRow="1" firstCol="1" bandRow="1"/>
              <a:tblGrid>
                <a:gridCol w="288031"/>
                <a:gridCol w="576064"/>
                <a:gridCol w="1296144"/>
                <a:gridCol w="432048"/>
              </a:tblGrid>
              <a:tr h="264322">
                <a:tc>
                  <a:txBody>
                    <a:bodyPr/>
                    <a:lstStyle/>
                    <a:p>
                      <a:pPr algn="ctr">
                        <a:lnSpc>
                          <a:spcPts val="1500"/>
                        </a:lnSpc>
                        <a:spcAft>
                          <a:spcPts val="0"/>
                        </a:spcAft>
                      </a:pPr>
                      <a:r>
                        <a:rPr lang="en-US" sz="1400" kern="100" spc="-150" baseline="0" dirty="0">
                          <a:solidFill>
                            <a:srgbClr val="000000"/>
                          </a:solidFill>
                          <a:effectLst/>
                          <a:latin typeface="ＭＳ Ｐ明朝"/>
                          <a:ea typeface="ＭＳ 明朝"/>
                          <a:cs typeface="Arial"/>
                        </a:rPr>
                        <a:t>18</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pPr algn="l">
                        <a:lnSpc>
                          <a:spcPts val="1500"/>
                        </a:lnSpc>
                        <a:spcAft>
                          <a:spcPts val="0"/>
                        </a:spcAft>
                      </a:pPr>
                      <a:r>
                        <a:rPr lang="ja-JP" sz="1400" kern="100" spc="-150" baseline="0" dirty="0" smtClean="0">
                          <a:solidFill>
                            <a:srgbClr val="000000"/>
                          </a:solidFill>
                          <a:effectLst/>
                          <a:latin typeface="Century"/>
                          <a:ea typeface="ＭＳ Ｐ明朝"/>
                          <a:cs typeface="Times New Roman"/>
                        </a:rPr>
                        <a:t>生活機能</a:t>
                      </a:r>
                      <a:endParaRPr lang="en-US" altLang="ja-JP" sz="1400" kern="100" spc="-150" baseline="0" dirty="0" smtClean="0">
                        <a:solidFill>
                          <a:srgbClr val="000000"/>
                        </a:solidFill>
                        <a:effectLst/>
                        <a:latin typeface="Century"/>
                        <a:ea typeface="ＭＳ Ｐ明朝"/>
                        <a:cs typeface="Times New Roman"/>
                      </a:endParaRPr>
                    </a:p>
                    <a:p>
                      <a:pPr algn="l">
                        <a:lnSpc>
                          <a:spcPts val="1500"/>
                        </a:lnSpc>
                        <a:spcAft>
                          <a:spcPts val="0"/>
                        </a:spcAft>
                      </a:pPr>
                      <a:r>
                        <a:rPr lang="en-US" sz="1400" kern="100" spc="-150" baseline="0" dirty="0">
                          <a:solidFill>
                            <a:srgbClr val="000000"/>
                          </a:solidFill>
                          <a:effectLst/>
                          <a:latin typeface="Century"/>
                          <a:ea typeface="ＭＳ Ｐ明朝"/>
                          <a:cs typeface="Times New Roman"/>
                        </a:rPr>
                        <a:t/>
                      </a:r>
                      <a:br>
                        <a:rPr lang="en-US" sz="1400" kern="100" spc="-150" baseline="0" dirty="0">
                          <a:solidFill>
                            <a:srgbClr val="000000"/>
                          </a:solidFill>
                          <a:effectLst/>
                          <a:latin typeface="Century"/>
                          <a:ea typeface="ＭＳ Ｐ明朝"/>
                          <a:cs typeface="Times New Roman"/>
                        </a:rPr>
                      </a:br>
                      <a:r>
                        <a:rPr lang="ja-JP" sz="1400" kern="100" spc="-150" baseline="0" dirty="0">
                          <a:solidFill>
                            <a:srgbClr val="000000"/>
                          </a:solidFill>
                          <a:effectLst/>
                          <a:latin typeface="Century"/>
                          <a:ea typeface="ＭＳ Ｐ明朝"/>
                          <a:cs typeface="Times New Roman"/>
                        </a:rPr>
                        <a:t>（</a:t>
                      </a:r>
                      <a:r>
                        <a:rPr lang="ja-JP" sz="1400" kern="100" spc="-150" baseline="0" dirty="0" smtClean="0">
                          <a:solidFill>
                            <a:srgbClr val="000000"/>
                          </a:solidFill>
                          <a:effectLst/>
                          <a:latin typeface="Century"/>
                          <a:ea typeface="ＭＳ Ｐ明朝"/>
                          <a:cs typeface="Times New Roman"/>
                        </a:rPr>
                        <a:t>認定</a:t>
                      </a:r>
                      <a:endParaRPr lang="en-US" altLang="ja-JP" sz="1400" kern="100" spc="-150" baseline="0" dirty="0" smtClean="0">
                        <a:solidFill>
                          <a:srgbClr val="000000"/>
                        </a:solidFill>
                        <a:effectLst/>
                        <a:latin typeface="Century"/>
                        <a:ea typeface="ＭＳ Ｐ明朝"/>
                        <a:cs typeface="Times New Roman"/>
                      </a:endParaRPr>
                    </a:p>
                    <a:p>
                      <a:pPr algn="l">
                        <a:lnSpc>
                          <a:spcPts val="1500"/>
                        </a:lnSpc>
                        <a:spcAft>
                          <a:spcPts val="0"/>
                        </a:spcAft>
                      </a:pPr>
                      <a:r>
                        <a:rPr lang="ja-JP" sz="1400" kern="100" spc="-150" baseline="0" dirty="0" smtClean="0">
                          <a:solidFill>
                            <a:srgbClr val="000000"/>
                          </a:solidFill>
                          <a:effectLst/>
                          <a:latin typeface="Century"/>
                          <a:ea typeface="ＭＳ Ｐ明朝"/>
                          <a:cs typeface="Times New Roman"/>
                        </a:rPr>
                        <a:t>調査）</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移乗</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22">
                <a:tc>
                  <a:txBody>
                    <a:bodyPr/>
                    <a:lstStyle/>
                    <a:p>
                      <a:pPr algn="ctr">
                        <a:lnSpc>
                          <a:spcPts val="1500"/>
                        </a:lnSpc>
                        <a:spcAft>
                          <a:spcPts val="0"/>
                        </a:spcAft>
                      </a:pPr>
                      <a:r>
                        <a:rPr lang="en-US" sz="1400" kern="100" spc="-150" baseline="0" dirty="0">
                          <a:solidFill>
                            <a:srgbClr val="000000"/>
                          </a:solidFill>
                          <a:effectLst/>
                          <a:latin typeface="ＭＳ Ｐ明朝"/>
                          <a:ea typeface="ＭＳ 明朝"/>
                          <a:cs typeface="Arial"/>
                        </a:rPr>
                        <a:t>19</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移動</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22">
                <a:tc>
                  <a:txBody>
                    <a:bodyPr/>
                    <a:lstStyle/>
                    <a:p>
                      <a:pPr algn="ctr">
                        <a:lnSpc>
                          <a:spcPts val="1500"/>
                        </a:lnSpc>
                        <a:spcAft>
                          <a:spcPts val="0"/>
                        </a:spcAft>
                      </a:pPr>
                      <a:r>
                        <a:rPr lang="en-US" sz="1400" kern="100" spc="-150" baseline="0" dirty="0">
                          <a:solidFill>
                            <a:srgbClr val="000000"/>
                          </a:solidFill>
                          <a:effectLst/>
                          <a:latin typeface="ＭＳ Ｐ明朝"/>
                          <a:ea typeface="ＭＳ 明朝"/>
                          <a:cs typeface="Arial"/>
                        </a:rPr>
                        <a:t>20</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嚥下</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22">
                <a:tc>
                  <a:txBody>
                    <a:bodyPr/>
                    <a:lstStyle/>
                    <a:p>
                      <a:pPr algn="ctr">
                        <a:lnSpc>
                          <a:spcPts val="1500"/>
                        </a:lnSpc>
                        <a:spcAft>
                          <a:spcPts val="0"/>
                        </a:spcAft>
                      </a:pPr>
                      <a:r>
                        <a:rPr lang="en-US" sz="1400" kern="100" spc="-150" baseline="0" dirty="0">
                          <a:solidFill>
                            <a:srgbClr val="000000"/>
                          </a:solidFill>
                          <a:effectLst/>
                          <a:latin typeface="ＭＳ Ｐ明朝"/>
                          <a:ea typeface="ＭＳ 明朝"/>
                          <a:cs typeface="Arial"/>
                        </a:rPr>
                        <a:t>21</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食事摂取</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22">
                <a:tc>
                  <a:txBody>
                    <a:bodyPr/>
                    <a:lstStyle/>
                    <a:p>
                      <a:pPr algn="ctr">
                        <a:lnSpc>
                          <a:spcPts val="1500"/>
                        </a:lnSpc>
                        <a:spcAft>
                          <a:spcPts val="0"/>
                        </a:spcAft>
                      </a:pPr>
                      <a:r>
                        <a:rPr lang="en-US" sz="1400" kern="100" spc="-150" baseline="0" dirty="0">
                          <a:solidFill>
                            <a:srgbClr val="000000"/>
                          </a:solidFill>
                          <a:effectLst/>
                          <a:latin typeface="ＭＳ Ｐ明朝"/>
                          <a:ea typeface="ＭＳ 明朝"/>
                          <a:cs typeface="Arial"/>
                        </a:rPr>
                        <a:t>22</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排尿</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22">
                <a:tc>
                  <a:txBody>
                    <a:bodyPr/>
                    <a:lstStyle/>
                    <a:p>
                      <a:pPr algn="ctr">
                        <a:lnSpc>
                          <a:spcPts val="1500"/>
                        </a:lnSpc>
                        <a:spcAft>
                          <a:spcPts val="0"/>
                        </a:spcAft>
                      </a:pPr>
                      <a:r>
                        <a:rPr lang="en-US" sz="1400" kern="100" spc="-150" baseline="0" dirty="0">
                          <a:effectLst/>
                          <a:latin typeface="ＭＳ Ｐ明朝"/>
                          <a:ea typeface="ＭＳ 明朝"/>
                          <a:cs typeface="Times New Roman"/>
                        </a:rPr>
                        <a:t>23</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排便</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22">
                <a:tc>
                  <a:txBody>
                    <a:bodyPr/>
                    <a:lstStyle/>
                    <a:p>
                      <a:pPr algn="ctr">
                        <a:lnSpc>
                          <a:spcPts val="1500"/>
                        </a:lnSpc>
                        <a:spcAft>
                          <a:spcPts val="0"/>
                        </a:spcAft>
                      </a:pPr>
                      <a:r>
                        <a:rPr lang="en-US" sz="1400" kern="100" spc="-150" baseline="0" dirty="0">
                          <a:effectLst/>
                          <a:latin typeface="ＭＳ Ｐ明朝"/>
                          <a:ea typeface="ＭＳ 明朝"/>
                          <a:cs typeface="Times New Roman"/>
                        </a:rPr>
                        <a:t>24</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口腔清潔</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22">
                <a:tc>
                  <a:txBody>
                    <a:bodyPr/>
                    <a:lstStyle/>
                    <a:p>
                      <a:pPr algn="ctr">
                        <a:lnSpc>
                          <a:spcPts val="1500"/>
                        </a:lnSpc>
                        <a:spcAft>
                          <a:spcPts val="0"/>
                        </a:spcAft>
                      </a:pPr>
                      <a:r>
                        <a:rPr lang="en-US" sz="1400" kern="100" spc="-150" baseline="0" dirty="0">
                          <a:effectLst/>
                          <a:latin typeface="ＭＳ Ｐ明朝"/>
                          <a:ea typeface="ＭＳ 明朝"/>
                          <a:cs typeface="Times New Roman"/>
                        </a:rPr>
                        <a:t>25</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洗顔</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22">
                <a:tc>
                  <a:txBody>
                    <a:bodyPr/>
                    <a:lstStyle/>
                    <a:p>
                      <a:pPr algn="ctr">
                        <a:lnSpc>
                          <a:spcPts val="1500"/>
                        </a:lnSpc>
                        <a:spcAft>
                          <a:spcPts val="0"/>
                        </a:spcAft>
                      </a:pPr>
                      <a:r>
                        <a:rPr lang="en-US" sz="1400" kern="100" spc="-150" baseline="0" dirty="0">
                          <a:effectLst/>
                          <a:latin typeface="ＭＳ Ｐ明朝"/>
                          <a:ea typeface="ＭＳ 明朝"/>
                          <a:cs typeface="Times New Roman"/>
                        </a:rPr>
                        <a:t>26</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洗髪</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22">
                <a:tc>
                  <a:txBody>
                    <a:bodyPr/>
                    <a:lstStyle/>
                    <a:p>
                      <a:pPr algn="ctr">
                        <a:lnSpc>
                          <a:spcPts val="1500"/>
                        </a:lnSpc>
                        <a:spcAft>
                          <a:spcPts val="0"/>
                        </a:spcAft>
                      </a:pPr>
                      <a:r>
                        <a:rPr lang="en-US" sz="1400" kern="100" spc="-150" baseline="0" dirty="0">
                          <a:effectLst/>
                          <a:latin typeface="ＭＳ Ｐ明朝"/>
                          <a:ea typeface="ＭＳ 明朝"/>
                          <a:cs typeface="Times New Roman"/>
                        </a:rPr>
                        <a:t>27</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上着の着脱</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22">
                <a:tc>
                  <a:txBody>
                    <a:bodyPr/>
                    <a:lstStyle/>
                    <a:p>
                      <a:pPr algn="ctr">
                        <a:lnSpc>
                          <a:spcPts val="1500"/>
                        </a:lnSpc>
                        <a:spcAft>
                          <a:spcPts val="0"/>
                        </a:spcAft>
                      </a:pPr>
                      <a:r>
                        <a:rPr lang="en-US" sz="1400" kern="100" spc="-150" baseline="0" dirty="0">
                          <a:effectLst/>
                          <a:latin typeface="ＭＳ Ｐ明朝"/>
                          <a:ea typeface="ＭＳ 明朝"/>
                          <a:cs typeface="Times New Roman"/>
                        </a:rPr>
                        <a:t>28</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ズボン等の着脱</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22">
                <a:tc>
                  <a:txBody>
                    <a:bodyPr/>
                    <a:lstStyle/>
                    <a:p>
                      <a:pPr algn="ctr">
                        <a:lnSpc>
                          <a:spcPts val="1500"/>
                        </a:lnSpc>
                        <a:spcAft>
                          <a:spcPts val="0"/>
                        </a:spcAft>
                      </a:pPr>
                      <a:r>
                        <a:rPr lang="en-US" sz="1400" kern="100" spc="-150" baseline="0" dirty="0">
                          <a:effectLst/>
                          <a:latin typeface="ＭＳ Ｐ明朝"/>
                          <a:ea typeface="ＭＳ 明朝"/>
                          <a:cs typeface="Times New Roman"/>
                        </a:rPr>
                        <a:t>29</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外出頻度</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22">
                <a:tc>
                  <a:txBody>
                    <a:bodyPr/>
                    <a:lstStyle/>
                    <a:p>
                      <a:pPr algn="ctr">
                        <a:lnSpc>
                          <a:spcPts val="1500"/>
                        </a:lnSpc>
                        <a:spcAft>
                          <a:spcPts val="0"/>
                        </a:spcAft>
                      </a:pPr>
                      <a:r>
                        <a:rPr lang="en-US" sz="1400" kern="100" spc="-150" baseline="0" dirty="0">
                          <a:effectLst/>
                          <a:latin typeface="ＭＳ Ｐ明朝"/>
                          <a:ea typeface="ＭＳ 明朝"/>
                          <a:cs typeface="Times New Roman"/>
                        </a:rPr>
                        <a:t>30</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l">
                        <a:lnSpc>
                          <a:spcPts val="1500"/>
                        </a:lnSpc>
                        <a:spcAft>
                          <a:spcPts val="0"/>
                        </a:spcAft>
                      </a:pPr>
                      <a:r>
                        <a:rPr lang="ja-JP" sz="1400" kern="100" spc="-150" baseline="0" dirty="0" smtClean="0">
                          <a:solidFill>
                            <a:srgbClr val="000000"/>
                          </a:solidFill>
                          <a:effectLst/>
                          <a:latin typeface="ＭＳ 明朝" panose="02020609040205080304" pitchFamily="17" charset="-128"/>
                          <a:ea typeface="ＭＳ 明朝" panose="02020609040205080304" pitchFamily="17" charset="-128"/>
                          <a:cs typeface="Times New Roman"/>
                        </a:rPr>
                        <a:t>認知</a:t>
                      </a:r>
                      <a:r>
                        <a:rPr lang="en-US" altLang="ja-JP" sz="1400" kern="100" spc="-150" baseline="0" dirty="0" smtClean="0">
                          <a:solidFill>
                            <a:srgbClr val="000000"/>
                          </a:solidFill>
                          <a:effectLst/>
                          <a:latin typeface="ＭＳ 明朝" panose="02020609040205080304" pitchFamily="17" charset="-128"/>
                          <a:ea typeface="ＭＳ 明朝" panose="02020609040205080304" pitchFamily="17" charset="-128"/>
                          <a:cs typeface="Times New Roman"/>
                        </a:rPr>
                        <a:t/>
                      </a:r>
                      <a:br>
                        <a:rPr lang="en-US" altLang="ja-JP" sz="1400" kern="100" spc="-150" baseline="0" dirty="0" smtClean="0">
                          <a:solidFill>
                            <a:srgbClr val="000000"/>
                          </a:solidFill>
                          <a:effectLst/>
                          <a:latin typeface="ＭＳ 明朝" panose="02020609040205080304" pitchFamily="17" charset="-128"/>
                          <a:ea typeface="ＭＳ 明朝" panose="02020609040205080304" pitchFamily="17" charset="-128"/>
                          <a:cs typeface="Times New Roman"/>
                        </a:rPr>
                      </a:br>
                      <a:r>
                        <a:rPr lang="ja-JP" altLang="en-US" sz="1400" kern="100" spc="-150" baseline="0" dirty="0" smtClean="0">
                          <a:solidFill>
                            <a:srgbClr val="000000"/>
                          </a:solidFill>
                          <a:effectLst/>
                          <a:latin typeface="ＭＳ 明朝" panose="02020609040205080304" pitchFamily="17" charset="-128"/>
                          <a:ea typeface="ＭＳ 明朝" panose="02020609040205080304" pitchFamily="17" charset="-128"/>
                          <a:cs typeface="Times New Roman"/>
                        </a:rPr>
                        <a:t>　</a:t>
                      </a:r>
                      <a:r>
                        <a:rPr lang="ja-JP" sz="1400" kern="100" spc="-150" baseline="0" dirty="0" smtClean="0">
                          <a:solidFill>
                            <a:srgbClr val="000000"/>
                          </a:solidFill>
                          <a:effectLst/>
                          <a:latin typeface="ＭＳ 明朝" panose="02020609040205080304" pitchFamily="17" charset="-128"/>
                          <a:ea typeface="ＭＳ 明朝" panose="02020609040205080304" pitchFamily="17" charset="-128"/>
                          <a:cs typeface="Times New Roman"/>
                        </a:rPr>
                        <a:t>機能</a:t>
                      </a:r>
                      <a:endParaRPr lang="en-US" altLang="ja-JP" sz="1400" kern="100" spc="-150" baseline="0" dirty="0" smtClean="0">
                        <a:solidFill>
                          <a:srgbClr val="000000"/>
                        </a:solidFill>
                        <a:effectLst/>
                        <a:latin typeface="ＭＳ 明朝" panose="02020609040205080304" pitchFamily="17" charset="-128"/>
                        <a:ea typeface="ＭＳ 明朝" panose="02020609040205080304" pitchFamily="17" charset="-128"/>
                        <a:cs typeface="Times New Roman"/>
                      </a:endParaRPr>
                    </a:p>
                    <a:p>
                      <a:pPr algn="l">
                        <a:lnSpc>
                          <a:spcPts val="1500"/>
                        </a:lnSpc>
                        <a:spcAft>
                          <a:spcPts val="0"/>
                        </a:spcAft>
                      </a:pPr>
                      <a:endParaRPr lang="en-US" altLang="ja-JP" sz="1400" kern="100" spc="-150" baseline="0" dirty="0" smtClean="0">
                        <a:solidFill>
                          <a:srgbClr val="000000"/>
                        </a:solidFill>
                        <a:effectLst/>
                        <a:latin typeface="ＭＳ 明朝" panose="02020609040205080304" pitchFamily="17" charset="-128"/>
                        <a:ea typeface="ＭＳ 明朝" panose="02020609040205080304" pitchFamily="17" charset="-128"/>
                        <a:cs typeface="Times New Roman"/>
                      </a:endParaRPr>
                    </a:p>
                    <a:p>
                      <a:pPr algn="l">
                        <a:lnSpc>
                          <a:spcPts val="1500"/>
                        </a:lnSpc>
                        <a:spcAft>
                          <a:spcPts val="0"/>
                        </a:spcAft>
                      </a:pPr>
                      <a:r>
                        <a:rPr lang="en-US" sz="1400" kern="100" spc="-150" baseline="0" dirty="0">
                          <a:solidFill>
                            <a:srgbClr val="000000"/>
                          </a:solidFill>
                          <a:effectLst/>
                          <a:latin typeface="ＭＳ 明朝" panose="02020609040205080304" pitchFamily="17" charset="-128"/>
                          <a:ea typeface="ＭＳ 明朝" panose="02020609040205080304" pitchFamily="17" charset="-128"/>
                          <a:cs typeface="Times New Roman"/>
                        </a:rPr>
                        <a:t/>
                      </a:r>
                      <a:br>
                        <a:rPr lang="en-US" sz="1400" kern="100" spc="-150" baseline="0" dirty="0">
                          <a:solidFill>
                            <a:srgbClr val="000000"/>
                          </a:solidFill>
                          <a:effectLst/>
                          <a:latin typeface="ＭＳ 明朝" panose="02020609040205080304" pitchFamily="17" charset="-128"/>
                          <a:ea typeface="ＭＳ 明朝" panose="02020609040205080304" pitchFamily="17" charset="-128"/>
                          <a:cs typeface="Times New Roman"/>
                        </a:rPr>
                      </a:br>
                      <a:r>
                        <a:rPr lang="ja-JP" sz="1400" kern="100" spc="-150" baseline="0" dirty="0">
                          <a:solidFill>
                            <a:srgbClr val="000000"/>
                          </a:solidFill>
                          <a:effectLst/>
                          <a:latin typeface="ＭＳ 明朝" panose="02020609040205080304" pitchFamily="17" charset="-128"/>
                          <a:ea typeface="ＭＳ 明朝" panose="02020609040205080304" pitchFamily="17" charset="-128"/>
                          <a:cs typeface="Times New Roman"/>
                        </a:rPr>
                        <a:t>（</a:t>
                      </a:r>
                      <a:r>
                        <a:rPr lang="ja-JP" sz="1400" kern="100" spc="-150" baseline="0" dirty="0" smtClean="0">
                          <a:solidFill>
                            <a:srgbClr val="000000"/>
                          </a:solidFill>
                          <a:effectLst/>
                          <a:latin typeface="ＭＳ 明朝" panose="02020609040205080304" pitchFamily="17" charset="-128"/>
                          <a:ea typeface="ＭＳ 明朝" panose="02020609040205080304" pitchFamily="17" charset="-128"/>
                          <a:cs typeface="Times New Roman"/>
                        </a:rPr>
                        <a:t>認定調査</a:t>
                      </a:r>
                      <a:r>
                        <a:rPr lang="ja-JP" sz="1400" kern="100" spc="-150" baseline="0" dirty="0" smtClean="0">
                          <a:solidFill>
                            <a:srgbClr val="000000"/>
                          </a:solidFill>
                          <a:effectLst/>
                          <a:latin typeface="Century"/>
                          <a:ea typeface="ＭＳ Ｐ明朝"/>
                          <a:cs typeface="Times New Roman"/>
                        </a:rPr>
                        <a:t>）</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意思の伝達</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12">
                <a:tc>
                  <a:txBody>
                    <a:bodyPr/>
                    <a:lstStyle/>
                    <a:p>
                      <a:pPr algn="ctr">
                        <a:lnSpc>
                          <a:spcPts val="1500"/>
                        </a:lnSpc>
                        <a:spcAft>
                          <a:spcPts val="0"/>
                        </a:spcAft>
                      </a:pPr>
                      <a:r>
                        <a:rPr lang="en-US" sz="1400" kern="100" spc="-150" baseline="0" dirty="0">
                          <a:effectLst/>
                          <a:latin typeface="ＭＳ Ｐ明朝"/>
                          <a:ea typeface="ＭＳ 明朝"/>
                          <a:cs typeface="Times New Roman"/>
                        </a:rPr>
                        <a:t>31</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毎日の日課の理解すること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12">
                <a:tc>
                  <a:txBody>
                    <a:bodyPr/>
                    <a:lstStyle/>
                    <a:p>
                      <a:pPr algn="ctr">
                        <a:lnSpc>
                          <a:spcPts val="1500"/>
                        </a:lnSpc>
                        <a:spcAft>
                          <a:spcPts val="0"/>
                        </a:spcAft>
                      </a:pPr>
                      <a:r>
                        <a:rPr lang="en-US" sz="1400" kern="100" spc="-150" baseline="0">
                          <a:effectLst/>
                          <a:latin typeface="ＭＳ Ｐ明朝"/>
                          <a:ea typeface="ＭＳ 明朝"/>
                          <a:cs typeface="Times New Roman"/>
                        </a:rPr>
                        <a:t>32</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生年月日と年齢を言うこと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22">
                <a:tc>
                  <a:txBody>
                    <a:bodyPr/>
                    <a:lstStyle/>
                    <a:p>
                      <a:pPr algn="ctr">
                        <a:lnSpc>
                          <a:spcPts val="1500"/>
                        </a:lnSpc>
                        <a:spcAft>
                          <a:spcPts val="0"/>
                        </a:spcAft>
                      </a:pPr>
                      <a:r>
                        <a:rPr lang="en-US" sz="1400" kern="100" spc="-150" baseline="0">
                          <a:effectLst/>
                          <a:latin typeface="ＭＳ Ｐ明朝"/>
                          <a:ea typeface="ＭＳ 明朝"/>
                          <a:cs typeface="Times New Roman"/>
                        </a:rPr>
                        <a:t>33</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短期記憶</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12">
                <a:tc>
                  <a:txBody>
                    <a:bodyPr/>
                    <a:lstStyle/>
                    <a:p>
                      <a:pPr algn="ctr">
                        <a:lnSpc>
                          <a:spcPts val="1500"/>
                        </a:lnSpc>
                        <a:spcAft>
                          <a:spcPts val="0"/>
                        </a:spcAft>
                      </a:pPr>
                      <a:r>
                        <a:rPr lang="en-US" sz="1400" kern="100" spc="-150" baseline="0">
                          <a:effectLst/>
                          <a:latin typeface="ＭＳ Ｐ明朝"/>
                          <a:ea typeface="ＭＳ 明朝"/>
                          <a:cs typeface="Times New Roman"/>
                        </a:rPr>
                        <a:t>34</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自分の名前を言うこと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22">
                <a:tc>
                  <a:txBody>
                    <a:bodyPr/>
                    <a:lstStyle/>
                    <a:p>
                      <a:pPr algn="ctr">
                        <a:lnSpc>
                          <a:spcPts val="1500"/>
                        </a:lnSpc>
                        <a:spcAft>
                          <a:spcPts val="0"/>
                        </a:spcAft>
                      </a:pPr>
                      <a:r>
                        <a:rPr lang="en-US" sz="1400" kern="100" spc="-150" baseline="0">
                          <a:effectLst/>
                          <a:latin typeface="ＭＳ Ｐ明朝"/>
                          <a:ea typeface="ＭＳ 明朝"/>
                          <a:cs typeface="Times New Roman"/>
                        </a:rPr>
                        <a:t>35</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場所の理解</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22">
                <a:tc>
                  <a:txBody>
                    <a:bodyPr/>
                    <a:lstStyle/>
                    <a:p>
                      <a:pPr algn="ctr">
                        <a:lnSpc>
                          <a:spcPts val="1500"/>
                        </a:lnSpc>
                        <a:spcAft>
                          <a:spcPts val="0"/>
                        </a:spcAft>
                      </a:pPr>
                      <a:r>
                        <a:rPr lang="en-US" sz="1400" kern="100" spc="-150" baseline="0">
                          <a:effectLst/>
                          <a:latin typeface="ＭＳ Ｐ明朝"/>
                          <a:ea typeface="ＭＳ 明朝"/>
                          <a:cs typeface="Times New Roman"/>
                        </a:rPr>
                        <a:t>36</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徘徊</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712">
                <a:tc>
                  <a:txBody>
                    <a:bodyPr/>
                    <a:lstStyle/>
                    <a:p>
                      <a:pPr algn="ctr">
                        <a:lnSpc>
                          <a:spcPts val="1500"/>
                        </a:lnSpc>
                        <a:spcAft>
                          <a:spcPts val="0"/>
                        </a:spcAft>
                      </a:pPr>
                      <a:r>
                        <a:rPr lang="en-US" sz="1400" kern="100" spc="-150" baseline="0" dirty="0">
                          <a:effectLst/>
                          <a:latin typeface="ＭＳ Ｐ明朝"/>
                          <a:ea typeface="ＭＳ 明朝"/>
                          <a:cs typeface="Times New Roman"/>
                        </a:rPr>
                        <a:t>37</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外出すると戻れないこと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583049983"/>
              </p:ext>
            </p:extLst>
          </p:nvPr>
        </p:nvGraphicFramePr>
        <p:xfrm>
          <a:off x="3290370" y="724388"/>
          <a:ext cx="2592288" cy="213360"/>
        </p:xfrm>
        <a:graphic>
          <a:graphicData uri="http://schemas.openxmlformats.org/drawingml/2006/table">
            <a:tbl>
              <a:tblPr firstRow="1" firstCol="1" bandRow="1"/>
              <a:tblGrid>
                <a:gridCol w="288032"/>
                <a:gridCol w="576064"/>
                <a:gridCol w="1296144"/>
                <a:gridCol w="432048"/>
              </a:tblGrid>
              <a:tr h="201510">
                <a:tc>
                  <a:txBody>
                    <a:bodyPr/>
                    <a:lstStyle/>
                    <a:p>
                      <a:pPr algn="ctr">
                        <a:spcAft>
                          <a:spcPts val="0"/>
                        </a:spcAft>
                      </a:pPr>
                      <a:r>
                        <a:rPr lang="en-US" sz="1400" kern="100" spc="-150" baseline="0" dirty="0">
                          <a:solidFill>
                            <a:srgbClr val="000000"/>
                          </a:solidFill>
                          <a:effectLst/>
                          <a:latin typeface="ＭＳ Ｐゴシック"/>
                          <a:ea typeface="ＭＳ 明朝"/>
                          <a:cs typeface="Arial"/>
                        </a:rPr>
                        <a:t>No</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150" baseline="0" dirty="0">
                          <a:solidFill>
                            <a:srgbClr val="000000"/>
                          </a:solidFill>
                          <a:effectLst/>
                          <a:latin typeface="Century"/>
                          <a:ea typeface="ＭＳ Ｐゴシック"/>
                          <a:cs typeface="Times New Roman"/>
                        </a:rPr>
                        <a:t>中項目</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150" baseline="0" dirty="0">
                          <a:solidFill>
                            <a:srgbClr val="000000"/>
                          </a:solidFill>
                          <a:effectLst/>
                          <a:latin typeface="Century"/>
                          <a:ea typeface="ＭＳ Ｐゴシック"/>
                          <a:cs typeface="Times New Roman"/>
                        </a:rPr>
                        <a:t>小項目</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150" baseline="0" dirty="0">
                          <a:solidFill>
                            <a:srgbClr val="000000"/>
                          </a:solidFill>
                          <a:effectLst/>
                          <a:latin typeface="Century"/>
                          <a:ea typeface="ＭＳ Ｐゴシック"/>
                          <a:cs typeface="Times New Roman"/>
                        </a:rPr>
                        <a:t>区分</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18</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878746060"/>
              </p:ext>
            </p:extLst>
          </p:nvPr>
        </p:nvGraphicFramePr>
        <p:xfrm>
          <a:off x="5952852" y="724715"/>
          <a:ext cx="3168352" cy="213360"/>
        </p:xfrm>
        <a:graphic>
          <a:graphicData uri="http://schemas.openxmlformats.org/drawingml/2006/table">
            <a:tbl>
              <a:tblPr firstRow="1" firstCol="1" bandRow="1"/>
              <a:tblGrid>
                <a:gridCol w="288032"/>
                <a:gridCol w="648072"/>
                <a:gridCol w="1800200"/>
                <a:gridCol w="432048"/>
              </a:tblGrid>
              <a:tr h="162797">
                <a:tc>
                  <a:txBody>
                    <a:bodyPr/>
                    <a:lstStyle/>
                    <a:p>
                      <a:pPr algn="ctr">
                        <a:spcAft>
                          <a:spcPts val="0"/>
                        </a:spcAft>
                      </a:pPr>
                      <a:r>
                        <a:rPr lang="en-US" sz="1400" kern="100" spc="-150" baseline="0" dirty="0">
                          <a:solidFill>
                            <a:srgbClr val="000000"/>
                          </a:solidFill>
                          <a:effectLst/>
                          <a:latin typeface="ＭＳ Ｐゴシック"/>
                          <a:ea typeface="ＭＳ 明朝"/>
                          <a:cs typeface="Arial"/>
                        </a:rPr>
                        <a:t>No</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150" baseline="0" dirty="0">
                          <a:solidFill>
                            <a:srgbClr val="000000"/>
                          </a:solidFill>
                          <a:effectLst/>
                          <a:latin typeface="Century"/>
                          <a:ea typeface="ＭＳ Ｐゴシック"/>
                          <a:cs typeface="Times New Roman"/>
                        </a:rPr>
                        <a:t>中項目</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150" baseline="0" dirty="0">
                          <a:solidFill>
                            <a:srgbClr val="000000"/>
                          </a:solidFill>
                          <a:effectLst/>
                          <a:latin typeface="Century"/>
                          <a:ea typeface="ＭＳ Ｐゴシック"/>
                          <a:cs typeface="Times New Roman"/>
                        </a:rPr>
                        <a:t>小項目</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150" baseline="0" dirty="0">
                          <a:solidFill>
                            <a:srgbClr val="000000"/>
                          </a:solidFill>
                          <a:effectLst/>
                          <a:latin typeface="Century"/>
                          <a:ea typeface="ＭＳ Ｐゴシック"/>
                          <a:cs typeface="Times New Roman"/>
                        </a:rPr>
                        <a:t>区分</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4144536068"/>
              </p:ext>
            </p:extLst>
          </p:nvPr>
        </p:nvGraphicFramePr>
        <p:xfrm>
          <a:off x="5947792" y="934244"/>
          <a:ext cx="3168352" cy="5357550"/>
        </p:xfrm>
        <a:graphic>
          <a:graphicData uri="http://schemas.openxmlformats.org/drawingml/2006/table">
            <a:tbl>
              <a:tblPr firstRow="1" firstCol="1" bandRow="1"/>
              <a:tblGrid>
                <a:gridCol w="288032"/>
                <a:gridCol w="648072"/>
                <a:gridCol w="1800200"/>
                <a:gridCol w="432048"/>
              </a:tblGrid>
              <a:tr h="376779">
                <a:tc>
                  <a:txBody>
                    <a:bodyPr/>
                    <a:lstStyle/>
                    <a:p>
                      <a:pPr algn="ctr">
                        <a:lnSpc>
                          <a:spcPts val="1500"/>
                        </a:lnSpc>
                        <a:spcAft>
                          <a:spcPts val="0"/>
                        </a:spcAft>
                      </a:pPr>
                      <a:r>
                        <a:rPr lang="en-US" sz="1400" kern="100" spc="-150" baseline="0" dirty="0">
                          <a:effectLst/>
                          <a:latin typeface="ＭＳ Ｐ明朝"/>
                          <a:ea typeface="ＭＳ 明朝"/>
                          <a:cs typeface="Times New Roman"/>
                        </a:rPr>
                        <a:t>38</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6">
                  <a:txBody>
                    <a:bodyPr/>
                    <a:lstStyle/>
                    <a:p>
                      <a:pPr algn="l">
                        <a:lnSpc>
                          <a:spcPts val="1500"/>
                        </a:lnSpc>
                        <a:spcAft>
                          <a:spcPts val="0"/>
                        </a:spcAft>
                      </a:pPr>
                      <a:r>
                        <a:rPr lang="ja-JP" sz="1400" kern="100" spc="-150" baseline="0" dirty="0">
                          <a:solidFill>
                            <a:srgbClr val="000000"/>
                          </a:solidFill>
                          <a:effectLst/>
                          <a:latin typeface="ＭＳ 明朝" panose="02020609040205080304" pitchFamily="17" charset="-128"/>
                          <a:ea typeface="ＭＳ 明朝" panose="02020609040205080304" pitchFamily="17" charset="-128"/>
                          <a:cs typeface="Times New Roman"/>
                        </a:rPr>
                        <a:t>精神・行動</a:t>
                      </a:r>
                      <a:r>
                        <a:rPr lang="ja-JP" sz="1400" kern="100" spc="-150" baseline="0" dirty="0" smtClean="0">
                          <a:solidFill>
                            <a:srgbClr val="000000"/>
                          </a:solidFill>
                          <a:effectLst/>
                          <a:latin typeface="ＭＳ 明朝" panose="02020609040205080304" pitchFamily="17" charset="-128"/>
                          <a:ea typeface="ＭＳ 明朝" panose="02020609040205080304" pitchFamily="17" charset="-128"/>
                          <a:cs typeface="Times New Roman"/>
                        </a:rPr>
                        <a:t>障害</a:t>
                      </a:r>
                      <a:endParaRPr lang="en-US" altLang="ja-JP" sz="1400" kern="100" spc="-150" baseline="0" dirty="0" smtClean="0">
                        <a:solidFill>
                          <a:srgbClr val="000000"/>
                        </a:solidFill>
                        <a:effectLst/>
                        <a:latin typeface="ＭＳ 明朝" panose="02020609040205080304" pitchFamily="17" charset="-128"/>
                        <a:ea typeface="ＭＳ 明朝" panose="02020609040205080304" pitchFamily="17" charset="-128"/>
                        <a:cs typeface="Times New Roman"/>
                      </a:endParaRPr>
                    </a:p>
                    <a:p>
                      <a:pPr algn="l">
                        <a:lnSpc>
                          <a:spcPts val="1500"/>
                        </a:lnSpc>
                        <a:spcAft>
                          <a:spcPts val="0"/>
                        </a:spcAft>
                      </a:pPr>
                      <a:r>
                        <a:rPr lang="en-US" sz="1400" kern="100" spc="-150" baseline="0" dirty="0">
                          <a:solidFill>
                            <a:srgbClr val="000000"/>
                          </a:solidFill>
                          <a:effectLst/>
                          <a:latin typeface="Century"/>
                          <a:ea typeface="ＭＳ Ｐ明朝"/>
                          <a:cs typeface="Times New Roman"/>
                        </a:rPr>
                        <a:t/>
                      </a:r>
                      <a:br>
                        <a:rPr lang="en-US" sz="1400" kern="100" spc="-150" baseline="0" dirty="0">
                          <a:solidFill>
                            <a:srgbClr val="000000"/>
                          </a:solidFill>
                          <a:effectLst/>
                          <a:latin typeface="Century"/>
                          <a:ea typeface="ＭＳ Ｐ明朝"/>
                          <a:cs typeface="Times New Roman"/>
                        </a:rPr>
                      </a:br>
                      <a:r>
                        <a:rPr lang="ja-JP" sz="1400" kern="100" spc="-150" baseline="0" dirty="0">
                          <a:solidFill>
                            <a:srgbClr val="000000"/>
                          </a:solidFill>
                          <a:effectLst/>
                          <a:latin typeface="Century"/>
                          <a:ea typeface="ＭＳ Ｐ明朝"/>
                          <a:cs typeface="Times New Roman"/>
                        </a:rPr>
                        <a:t>（認定</a:t>
                      </a:r>
                      <a:r>
                        <a:rPr lang="ja-JP" sz="1400" kern="100" spc="-150" baseline="0" dirty="0" smtClean="0">
                          <a:solidFill>
                            <a:srgbClr val="000000"/>
                          </a:solidFill>
                          <a:effectLst/>
                          <a:latin typeface="Century"/>
                          <a:ea typeface="ＭＳ Ｐ明朝"/>
                          <a:cs typeface="Times New Roman"/>
                        </a:rPr>
                        <a:t>調査）</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物を取られたなど被害的になること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950">
                <a:tc rowSpan="2">
                  <a:txBody>
                    <a:bodyPr/>
                    <a:lstStyle/>
                    <a:p>
                      <a:pPr algn="ctr">
                        <a:lnSpc>
                          <a:spcPts val="1500"/>
                        </a:lnSpc>
                        <a:spcAft>
                          <a:spcPts val="0"/>
                        </a:spcAft>
                      </a:pPr>
                      <a:r>
                        <a:rPr lang="en-US" sz="1400" kern="100" spc="-150" baseline="0" dirty="0">
                          <a:effectLst/>
                          <a:latin typeface="ＭＳ Ｐ明朝"/>
                          <a:ea typeface="ＭＳ 明朝"/>
                          <a:cs typeface="Times New Roman"/>
                        </a:rPr>
                        <a:t>39</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作話をすること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950">
                <a:tc vMerge="1">
                  <a:txBody>
                    <a:bodyPr/>
                    <a:lstStyle/>
                    <a:p>
                      <a:endParaRPr kumimoji="1" lang="ja-JP" altLang="en-US"/>
                    </a:p>
                  </a:txBody>
                  <a:tcPr/>
                </a:tc>
                <a:tc vMerge="1">
                  <a:txBody>
                    <a:bodyPr/>
                    <a:lstStyle/>
                    <a:p>
                      <a:endParaRPr kumimoji="1" lang="ja-JP" altLang="en-US"/>
                    </a:p>
                  </a:txBody>
                  <a:tcPr/>
                </a:tc>
                <a:tc rowSpan="2">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泣いたり笑ったりして感情が不安定なこと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950">
                <a:tc>
                  <a:txBody>
                    <a:bodyPr/>
                    <a:lstStyle/>
                    <a:p>
                      <a:pPr algn="ctr">
                        <a:lnSpc>
                          <a:spcPts val="1500"/>
                        </a:lnSpc>
                        <a:spcAft>
                          <a:spcPts val="0"/>
                        </a:spcAft>
                      </a:pPr>
                      <a:r>
                        <a:rPr lang="en-US" sz="1400" kern="100" spc="-150" baseline="0" dirty="0">
                          <a:effectLst/>
                          <a:latin typeface="ＭＳ Ｐ明朝"/>
                          <a:ea typeface="ＭＳ 明朝"/>
                          <a:cs typeface="Times New Roman"/>
                        </a:rPr>
                        <a:t>40</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pPr algn="l">
                        <a:lnSpc>
                          <a:spcPts val="1200"/>
                        </a:lnSpc>
                        <a:spcAft>
                          <a:spcPts val="0"/>
                        </a:spcAft>
                      </a:pPr>
                      <a:endParaRPr lang="ja-JP" sz="14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950">
                <a:tc>
                  <a:txBody>
                    <a:bodyPr/>
                    <a:lstStyle/>
                    <a:p>
                      <a:pPr algn="ctr">
                        <a:lnSpc>
                          <a:spcPts val="1500"/>
                        </a:lnSpc>
                        <a:spcAft>
                          <a:spcPts val="0"/>
                        </a:spcAft>
                      </a:pPr>
                      <a:r>
                        <a:rPr lang="en-US" sz="1400" kern="100" spc="-150" baseline="0">
                          <a:effectLst/>
                          <a:latin typeface="ＭＳ Ｐ明朝"/>
                          <a:ea typeface="ＭＳ 明朝"/>
                          <a:cs typeface="Times New Roman"/>
                        </a:rPr>
                        <a:t>41</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昼夜の逆転があること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950">
                <a:tc>
                  <a:txBody>
                    <a:bodyPr/>
                    <a:lstStyle/>
                    <a:p>
                      <a:pPr algn="ctr">
                        <a:lnSpc>
                          <a:spcPts val="1500"/>
                        </a:lnSpc>
                        <a:spcAft>
                          <a:spcPts val="0"/>
                        </a:spcAft>
                      </a:pPr>
                      <a:r>
                        <a:rPr lang="en-US" sz="1400" kern="100" spc="-150" baseline="0" dirty="0">
                          <a:effectLst/>
                          <a:latin typeface="ＭＳ Ｐ明朝"/>
                          <a:ea typeface="ＭＳ 明朝"/>
                          <a:cs typeface="Times New Roman"/>
                        </a:rPr>
                        <a:t>42</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しつこく同じ話をすること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950">
                <a:tc>
                  <a:txBody>
                    <a:bodyPr/>
                    <a:lstStyle/>
                    <a:p>
                      <a:pPr algn="ctr">
                        <a:lnSpc>
                          <a:spcPts val="1500"/>
                        </a:lnSpc>
                        <a:spcAft>
                          <a:spcPts val="0"/>
                        </a:spcAft>
                      </a:pPr>
                      <a:r>
                        <a:rPr lang="en-US" sz="1400" kern="100" spc="-150" baseline="0">
                          <a:effectLst/>
                          <a:latin typeface="ＭＳ Ｐ明朝"/>
                          <a:ea typeface="ＭＳ 明朝"/>
                          <a:cs typeface="Times New Roman"/>
                        </a:rPr>
                        <a:t>43</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大声を出すこと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950">
                <a:tc>
                  <a:txBody>
                    <a:bodyPr/>
                    <a:lstStyle/>
                    <a:p>
                      <a:pPr algn="ctr">
                        <a:lnSpc>
                          <a:spcPts val="1500"/>
                        </a:lnSpc>
                        <a:spcAft>
                          <a:spcPts val="0"/>
                        </a:spcAft>
                      </a:pPr>
                      <a:r>
                        <a:rPr lang="en-US" sz="1400" kern="100" spc="-150" baseline="0">
                          <a:effectLst/>
                          <a:latin typeface="ＭＳ Ｐ明朝"/>
                          <a:ea typeface="ＭＳ 明朝"/>
                          <a:cs typeface="Times New Roman"/>
                        </a:rPr>
                        <a:t>44</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介護に抵抗すること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779">
                <a:tc>
                  <a:txBody>
                    <a:bodyPr/>
                    <a:lstStyle/>
                    <a:p>
                      <a:pPr algn="ctr">
                        <a:lnSpc>
                          <a:spcPts val="1500"/>
                        </a:lnSpc>
                        <a:spcAft>
                          <a:spcPts val="0"/>
                        </a:spcAft>
                      </a:pPr>
                      <a:r>
                        <a:rPr lang="en-US" sz="1400" kern="100" spc="-150" baseline="0">
                          <a:effectLst/>
                          <a:latin typeface="ＭＳ Ｐ明朝"/>
                          <a:ea typeface="ＭＳ 明朝"/>
                          <a:cs typeface="Times New Roman"/>
                        </a:rPr>
                        <a:t>45</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家に帰るなどと言い落ち着きがないこと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779">
                <a:tc>
                  <a:txBody>
                    <a:bodyPr/>
                    <a:lstStyle/>
                    <a:p>
                      <a:pPr algn="ctr">
                        <a:lnSpc>
                          <a:spcPts val="1500"/>
                        </a:lnSpc>
                        <a:spcAft>
                          <a:spcPts val="0"/>
                        </a:spcAft>
                      </a:pPr>
                      <a:r>
                        <a:rPr lang="en-US" sz="1400" kern="100" spc="-150" baseline="0">
                          <a:effectLst/>
                          <a:latin typeface="ＭＳ Ｐ明朝"/>
                          <a:ea typeface="ＭＳ 明朝"/>
                          <a:cs typeface="Times New Roman"/>
                        </a:rPr>
                        <a:t>46</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一人で外に出たがり目が離せないこと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779">
                <a:tc>
                  <a:txBody>
                    <a:bodyPr/>
                    <a:lstStyle/>
                    <a:p>
                      <a:pPr algn="ctr">
                        <a:lnSpc>
                          <a:spcPts val="1500"/>
                        </a:lnSpc>
                        <a:spcAft>
                          <a:spcPts val="0"/>
                        </a:spcAft>
                      </a:pPr>
                      <a:r>
                        <a:rPr lang="en-US" sz="1400" kern="100" spc="-150" baseline="0">
                          <a:effectLst/>
                          <a:latin typeface="ＭＳ Ｐ明朝"/>
                          <a:ea typeface="ＭＳ 明朝"/>
                          <a:cs typeface="Times New Roman"/>
                        </a:rPr>
                        <a:t>47</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色々なものを集めたり無断で持ってくること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779">
                <a:tc>
                  <a:txBody>
                    <a:bodyPr/>
                    <a:lstStyle/>
                    <a:p>
                      <a:pPr algn="ctr">
                        <a:lnSpc>
                          <a:spcPts val="1500"/>
                        </a:lnSpc>
                        <a:spcAft>
                          <a:spcPts val="0"/>
                        </a:spcAft>
                      </a:pPr>
                      <a:r>
                        <a:rPr lang="en-US" sz="1400" kern="100" spc="-150" baseline="0">
                          <a:effectLst/>
                          <a:latin typeface="ＭＳ Ｐ明朝"/>
                          <a:ea typeface="ＭＳ 明朝"/>
                          <a:cs typeface="Times New Roman"/>
                        </a:rPr>
                        <a:t>48</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物を壊したり衣類を破いたりすること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950">
                <a:tc>
                  <a:txBody>
                    <a:bodyPr/>
                    <a:lstStyle/>
                    <a:p>
                      <a:pPr algn="ctr">
                        <a:lnSpc>
                          <a:spcPts val="1500"/>
                        </a:lnSpc>
                        <a:spcAft>
                          <a:spcPts val="0"/>
                        </a:spcAft>
                      </a:pPr>
                      <a:r>
                        <a:rPr lang="en-US" sz="1400" kern="100" spc="-150" baseline="0">
                          <a:effectLst/>
                          <a:latin typeface="ＭＳ Ｐ明朝"/>
                          <a:ea typeface="ＭＳ 明朝"/>
                          <a:cs typeface="Times New Roman"/>
                        </a:rPr>
                        <a:t>49</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ひどい物忘れ</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779">
                <a:tc>
                  <a:txBody>
                    <a:bodyPr/>
                    <a:lstStyle/>
                    <a:p>
                      <a:pPr algn="ctr">
                        <a:lnSpc>
                          <a:spcPts val="1500"/>
                        </a:lnSpc>
                        <a:spcAft>
                          <a:spcPts val="0"/>
                        </a:spcAft>
                      </a:pPr>
                      <a:r>
                        <a:rPr lang="en-US" sz="1400" kern="100" spc="-150" baseline="0">
                          <a:effectLst/>
                          <a:latin typeface="ＭＳ Ｐ明朝"/>
                          <a:ea typeface="ＭＳ 明朝"/>
                          <a:cs typeface="Times New Roman"/>
                        </a:rPr>
                        <a:t>50</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意味もなく独り言や一人笑いをすること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950">
                <a:tc>
                  <a:txBody>
                    <a:bodyPr/>
                    <a:lstStyle/>
                    <a:p>
                      <a:pPr algn="ctr">
                        <a:lnSpc>
                          <a:spcPts val="1500"/>
                        </a:lnSpc>
                        <a:spcAft>
                          <a:spcPts val="0"/>
                        </a:spcAft>
                      </a:pPr>
                      <a:r>
                        <a:rPr lang="en-US" sz="1400" kern="100" spc="-150" baseline="0">
                          <a:effectLst/>
                          <a:latin typeface="ＭＳ Ｐ明朝"/>
                          <a:ea typeface="ＭＳ 明朝"/>
                          <a:cs typeface="Times New Roman"/>
                        </a:rPr>
                        <a:t>51</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自分勝手に行動すること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779">
                <a:tc>
                  <a:txBody>
                    <a:bodyPr/>
                    <a:lstStyle/>
                    <a:p>
                      <a:pPr algn="ctr">
                        <a:lnSpc>
                          <a:spcPts val="1500"/>
                        </a:lnSpc>
                        <a:spcAft>
                          <a:spcPts val="0"/>
                        </a:spcAft>
                      </a:pPr>
                      <a:r>
                        <a:rPr lang="en-US" sz="1400" kern="100" spc="-150" baseline="0">
                          <a:effectLst/>
                          <a:latin typeface="ＭＳ Ｐ明朝"/>
                          <a:ea typeface="ＭＳ 明朝"/>
                          <a:cs typeface="Times New Roman"/>
                        </a:rPr>
                        <a:t>52</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話がまとまらず会話にならないこと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正方形/長方形 10"/>
          <p:cNvSpPr/>
          <p:nvPr/>
        </p:nvSpPr>
        <p:spPr>
          <a:xfrm rot="5400000">
            <a:off x="-119599" y="3354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360</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38075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686482746"/>
              </p:ext>
            </p:extLst>
          </p:nvPr>
        </p:nvGraphicFramePr>
        <p:xfrm>
          <a:off x="48886" y="286866"/>
          <a:ext cx="2952328" cy="190500"/>
        </p:xfrm>
        <a:graphic>
          <a:graphicData uri="http://schemas.openxmlformats.org/drawingml/2006/table">
            <a:tbl>
              <a:tblPr firstRow="1" firstCol="1" bandRow="1"/>
              <a:tblGrid>
                <a:gridCol w="288032"/>
                <a:gridCol w="720080"/>
                <a:gridCol w="1512168"/>
                <a:gridCol w="432048"/>
              </a:tblGrid>
              <a:tr h="144016">
                <a:tc>
                  <a:txBody>
                    <a:bodyPr/>
                    <a:lstStyle/>
                    <a:p>
                      <a:pPr algn="ctr">
                        <a:lnSpc>
                          <a:spcPts val="1500"/>
                        </a:lnSpc>
                        <a:spcAft>
                          <a:spcPts val="0"/>
                        </a:spcAft>
                      </a:pPr>
                      <a:r>
                        <a:rPr lang="en-US" sz="1400" kern="100" spc="-150" baseline="0" dirty="0">
                          <a:solidFill>
                            <a:srgbClr val="000000"/>
                          </a:solidFill>
                          <a:effectLst/>
                          <a:latin typeface="ＭＳ Ｐゴシック"/>
                          <a:ea typeface="ＭＳ 明朝"/>
                          <a:cs typeface="Arial"/>
                        </a:rPr>
                        <a:t>No</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ts val="1500"/>
                        </a:lnSpc>
                        <a:spcAft>
                          <a:spcPts val="0"/>
                        </a:spcAft>
                      </a:pPr>
                      <a:r>
                        <a:rPr lang="ja-JP" sz="1400" kern="100" spc="-150" baseline="0" dirty="0">
                          <a:solidFill>
                            <a:srgbClr val="000000"/>
                          </a:solidFill>
                          <a:effectLst/>
                          <a:latin typeface="Century"/>
                          <a:ea typeface="ＭＳ Ｐゴシック"/>
                          <a:cs typeface="Times New Roman"/>
                        </a:rPr>
                        <a:t>中項目</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ts val="1500"/>
                        </a:lnSpc>
                        <a:spcAft>
                          <a:spcPts val="0"/>
                        </a:spcAft>
                      </a:pPr>
                      <a:r>
                        <a:rPr lang="ja-JP" sz="1400" kern="100" spc="-150" baseline="0" dirty="0">
                          <a:solidFill>
                            <a:srgbClr val="000000"/>
                          </a:solidFill>
                          <a:effectLst/>
                          <a:latin typeface="Century"/>
                          <a:ea typeface="ＭＳ Ｐゴシック"/>
                          <a:cs typeface="Times New Roman"/>
                        </a:rPr>
                        <a:t>小項目</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ts val="1500"/>
                        </a:lnSpc>
                        <a:spcAft>
                          <a:spcPts val="0"/>
                        </a:spcAft>
                      </a:pPr>
                      <a:r>
                        <a:rPr lang="ja-JP" sz="1400" kern="100" spc="-150" baseline="0" dirty="0">
                          <a:solidFill>
                            <a:srgbClr val="000000"/>
                          </a:solidFill>
                          <a:effectLst/>
                          <a:latin typeface="Century"/>
                          <a:ea typeface="ＭＳ Ｐゴシック"/>
                          <a:cs typeface="Times New Roman"/>
                        </a:rPr>
                        <a:t>区分</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3862208602"/>
              </p:ext>
            </p:extLst>
          </p:nvPr>
        </p:nvGraphicFramePr>
        <p:xfrm>
          <a:off x="49448" y="488376"/>
          <a:ext cx="2952328" cy="5112568"/>
        </p:xfrm>
        <a:graphic>
          <a:graphicData uri="http://schemas.openxmlformats.org/drawingml/2006/table">
            <a:tbl>
              <a:tblPr firstRow="1" firstCol="1" bandRow="1"/>
              <a:tblGrid>
                <a:gridCol w="288031"/>
                <a:gridCol w="720080"/>
                <a:gridCol w="1512169"/>
                <a:gridCol w="432048"/>
              </a:tblGrid>
              <a:tr h="216024">
                <a:tc>
                  <a:txBody>
                    <a:bodyPr/>
                    <a:lstStyle/>
                    <a:p>
                      <a:pPr algn="ctr">
                        <a:lnSpc>
                          <a:spcPts val="1500"/>
                        </a:lnSpc>
                        <a:spcAft>
                          <a:spcPts val="0"/>
                        </a:spcAft>
                      </a:pPr>
                      <a:r>
                        <a:rPr lang="en-US" sz="1400" kern="100" spc="-150" baseline="0" dirty="0">
                          <a:effectLst/>
                          <a:latin typeface="ＭＳ Ｐ明朝"/>
                          <a:ea typeface="ＭＳ 明朝"/>
                          <a:cs typeface="Times New Roman"/>
                        </a:rPr>
                        <a:t>53</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l">
                        <a:lnSpc>
                          <a:spcPts val="1500"/>
                        </a:lnSpc>
                        <a:spcAft>
                          <a:spcPts val="0"/>
                        </a:spcAft>
                      </a:pPr>
                      <a:r>
                        <a:rPr lang="ja-JP" sz="1400" kern="100" spc="-150" baseline="0" dirty="0">
                          <a:solidFill>
                            <a:srgbClr val="000000"/>
                          </a:solidFill>
                          <a:effectLst/>
                          <a:latin typeface="ＭＳ 明朝" panose="02020609040205080304" pitchFamily="17" charset="-128"/>
                          <a:ea typeface="ＭＳ 明朝" panose="02020609040205080304" pitchFamily="17" charset="-128"/>
                          <a:cs typeface="Times New Roman"/>
                        </a:rPr>
                        <a:t>社会生活に適応に関する</a:t>
                      </a:r>
                      <a:r>
                        <a:rPr lang="ja-JP" sz="1400" kern="100" spc="-150" baseline="0" dirty="0" smtClean="0">
                          <a:solidFill>
                            <a:srgbClr val="000000"/>
                          </a:solidFill>
                          <a:effectLst/>
                          <a:latin typeface="ＭＳ 明朝" panose="02020609040205080304" pitchFamily="17" charset="-128"/>
                          <a:ea typeface="ＭＳ 明朝" panose="02020609040205080304" pitchFamily="17" charset="-128"/>
                          <a:cs typeface="Times New Roman"/>
                        </a:rPr>
                        <a:t>こと</a:t>
                      </a:r>
                      <a:endParaRPr lang="en-US" altLang="ja-JP" sz="1400" kern="100" spc="-150" baseline="0" dirty="0" smtClean="0">
                        <a:solidFill>
                          <a:srgbClr val="000000"/>
                        </a:solidFill>
                        <a:effectLst/>
                        <a:latin typeface="ＭＳ 明朝" panose="02020609040205080304" pitchFamily="17" charset="-128"/>
                        <a:ea typeface="ＭＳ 明朝" panose="02020609040205080304" pitchFamily="17" charset="-128"/>
                        <a:cs typeface="Times New Roman"/>
                      </a:endParaRPr>
                    </a:p>
                    <a:p>
                      <a:pPr algn="l">
                        <a:lnSpc>
                          <a:spcPts val="1500"/>
                        </a:lnSpc>
                        <a:spcAft>
                          <a:spcPts val="0"/>
                        </a:spcAft>
                      </a:pPr>
                      <a:endParaRPr lang="en-US" sz="1400" kern="100" spc="-150" baseline="0" dirty="0" smtClean="0">
                        <a:solidFill>
                          <a:srgbClr val="000000"/>
                        </a:solidFill>
                        <a:effectLst/>
                        <a:latin typeface="ＭＳ 明朝" panose="02020609040205080304" pitchFamily="17" charset="-128"/>
                        <a:ea typeface="ＭＳ 明朝" panose="02020609040205080304" pitchFamily="17" charset="-128"/>
                        <a:cs typeface="Times New Roman"/>
                      </a:endParaRPr>
                    </a:p>
                    <a:p>
                      <a:pPr algn="l">
                        <a:lnSpc>
                          <a:spcPts val="1500"/>
                        </a:lnSpc>
                        <a:spcAft>
                          <a:spcPts val="0"/>
                        </a:spcAft>
                      </a:pPr>
                      <a:r>
                        <a:rPr lang="en-US" sz="1400" kern="100" spc="-150" baseline="0" dirty="0">
                          <a:solidFill>
                            <a:srgbClr val="000000"/>
                          </a:solidFill>
                          <a:effectLst/>
                          <a:latin typeface="ＭＳ 明朝" panose="02020609040205080304" pitchFamily="17" charset="-128"/>
                          <a:ea typeface="ＭＳ 明朝" panose="02020609040205080304" pitchFamily="17" charset="-128"/>
                          <a:cs typeface="Times New Roman"/>
                        </a:rPr>
                        <a:t/>
                      </a:r>
                      <a:br>
                        <a:rPr lang="en-US" sz="1400" kern="100" spc="-150" baseline="0" dirty="0">
                          <a:solidFill>
                            <a:srgbClr val="000000"/>
                          </a:solidFill>
                          <a:effectLst/>
                          <a:latin typeface="ＭＳ 明朝" panose="02020609040205080304" pitchFamily="17" charset="-128"/>
                          <a:ea typeface="ＭＳ 明朝" panose="02020609040205080304" pitchFamily="17" charset="-128"/>
                          <a:cs typeface="Times New Roman"/>
                        </a:rPr>
                      </a:br>
                      <a:r>
                        <a:rPr lang="ja-JP" sz="1400" kern="100" spc="-150" baseline="0" dirty="0">
                          <a:solidFill>
                            <a:srgbClr val="000000"/>
                          </a:solidFill>
                          <a:effectLst/>
                          <a:latin typeface="ＭＳ 明朝" panose="02020609040205080304" pitchFamily="17" charset="-128"/>
                          <a:ea typeface="ＭＳ 明朝" panose="02020609040205080304" pitchFamily="17" charset="-128"/>
                          <a:cs typeface="Times New Roman"/>
                        </a:rPr>
                        <a:t>（認定</a:t>
                      </a:r>
                      <a:r>
                        <a:rPr lang="ja-JP" sz="1400" kern="100" spc="-150" baseline="0" dirty="0" smtClean="0">
                          <a:solidFill>
                            <a:srgbClr val="000000"/>
                          </a:solidFill>
                          <a:effectLst/>
                          <a:latin typeface="ＭＳ 明朝" panose="02020609040205080304" pitchFamily="17" charset="-128"/>
                          <a:ea typeface="ＭＳ 明朝" panose="02020609040205080304" pitchFamily="17" charset="-128"/>
                          <a:cs typeface="Times New Roman"/>
                        </a:rPr>
                        <a:t>調査）</a:t>
                      </a:r>
                      <a:endParaRPr lang="ja-JP" sz="1400" kern="100" spc="-150" baseline="0" dirty="0">
                        <a:effectLst/>
                        <a:latin typeface="ＭＳ 明朝" panose="02020609040205080304" pitchFamily="17" charset="-128"/>
                        <a:ea typeface="ＭＳ 明朝" panose="02020609040205080304" pitchFamily="17" charset="-128"/>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a:solidFill>
                            <a:srgbClr val="000000"/>
                          </a:solidFill>
                          <a:effectLst/>
                          <a:latin typeface="Century"/>
                          <a:ea typeface="ＭＳ Ｐ明朝"/>
                          <a:cs typeface="Times New Roman"/>
                        </a:rPr>
                        <a:t>薬の内服</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ts val="1500"/>
                        </a:lnSpc>
                        <a:spcAft>
                          <a:spcPts val="0"/>
                        </a:spcAft>
                      </a:pPr>
                      <a:r>
                        <a:rPr lang="en-US" sz="1400" kern="100" spc="-150" baseline="0" dirty="0">
                          <a:effectLst/>
                          <a:latin typeface="ＭＳ Ｐ明朝"/>
                          <a:ea typeface="ＭＳ 明朝"/>
                          <a:cs typeface="Times New Roman"/>
                        </a:rPr>
                        <a:t>54</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a:solidFill>
                            <a:srgbClr val="000000"/>
                          </a:solidFill>
                          <a:effectLst/>
                          <a:latin typeface="Century"/>
                          <a:ea typeface="ＭＳ Ｐ明朝"/>
                          <a:cs typeface="Times New Roman"/>
                        </a:rPr>
                        <a:t>金銭の管理</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ts val="1500"/>
                        </a:lnSpc>
                        <a:spcAft>
                          <a:spcPts val="0"/>
                        </a:spcAft>
                      </a:pPr>
                      <a:r>
                        <a:rPr lang="en-US" sz="1400" kern="100" spc="-150" baseline="0" dirty="0">
                          <a:effectLst/>
                          <a:latin typeface="ＭＳ Ｐ明朝"/>
                          <a:ea typeface="ＭＳ 明朝"/>
                          <a:cs typeface="Times New Roman"/>
                        </a:rPr>
                        <a:t>55</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日常の意思決定</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ts val="1500"/>
                        </a:lnSpc>
                        <a:spcAft>
                          <a:spcPts val="0"/>
                        </a:spcAft>
                      </a:pPr>
                      <a:r>
                        <a:rPr lang="en-US" sz="1400" kern="100" spc="-150" baseline="0" dirty="0">
                          <a:effectLst/>
                          <a:latin typeface="ＭＳ Ｐ明朝"/>
                          <a:ea typeface="ＭＳ 明朝"/>
                          <a:cs typeface="Times New Roman"/>
                        </a:rPr>
                        <a:t>56</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集団への不適応</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ts val="1500"/>
                        </a:lnSpc>
                        <a:spcAft>
                          <a:spcPts val="0"/>
                        </a:spcAft>
                      </a:pPr>
                      <a:r>
                        <a:rPr lang="en-US" sz="1400" kern="100" spc="-150" baseline="0" dirty="0">
                          <a:effectLst/>
                          <a:latin typeface="ＭＳ Ｐ明朝"/>
                          <a:ea typeface="ＭＳ 明朝"/>
                          <a:cs typeface="Times New Roman"/>
                        </a:rPr>
                        <a:t>57</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買い物</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ts val="1500"/>
                        </a:lnSpc>
                        <a:spcAft>
                          <a:spcPts val="0"/>
                        </a:spcAft>
                      </a:pPr>
                      <a:r>
                        <a:rPr lang="en-US" sz="1400" kern="100" spc="-150" baseline="0" dirty="0">
                          <a:effectLst/>
                          <a:latin typeface="ＭＳ Ｐ明朝"/>
                          <a:ea typeface="ＭＳ 明朝"/>
                          <a:cs typeface="Times New Roman"/>
                        </a:rPr>
                        <a:t>58</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簡単な調理</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ts val="1500"/>
                        </a:lnSpc>
                        <a:spcAft>
                          <a:spcPts val="0"/>
                        </a:spcAft>
                      </a:pPr>
                      <a:r>
                        <a:rPr lang="en-US" sz="1400" kern="100" spc="-150" baseline="0" dirty="0">
                          <a:effectLst/>
                          <a:latin typeface="ＭＳ Ｐ明朝"/>
                          <a:ea typeface="ＭＳ 明朝"/>
                          <a:cs typeface="Times New Roman"/>
                        </a:rPr>
                        <a:t>59</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電話の利用</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40">
                <a:tc>
                  <a:txBody>
                    <a:bodyPr/>
                    <a:lstStyle/>
                    <a:p>
                      <a:pPr algn="ctr">
                        <a:lnSpc>
                          <a:spcPts val="1500"/>
                        </a:lnSpc>
                        <a:spcAft>
                          <a:spcPts val="0"/>
                        </a:spcAft>
                      </a:pPr>
                      <a:r>
                        <a:rPr lang="en-US" sz="1400" kern="100" spc="-150" baseline="0">
                          <a:effectLst/>
                          <a:latin typeface="ＭＳ Ｐ明朝"/>
                          <a:ea typeface="ＭＳ 明朝"/>
                          <a:cs typeface="Times New Roman"/>
                        </a:rPr>
                        <a:t>60</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lang="ja-JP" sz="1400" kern="100" spc="-150" baseline="0" dirty="0">
                          <a:solidFill>
                            <a:srgbClr val="000000"/>
                          </a:solidFill>
                          <a:effectLst/>
                          <a:latin typeface="ＭＳ 明朝" panose="02020609040205080304" pitchFamily="17" charset="-128"/>
                          <a:ea typeface="ＭＳ 明朝" panose="02020609040205080304" pitchFamily="17" charset="-128"/>
                          <a:cs typeface="Times New Roman"/>
                        </a:rPr>
                        <a:t>日常生活自立度</a:t>
                      </a:r>
                      <a:endParaRPr lang="ja-JP" sz="1400" kern="100" spc="-150" baseline="0" dirty="0">
                        <a:effectLst/>
                        <a:latin typeface="ＭＳ 明朝" panose="02020609040205080304" pitchFamily="17" charset="-128"/>
                        <a:ea typeface="ＭＳ 明朝" panose="02020609040205080304" pitchFamily="17" charset="-128"/>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障害高齢者日常生活自立度</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031">
                <a:tc>
                  <a:txBody>
                    <a:bodyPr/>
                    <a:lstStyle/>
                    <a:p>
                      <a:pPr algn="ctr">
                        <a:lnSpc>
                          <a:spcPts val="1500"/>
                        </a:lnSpc>
                        <a:spcAft>
                          <a:spcPts val="0"/>
                        </a:spcAft>
                      </a:pPr>
                      <a:r>
                        <a:rPr lang="en-US" sz="1400" kern="100" spc="-150" baseline="0">
                          <a:effectLst/>
                          <a:latin typeface="ＭＳ Ｐ明朝"/>
                          <a:ea typeface="ＭＳ 明朝"/>
                          <a:cs typeface="Times New Roman"/>
                        </a:rPr>
                        <a:t>61</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認知症高齢者日常生活自立度</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89">
                <a:tc rowSpan="2">
                  <a:txBody>
                    <a:bodyPr/>
                    <a:lstStyle/>
                    <a:p>
                      <a:pPr algn="ctr">
                        <a:lnSpc>
                          <a:spcPts val="1500"/>
                        </a:lnSpc>
                        <a:spcAft>
                          <a:spcPts val="0"/>
                        </a:spcAft>
                      </a:pPr>
                      <a:r>
                        <a:rPr lang="en-US" sz="1400" kern="100" spc="-150" baseline="0">
                          <a:effectLst/>
                          <a:latin typeface="ＭＳ Ｐ明朝"/>
                          <a:ea typeface="ＭＳ 明朝"/>
                          <a:cs typeface="Times New Roman"/>
                        </a:rPr>
                        <a:t>62</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l">
                        <a:lnSpc>
                          <a:spcPts val="1500"/>
                        </a:lnSpc>
                        <a:spcAft>
                          <a:spcPts val="0"/>
                        </a:spcAft>
                      </a:pPr>
                      <a:r>
                        <a:rPr lang="en-US" sz="1400" kern="100" spc="-150" baseline="0" dirty="0">
                          <a:solidFill>
                            <a:srgbClr val="000000"/>
                          </a:solidFill>
                          <a:effectLst/>
                          <a:latin typeface="ＭＳ 明朝" panose="02020609040205080304" pitchFamily="17" charset="-128"/>
                          <a:ea typeface="ＭＳ 明朝" panose="02020609040205080304" pitchFamily="17" charset="-128"/>
                          <a:cs typeface="Times New Roman"/>
                        </a:rPr>
                        <a:t>FIM</a:t>
                      </a:r>
                      <a:endParaRPr lang="ja-JP" sz="1400" kern="100" spc="-150" baseline="0" dirty="0">
                        <a:effectLst/>
                        <a:latin typeface="ＭＳ 明朝" panose="02020609040205080304" pitchFamily="17" charset="-128"/>
                        <a:ea typeface="ＭＳ 明朝" panose="02020609040205080304" pitchFamily="17" charset="-128"/>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effectLst/>
                          <a:latin typeface="Century"/>
                          <a:ea typeface="ＭＳ 明朝"/>
                          <a:cs typeface="Times New Roman"/>
                        </a:rPr>
                        <a:t>評価日</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kumimoji="1" lang="ja-JP" altLang="en-US"/>
                    </a:p>
                  </a:txBody>
                  <a:tcPr/>
                </a:tc>
                <a:tc vMerge="1">
                  <a:txBody>
                    <a:bodyPr/>
                    <a:lstStyle/>
                    <a:p>
                      <a:endParaRPr kumimoji="1" lang="ja-JP" altLang="en-US"/>
                    </a:p>
                  </a:txBody>
                  <a:tcPr/>
                </a:tc>
                <a:tc rowSpan="2">
                  <a:txBody>
                    <a:bodyPr/>
                    <a:lstStyle/>
                    <a:p>
                      <a:pPr algn="l">
                        <a:lnSpc>
                          <a:spcPts val="1500"/>
                        </a:lnSpc>
                        <a:spcAft>
                          <a:spcPts val="0"/>
                        </a:spcAft>
                      </a:pPr>
                      <a:r>
                        <a:rPr lang="ja-JP" sz="1400" kern="100" spc="-150" baseline="0" dirty="0">
                          <a:effectLst/>
                          <a:latin typeface="Century"/>
                          <a:ea typeface="ＭＳ 明朝"/>
                          <a:cs typeface="Times New Roman"/>
                        </a:rPr>
                        <a:t>セルフケア</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889">
                <a:tc>
                  <a:txBody>
                    <a:bodyPr/>
                    <a:lstStyle/>
                    <a:p>
                      <a:pPr algn="ctr">
                        <a:lnSpc>
                          <a:spcPts val="1500"/>
                        </a:lnSpc>
                        <a:spcAft>
                          <a:spcPts val="0"/>
                        </a:spcAft>
                      </a:pPr>
                      <a:r>
                        <a:rPr lang="en-US" sz="1400" kern="100" spc="-150" baseline="0">
                          <a:effectLst/>
                          <a:latin typeface="ＭＳ Ｐ明朝"/>
                          <a:ea typeface="ＭＳ 明朝"/>
                          <a:cs typeface="Times New Roman"/>
                        </a:rPr>
                        <a:t>63</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pPr algn="l">
                        <a:lnSpc>
                          <a:spcPts val="1500"/>
                        </a:lnSpc>
                        <a:spcAft>
                          <a:spcPts val="0"/>
                        </a:spcAft>
                      </a:pP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ts val="1500"/>
                        </a:lnSpc>
                        <a:spcAft>
                          <a:spcPts val="0"/>
                        </a:spcAft>
                      </a:pP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767">
                <a:tc>
                  <a:txBody>
                    <a:bodyPr/>
                    <a:lstStyle/>
                    <a:p>
                      <a:pPr algn="ctr">
                        <a:lnSpc>
                          <a:spcPts val="1500"/>
                        </a:lnSpc>
                        <a:spcAft>
                          <a:spcPts val="0"/>
                        </a:spcAft>
                      </a:pPr>
                      <a:r>
                        <a:rPr lang="en-US" sz="1400" kern="100" spc="-150" baseline="0">
                          <a:effectLst/>
                          <a:latin typeface="ＭＳ Ｐ明朝"/>
                          <a:ea typeface="ＭＳ 明朝"/>
                          <a:cs typeface="Times New Roman"/>
                        </a:rPr>
                        <a:t>64</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effectLst/>
                          <a:latin typeface="Century"/>
                          <a:ea typeface="ＭＳ 明朝"/>
                          <a:cs typeface="Times New Roman"/>
                        </a:rPr>
                        <a:t>排泄</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a:lnSpc>
                          <a:spcPts val="1500"/>
                        </a:lnSpc>
                        <a:spcAft>
                          <a:spcPts val="0"/>
                        </a:spcAft>
                      </a:pPr>
                      <a:r>
                        <a:rPr lang="en-US" sz="1400" kern="100" spc="-150" baseline="0">
                          <a:effectLst/>
                          <a:latin typeface="ＭＳ Ｐ明朝"/>
                          <a:ea typeface="ＭＳ 明朝"/>
                          <a:cs typeface="Times New Roman"/>
                        </a:rPr>
                        <a:t>65</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effectLst/>
                          <a:latin typeface="Century"/>
                          <a:ea typeface="ＭＳ 明朝"/>
                          <a:cs typeface="Times New Roman"/>
                        </a:rPr>
                        <a:t>移乗</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lnSpc>
                          <a:spcPts val="1500"/>
                        </a:lnSpc>
                        <a:spcAft>
                          <a:spcPts val="0"/>
                        </a:spcAft>
                      </a:pPr>
                      <a:r>
                        <a:rPr lang="en-US" sz="1400" kern="100" spc="-150" baseline="0" dirty="0">
                          <a:effectLst/>
                          <a:latin typeface="ＭＳ Ｐ明朝"/>
                          <a:ea typeface="ＭＳ 明朝"/>
                          <a:cs typeface="Times New Roman"/>
                        </a:rPr>
                        <a:t>66</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effectLst/>
                          <a:latin typeface="Century"/>
                          <a:ea typeface="ＭＳ 明朝"/>
                          <a:cs typeface="Times New Roman"/>
                        </a:rPr>
                        <a:t>移動</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a:lnSpc>
                          <a:spcPts val="1500"/>
                        </a:lnSpc>
                        <a:spcAft>
                          <a:spcPts val="0"/>
                        </a:spcAft>
                      </a:pPr>
                      <a:r>
                        <a:rPr lang="en-US" sz="1400" kern="100" spc="-150" baseline="0" dirty="0">
                          <a:effectLst/>
                          <a:latin typeface="ＭＳ Ｐ明朝"/>
                          <a:ea typeface="ＭＳ 明朝"/>
                          <a:cs typeface="Times New Roman"/>
                        </a:rPr>
                        <a:t>67</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effectLst/>
                          <a:latin typeface="Century"/>
                          <a:ea typeface="ＭＳ 明朝"/>
                          <a:cs typeface="Times New Roman"/>
                        </a:rPr>
                        <a:t>コミュニケーション</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a:lnSpc>
                          <a:spcPts val="1500"/>
                        </a:lnSpc>
                        <a:spcAft>
                          <a:spcPts val="0"/>
                        </a:spcAft>
                      </a:pPr>
                      <a:r>
                        <a:rPr lang="en-US" sz="1400" kern="100" spc="-150" baseline="0" dirty="0">
                          <a:effectLst/>
                          <a:latin typeface="ＭＳ Ｐ明朝"/>
                          <a:ea typeface="ＭＳ 明朝"/>
                          <a:cs typeface="Times New Roman"/>
                        </a:rPr>
                        <a:t>68</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effectLst/>
                          <a:latin typeface="Century"/>
                          <a:ea typeface="ＭＳ 明朝"/>
                          <a:cs typeface="Times New Roman"/>
                        </a:rPr>
                        <a:t>社会認識</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a:spcAft>
                          <a:spcPts val="0"/>
                        </a:spcAft>
                      </a:pPr>
                      <a:r>
                        <a:rPr lang="en-US" sz="1400" kern="100" dirty="0">
                          <a:effectLst/>
                          <a:latin typeface="ＭＳ Ｐ明朝"/>
                          <a:ea typeface="ＭＳ 明朝"/>
                          <a:cs typeface="Times New Roman"/>
                        </a:rPr>
                        <a:t>69</a:t>
                      </a:r>
                      <a:endParaRPr lang="ja-JP" sz="1400" kern="10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200"/>
                        </a:lnSpc>
                        <a:spcAft>
                          <a:spcPts val="0"/>
                        </a:spcAft>
                      </a:pPr>
                      <a:r>
                        <a:rPr lang="ja-JP" sz="1400" kern="100" dirty="0">
                          <a:solidFill>
                            <a:srgbClr val="000000"/>
                          </a:solidFill>
                          <a:effectLst/>
                          <a:latin typeface="Century"/>
                          <a:ea typeface="ＭＳ Ｐ明朝"/>
                          <a:cs typeface="Times New Roman"/>
                        </a:rPr>
                        <a:t>認知機能検査</a:t>
                      </a:r>
                      <a:endParaRPr lang="ja-JP" sz="1400" kern="10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400" kern="100" dirty="0">
                          <a:effectLst/>
                          <a:latin typeface="Century"/>
                          <a:ea typeface="ＭＳ 明朝"/>
                          <a:cs typeface="Times New Roman"/>
                        </a:rPr>
                        <a:t>評価日</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solidFill>
                            <a:srgbClr val="000000"/>
                          </a:solidFill>
                          <a:effectLst/>
                          <a:latin typeface="Century"/>
                          <a:ea typeface="ＭＳ Ｐ明朝"/>
                          <a:cs typeface="Times New Roman"/>
                        </a:rPr>
                        <a:t>選択</a:t>
                      </a:r>
                      <a:endParaRPr lang="ja-JP" sz="1400" kern="10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a:spcAft>
                          <a:spcPts val="0"/>
                        </a:spcAft>
                      </a:pPr>
                      <a:r>
                        <a:rPr lang="en-US" sz="1400" kern="100">
                          <a:effectLst/>
                          <a:latin typeface="ＭＳ Ｐ明朝"/>
                          <a:ea typeface="ＭＳ 明朝"/>
                          <a:cs typeface="Times New Roman"/>
                        </a:rPr>
                        <a:t>70</a:t>
                      </a:r>
                      <a:endParaRPr lang="ja-JP" sz="1400" kern="10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100" dirty="0">
                          <a:effectLst/>
                          <a:latin typeface="Century"/>
                          <a:ea typeface="ＭＳ 明朝"/>
                          <a:cs typeface="Times New Roman"/>
                        </a:rPr>
                        <a:t>HDS-R</a:t>
                      </a:r>
                      <a:endParaRPr lang="ja-JP" sz="1400" kern="10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solidFill>
                            <a:srgbClr val="000000"/>
                          </a:solidFill>
                          <a:effectLst/>
                          <a:latin typeface="Century"/>
                          <a:ea typeface="ＭＳ Ｐ明朝"/>
                          <a:cs typeface="Times New Roman"/>
                        </a:rPr>
                        <a:t>選択</a:t>
                      </a:r>
                      <a:endParaRPr lang="ja-JP" sz="1400" kern="10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a:spcAft>
                          <a:spcPts val="0"/>
                        </a:spcAft>
                      </a:pPr>
                      <a:r>
                        <a:rPr lang="en-US" sz="1400" kern="100">
                          <a:effectLst/>
                          <a:latin typeface="ＭＳ Ｐ明朝"/>
                          <a:ea typeface="ＭＳ 明朝"/>
                          <a:cs typeface="Times New Roman"/>
                        </a:rPr>
                        <a:t>71</a:t>
                      </a:r>
                      <a:endParaRPr lang="ja-JP" sz="1400" kern="10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100" dirty="0">
                          <a:effectLst/>
                          <a:latin typeface="Century"/>
                          <a:ea typeface="ＭＳ 明朝"/>
                          <a:cs typeface="Times New Roman"/>
                        </a:rPr>
                        <a:t>MMSE</a:t>
                      </a:r>
                      <a:endParaRPr lang="ja-JP" sz="1400" kern="10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solidFill>
                            <a:srgbClr val="000000"/>
                          </a:solidFill>
                          <a:effectLst/>
                          <a:latin typeface="Century"/>
                          <a:ea typeface="ＭＳ Ｐ明朝"/>
                          <a:cs typeface="Times New Roman"/>
                        </a:rPr>
                        <a:t>選択</a:t>
                      </a:r>
                      <a:endParaRPr lang="ja-JP" sz="1400" kern="10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36767822"/>
              </p:ext>
            </p:extLst>
          </p:nvPr>
        </p:nvGraphicFramePr>
        <p:xfrm>
          <a:off x="6034317" y="289184"/>
          <a:ext cx="3073625" cy="213360"/>
        </p:xfrm>
        <a:graphic>
          <a:graphicData uri="http://schemas.openxmlformats.org/drawingml/2006/table">
            <a:tbl>
              <a:tblPr firstRow="1" firstCol="1" bandRow="1"/>
              <a:tblGrid>
                <a:gridCol w="360040"/>
                <a:gridCol w="619044"/>
                <a:gridCol w="1590485"/>
                <a:gridCol w="504056"/>
              </a:tblGrid>
              <a:tr h="134724">
                <a:tc>
                  <a:txBody>
                    <a:bodyPr/>
                    <a:lstStyle/>
                    <a:p>
                      <a:pPr algn="ctr">
                        <a:spcAft>
                          <a:spcPts val="0"/>
                        </a:spcAft>
                      </a:pPr>
                      <a:r>
                        <a:rPr lang="en-US" sz="1400" kern="100" spc="-150" baseline="0" dirty="0">
                          <a:solidFill>
                            <a:srgbClr val="000000"/>
                          </a:solidFill>
                          <a:effectLst/>
                          <a:latin typeface="ＭＳ Ｐゴシック"/>
                          <a:ea typeface="ＭＳ 明朝"/>
                          <a:cs typeface="Arial"/>
                        </a:rPr>
                        <a:t>No</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150" baseline="0" dirty="0">
                          <a:solidFill>
                            <a:srgbClr val="000000"/>
                          </a:solidFill>
                          <a:effectLst/>
                          <a:latin typeface="Century"/>
                          <a:ea typeface="ＭＳ Ｐゴシック"/>
                          <a:cs typeface="Times New Roman"/>
                        </a:rPr>
                        <a:t>中項目</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150" baseline="0" dirty="0">
                          <a:solidFill>
                            <a:srgbClr val="000000"/>
                          </a:solidFill>
                          <a:effectLst/>
                          <a:latin typeface="Century"/>
                          <a:ea typeface="ＭＳ Ｐゴシック"/>
                          <a:cs typeface="Times New Roman"/>
                        </a:rPr>
                        <a:t>小項目</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ja-JP" sz="1400" kern="100" spc="-150" baseline="0" dirty="0">
                          <a:solidFill>
                            <a:srgbClr val="000000"/>
                          </a:solidFill>
                          <a:effectLst/>
                          <a:latin typeface="Century"/>
                          <a:ea typeface="ＭＳ Ｐゴシック"/>
                          <a:cs typeface="Times New Roman"/>
                        </a:rPr>
                        <a:t>区分</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701892094"/>
              </p:ext>
            </p:extLst>
          </p:nvPr>
        </p:nvGraphicFramePr>
        <p:xfrm>
          <a:off x="3073222" y="282206"/>
          <a:ext cx="2837902" cy="206732"/>
        </p:xfrm>
        <a:graphic>
          <a:graphicData uri="http://schemas.openxmlformats.org/drawingml/2006/table">
            <a:tbl>
              <a:tblPr firstRow="1" firstCol="1" bandRow="1"/>
              <a:tblGrid>
                <a:gridCol w="379288"/>
                <a:gridCol w="615434"/>
                <a:gridCol w="1388035"/>
                <a:gridCol w="455145"/>
              </a:tblGrid>
              <a:tr h="206732">
                <a:tc>
                  <a:txBody>
                    <a:bodyPr/>
                    <a:lstStyle/>
                    <a:p>
                      <a:pPr algn="ctr">
                        <a:lnSpc>
                          <a:spcPts val="1500"/>
                        </a:lnSpc>
                        <a:spcAft>
                          <a:spcPts val="0"/>
                        </a:spcAft>
                      </a:pPr>
                      <a:r>
                        <a:rPr lang="en-US" sz="1400" kern="100" spc="-150" baseline="0" dirty="0">
                          <a:solidFill>
                            <a:srgbClr val="000000"/>
                          </a:solidFill>
                          <a:effectLst/>
                          <a:latin typeface="ＭＳ Ｐゴシック"/>
                          <a:ea typeface="ＭＳ 明朝"/>
                          <a:cs typeface="Arial"/>
                        </a:rPr>
                        <a:t>No</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ts val="1500"/>
                        </a:lnSpc>
                        <a:spcAft>
                          <a:spcPts val="0"/>
                        </a:spcAft>
                      </a:pPr>
                      <a:r>
                        <a:rPr lang="ja-JP" sz="1400" kern="100" spc="-150" baseline="0" dirty="0">
                          <a:solidFill>
                            <a:srgbClr val="000000"/>
                          </a:solidFill>
                          <a:effectLst/>
                          <a:latin typeface="Century"/>
                          <a:ea typeface="ＭＳ Ｐゴシック"/>
                          <a:cs typeface="Times New Roman"/>
                        </a:rPr>
                        <a:t>中項目</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ts val="1500"/>
                        </a:lnSpc>
                        <a:spcAft>
                          <a:spcPts val="0"/>
                        </a:spcAft>
                      </a:pPr>
                      <a:r>
                        <a:rPr lang="ja-JP" sz="1400" kern="100" spc="-150" baseline="0" dirty="0">
                          <a:solidFill>
                            <a:srgbClr val="000000"/>
                          </a:solidFill>
                          <a:effectLst/>
                          <a:latin typeface="Century"/>
                          <a:ea typeface="ＭＳ Ｐゴシック"/>
                          <a:cs typeface="Times New Roman"/>
                        </a:rPr>
                        <a:t>小項目</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ts val="1500"/>
                        </a:lnSpc>
                        <a:spcAft>
                          <a:spcPts val="0"/>
                        </a:spcAft>
                      </a:pPr>
                      <a:r>
                        <a:rPr lang="ja-JP" sz="1400" kern="100" spc="-150" baseline="0" dirty="0">
                          <a:solidFill>
                            <a:srgbClr val="000000"/>
                          </a:solidFill>
                          <a:effectLst/>
                          <a:latin typeface="Century"/>
                          <a:ea typeface="ＭＳ Ｐゴシック"/>
                          <a:cs typeface="Times New Roman"/>
                        </a:rPr>
                        <a:t>区分</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026496180"/>
              </p:ext>
            </p:extLst>
          </p:nvPr>
        </p:nvGraphicFramePr>
        <p:xfrm>
          <a:off x="3072097" y="486128"/>
          <a:ext cx="2839027" cy="6352151"/>
        </p:xfrm>
        <a:graphic>
          <a:graphicData uri="http://schemas.openxmlformats.org/drawingml/2006/table">
            <a:tbl>
              <a:tblPr firstRow="1" firstCol="1" bandRow="1"/>
              <a:tblGrid>
                <a:gridCol w="360041"/>
                <a:gridCol w="635806"/>
                <a:gridCol w="1411132"/>
                <a:gridCol w="432048"/>
              </a:tblGrid>
              <a:tr h="211940">
                <a:tc>
                  <a:txBody>
                    <a:bodyPr/>
                    <a:lstStyle/>
                    <a:p>
                      <a:pPr algn="ctr">
                        <a:lnSpc>
                          <a:spcPts val="1500"/>
                        </a:lnSpc>
                        <a:spcAft>
                          <a:spcPts val="0"/>
                        </a:spcAft>
                      </a:pPr>
                      <a:r>
                        <a:rPr lang="en-US" sz="1400" kern="100" spc="-150" baseline="0" dirty="0">
                          <a:solidFill>
                            <a:srgbClr val="000000"/>
                          </a:solidFill>
                          <a:effectLst/>
                          <a:latin typeface="ＭＳ Ｐ明朝"/>
                          <a:ea typeface="ＭＳ 明朝"/>
                          <a:cs typeface="Arial"/>
                        </a:rPr>
                        <a:t>1</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診療・処置</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実施日時</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基本</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dirty="0">
                          <a:solidFill>
                            <a:srgbClr val="000000"/>
                          </a:solidFill>
                          <a:effectLst/>
                          <a:latin typeface="ＭＳ Ｐ明朝"/>
                          <a:ea typeface="ＭＳ 明朝"/>
                          <a:cs typeface="Arial"/>
                        </a:rPr>
                        <a:t>2</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診療状況</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基本</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91">
                <a:tc>
                  <a:txBody>
                    <a:bodyPr/>
                    <a:lstStyle/>
                    <a:p>
                      <a:pPr algn="ctr">
                        <a:lnSpc>
                          <a:spcPts val="1500"/>
                        </a:lnSpc>
                        <a:spcAft>
                          <a:spcPts val="0"/>
                        </a:spcAft>
                      </a:pPr>
                      <a:r>
                        <a:rPr lang="en-US" sz="1400" kern="100" spc="-150" baseline="0">
                          <a:solidFill>
                            <a:srgbClr val="000000"/>
                          </a:solidFill>
                          <a:effectLst/>
                          <a:latin typeface="ＭＳ Ｐ明朝"/>
                          <a:ea typeface="ＭＳ 明朝"/>
                          <a:cs typeface="Arial"/>
                        </a:rPr>
                        <a:t>3</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処置状況</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a:solidFill>
                            <a:srgbClr val="000000"/>
                          </a:solidFill>
                          <a:effectLst/>
                          <a:latin typeface="ＭＳ Ｐ明朝"/>
                          <a:ea typeface="ＭＳ 明朝"/>
                          <a:cs typeface="Arial"/>
                        </a:rPr>
                        <a:t>4</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症状・痛み</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基本</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91">
                <a:tc>
                  <a:txBody>
                    <a:bodyPr/>
                    <a:lstStyle/>
                    <a:p>
                      <a:pPr algn="ctr">
                        <a:lnSpc>
                          <a:spcPts val="1500"/>
                        </a:lnSpc>
                        <a:spcAft>
                          <a:spcPts val="0"/>
                        </a:spcAft>
                      </a:pPr>
                      <a:r>
                        <a:rPr lang="en-US" sz="1400" kern="100" spc="-150" baseline="0">
                          <a:solidFill>
                            <a:srgbClr val="000000"/>
                          </a:solidFill>
                          <a:effectLst/>
                          <a:latin typeface="ＭＳ Ｐ明朝"/>
                          <a:ea typeface="ＭＳ 明朝"/>
                          <a:cs typeface="Arial"/>
                        </a:rPr>
                        <a:t>5</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300"/>
                        </a:lnSpc>
                        <a:spcAft>
                          <a:spcPts val="0"/>
                        </a:spcAft>
                      </a:pPr>
                      <a:r>
                        <a:rPr lang="ja-JP" sz="1400" kern="100" spc="-150" baseline="0" dirty="0">
                          <a:solidFill>
                            <a:srgbClr val="000000"/>
                          </a:solidFill>
                          <a:effectLst/>
                          <a:latin typeface="Century"/>
                          <a:ea typeface="ＭＳ Ｐ明朝"/>
                          <a:cs typeface="Times New Roman"/>
                        </a:rPr>
                        <a:t>皮膚の状況・処置内容</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基本</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dirty="0">
                          <a:solidFill>
                            <a:srgbClr val="000000"/>
                          </a:solidFill>
                          <a:effectLst/>
                          <a:latin typeface="ＭＳ Ｐ明朝"/>
                          <a:ea typeface="ＭＳ 明朝"/>
                          <a:cs typeface="Arial"/>
                        </a:rPr>
                        <a:t>6</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l">
                        <a:lnSpc>
                          <a:spcPts val="1500"/>
                        </a:lnSpc>
                        <a:spcAft>
                          <a:spcPts val="0"/>
                        </a:spcAft>
                      </a:pPr>
                      <a:r>
                        <a:rPr lang="ja-JP" sz="1400" kern="100" spc="-150" baseline="0" dirty="0" smtClean="0">
                          <a:solidFill>
                            <a:srgbClr val="000000"/>
                          </a:solidFill>
                          <a:effectLst/>
                          <a:latin typeface="Century"/>
                          <a:ea typeface="ＭＳ Ｐ明朝"/>
                          <a:cs typeface="Times New Roman"/>
                        </a:rPr>
                        <a:t>バイタル</a:t>
                      </a:r>
                      <a:endParaRPr lang="ja-JP" sz="1400" kern="100" spc="-150" baseline="0" dirty="0">
                        <a:effectLst/>
                        <a:latin typeface="Century"/>
                        <a:ea typeface="ＭＳ 明朝"/>
                        <a:cs typeface="Times New Roman"/>
                      </a:endParaRPr>
                    </a:p>
                    <a:p>
                      <a:pPr algn="l">
                        <a:lnSpc>
                          <a:spcPts val="1500"/>
                        </a:lnSpc>
                        <a:spcAft>
                          <a:spcPts val="0"/>
                        </a:spcAft>
                      </a:pPr>
                      <a:r>
                        <a:rPr lang="en-US" sz="1400" kern="100" spc="-150" baseline="0" dirty="0">
                          <a:solidFill>
                            <a:srgbClr val="000000"/>
                          </a:solidFill>
                          <a:effectLst/>
                          <a:latin typeface="ＭＳ Ｐ明朝"/>
                          <a:ea typeface="ＭＳ 明朝"/>
                          <a:cs typeface="Times New Roman"/>
                        </a:rPr>
                        <a:t> </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実施日時</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dirty="0">
                          <a:solidFill>
                            <a:srgbClr val="000000"/>
                          </a:solidFill>
                          <a:effectLst/>
                          <a:latin typeface="ＭＳ Ｐ明朝"/>
                          <a:ea typeface="ＭＳ 明朝"/>
                          <a:cs typeface="Arial"/>
                        </a:rPr>
                        <a:t>7</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ts val="1500"/>
                        </a:lnSpc>
                        <a:spcAft>
                          <a:spcPts val="0"/>
                        </a:spcAft>
                      </a:pP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a:solidFill>
                            <a:srgbClr val="000000"/>
                          </a:solidFill>
                          <a:effectLst/>
                          <a:latin typeface="Century"/>
                          <a:ea typeface="ＭＳ Ｐ明朝"/>
                          <a:cs typeface="Times New Roman"/>
                        </a:rPr>
                        <a:t>血圧</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dirty="0">
                          <a:solidFill>
                            <a:srgbClr val="000000"/>
                          </a:solidFill>
                          <a:effectLst/>
                          <a:latin typeface="ＭＳ Ｐ明朝"/>
                          <a:ea typeface="ＭＳ 明朝"/>
                          <a:cs typeface="Arial"/>
                        </a:rPr>
                        <a:t>8</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脈拍</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選択</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dirty="0">
                          <a:solidFill>
                            <a:srgbClr val="000000"/>
                          </a:solidFill>
                          <a:effectLst/>
                          <a:latin typeface="ＭＳ Ｐ明朝"/>
                          <a:ea typeface="ＭＳ 明朝"/>
                          <a:cs typeface="Arial"/>
                        </a:rPr>
                        <a:t>9</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a:solidFill>
                            <a:srgbClr val="000000"/>
                          </a:solidFill>
                          <a:effectLst/>
                          <a:latin typeface="Century"/>
                          <a:ea typeface="ＭＳ Ｐ明朝"/>
                          <a:cs typeface="Times New Roman"/>
                        </a:rPr>
                        <a:t>呼吸</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a:solidFill>
                            <a:srgbClr val="000000"/>
                          </a:solidFill>
                          <a:effectLst/>
                          <a:latin typeface="ＭＳ Ｐ明朝"/>
                          <a:ea typeface="ＭＳ 明朝"/>
                          <a:cs typeface="Arial"/>
                        </a:rPr>
                        <a:t>10</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体温</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a:solidFill>
                            <a:srgbClr val="000000"/>
                          </a:solidFill>
                          <a:effectLst/>
                          <a:latin typeface="ＭＳ Ｐ明朝"/>
                          <a:ea typeface="ＭＳ 明朝"/>
                          <a:cs typeface="Arial"/>
                        </a:rPr>
                        <a:t>11</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1400" kern="100" spc="-150" baseline="0" dirty="0">
                          <a:solidFill>
                            <a:srgbClr val="000000"/>
                          </a:solidFill>
                          <a:effectLst/>
                          <a:latin typeface="ＭＳ Ｐ明朝"/>
                          <a:ea typeface="ＭＳ 明朝"/>
                          <a:cs typeface="Times New Roman"/>
                        </a:rPr>
                        <a:t>S</a:t>
                      </a:r>
                      <a:r>
                        <a:rPr lang="ja-JP" sz="1400" kern="100" spc="-150" baseline="0" dirty="0" err="1">
                          <a:solidFill>
                            <a:srgbClr val="000000"/>
                          </a:solidFill>
                          <a:effectLst/>
                          <a:latin typeface="Century"/>
                          <a:ea typeface="ＭＳ Ｐ明朝"/>
                          <a:cs typeface="Times New Roman"/>
                        </a:rPr>
                        <a:t>ｐ</a:t>
                      </a:r>
                      <a:r>
                        <a:rPr lang="en-US" sz="1400" kern="100" spc="-150" baseline="0" dirty="0" smtClean="0">
                          <a:solidFill>
                            <a:srgbClr val="000000"/>
                          </a:solidFill>
                          <a:effectLst/>
                          <a:latin typeface="Century"/>
                          <a:ea typeface="ＭＳ Ｐ明朝"/>
                          <a:cs typeface="Times New Roman"/>
                        </a:rPr>
                        <a:t>O2</a:t>
                      </a:r>
                      <a:r>
                        <a:rPr lang="ja-JP" altLang="en-US" sz="1400" kern="100" spc="-150" baseline="0" dirty="0" smtClean="0">
                          <a:solidFill>
                            <a:srgbClr val="000000"/>
                          </a:solidFill>
                          <a:effectLst/>
                          <a:latin typeface="Century"/>
                          <a:ea typeface="ＭＳ Ｐ明朝"/>
                          <a:cs typeface="Times New Roman"/>
                        </a:rPr>
                        <a:t>（</a:t>
                      </a:r>
                      <a:r>
                        <a:rPr lang="zh-TW" altLang="en-US" sz="1400" spc="-150" dirty="0" smtClean="0"/>
                        <a:t>動脈血酸素飽和度</a:t>
                      </a:r>
                      <a:r>
                        <a:rPr lang="ja-JP" altLang="en-US" sz="1400" kern="100" spc="-150" baseline="0" dirty="0" smtClean="0">
                          <a:solidFill>
                            <a:srgbClr val="000000"/>
                          </a:solidFill>
                          <a:effectLst/>
                          <a:latin typeface="Century"/>
                          <a:ea typeface="ＭＳ Ｐ明朝"/>
                          <a:cs typeface="Times New Roman"/>
                        </a:rPr>
                        <a:t>）</a:t>
                      </a:r>
                      <a:endParaRPr lang="ja-JP" sz="1400" kern="10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dirty="0">
                          <a:solidFill>
                            <a:srgbClr val="000000"/>
                          </a:solidFill>
                          <a:effectLst/>
                          <a:latin typeface="ＭＳ Ｐ明朝"/>
                          <a:ea typeface="ＭＳ 明朝"/>
                          <a:cs typeface="Arial"/>
                        </a:rPr>
                        <a:t>12</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ts val="1500"/>
                        </a:lnSpc>
                        <a:spcAft>
                          <a:spcPts val="0"/>
                        </a:spcAft>
                      </a:pPr>
                      <a:r>
                        <a:rPr lang="ja-JP" sz="1400" kern="100" spc="-150" baseline="0">
                          <a:solidFill>
                            <a:srgbClr val="000000"/>
                          </a:solidFill>
                          <a:effectLst/>
                          <a:latin typeface="Century"/>
                          <a:ea typeface="ＭＳ Ｐ明朝"/>
                          <a:cs typeface="Times New Roman"/>
                        </a:rPr>
                        <a:t>残薬状況・服薬指示</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実施日時</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基本</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a:solidFill>
                            <a:srgbClr val="000000"/>
                          </a:solidFill>
                          <a:effectLst/>
                          <a:latin typeface="ＭＳ Ｐ明朝"/>
                          <a:ea typeface="ＭＳ 明朝"/>
                          <a:cs typeface="Arial"/>
                        </a:rPr>
                        <a:t>13</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服薬管理指導内容</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基本</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a:solidFill>
                            <a:srgbClr val="000000"/>
                          </a:solidFill>
                          <a:effectLst/>
                          <a:latin typeface="ＭＳ Ｐ明朝"/>
                          <a:ea typeface="ＭＳ 明朝"/>
                          <a:cs typeface="Arial"/>
                        </a:rPr>
                        <a:t>14</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残薬状況</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選択</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a:solidFill>
                            <a:srgbClr val="000000"/>
                          </a:solidFill>
                          <a:effectLst/>
                          <a:latin typeface="ＭＳ Ｐ明朝"/>
                          <a:ea typeface="ＭＳ 明朝"/>
                          <a:cs typeface="Arial"/>
                        </a:rPr>
                        <a:t>15</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服薬の効果</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基本</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a:solidFill>
                            <a:srgbClr val="000000"/>
                          </a:solidFill>
                          <a:effectLst/>
                          <a:latin typeface="ＭＳ Ｐ明朝"/>
                          <a:ea typeface="ＭＳ 明朝"/>
                          <a:cs typeface="Arial"/>
                        </a:rPr>
                        <a:t>16</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l">
                        <a:lnSpc>
                          <a:spcPts val="1500"/>
                        </a:lnSpc>
                        <a:spcAft>
                          <a:spcPts val="0"/>
                        </a:spcAft>
                      </a:pPr>
                      <a:r>
                        <a:rPr lang="ja-JP" sz="1400" kern="100" spc="-150" baseline="0">
                          <a:solidFill>
                            <a:srgbClr val="000000"/>
                          </a:solidFill>
                          <a:effectLst/>
                          <a:latin typeface="Century"/>
                          <a:ea typeface="ＭＳ Ｐ明朝"/>
                          <a:cs typeface="Times New Roman"/>
                        </a:rPr>
                        <a:t>口腔ケア</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実施日時</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基本</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dirty="0">
                          <a:solidFill>
                            <a:srgbClr val="000000"/>
                          </a:solidFill>
                          <a:effectLst/>
                          <a:latin typeface="ＭＳ Ｐ明朝"/>
                          <a:ea typeface="ＭＳ 明朝"/>
                          <a:cs typeface="Arial"/>
                        </a:rPr>
                        <a:t>17</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摂食・咀嚼状況</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基本</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dirty="0">
                          <a:solidFill>
                            <a:srgbClr val="000000"/>
                          </a:solidFill>
                          <a:effectLst/>
                          <a:latin typeface="ＭＳ Ｐ明朝"/>
                          <a:ea typeface="ＭＳ 明朝"/>
                          <a:cs typeface="Arial"/>
                        </a:rPr>
                        <a:t>18</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ja-JP" sz="1400" kern="100" spc="-150" baseline="0" dirty="0">
                          <a:solidFill>
                            <a:srgbClr val="000000"/>
                          </a:solidFill>
                          <a:effectLst/>
                          <a:latin typeface="Century"/>
                          <a:ea typeface="ＭＳ Ｐ明朝"/>
                          <a:cs typeface="Times New Roman"/>
                        </a:rPr>
                        <a:t>嚥下・構音・唾液分泌状況</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基本</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a:solidFill>
                            <a:srgbClr val="000000"/>
                          </a:solidFill>
                          <a:effectLst/>
                          <a:latin typeface="ＭＳ Ｐ明朝"/>
                          <a:ea typeface="ＭＳ 明朝"/>
                          <a:cs typeface="Arial"/>
                        </a:rPr>
                        <a:t>19</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保清・保湿状況</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a:solidFill>
                            <a:srgbClr val="000000"/>
                          </a:solidFill>
                          <a:effectLst/>
                          <a:latin typeface="Century"/>
                          <a:ea typeface="ＭＳ Ｐ明朝"/>
                          <a:cs typeface="Times New Roman"/>
                        </a:rPr>
                        <a:t>基本</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a:solidFill>
                            <a:srgbClr val="000000"/>
                          </a:solidFill>
                          <a:effectLst/>
                          <a:latin typeface="ＭＳ Ｐ明朝"/>
                          <a:ea typeface="ＭＳ 明朝"/>
                          <a:cs typeface="Arial"/>
                        </a:rPr>
                        <a:t>20</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義歯の有無</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基本</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a:solidFill>
                            <a:srgbClr val="000000"/>
                          </a:solidFill>
                          <a:effectLst/>
                          <a:latin typeface="ＭＳ Ｐ明朝"/>
                          <a:ea typeface="ＭＳ 明朝"/>
                          <a:cs typeface="Arial"/>
                        </a:rPr>
                        <a:t>21</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頻度</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基本</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100" spc="-150" baseline="0">
                          <a:solidFill>
                            <a:srgbClr val="000000"/>
                          </a:solidFill>
                          <a:effectLst/>
                          <a:latin typeface="ＭＳ Ｐ明朝"/>
                          <a:ea typeface="ＭＳ 明朝"/>
                          <a:cs typeface="Arial"/>
                        </a:rPr>
                        <a:t>22</a:t>
                      </a:r>
                      <a:endParaRPr lang="ja-JP" sz="1400" kern="10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100" spc="-150" baseline="0" dirty="0">
                          <a:solidFill>
                            <a:srgbClr val="000000"/>
                          </a:solidFill>
                          <a:effectLst/>
                          <a:latin typeface="Century"/>
                          <a:ea typeface="ＭＳ Ｐ明朝"/>
                          <a:cs typeface="Times New Roman"/>
                        </a:rPr>
                        <a:t>回数</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100" spc="-150" baseline="0" dirty="0">
                          <a:solidFill>
                            <a:srgbClr val="000000"/>
                          </a:solidFill>
                          <a:effectLst/>
                          <a:latin typeface="Century"/>
                          <a:ea typeface="ＭＳ Ｐ明朝"/>
                          <a:cs typeface="Times New Roman"/>
                        </a:rPr>
                        <a:t>基本</a:t>
                      </a:r>
                      <a:endParaRPr lang="ja-JP" sz="1400" kern="10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0" spc="-150" baseline="0" dirty="0">
                          <a:solidFill>
                            <a:srgbClr val="000000"/>
                          </a:solidFill>
                          <a:effectLst/>
                          <a:latin typeface="ＭＳ Ｐ明朝"/>
                          <a:ea typeface="ＭＳ 明朝"/>
                          <a:cs typeface="Arial"/>
                        </a:rPr>
                        <a:t>23</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食事・水分</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実施日時</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a:solidFill>
                            <a:srgbClr val="000000"/>
                          </a:solidFill>
                          <a:effectLst/>
                          <a:latin typeface="Century"/>
                          <a:ea typeface="ＭＳ Ｐ明朝"/>
                          <a:cs typeface="Times New Roman"/>
                        </a:rPr>
                        <a:t>選択</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0" spc="-150" baseline="0" dirty="0">
                          <a:solidFill>
                            <a:srgbClr val="000000"/>
                          </a:solidFill>
                          <a:effectLst/>
                          <a:latin typeface="ＭＳ Ｐ明朝"/>
                          <a:ea typeface="ＭＳ 明朝"/>
                          <a:cs typeface="Arial"/>
                        </a:rPr>
                        <a:t>24</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0" spc="-150" baseline="0">
                          <a:solidFill>
                            <a:srgbClr val="000000"/>
                          </a:solidFill>
                          <a:effectLst/>
                          <a:latin typeface="Century"/>
                          <a:ea typeface="ＭＳ Ｐ明朝"/>
                          <a:cs typeface="Times New Roman"/>
                        </a:rPr>
                        <a:t>主食量／副食量</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a:solidFill>
                            <a:srgbClr val="000000"/>
                          </a:solidFill>
                          <a:effectLst/>
                          <a:latin typeface="Century"/>
                          <a:ea typeface="ＭＳ Ｐ明朝"/>
                          <a:cs typeface="Times New Roman"/>
                        </a:rPr>
                        <a:t>選択</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0" spc="-150" baseline="0" dirty="0">
                          <a:solidFill>
                            <a:srgbClr val="000000"/>
                          </a:solidFill>
                          <a:effectLst/>
                          <a:latin typeface="ＭＳ Ｐ明朝"/>
                          <a:ea typeface="ＭＳ 明朝"/>
                          <a:cs typeface="Arial"/>
                        </a:rPr>
                        <a:t>25</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0" spc="-150" baseline="0">
                          <a:solidFill>
                            <a:srgbClr val="000000"/>
                          </a:solidFill>
                          <a:effectLst/>
                          <a:latin typeface="Century"/>
                          <a:ea typeface="ＭＳ Ｐ明朝"/>
                          <a:cs typeface="Times New Roman"/>
                        </a:rPr>
                        <a:t>水分・点滴量</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a:solidFill>
                            <a:srgbClr val="000000"/>
                          </a:solidFill>
                          <a:effectLst/>
                          <a:latin typeface="Century"/>
                          <a:ea typeface="ＭＳ Ｐ明朝"/>
                          <a:cs typeface="Times New Roman"/>
                        </a:rPr>
                        <a:t>選択</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0" spc="-150" baseline="0" dirty="0">
                          <a:solidFill>
                            <a:srgbClr val="000000"/>
                          </a:solidFill>
                          <a:effectLst/>
                          <a:latin typeface="ＭＳ Ｐ明朝"/>
                          <a:ea typeface="ＭＳ 明朝"/>
                          <a:cs typeface="Arial"/>
                        </a:rPr>
                        <a:t>26</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食形態</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dirty="0">
                          <a:solidFill>
                            <a:srgbClr val="000000"/>
                          </a:solidFill>
                          <a:effectLst/>
                          <a:latin typeface="Century"/>
                          <a:ea typeface="ＭＳ Ｐ明朝"/>
                          <a:cs typeface="Times New Roman"/>
                        </a:rPr>
                        <a:t>選択</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0" spc="-150" baseline="0">
                          <a:solidFill>
                            <a:srgbClr val="000000"/>
                          </a:solidFill>
                          <a:effectLst/>
                          <a:latin typeface="ＭＳ Ｐ明朝"/>
                          <a:ea typeface="ＭＳ 明朝"/>
                          <a:cs typeface="Arial"/>
                        </a:rPr>
                        <a:t>27</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状態</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a:solidFill>
                            <a:srgbClr val="000000"/>
                          </a:solidFill>
                          <a:effectLst/>
                          <a:latin typeface="Century"/>
                          <a:ea typeface="ＭＳ Ｐ明朝"/>
                          <a:cs typeface="Times New Roman"/>
                        </a:rPr>
                        <a:t>選択</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40">
                <a:tc>
                  <a:txBody>
                    <a:bodyPr/>
                    <a:lstStyle/>
                    <a:p>
                      <a:pPr algn="ctr">
                        <a:lnSpc>
                          <a:spcPts val="1500"/>
                        </a:lnSpc>
                        <a:spcAft>
                          <a:spcPts val="0"/>
                        </a:spcAft>
                      </a:pPr>
                      <a:r>
                        <a:rPr lang="en-US" sz="1400" kern="0" spc="-150" baseline="0">
                          <a:solidFill>
                            <a:srgbClr val="000000"/>
                          </a:solidFill>
                          <a:effectLst/>
                          <a:latin typeface="ＭＳ Ｐ明朝"/>
                          <a:ea typeface="ＭＳ 明朝"/>
                          <a:cs typeface="Arial"/>
                        </a:rPr>
                        <a:t>28</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食事制限</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dirty="0">
                          <a:solidFill>
                            <a:srgbClr val="000000"/>
                          </a:solidFill>
                          <a:effectLst/>
                          <a:latin typeface="Century"/>
                          <a:ea typeface="ＭＳ Ｐ明朝"/>
                          <a:cs typeface="Times New Roman"/>
                        </a:rPr>
                        <a:t>選択</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104421633"/>
              </p:ext>
            </p:extLst>
          </p:nvPr>
        </p:nvGraphicFramePr>
        <p:xfrm>
          <a:off x="6026674" y="503452"/>
          <a:ext cx="3066754" cy="5175575"/>
        </p:xfrm>
        <a:graphic>
          <a:graphicData uri="http://schemas.openxmlformats.org/drawingml/2006/table">
            <a:tbl>
              <a:tblPr firstRow="1" firstCol="1" bandRow="1"/>
              <a:tblGrid>
                <a:gridCol w="360039"/>
                <a:gridCol w="619045"/>
                <a:gridCol w="1583614"/>
                <a:gridCol w="504056"/>
              </a:tblGrid>
              <a:tr h="225025">
                <a:tc>
                  <a:txBody>
                    <a:bodyPr/>
                    <a:lstStyle/>
                    <a:p>
                      <a:pPr algn="ctr">
                        <a:lnSpc>
                          <a:spcPts val="1500"/>
                        </a:lnSpc>
                        <a:spcAft>
                          <a:spcPts val="0"/>
                        </a:spcAft>
                      </a:pPr>
                      <a:r>
                        <a:rPr lang="en-US" sz="1400" kern="0" spc="-150" baseline="0" dirty="0">
                          <a:solidFill>
                            <a:srgbClr val="000000"/>
                          </a:solidFill>
                          <a:effectLst/>
                          <a:latin typeface="ＭＳ Ｐ明朝"/>
                          <a:ea typeface="ＭＳ 明朝"/>
                          <a:cs typeface="Arial"/>
                        </a:rPr>
                        <a:t>29</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排泄</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実施日時</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a:solidFill>
                            <a:srgbClr val="000000"/>
                          </a:solidFill>
                          <a:effectLst/>
                          <a:latin typeface="Century"/>
                          <a:ea typeface="ＭＳ Ｐ明朝"/>
                          <a:cs typeface="Times New Roman"/>
                        </a:rPr>
                        <a:t>選択</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dirty="0">
                          <a:solidFill>
                            <a:srgbClr val="000000"/>
                          </a:solidFill>
                          <a:effectLst/>
                          <a:latin typeface="ＭＳ Ｐ明朝"/>
                          <a:ea typeface="ＭＳ 明朝"/>
                          <a:cs typeface="Arial"/>
                        </a:rPr>
                        <a:t>30</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排尿量</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a:solidFill>
                            <a:srgbClr val="000000"/>
                          </a:solidFill>
                          <a:effectLst/>
                          <a:latin typeface="Century"/>
                          <a:ea typeface="ＭＳ Ｐ明朝"/>
                          <a:cs typeface="Times New Roman"/>
                        </a:rPr>
                        <a:t>選択</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dirty="0">
                          <a:solidFill>
                            <a:srgbClr val="000000"/>
                          </a:solidFill>
                          <a:effectLst/>
                          <a:latin typeface="ＭＳ Ｐ明朝"/>
                          <a:ea typeface="ＭＳ 明朝"/>
                          <a:cs typeface="Arial"/>
                        </a:rPr>
                        <a:t>31</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排便量</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a:solidFill>
                            <a:srgbClr val="000000"/>
                          </a:solidFill>
                          <a:effectLst/>
                          <a:latin typeface="Century"/>
                          <a:ea typeface="ＭＳ Ｐ明朝"/>
                          <a:cs typeface="Times New Roman"/>
                        </a:rPr>
                        <a:t>選択</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a:solidFill>
                            <a:srgbClr val="000000"/>
                          </a:solidFill>
                          <a:effectLst/>
                          <a:latin typeface="ＭＳ Ｐ明朝"/>
                          <a:ea typeface="ＭＳ 明朝"/>
                          <a:cs typeface="Arial"/>
                        </a:rPr>
                        <a:t>32</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便の硬さ</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a:solidFill>
                            <a:srgbClr val="000000"/>
                          </a:solidFill>
                          <a:effectLst/>
                          <a:latin typeface="Century"/>
                          <a:ea typeface="ＭＳ Ｐ明朝"/>
                          <a:cs typeface="Times New Roman"/>
                        </a:rPr>
                        <a:t>選択</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a:solidFill>
                            <a:srgbClr val="000000"/>
                          </a:solidFill>
                          <a:effectLst/>
                          <a:latin typeface="ＭＳ Ｐ明朝"/>
                          <a:ea typeface="ＭＳ 明朝"/>
                          <a:cs typeface="Arial"/>
                        </a:rPr>
                        <a:t>33</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緩下剤の使用状況</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a:solidFill>
                            <a:srgbClr val="000000"/>
                          </a:solidFill>
                          <a:effectLst/>
                          <a:latin typeface="Century"/>
                          <a:ea typeface="ＭＳ Ｐ明朝"/>
                          <a:cs typeface="Times New Roman"/>
                        </a:rPr>
                        <a:t>選択</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a:solidFill>
                            <a:srgbClr val="000000"/>
                          </a:solidFill>
                          <a:effectLst/>
                          <a:latin typeface="ＭＳ Ｐ明朝"/>
                          <a:ea typeface="ＭＳ 明朝"/>
                          <a:cs typeface="Arial"/>
                        </a:rPr>
                        <a:t>34</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失禁の有無</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a:solidFill>
                            <a:srgbClr val="000000"/>
                          </a:solidFill>
                          <a:effectLst/>
                          <a:latin typeface="Century"/>
                          <a:ea typeface="ＭＳ Ｐ明朝"/>
                          <a:cs typeface="Times New Roman"/>
                        </a:rPr>
                        <a:t>選択</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a:solidFill>
                            <a:srgbClr val="000000"/>
                          </a:solidFill>
                          <a:effectLst/>
                          <a:latin typeface="ＭＳ Ｐ明朝"/>
                          <a:ea typeface="ＭＳ 明朝"/>
                          <a:cs typeface="Arial"/>
                        </a:rPr>
                        <a:t>35</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生活</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睡眠状況</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a:solidFill>
                            <a:srgbClr val="000000"/>
                          </a:solidFill>
                          <a:effectLst/>
                          <a:latin typeface="Century"/>
                          <a:ea typeface="ＭＳ Ｐ明朝"/>
                          <a:cs typeface="Times New Roman"/>
                        </a:rPr>
                        <a:t>基本</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a:solidFill>
                            <a:srgbClr val="000000"/>
                          </a:solidFill>
                          <a:effectLst/>
                          <a:latin typeface="ＭＳ Ｐ明朝"/>
                          <a:ea typeface="ＭＳ 明朝"/>
                          <a:cs typeface="Arial"/>
                        </a:rPr>
                        <a:t>36</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入浴状況</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a:solidFill>
                            <a:srgbClr val="000000"/>
                          </a:solidFill>
                          <a:effectLst/>
                          <a:latin typeface="Century"/>
                          <a:ea typeface="ＭＳ Ｐ明朝"/>
                          <a:cs typeface="Times New Roman"/>
                        </a:rPr>
                        <a:t>基本</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a:solidFill>
                            <a:srgbClr val="000000"/>
                          </a:solidFill>
                          <a:effectLst/>
                          <a:latin typeface="ＭＳ Ｐ明朝"/>
                          <a:ea typeface="ＭＳ 明朝"/>
                          <a:cs typeface="Arial"/>
                        </a:rPr>
                        <a:t>37</a:t>
                      </a:r>
                      <a:endParaRPr lang="ja-JP" sz="1400" kern="0" spc="-150" baseline="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栄養状況</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dirty="0">
                          <a:solidFill>
                            <a:srgbClr val="000000"/>
                          </a:solidFill>
                          <a:effectLst/>
                          <a:latin typeface="Century"/>
                          <a:ea typeface="ＭＳ Ｐ明朝"/>
                          <a:cs typeface="Times New Roman"/>
                        </a:rPr>
                        <a:t>基本</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dirty="0">
                          <a:effectLst/>
                          <a:latin typeface="ＭＳ Ｐ明朝"/>
                          <a:ea typeface="ＭＳ 明朝"/>
                          <a:cs typeface="Times New Roman"/>
                        </a:rPr>
                        <a:t>38</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悩み・希望</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dirty="0">
                          <a:solidFill>
                            <a:srgbClr val="000000"/>
                          </a:solidFill>
                          <a:effectLst/>
                          <a:latin typeface="Century"/>
                          <a:ea typeface="ＭＳ Ｐ明朝"/>
                          <a:cs typeface="Times New Roman"/>
                        </a:rPr>
                        <a:t>基本</a:t>
                      </a:r>
                      <a:endParaRPr lang="ja-JP" sz="1400" kern="0" spc="-150" baseline="0" dirty="0">
                        <a:effectLst/>
                        <a:latin typeface="Century"/>
                        <a:ea typeface="ＭＳ 明朝"/>
                        <a:cs typeface="Times New Roman"/>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dirty="0">
                          <a:effectLst/>
                          <a:latin typeface="ＭＳ Ｐ明朝"/>
                          <a:ea typeface="ＭＳ 明朝"/>
                          <a:cs typeface="Times New Roman"/>
                        </a:rPr>
                        <a:t>39</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3">
                  <a:txBody>
                    <a:bodyPr/>
                    <a:lstStyle/>
                    <a:p>
                      <a:pPr algn="l">
                        <a:lnSpc>
                          <a:spcPts val="1500"/>
                        </a:lnSpc>
                        <a:spcAft>
                          <a:spcPts val="0"/>
                        </a:spcAft>
                      </a:pPr>
                      <a:r>
                        <a:rPr lang="ja-JP" sz="1400" kern="0" spc="-150" baseline="0" dirty="0">
                          <a:solidFill>
                            <a:srgbClr val="000000"/>
                          </a:solidFill>
                          <a:effectLst/>
                          <a:latin typeface="Century"/>
                          <a:ea typeface="ＭＳ Ｐ明朝"/>
                          <a:cs typeface="Times New Roman"/>
                        </a:rPr>
                        <a:t>ケアサービス</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0" spc="-150" baseline="0" dirty="0">
                          <a:effectLst/>
                          <a:latin typeface="Century"/>
                          <a:ea typeface="ＭＳ 明朝"/>
                          <a:cs typeface="Times New Roman"/>
                        </a:rPr>
                        <a:t>事業所名</a:t>
                      </a: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dirty="0">
                          <a:solidFill>
                            <a:srgbClr val="000000"/>
                          </a:solidFill>
                          <a:effectLst/>
                          <a:latin typeface="Century"/>
                          <a:ea typeface="ＭＳ Ｐ明朝"/>
                          <a:cs typeface="Times New Roman"/>
                        </a:rPr>
                        <a:t>基本</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dirty="0">
                          <a:effectLst/>
                          <a:latin typeface="ＭＳ Ｐ明朝"/>
                          <a:ea typeface="ＭＳ 明朝"/>
                          <a:cs typeface="Times New Roman"/>
                        </a:rPr>
                        <a:t>40</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0" spc="-150" baseline="0" dirty="0">
                          <a:effectLst/>
                          <a:latin typeface="Century"/>
                          <a:ea typeface="ＭＳ 明朝"/>
                          <a:cs typeface="Times New Roman"/>
                        </a:rPr>
                        <a:t>担当者名</a:t>
                      </a: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dirty="0">
                          <a:solidFill>
                            <a:srgbClr val="000000"/>
                          </a:solidFill>
                          <a:effectLst/>
                          <a:latin typeface="Century"/>
                          <a:ea typeface="ＭＳ Ｐ明朝"/>
                          <a:cs typeface="Times New Roman"/>
                        </a:rPr>
                        <a:t>選択</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dirty="0">
                          <a:effectLst/>
                          <a:latin typeface="ＭＳ Ｐ明朝"/>
                          <a:ea typeface="ＭＳ 明朝"/>
                          <a:cs typeface="Times New Roman"/>
                        </a:rPr>
                        <a:t>41</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0" spc="-150" baseline="0" dirty="0">
                          <a:effectLst/>
                          <a:latin typeface="Century"/>
                          <a:ea typeface="ＭＳ 明朝"/>
                          <a:cs typeface="Times New Roman"/>
                        </a:rPr>
                        <a:t>職種</a:t>
                      </a: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dirty="0">
                          <a:solidFill>
                            <a:srgbClr val="000000"/>
                          </a:solidFill>
                          <a:effectLst/>
                          <a:latin typeface="Century"/>
                          <a:ea typeface="ＭＳ Ｐ明朝"/>
                          <a:cs typeface="Times New Roman"/>
                        </a:rPr>
                        <a:t>選択</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dirty="0">
                          <a:effectLst/>
                          <a:latin typeface="ＭＳ Ｐ明朝"/>
                          <a:ea typeface="ＭＳ 明朝"/>
                          <a:cs typeface="Times New Roman"/>
                        </a:rPr>
                        <a:t>42</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0" spc="-150" baseline="0" dirty="0">
                          <a:effectLst/>
                          <a:latin typeface="Century"/>
                          <a:ea typeface="ＭＳ 明朝"/>
                          <a:cs typeface="Times New Roman"/>
                        </a:rPr>
                        <a:t>連絡先</a:t>
                      </a: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dirty="0">
                          <a:solidFill>
                            <a:srgbClr val="000000"/>
                          </a:solidFill>
                          <a:effectLst/>
                          <a:latin typeface="Century"/>
                          <a:ea typeface="ＭＳ Ｐ明朝"/>
                          <a:cs typeface="Times New Roman"/>
                        </a:rPr>
                        <a:t>基本</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dirty="0">
                          <a:effectLst/>
                          <a:latin typeface="ＭＳ Ｐ明朝"/>
                          <a:ea typeface="ＭＳ 明朝"/>
                          <a:cs typeface="Times New Roman"/>
                        </a:rPr>
                        <a:t>43</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0" spc="-150" baseline="0" dirty="0">
                          <a:effectLst/>
                          <a:latin typeface="Century"/>
                          <a:ea typeface="ＭＳ 明朝"/>
                          <a:cs typeface="Times New Roman"/>
                        </a:rPr>
                        <a:t>利用年月日</a:t>
                      </a: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dirty="0">
                          <a:solidFill>
                            <a:srgbClr val="000000"/>
                          </a:solidFill>
                          <a:effectLst/>
                          <a:latin typeface="Century"/>
                          <a:ea typeface="ＭＳ Ｐ明朝"/>
                          <a:cs typeface="Times New Roman"/>
                        </a:rPr>
                        <a:t>基本</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dirty="0">
                          <a:effectLst/>
                          <a:latin typeface="ＭＳ Ｐ明朝"/>
                          <a:ea typeface="ＭＳ 明朝"/>
                          <a:cs typeface="Times New Roman"/>
                        </a:rPr>
                        <a:t>44</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0" spc="-150" baseline="0" dirty="0">
                          <a:effectLst/>
                          <a:latin typeface="Century"/>
                          <a:ea typeface="ＭＳ 明朝"/>
                          <a:cs typeface="Times New Roman"/>
                        </a:rPr>
                        <a:t>利用開始時間</a:t>
                      </a: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dirty="0">
                          <a:solidFill>
                            <a:srgbClr val="000000"/>
                          </a:solidFill>
                          <a:effectLst/>
                          <a:latin typeface="Century"/>
                          <a:ea typeface="ＭＳ Ｐ明朝"/>
                          <a:cs typeface="Times New Roman"/>
                        </a:rPr>
                        <a:t>選択</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dirty="0">
                          <a:effectLst/>
                          <a:latin typeface="ＭＳ Ｐ明朝"/>
                          <a:ea typeface="ＭＳ 明朝"/>
                          <a:cs typeface="Times New Roman"/>
                        </a:rPr>
                        <a:t>45</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0" spc="-150" baseline="0" dirty="0">
                          <a:effectLst/>
                          <a:latin typeface="Century"/>
                          <a:ea typeface="ＭＳ 明朝"/>
                          <a:cs typeface="Times New Roman"/>
                        </a:rPr>
                        <a:t>利用終了時間</a:t>
                      </a: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dirty="0">
                          <a:solidFill>
                            <a:srgbClr val="000000"/>
                          </a:solidFill>
                          <a:effectLst/>
                          <a:latin typeface="Century"/>
                          <a:ea typeface="ＭＳ Ｐ明朝"/>
                          <a:cs typeface="Times New Roman"/>
                        </a:rPr>
                        <a:t>選択</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dirty="0">
                          <a:effectLst/>
                          <a:latin typeface="ＭＳ Ｐ明朝"/>
                          <a:ea typeface="ＭＳ 明朝"/>
                          <a:cs typeface="Times New Roman"/>
                        </a:rPr>
                        <a:t>46</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0" spc="-150" baseline="0" dirty="0">
                          <a:effectLst/>
                          <a:latin typeface="Century"/>
                          <a:ea typeface="ＭＳ 明朝"/>
                          <a:cs typeface="Times New Roman"/>
                        </a:rPr>
                        <a:t>介護保険給付の有無</a:t>
                      </a: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dirty="0">
                          <a:solidFill>
                            <a:srgbClr val="000000"/>
                          </a:solidFill>
                          <a:effectLst/>
                          <a:latin typeface="Century"/>
                          <a:ea typeface="ＭＳ Ｐ明朝"/>
                          <a:cs typeface="Times New Roman"/>
                        </a:rPr>
                        <a:t>選択</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dirty="0">
                          <a:effectLst/>
                          <a:latin typeface="ＭＳ Ｐ明朝"/>
                          <a:ea typeface="ＭＳ 明朝"/>
                          <a:cs typeface="Times New Roman"/>
                        </a:rPr>
                        <a:t>47</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0" spc="-150" baseline="0" dirty="0">
                          <a:effectLst/>
                          <a:latin typeface="Century"/>
                          <a:ea typeface="ＭＳ 明朝"/>
                          <a:cs typeface="Times New Roman"/>
                        </a:rPr>
                        <a:t>サービス種類</a:t>
                      </a: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dirty="0">
                          <a:solidFill>
                            <a:srgbClr val="000000"/>
                          </a:solidFill>
                          <a:effectLst/>
                          <a:latin typeface="Century"/>
                          <a:ea typeface="ＭＳ Ｐ明朝"/>
                          <a:cs typeface="Times New Roman"/>
                        </a:rPr>
                        <a:t>選択</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dirty="0">
                          <a:effectLst/>
                          <a:latin typeface="ＭＳ Ｐ明朝"/>
                          <a:ea typeface="ＭＳ 明朝"/>
                          <a:cs typeface="Times New Roman"/>
                        </a:rPr>
                        <a:t>48</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0" spc="-150" baseline="0" dirty="0">
                          <a:effectLst/>
                          <a:latin typeface="Century"/>
                          <a:ea typeface="ＭＳ 明朝"/>
                          <a:cs typeface="Times New Roman"/>
                        </a:rPr>
                        <a:t>サービス内容</a:t>
                      </a: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a:solidFill>
                            <a:srgbClr val="000000"/>
                          </a:solidFill>
                          <a:effectLst/>
                          <a:latin typeface="Century"/>
                          <a:ea typeface="ＭＳ Ｐ明朝"/>
                          <a:cs typeface="Times New Roman"/>
                        </a:rPr>
                        <a:t>基本</a:t>
                      </a:r>
                      <a:endParaRPr lang="ja-JP" sz="1400" kern="0" spc="-150" baseline="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dirty="0">
                          <a:effectLst/>
                          <a:latin typeface="ＭＳ Ｐ明朝"/>
                          <a:ea typeface="ＭＳ 明朝"/>
                          <a:cs typeface="Times New Roman"/>
                        </a:rPr>
                        <a:t>49</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0" spc="-150" baseline="0" dirty="0">
                          <a:effectLst/>
                          <a:latin typeface="Century"/>
                          <a:ea typeface="ＭＳ 明朝"/>
                          <a:cs typeface="Times New Roman"/>
                        </a:rPr>
                        <a:t>サービス名称</a:t>
                      </a: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dirty="0">
                          <a:solidFill>
                            <a:srgbClr val="000000"/>
                          </a:solidFill>
                          <a:effectLst/>
                          <a:latin typeface="Century"/>
                          <a:ea typeface="ＭＳ Ｐ明朝"/>
                          <a:cs typeface="Times New Roman"/>
                        </a:rPr>
                        <a:t>選択</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dirty="0">
                          <a:effectLst/>
                          <a:latin typeface="ＭＳ Ｐ明朝"/>
                          <a:ea typeface="ＭＳ 明朝"/>
                          <a:cs typeface="Times New Roman"/>
                        </a:rPr>
                        <a:t>50</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0" spc="-150" baseline="0" dirty="0">
                          <a:effectLst/>
                          <a:latin typeface="Century"/>
                          <a:ea typeface="ＭＳ 明朝"/>
                          <a:cs typeface="Times New Roman"/>
                        </a:rPr>
                        <a:t>利用回数</a:t>
                      </a: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dirty="0">
                          <a:solidFill>
                            <a:srgbClr val="000000"/>
                          </a:solidFill>
                          <a:effectLst/>
                          <a:latin typeface="Century"/>
                          <a:ea typeface="ＭＳ Ｐ明朝"/>
                          <a:cs typeface="Times New Roman"/>
                        </a:rPr>
                        <a:t>選択</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025">
                <a:tc>
                  <a:txBody>
                    <a:bodyPr/>
                    <a:lstStyle/>
                    <a:p>
                      <a:pPr algn="ctr">
                        <a:lnSpc>
                          <a:spcPts val="1500"/>
                        </a:lnSpc>
                        <a:spcAft>
                          <a:spcPts val="0"/>
                        </a:spcAft>
                      </a:pPr>
                      <a:r>
                        <a:rPr lang="en-US" sz="1400" kern="0" spc="-150" baseline="0" dirty="0">
                          <a:solidFill>
                            <a:srgbClr val="000000"/>
                          </a:solidFill>
                          <a:effectLst/>
                          <a:latin typeface="ＭＳ Ｐ明朝"/>
                          <a:ea typeface="ＭＳ 明朝"/>
                          <a:cs typeface="Arial"/>
                        </a:rPr>
                        <a:t>51</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0" spc="-150" baseline="0" dirty="0">
                          <a:effectLst/>
                          <a:latin typeface="Century"/>
                          <a:ea typeface="ＭＳ 明朝"/>
                          <a:cs typeface="Times New Roman"/>
                        </a:rPr>
                        <a:t>利用者の状況</a:t>
                      </a: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400" kern="0" spc="-150" baseline="0" dirty="0">
                          <a:solidFill>
                            <a:srgbClr val="000000"/>
                          </a:solidFill>
                          <a:effectLst/>
                          <a:latin typeface="Century"/>
                          <a:ea typeface="ＭＳ Ｐ明朝"/>
                          <a:cs typeface="Times New Roman"/>
                        </a:rPr>
                        <a:t>基本</a:t>
                      </a:r>
                      <a:endParaRPr lang="ja-JP" sz="1400" kern="0" spc="-150" baseline="0" dirty="0">
                        <a:effectLst/>
                        <a:latin typeface="Century"/>
                        <a:ea typeface="ＭＳ 明朝"/>
                        <a:cs typeface="Times New Roman"/>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正方形/長方形 12"/>
          <p:cNvSpPr/>
          <p:nvPr/>
        </p:nvSpPr>
        <p:spPr>
          <a:xfrm>
            <a:off x="3901097" y="-29584"/>
            <a:ext cx="3751348" cy="338554"/>
          </a:xfrm>
          <a:prstGeom prst="rect">
            <a:avLst/>
          </a:prstGeom>
        </p:spPr>
        <p:txBody>
          <a:bodyPr wrap="none">
            <a:spAutoFit/>
          </a:bodyPr>
          <a:lstStyle/>
          <a:p>
            <a:r>
              <a:rPr lang="ja-JP" altLang="en-US" sz="1600" b="1" dirty="0" smtClean="0">
                <a:latin typeface="+mn-ea"/>
              </a:rPr>
              <a:t>■診療</a:t>
            </a:r>
            <a:r>
              <a:rPr lang="ja-JP" altLang="en-US" sz="1600" b="1" dirty="0">
                <a:latin typeface="+mn-ea"/>
              </a:rPr>
              <a:t>・ケアに関する情報</a:t>
            </a:r>
            <a:r>
              <a:rPr lang="ja-JP" altLang="en-US" sz="1600" b="1" dirty="0" smtClean="0">
                <a:latin typeface="+mn-ea"/>
              </a:rPr>
              <a:t>項目　</a:t>
            </a:r>
            <a:r>
              <a:rPr lang="ja-JP" altLang="en-US" sz="1400" b="1" dirty="0" smtClean="0">
                <a:latin typeface="+mn-ea"/>
              </a:rPr>
              <a:t>（</a:t>
            </a:r>
            <a:r>
              <a:rPr lang="en-US" altLang="ja-JP" sz="1400" b="1" dirty="0" smtClean="0">
                <a:latin typeface="+mn-ea"/>
              </a:rPr>
              <a:t>51</a:t>
            </a:r>
            <a:r>
              <a:rPr lang="ja-JP" altLang="en-US" sz="1400" b="1" dirty="0" smtClean="0">
                <a:latin typeface="+mn-ea"/>
              </a:rPr>
              <a:t>項目）</a:t>
            </a:r>
            <a:endParaRPr lang="ja-JP" altLang="en-US" sz="1400" b="1" dirty="0">
              <a:latin typeface="+mn-ea"/>
            </a:endParaRPr>
          </a:p>
        </p:txBody>
      </p:sp>
      <p:sp>
        <p:nvSpPr>
          <p:cNvPr id="15" name="Rectangle 1"/>
          <p:cNvSpPr>
            <a:spLocks noChangeArrowheads="1"/>
          </p:cNvSpPr>
          <p:nvPr/>
        </p:nvSpPr>
        <p:spPr bwMode="auto">
          <a:xfrm>
            <a:off x="-43542" y="-29584"/>
            <a:ext cx="47525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fontAlgn="base"/>
            <a:r>
              <a:rPr kumimoji="1" lang="ja-JP" altLang="en-US" sz="1600" b="1" i="0" u="none" strike="noStrike" cap="none" normalizeH="0" baseline="0" dirty="0" smtClean="0">
                <a:ln>
                  <a:noFill/>
                </a:ln>
                <a:solidFill>
                  <a:schemeClr val="tx1"/>
                </a:solidFill>
                <a:effectLst/>
                <a:latin typeface="+mn-ea"/>
                <a:ea typeface="+mn-ea"/>
                <a:cs typeface="Times New Roman" pitchFamily="18" charset="0"/>
              </a:rPr>
              <a:t>■</a:t>
            </a:r>
            <a:r>
              <a:rPr lang="ja-JP" altLang="en-US" sz="1600" b="1" dirty="0" smtClean="0">
                <a:solidFill>
                  <a:schemeClr val="tx1"/>
                </a:solidFill>
                <a:latin typeface="+mn-ea"/>
                <a:ea typeface="+mn-ea"/>
                <a:cs typeface="Times New Roman" pitchFamily="18" charset="0"/>
              </a:rPr>
              <a:t>介護・生活</a:t>
            </a:r>
            <a:r>
              <a:rPr kumimoji="1" lang="ja-JP" altLang="en-US" sz="1600" b="1" i="0" u="none" strike="noStrike" cap="none" normalizeH="0" baseline="0" dirty="0" smtClean="0">
                <a:ln>
                  <a:noFill/>
                </a:ln>
                <a:solidFill>
                  <a:schemeClr val="tx1"/>
                </a:solidFill>
                <a:effectLst/>
                <a:latin typeface="+mn-ea"/>
                <a:ea typeface="+mn-ea"/>
                <a:cs typeface="Times New Roman" pitchFamily="18" charset="0"/>
              </a:rPr>
              <a:t>に関する</a:t>
            </a:r>
            <a:r>
              <a:rPr lang="ja-JP" altLang="ja-JP" sz="1600" b="1" dirty="0" smtClean="0">
                <a:latin typeface="+mn-ea"/>
                <a:ea typeface="+mn-ea"/>
              </a:rPr>
              <a:t>情報項目</a:t>
            </a:r>
            <a:r>
              <a:rPr lang="ja-JP" altLang="en-US" sz="1600" b="1" dirty="0" smtClean="0">
                <a:latin typeface="+mn-ea"/>
                <a:ea typeface="+mn-ea"/>
              </a:rPr>
              <a:t>　</a:t>
            </a:r>
            <a:r>
              <a:rPr lang="ja-JP" altLang="en-US" sz="1400" b="1" dirty="0" smtClean="0">
                <a:latin typeface="+mn-ea"/>
                <a:ea typeface="+mn-ea"/>
              </a:rPr>
              <a:t>（</a:t>
            </a:r>
            <a:r>
              <a:rPr lang="en-US" altLang="ja-JP" sz="1400" b="1" dirty="0" smtClean="0">
                <a:latin typeface="+mn-ea"/>
                <a:ea typeface="+mn-ea"/>
              </a:rPr>
              <a:t>71</a:t>
            </a:r>
            <a:r>
              <a:rPr lang="ja-JP" altLang="en-US" sz="1400" b="1" dirty="0" smtClean="0">
                <a:latin typeface="+mn-ea"/>
                <a:ea typeface="+mn-ea"/>
              </a:rPr>
              <a:t>項目）</a:t>
            </a:r>
            <a:endParaRPr kumimoji="1" lang="ja-JP" altLang="ja-JP" sz="1400" b="1" i="0" u="none" strike="noStrike" cap="none" normalizeH="0" baseline="0" dirty="0" smtClean="0">
              <a:ln>
                <a:noFill/>
              </a:ln>
              <a:solidFill>
                <a:schemeClr val="tx1"/>
              </a:solidFill>
              <a:effectLst/>
              <a:latin typeface="+mn-ea"/>
              <a:ea typeface="+mn-ea"/>
              <a:cs typeface="ＭＳ Ｐゴシック" pitchFamily="50" charset="-128"/>
            </a:endParaRPr>
          </a:p>
        </p:txBody>
      </p:sp>
    </p:spTree>
    <p:extLst>
      <p:ext uri="{BB962C8B-B14F-4D97-AF65-F5344CB8AC3E}">
        <p14:creationId xmlns:p14="http://schemas.microsoft.com/office/powerpoint/2010/main" val="2444843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8490" y="188640"/>
            <a:ext cx="8489801" cy="1077218"/>
          </a:xfrm>
          <a:prstGeom prst="rect">
            <a:avLst/>
          </a:prstGeom>
          <a:ln>
            <a:noFill/>
          </a:ln>
        </p:spPr>
        <p:txBody>
          <a:bodyPr wrap="square">
            <a:spAutoFit/>
          </a:bodyPr>
          <a:lstStyle/>
          <a:p>
            <a:pPr marL="457200" indent="-457200">
              <a:buFont typeface="+mj-lt"/>
              <a:buAutoNum type="arabicPeriod"/>
            </a:pPr>
            <a:r>
              <a:rPr lang="ja-JP" altLang="en-US" sz="2400" b="1" dirty="0" smtClean="0"/>
              <a:t>目的</a:t>
            </a:r>
            <a:endParaRPr lang="en-US" altLang="ja-JP" sz="2400" b="1" dirty="0" smtClean="0"/>
          </a:p>
          <a:p>
            <a:r>
              <a:rPr lang="ja-JP" altLang="en-US" sz="2400" b="1" dirty="0" smtClean="0"/>
              <a:t>　</a:t>
            </a:r>
            <a:r>
              <a:rPr lang="ja-JP" altLang="en-US" sz="1600" dirty="0" smtClean="0"/>
              <a:t>在宅ケア</a:t>
            </a:r>
            <a:r>
              <a:rPr lang="ja-JP" altLang="en-US" sz="1600" dirty="0"/>
              <a:t>に関する</a:t>
            </a:r>
            <a:r>
              <a:rPr lang="ja-JP" altLang="en-US" sz="1600" dirty="0" smtClean="0"/>
              <a:t>質の向上と効率化を推進するため、関係者が利用する情報システムについて共通基盤による適切な利用方策のあり方を定めて規格化し推進する。</a:t>
            </a:r>
            <a:endParaRPr lang="ja-JP" altLang="en-US" sz="1600" dirty="0"/>
          </a:p>
        </p:txBody>
      </p:sp>
      <p:sp>
        <p:nvSpPr>
          <p:cNvPr id="4" name="正方形/長方形 3"/>
          <p:cNvSpPr/>
          <p:nvPr/>
        </p:nvSpPr>
        <p:spPr>
          <a:xfrm>
            <a:off x="755576" y="5381926"/>
            <a:ext cx="7848872" cy="1323439"/>
          </a:xfrm>
          <a:prstGeom prst="rect">
            <a:avLst/>
          </a:prstGeom>
          <a:noFill/>
          <a:ln>
            <a:solidFill>
              <a:schemeClr val="tx1"/>
            </a:solidFill>
          </a:ln>
        </p:spPr>
        <p:txBody>
          <a:bodyPr wrap="square">
            <a:spAutoFit/>
          </a:bodyPr>
          <a:lstStyle/>
          <a:p>
            <a:pPr marL="342900" indent="-342900">
              <a:buAutoNum type="arabicParenBoth"/>
            </a:pPr>
            <a:r>
              <a:rPr lang="ja-JP" altLang="en-US" sz="1600" b="1" dirty="0" smtClean="0">
                <a:latin typeface="+mj-ea"/>
                <a:ea typeface="+mj-ea"/>
              </a:rPr>
              <a:t>規格化　　　　　  </a:t>
            </a:r>
            <a:r>
              <a:rPr lang="ja-JP" altLang="en-US" sz="1600" dirty="0" smtClean="0"/>
              <a:t>共有</a:t>
            </a:r>
            <a:r>
              <a:rPr lang="ja-JP" altLang="en-US" sz="1600" dirty="0"/>
              <a:t>する情報項目、表示方法、</a:t>
            </a:r>
            <a:r>
              <a:rPr lang="ja-JP" altLang="en-US" sz="1600" dirty="0" smtClean="0"/>
              <a:t>データ形式</a:t>
            </a:r>
            <a:r>
              <a:rPr lang="ja-JP" altLang="en-US" sz="1600" dirty="0"/>
              <a:t>、サイズを決める</a:t>
            </a:r>
          </a:p>
          <a:p>
            <a:r>
              <a:rPr lang="en-US" altLang="ja-JP" sz="1600" b="1" dirty="0">
                <a:latin typeface="+mn-ea"/>
              </a:rPr>
              <a:t>(2)</a:t>
            </a:r>
            <a:r>
              <a:rPr lang="ja-JP" altLang="en-US" sz="1600" b="1" dirty="0">
                <a:latin typeface="+mn-ea"/>
              </a:rPr>
              <a:t>　</a:t>
            </a:r>
            <a:r>
              <a:rPr lang="ja-JP" altLang="en-US" sz="1600" b="1" dirty="0" smtClean="0">
                <a:latin typeface="+mn-ea"/>
              </a:rPr>
              <a:t>本人同意　　　　</a:t>
            </a:r>
            <a:r>
              <a:rPr lang="ja-JP" altLang="en-US" sz="1600" dirty="0" smtClean="0"/>
              <a:t>個人</a:t>
            </a:r>
            <a:r>
              <a:rPr lang="ja-JP" altLang="en-US" sz="1600" dirty="0"/>
              <a:t>データの第三者提供に関する</a:t>
            </a:r>
            <a:r>
              <a:rPr lang="ja-JP" altLang="en-US" sz="1600" dirty="0" smtClean="0"/>
              <a:t>本人</a:t>
            </a:r>
            <a:r>
              <a:rPr lang="ja-JP" altLang="en-US" sz="1600" dirty="0"/>
              <a:t>同意の方法を定める</a:t>
            </a:r>
          </a:p>
          <a:p>
            <a:pPr marL="342900" indent="-342900">
              <a:buAutoNum type="arabicParenBoth" startAt="3"/>
            </a:pPr>
            <a:r>
              <a:rPr lang="ja-JP" altLang="en-US" sz="1600" b="1" dirty="0" smtClean="0">
                <a:latin typeface="+mj-ea"/>
                <a:ea typeface="+mj-ea"/>
              </a:rPr>
              <a:t>アクセス権限　　</a:t>
            </a:r>
            <a:r>
              <a:rPr lang="ja-JP" altLang="en-US" sz="1600" dirty="0" smtClean="0"/>
              <a:t>情報</a:t>
            </a:r>
            <a:r>
              <a:rPr lang="ja-JP" altLang="en-US" sz="1600" dirty="0"/>
              <a:t>システムの利用手続き及び閲覧・入力権限のあり方を定める</a:t>
            </a:r>
          </a:p>
          <a:p>
            <a:pPr marL="342900" indent="-342900">
              <a:buAutoNum type="arabicParenBoth" startAt="4"/>
            </a:pPr>
            <a:r>
              <a:rPr lang="ja-JP" altLang="en-US" sz="1600" b="1" dirty="0" smtClean="0">
                <a:latin typeface="+mj-ea"/>
                <a:ea typeface="+mj-ea"/>
              </a:rPr>
              <a:t>データ交換　　　</a:t>
            </a:r>
            <a:r>
              <a:rPr lang="ja-JP" altLang="en-US" sz="1600" dirty="0" smtClean="0"/>
              <a:t> 情報</a:t>
            </a:r>
            <a:r>
              <a:rPr lang="ja-JP" altLang="en-US" sz="1600" dirty="0"/>
              <a:t>システム間で信頼性のあるデータ交換できる方法を定める</a:t>
            </a:r>
          </a:p>
          <a:p>
            <a:r>
              <a:rPr lang="en-US" altLang="ja-JP" sz="1600" b="1" dirty="0">
                <a:latin typeface="+mn-ea"/>
              </a:rPr>
              <a:t>(5)</a:t>
            </a:r>
            <a:r>
              <a:rPr lang="ja-JP" altLang="en-US" sz="1600" b="1" dirty="0">
                <a:latin typeface="+mn-ea"/>
              </a:rPr>
              <a:t>　</a:t>
            </a:r>
            <a:r>
              <a:rPr lang="ja-JP" altLang="en-US" sz="1600" b="1" dirty="0" smtClean="0">
                <a:latin typeface="+mn-ea"/>
              </a:rPr>
              <a:t>運用管理　　　　</a:t>
            </a:r>
            <a:r>
              <a:rPr lang="ja-JP" altLang="en-US" sz="1600" dirty="0" smtClean="0"/>
              <a:t>効果的</a:t>
            </a:r>
            <a:r>
              <a:rPr lang="ja-JP" altLang="en-US" sz="1600" dirty="0"/>
              <a:t>で信頼性のある情報システムの運用管理の在り方を定める</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5" y="3699804"/>
            <a:ext cx="3024101" cy="129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p:cNvPicPr/>
          <p:nvPr/>
        </p:nvPicPr>
        <p:blipFill>
          <a:blip r:embed="rId3" cstate="print"/>
          <a:srcRect/>
          <a:stretch>
            <a:fillRect/>
          </a:stretch>
        </p:blipFill>
        <p:spPr bwMode="auto">
          <a:xfrm>
            <a:off x="3202696" y="1412776"/>
            <a:ext cx="5644517" cy="3771637"/>
          </a:xfrm>
          <a:prstGeom prst="rect">
            <a:avLst/>
          </a:prstGeom>
          <a:noFill/>
          <a:ln w="9525">
            <a:noFill/>
            <a:miter lim="800000"/>
            <a:headEnd/>
            <a:tailEnd/>
          </a:ln>
        </p:spPr>
      </p:pic>
      <p:sp>
        <p:nvSpPr>
          <p:cNvPr id="8" name="正方形/長方形 7"/>
          <p:cNvSpPr/>
          <p:nvPr/>
        </p:nvSpPr>
        <p:spPr>
          <a:xfrm>
            <a:off x="467544" y="1700808"/>
            <a:ext cx="2448272" cy="1754326"/>
          </a:xfrm>
          <a:prstGeom prst="rect">
            <a:avLst/>
          </a:prstGeom>
          <a:gradFill flip="none" rotWithShape="1">
            <a:gsLst>
              <a:gs pos="58000">
                <a:schemeClr val="accent2">
                  <a:lumMod val="40000"/>
                  <a:lumOff val="60000"/>
                </a:schemeClr>
              </a:gs>
              <a:gs pos="45000">
                <a:srgbClr val="D1D2DF"/>
              </a:gs>
              <a:gs pos="25000">
                <a:srgbClr val="DFD3D1"/>
              </a:gs>
              <a:gs pos="0">
                <a:schemeClr val="accent6">
                  <a:lumMod val="40000"/>
                  <a:lumOff val="60000"/>
                </a:schemeClr>
              </a:gs>
              <a:gs pos="83000">
                <a:schemeClr val="accent6">
                  <a:lumMod val="40000"/>
                  <a:lumOff val="60000"/>
                </a:schemeClr>
              </a:gs>
              <a:gs pos="100000">
                <a:schemeClr val="accent1">
                  <a:tint val="23500"/>
                  <a:satMod val="160000"/>
                </a:schemeClr>
              </a:gs>
            </a:gsLst>
            <a:path path="circle">
              <a:fillToRect l="100000" t="100000"/>
            </a:path>
            <a:tileRect r="-100000" b="-100000"/>
          </a:gradFill>
          <a:ln>
            <a:solidFill>
              <a:schemeClr val="tx1"/>
            </a:solidFill>
          </a:ln>
        </p:spPr>
        <p:txBody>
          <a:bodyPr wrap="square">
            <a:spAutoFit/>
          </a:bodyPr>
          <a:lstStyle/>
          <a:p>
            <a:pPr algn="ctr"/>
            <a:endParaRPr lang="en-US" altLang="ja-JP" b="1" dirty="0" smtClean="0">
              <a:latin typeface="+mj-ea"/>
              <a:ea typeface="+mj-ea"/>
            </a:endParaRPr>
          </a:p>
          <a:p>
            <a:pPr algn="ctr"/>
            <a:r>
              <a:rPr lang="ja-JP" altLang="en-US" b="1" dirty="0" smtClean="0">
                <a:latin typeface="+mj-ea"/>
                <a:ea typeface="+mj-ea"/>
              </a:rPr>
              <a:t>多職種の</a:t>
            </a:r>
            <a:endParaRPr lang="en-US" altLang="ja-JP" b="1" dirty="0" smtClean="0">
              <a:latin typeface="+mj-ea"/>
              <a:ea typeface="+mj-ea"/>
            </a:endParaRPr>
          </a:p>
          <a:p>
            <a:pPr algn="ctr"/>
            <a:r>
              <a:rPr lang="ja-JP" altLang="en-US" b="1" dirty="0" smtClean="0">
                <a:latin typeface="+mj-ea"/>
                <a:ea typeface="+mj-ea"/>
              </a:rPr>
              <a:t>連携方策について</a:t>
            </a:r>
            <a:endParaRPr lang="en-US" altLang="ja-JP" b="1" dirty="0" smtClean="0">
              <a:latin typeface="+mj-ea"/>
              <a:ea typeface="+mj-ea"/>
            </a:endParaRPr>
          </a:p>
          <a:p>
            <a:pPr algn="ctr"/>
            <a:r>
              <a:rPr lang="ja-JP" altLang="en-US" b="1" dirty="0" smtClean="0">
                <a:latin typeface="+mj-ea"/>
                <a:ea typeface="+mj-ea"/>
              </a:rPr>
              <a:t>標準規格化を推進し</a:t>
            </a:r>
            <a:endParaRPr lang="en-US" altLang="ja-JP" b="1" dirty="0" smtClean="0">
              <a:latin typeface="+mj-ea"/>
              <a:ea typeface="+mj-ea"/>
            </a:endParaRPr>
          </a:p>
          <a:p>
            <a:pPr algn="ctr"/>
            <a:r>
              <a:rPr lang="ja-JP" altLang="en-US" b="1" dirty="0" smtClean="0">
                <a:latin typeface="+mj-ea"/>
                <a:ea typeface="+mj-ea"/>
              </a:rPr>
              <a:t>連携を強化する</a:t>
            </a:r>
            <a:endParaRPr lang="en-US" altLang="ja-JP" b="1" dirty="0" smtClean="0">
              <a:latin typeface="+mj-ea"/>
              <a:ea typeface="+mj-ea"/>
            </a:endParaRPr>
          </a:p>
          <a:p>
            <a:pPr algn="ctr"/>
            <a:r>
              <a:rPr lang="ja-JP" altLang="en-US" b="1" dirty="0" smtClean="0">
                <a:latin typeface="+mj-ea"/>
                <a:ea typeface="+mj-ea"/>
              </a:rPr>
              <a:t>　　　　　</a:t>
            </a: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
        <p:nvSpPr>
          <p:cNvPr id="9" name="正方形/長方形 8"/>
          <p:cNvSpPr/>
          <p:nvPr/>
        </p:nvSpPr>
        <p:spPr>
          <a:xfrm rot="5400000">
            <a:off x="-120516" y="343733"/>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344</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09049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8490" y="188640"/>
            <a:ext cx="8489801" cy="830997"/>
          </a:xfrm>
          <a:prstGeom prst="rect">
            <a:avLst/>
          </a:prstGeom>
          <a:ln>
            <a:noFill/>
          </a:ln>
        </p:spPr>
        <p:txBody>
          <a:bodyPr wrap="square">
            <a:spAutoFit/>
          </a:bodyPr>
          <a:lstStyle/>
          <a:p>
            <a:r>
              <a:rPr lang="en-US" altLang="ja-JP" sz="2400" b="1" dirty="0"/>
              <a:t>2</a:t>
            </a:r>
            <a:r>
              <a:rPr lang="ja-JP" altLang="en-US" sz="2400" b="1" dirty="0" err="1" smtClean="0"/>
              <a:t>．</a:t>
            </a:r>
            <a:r>
              <a:rPr lang="ja-JP" altLang="en-US" sz="2400" b="1" dirty="0" smtClean="0"/>
              <a:t>標準的な共有情報について</a:t>
            </a:r>
            <a:endParaRPr lang="en-US" altLang="ja-JP" sz="2400" b="1" dirty="0" smtClean="0"/>
          </a:p>
          <a:p>
            <a:r>
              <a:rPr lang="ja-JP" altLang="en-US" sz="2400" b="1" dirty="0" smtClean="0"/>
              <a:t>　　</a:t>
            </a:r>
            <a:r>
              <a:rPr lang="ja-JP" altLang="en-US" sz="1600" dirty="0" smtClean="0"/>
              <a:t>在宅医療と介護の連携において、有効な共有情報を定めて標準規格化を進める。</a:t>
            </a:r>
            <a:endParaRPr lang="ja-JP" alt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366029"/>
            <a:ext cx="6192688"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115616" y="1196752"/>
            <a:ext cx="2232248" cy="338554"/>
          </a:xfrm>
          <a:prstGeom prst="rect">
            <a:avLst/>
          </a:prstGeom>
          <a:noFill/>
        </p:spPr>
        <p:txBody>
          <a:bodyPr wrap="square" rtlCol="0">
            <a:spAutoFit/>
          </a:bodyPr>
          <a:lstStyle/>
          <a:p>
            <a:r>
              <a:rPr lang="ja-JP" altLang="en-US" sz="1600" dirty="0" smtClean="0"/>
              <a:t>（１）</a:t>
            </a:r>
            <a:r>
              <a:rPr kumimoji="1" lang="ja-JP" altLang="en-US" sz="1600" dirty="0" smtClean="0"/>
              <a:t>　共有情報の分類</a:t>
            </a:r>
            <a:endParaRPr kumimoji="1" lang="ja-JP" altLang="en-US" sz="1600" dirty="0"/>
          </a:p>
        </p:txBody>
      </p:sp>
      <p:sp>
        <p:nvSpPr>
          <p:cNvPr id="6" name="上矢印吹き出し 5"/>
          <p:cNvSpPr/>
          <p:nvPr/>
        </p:nvSpPr>
        <p:spPr>
          <a:xfrm>
            <a:off x="1884084" y="3006007"/>
            <a:ext cx="648072" cy="720080"/>
          </a:xfrm>
          <a:prstGeom prst="upArrowCallou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15</a:t>
            </a:r>
            <a:r>
              <a:rPr kumimoji="1" lang="en-US" altLang="ja-JP" sz="1600" dirty="0" smtClean="0">
                <a:solidFill>
                  <a:schemeClr val="tx1"/>
                </a:solidFill>
              </a:rPr>
              <a:t/>
            </a:r>
            <a:br>
              <a:rPr kumimoji="1" lang="en-US" altLang="ja-JP" sz="1600" dirty="0" smtClean="0">
                <a:solidFill>
                  <a:schemeClr val="tx1"/>
                </a:solidFill>
              </a:rPr>
            </a:br>
            <a:r>
              <a:rPr kumimoji="1" lang="ja-JP" altLang="en-US" sz="1200" dirty="0" smtClean="0">
                <a:solidFill>
                  <a:schemeClr val="tx1"/>
                </a:solidFill>
              </a:rPr>
              <a:t>項目</a:t>
            </a:r>
            <a:endParaRPr kumimoji="1" lang="ja-JP" altLang="en-US" sz="1000" dirty="0">
              <a:solidFill>
                <a:schemeClr val="tx1"/>
              </a:solidFill>
            </a:endParaRPr>
          </a:p>
        </p:txBody>
      </p:sp>
      <p:sp>
        <p:nvSpPr>
          <p:cNvPr id="8" name="上矢印吹き出し 7"/>
          <p:cNvSpPr/>
          <p:nvPr/>
        </p:nvSpPr>
        <p:spPr>
          <a:xfrm>
            <a:off x="3009993" y="3006007"/>
            <a:ext cx="648072" cy="720080"/>
          </a:xfrm>
          <a:prstGeom prst="upArrowCallou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9</a:t>
            </a:r>
            <a:r>
              <a:rPr kumimoji="1" lang="en-US" altLang="ja-JP" sz="1600" dirty="0" smtClean="0">
                <a:solidFill>
                  <a:schemeClr val="tx1"/>
                </a:solidFill>
              </a:rPr>
              <a:t/>
            </a:r>
            <a:br>
              <a:rPr kumimoji="1" lang="en-US" altLang="ja-JP" sz="1600" dirty="0" smtClean="0">
                <a:solidFill>
                  <a:schemeClr val="tx1"/>
                </a:solidFill>
              </a:rPr>
            </a:br>
            <a:r>
              <a:rPr kumimoji="1" lang="ja-JP" altLang="en-US" sz="1200" dirty="0" smtClean="0">
                <a:solidFill>
                  <a:schemeClr val="tx1"/>
                </a:solidFill>
              </a:rPr>
              <a:t>項目</a:t>
            </a:r>
            <a:endParaRPr kumimoji="1" lang="ja-JP" altLang="en-US" sz="1000" dirty="0">
              <a:solidFill>
                <a:schemeClr val="tx1"/>
              </a:solidFill>
            </a:endParaRPr>
          </a:p>
        </p:txBody>
      </p:sp>
      <p:sp>
        <p:nvSpPr>
          <p:cNvPr id="9" name="上矢印吹き出し 8"/>
          <p:cNvSpPr/>
          <p:nvPr/>
        </p:nvSpPr>
        <p:spPr>
          <a:xfrm>
            <a:off x="4319972" y="3006007"/>
            <a:ext cx="648072" cy="720080"/>
          </a:xfrm>
          <a:prstGeom prst="upArrowCallou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3</a:t>
            </a:r>
            <a:r>
              <a:rPr kumimoji="1" lang="en-US" altLang="ja-JP" sz="2000" dirty="0" smtClean="0">
                <a:solidFill>
                  <a:schemeClr val="tx1"/>
                </a:solidFill>
              </a:rPr>
              <a:t>5</a:t>
            </a:r>
            <a:r>
              <a:rPr kumimoji="1" lang="en-US" altLang="ja-JP" sz="1600" dirty="0" smtClean="0">
                <a:solidFill>
                  <a:schemeClr val="tx1"/>
                </a:solidFill>
              </a:rPr>
              <a:t/>
            </a:r>
            <a:br>
              <a:rPr kumimoji="1" lang="en-US" altLang="ja-JP" sz="1600" dirty="0" smtClean="0">
                <a:solidFill>
                  <a:schemeClr val="tx1"/>
                </a:solidFill>
              </a:rPr>
            </a:br>
            <a:r>
              <a:rPr kumimoji="1" lang="ja-JP" altLang="en-US" sz="1200" dirty="0" smtClean="0">
                <a:solidFill>
                  <a:schemeClr val="tx1"/>
                </a:solidFill>
              </a:rPr>
              <a:t>項目</a:t>
            </a:r>
            <a:endParaRPr kumimoji="1" lang="ja-JP" altLang="en-US" sz="1000" dirty="0">
              <a:solidFill>
                <a:schemeClr val="tx1"/>
              </a:solidFill>
            </a:endParaRPr>
          </a:p>
        </p:txBody>
      </p:sp>
      <p:sp>
        <p:nvSpPr>
          <p:cNvPr id="10" name="上矢印吹き出し 9"/>
          <p:cNvSpPr/>
          <p:nvPr/>
        </p:nvSpPr>
        <p:spPr>
          <a:xfrm>
            <a:off x="5508104" y="3006007"/>
            <a:ext cx="648072" cy="720080"/>
          </a:xfrm>
          <a:prstGeom prst="upArrowCallou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4</a:t>
            </a:r>
            <a:r>
              <a:rPr kumimoji="1" lang="en-US" altLang="ja-JP" sz="1600" dirty="0" smtClean="0">
                <a:solidFill>
                  <a:schemeClr val="tx1"/>
                </a:solidFill>
              </a:rPr>
              <a:t/>
            </a:r>
            <a:br>
              <a:rPr kumimoji="1" lang="en-US" altLang="ja-JP" sz="1600" dirty="0" smtClean="0">
                <a:solidFill>
                  <a:schemeClr val="tx1"/>
                </a:solidFill>
              </a:rPr>
            </a:br>
            <a:r>
              <a:rPr kumimoji="1" lang="ja-JP" altLang="en-US" sz="1200" dirty="0" smtClean="0">
                <a:solidFill>
                  <a:schemeClr val="tx1"/>
                </a:solidFill>
              </a:rPr>
              <a:t>項目</a:t>
            </a:r>
            <a:endParaRPr kumimoji="1" lang="ja-JP" altLang="en-US" sz="1000" dirty="0">
              <a:solidFill>
                <a:schemeClr val="tx1"/>
              </a:solidFill>
            </a:endParaRPr>
          </a:p>
        </p:txBody>
      </p:sp>
      <p:sp>
        <p:nvSpPr>
          <p:cNvPr id="11" name="上矢印吹き出し 10"/>
          <p:cNvSpPr/>
          <p:nvPr/>
        </p:nvSpPr>
        <p:spPr>
          <a:xfrm>
            <a:off x="6732240" y="3006007"/>
            <a:ext cx="648072" cy="720080"/>
          </a:xfrm>
          <a:prstGeom prst="upArrowCallou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23</a:t>
            </a:r>
            <a:r>
              <a:rPr kumimoji="1" lang="en-US" altLang="ja-JP" sz="1600" dirty="0" smtClean="0">
                <a:solidFill>
                  <a:schemeClr val="tx1"/>
                </a:solidFill>
              </a:rPr>
              <a:t/>
            </a:r>
            <a:br>
              <a:rPr kumimoji="1" lang="en-US" altLang="ja-JP" sz="1600" dirty="0" smtClean="0">
                <a:solidFill>
                  <a:schemeClr val="tx1"/>
                </a:solidFill>
              </a:rPr>
            </a:br>
            <a:r>
              <a:rPr kumimoji="1" lang="ja-JP" altLang="en-US" sz="1200" dirty="0" smtClean="0">
                <a:solidFill>
                  <a:schemeClr val="tx1"/>
                </a:solidFill>
              </a:rPr>
              <a:t>項目</a:t>
            </a:r>
            <a:endParaRPr kumimoji="1" lang="ja-JP" altLang="en-US" sz="1000" dirty="0">
              <a:solidFill>
                <a:schemeClr val="tx1"/>
              </a:solidFill>
            </a:endParaRPr>
          </a:p>
        </p:txBody>
      </p:sp>
      <p:sp>
        <p:nvSpPr>
          <p:cNvPr id="7" name="角丸四角形 6"/>
          <p:cNvSpPr/>
          <p:nvPr/>
        </p:nvSpPr>
        <p:spPr>
          <a:xfrm>
            <a:off x="1691680" y="3732834"/>
            <a:ext cx="5904656" cy="432048"/>
          </a:xfrm>
          <a:prstGeom prst="round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基本情報　</a:t>
            </a:r>
            <a:r>
              <a:rPr kumimoji="1" lang="en-US" altLang="ja-JP" sz="2800" dirty="0" smtClean="0">
                <a:solidFill>
                  <a:schemeClr val="tx1"/>
                </a:solidFill>
              </a:rPr>
              <a:t>86</a:t>
            </a:r>
            <a:r>
              <a:rPr kumimoji="1" lang="ja-JP" altLang="en-US" sz="1600" dirty="0" smtClean="0">
                <a:solidFill>
                  <a:schemeClr val="tx1"/>
                </a:solidFill>
              </a:rPr>
              <a:t>項目</a:t>
            </a:r>
            <a:endParaRPr kumimoji="1" lang="ja-JP" altLang="en-US" sz="1200" dirty="0">
              <a:solidFill>
                <a:schemeClr val="tx1"/>
              </a:solidFill>
            </a:endParaRPr>
          </a:p>
        </p:txBody>
      </p:sp>
      <p:sp>
        <p:nvSpPr>
          <p:cNvPr id="12" name="正方形/長方形 11"/>
          <p:cNvSpPr/>
          <p:nvPr/>
        </p:nvSpPr>
        <p:spPr>
          <a:xfrm>
            <a:off x="1566494" y="4478230"/>
            <a:ext cx="7260627" cy="830997"/>
          </a:xfrm>
          <a:prstGeom prst="rect">
            <a:avLst/>
          </a:prstGeom>
        </p:spPr>
        <p:txBody>
          <a:bodyPr wrap="square">
            <a:spAutoFit/>
          </a:bodyPr>
          <a:lstStyle/>
          <a:p>
            <a:r>
              <a:rPr lang="en-US" altLang="ja-JP" sz="1600" dirty="0"/>
              <a:t>&gt;  </a:t>
            </a:r>
            <a:r>
              <a:rPr lang="ja-JP" altLang="ja-JP" sz="1600" dirty="0"/>
              <a:t>在宅医療と介護の連携に</a:t>
            </a:r>
            <a:r>
              <a:rPr lang="ja-JP" altLang="ja-JP" sz="1600" u="sng" dirty="0"/>
              <a:t>必要な最小限</a:t>
            </a:r>
            <a:r>
              <a:rPr lang="ja-JP" altLang="ja-JP" sz="1600" u="sng" dirty="0" smtClean="0"/>
              <a:t>の共有</a:t>
            </a:r>
            <a:r>
              <a:rPr lang="ja-JP" altLang="en-US" sz="1600" u="sng" dirty="0" smtClean="0"/>
              <a:t>情報</a:t>
            </a:r>
            <a:endParaRPr lang="ja-JP" altLang="ja-JP" sz="1600" u="sng" dirty="0"/>
          </a:p>
          <a:p>
            <a:r>
              <a:rPr lang="en-US" altLang="ja-JP" sz="1600" dirty="0" smtClean="0"/>
              <a:t>&gt;  </a:t>
            </a:r>
            <a:r>
              <a:rPr lang="ja-JP" altLang="ja-JP" sz="1600" dirty="0"/>
              <a:t>在宅療養の</a:t>
            </a:r>
            <a:r>
              <a:rPr lang="ja-JP" altLang="ja-JP" sz="1600" u="sng" dirty="0"/>
              <a:t>開始時</a:t>
            </a:r>
            <a:r>
              <a:rPr lang="ja-JP" altLang="ja-JP" sz="1600" dirty="0"/>
              <a:t>や患者の容態や生活等に</a:t>
            </a:r>
            <a:r>
              <a:rPr lang="ja-JP" altLang="ja-JP" sz="1600" u="sng" dirty="0"/>
              <a:t>重大な変化が生じた時</a:t>
            </a:r>
            <a:r>
              <a:rPr lang="ja-JP" altLang="ja-JP" sz="1600" dirty="0"/>
              <a:t>に共有する</a:t>
            </a:r>
          </a:p>
          <a:p>
            <a:r>
              <a:rPr lang="en-US" altLang="ja-JP" sz="1600" dirty="0"/>
              <a:t>&gt;  </a:t>
            </a:r>
            <a:r>
              <a:rPr lang="ja-JP" altLang="ja-JP" sz="1600" dirty="0"/>
              <a:t>これまで帳票や電話、</a:t>
            </a:r>
            <a:r>
              <a:rPr lang="en-US" altLang="ja-JP" sz="1600" dirty="0"/>
              <a:t>Fax</a:t>
            </a:r>
            <a:r>
              <a:rPr lang="ja-JP" altLang="ja-JP" sz="1600" dirty="0"/>
              <a:t>等による</a:t>
            </a:r>
            <a:r>
              <a:rPr lang="ja-JP" altLang="ja-JP" sz="1600" u="sng" dirty="0" smtClean="0"/>
              <a:t>情報共有</a:t>
            </a:r>
            <a:r>
              <a:rPr lang="ja-JP" altLang="en-US" sz="1600" u="sng" dirty="0" smtClean="0"/>
              <a:t>の実績</a:t>
            </a:r>
            <a:r>
              <a:rPr lang="ja-JP" altLang="ja-JP" sz="1600" dirty="0" smtClean="0"/>
              <a:t>が</a:t>
            </a:r>
            <a:r>
              <a:rPr lang="ja-JP" altLang="en-US" sz="1600" dirty="0" smtClean="0"/>
              <a:t>あ</a:t>
            </a:r>
            <a:r>
              <a:rPr lang="ja-JP" altLang="ja-JP" sz="1600" dirty="0" smtClean="0"/>
              <a:t>る</a:t>
            </a:r>
            <a:endParaRPr lang="ja-JP" altLang="ja-JP" sz="1600" dirty="0"/>
          </a:p>
        </p:txBody>
      </p:sp>
      <p:sp>
        <p:nvSpPr>
          <p:cNvPr id="13" name="テキスト ボックス 12"/>
          <p:cNvSpPr txBox="1"/>
          <p:nvPr/>
        </p:nvSpPr>
        <p:spPr>
          <a:xfrm>
            <a:off x="5508104" y="1704583"/>
            <a:ext cx="3060340" cy="338554"/>
          </a:xfrm>
          <a:prstGeom prst="rect">
            <a:avLst/>
          </a:prstGeom>
          <a:noFill/>
        </p:spPr>
        <p:txBody>
          <a:bodyPr wrap="square" rtlCol="0">
            <a:spAutoFit/>
          </a:bodyPr>
          <a:lstStyle/>
          <a:p>
            <a:r>
              <a:rPr kumimoji="1" lang="ja-JP" altLang="en-US" sz="1600" dirty="0" smtClean="0"/>
              <a:t>情報項目の内容は</a:t>
            </a:r>
            <a:r>
              <a:rPr kumimoji="1" lang="ja-JP" altLang="en-US" sz="1600" b="1" dirty="0" smtClean="0"/>
              <a:t>「別表１」</a:t>
            </a:r>
            <a:r>
              <a:rPr kumimoji="1" lang="ja-JP" altLang="en-US" sz="1600" dirty="0" smtClean="0"/>
              <a:t>参照</a:t>
            </a:r>
            <a:endParaRPr kumimoji="1" lang="ja-JP" altLang="en-US" sz="1600" dirty="0"/>
          </a:p>
        </p:txBody>
      </p:sp>
      <p:sp>
        <p:nvSpPr>
          <p:cNvPr id="14" name="テキスト ボックス 13"/>
          <p:cNvSpPr txBox="1"/>
          <p:nvPr/>
        </p:nvSpPr>
        <p:spPr>
          <a:xfrm>
            <a:off x="1596052" y="1704583"/>
            <a:ext cx="936104" cy="338554"/>
          </a:xfrm>
          <a:prstGeom prst="rect">
            <a:avLst/>
          </a:prstGeom>
          <a:noFill/>
        </p:spPr>
        <p:txBody>
          <a:bodyPr wrap="square" rtlCol="0">
            <a:spAutoFit/>
          </a:bodyPr>
          <a:lstStyle/>
          <a:p>
            <a:r>
              <a:rPr kumimoji="1" lang="en-US" altLang="ja-JP" sz="1600" b="1" dirty="0" smtClean="0"/>
              <a:t>【</a:t>
            </a:r>
            <a:r>
              <a:rPr kumimoji="1" lang="ja-JP" altLang="en-US" sz="1600" b="1" dirty="0" smtClean="0"/>
              <a:t>基本</a:t>
            </a:r>
            <a:r>
              <a:rPr kumimoji="1" lang="en-US" altLang="ja-JP" sz="1600" b="1" dirty="0" smtClean="0"/>
              <a:t>】</a:t>
            </a:r>
            <a:endParaRPr kumimoji="1" lang="ja-JP" altLang="en-US" sz="1600" b="1" dirty="0"/>
          </a:p>
        </p:txBody>
      </p:sp>
      <p:sp>
        <p:nvSpPr>
          <p:cNvPr id="16" name="テキスト ボックス 15"/>
          <p:cNvSpPr txBox="1"/>
          <p:nvPr/>
        </p:nvSpPr>
        <p:spPr>
          <a:xfrm>
            <a:off x="2429630" y="1704583"/>
            <a:ext cx="1638313" cy="276999"/>
          </a:xfrm>
          <a:prstGeom prst="rect">
            <a:avLst/>
          </a:prstGeom>
          <a:noFill/>
        </p:spPr>
        <p:txBody>
          <a:bodyPr wrap="square" rtlCol="0">
            <a:spAutoFit/>
          </a:bodyPr>
          <a:lstStyle/>
          <a:p>
            <a:r>
              <a:rPr lang="ja-JP" altLang="en-US" sz="1200" b="1" dirty="0" smtClean="0">
                <a:solidFill>
                  <a:srgbClr val="FF0000"/>
                </a:solidFill>
              </a:rPr>
              <a:t>必要な最小限の情報</a:t>
            </a:r>
            <a:endParaRPr kumimoji="1" lang="ja-JP" altLang="en-US" sz="1200" b="1" dirty="0">
              <a:solidFill>
                <a:srgbClr val="FF0000"/>
              </a:solidFill>
            </a:endParaRPr>
          </a:p>
        </p:txBody>
      </p:sp>
      <p:sp>
        <p:nvSpPr>
          <p:cNvPr id="15" name="スライド番号プレースホルダー 14"/>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
        <p:nvSpPr>
          <p:cNvPr id="17" name="正方形/長方形 16"/>
          <p:cNvSpPr/>
          <p:nvPr/>
        </p:nvSpPr>
        <p:spPr>
          <a:xfrm rot="5400000">
            <a:off x="-130347"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345</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22889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374322" y="1226658"/>
            <a:ext cx="7158118" cy="3559885"/>
            <a:chOff x="1577222" y="165858"/>
            <a:chExt cx="7158118" cy="3559885"/>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222" y="165858"/>
              <a:ext cx="6192688"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上矢印吹き出し 5"/>
            <p:cNvSpPr/>
            <p:nvPr/>
          </p:nvSpPr>
          <p:spPr>
            <a:xfrm>
              <a:off x="1913642" y="1805836"/>
              <a:ext cx="648072" cy="720080"/>
            </a:xfrm>
            <a:prstGeom prst="upArrowCallou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18</a:t>
              </a:r>
              <a:r>
                <a:rPr kumimoji="1" lang="en-US" altLang="ja-JP" sz="1600" dirty="0" smtClean="0">
                  <a:solidFill>
                    <a:schemeClr val="tx1"/>
                  </a:solidFill>
                </a:rPr>
                <a:t/>
              </a:r>
              <a:br>
                <a:rPr kumimoji="1" lang="en-US" altLang="ja-JP" sz="1600" dirty="0" smtClean="0">
                  <a:solidFill>
                    <a:schemeClr val="tx1"/>
                  </a:solidFill>
                </a:rPr>
              </a:br>
              <a:r>
                <a:rPr kumimoji="1" lang="ja-JP" altLang="en-US" sz="1200" dirty="0" smtClean="0">
                  <a:solidFill>
                    <a:schemeClr val="tx1"/>
                  </a:solidFill>
                </a:rPr>
                <a:t>項目</a:t>
              </a:r>
              <a:endParaRPr kumimoji="1" lang="ja-JP" altLang="en-US" sz="1000" dirty="0">
                <a:solidFill>
                  <a:schemeClr val="tx1"/>
                </a:solidFill>
              </a:endParaRPr>
            </a:p>
          </p:txBody>
        </p:sp>
        <p:sp>
          <p:nvSpPr>
            <p:cNvPr id="8" name="上矢印吹き出し 7"/>
            <p:cNvSpPr/>
            <p:nvPr/>
          </p:nvSpPr>
          <p:spPr>
            <a:xfrm>
              <a:off x="3039551" y="1805836"/>
              <a:ext cx="648072" cy="720080"/>
            </a:xfrm>
            <a:prstGeom prst="upArrowCallou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14</a:t>
              </a:r>
              <a:r>
                <a:rPr kumimoji="1" lang="en-US" altLang="ja-JP" sz="1600" dirty="0" smtClean="0">
                  <a:solidFill>
                    <a:schemeClr val="tx1"/>
                  </a:solidFill>
                </a:rPr>
                <a:t/>
              </a:r>
              <a:br>
                <a:rPr kumimoji="1" lang="en-US" altLang="ja-JP" sz="1600" dirty="0" smtClean="0">
                  <a:solidFill>
                    <a:schemeClr val="tx1"/>
                  </a:solidFill>
                </a:rPr>
              </a:br>
              <a:r>
                <a:rPr kumimoji="1" lang="ja-JP" altLang="en-US" sz="1200" dirty="0" smtClean="0">
                  <a:solidFill>
                    <a:schemeClr val="tx1"/>
                  </a:solidFill>
                </a:rPr>
                <a:t>項目</a:t>
              </a:r>
              <a:endParaRPr kumimoji="1" lang="ja-JP" altLang="en-US" sz="1000" dirty="0">
                <a:solidFill>
                  <a:schemeClr val="tx1"/>
                </a:solidFill>
              </a:endParaRPr>
            </a:p>
          </p:txBody>
        </p:sp>
        <p:sp>
          <p:nvSpPr>
            <p:cNvPr id="9" name="上矢印吹き出し 8"/>
            <p:cNvSpPr/>
            <p:nvPr/>
          </p:nvSpPr>
          <p:spPr>
            <a:xfrm>
              <a:off x="4349530" y="1805836"/>
              <a:ext cx="648072" cy="720080"/>
            </a:xfrm>
            <a:prstGeom prst="upArrowCallou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24</a:t>
              </a:r>
              <a:r>
                <a:rPr kumimoji="1" lang="en-US" altLang="ja-JP" sz="1600" dirty="0" smtClean="0">
                  <a:solidFill>
                    <a:schemeClr val="tx1"/>
                  </a:solidFill>
                </a:rPr>
                <a:t/>
              </a:r>
              <a:br>
                <a:rPr kumimoji="1" lang="en-US" altLang="ja-JP" sz="1600" dirty="0" smtClean="0">
                  <a:solidFill>
                    <a:schemeClr val="tx1"/>
                  </a:solidFill>
                </a:rPr>
              </a:br>
              <a:r>
                <a:rPr kumimoji="1" lang="ja-JP" altLang="en-US" sz="1200" dirty="0" smtClean="0">
                  <a:solidFill>
                    <a:schemeClr val="tx1"/>
                  </a:solidFill>
                </a:rPr>
                <a:t>項目</a:t>
              </a:r>
              <a:endParaRPr kumimoji="1" lang="ja-JP" altLang="en-US" sz="1000" dirty="0">
                <a:solidFill>
                  <a:schemeClr val="tx1"/>
                </a:solidFill>
              </a:endParaRPr>
            </a:p>
          </p:txBody>
        </p:sp>
        <p:sp>
          <p:nvSpPr>
            <p:cNvPr id="10" name="上矢印吹き出し 9"/>
            <p:cNvSpPr/>
            <p:nvPr/>
          </p:nvSpPr>
          <p:spPr>
            <a:xfrm>
              <a:off x="5537662" y="1805836"/>
              <a:ext cx="648072" cy="720080"/>
            </a:xfrm>
            <a:prstGeom prst="upArrowCallou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67</a:t>
              </a:r>
              <a:r>
                <a:rPr kumimoji="1" lang="en-US" altLang="ja-JP" sz="1600" dirty="0" smtClean="0">
                  <a:solidFill>
                    <a:schemeClr val="tx1"/>
                  </a:solidFill>
                </a:rPr>
                <a:t/>
              </a:r>
              <a:br>
                <a:rPr kumimoji="1" lang="en-US" altLang="ja-JP" sz="1600" dirty="0" smtClean="0">
                  <a:solidFill>
                    <a:schemeClr val="tx1"/>
                  </a:solidFill>
                </a:rPr>
              </a:br>
              <a:r>
                <a:rPr kumimoji="1" lang="ja-JP" altLang="en-US" sz="1200" dirty="0" smtClean="0">
                  <a:solidFill>
                    <a:schemeClr val="tx1"/>
                  </a:solidFill>
                </a:rPr>
                <a:t>項目</a:t>
              </a:r>
              <a:endParaRPr kumimoji="1" lang="ja-JP" altLang="en-US" sz="1000" dirty="0">
                <a:solidFill>
                  <a:schemeClr val="tx1"/>
                </a:solidFill>
              </a:endParaRPr>
            </a:p>
          </p:txBody>
        </p:sp>
        <p:sp>
          <p:nvSpPr>
            <p:cNvPr id="11" name="上矢印吹き出し 10"/>
            <p:cNvSpPr/>
            <p:nvPr/>
          </p:nvSpPr>
          <p:spPr>
            <a:xfrm>
              <a:off x="6761798" y="1805836"/>
              <a:ext cx="648072" cy="720080"/>
            </a:xfrm>
            <a:prstGeom prst="upArrowCallou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28</a:t>
              </a:r>
              <a:r>
                <a:rPr kumimoji="1" lang="en-US" altLang="ja-JP" sz="1600" dirty="0" smtClean="0">
                  <a:solidFill>
                    <a:schemeClr val="tx1"/>
                  </a:solidFill>
                </a:rPr>
                <a:t/>
              </a:r>
              <a:br>
                <a:rPr kumimoji="1" lang="en-US" altLang="ja-JP" sz="1600" dirty="0" smtClean="0">
                  <a:solidFill>
                    <a:schemeClr val="tx1"/>
                  </a:solidFill>
                </a:rPr>
              </a:br>
              <a:r>
                <a:rPr kumimoji="1" lang="ja-JP" altLang="en-US" sz="1200" dirty="0" smtClean="0">
                  <a:solidFill>
                    <a:schemeClr val="tx1"/>
                  </a:solidFill>
                </a:rPr>
                <a:t>項目</a:t>
              </a:r>
              <a:endParaRPr kumimoji="1" lang="ja-JP" altLang="en-US" sz="1000" dirty="0">
                <a:solidFill>
                  <a:schemeClr val="tx1"/>
                </a:solidFill>
              </a:endParaRPr>
            </a:p>
          </p:txBody>
        </p:sp>
        <p:sp>
          <p:nvSpPr>
            <p:cNvPr id="7" name="角丸四角形 6"/>
            <p:cNvSpPr/>
            <p:nvPr/>
          </p:nvSpPr>
          <p:spPr>
            <a:xfrm>
              <a:off x="1721238" y="2532663"/>
              <a:ext cx="5904656" cy="432048"/>
            </a:xfrm>
            <a:prstGeom prst="round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選択</a:t>
              </a:r>
              <a:r>
                <a:rPr kumimoji="1" lang="ja-JP" altLang="en-US" sz="1600" dirty="0" smtClean="0">
                  <a:solidFill>
                    <a:schemeClr val="tx1"/>
                  </a:solidFill>
                </a:rPr>
                <a:t>情報　</a:t>
              </a:r>
              <a:r>
                <a:rPr kumimoji="1" lang="en-US" altLang="ja-JP" sz="2800" dirty="0" smtClean="0">
                  <a:solidFill>
                    <a:schemeClr val="tx1"/>
                  </a:solidFill>
                </a:rPr>
                <a:t>151</a:t>
              </a:r>
              <a:r>
                <a:rPr kumimoji="1" lang="ja-JP" altLang="en-US" sz="1600" dirty="0" smtClean="0">
                  <a:solidFill>
                    <a:schemeClr val="tx1"/>
                  </a:solidFill>
                </a:rPr>
                <a:t>項目</a:t>
              </a:r>
              <a:endParaRPr kumimoji="1" lang="ja-JP" altLang="en-US" sz="1200" dirty="0">
                <a:solidFill>
                  <a:schemeClr val="tx1"/>
                </a:solidFill>
              </a:endParaRPr>
            </a:p>
          </p:txBody>
        </p:sp>
        <p:sp>
          <p:nvSpPr>
            <p:cNvPr id="13" name="テキスト ボックス 12"/>
            <p:cNvSpPr txBox="1"/>
            <p:nvPr/>
          </p:nvSpPr>
          <p:spPr>
            <a:xfrm>
              <a:off x="5675000" y="482951"/>
              <a:ext cx="3060340" cy="338554"/>
            </a:xfrm>
            <a:prstGeom prst="rect">
              <a:avLst/>
            </a:prstGeom>
            <a:noFill/>
          </p:spPr>
          <p:txBody>
            <a:bodyPr wrap="square" rtlCol="0">
              <a:spAutoFit/>
            </a:bodyPr>
            <a:lstStyle/>
            <a:p>
              <a:r>
                <a:rPr kumimoji="1" lang="ja-JP" altLang="en-US" sz="1600" dirty="0" smtClean="0"/>
                <a:t>情報項目の内容は</a:t>
              </a:r>
              <a:r>
                <a:rPr kumimoji="1" lang="ja-JP" altLang="en-US" sz="1600" b="1" dirty="0" smtClean="0"/>
                <a:t>「別表１」</a:t>
              </a:r>
              <a:r>
                <a:rPr kumimoji="1" lang="ja-JP" altLang="en-US" sz="1600" dirty="0" smtClean="0"/>
                <a:t>参照</a:t>
              </a:r>
              <a:endParaRPr kumimoji="1" lang="ja-JP" altLang="en-US" sz="1600" dirty="0"/>
            </a:p>
          </p:txBody>
        </p:sp>
        <p:sp>
          <p:nvSpPr>
            <p:cNvPr id="14" name="テキスト ボックス 13"/>
            <p:cNvSpPr txBox="1"/>
            <p:nvPr/>
          </p:nvSpPr>
          <p:spPr>
            <a:xfrm>
              <a:off x="1625610" y="504412"/>
              <a:ext cx="936104" cy="338554"/>
            </a:xfrm>
            <a:prstGeom prst="rect">
              <a:avLst/>
            </a:prstGeom>
            <a:noFill/>
          </p:spPr>
          <p:txBody>
            <a:bodyPr wrap="square" rtlCol="0">
              <a:spAutoFit/>
            </a:bodyPr>
            <a:lstStyle/>
            <a:p>
              <a:r>
                <a:rPr kumimoji="1" lang="en-US" altLang="ja-JP" sz="1600" b="1" dirty="0" smtClean="0"/>
                <a:t>【</a:t>
              </a:r>
              <a:r>
                <a:rPr kumimoji="1" lang="ja-JP" altLang="en-US" sz="1600" b="1" dirty="0" smtClean="0"/>
                <a:t>選択</a:t>
              </a:r>
              <a:r>
                <a:rPr kumimoji="1" lang="en-US" altLang="ja-JP" sz="1600" b="1" dirty="0" smtClean="0"/>
                <a:t>】</a:t>
              </a:r>
              <a:endParaRPr kumimoji="1" lang="ja-JP" altLang="en-US" sz="1600" b="1" dirty="0"/>
            </a:p>
          </p:txBody>
        </p:sp>
        <p:sp>
          <p:nvSpPr>
            <p:cNvPr id="2" name="正方形/長方形 1"/>
            <p:cNvSpPr/>
            <p:nvPr/>
          </p:nvSpPr>
          <p:spPr>
            <a:xfrm>
              <a:off x="1625610" y="3140968"/>
              <a:ext cx="7092788" cy="584775"/>
            </a:xfrm>
            <a:prstGeom prst="rect">
              <a:avLst/>
            </a:prstGeom>
          </p:spPr>
          <p:txBody>
            <a:bodyPr wrap="square">
              <a:spAutoFit/>
            </a:bodyPr>
            <a:lstStyle/>
            <a:p>
              <a:r>
                <a:rPr lang="en-US" altLang="ja-JP" sz="1600" dirty="0"/>
                <a:t>&gt; </a:t>
              </a:r>
              <a:r>
                <a:rPr lang="ja-JP" altLang="ja-JP" sz="1600" dirty="0"/>
                <a:t>　患者に対するきめ細かな在宅療養の</a:t>
              </a:r>
              <a:r>
                <a:rPr lang="ja-JP" altLang="ja-JP" sz="1600" u="sng" dirty="0"/>
                <a:t>見守り体制を強化する段階</a:t>
              </a:r>
              <a:r>
                <a:rPr lang="ja-JP" altLang="ja-JP" sz="1600" dirty="0"/>
                <a:t>に共有する</a:t>
              </a:r>
            </a:p>
            <a:p>
              <a:r>
                <a:rPr lang="en-US" altLang="ja-JP" sz="1600" dirty="0" smtClean="0"/>
                <a:t>&gt;    </a:t>
              </a:r>
              <a:r>
                <a:rPr lang="ja-JP" altLang="ja-JP" sz="1600" dirty="0" smtClean="0"/>
                <a:t>さら</a:t>
              </a:r>
              <a:r>
                <a:rPr lang="ja-JP" altLang="ja-JP" sz="1600" dirty="0"/>
                <a:t>なる</a:t>
              </a:r>
              <a:r>
                <a:rPr lang="ja-JP" altLang="ja-JP" sz="1600" u="sng" dirty="0"/>
                <a:t>医療・ケアの充実</a:t>
              </a:r>
              <a:r>
                <a:rPr lang="ja-JP" altLang="ja-JP" sz="1600" dirty="0"/>
                <a:t>や</a:t>
              </a:r>
              <a:r>
                <a:rPr lang="ja-JP" altLang="ja-JP" sz="1600" u="sng" dirty="0"/>
                <a:t>業務効率の</a:t>
              </a:r>
              <a:r>
                <a:rPr lang="ja-JP" altLang="ja-JP" sz="1600" u="sng" dirty="0" smtClean="0"/>
                <a:t>効果</a:t>
              </a:r>
              <a:r>
                <a:rPr lang="ja-JP" altLang="ja-JP" sz="1600" dirty="0" smtClean="0"/>
                <a:t>を</a:t>
              </a:r>
              <a:r>
                <a:rPr lang="ja-JP" altLang="ja-JP" sz="1600" dirty="0"/>
                <a:t>めざして共有する</a:t>
              </a:r>
            </a:p>
          </p:txBody>
        </p:sp>
        <p:sp>
          <p:nvSpPr>
            <p:cNvPr id="16" name="テキスト ボックス 15"/>
            <p:cNvSpPr txBox="1"/>
            <p:nvPr/>
          </p:nvSpPr>
          <p:spPr>
            <a:xfrm>
              <a:off x="2404370" y="366598"/>
              <a:ext cx="1670963" cy="461665"/>
            </a:xfrm>
            <a:prstGeom prst="rect">
              <a:avLst/>
            </a:prstGeom>
            <a:noFill/>
          </p:spPr>
          <p:txBody>
            <a:bodyPr wrap="square" rtlCol="0">
              <a:spAutoFit/>
            </a:bodyPr>
            <a:lstStyle/>
            <a:p>
              <a:r>
                <a:rPr lang="ja-JP" altLang="en-US" sz="1200" b="1" dirty="0" smtClean="0">
                  <a:solidFill>
                    <a:srgbClr val="FF0000"/>
                  </a:solidFill>
                </a:rPr>
                <a:t>必要</a:t>
              </a:r>
              <a:r>
                <a:rPr lang="ja-JP" altLang="en-US" sz="1200" b="1" dirty="0">
                  <a:solidFill>
                    <a:srgbClr val="FF0000"/>
                  </a:solidFill>
                </a:rPr>
                <a:t>に</a:t>
              </a:r>
              <a:r>
                <a:rPr lang="ja-JP" altLang="en-US" sz="1200" b="1" dirty="0" smtClean="0">
                  <a:solidFill>
                    <a:srgbClr val="FF0000"/>
                  </a:solidFill>
                </a:rPr>
                <a:t>応じて</a:t>
              </a:r>
              <a:r>
                <a:rPr lang="en-US" altLang="ja-JP" sz="1200" b="1" dirty="0" smtClean="0">
                  <a:solidFill>
                    <a:srgbClr val="FF0000"/>
                  </a:solidFill>
                </a:rPr>
                <a:t/>
              </a:r>
              <a:br>
                <a:rPr lang="en-US" altLang="ja-JP" sz="1200" b="1" dirty="0" smtClean="0">
                  <a:solidFill>
                    <a:srgbClr val="FF0000"/>
                  </a:solidFill>
                </a:rPr>
              </a:br>
              <a:r>
                <a:rPr lang="ja-JP" altLang="en-US" sz="1200" b="1" dirty="0" smtClean="0">
                  <a:solidFill>
                    <a:srgbClr val="FF0000"/>
                  </a:solidFill>
                </a:rPr>
                <a:t>　　　　共有する情報</a:t>
              </a:r>
              <a:endParaRPr kumimoji="1" lang="ja-JP" altLang="en-US" sz="1200" b="1" dirty="0">
                <a:solidFill>
                  <a:srgbClr val="FF0000"/>
                </a:solidFill>
              </a:endParaRPr>
            </a:p>
          </p:txBody>
        </p:sp>
      </p:grpSp>
      <p:sp>
        <p:nvSpPr>
          <p:cNvPr id="17" name="スライド番号プレースホルダー 16"/>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
        <p:nvSpPr>
          <p:cNvPr id="15" name="正方形/長方形 14"/>
          <p:cNvSpPr/>
          <p:nvPr/>
        </p:nvSpPr>
        <p:spPr>
          <a:xfrm rot="5400000">
            <a:off x="-191605" y="55702"/>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346</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82063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260648"/>
            <a:ext cx="3341926" cy="338554"/>
          </a:xfrm>
          <a:prstGeom prst="rect">
            <a:avLst/>
          </a:prstGeom>
          <a:noFill/>
        </p:spPr>
        <p:txBody>
          <a:bodyPr wrap="square" rtlCol="0">
            <a:spAutoFit/>
          </a:bodyPr>
          <a:lstStyle/>
          <a:p>
            <a:r>
              <a:rPr lang="ja-JP" altLang="en-US" sz="1600" dirty="0" smtClean="0"/>
              <a:t>（</a:t>
            </a:r>
            <a:r>
              <a:rPr lang="ja-JP" altLang="en-US" sz="1600" dirty="0"/>
              <a:t>２</a:t>
            </a:r>
            <a:r>
              <a:rPr lang="ja-JP" altLang="en-US" sz="1600" dirty="0" smtClean="0"/>
              <a:t>）</a:t>
            </a:r>
            <a:r>
              <a:rPr kumimoji="1" lang="ja-JP" altLang="en-US" sz="1600" dirty="0" smtClean="0"/>
              <a:t>　共有情報の抽出</a:t>
            </a:r>
            <a:endParaRPr kumimoji="1" lang="ja-JP" altLang="en-US" sz="1600" dirty="0"/>
          </a:p>
        </p:txBody>
      </p:sp>
      <p:sp>
        <p:nvSpPr>
          <p:cNvPr id="3" name="正方形/長方形 2"/>
          <p:cNvSpPr/>
          <p:nvPr/>
        </p:nvSpPr>
        <p:spPr>
          <a:xfrm>
            <a:off x="971600" y="613104"/>
            <a:ext cx="7632848" cy="1569660"/>
          </a:xfrm>
          <a:prstGeom prst="rect">
            <a:avLst/>
          </a:prstGeom>
        </p:spPr>
        <p:txBody>
          <a:bodyPr wrap="square">
            <a:spAutoFit/>
          </a:bodyPr>
          <a:lstStyle/>
          <a:p>
            <a:r>
              <a:rPr lang="ja-JP" altLang="en-US" sz="1600" dirty="0" smtClean="0"/>
              <a:t>■　抽出</a:t>
            </a:r>
            <a:r>
              <a:rPr lang="ja-JP" altLang="en-US" sz="1600" dirty="0"/>
              <a:t>方針</a:t>
            </a:r>
          </a:p>
          <a:p>
            <a:endParaRPr lang="ja-JP" altLang="en-US" sz="1600" dirty="0"/>
          </a:p>
          <a:p>
            <a:r>
              <a:rPr lang="ja-JP" altLang="en-US" sz="1600" dirty="0" smtClean="0"/>
              <a:t>　　①　現場</a:t>
            </a:r>
            <a:r>
              <a:rPr lang="ja-JP" altLang="en-US" sz="1600" dirty="0"/>
              <a:t>の入力負荷等を鑑みたミニマムセットの情報項目</a:t>
            </a:r>
          </a:p>
          <a:p>
            <a:r>
              <a:rPr lang="ja-JP" altLang="en-US" sz="1600" dirty="0" smtClean="0"/>
              <a:t>　　②　利用</a:t>
            </a:r>
            <a:r>
              <a:rPr lang="ja-JP" altLang="en-US" sz="1600" dirty="0"/>
              <a:t>実績があり効果のある情報項目</a:t>
            </a:r>
          </a:p>
          <a:p>
            <a:r>
              <a:rPr lang="ja-JP" altLang="en-US" sz="1600" dirty="0" smtClean="0"/>
              <a:t>　　③　決定</a:t>
            </a:r>
            <a:r>
              <a:rPr lang="ja-JP" altLang="en-US" sz="1600" dirty="0"/>
              <a:t>された情報項目は、随時見直しを行っていくことが前提</a:t>
            </a:r>
          </a:p>
          <a:p>
            <a:r>
              <a:rPr lang="ja-JP" altLang="en-US" sz="1600" dirty="0" smtClean="0"/>
              <a:t>　　④　医療</a:t>
            </a:r>
            <a:r>
              <a:rPr lang="ja-JP" altLang="en-US" sz="1600" dirty="0"/>
              <a:t>・介護の連携において活用されている情報項目</a:t>
            </a:r>
          </a:p>
        </p:txBody>
      </p:sp>
      <p:sp>
        <p:nvSpPr>
          <p:cNvPr id="4" name="正方形/長方形 3"/>
          <p:cNvSpPr/>
          <p:nvPr/>
        </p:nvSpPr>
        <p:spPr>
          <a:xfrm>
            <a:off x="962759" y="2368720"/>
            <a:ext cx="7632848" cy="338554"/>
          </a:xfrm>
          <a:prstGeom prst="rect">
            <a:avLst/>
          </a:prstGeom>
        </p:spPr>
        <p:txBody>
          <a:bodyPr wrap="square">
            <a:spAutoFit/>
          </a:bodyPr>
          <a:lstStyle/>
          <a:p>
            <a:r>
              <a:rPr lang="ja-JP" altLang="en-US" sz="1600" dirty="0" smtClean="0"/>
              <a:t>■　抽出方法</a:t>
            </a:r>
            <a:endParaRPr lang="ja-JP" altLang="en-US"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595" y="2371748"/>
            <a:ext cx="3528857" cy="252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6510961" y="2855464"/>
            <a:ext cx="2237504" cy="1169551"/>
          </a:xfrm>
          <a:prstGeom prst="rect">
            <a:avLst/>
          </a:prstGeom>
          <a:noFill/>
          <a:ln>
            <a:solidFill>
              <a:schemeClr val="tx1"/>
            </a:solidFill>
            <a:prstDash val="sysDash"/>
          </a:ln>
        </p:spPr>
        <p:txBody>
          <a:bodyPr wrap="square" rtlCol="0">
            <a:spAutoFit/>
          </a:bodyPr>
          <a:lstStyle/>
          <a:p>
            <a:r>
              <a:rPr lang="ja-JP" altLang="en-US" sz="1400" dirty="0" smtClean="0"/>
              <a:t>　▼　情報システムによる情報の共有化をしている先進９地域の利用実績を調査　（利用率が高い情報項目を抽出）</a:t>
            </a:r>
            <a:endParaRPr kumimoji="1" lang="ja-JP" altLang="en-US" sz="1400" dirty="0"/>
          </a:p>
        </p:txBody>
      </p:sp>
      <p:sp>
        <p:nvSpPr>
          <p:cNvPr id="7" name="テキスト ボックス 6"/>
          <p:cNvSpPr txBox="1"/>
          <p:nvPr/>
        </p:nvSpPr>
        <p:spPr>
          <a:xfrm>
            <a:off x="683568" y="2858957"/>
            <a:ext cx="2298536" cy="1384995"/>
          </a:xfrm>
          <a:prstGeom prst="rect">
            <a:avLst/>
          </a:prstGeom>
          <a:noFill/>
          <a:ln>
            <a:solidFill>
              <a:schemeClr val="tx1"/>
            </a:solidFill>
            <a:prstDash val="sysDash"/>
          </a:ln>
        </p:spPr>
        <p:txBody>
          <a:bodyPr wrap="square" rtlCol="0">
            <a:spAutoFit/>
          </a:bodyPr>
          <a:lstStyle/>
          <a:p>
            <a:r>
              <a:rPr lang="ja-JP" altLang="en-US" sz="1400" dirty="0" smtClean="0"/>
              <a:t>　▼　全国の在宅医療と介護関係約</a:t>
            </a:r>
            <a:r>
              <a:rPr lang="en-US" altLang="ja-JP" sz="1400" dirty="0" smtClean="0"/>
              <a:t>1200</a:t>
            </a:r>
            <a:r>
              <a:rPr lang="ja-JP" altLang="en-US" sz="1400" dirty="0" smtClean="0"/>
              <a:t>団体における情報の共有実績及び必要性等を調査　（利用実績や必要性が高い情報項目を抽出）</a:t>
            </a:r>
            <a:endParaRPr kumimoji="1" lang="ja-JP" altLang="en-US" sz="1400" dirty="0"/>
          </a:p>
        </p:txBody>
      </p:sp>
      <p:sp>
        <p:nvSpPr>
          <p:cNvPr id="6" name="正方形/長方形 5"/>
          <p:cNvSpPr/>
          <p:nvPr/>
        </p:nvSpPr>
        <p:spPr>
          <a:xfrm>
            <a:off x="2123727" y="6093296"/>
            <a:ext cx="5256585" cy="576064"/>
          </a:xfrm>
          <a:prstGeom prst="rect">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各職能団体及び関係行政機関、情報関連団体等から意見を聞いてガイドライン検討委員会にて標準共有情報を決定</a:t>
            </a:r>
            <a:endParaRPr kumimoji="1" lang="ja-JP" altLang="en-US" sz="1600" dirty="0">
              <a:solidFill>
                <a:schemeClr val="tx1"/>
              </a:solidFill>
            </a:endParaRPr>
          </a:p>
        </p:txBody>
      </p:sp>
      <p:cxnSp>
        <p:nvCxnSpPr>
          <p:cNvPr id="12" name="直線矢印コネクタ 11"/>
          <p:cNvCxnSpPr>
            <a:stCxn id="7" idx="2"/>
            <a:endCxn id="6" idx="0"/>
          </p:cNvCxnSpPr>
          <p:nvPr/>
        </p:nvCxnSpPr>
        <p:spPr>
          <a:xfrm>
            <a:off x="1832836" y="4243952"/>
            <a:ext cx="2919184" cy="184934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5" idx="2"/>
            <a:endCxn id="6" idx="0"/>
          </p:cNvCxnSpPr>
          <p:nvPr/>
        </p:nvCxnSpPr>
        <p:spPr>
          <a:xfrm flipH="1">
            <a:off x="4752020" y="4025015"/>
            <a:ext cx="2877693" cy="206828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0" idx="2"/>
            <a:endCxn id="6" idx="0"/>
          </p:cNvCxnSpPr>
          <p:nvPr/>
        </p:nvCxnSpPr>
        <p:spPr>
          <a:xfrm>
            <a:off x="4752020" y="5842785"/>
            <a:ext cx="0" cy="2505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9" idx="2"/>
          </p:cNvCxnSpPr>
          <p:nvPr/>
        </p:nvCxnSpPr>
        <p:spPr>
          <a:xfrm>
            <a:off x="1832836" y="5822686"/>
            <a:ext cx="2811172" cy="27061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8" idx="2"/>
            <a:endCxn id="6" idx="0"/>
          </p:cNvCxnSpPr>
          <p:nvPr/>
        </p:nvCxnSpPr>
        <p:spPr>
          <a:xfrm flipH="1">
            <a:off x="4752020" y="5822687"/>
            <a:ext cx="2877693" cy="27060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491880" y="4888678"/>
            <a:ext cx="2520280" cy="954107"/>
          </a:xfrm>
          <a:prstGeom prst="rect">
            <a:avLst/>
          </a:prstGeom>
          <a:solidFill>
            <a:schemeClr val="bg1"/>
          </a:solidFill>
          <a:ln>
            <a:solidFill>
              <a:schemeClr val="tx1"/>
            </a:solidFill>
            <a:prstDash val="sysDash"/>
          </a:ln>
        </p:spPr>
        <p:txBody>
          <a:bodyPr wrap="square" rtlCol="0">
            <a:spAutoFit/>
          </a:bodyPr>
          <a:lstStyle/>
          <a:p>
            <a:r>
              <a:rPr lang="ja-JP" altLang="en-US" sz="1400" dirty="0" smtClean="0"/>
              <a:t>　▼　全国</a:t>
            </a:r>
            <a:r>
              <a:rPr lang="en-US" altLang="ja-JP" sz="1400" dirty="0" smtClean="0"/>
              <a:t>4</a:t>
            </a:r>
            <a:r>
              <a:rPr lang="ja-JP" altLang="en-US" sz="1400" dirty="0" smtClean="0"/>
              <a:t>地域の医療・介護関係者で構成する情報</a:t>
            </a:r>
            <a:r>
              <a:rPr lang="ja-JP" altLang="en-US" sz="1400" dirty="0"/>
              <a:t>検討</a:t>
            </a:r>
            <a:r>
              <a:rPr lang="ja-JP" altLang="en-US" sz="1400" dirty="0" smtClean="0"/>
              <a:t>部会において各調査した結果を参考に共有情報を抽出</a:t>
            </a:r>
            <a:endParaRPr kumimoji="1" lang="ja-JP" altLang="en-US" sz="1400" dirty="0"/>
          </a:p>
        </p:txBody>
      </p:sp>
      <p:sp>
        <p:nvSpPr>
          <p:cNvPr id="8" name="テキスト ボックス 7"/>
          <p:cNvSpPr txBox="1"/>
          <p:nvPr/>
        </p:nvSpPr>
        <p:spPr>
          <a:xfrm>
            <a:off x="6510960" y="4653136"/>
            <a:ext cx="2237505" cy="1169551"/>
          </a:xfrm>
          <a:prstGeom prst="rect">
            <a:avLst/>
          </a:prstGeom>
          <a:solidFill>
            <a:schemeClr val="bg1"/>
          </a:solidFill>
          <a:ln>
            <a:solidFill>
              <a:schemeClr val="tx1"/>
            </a:solidFill>
            <a:prstDash val="sysDash"/>
          </a:ln>
        </p:spPr>
        <p:txBody>
          <a:bodyPr wrap="square" rtlCol="0">
            <a:spAutoFit/>
          </a:bodyPr>
          <a:lstStyle/>
          <a:p>
            <a:r>
              <a:rPr lang="ja-JP" altLang="en-US" sz="1400" dirty="0" smtClean="0"/>
              <a:t>　▼　約</a:t>
            </a:r>
            <a:r>
              <a:rPr lang="en-US" altLang="ja-JP" sz="1400" dirty="0" smtClean="0"/>
              <a:t>6,000</a:t>
            </a:r>
            <a:r>
              <a:rPr lang="ja-JP" altLang="en-US" sz="1400" dirty="0" smtClean="0"/>
              <a:t>人が情報システムで共有している情報約</a:t>
            </a:r>
            <a:r>
              <a:rPr lang="en-US" altLang="ja-JP" sz="1400" dirty="0" smtClean="0"/>
              <a:t>42,000</a:t>
            </a:r>
            <a:r>
              <a:rPr lang="ja-JP" altLang="en-US" sz="1400" dirty="0" smtClean="0"/>
              <a:t>件の内容を調査　（利用率が高い情報項目を抽出）</a:t>
            </a:r>
            <a:endParaRPr kumimoji="1" lang="ja-JP" altLang="en-US" sz="1400" dirty="0"/>
          </a:p>
        </p:txBody>
      </p:sp>
      <p:sp>
        <p:nvSpPr>
          <p:cNvPr id="9" name="テキスト ボックス 8"/>
          <p:cNvSpPr txBox="1"/>
          <p:nvPr/>
        </p:nvSpPr>
        <p:spPr>
          <a:xfrm>
            <a:off x="683568" y="4653135"/>
            <a:ext cx="2298536" cy="1169551"/>
          </a:xfrm>
          <a:prstGeom prst="rect">
            <a:avLst/>
          </a:prstGeom>
          <a:solidFill>
            <a:schemeClr val="bg1"/>
          </a:solidFill>
          <a:ln>
            <a:solidFill>
              <a:schemeClr val="tx1"/>
            </a:solidFill>
            <a:prstDash val="sysDash"/>
          </a:ln>
        </p:spPr>
        <p:txBody>
          <a:bodyPr wrap="square" rtlCol="0">
            <a:spAutoFit/>
          </a:bodyPr>
          <a:lstStyle/>
          <a:p>
            <a:r>
              <a:rPr lang="ja-JP" altLang="en-US" sz="1400" dirty="0" smtClean="0"/>
              <a:t>　▼　在宅医療と介護の連携に利用実績のある１８種類の業務帳票における情報項目を抽出（利用者、利用時期、利用内容の分析）</a:t>
            </a:r>
            <a:endParaRPr kumimoji="1" lang="ja-JP" altLang="en-US" sz="1400" dirty="0"/>
          </a:p>
        </p:txBody>
      </p:sp>
      <p:sp>
        <p:nvSpPr>
          <p:cNvPr id="22" name="テキスト ボックス 21"/>
          <p:cNvSpPr txBox="1"/>
          <p:nvPr/>
        </p:nvSpPr>
        <p:spPr>
          <a:xfrm>
            <a:off x="5594675" y="599202"/>
            <a:ext cx="3060340" cy="338554"/>
          </a:xfrm>
          <a:prstGeom prst="rect">
            <a:avLst/>
          </a:prstGeom>
          <a:noFill/>
        </p:spPr>
        <p:txBody>
          <a:bodyPr wrap="square" rtlCol="0">
            <a:spAutoFit/>
          </a:bodyPr>
          <a:lstStyle/>
          <a:p>
            <a:r>
              <a:rPr kumimoji="1" lang="ja-JP" altLang="en-US" sz="1600" dirty="0" smtClean="0"/>
              <a:t>検討メンバーは</a:t>
            </a:r>
            <a:r>
              <a:rPr kumimoji="1" lang="ja-JP" altLang="en-US" sz="1600" b="1" dirty="0" smtClean="0"/>
              <a:t>「名簿」</a:t>
            </a:r>
            <a:r>
              <a:rPr kumimoji="1" lang="ja-JP" altLang="en-US" sz="1600" dirty="0" smtClean="0"/>
              <a:t>参照</a:t>
            </a:r>
            <a:endParaRPr kumimoji="1" lang="ja-JP" altLang="en-US" sz="1600" dirty="0"/>
          </a:p>
        </p:txBody>
      </p:sp>
      <p:sp>
        <p:nvSpPr>
          <p:cNvPr id="21" name="スライド番号プレースホルダー 20"/>
          <p:cNvSpPr>
            <a:spLocks noGrp="1"/>
          </p:cNvSpPr>
          <p:nvPr>
            <p:ph type="sldNum" sz="quarter" idx="12"/>
          </p:nvPr>
        </p:nvSpPr>
        <p:spPr/>
        <p:txBody>
          <a:bodyPr/>
          <a:lstStyle/>
          <a:p>
            <a:fld id="{D2D8002D-B5B0-4BAC-B1F6-782DDCCE6D9C}" type="slidenum">
              <a:rPr kumimoji="1" lang="ja-JP" altLang="en-US" smtClean="0"/>
              <a:t>5</a:t>
            </a:fld>
            <a:endParaRPr kumimoji="1" lang="ja-JP" altLang="en-US"/>
          </a:p>
        </p:txBody>
      </p:sp>
      <p:sp>
        <p:nvSpPr>
          <p:cNvPr id="19" name="正方形/長方形 18"/>
          <p:cNvSpPr/>
          <p:nvPr/>
        </p:nvSpPr>
        <p:spPr>
          <a:xfrm rot="5400000">
            <a:off x="-145356"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347</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20864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826328730"/>
              </p:ext>
            </p:extLst>
          </p:nvPr>
        </p:nvGraphicFramePr>
        <p:xfrm>
          <a:off x="323528" y="188640"/>
          <a:ext cx="5184576" cy="6403370"/>
        </p:xfrm>
        <a:graphic>
          <a:graphicData uri="http://schemas.openxmlformats.org/drawingml/2006/table">
            <a:tbl>
              <a:tblPr firstRow="1" firstCol="1" lastRow="1" lastCol="1" bandRow="1" bandCol="1"/>
              <a:tblGrid>
                <a:gridCol w="432048"/>
                <a:gridCol w="1207909"/>
                <a:gridCol w="3544619"/>
              </a:tblGrid>
              <a:tr h="227834">
                <a:tc>
                  <a:txBody>
                    <a:bodyPr/>
                    <a:lstStyle/>
                    <a:p>
                      <a:pPr algn="ctr">
                        <a:spcAft>
                          <a:spcPts val="0"/>
                        </a:spcAft>
                      </a:pPr>
                      <a:r>
                        <a:rPr lang="ja-JP" sz="1400" kern="100" dirty="0">
                          <a:effectLst/>
                          <a:latin typeface="Century"/>
                          <a:ea typeface="ＭＳ Ｐゴシック"/>
                          <a:cs typeface="Times New Roman"/>
                        </a:rPr>
                        <a:t>№</a:t>
                      </a:r>
                      <a:endParaRPr lang="ja-JP" sz="1400" kern="100" dirty="0">
                        <a:effectLst/>
                        <a:latin typeface="Century"/>
                        <a:ea typeface="ＭＳ 明朝"/>
                        <a:cs typeface="Times New Roman"/>
                      </a:endParaRPr>
                    </a:p>
                  </a:txBody>
                  <a:tcPr marL="60593" marR="60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ja-JP" sz="1400" kern="100">
                          <a:effectLst/>
                          <a:latin typeface="Century"/>
                          <a:ea typeface="ＭＳ Ｐゴシック"/>
                          <a:cs typeface="Times New Roman"/>
                        </a:rPr>
                        <a:t>氏名</a:t>
                      </a:r>
                      <a:endParaRPr lang="ja-JP" sz="1400" kern="100">
                        <a:effectLst/>
                        <a:latin typeface="Century"/>
                        <a:ea typeface="ＭＳ 明朝"/>
                        <a:cs typeface="Times New Roman"/>
                      </a:endParaRPr>
                    </a:p>
                  </a:txBody>
                  <a:tcPr marL="60593" marR="60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ja-JP" sz="1400" kern="100">
                          <a:effectLst/>
                          <a:latin typeface="Century"/>
                          <a:ea typeface="ＭＳ Ｐゴシック"/>
                          <a:cs typeface="Times New Roman"/>
                        </a:rPr>
                        <a:t>所属</a:t>
                      </a:r>
                      <a:endParaRPr lang="ja-JP" sz="1400" kern="100">
                        <a:effectLst/>
                        <a:latin typeface="Century"/>
                        <a:ea typeface="ＭＳ 明朝"/>
                        <a:cs typeface="Times New Roman"/>
                      </a:endParaRPr>
                    </a:p>
                  </a:txBody>
                  <a:tcPr marL="60593" marR="60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69256">
                <a:tc>
                  <a:txBody>
                    <a:bodyPr/>
                    <a:lstStyle/>
                    <a:p>
                      <a:pPr algn="ctr">
                        <a:spcAft>
                          <a:spcPts val="0"/>
                        </a:spcAft>
                      </a:pPr>
                      <a:r>
                        <a:rPr lang="en-US" altLang="ja-JP" sz="1300" kern="100" dirty="0" smtClean="0">
                          <a:effectLst/>
                          <a:latin typeface="ＭＳ Ｐ明朝"/>
                          <a:ea typeface="ＭＳ 明朝"/>
                          <a:cs typeface="Times New Roman"/>
                        </a:rPr>
                        <a:t>1</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dirty="0">
                          <a:effectLst/>
                          <a:latin typeface="Century"/>
                          <a:ea typeface="ＭＳ Ｐ明朝"/>
                          <a:cs typeface="Times New Roman"/>
                        </a:rPr>
                        <a:t>石　川　広　己</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Ｐ明朝"/>
                          <a:cs typeface="Times New Roman"/>
                        </a:rPr>
                        <a:t>公益社団法人　日本医師会　常任理事　</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666">
                <a:tc>
                  <a:txBody>
                    <a:bodyPr/>
                    <a:lstStyle/>
                    <a:p>
                      <a:pPr algn="ctr">
                        <a:spcAft>
                          <a:spcPts val="0"/>
                        </a:spcAft>
                      </a:pPr>
                      <a:r>
                        <a:rPr lang="en-US" sz="1300" kern="100">
                          <a:effectLst/>
                          <a:latin typeface="ＭＳ Ｐ明朝"/>
                          <a:ea typeface="ＭＳ 明朝"/>
                          <a:cs typeface="Times New Roman"/>
                        </a:rPr>
                        <a:t>2</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dirty="0">
                          <a:effectLst/>
                          <a:latin typeface="Century"/>
                          <a:ea typeface="ＭＳ Ｐ明朝"/>
                          <a:cs typeface="Times New Roman"/>
                        </a:rPr>
                        <a:t>稲　葉　雅　之</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Ｐ明朝"/>
                          <a:cs typeface="Times New Roman"/>
                        </a:rPr>
                        <a:t>民間介護事業推進委員会　一般社団法人　日本在宅介護協会　常任理事　</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383">
                <a:tc>
                  <a:txBody>
                    <a:bodyPr/>
                    <a:lstStyle/>
                    <a:p>
                      <a:pPr algn="ctr">
                        <a:spcAft>
                          <a:spcPts val="0"/>
                        </a:spcAft>
                      </a:pPr>
                      <a:r>
                        <a:rPr lang="en-US" sz="1300" kern="100">
                          <a:effectLst/>
                          <a:latin typeface="ＭＳ Ｐ明朝"/>
                          <a:ea typeface="ＭＳ 明朝"/>
                          <a:cs typeface="Times New Roman"/>
                        </a:rPr>
                        <a:t>3</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大　島　伸　一</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Ｐ明朝"/>
                          <a:cs typeface="Times New Roman"/>
                        </a:rPr>
                        <a:t>独立行政法人　国立長寿医療研究センター　総長　</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683">
                <a:tc>
                  <a:txBody>
                    <a:bodyPr/>
                    <a:lstStyle/>
                    <a:p>
                      <a:pPr algn="ctr">
                        <a:spcAft>
                          <a:spcPts val="0"/>
                        </a:spcAft>
                      </a:pPr>
                      <a:r>
                        <a:rPr lang="en-US" sz="1300" kern="100">
                          <a:effectLst/>
                          <a:latin typeface="ＭＳ Ｐ明朝"/>
                          <a:ea typeface="ＭＳ 明朝"/>
                          <a:cs typeface="Times New Roman"/>
                        </a:rPr>
                        <a:t>4</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田　尻　泰　典</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Ｐ明朝"/>
                          <a:cs typeface="Times New Roman"/>
                        </a:rPr>
                        <a:t>公益社団法人　日本薬剤師会　理事</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666">
                <a:tc>
                  <a:txBody>
                    <a:bodyPr/>
                    <a:lstStyle/>
                    <a:p>
                      <a:pPr algn="ctr">
                        <a:spcAft>
                          <a:spcPts val="0"/>
                        </a:spcAft>
                      </a:pPr>
                      <a:r>
                        <a:rPr lang="en-US" sz="1300" kern="100">
                          <a:effectLst/>
                          <a:latin typeface="ＭＳ Ｐ明朝"/>
                          <a:ea typeface="ＭＳ 明朝"/>
                          <a:cs typeface="Times New Roman"/>
                        </a:rPr>
                        <a:t>5</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河　村　文　夫</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Ｐ明朝"/>
                          <a:cs typeface="Times New Roman"/>
                        </a:rPr>
                        <a:t>東京都町</a:t>
                      </a:r>
                      <a:r>
                        <a:rPr lang="ja-JP" sz="1300" kern="100" dirty="0" smtClean="0">
                          <a:effectLst/>
                          <a:latin typeface="Century"/>
                          <a:ea typeface="ＭＳ Ｐ明朝"/>
                          <a:cs typeface="Times New Roman"/>
                        </a:rPr>
                        <a:t>村会会長</a:t>
                      </a:r>
                      <a:r>
                        <a:rPr lang="ja-JP" altLang="en-US" sz="1300" kern="100" dirty="0" smtClean="0">
                          <a:effectLst/>
                          <a:latin typeface="Century"/>
                          <a:ea typeface="ＭＳ Ｐ明朝"/>
                          <a:cs typeface="Times New Roman"/>
                        </a:rPr>
                        <a:t>　</a:t>
                      </a:r>
                      <a:r>
                        <a:rPr lang="ja-JP" sz="1300" kern="100" dirty="0" smtClean="0">
                          <a:effectLst/>
                          <a:latin typeface="Century"/>
                          <a:ea typeface="ＭＳ Ｐ明朝"/>
                          <a:cs typeface="Times New Roman"/>
                        </a:rPr>
                        <a:t>西多摩郡</a:t>
                      </a:r>
                      <a:r>
                        <a:rPr lang="ja-JP" sz="1300" kern="100" dirty="0">
                          <a:effectLst/>
                          <a:latin typeface="Century"/>
                          <a:ea typeface="ＭＳ Ｐ明朝"/>
                          <a:cs typeface="Times New Roman"/>
                        </a:rPr>
                        <a:t>町</a:t>
                      </a:r>
                      <a:r>
                        <a:rPr lang="ja-JP" sz="1300" kern="100" dirty="0" smtClean="0">
                          <a:effectLst/>
                          <a:latin typeface="Century"/>
                          <a:ea typeface="ＭＳ Ｐ明朝"/>
                          <a:cs typeface="Times New Roman"/>
                        </a:rPr>
                        <a:t>村会会長</a:t>
                      </a:r>
                      <a:r>
                        <a:rPr lang="ja-JP" altLang="en-US" sz="1300" kern="100" dirty="0" smtClean="0">
                          <a:effectLst/>
                          <a:latin typeface="Century"/>
                          <a:ea typeface="ＭＳ Ｐ明朝"/>
                          <a:cs typeface="Times New Roman"/>
                        </a:rPr>
                        <a:t>　</a:t>
                      </a:r>
                      <a:r>
                        <a:rPr lang="ja-JP" sz="1300" kern="100" dirty="0" smtClean="0">
                          <a:effectLst/>
                          <a:latin typeface="Century"/>
                          <a:ea typeface="ＭＳ Ｐ明朝"/>
                          <a:cs typeface="Times New Roman"/>
                        </a:rPr>
                        <a:t>奥多摩町町長</a:t>
                      </a:r>
                      <a:r>
                        <a:rPr lang="ja-JP" sz="1300" kern="100" dirty="0">
                          <a:effectLst/>
                          <a:latin typeface="Century"/>
                          <a:ea typeface="ＭＳ Ｐ明朝"/>
                          <a:cs typeface="Times New Roman"/>
                        </a:rPr>
                        <a:t>　</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109">
                <a:tc>
                  <a:txBody>
                    <a:bodyPr/>
                    <a:lstStyle/>
                    <a:p>
                      <a:pPr algn="ctr">
                        <a:spcAft>
                          <a:spcPts val="0"/>
                        </a:spcAft>
                      </a:pPr>
                      <a:r>
                        <a:rPr lang="en-US" sz="1300" kern="100">
                          <a:effectLst/>
                          <a:latin typeface="ＭＳ Ｐ明朝"/>
                          <a:ea typeface="ＭＳ 明朝"/>
                          <a:cs typeface="Times New Roman"/>
                        </a:rPr>
                        <a:t>6</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木　村　晴　恵</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Ｐ明朝"/>
                          <a:cs typeface="Times New Roman"/>
                        </a:rPr>
                        <a:t>公益社団法人　日本介護福祉士会　副会長　</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408">
                <a:tc>
                  <a:txBody>
                    <a:bodyPr/>
                    <a:lstStyle/>
                    <a:p>
                      <a:pPr algn="ctr">
                        <a:spcAft>
                          <a:spcPts val="0"/>
                        </a:spcAft>
                      </a:pPr>
                      <a:r>
                        <a:rPr lang="en-US" sz="1300" kern="100">
                          <a:effectLst/>
                          <a:latin typeface="ＭＳ Ｐ明朝"/>
                          <a:ea typeface="ＭＳ 明朝"/>
                          <a:cs typeface="Times New Roman"/>
                        </a:rPr>
                        <a:t>7</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齋　藤　訓　子</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Ｐ明朝"/>
                          <a:cs typeface="Times New Roman"/>
                        </a:rPr>
                        <a:t>公益社団法人　日本看護協会　常任理事　</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708">
                <a:tc>
                  <a:txBody>
                    <a:bodyPr/>
                    <a:lstStyle/>
                    <a:p>
                      <a:pPr algn="ctr">
                        <a:spcAft>
                          <a:spcPts val="0"/>
                        </a:spcAft>
                      </a:pPr>
                      <a:r>
                        <a:rPr lang="en-US" sz="1300" kern="100">
                          <a:effectLst/>
                          <a:latin typeface="ＭＳ Ｐ明朝"/>
                          <a:ea typeface="ＭＳ 明朝"/>
                          <a:cs typeface="Times New Roman"/>
                        </a:rPr>
                        <a:t>8</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助　川　未枝保</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Ｐ明朝"/>
                          <a:cs typeface="Times New Roman"/>
                        </a:rPr>
                        <a:t>一般社団法人　日本介護支援専門員協会　常任理事　</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940">
                <a:tc>
                  <a:txBody>
                    <a:bodyPr/>
                    <a:lstStyle/>
                    <a:p>
                      <a:pPr algn="ctr">
                        <a:spcAft>
                          <a:spcPts val="0"/>
                        </a:spcAft>
                      </a:pPr>
                      <a:r>
                        <a:rPr lang="en-US" sz="1300" kern="100">
                          <a:effectLst/>
                          <a:latin typeface="ＭＳ Ｐ明朝"/>
                          <a:ea typeface="ＭＳ 明朝"/>
                          <a:cs typeface="Times New Roman"/>
                        </a:rPr>
                        <a:t>9</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a:effectLst/>
                          <a:latin typeface="Century"/>
                          <a:ea typeface="ＭＳ Ｐ明朝"/>
                          <a:cs typeface="Times New Roman"/>
                        </a:rPr>
                        <a:t>（委員長）</a:t>
                      </a:r>
                      <a:endParaRPr lang="ja-JP" sz="1300" kern="100">
                        <a:effectLst/>
                        <a:latin typeface="Century"/>
                        <a:ea typeface="ＭＳ 明朝"/>
                        <a:cs typeface="Times New Roman"/>
                      </a:endParaRPr>
                    </a:p>
                    <a:p>
                      <a:pPr algn="ctr">
                        <a:spcAft>
                          <a:spcPts val="0"/>
                        </a:spcAft>
                      </a:pPr>
                      <a:r>
                        <a:rPr lang="ja-JP" sz="1300" kern="100">
                          <a:effectLst/>
                          <a:latin typeface="Century"/>
                          <a:ea typeface="ＭＳ Ｐ明朝"/>
                          <a:cs typeface="Times New Roman"/>
                        </a:rPr>
                        <a:t>須　藤　　　修</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Ｐ明朝"/>
                          <a:cs typeface="Times New Roman"/>
                        </a:rPr>
                        <a:t>東京大学大学院情報学環学際情報</a:t>
                      </a:r>
                      <a:r>
                        <a:rPr lang="ja-JP" sz="1300" kern="100" dirty="0" smtClean="0">
                          <a:effectLst/>
                          <a:latin typeface="Century"/>
                          <a:ea typeface="ＭＳ Ｐ明朝"/>
                          <a:cs typeface="Times New Roman"/>
                        </a:rPr>
                        <a:t>学府学環</a:t>
                      </a:r>
                      <a:r>
                        <a:rPr lang="ja-JP" sz="1300" kern="100" dirty="0">
                          <a:effectLst/>
                          <a:latin typeface="Century"/>
                          <a:ea typeface="ＭＳ Ｐ明朝"/>
                          <a:cs typeface="Times New Roman"/>
                        </a:rPr>
                        <a:t>長　</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194">
                <a:tc>
                  <a:txBody>
                    <a:bodyPr/>
                    <a:lstStyle/>
                    <a:p>
                      <a:pPr algn="ctr">
                        <a:spcAft>
                          <a:spcPts val="0"/>
                        </a:spcAft>
                      </a:pPr>
                      <a:r>
                        <a:rPr lang="en-US" sz="1300" kern="100">
                          <a:effectLst/>
                          <a:latin typeface="ＭＳ Ｐ明朝"/>
                          <a:ea typeface="ＭＳ 明朝"/>
                          <a:cs typeface="Times New Roman"/>
                        </a:rPr>
                        <a:t>10</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田　中　　　滋</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Ｐ明朝"/>
                          <a:cs typeface="Times New Roman"/>
                        </a:rPr>
                        <a:t>慶應義塾大学大学院経営管理研究科　教授　</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194">
                <a:tc>
                  <a:txBody>
                    <a:bodyPr/>
                    <a:lstStyle/>
                    <a:p>
                      <a:pPr algn="ctr">
                        <a:spcAft>
                          <a:spcPts val="0"/>
                        </a:spcAft>
                      </a:pPr>
                      <a:r>
                        <a:rPr lang="en-US" sz="1300" kern="100">
                          <a:effectLst/>
                          <a:latin typeface="ＭＳ Ｐ明朝"/>
                          <a:ea typeface="ＭＳ 明朝"/>
                          <a:cs typeface="Times New Roman"/>
                        </a:rPr>
                        <a:t>11</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辻　　　哲　夫</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Ｐ明朝"/>
                          <a:cs typeface="Times New Roman"/>
                        </a:rPr>
                        <a:t>東京大学高齢社会総合研究機構　特任教授　</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194">
                <a:tc>
                  <a:txBody>
                    <a:bodyPr/>
                    <a:lstStyle/>
                    <a:p>
                      <a:pPr algn="ctr">
                        <a:spcAft>
                          <a:spcPts val="0"/>
                        </a:spcAft>
                      </a:pPr>
                      <a:r>
                        <a:rPr lang="en-US" sz="1300" kern="100">
                          <a:effectLst/>
                          <a:latin typeface="ＭＳ Ｐ明朝"/>
                          <a:ea typeface="ＭＳ 明朝"/>
                          <a:cs typeface="Times New Roman"/>
                        </a:rPr>
                        <a:t>12</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冨　山　雅　史</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Ｐ明朝"/>
                          <a:cs typeface="Times New Roman"/>
                        </a:rPr>
                        <a:t>公益社団法人　日本歯科医師会　常務理事　</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194">
                <a:tc>
                  <a:txBody>
                    <a:bodyPr/>
                    <a:lstStyle/>
                    <a:p>
                      <a:pPr algn="ctr">
                        <a:spcAft>
                          <a:spcPts val="0"/>
                        </a:spcAft>
                      </a:pPr>
                      <a:r>
                        <a:rPr lang="en-US" sz="1300" kern="100">
                          <a:effectLst/>
                          <a:latin typeface="ＭＳ Ｐ明朝"/>
                          <a:ea typeface="ＭＳ 明朝"/>
                          <a:cs typeface="Times New Roman"/>
                        </a:rPr>
                        <a:t>13</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武　藤　真　祐</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Ｐ明朝"/>
                          <a:cs typeface="Times New Roman"/>
                        </a:rPr>
                        <a:t>医療法人社団鉄祐会　祐ホームクリニック　理事長</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666">
                <a:tc>
                  <a:txBody>
                    <a:bodyPr/>
                    <a:lstStyle/>
                    <a:p>
                      <a:pPr algn="ctr">
                        <a:spcAft>
                          <a:spcPts val="0"/>
                        </a:spcAft>
                      </a:pPr>
                      <a:r>
                        <a:rPr lang="en-US" sz="1300" kern="100">
                          <a:effectLst/>
                          <a:latin typeface="ＭＳ Ｐ明朝"/>
                          <a:ea typeface="ＭＳ 明朝"/>
                          <a:cs typeface="Times New Roman"/>
                        </a:rPr>
                        <a:t>14</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本　永　史　郎</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spc="-20" dirty="0">
                          <a:effectLst/>
                          <a:latin typeface="Century"/>
                          <a:ea typeface="ＭＳ Ｐ明朝"/>
                          <a:cs typeface="Times New Roman"/>
                        </a:rPr>
                        <a:t>公益社団法人全国老人福祉施設協議会　</a:t>
                      </a:r>
                      <a:endParaRPr lang="en-US" altLang="ja-JP" sz="1300" kern="100" spc="-20" dirty="0" smtClean="0">
                        <a:effectLst/>
                        <a:latin typeface="Century"/>
                        <a:ea typeface="ＭＳ Ｐ明朝"/>
                        <a:cs typeface="Times New Roman"/>
                      </a:endParaRPr>
                    </a:p>
                    <a:p>
                      <a:pPr algn="just">
                        <a:spcAft>
                          <a:spcPts val="0"/>
                        </a:spcAft>
                      </a:pPr>
                      <a:r>
                        <a:rPr lang="ja-JP" sz="1300" kern="100" spc="-20" dirty="0" smtClean="0">
                          <a:effectLst/>
                          <a:latin typeface="Century"/>
                          <a:ea typeface="ＭＳ Ｐ明朝"/>
                          <a:cs typeface="Times New Roman"/>
                        </a:rPr>
                        <a:t>総務</a:t>
                      </a:r>
                      <a:r>
                        <a:rPr lang="ja-JP" sz="1300" kern="100" spc="-20" dirty="0">
                          <a:effectLst/>
                          <a:latin typeface="Century"/>
                          <a:ea typeface="ＭＳ Ｐ明朝"/>
                          <a:cs typeface="Times New Roman"/>
                        </a:rPr>
                        <a:t>組織委員会指導監査対応室　室長</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886">
                <a:tc>
                  <a:txBody>
                    <a:bodyPr/>
                    <a:lstStyle/>
                    <a:p>
                      <a:pPr algn="ctr">
                        <a:spcAft>
                          <a:spcPts val="0"/>
                        </a:spcAft>
                      </a:pPr>
                      <a:r>
                        <a:rPr lang="en-US" sz="1300" kern="100">
                          <a:effectLst/>
                          <a:latin typeface="ＭＳ Ｐ明朝"/>
                          <a:ea typeface="ＭＳ 明朝"/>
                          <a:cs typeface="Times New Roman"/>
                        </a:rPr>
                        <a:t>15</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横　尾　俊　彦</a:t>
                      </a:r>
                      <a:endParaRPr lang="ja-JP" sz="1300" kern="10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Ｐ明朝"/>
                          <a:cs typeface="Times New Roman"/>
                        </a:rPr>
                        <a:t>佐賀県多久市　市長　</a:t>
                      </a:r>
                      <a:endParaRPr lang="ja-JP" sz="1300" kern="100" dirty="0">
                        <a:effectLst/>
                        <a:latin typeface="Century"/>
                        <a:ea typeface="ＭＳ 明朝"/>
                        <a:cs typeface="Times New Roman"/>
                      </a:endParaRPr>
                    </a:p>
                  </a:txBody>
                  <a:tcPr marL="60593" marR="60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正方形/長方形 2"/>
          <p:cNvSpPr/>
          <p:nvPr/>
        </p:nvSpPr>
        <p:spPr>
          <a:xfrm>
            <a:off x="5668133" y="2898497"/>
            <a:ext cx="3347864" cy="3493264"/>
          </a:xfrm>
          <a:prstGeom prst="rect">
            <a:avLst/>
          </a:prstGeom>
        </p:spPr>
        <p:txBody>
          <a:bodyPr wrap="square">
            <a:spAutoFit/>
          </a:bodyPr>
          <a:lstStyle/>
          <a:p>
            <a:r>
              <a:rPr lang="en-US" altLang="ja-JP" sz="1300" dirty="0"/>
              <a:t>【</a:t>
            </a:r>
            <a:r>
              <a:rPr lang="ja-JP" altLang="en-US" sz="1300" dirty="0"/>
              <a:t>府省関係機関</a:t>
            </a:r>
            <a:r>
              <a:rPr lang="en-US" altLang="ja-JP" sz="1300" dirty="0"/>
              <a:t>】</a:t>
            </a:r>
          </a:p>
          <a:p>
            <a:r>
              <a:rPr lang="ja-JP" altLang="en-US" sz="1300" dirty="0"/>
              <a:t>１．内閣</a:t>
            </a:r>
            <a:r>
              <a:rPr lang="ja-JP" altLang="en-US" sz="1300" dirty="0" smtClean="0"/>
              <a:t>官房</a:t>
            </a:r>
            <a:endParaRPr lang="en-US" altLang="ja-JP" sz="1300" dirty="0" smtClean="0"/>
          </a:p>
          <a:p>
            <a:r>
              <a:rPr lang="ja-JP" altLang="en-US" sz="1300" dirty="0"/>
              <a:t>　　情報通信技術（ＩＴ）総合戦略担当室</a:t>
            </a:r>
          </a:p>
          <a:p>
            <a:r>
              <a:rPr lang="ja-JP" altLang="en-US" sz="1300" dirty="0"/>
              <a:t>２．</a:t>
            </a:r>
            <a:r>
              <a:rPr lang="ja-JP" altLang="en-US" sz="1300" dirty="0" smtClean="0"/>
              <a:t>総務省</a:t>
            </a:r>
            <a:endParaRPr lang="en-US" altLang="ja-JP" sz="1300" dirty="0" smtClean="0"/>
          </a:p>
          <a:p>
            <a:r>
              <a:rPr lang="ja-JP" altLang="en-US" sz="1300" dirty="0"/>
              <a:t>　　自治行政局　地域情報政策室</a:t>
            </a:r>
          </a:p>
          <a:p>
            <a:r>
              <a:rPr lang="ja-JP" altLang="en-US" sz="1300" dirty="0"/>
              <a:t>　</a:t>
            </a:r>
            <a:r>
              <a:rPr lang="ja-JP" altLang="en-US" sz="1300" dirty="0" smtClean="0"/>
              <a:t>　情報流</a:t>
            </a:r>
            <a:r>
              <a:rPr lang="ja-JP" altLang="en-US" sz="1300" dirty="0"/>
              <a:t>通行政局　情報流通</a:t>
            </a:r>
            <a:r>
              <a:rPr lang="ja-JP" altLang="en-US" sz="1300" dirty="0" smtClean="0"/>
              <a:t>振興課　</a:t>
            </a:r>
            <a:r>
              <a:rPr lang="en-US" altLang="ja-JP" sz="1300" dirty="0" smtClean="0"/>
              <a:t/>
            </a:r>
            <a:br>
              <a:rPr lang="en-US" altLang="ja-JP" sz="1300" dirty="0" smtClean="0"/>
            </a:br>
            <a:r>
              <a:rPr lang="ja-JP" altLang="en-US" sz="1300" dirty="0" smtClean="0"/>
              <a:t>　　　　　　　　　　　　　　　　　高度化</a:t>
            </a:r>
            <a:r>
              <a:rPr lang="ja-JP" altLang="en-US" sz="1300" dirty="0"/>
              <a:t>推進室</a:t>
            </a:r>
          </a:p>
          <a:p>
            <a:r>
              <a:rPr lang="ja-JP" altLang="en-US" sz="1300" dirty="0"/>
              <a:t>３．</a:t>
            </a:r>
            <a:r>
              <a:rPr lang="ja-JP" altLang="en-US" sz="1300" dirty="0" smtClean="0"/>
              <a:t>経済</a:t>
            </a:r>
            <a:r>
              <a:rPr lang="ja-JP" altLang="en-US" sz="1300" dirty="0"/>
              <a:t>産業省　</a:t>
            </a:r>
            <a:endParaRPr lang="en-US" altLang="ja-JP" sz="1300" dirty="0" smtClean="0"/>
          </a:p>
          <a:p>
            <a:r>
              <a:rPr lang="ja-JP" altLang="en-US" sz="1300" dirty="0"/>
              <a:t>　</a:t>
            </a:r>
            <a:r>
              <a:rPr lang="ja-JP" altLang="en-US" sz="1300" dirty="0" smtClean="0"/>
              <a:t>　商務</a:t>
            </a:r>
            <a:r>
              <a:rPr lang="ja-JP" altLang="en-US" sz="1300" dirty="0"/>
              <a:t>情報政策局　情報処理振興課</a:t>
            </a:r>
          </a:p>
          <a:p>
            <a:r>
              <a:rPr lang="ja-JP" altLang="en-US" sz="1300" dirty="0"/>
              <a:t>　</a:t>
            </a:r>
            <a:r>
              <a:rPr lang="ja-JP" altLang="en-US" sz="1300" dirty="0" smtClean="0"/>
              <a:t>　商務</a:t>
            </a:r>
            <a:r>
              <a:rPr lang="ja-JP" altLang="en-US" sz="1300" dirty="0"/>
              <a:t>情報</a:t>
            </a:r>
            <a:r>
              <a:rPr lang="ja-JP" altLang="en-US" sz="1300" dirty="0" smtClean="0"/>
              <a:t>政策局ヘルスケア産業課</a:t>
            </a:r>
            <a:endParaRPr lang="en-US" altLang="ja-JP" sz="1300" dirty="0" smtClean="0"/>
          </a:p>
          <a:p>
            <a:r>
              <a:rPr lang="ja-JP" altLang="en-US" sz="1300" dirty="0"/>
              <a:t>４．</a:t>
            </a:r>
            <a:r>
              <a:rPr lang="ja-JP" altLang="en-US" sz="1300" dirty="0" smtClean="0"/>
              <a:t>厚生労働省</a:t>
            </a:r>
            <a:endParaRPr lang="en-US" altLang="ja-JP" sz="1300" dirty="0" smtClean="0"/>
          </a:p>
          <a:p>
            <a:r>
              <a:rPr lang="ja-JP" altLang="en-US" sz="1300" dirty="0"/>
              <a:t>　　政策統括官付情報政策担当参事官室</a:t>
            </a:r>
          </a:p>
          <a:p>
            <a:r>
              <a:rPr lang="ja-JP" altLang="en-US" sz="1300" dirty="0"/>
              <a:t>　</a:t>
            </a:r>
            <a:r>
              <a:rPr lang="ja-JP" altLang="en-US" sz="1300" dirty="0" smtClean="0"/>
              <a:t>　医</a:t>
            </a:r>
            <a:r>
              <a:rPr lang="ja-JP" altLang="en-US" sz="1300" dirty="0"/>
              <a:t>政局　指導課在宅医療推進室</a:t>
            </a:r>
          </a:p>
          <a:p>
            <a:r>
              <a:rPr lang="ja-JP" altLang="en-US" sz="1300" dirty="0"/>
              <a:t>　</a:t>
            </a:r>
            <a:r>
              <a:rPr lang="ja-JP" altLang="en-US" sz="1300" dirty="0" smtClean="0"/>
              <a:t>　医</a:t>
            </a:r>
            <a:r>
              <a:rPr lang="ja-JP" altLang="en-US" sz="1300" dirty="0"/>
              <a:t>政局　研究開発振興課医療</a:t>
            </a:r>
            <a:r>
              <a:rPr lang="ja-JP" altLang="en-US" sz="1300" dirty="0" smtClean="0"/>
              <a:t>技術</a:t>
            </a:r>
            <a:r>
              <a:rPr lang="en-US" altLang="ja-JP" sz="1300" dirty="0" smtClean="0"/>
              <a:t/>
            </a:r>
            <a:br>
              <a:rPr lang="en-US" altLang="ja-JP" sz="1300" dirty="0" smtClean="0"/>
            </a:br>
            <a:r>
              <a:rPr lang="ja-JP" altLang="en-US" sz="1300" dirty="0" smtClean="0"/>
              <a:t>　　　　　　　　　　　　　　　　　　　情報</a:t>
            </a:r>
            <a:r>
              <a:rPr lang="ja-JP" altLang="en-US" sz="1300" dirty="0"/>
              <a:t>推進室</a:t>
            </a:r>
          </a:p>
          <a:p>
            <a:r>
              <a:rPr lang="ja-JP" altLang="en-US" sz="1300" dirty="0"/>
              <a:t>　</a:t>
            </a:r>
            <a:r>
              <a:rPr lang="ja-JP" altLang="en-US" sz="1300" dirty="0" smtClean="0"/>
              <a:t>　老健局</a:t>
            </a:r>
            <a:r>
              <a:rPr lang="ja-JP" altLang="en-US" sz="1300" dirty="0"/>
              <a:t>　振興課</a:t>
            </a:r>
          </a:p>
          <a:p>
            <a:r>
              <a:rPr lang="ja-JP" altLang="en-US" sz="1300" dirty="0"/>
              <a:t>　</a:t>
            </a:r>
            <a:r>
              <a:rPr lang="ja-JP" altLang="en-US" sz="1300" dirty="0" smtClean="0"/>
              <a:t>　老健局</a:t>
            </a:r>
            <a:r>
              <a:rPr lang="ja-JP" altLang="en-US" sz="1300" dirty="0"/>
              <a:t>　老人保健課</a:t>
            </a:r>
          </a:p>
        </p:txBody>
      </p:sp>
      <p:sp>
        <p:nvSpPr>
          <p:cNvPr id="5" name="テキスト ボックス 4"/>
          <p:cNvSpPr txBox="1"/>
          <p:nvPr/>
        </p:nvSpPr>
        <p:spPr>
          <a:xfrm>
            <a:off x="5973913" y="260648"/>
            <a:ext cx="2736304" cy="523220"/>
          </a:xfrm>
          <a:prstGeom prst="rect">
            <a:avLst/>
          </a:prstGeom>
          <a:noFill/>
        </p:spPr>
        <p:txBody>
          <a:bodyPr wrap="square" rtlCol="0">
            <a:spAutoFit/>
          </a:bodyPr>
          <a:lstStyle/>
          <a:p>
            <a:pPr algn="ctr"/>
            <a:r>
              <a:rPr kumimoji="1" lang="ja-JP" altLang="en-US" sz="2800" dirty="0" smtClean="0"/>
              <a:t>参加者名簿</a:t>
            </a:r>
            <a:endParaRPr kumimoji="1" lang="ja-JP" altLang="en-US" sz="2800"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
        <p:nvSpPr>
          <p:cNvPr id="7" name="正方形/長方形 6"/>
          <p:cNvSpPr/>
          <p:nvPr/>
        </p:nvSpPr>
        <p:spPr>
          <a:xfrm rot="5400000">
            <a:off x="-155094" y="55702"/>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348</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46589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840579464"/>
              </p:ext>
            </p:extLst>
          </p:nvPr>
        </p:nvGraphicFramePr>
        <p:xfrm>
          <a:off x="539552" y="332656"/>
          <a:ext cx="3600400" cy="2489756"/>
        </p:xfrm>
        <a:graphic>
          <a:graphicData uri="http://schemas.openxmlformats.org/drawingml/2006/table">
            <a:tbl>
              <a:tblPr firstRow="1" firstCol="1" lastRow="1" lastCol="1" bandRow="1" bandCol="1"/>
              <a:tblGrid>
                <a:gridCol w="432048"/>
                <a:gridCol w="3168352"/>
              </a:tblGrid>
              <a:tr h="289891">
                <a:tc>
                  <a:txBody>
                    <a:bodyPr/>
                    <a:lstStyle/>
                    <a:p>
                      <a:pPr algn="ctr">
                        <a:spcAft>
                          <a:spcPts val="0"/>
                        </a:spcAft>
                      </a:pPr>
                      <a:r>
                        <a:rPr lang="en-US" sz="1300" kern="100" dirty="0">
                          <a:effectLst/>
                          <a:latin typeface="Century"/>
                          <a:ea typeface="ＭＳ 明朝"/>
                          <a:cs typeface="Times New Roman"/>
                        </a:rPr>
                        <a:t>1</a:t>
                      </a:r>
                      <a:endParaRPr lang="ja-JP" sz="13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dirty="0">
                          <a:effectLst/>
                          <a:latin typeface="Century"/>
                          <a:ea typeface="ＭＳ Ｐ明朝"/>
                          <a:cs typeface="Times New Roman"/>
                        </a:rPr>
                        <a:t>日本医師会</a:t>
                      </a:r>
                      <a:endParaRPr lang="ja-JP" sz="13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891">
                <a:tc>
                  <a:txBody>
                    <a:bodyPr/>
                    <a:lstStyle/>
                    <a:p>
                      <a:pPr algn="ctr">
                        <a:spcAft>
                          <a:spcPts val="0"/>
                        </a:spcAft>
                      </a:pPr>
                      <a:r>
                        <a:rPr lang="en-US" sz="1300" kern="100">
                          <a:effectLst/>
                          <a:latin typeface="Century"/>
                          <a:ea typeface="ＭＳ 明朝"/>
                          <a:cs typeface="Times New Roman"/>
                        </a:rPr>
                        <a:t>2</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dirty="0">
                          <a:effectLst/>
                          <a:latin typeface="Century"/>
                          <a:ea typeface="ＭＳ 明朝"/>
                          <a:cs typeface="Times New Roman"/>
                        </a:rPr>
                        <a:t>日本歯科医師会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891">
                <a:tc>
                  <a:txBody>
                    <a:bodyPr/>
                    <a:lstStyle/>
                    <a:p>
                      <a:pPr algn="ctr">
                        <a:spcAft>
                          <a:spcPts val="0"/>
                        </a:spcAft>
                      </a:pPr>
                      <a:r>
                        <a:rPr lang="en-US" sz="1300" kern="100">
                          <a:effectLst/>
                          <a:latin typeface="Century"/>
                          <a:ea typeface="ＭＳ 明朝"/>
                          <a:cs typeface="Times New Roman"/>
                        </a:rPr>
                        <a:t>3</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dirty="0">
                          <a:effectLst/>
                          <a:latin typeface="Century"/>
                          <a:ea typeface="ＭＳ 明朝"/>
                          <a:cs typeface="Times New Roman"/>
                        </a:rPr>
                        <a:t>日本薬剤師会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891">
                <a:tc>
                  <a:txBody>
                    <a:bodyPr/>
                    <a:lstStyle/>
                    <a:p>
                      <a:pPr algn="ctr">
                        <a:spcAft>
                          <a:spcPts val="0"/>
                        </a:spcAft>
                      </a:pPr>
                      <a:r>
                        <a:rPr lang="en-US" sz="1300" kern="100">
                          <a:effectLst/>
                          <a:latin typeface="Century"/>
                          <a:ea typeface="ＭＳ 明朝"/>
                          <a:cs typeface="Times New Roman"/>
                        </a:rPr>
                        <a:t>4</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dirty="0">
                          <a:effectLst/>
                          <a:latin typeface="Century"/>
                          <a:ea typeface="ＭＳ 明朝"/>
                          <a:cs typeface="Times New Roman"/>
                        </a:rPr>
                        <a:t>全国町村会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891">
                <a:tc>
                  <a:txBody>
                    <a:bodyPr/>
                    <a:lstStyle/>
                    <a:p>
                      <a:pPr algn="ctr">
                        <a:spcAft>
                          <a:spcPts val="0"/>
                        </a:spcAft>
                      </a:pPr>
                      <a:r>
                        <a:rPr lang="en-US" sz="1300" kern="100">
                          <a:effectLst/>
                          <a:latin typeface="Century"/>
                          <a:ea typeface="ＭＳ 明朝"/>
                          <a:cs typeface="Times New Roman"/>
                        </a:rPr>
                        <a:t>5</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dirty="0">
                          <a:effectLst/>
                          <a:latin typeface="Century"/>
                          <a:ea typeface="ＭＳ 明朝"/>
                          <a:cs typeface="Times New Roman"/>
                        </a:rPr>
                        <a:t>東京都町村会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891">
                <a:tc>
                  <a:txBody>
                    <a:bodyPr/>
                    <a:lstStyle/>
                    <a:p>
                      <a:pPr algn="ctr">
                        <a:spcAft>
                          <a:spcPts val="0"/>
                        </a:spcAft>
                      </a:pPr>
                      <a:r>
                        <a:rPr lang="en-US" sz="1300" kern="100">
                          <a:effectLst/>
                          <a:latin typeface="Century"/>
                          <a:ea typeface="ＭＳ 明朝"/>
                          <a:cs typeface="Times New Roman"/>
                        </a:rPr>
                        <a:t>6</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dirty="0">
                          <a:effectLst/>
                          <a:latin typeface="Century"/>
                          <a:ea typeface="ＭＳ 明朝"/>
                          <a:cs typeface="Times New Roman"/>
                        </a:rPr>
                        <a:t>柏市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891">
                <a:tc>
                  <a:txBody>
                    <a:bodyPr/>
                    <a:lstStyle/>
                    <a:p>
                      <a:pPr algn="ctr">
                        <a:spcAft>
                          <a:spcPts val="0"/>
                        </a:spcAft>
                      </a:pPr>
                      <a:r>
                        <a:rPr lang="en-US" sz="1300" kern="100">
                          <a:effectLst/>
                          <a:latin typeface="Century"/>
                          <a:ea typeface="ＭＳ 明朝"/>
                          <a:cs typeface="Times New Roman"/>
                        </a:rPr>
                        <a:t>7</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altLang="en-US" sz="1300" kern="100" dirty="0" smtClean="0">
                          <a:effectLst/>
                          <a:latin typeface="Century"/>
                          <a:ea typeface="ＭＳ 明朝"/>
                          <a:cs typeface="Times New Roman"/>
                        </a:rPr>
                        <a:t>地方公共団体情報ｼｽﾃﾑ機構</a:t>
                      </a:r>
                      <a:endParaRPr lang="ja-JP" sz="13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519">
                <a:tc>
                  <a:txBody>
                    <a:bodyPr/>
                    <a:lstStyle/>
                    <a:p>
                      <a:pPr algn="ctr">
                        <a:spcAft>
                          <a:spcPts val="0"/>
                        </a:spcAft>
                      </a:pPr>
                      <a:r>
                        <a:rPr lang="en-US" sz="1300" kern="100">
                          <a:effectLst/>
                          <a:latin typeface="Century"/>
                          <a:ea typeface="ＭＳ 明朝"/>
                          <a:cs typeface="Times New Roman"/>
                        </a:rPr>
                        <a:t>8</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dirty="0">
                          <a:effectLst/>
                          <a:latin typeface="Arial"/>
                          <a:ea typeface="ＭＳ 明朝"/>
                          <a:cs typeface="Arial"/>
                        </a:rPr>
                        <a:t>一般社団法人保健医療福祉情報システム工業会</a:t>
                      </a:r>
                      <a:endParaRPr lang="ja-JP" sz="13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127744409"/>
              </p:ext>
            </p:extLst>
          </p:nvPr>
        </p:nvGraphicFramePr>
        <p:xfrm>
          <a:off x="539552" y="2852936"/>
          <a:ext cx="3600399" cy="3715149"/>
        </p:xfrm>
        <a:graphic>
          <a:graphicData uri="http://schemas.openxmlformats.org/drawingml/2006/table">
            <a:tbl>
              <a:tblPr firstRow="1" firstCol="1" lastRow="1" lastCol="1" bandRow="1" bandCol="1"/>
              <a:tblGrid>
                <a:gridCol w="432047"/>
                <a:gridCol w="3168352"/>
              </a:tblGrid>
              <a:tr h="490933">
                <a:tc>
                  <a:txBody>
                    <a:bodyPr/>
                    <a:lstStyle/>
                    <a:p>
                      <a:pPr algn="ctr">
                        <a:spcAft>
                          <a:spcPts val="0"/>
                        </a:spcAft>
                      </a:pPr>
                      <a:r>
                        <a:rPr lang="en-US" sz="1300" kern="100" dirty="0">
                          <a:effectLst/>
                          <a:latin typeface="Century"/>
                          <a:ea typeface="ＭＳ 明朝"/>
                          <a:cs typeface="Times New Roman"/>
                        </a:rPr>
                        <a:t>9</a:t>
                      </a:r>
                      <a:endParaRPr lang="ja-JP" sz="13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dirty="0">
                          <a:effectLst/>
                          <a:latin typeface="Arial"/>
                          <a:ea typeface="ＭＳ 明朝"/>
                          <a:cs typeface="Arial"/>
                        </a:rPr>
                        <a:t>特定非営利活動法人</a:t>
                      </a:r>
                      <a:r>
                        <a:rPr lang="en-US" sz="1300" kern="100" dirty="0">
                          <a:effectLst/>
                          <a:latin typeface="Arial"/>
                          <a:ea typeface="ＭＳ 明朝"/>
                          <a:cs typeface="Times New Roman"/>
                        </a:rPr>
                        <a:t>ASP</a:t>
                      </a:r>
                      <a:r>
                        <a:rPr lang="ja-JP" sz="1300" kern="100" dirty="0">
                          <a:effectLst/>
                          <a:latin typeface="Arial"/>
                          <a:ea typeface="ＭＳ 明朝"/>
                          <a:cs typeface="Arial"/>
                        </a:rPr>
                        <a:t>・</a:t>
                      </a:r>
                      <a:r>
                        <a:rPr lang="en-US" sz="1300" kern="100" dirty="0">
                          <a:effectLst/>
                          <a:latin typeface="Arial"/>
                          <a:ea typeface="ＭＳ 明朝"/>
                          <a:cs typeface="Times New Roman"/>
                        </a:rPr>
                        <a:t>SaaS</a:t>
                      </a:r>
                      <a:r>
                        <a:rPr lang="ja-JP" sz="1300" kern="100" dirty="0">
                          <a:effectLst/>
                          <a:latin typeface="Arial"/>
                          <a:ea typeface="ＭＳ 明朝"/>
                          <a:cs typeface="Arial"/>
                        </a:rPr>
                        <a:t>・クラウドコンソーシアム</a:t>
                      </a:r>
                      <a:endParaRPr lang="ja-JP" sz="13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97">
                <a:tc>
                  <a:txBody>
                    <a:bodyPr/>
                    <a:lstStyle/>
                    <a:p>
                      <a:pPr algn="ctr">
                        <a:spcAft>
                          <a:spcPts val="0"/>
                        </a:spcAft>
                      </a:pPr>
                      <a:r>
                        <a:rPr lang="en-US" sz="1300" kern="100">
                          <a:effectLst/>
                          <a:latin typeface="Century"/>
                          <a:ea typeface="ＭＳ 明朝"/>
                          <a:cs typeface="Times New Roman"/>
                        </a:rPr>
                        <a:t>10</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dirty="0">
                          <a:effectLst/>
                          <a:latin typeface="Century"/>
                          <a:ea typeface="ＭＳ 明朝"/>
                          <a:cs typeface="Times New Roman"/>
                        </a:rPr>
                        <a:t>医療法人社団鉄祐会　祐ホームクリニック</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97">
                <a:tc>
                  <a:txBody>
                    <a:bodyPr/>
                    <a:lstStyle/>
                    <a:p>
                      <a:pPr algn="ctr">
                        <a:spcAft>
                          <a:spcPts val="0"/>
                        </a:spcAft>
                      </a:pPr>
                      <a:r>
                        <a:rPr lang="en-US" sz="1300" kern="100">
                          <a:effectLst/>
                          <a:latin typeface="Century"/>
                          <a:ea typeface="ＭＳ 明朝"/>
                          <a:cs typeface="Times New Roman"/>
                        </a:rPr>
                        <a:t>11</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spc="-20">
                          <a:effectLst/>
                          <a:latin typeface="Century"/>
                          <a:ea typeface="ＭＳ Ｐ明朝"/>
                          <a:cs typeface="Times New Roman"/>
                        </a:rPr>
                        <a:t>㈱ＮＴＴデータ</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97">
                <a:tc>
                  <a:txBody>
                    <a:bodyPr/>
                    <a:lstStyle/>
                    <a:p>
                      <a:pPr algn="ctr">
                        <a:spcAft>
                          <a:spcPts val="0"/>
                        </a:spcAft>
                      </a:pPr>
                      <a:r>
                        <a:rPr lang="en-US" sz="1300" kern="100">
                          <a:effectLst/>
                          <a:latin typeface="Century"/>
                          <a:ea typeface="ＭＳ 明朝"/>
                          <a:cs typeface="Times New Roman"/>
                        </a:rPr>
                        <a:t>12</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dirty="0">
                          <a:effectLst/>
                          <a:latin typeface="Century"/>
                          <a:ea typeface="ＭＳ 明朝"/>
                          <a:cs typeface="Times New Roman"/>
                        </a:rPr>
                        <a:t>㈱ＮＴＴドコモ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97">
                <a:tc>
                  <a:txBody>
                    <a:bodyPr/>
                    <a:lstStyle/>
                    <a:p>
                      <a:pPr algn="ctr">
                        <a:spcAft>
                          <a:spcPts val="0"/>
                        </a:spcAft>
                      </a:pPr>
                      <a:r>
                        <a:rPr lang="en-US" sz="1300" kern="100">
                          <a:effectLst/>
                          <a:latin typeface="Century"/>
                          <a:ea typeface="ＭＳ 明朝"/>
                          <a:cs typeface="Times New Roman"/>
                        </a:rPr>
                        <a:t>13</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dirty="0">
                          <a:effectLst/>
                          <a:latin typeface="Century"/>
                          <a:ea typeface="ＭＳ Ｐ明朝"/>
                          <a:cs typeface="Times New Roman"/>
                        </a:rPr>
                        <a:t>日本電気㈱</a:t>
                      </a:r>
                      <a:endParaRPr lang="ja-JP" sz="13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97">
                <a:tc>
                  <a:txBody>
                    <a:bodyPr/>
                    <a:lstStyle/>
                    <a:p>
                      <a:pPr algn="ctr">
                        <a:spcAft>
                          <a:spcPts val="0"/>
                        </a:spcAft>
                      </a:pPr>
                      <a:r>
                        <a:rPr lang="en-US" sz="1300" kern="100">
                          <a:effectLst/>
                          <a:latin typeface="Century"/>
                          <a:ea typeface="ＭＳ 明朝"/>
                          <a:cs typeface="Times New Roman"/>
                        </a:rPr>
                        <a:t>14</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dirty="0">
                          <a:effectLst/>
                          <a:latin typeface="Century"/>
                          <a:ea typeface="ＭＳ 明朝"/>
                          <a:cs typeface="Times New Roman"/>
                        </a:rPr>
                        <a:t>㈱日立製作所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97">
                <a:tc>
                  <a:txBody>
                    <a:bodyPr/>
                    <a:lstStyle/>
                    <a:p>
                      <a:pPr algn="ctr">
                        <a:spcAft>
                          <a:spcPts val="0"/>
                        </a:spcAft>
                      </a:pPr>
                      <a:r>
                        <a:rPr lang="en-US" sz="1300" kern="100">
                          <a:effectLst/>
                          <a:latin typeface="Century"/>
                          <a:ea typeface="ＭＳ 明朝"/>
                          <a:cs typeface="Times New Roman"/>
                        </a:rPr>
                        <a:t>15</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dirty="0">
                          <a:effectLst/>
                          <a:latin typeface="Century"/>
                          <a:ea typeface="ＭＳ 明朝"/>
                          <a:cs typeface="Times New Roman"/>
                        </a:rPr>
                        <a:t>㈱セイフマスター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97">
                <a:tc>
                  <a:txBody>
                    <a:bodyPr/>
                    <a:lstStyle/>
                    <a:p>
                      <a:pPr algn="ctr">
                        <a:spcAft>
                          <a:spcPts val="0"/>
                        </a:spcAft>
                      </a:pPr>
                      <a:r>
                        <a:rPr lang="en-US" sz="1300" kern="100">
                          <a:effectLst/>
                          <a:latin typeface="Century"/>
                          <a:ea typeface="ＭＳ 明朝"/>
                          <a:cs typeface="Times New Roman"/>
                        </a:rPr>
                        <a:t>16</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dirty="0">
                          <a:effectLst/>
                          <a:latin typeface="Century"/>
                          <a:ea typeface="ＭＳ 明朝"/>
                          <a:cs typeface="Times New Roman"/>
                        </a:rPr>
                        <a:t>㈱野村総合研究所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97">
                <a:tc>
                  <a:txBody>
                    <a:bodyPr/>
                    <a:lstStyle/>
                    <a:p>
                      <a:pPr algn="ctr">
                        <a:spcAft>
                          <a:spcPts val="0"/>
                        </a:spcAft>
                      </a:pPr>
                      <a:r>
                        <a:rPr lang="en-US" sz="1300" kern="100">
                          <a:effectLst/>
                          <a:latin typeface="Century"/>
                          <a:ea typeface="ＭＳ 明朝"/>
                          <a:cs typeface="Times New Roman"/>
                        </a:rPr>
                        <a:t>17</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dirty="0">
                          <a:effectLst/>
                          <a:latin typeface="Century"/>
                          <a:ea typeface="ＭＳ Ｐ明朝"/>
                          <a:cs typeface="Times New Roman"/>
                        </a:rPr>
                        <a:t>富士通㈱</a:t>
                      </a:r>
                      <a:endParaRPr lang="ja-JP" sz="13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97">
                <a:tc>
                  <a:txBody>
                    <a:bodyPr/>
                    <a:lstStyle/>
                    <a:p>
                      <a:pPr algn="ctr">
                        <a:spcAft>
                          <a:spcPts val="0"/>
                        </a:spcAft>
                      </a:pPr>
                      <a:r>
                        <a:rPr lang="en-US" sz="1300" kern="100">
                          <a:effectLst/>
                          <a:latin typeface="Century"/>
                          <a:ea typeface="ＭＳ 明朝"/>
                          <a:cs typeface="Times New Roman"/>
                        </a:rPr>
                        <a:t>18</a:t>
                      </a:r>
                      <a:endParaRPr lang="ja-JP" sz="13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明朝"/>
                          <a:cs typeface="Times New Roman"/>
                        </a:rPr>
                        <a:t>㈱カナミックネットワーク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220757707"/>
              </p:ext>
            </p:extLst>
          </p:nvPr>
        </p:nvGraphicFramePr>
        <p:xfrm>
          <a:off x="4499992" y="332656"/>
          <a:ext cx="4248472" cy="6336700"/>
        </p:xfrm>
        <a:graphic>
          <a:graphicData uri="http://schemas.openxmlformats.org/drawingml/2006/table">
            <a:tbl>
              <a:tblPr firstRow="1" firstCol="1" lastRow="1" lastCol="1" bandRow="1" bandCol="1"/>
              <a:tblGrid>
                <a:gridCol w="459460"/>
                <a:gridCol w="1753095"/>
                <a:gridCol w="2035917"/>
              </a:tblGrid>
              <a:tr h="316835">
                <a:tc>
                  <a:txBody>
                    <a:bodyPr/>
                    <a:lstStyle/>
                    <a:p>
                      <a:pPr algn="ctr">
                        <a:spcAft>
                          <a:spcPts val="0"/>
                        </a:spcAft>
                      </a:pPr>
                      <a:r>
                        <a:rPr lang="en-US" sz="1300" kern="100" dirty="0">
                          <a:effectLst/>
                          <a:latin typeface="Century"/>
                          <a:ea typeface="ＭＳ 明朝"/>
                          <a:cs typeface="Times New Roman"/>
                        </a:rPr>
                        <a:t> </a:t>
                      </a:r>
                      <a:endParaRPr lang="ja-JP" sz="1300" kern="100" dirty="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a:effectLst/>
                          <a:latin typeface="Century"/>
                          <a:ea typeface="ＭＳ ゴシック"/>
                          <a:cs typeface="Times New Roman"/>
                        </a:rPr>
                        <a:t>【石巻市】</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effectLst/>
                          <a:latin typeface="ＭＳ ゴシック"/>
                          <a:ea typeface="ＭＳ 明朝"/>
                          <a:cs typeface="Times New Roman"/>
                        </a:rPr>
                        <a:t> </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dirty="0">
                          <a:effectLst/>
                          <a:latin typeface="Century"/>
                          <a:ea typeface="ＭＳ 明朝"/>
                          <a:cs typeface="Times New Roman"/>
                        </a:rPr>
                        <a:t>1</a:t>
                      </a:r>
                      <a:endParaRPr lang="ja-JP" sz="1300" kern="100" dirty="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武 藤 真 祐</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a:effectLst/>
                          <a:latin typeface="Century"/>
                          <a:ea typeface="ＭＳ 明朝"/>
                          <a:cs typeface="Times New Roman"/>
                        </a:rPr>
                        <a:t>医師</a:t>
                      </a: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2</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dirty="0">
                          <a:effectLst/>
                          <a:latin typeface="Century"/>
                          <a:ea typeface="ＭＳ Ｐ明朝"/>
                          <a:cs typeface="Times New Roman"/>
                        </a:rPr>
                        <a:t>丹 野 佳 郎</a:t>
                      </a:r>
                      <a:endParaRPr lang="ja-JP" sz="1300" kern="100" dirty="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a:effectLst/>
                          <a:latin typeface="Century"/>
                          <a:ea typeface="ＭＳ 明朝"/>
                          <a:cs typeface="Times New Roman"/>
                        </a:rPr>
                        <a:t>薬剤師</a:t>
                      </a: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3</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dirty="0">
                          <a:effectLst/>
                          <a:latin typeface="Century"/>
                          <a:ea typeface="ＭＳ Ｐ明朝"/>
                          <a:cs typeface="Times New Roman"/>
                        </a:rPr>
                        <a:t>阿 部 朋 美</a:t>
                      </a:r>
                      <a:endParaRPr lang="ja-JP" sz="1300" kern="100" dirty="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a:effectLst/>
                          <a:latin typeface="Century"/>
                          <a:ea typeface="ＭＳ 明朝"/>
                          <a:cs typeface="Times New Roman"/>
                        </a:rPr>
                        <a:t>訪問看護師</a:t>
                      </a:r>
                      <a:endParaRPr lang="ja-JP" sz="1300" kern="100">
                        <a:effectLst/>
                        <a:latin typeface="ＭＳ ゴシック"/>
                        <a:cs typeface="Courier New"/>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 </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a:effectLst/>
                          <a:latin typeface="Century"/>
                          <a:ea typeface="ＭＳ ゴシック"/>
                          <a:cs typeface="Times New Roman"/>
                        </a:rPr>
                        <a:t>【市川市】</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effectLst/>
                          <a:latin typeface="Century"/>
                          <a:ea typeface="ＭＳ 明朝"/>
                          <a:cs typeface="Times New Roman"/>
                        </a:rPr>
                        <a:t> </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4</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dirty="0">
                          <a:effectLst/>
                          <a:latin typeface="Century"/>
                          <a:ea typeface="ＭＳ Ｐ明朝"/>
                          <a:cs typeface="Times New Roman"/>
                        </a:rPr>
                        <a:t>吉 岡　雅 之</a:t>
                      </a:r>
                      <a:endParaRPr lang="ja-JP" sz="1300" kern="100" dirty="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a:effectLst/>
                          <a:latin typeface="Century"/>
                          <a:ea typeface="ＭＳ 明朝"/>
                          <a:cs typeface="Times New Roman"/>
                        </a:rPr>
                        <a:t>医師</a:t>
                      </a:r>
                      <a:endParaRPr lang="ja-JP" sz="1300" kern="100">
                        <a:effectLst/>
                        <a:latin typeface="ＭＳ ゴシック"/>
                        <a:cs typeface="Courier New"/>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5</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dirty="0">
                          <a:effectLst/>
                          <a:latin typeface="Century"/>
                          <a:ea typeface="ＭＳ Ｐ明朝"/>
                          <a:cs typeface="Times New Roman"/>
                        </a:rPr>
                        <a:t>上 野　田鶴子</a:t>
                      </a:r>
                      <a:endParaRPr lang="ja-JP" sz="1300" kern="100" dirty="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a:effectLst/>
                          <a:latin typeface="Century"/>
                          <a:ea typeface="ＭＳ 明朝"/>
                          <a:cs typeface="Times New Roman"/>
                        </a:rPr>
                        <a:t>ケアマネジャー</a:t>
                      </a: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6</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dirty="0">
                          <a:effectLst/>
                          <a:latin typeface="Century"/>
                          <a:ea typeface="ＭＳ Ｐ明朝"/>
                          <a:cs typeface="Times New Roman"/>
                        </a:rPr>
                        <a:t>野 口　栄 一</a:t>
                      </a:r>
                      <a:endParaRPr lang="ja-JP" sz="1300" kern="100" dirty="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a:effectLst/>
                          <a:latin typeface="Century"/>
                          <a:ea typeface="ＭＳ 明朝"/>
                          <a:cs typeface="Times New Roman"/>
                        </a:rPr>
                        <a:t>コーディネータ</a:t>
                      </a: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 </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ゴシック"/>
                          <a:cs typeface="Times New Roman"/>
                        </a:rPr>
                        <a:t>【柏市】</a:t>
                      </a:r>
                      <a:endParaRPr lang="ja-JP" sz="1300" kern="100" dirty="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effectLst/>
                          <a:latin typeface="Century"/>
                          <a:ea typeface="ＭＳ 明朝"/>
                          <a:cs typeface="Times New Roman"/>
                        </a:rPr>
                        <a:t> </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7</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dirty="0">
                          <a:effectLst/>
                          <a:latin typeface="Century"/>
                          <a:ea typeface="ＭＳ Ｐ明朝"/>
                          <a:cs typeface="Times New Roman"/>
                        </a:rPr>
                        <a:t>平 野</a:t>
                      </a:r>
                      <a:r>
                        <a:rPr lang="en-US" sz="1300" kern="100" dirty="0">
                          <a:effectLst/>
                          <a:latin typeface="Century"/>
                          <a:ea typeface="ＭＳ Ｐ明朝"/>
                          <a:cs typeface="Times New Roman"/>
                        </a:rPr>
                        <a:t>  </a:t>
                      </a:r>
                      <a:r>
                        <a:rPr lang="ja-JP" sz="1300" kern="100" dirty="0">
                          <a:effectLst/>
                          <a:latin typeface="Century"/>
                          <a:ea typeface="ＭＳ Ｐ明朝"/>
                          <a:cs typeface="Times New Roman"/>
                        </a:rPr>
                        <a:t>　 清</a:t>
                      </a:r>
                      <a:endParaRPr lang="ja-JP" sz="1300" kern="100" dirty="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a:effectLst/>
                          <a:latin typeface="Century"/>
                          <a:ea typeface="ＭＳ 明朝"/>
                          <a:cs typeface="Times New Roman"/>
                        </a:rPr>
                        <a:t>医師</a:t>
                      </a: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8</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金剛寺 高 宏</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a:effectLst/>
                          <a:latin typeface="Century"/>
                          <a:ea typeface="ＭＳ 明朝"/>
                          <a:cs typeface="Times New Roman"/>
                        </a:rPr>
                        <a:t>歯科医師</a:t>
                      </a: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9</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dirty="0">
                          <a:effectLst/>
                          <a:latin typeface="Century"/>
                          <a:ea typeface="ＭＳ Ｐ明朝"/>
                          <a:cs typeface="Times New Roman"/>
                        </a:rPr>
                        <a:t>小 田　文 子</a:t>
                      </a:r>
                      <a:endParaRPr lang="ja-JP" sz="1300" kern="100" dirty="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a:effectLst/>
                          <a:latin typeface="Century"/>
                          <a:ea typeface="ＭＳ 明朝"/>
                          <a:cs typeface="Times New Roman"/>
                        </a:rPr>
                        <a:t>薬剤師</a:t>
                      </a: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10</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藤 田 陽 子</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a:effectLst/>
                          <a:latin typeface="Century"/>
                          <a:ea typeface="ＭＳ 明朝"/>
                          <a:cs typeface="Times New Roman"/>
                        </a:rPr>
                        <a:t>看護師</a:t>
                      </a: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11</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dirty="0">
                          <a:effectLst/>
                          <a:latin typeface="Century"/>
                          <a:ea typeface="ＭＳ Ｐ明朝"/>
                          <a:cs typeface="Times New Roman"/>
                        </a:rPr>
                        <a:t>小 林　弘 幸</a:t>
                      </a:r>
                      <a:endParaRPr lang="ja-JP" sz="1300" kern="100" dirty="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a:effectLst/>
                          <a:latin typeface="Century"/>
                          <a:ea typeface="ＭＳ 明朝"/>
                          <a:cs typeface="Times New Roman"/>
                        </a:rPr>
                        <a:t>ケアマネジャー</a:t>
                      </a:r>
                      <a:endParaRPr lang="ja-JP" sz="1300" kern="100">
                        <a:effectLst/>
                        <a:latin typeface="ＭＳ ゴシック"/>
                        <a:cs typeface="Courier New"/>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 </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a:effectLst/>
                          <a:latin typeface="Century"/>
                          <a:ea typeface="ＭＳ ゴシック"/>
                          <a:cs typeface="Times New Roman"/>
                        </a:rPr>
                        <a:t>【千葉県】</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effectLst/>
                          <a:latin typeface="Century"/>
                          <a:ea typeface="ＭＳ 明朝"/>
                          <a:cs typeface="Times New Roman"/>
                        </a:rPr>
                        <a:t> </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12</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dirty="0">
                          <a:effectLst/>
                          <a:latin typeface="Century"/>
                          <a:ea typeface="ＭＳ Ｐ明朝"/>
                          <a:cs typeface="Times New Roman"/>
                        </a:rPr>
                        <a:t>土 橋　正</a:t>
                      </a:r>
                      <a:r>
                        <a:rPr lang="en-US" sz="1300" kern="100" dirty="0">
                          <a:effectLst/>
                          <a:latin typeface="Century"/>
                          <a:ea typeface="ＭＳ Ｐ明朝"/>
                          <a:cs typeface="Times New Roman"/>
                        </a:rPr>
                        <a:t>  </a:t>
                      </a:r>
                      <a:r>
                        <a:rPr lang="ja-JP" sz="1300" kern="100" dirty="0">
                          <a:effectLst/>
                          <a:latin typeface="Century"/>
                          <a:ea typeface="ＭＳ Ｐ明朝"/>
                          <a:cs typeface="Times New Roman"/>
                        </a:rPr>
                        <a:t>彦</a:t>
                      </a:r>
                      <a:endParaRPr lang="ja-JP" sz="1300" kern="100" dirty="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a:effectLst/>
                          <a:latin typeface="Century"/>
                          <a:ea typeface="ＭＳ 明朝"/>
                          <a:cs typeface="Times New Roman"/>
                        </a:rPr>
                        <a:t>医師</a:t>
                      </a: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 </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300" kern="100" dirty="0">
                          <a:effectLst/>
                          <a:latin typeface="Century"/>
                          <a:ea typeface="ＭＳ ゴシック"/>
                          <a:cs typeface="Times New Roman"/>
                        </a:rPr>
                        <a:t>【福井】</a:t>
                      </a:r>
                      <a:endParaRPr lang="ja-JP" sz="1300" kern="100" dirty="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kern="100">
                          <a:effectLst/>
                          <a:latin typeface="Century"/>
                          <a:ea typeface="ＭＳ 明朝"/>
                          <a:cs typeface="Times New Roman"/>
                        </a:rPr>
                        <a:t> </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13</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汐 見　俊 一</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明朝"/>
                          <a:cs typeface="Times New Roman"/>
                        </a:rPr>
                        <a:t>医師</a:t>
                      </a: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14</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渡 辺　和 代</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明朝"/>
                          <a:cs typeface="Times New Roman"/>
                        </a:rPr>
                        <a:t>ケアマネジャー</a:t>
                      </a: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835">
                <a:tc>
                  <a:txBody>
                    <a:bodyPr/>
                    <a:lstStyle/>
                    <a:p>
                      <a:pPr algn="ctr">
                        <a:spcAft>
                          <a:spcPts val="0"/>
                        </a:spcAft>
                      </a:pPr>
                      <a:r>
                        <a:rPr lang="en-US" sz="1300" kern="100">
                          <a:effectLst/>
                          <a:latin typeface="Century"/>
                          <a:ea typeface="ＭＳ 明朝"/>
                          <a:cs typeface="Times New Roman"/>
                        </a:rPr>
                        <a:t>15</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300" kern="100">
                          <a:effectLst/>
                          <a:latin typeface="Century"/>
                          <a:ea typeface="ＭＳ Ｐ明朝"/>
                          <a:cs typeface="Times New Roman"/>
                        </a:rPr>
                        <a:t>中 村　敬 吾</a:t>
                      </a:r>
                      <a:endParaRPr lang="ja-JP" sz="1300" kern="100">
                        <a:effectLst/>
                        <a:latin typeface="Century"/>
                        <a:ea typeface="ＭＳ 明朝"/>
                        <a:cs typeface="Times New Roman"/>
                      </a:endParaRP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300" kern="100" dirty="0">
                          <a:effectLst/>
                          <a:latin typeface="Century"/>
                          <a:ea typeface="ＭＳ 明朝"/>
                          <a:cs typeface="Times New Roman"/>
                        </a:rPr>
                        <a:t>コーディネータ</a:t>
                      </a:r>
                    </a:p>
                  </a:txBody>
                  <a:tcPr marL="47091" marR="4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sp>
        <p:nvSpPr>
          <p:cNvPr id="8" name="正方形/長方形 7"/>
          <p:cNvSpPr/>
          <p:nvPr/>
        </p:nvSpPr>
        <p:spPr>
          <a:xfrm rot="5400000">
            <a:off x="-155093"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349</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91879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8490" y="188640"/>
            <a:ext cx="8489801" cy="461665"/>
          </a:xfrm>
          <a:prstGeom prst="rect">
            <a:avLst/>
          </a:prstGeom>
          <a:ln>
            <a:noFill/>
          </a:ln>
        </p:spPr>
        <p:txBody>
          <a:bodyPr wrap="square">
            <a:spAutoFit/>
          </a:bodyPr>
          <a:lstStyle/>
          <a:p>
            <a:r>
              <a:rPr lang="en-US" altLang="ja-JP" sz="2400" b="1" dirty="0" smtClean="0"/>
              <a:t>3</a:t>
            </a:r>
            <a:r>
              <a:rPr lang="ja-JP" altLang="en-US" sz="2400" b="1" dirty="0" err="1" smtClean="0"/>
              <a:t>．</a:t>
            </a:r>
            <a:r>
              <a:rPr lang="ja-JP" altLang="en-US" sz="2400" b="1" dirty="0" smtClean="0"/>
              <a:t>共有情報の利用管理方法</a:t>
            </a:r>
            <a:endParaRPr lang="en-US" altLang="ja-JP" sz="2400" b="1" dirty="0" smtClean="0"/>
          </a:p>
        </p:txBody>
      </p:sp>
      <p:sp>
        <p:nvSpPr>
          <p:cNvPr id="4" name="テキスト ボックス 3"/>
          <p:cNvSpPr txBox="1"/>
          <p:nvPr/>
        </p:nvSpPr>
        <p:spPr>
          <a:xfrm>
            <a:off x="827584" y="650305"/>
            <a:ext cx="7200800" cy="1477328"/>
          </a:xfrm>
          <a:prstGeom prst="rect">
            <a:avLst/>
          </a:prstGeom>
          <a:noFill/>
        </p:spPr>
        <p:txBody>
          <a:bodyPr wrap="square" rtlCol="0">
            <a:spAutoFit/>
          </a:bodyPr>
          <a:lstStyle/>
          <a:p>
            <a:r>
              <a:rPr lang="ja-JP" altLang="en-US" dirty="0" smtClean="0"/>
              <a:t>⑴　基本方針</a:t>
            </a:r>
            <a:r>
              <a:rPr lang="en-US" altLang="ja-JP" dirty="0" smtClean="0"/>
              <a:t/>
            </a:r>
            <a:br>
              <a:rPr lang="en-US" altLang="ja-JP" dirty="0" smtClean="0"/>
            </a:br>
            <a:r>
              <a:rPr lang="ja-JP" altLang="en-US" dirty="0" smtClean="0"/>
              <a:t>　　　・</a:t>
            </a:r>
            <a:r>
              <a:rPr lang="ja-JP" altLang="en-US" dirty="0"/>
              <a:t>　実効性のある責任体制及び管理方策を定めてマネジメントする</a:t>
            </a:r>
          </a:p>
          <a:p>
            <a:r>
              <a:rPr lang="ja-JP" altLang="en-US" dirty="0" smtClean="0"/>
              <a:t>　　　・　患者</a:t>
            </a:r>
            <a:r>
              <a:rPr lang="ja-JP" altLang="en-US" dirty="0"/>
              <a:t>及び家族から個人データを共有することに関して同意を得る</a:t>
            </a:r>
          </a:p>
          <a:p>
            <a:r>
              <a:rPr lang="ja-JP" altLang="en-US" dirty="0" smtClean="0"/>
              <a:t>　　　・</a:t>
            </a:r>
            <a:r>
              <a:rPr lang="ja-JP" altLang="en-US" dirty="0"/>
              <a:t>　共有情報の利用目的、項目、利用者、方法をコントロールする</a:t>
            </a:r>
          </a:p>
          <a:p>
            <a:r>
              <a:rPr lang="ja-JP" altLang="en-US" dirty="0" smtClean="0"/>
              <a:t>　　　・</a:t>
            </a:r>
            <a:r>
              <a:rPr lang="ja-JP" altLang="en-US" dirty="0"/>
              <a:t>　共有情報の利用状況をモニタリングして適正化を促す</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765" y="2835502"/>
            <a:ext cx="4477854" cy="3550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5971750" y="2496948"/>
            <a:ext cx="1826141" cy="338554"/>
          </a:xfrm>
          <a:prstGeom prst="rect">
            <a:avLst/>
          </a:prstGeom>
        </p:spPr>
        <p:txBody>
          <a:bodyPr wrap="none">
            <a:spAutoFit/>
          </a:bodyPr>
          <a:lstStyle/>
          <a:p>
            <a:r>
              <a:rPr lang="ja-JP" altLang="en-US" sz="1600" b="1" u="sng" dirty="0"/>
              <a:t>責任体制の明確化</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69" y="2497728"/>
            <a:ext cx="4187921" cy="352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
        <p:nvSpPr>
          <p:cNvPr id="8" name="正方形/長方形 7"/>
          <p:cNvSpPr/>
          <p:nvPr/>
        </p:nvSpPr>
        <p:spPr>
          <a:xfrm rot="5400000">
            <a:off x="-191605" y="55702"/>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350</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29495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237" y="3028026"/>
            <a:ext cx="3885051" cy="3724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836990" y="2629329"/>
            <a:ext cx="1933543" cy="338554"/>
          </a:xfrm>
          <a:prstGeom prst="rect">
            <a:avLst/>
          </a:prstGeom>
        </p:spPr>
        <p:txBody>
          <a:bodyPr wrap="none">
            <a:spAutoFit/>
          </a:bodyPr>
          <a:lstStyle/>
          <a:p>
            <a:r>
              <a:rPr lang="ja-JP" altLang="en-US" sz="1600" b="1" u="sng" dirty="0" smtClean="0"/>
              <a:t>アクセス権限の設定</a:t>
            </a:r>
            <a:endParaRPr lang="ja-JP" altLang="en-US" sz="1600" b="1" u="sng"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85" y="3175150"/>
            <a:ext cx="4037119" cy="360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1080841" y="2858749"/>
            <a:ext cx="2832827" cy="338554"/>
          </a:xfrm>
          <a:prstGeom prst="rect">
            <a:avLst/>
          </a:prstGeom>
        </p:spPr>
        <p:txBody>
          <a:bodyPr wrap="none">
            <a:spAutoFit/>
          </a:bodyPr>
          <a:lstStyle/>
          <a:p>
            <a:r>
              <a:rPr lang="ja-JP" altLang="en-US" sz="1600" b="1" u="sng" dirty="0"/>
              <a:t>共有情報の利用管理の考え方</a:t>
            </a:r>
          </a:p>
        </p:txBody>
      </p:sp>
      <p:sp>
        <p:nvSpPr>
          <p:cNvPr id="2" name="正方形/長方形 1"/>
          <p:cNvSpPr/>
          <p:nvPr/>
        </p:nvSpPr>
        <p:spPr>
          <a:xfrm>
            <a:off x="705272" y="290227"/>
            <a:ext cx="7776864" cy="2339102"/>
          </a:xfrm>
          <a:prstGeom prst="rect">
            <a:avLst/>
          </a:prstGeom>
        </p:spPr>
        <p:txBody>
          <a:bodyPr wrap="square">
            <a:spAutoFit/>
          </a:bodyPr>
          <a:lstStyle/>
          <a:p>
            <a:r>
              <a:rPr lang="ja-JP" altLang="en-US" b="1" dirty="0" smtClean="0"/>
              <a:t>⑵　事</a:t>
            </a:r>
            <a:r>
              <a:rPr lang="ja-JP" altLang="en-US" b="1" dirty="0"/>
              <a:t>業者の管理責任者が定めるアクセス権限事項</a:t>
            </a:r>
          </a:p>
          <a:p>
            <a:endParaRPr lang="ja-JP" altLang="en-US" sz="1600" dirty="0"/>
          </a:p>
          <a:p>
            <a:r>
              <a:rPr lang="ja-JP" altLang="en-US" sz="1600" dirty="0"/>
              <a:t>　</a:t>
            </a:r>
            <a:r>
              <a:rPr lang="en-US" altLang="ja-JP" sz="1600" dirty="0"/>
              <a:t>&gt; </a:t>
            </a:r>
            <a:r>
              <a:rPr lang="ja-JP" altLang="en-US" sz="1600" dirty="0"/>
              <a:t>職種　　　　</a:t>
            </a:r>
            <a:r>
              <a:rPr lang="ja-JP" altLang="en-US" sz="1600" dirty="0" smtClean="0"/>
              <a:t>　</a:t>
            </a:r>
            <a:r>
              <a:rPr lang="en-US" altLang="ja-JP" sz="1600" dirty="0" smtClean="0"/>
              <a:t>…</a:t>
            </a:r>
            <a:r>
              <a:rPr lang="ja-JP" altLang="en-US" sz="1600" dirty="0"/>
              <a:t>　</a:t>
            </a:r>
            <a:r>
              <a:rPr lang="ja-JP" altLang="en-US" sz="1600" dirty="0" smtClean="0"/>
              <a:t>その</a:t>
            </a:r>
            <a:r>
              <a:rPr lang="ja-JP" altLang="en-US" sz="1600" dirty="0"/>
              <a:t>職種の業務を遂行する上で必要な情報であること</a:t>
            </a:r>
          </a:p>
          <a:p>
            <a:r>
              <a:rPr lang="ja-JP" altLang="en-US" sz="1600" dirty="0"/>
              <a:t>　</a:t>
            </a:r>
            <a:r>
              <a:rPr lang="en-US" altLang="ja-JP" sz="1600" dirty="0"/>
              <a:t>&gt; </a:t>
            </a:r>
            <a:r>
              <a:rPr lang="ja-JP" altLang="en-US" sz="1600" dirty="0"/>
              <a:t>職務権限　　</a:t>
            </a:r>
            <a:r>
              <a:rPr lang="en-US" altLang="ja-JP" sz="1600" dirty="0"/>
              <a:t>…</a:t>
            </a:r>
            <a:r>
              <a:rPr lang="ja-JP" altLang="en-US" sz="1600" dirty="0"/>
              <a:t>　職務権限のある者であること</a:t>
            </a:r>
          </a:p>
          <a:p>
            <a:r>
              <a:rPr lang="ja-JP" altLang="en-US" sz="1600" dirty="0"/>
              <a:t>　</a:t>
            </a:r>
            <a:r>
              <a:rPr lang="en-US" altLang="ja-JP" sz="1600" dirty="0"/>
              <a:t>&gt; </a:t>
            </a:r>
            <a:r>
              <a:rPr lang="ja-JP" altLang="en-US" sz="1600" dirty="0"/>
              <a:t>担当　　　　</a:t>
            </a:r>
            <a:r>
              <a:rPr lang="ja-JP" altLang="en-US" sz="1600" dirty="0" smtClean="0"/>
              <a:t>　</a:t>
            </a:r>
            <a:r>
              <a:rPr lang="en-US" altLang="ja-JP" sz="1600" dirty="0" smtClean="0"/>
              <a:t>…</a:t>
            </a:r>
            <a:r>
              <a:rPr lang="ja-JP" altLang="en-US" sz="1600" dirty="0"/>
              <a:t>　</a:t>
            </a:r>
            <a:r>
              <a:rPr lang="ja-JP" altLang="en-US" sz="1600" dirty="0" smtClean="0"/>
              <a:t>現在</a:t>
            </a:r>
            <a:r>
              <a:rPr lang="ja-JP" altLang="en-US" sz="1600" dirty="0"/>
              <a:t>もその患者の担当であること</a:t>
            </a:r>
          </a:p>
          <a:p>
            <a:r>
              <a:rPr lang="ja-JP" altLang="en-US" sz="1600" dirty="0"/>
              <a:t>　</a:t>
            </a:r>
            <a:r>
              <a:rPr lang="en-US" altLang="ja-JP" sz="1600" dirty="0"/>
              <a:t>&gt; </a:t>
            </a:r>
            <a:r>
              <a:rPr lang="ja-JP" altLang="en-US" sz="1600" dirty="0"/>
              <a:t>利用方法　　</a:t>
            </a:r>
            <a:r>
              <a:rPr lang="en-US" altLang="ja-JP" sz="1600" dirty="0"/>
              <a:t>…</a:t>
            </a:r>
            <a:r>
              <a:rPr lang="ja-JP" altLang="en-US" sz="1600" dirty="0"/>
              <a:t>　あらかじめ定めた利用方法であること</a:t>
            </a:r>
          </a:p>
          <a:p>
            <a:r>
              <a:rPr lang="ja-JP" altLang="en-US" sz="1600" dirty="0"/>
              <a:t>　</a:t>
            </a:r>
            <a:r>
              <a:rPr lang="en-US" altLang="ja-JP" sz="1600" dirty="0"/>
              <a:t>&gt; </a:t>
            </a:r>
            <a:r>
              <a:rPr lang="ja-JP" altLang="en-US" sz="1600" dirty="0"/>
              <a:t>利用期間　　</a:t>
            </a:r>
            <a:r>
              <a:rPr lang="en-US" altLang="ja-JP" sz="1600" dirty="0"/>
              <a:t>…</a:t>
            </a:r>
            <a:r>
              <a:rPr lang="ja-JP" altLang="en-US" sz="1600" dirty="0"/>
              <a:t>　事前に定めた期間内で利用すること</a:t>
            </a:r>
          </a:p>
          <a:p>
            <a:r>
              <a:rPr lang="ja-JP" altLang="en-US" sz="1600" dirty="0"/>
              <a:t>　</a:t>
            </a:r>
            <a:r>
              <a:rPr lang="en-US" altLang="ja-JP" sz="1600" dirty="0"/>
              <a:t>&gt; </a:t>
            </a:r>
            <a:r>
              <a:rPr lang="ja-JP" altLang="en-US" sz="1600" dirty="0"/>
              <a:t>利用場所　  </a:t>
            </a:r>
            <a:r>
              <a:rPr lang="ja-JP" altLang="en-US" sz="1600" dirty="0" smtClean="0"/>
              <a:t> </a:t>
            </a:r>
            <a:r>
              <a:rPr lang="en-US" altLang="ja-JP" sz="1600" dirty="0"/>
              <a:t>…  </a:t>
            </a:r>
            <a:r>
              <a:rPr lang="ja-JP" altLang="en-US" sz="1600" dirty="0" smtClean="0"/>
              <a:t>事前</a:t>
            </a:r>
            <a:r>
              <a:rPr lang="ja-JP" altLang="en-US" sz="1600" dirty="0"/>
              <a:t>に定めた場所で利用すること</a:t>
            </a:r>
          </a:p>
          <a:p>
            <a:r>
              <a:rPr lang="ja-JP" altLang="en-US" sz="1600" dirty="0"/>
              <a:t>　</a:t>
            </a:r>
            <a:r>
              <a:rPr lang="en-US" altLang="ja-JP" sz="1600" dirty="0"/>
              <a:t>&gt; </a:t>
            </a:r>
            <a:r>
              <a:rPr lang="ja-JP" altLang="en-US" sz="1600" dirty="0"/>
              <a:t>利用機器　　</a:t>
            </a:r>
            <a:r>
              <a:rPr lang="en-US" altLang="ja-JP" sz="1600" dirty="0"/>
              <a:t>…</a:t>
            </a:r>
            <a:r>
              <a:rPr lang="ja-JP" altLang="en-US" sz="1600" dirty="0"/>
              <a:t>　指定された機器及びネットワークで利用すること</a:t>
            </a:r>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sp>
        <p:nvSpPr>
          <p:cNvPr id="9" name="正方形/長方形 8"/>
          <p:cNvSpPr/>
          <p:nvPr/>
        </p:nvSpPr>
        <p:spPr>
          <a:xfrm rot="5400000">
            <a:off x="-155093"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351</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78937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2530</Words>
  <Application>Microsoft Office PowerPoint</Application>
  <PresentationFormat>画面に合わせる (4:3)</PresentationFormat>
  <Paragraphs>1317</Paragraphs>
  <Slides>19</Slides>
  <Notes>1</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⑵　  実証シナリオ 一覧表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ihorimikio</dc:creator>
  <cp:lastModifiedBy>厚生労働省ネットワークシステム</cp:lastModifiedBy>
  <cp:revision>45</cp:revision>
  <dcterms:created xsi:type="dcterms:W3CDTF">2014-04-23T15:12:09Z</dcterms:created>
  <dcterms:modified xsi:type="dcterms:W3CDTF">2014-07-29T11:14:18Z</dcterms:modified>
</cp:coreProperties>
</file>