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3"/>
  </p:notesMasterIdLst>
  <p:sldIdLst>
    <p:sldId id="277" r:id="rId2"/>
    <p:sldId id="278" r:id="rId3"/>
    <p:sldId id="279" r:id="rId4"/>
    <p:sldId id="280" r:id="rId5"/>
    <p:sldId id="286" r:id="rId6"/>
    <p:sldId id="274" r:id="rId7"/>
    <p:sldId id="257" r:id="rId8"/>
    <p:sldId id="258" r:id="rId9"/>
    <p:sldId id="259" r:id="rId10"/>
    <p:sldId id="260" r:id="rId11"/>
    <p:sldId id="275"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85" r:id="rId26"/>
    <p:sldId id="291" r:id="rId27"/>
    <p:sldId id="290" r:id="rId28"/>
    <p:sldId id="284" r:id="rId29"/>
    <p:sldId id="289" r:id="rId30"/>
    <p:sldId id="287" r:id="rId31"/>
    <p:sldId id="288" r:id="rId3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FE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13" autoAdjust="0"/>
    <p:restoredTop sz="87050" autoAdjust="0"/>
  </p:normalViewPr>
  <p:slideViewPr>
    <p:cSldViewPr>
      <p:cViewPr>
        <p:scale>
          <a:sx n="100" d="100"/>
          <a:sy n="100" d="100"/>
        </p:scale>
        <p:origin x="-648" y="148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dfckhpwg4file2h.mhlwds.mhlw.go.jp\&#35506;&#23460;&#38936;&#22495;3\12305000_&#32769;&#20581;&#23616;&#12288;&#25391;&#33288;&#35506;\&#22522;&#28310;&#20418;\&#9733;&#23450;&#26399;&#24033;&#22238;&#23455;&#24907;&#25226;&#25569;\&#23450;&#26399;&#24033;&#22238;&#12539;&#23455;&#24907;&#25226;&#25569;\&#23450;&#26399;&#24033;&#22238;&#25512;&#31227;&#12464;&#12521;&#12501;&#29992;.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fckhpwg4file2h.mhlwds.mhlw.go.jp\&#35506;&#23460;&#38936;&#22495;3\12305000_&#32769;&#20581;&#23616;&#12288;&#25391;&#33288;&#35506;\&#22522;&#28310;&#20418;\&#9733;&#23450;&#26399;&#24033;&#22238;&#23455;&#24907;&#25226;&#25569;\&#23450;&#26399;&#24033;&#22238;&#12539;&#23455;&#24907;&#25226;&#25569;\&#23450;&#26399;&#24033;&#22238;&#25512;&#31227;&#12464;&#12521;&#12501;&#2999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200" b="1"/>
          </a:pPr>
          <a:endParaRPr lang="ja-JP"/>
        </a:p>
      </c:txPr>
    </c:title>
    <c:autoTitleDeleted val="0"/>
    <c:plotArea>
      <c:layout/>
      <c:barChart>
        <c:barDir val="col"/>
        <c:grouping val="clustered"/>
        <c:varyColors val="0"/>
        <c:ser>
          <c:idx val="0"/>
          <c:order val="0"/>
          <c:tx>
            <c:strRef>
              <c:f>[定期巡回推移グラフ用.xlsx]Sheet1!$A$7</c:f>
              <c:strCache>
                <c:ptCount val="1"/>
                <c:pt idx="0">
                  <c:v>利用者数</c:v>
                </c:pt>
              </c:strCache>
            </c:strRef>
          </c:tx>
          <c:invertIfNegative val="0"/>
          <c:dLbls>
            <c:dLbl>
              <c:idx val="0"/>
              <c:layout>
                <c:manualLayout>
                  <c:x val="-2.7590515901370206E-3"/>
                  <c:y val="2.7708123643683712E-2"/>
                </c:manualLayout>
              </c:layout>
              <c:dLblPos val="outEnd"/>
              <c:showLegendKey val="0"/>
              <c:showVal val="1"/>
              <c:showCatName val="0"/>
              <c:showSerName val="0"/>
              <c:showPercent val="0"/>
              <c:showBubbleSize val="0"/>
            </c:dLbl>
            <c:dLbl>
              <c:idx val="1"/>
              <c:layout>
                <c:manualLayout>
                  <c:x val="0"/>
                  <c:y val="2.3090103036403093E-2"/>
                </c:manualLayout>
              </c:layout>
              <c:dLblPos val="outEnd"/>
              <c:showLegendKey val="0"/>
              <c:showVal val="1"/>
              <c:showCatName val="0"/>
              <c:showSerName val="0"/>
              <c:showPercent val="0"/>
              <c:showBubbleSize val="0"/>
            </c:dLbl>
            <c:dLbl>
              <c:idx val="2"/>
              <c:layout>
                <c:manualLayout>
                  <c:x val="0"/>
                  <c:y val="1.8472082429122474E-2"/>
                </c:manualLayout>
              </c:layout>
              <c:dLblPos val="outEnd"/>
              <c:showLegendKey val="0"/>
              <c:showVal val="1"/>
              <c:showCatName val="0"/>
              <c:showSerName val="0"/>
              <c:showPercent val="0"/>
              <c:showBubbleSize val="0"/>
            </c:dLbl>
            <c:dLbl>
              <c:idx val="3"/>
              <c:layout>
                <c:manualLayout>
                  <c:x val="0"/>
                  <c:y val="2.7708123643683712E-2"/>
                </c:manualLayout>
              </c:layout>
              <c:dLblPos val="outEnd"/>
              <c:showLegendKey val="0"/>
              <c:showVal val="1"/>
              <c:showCatName val="0"/>
              <c:showSerName val="0"/>
              <c:showPercent val="0"/>
              <c:showBubbleSize val="0"/>
            </c:dLbl>
            <c:dLbl>
              <c:idx val="4"/>
              <c:layout>
                <c:manualLayout>
                  <c:x val="0"/>
                  <c:y val="2.3090103036403093E-2"/>
                </c:manualLayout>
              </c:layout>
              <c:dLblPos val="outEnd"/>
              <c:showLegendKey val="0"/>
              <c:showVal val="1"/>
              <c:showCatName val="0"/>
              <c:showSerName val="0"/>
              <c:showPercent val="0"/>
              <c:showBubbleSize val="0"/>
            </c:dLbl>
            <c:dLbl>
              <c:idx val="5"/>
              <c:layout>
                <c:manualLayout>
                  <c:x val="0"/>
                  <c:y val="2.7708123643683712E-2"/>
                </c:manualLayout>
              </c:layout>
              <c:dLblPos val="outEnd"/>
              <c:showLegendKey val="0"/>
              <c:showVal val="1"/>
              <c:showCatName val="0"/>
              <c:showSerName val="0"/>
              <c:showPercent val="0"/>
              <c:showBubbleSize val="0"/>
            </c:dLbl>
            <c:dLbl>
              <c:idx val="6"/>
              <c:layout>
                <c:manualLayout>
                  <c:x val="2.7590515901370206E-3"/>
                  <c:y val="4.1562185465525564E-2"/>
                </c:manualLayout>
              </c:layout>
              <c:dLblPos val="outEnd"/>
              <c:showLegendKey val="0"/>
              <c:showVal val="1"/>
              <c:showCatName val="0"/>
              <c:showSerName val="0"/>
              <c:showPercent val="0"/>
              <c:showBubbleSize val="0"/>
            </c:dLbl>
            <c:dLbl>
              <c:idx val="7"/>
              <c:layout>
                <c:manualLayout>
                  <c:x val="-5.5181031802740413E-3"/>
                  <c:y val="3.2325780627294465E-2"/>
                </c:manualLayout>
              </c:layout>
              <c:dLblPos val="outEnd"/>
              <c:showLegendKey val="0"/>
              <c:showVal val="1"/>
              <c:showCatName val="0"/>
              <c:showSerName val="0"/>
              <c:showPercent val="0"/>
              <c:showBubbleSize val="0"/>
            </c:dLbl>
            <c:dLbl>
              <c:idx val="8"/>
              <c:layout>
                <c:manualLayout>
                  <c:x val="5.0666177695164154E-17"/>
                  <c:y val="2.7990178884601893E-2"/>
                </c:manualLayout>
              </c:layout>
              <c:dLblPos val="outEnd"/>
              <c:showLegendKey val="0"/>
              <c:showVal val="1"/>
              <c:showCatName val="0"/>
              <c:showSerName val="0"/>
              <c:showPercent val="0"/>
              <c:showBubbleSize val="0"/>
            </c:dLbl>
            <c:dLbl>
              <c:idx val="9"/>
              <c:layout>
                <c:manualLayout>
                  <c:x val="-1.1036287267271998E-2"/>
                  <c:y val="2.3231203368649631E-2"/>
                </c:manualLayout>
              </c:layout>
              <c:dLblPos val="outEnd"/>
              <c:showLegendKey val="0"/>
              <c:showVal val="1"/>
              <c:showCatName val="0"/>
              <c:showSerName val="0"/>
              <c:showPercent val="0"/>
              <c:showBubbleSize val="0"/>
            </c:dLbl>
            <c:dLbl>
              <c:idx val="10"/>
              <c:layout>
                <c:manualLayout>
                  <c:x val="-4.5698011004951492E-6"/>
                  <c:y val="9.5183035486094102E-3"/>
                </c:manualLayout>
              </c:layout>
              <c:dLblPos val="outEnd"/>
              <c:showLegendKey val="0"/>
              <c:showVal val="1"/>
              <c:showCatName val="0"/>
              <c:showSerName val="0"/>
              <c:showPercent val="0"/>
              <c:showBubbleSize val="0"/>
            </c:dLbl>
            <c:dLbl>
              <c:idx val="11"/>
              <c:layout>
                <c:manualLayout>
                  <c:x val="0"/>
                  <c:y val="4.8999821979064037E-3"/>
                </c:manualLayout>
              </c:layout>
              <c:dLblPos val="outEnd"/>
              <c:showLegendKey val="0"/>
              <c:showVal val="1"/>
              <c:showCatName val="0"/>
              <c:showSerName val="0"/>
              <c:showPercent val="0"/>
              <c:showBubbleSize val="0"/>
            </c:dLbl>
            <c:dLbl>
              <c:idx val="12"/>
              <c:layout>
                <c:manualLayout>
                  <c:x val="0"/>
                  <c:y val="4.8999821979064037E-3"/>
                </c:manualLayout>
              </c:layout>
              <c:dLblPos val="outEnd"/>
              <c:showLegendKey val="0"/>
              <c:showVal val="1"/>
              <c:showCatName val="0"/>
              <c:showSerName val="0"/>
              <c:showPercent val="0"/>
              <c:showBubbleSize val="0"/>
            </c:dLbl>
            <c:dLbl>
              <c:idx val="13"/>
              <c:layout>
                <c:manualLayout>
                  <c:x val="0"/>
                  <c:y val="1.4136272382607531E-2"/>
                </c:manualLayout>
              </c:layout>
              <c:dLblPos val="outEnd"/>
              <c:showLegendKey val="0"/>
              <c:showVal val="1"/>
              <c:showCatName val="0"/>
              <c:showSerName val="0"/>
              <c:showPercent val="0"/>
              <c:showBubbleSize val="0"/>
            </c:dLbl>
            <c:dLbl>
              <c:idx val="14"/>
              <c:layout>
                <c:manualLayout>
                  <c:x val="0"/>
                  <c:y val="1.4136272382607531E-2"/>
                </c:manualLayout>
              </c:layout>
              <c:dLblPos val="outEnd"/>
              <c:showLegendKey val="0"/>
              <c:showVal val="1"/>
              <c:showCatName val="0"/>
              <c:showSerName val="0"/>
              <c:showPercent val="0"/>
              <c:showBubbleSize val="0"/>
            </c:dLbl>
            <c:dLbl>
              <c:idx val="15"/>
              <c:layout>
                <c:manualLayout>
                  <c:x val="-2.7636416179184949E-3"/>
                  <c:y val="1.4136272382607531E-2"/>
                </c:manualLayout>
              </c:layout>
              <c:dLblPos val="outEnd"/>
              <c:showLegendKey val="0"/>
              <c:showVal val="1"/>
              <c:showCatName val="0"/>
              <c:showSerName val="0"/>
              <c:showPercent val="0"/>
              <c:showBubbleSize val="0"/>
            </c:dLbl>
            <c:dLbl>
              <c:idx val="16"/>
              <c:layout>
                <c:manualLayout>
                  <c:x val="1.0133235539032831E-16"/>
                  <c:y val="9.5183035486094501E-3"/>
                </c:manualLayout>
              </c:layout>
              <c:dLblPos val="outEnd"/>
              <c:showLegendKey val="0"/>
              <c:showVal val="1"/>
              <c:showCatName val="0"/>
              <c:showSerName val="0"/>
              <c:showPercent val="0"/>
              <c:showBubbleSize val="0"/>
            </c:dLbl>
            <c:dLbl>
              <c:idx val="17"/>
              <c:layout>
                <c:manualLayout>
                  <c:x val="0"/>
                  <c:y val="9.65931023056355E-3"/>
                </c:manualLayout>
              </c:layout>
              <c:dLblPos val="outEnd"/>
              <c:showLegendKey val="0"/>
              <c:showVal val="1"/>
              <c:showCatName val="0"/>
              <c:showSerName val="0"/>
              <c:showPercent val="0"/>
              <c:showBubbleSize val="0"/>
            </c:dLbl>
            <c:dLbl>
              <c:idx val="18"/>
              <c:layout>
                <c:manualLayout>
                  <c:x val="-2.7636416179183934E-3"/>
                  <c:y val="5.1823480785195709E-3"/>
                </c:manualLayout>
              </c:layout>
              <c:dLblPos val="outEnd"/>
              <c:showLegendKey val="0"/>
              <c:showVal val="1"/>
              <c:showCatName val="0"/>
              <c:showSerName val="0"/>
              <c:showPercent val="0"/>
              <c:showBubbleSize val="0"/>
            </c:dLbl>
            <c:dLbl>
              <c:idx val="19"/>
              <c:layout>
                <c:manualLayout>
                  <c:x val="0"/>
                  <c:y val="5.0413413965654293E-3"/>
                </c:manualLayout>
              </c:layout>
              <c:dLblPos val="outEnd"/>
              <c:showLegendKey val="0"/>
              <c:showVal val="1"/>
              <c:showCatName val="0"/>
              <c:showSerName val="0"/>
              <c:showPercent val="0"/>
              <c:showBubbleSize val="0"/>
            </c:dLbl>
            <c:txPr>
              <a:bodyPr/>
              <a:lstStyle/>
              <a:p>
                <a:pPr>
                  <a:defRPr sz="900"/>
                </a:pPr>
                <a:endParaRPr lang="ja-JP"/>
              </a:p>
            </c:txPr>
            <c:dLblPos val="outEnd"/>
            <c:showLegendKey val="0"/>
            <c:showVal val="1"/>
            <c:showCatName val="0"/>
            <c:showSerName val="0"/>
            <c:showPercent val="0"/>
            <c:showBubbleSize val="0"/>
            <c:showLeaderLines val="0"/>
          </c:dLbls>
          <c:cat>
            <c:strRef>
              <c:f>[定期巡回推移グラフ用.xlsx]Sheet1!$B$6:$Z$6</c:f>
              <c:strCache>
                <c:ptCount val="25"/>
                <c:pt idx="0">
                  <c:v>4月</c:v>
                </c:pt>
                <c:pt idx="1">
                  <c:v>5月</c:v>
                </c:pt>
                <c:pt idx="2">
                  <c:v>6月</c:v>
                </c:pt>
                <c:pt idx="3">
                  <c:v>7月</c:v>
                </c:pt>
                <c:pt idx="4">
                  <c:v>8月</c:v>
                </c:pt>
                <c:pt idx="5">
                  <c:v>9月</c:v>
                </c:pt>
                <c:pt idx="6">
                  <c:v>10月</c:v>
                </c:pt>
                <c:pt idx="7">
                  <c:v>11月</c:v>
                </c:pt>
                <c:pt idx="8">
                  <c:v>12月</c:v>
                </c:pt>
                <c:pt idx="9">
                  <c:v>1月</c:v>
                </c:pt>
                <c:pt idx="10">
                  <c:v>2月</c:v>
                </c:pt>
                <c:pt idx="11">
                  <c:v>3月</c:v>
                </c:pt>
                <c:pt idx="12">
                  <c:v>4月</c:v>
                </c:pt>
                <c:pt idx="13">
                  <c:v>5月</c:v>
                </c:pt>
                <c:pt idx="14">
                  <c:v>6月</c:v>
                </c:pt>
                <c:pt idx="15">
                  <c:v>7月</c:v>
                </c:pt>
                <c:pt idx="16">
                  <c:v>8月</c:v>
                </c:pt>
                <c:pt idx="17">
                  <c:v>9月</c:v>
                </c:pt>
                <c:pt idx="18">
                  <c:v>10月</c:v>
                </c:pt>
                <c:pt idx="19">
                  <c:v>11月</c:v>
                </c:pt>
                <c:pt idx="20">
                  <c:v>12月</c:v>
                </c:pt>
                <c:pt idx="21">
                  <c:v>1月</c:v>
                </c:pt>
                <c:pt idx="22">
                  <c:v>2月</c:v>
                </c:pt>
                <c:pt idx="23">
                  <c:v>3月</c:v>
                </c:pt>
                <c:pt idx="24">
                  <c:v>４月</c:v>
                </c:pt>
              </c:strCache>
            </c:strRef>
          </c:cat>
          <c:val>
            <c:numRef>
              <c:f>[定期巡回推移グラフ用.xlsx]Sheet1!$B$7:$Z$7</c:f>
              <c:numCache>
                <c:formatCode>General</c:formatCode>
                <c:ptCount val="25"/>
                <c:pt idx="0">
                  <c:v>129</c:v>
                </c:pt>
                <c:pt idx="1">
                  <c:v>248</c:v>
                </c:pt>
                <c:pt idx="2">
                  <c:v>331</c:v>
                </c:pt>
                <c:pt idx="3">
                  <c:v>488</c:v>
                </c:pt>
                <c:pt idx="4">
                  <c:v>574</c:v>
                </c:pt>
                <c:pt idx="5">
                  <c:v>678</c:v>
                </c:pt>
                <c:pt idx="6">
                  <c:v>883</c:v>
                </c:pt>
                <c:pt idx="7" formatCode="#,##0_);[Red]\(#,##0\)">
                  <c:v>1060</c:v>
                </c:pt>
                <c:pt idx="8" formatCode="#,##0_);[Red]\(#,##0\)">
                  <c:v>1315</c:v>
                </c:pt>
                <c:pt idx="9" formatCode="#,##0_);[Red]\(#,##0\)">
                  <c:v>1625</c:v>
                </c:pt>
                <c:pt idx="10" formatCode="#,##0_);[Red]\(#,##0\)">
                  <c:v>1778</c:v>
                </c:pt>
                <c:pt idx="11" formatCode="#,##0_);[Red]\(#,##0\)">
                  <c:v>2083</c:v>
                </c:pt>
                <c:pt idx="12" formatCode="#,##0_);[Red]\(#,##0\)">
                  <c:v>2417</c:v>
                </c:pt>
                <c:pt idx="13" formatCode="#,##0_);[Red]\(#,##0\)">
                  <c:v>2885</c:v>
                </c:pt>
                <c:pt idx="14" formatCode="#,##0_);[Red]\(#,##0\)">
                  <c:v>3244</c:v>
                </c:pt>
                <c:pt idx="15" formatCode="#,##0_);[Red]\(#,##0\)">
                  <c:v>3609</c:v>
                </c:pt>
                <c:pt idx="16" formatCode="#,##0_);[Red]\(#,##0\)">
                  <c:v>3928</c:v>
                </c:pt>
                <c:pt idx="17" formatCode="#,##0_);[Red]\(#,##0\)">
                  <c:v>4261</c:v>
                </c:pt>
                <c:pt idx="18" formatCode="#,##0_);[Red]\(#,##0\)">
                  <c:v>4674</c:v>
                </c:pt>
                <c:pt idx="19" formatCode="#,##0_);[Red]\(#,##0\)">
                  <c:v>5107</c:v>
                </c:pt>
                <c:pt idx="20" formatCode="#,##0_);[Red]\(#,##0\)">
                  <c:v>5488</c:v>
                </c:pt>
                <c:pt idx="21" formatCode="#,##0_);[Red]\(#,##0\)">
                  <c:v>5967</c:v>
                </c:pt>
                <c:pt idx="22" formatCode="#,##0_);[Red]\(#,##0\)">
                  <c:v>6261</c:v>
                </c:pt>
                <c:pt idx="23" formatCode="#,##0_);[Red]\(#,##0\)">
                  <c:v>6792</c:v>
                </c:pt>
                <c:pt idx="24" formatCode="#,##0_);[Red]\(#,##0\)">
                  <c:v>7339</c:v>
                </c:pt>
              </c:numCache>
            </c:numRef>
          </c:val>
        </c:ser>
        <c:dLbls>
          <c:showLegendKey val="0"/>
          <c:showVal val="0"/>
          <c:showCatName val="0"/>
          <c:showSerName val="0"/>
          <c:showPercent val="0"/>
          <c:showBubbleSize val="0"/>
        </c:dLbls>
        <c:gapWidth val="150"/>
        <c:axId val="129001728"/>
        <c:axId val="129003520"/>
      </c:barChart>
      <c:catAx>
        <c:axId val="129001728"/>
        <c:scaling>
          <c:orientation val="minMax"/>
        </c:scaling>
        <c:delete val="0"/>
        <c:axPos val="b"/>
        <c:majorTickMark val="out"/>
        <c:minorTickMark val="none"/>
        <c:tickLblPos val="nextTo"/>
        <c:txPr>
          <a:bodyPr/>
          <a:lstStyle/>
          <a:p>
            <a:pPr>
              <a:defRPr sz="800"/>
            </a:pPr>
            <a:endParaRPr lang="ja-JP"/>
          </a:p>
        </c:txPr>
        <c:crossAx val="129003520"/>
        <c:crosses val="autoZero"/>
        <c:auto val="1"/>
        <c:lblAlgn val="ctr"/>
        <c:lblOffset val="100"/>
        <c:noMultiLvlLbl val="0"/>
      </c:catAx>
      <c:valAx>
        <c:axId val="129003520"/>
        <c:scaling>
          <c:orientation val="minMax"/>
        </c:scaling>
        <c:delete val="0"/>
        <c:axPos val="l"/>
        <c:majorGridlines/>
        <c:numFmt formatCode="#,##0_);[Red]\(#,##0\)" sourceLinked="0"/>
        <c:majorTickMark val="out"/>
        <c:minorTickMark val="none"/>
        <c:tickLblPos val="nextTo"/>
        <c:crossAx val="12900172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1200" b="1"/>
          </a:pPr>
          <a:endParaRPr lang="ja-JP"/>
        </a:p>
      </c:txPr>
    </c:title>
    <c:autoTitleDeleted val="0"/>
    <c:plotArea>
      <c:layout/>
      <c:barChart>
        <c:barDir val="col"/>
        <c:grouping val="clustered"/>
        <c:varyColors val="0"/>
        <c:ser>
          <c:idx val="0"/>
          <c:order val="0"/>
          <c:tx>
            <c:strRef>
              <c:f>[定期巡回推移グラフ用.xlsx]Sheet1!$A$5</c:f>
              <c:strCache>
                <c:ptCount val="1"/>
                <c:pt idx="0">
                  <c:v>事業所数</c:v>
                </c:pt>
              </c:strCache>
            </c:strRef>
          </c:tx>
          <c:invertIfNegative val="0"/>
          <c:dLbls>
            <c:dLbl>
              <c:idx val="3"/>
              <c:layout>
                <c:manualLayout>
                  <c:x val="0"/>
                  <c:y val="1.36217960177162E-2"/>
                </c:manualLayout>
              </c:layout>
              <c:dLblPos val="outEnd"/>
              <c:showLegendKey val="0"/>
              <c:showVal val="1"/>
              <c:showCatName val="0"/>
              <c:showSerName val="0"/>
              <c:showPercent val="0"/>
              <c:showBubbleSize val="0"/>
            </c:dLbl>
            <c:dLbl>
              <c:idx val="4"/>
              <c:layout>
                <c:manualLayout>
                  <c:x val="0"/>
                  <c:y val="2.270299336286025E-2"/>
                </c:manualLayout>
              </c:layout>
              <c:dLblPos val="outEnd"/>
              <c:showLegendKey val="0"/>
              <c:showVal val="1"/>
              <c:showCatName val="0"/>
              <c:showSerName val="0"/>
              <c:showPercent val="0"/>
              <c:showBubbleSize val="0"/>
            </c:dLbl>
            <c:dLbl>
              <c:idx val="5"/>
              <c:layout>
                <c:manualLayout>
                  <c:x val="0"/>
                  <c:y val="1.8162394690288266E-2"/>
                </c:manualLayout>
              </c:layout>
              <c:dLblPos val="outEnd"/>
              <c:showLegendKey val="0"/>
              <c:showVal val="1"/>
              <c:showCatName val="0"/>
              <c:showSerName val="0"/>
              <c:showPercent val="0"/>
              <c:showBubbleSize val="0"/>
            </c:dLbl>
            <c:dLbl>
              <c:idx val="6"/>
              <c:layout>
                <c:manualLayout>
                  <c:x val="0"/>
                  <c:y val="2.7243592035432401E-2"/>
                </c:manualLayout>
              </c:layout>
              <c:dLblPos val="outEnd"/>
              <c:showLegendKey val="0"/>
              <c:showVal val="1"/>
              <c:showCatName val="0"/>
              <c:showSerName val="0"/>
              <c:showPercent val="0"/>
              <c:showBubbleSize val="0"/>
            </c:dLbl>
            <c:dLbl>
              <c:idx val="7"/>
              <c:layout>
                <c:manualLayout>
                  <c:x val="0"/>
                  <c:y val="1.8162394690288266E-2"/>
                </c:manualLayout>
              </c:layout>
              <c:dLblPos val="outEnd"/>
              <c:showLegendKey val="0"/>
              <c:showVal val="1"/>
              <c:showCatName val="0"/>
              <c:showSerName val="0"/>
              <c:showPercent val="0"/>
              <c:showBubbleSize val="0"/>
            </c:dLbl>
            <c:dLbl>
              <c:idx val="11"/>
              <c:layout>
                <c:manualLayout>
                  <c:x val="0"/>
                  <c:y val="2.7243592035432401E-2"/>
                </c:manualLayout>
              </c:layout>
              <c:dLblPos val="outEnd"/>
              <c:showLegendKey val="0"/>
              <c:showVal val="1"/>
              <c:showCatName val="0"/>
              <c:showSerName val="0"/>
              <c:showPercent val="0"/>
              <c:showBubbleSize val="0"/>
            </c:dLbl>
            <c:dLbl>
              <c:idx val="12"/>
              <c:layout>
                <c:manualLayout>
                  <c:x val="-2.7777008435600718E-3"/>
                  <c:y val="2.7510665043968766E-2"/>
                </c:manualLayout>
              </c:layout>
              <c:dLblPos val="outEnd"/>
              <c:showLegendKey val="0"/>
              <c:showVal val="1"/>
              <c:showCatName val="0"/>
              <c:showSerName val="0"/>
              <c:showPercent val="0"/>
              <c:showBubbleSize val="0"/>
            </c:dLbl>
            <c:dLbl>
              <c:idx val="13"/>
              <c:layout>
                <c:manualLayout>
                  <c:x val="0"/>
                  <c:y val="2.2702993362860333E-2"/>
                </c:manualLayout>
              </c:layout>
              <c:dLblPos val="outEnd"/>
              <c:showLegendKey val="0"/>
              <c:showVal val="1"/>
              <c:showCatName val="0"/>
              <c:showSerName val="0"/>
              <c:showPercent val="0"/>
              <c:showBubbleSize val="0"/>
            </c:dLbl>
            <c:dLbl>
              <c:idx val="14"/>
              <c:layout>
                <c:manualLayout>
                  <c:x val="0"/>
                  <c:y val="2.2702993362860333E-2"/>
                </c:manualLayout>
              </c:layout>
              <c:dLblPos val="outEnd"/>
              <c:showLegendKey val="0"/>
              <c:showVal val="1"/>
              <c:showCatName val="0"/>
              <c:showSerName val="0"/>
              <c:showPercent val="0"/>
              <c:showBubbleSize val="0"/>
            </c:dLbl>
            <c:dLbl>
              <c:idx val="15"/>
              <c:layout>
                <c:manualLayout>
                  <c:x val="-2.1808124704091008E-7"/>
                  <c:y val="2.2702993362860333E-2"/>
                </c:manualLayout>
              </c:layout>
              <c:dLblPos val="outEnd"/>
              <c:showLegendKey val="0"/>
              <c:showVal val="1"/>
              <c:showCatName val="0"/>
              <c:showSerName val="0"/>
              <c:showPercent val="0"/>
              <c:showBubbleSize val="0"/>
            </c:dLbl>
            <c:dLbl>
              <c:idx val="16"/>
              <c:layout>
                <c:manualLayout>
                  <c:x val="0"/>
                  <c:y val="2.2702993362860333E-2"/>
                </c:manualLayout>
              </c:layout>
              <c:dLblPos val="outEnd"/>
              <c:showLegendKey val="0"/>
              <c:showVal val="1"/>
              <c:showCatName val="0"/>
              <c:showSerName val="0"/>
              <c:showPercent val="0"/>
              <c:showBubbleSize val="0"/>
            </c:dLbl>
            <c:dLbl>
              <c:idx val="17"/>
              <c:layout>
                <c:manualLayout>
                  <c:x val="0"/>
                  <c:y val="9.0811973451441329E-3"/>
                </c:manualLayout>
              </c:layout>
              <c:dLblPos val="outEnd"/>
              <c:showLegendKey val="0"/>
              <c:showVal val="1"/>
              <c:showCatName val="0"/>
              <c:showSerName val="0"/>
              <c:showPercent val="0"/>
              <c:showBubbleSize val="0"/>
            </c:dLbl>
            <c:dLbl>
              <c:idx val="18"/>
              <c:layout>
                <c:manualLayout>
                  <c:x val="0"/>
                  <c:y val="9.0811973451441121E-3"/>
                </c:manualLayout>
              </c:layout>
              <c:dLblPos val="outEnd"/>
              <c:showLegendKey val="0"/>
              <c:showVal val="1"/>
              <c:showCatName val="0"/>
              <c:showSerName val="0"/>
              <c:showPercent val="0"/>
              <c:showBubbleSize val="0"/>
            </c:dLbl>
            <c:dLbl>
              <c:idx val="19"/>
              <c:layout>
                <c:manualLayout>
                  <c:x val="-2.769631837419558E-3"/>
                  <c:y val="1.36217960177162E-2"/>
                </c:manualLayout>
              </c:layout>
              <c:dLblPos val="outEnd"/>
              <c:showLegendKey val="0"/>
              <c:showVal val="1"/>
              <c:showCatName val="0"/>
              <c:showSerName val="0"/>
              <c:showPercent val="0"/>
              <c:showBubbleSize val="0"/>
            </c:dLbl>
            <c:txPr>
              <a:bodyPr/>
              <a:lstStyle/>
              <a:p>
                <a:pPr>
                  <a:defRPr sz="900"/>
                </a:pPr>
                <a:endParaRPr lang="ja-JP"/>
              </a:p>
            </c:txPr>
            <c:dLblPos val="outEnd"/>
            <c:showLegendKey val="0"/>
            <c:showVal val="1"/>
            <c:showCatName val="0"/>
            <c:showSerName val="0"/>
            <c:showPercent val="0"/>
            <c:showBubbleSize val="0"/>
            <c:showLeaderLines val="0"/>
          </c:dLbls>
          <c:cat>
            <c:strRef>
              <c:f>[定期巡回推移グラフ用.xlsx]Sheet1!$B$4:$Z$4</c:f>
              <c:strCache>
                <c:ptCount val="25"/>
                <c:pt idx="0">
                  <c:v>4月</c:v>
                </c:pt>
                <c:pt idx="1">
                  <c:v>5月</c:v>
                </c:pt>
                <c:pt idx="2">
                  <c:v>6月</c:v>
                </c:pt>
                <c:pt idx="3">
                  <c:v>7月</c:v>
                </c:pt>
                <c:pt idx="4">
                  <c:v>8月</c:v>
                </c:pt>
                <c:pt idx="5">
                  <c:v>9月</c:v>
                </c:pt>
                <c:pt idx="6">
                  <c:v>10月</c:v>
                </c:pt>
                <c:pt idx="7">
                  <c:v>11月</c:v>
                </c:pt>
                <c:pt idx="8">
                  <c:v>12月</c:v>
                </c:pt>
                <c:pt idx="9">
                  <c:v>1月</c:v>
                </c:pt>
                <c:pt idx="10">
                  <c:v>2月</c:v>
                </c:pt>
                <c:pt idx="11">
                  <c:v>3月</c:v>
                </c:pt>
                <c:pt idx="12">
                  <c:v>4月</c:v>
                </c:pt>
                <c:pt idx="13">
                  <c:v>5月</c:v>
                </c:pt>
                <c:pt idx="14">
                  <c:v>6月</c:v>
                </c:pt>
                <c:pt idx="15">
                  <c:v>7月</c:v>
                </c:pt>
                <c:pt idx="16">
                  <c:v>8月</c:v>
                </c:pt>
                <c:pt idx="17">
                  <c:v>9月</c:v>
                </c:pt>
                <c:pt idx="18">
                  <c:v>10月</c:v>
                </c:pt>
                <c:pt idx="19">
                  <c:v>11月</c:v>
                </c:pt>
                <c:pt idx="20">
                  <c:v>12月</c:v>
                </c:pt>
                <c:pt idx="21">
                  <c:v>1月</c:v>
                </c:pt>
                <c:pt idx="22">
                  <c:v>2月</c:v>
                </c:pt>
                <c:pt idx="23">
                  <c:v>3月</c:v>
                </c:pt>
                <c:pt idx="24">
                  <c:v>４月</c:v>
                </c:pt>
              </c:strCache>
            </c:strRef>
          </c:cat>
          <c:val>
            <c:numRef>
              <c:f>[定期巡回推移グラフ用.xlsx]Sheet1!$B$5:$Z$5</c:f>
              <c:numCache>
                <c:formatCode>General</c:formatCode>
                <c:ptCount val="25"/>
                <c:pt idx="0">
                  <c:v>34</c:v>
                </c:pt>
                <c:pt idx="1">
                  <c:v>41</c:v>
                </c:pt>
                <c:pt idx="2">
                  <c:v>47</c:v>
                </c:pt>
                <c:pt idx="3">
                  <c:v>61</c:v>
                </c:pt>
                <c:pt idx="4">
                  <c:v>70</c:v>
                </c:pt>
                <c:pt idx="5">
                  <c:v>77</c:v>
                </c:pt>
                <c:pt idx="6">
                  <c:v>117</c:v>
                </c:pt>
                <c:pt idx="7">
                  <c:v>125</c:v>
                </c:pt>
                <c:pt idx="8">
                  <c:v>140</c:v>
                </c:pt>
                <c:pt idx="9">
                  <c:v>161</c:v>
                </c:pt>
                <c:pt idx="10">
                  <c:v>183</c:v>
                </c:pt>
                <c:pt idx="11">
                  <c:v>232</c:v>
                </c:pt>
                <c:pt idx="12">
                  <c:v>277</c:v>
                </c:pt>
                <c:pt idx="13">
                  <c:v>292</c:v>
                </c:pt>
                <c:pt idx="14">
                  <c:v>300</c:v>
                </c:pt>
                <c:pt idx="15">
                  <c:v>315</c:v>
                </c:pt>
                <c:pt idx="16">
                  <c:v>325</c:v>
                </c:pt>
                <c:pt idx="17">
                  <c:v>335</c:v>
                </c:pt>
                <c:pt idx="18">
                  <c:v>353</c:v>
                </c:pt>
                <c:pt idx="19">
                  <c:v>374</c:v>
                </c:pt>
                <c:pt idx="20">
                  <c:v>391</c:v>
                </c:pt>
                <c:pt idx="21">
                  <c:v>411</c:v>
                </c:pt>
                <c:pt idx="22">
                  <c:v>414</c:v>
                </c:pt>
                <c:pt idx="23">
                  <c:v>434</c:v>
                </c:pt>
                <c:pt idx="24">
                  <c:v>474</c:v>
                </c:pt>
              </c:numCache>
            </c:numRef>
          </c:val>
        </c:ser>
        <c:dLbls>
          <c:dLblPos val="outEnd"/>
          <c:showLegendKey val="0"/>
          <c:showVal val="1"/>
          <c:showCatName val="0"/>
          <c:showSerName val="0"/>
          <c:showPercent val="0"/>
          <c:showBubbleSize val="0"/>
        </c:dLbls>
        <c:gapWidth val="150"/>
        <c:axId val="129317504"/>
        <c:axId val="129320448"/>
      </c:barChart>
      <c:catAx>
        <c:axId val="129317504"/>
        <c:scaling>
          <c:orientation val="minMax"/>
        </c:scaling>
        <c:delete val="0"/>
        <c:axPos val="b"/>
        <c:numFmt formatCode="General" sourceLinked="1"/>
        <c:majorTickMark val="out"/>
        <c:minorTickMark val="none"/>
        <c:tickLblPos val="nextTo"/>
        <c:txPr>
          <a:bodyPr/>
          <a:lstStyle/>
          <a:p>
            <a:pPr>
              <a:defRPr sz="800"/>
            </a:pPr>
            <a:endParaRPr lang="ja-JP"/>
          </a:p>
        </c:txPr>
        <c:crossAx val="129320448"/>
        <c:crosses val="autoZero"/>
        <c:auto val="1"/>
        <c:lblAlgn val="ctr"/>
        <c:lblOffset val="100"/>
        <c:noMultiLvlLbl val="0"/>
      </c:catAx>
      <c:valAx>
        <c:axId val="129320448"/>
        <c:scaling>
          <c:orientation val="minMax"/>
        </c:scaling>
        <c:delete val="0"/>
        <c:axPos val="l"/>
        <c:majorGridlines/>
        <c:numFmt formatCode="General" sourceLinked="1"/>
        <c:majorTickMark val="out"/>
        <c:minorTickMark val="none"/>
        <c:tickLblPos val="nextTo"/>
        <c:crossAx val="129317504"/>
        <c:crosses val="autoZero"/>
        <c:crossBetween val="between"/>
      </c:valAx>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55838" y="0"/>
            <a:ext cx="2949787" cy="496967"/>
          </a:xfrm>
          <a:prstGeom prst="rect">
            <a:avLst/>
          </a:prstGeom>
        </p:spPr>
        <p:txBody>
          <a:bodyPr vert="horz" lIns="91440" tIns="45720" rIns="91440" bIns="45720" rtlCol="0"/>
          <a:lstStyle>
            <a:lvl1pPr algn="r">
              <a:defRPr sz="1200"/>
            </a:lvl1pPr>
          </a:lstStyle>
          <a:p>
            <a:fld id="{2EBB7A6D-5E38-4F2B-B526-9DAD05D16B16}" type="datetimeFigureOut">
              <a:rPr kumimoji="1" lang="ja-JP" altLang="en-US" smtClean="0"/>
              <a:pPr/>
              <a:t>2014/7/29</a:t>
            </a:fld>
            <a:endParaRPr kumimoji="1" lang="ja-JP" altLang="en-US"/>
          </a:p>
        </p:txBody>
      </p:sp>
      <p:sp>
        <p:nvSpPr>
          <p:cNvPr id="4" name="スライド イメージ プレースホルダ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0720" y="4721186"/>
            <a:ext cx="5445760" cy="4472702"/>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440646"/>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5838" y="9440646"/>
            <a:ext cx="2949787" cy="496967"/>
          </a:xfrm>
          <a:prstGeom prst="rect">
            <a:avLst/>
          </a:prstGeom>
        </p:spPr>
        <p:txBody>
          <a:bodyPr vert="horz" lIns="91440" tIns="45720" rIns="91440" bIns="45720" rtlCol="0" anchor="b"/>
          <a:lstStyle>
            <a:lvl1pPr algn="r">
              <a:defRPr sz="1200"/>
            </a:lvl1pPr>
          </a:lstStyle>
          <a:p>
            <a:fld id="{504791B4-A020-40C6-A370-DF7AFA677013}" type="slidenum">
              <a:rPr kumimoji="1" lang="ja-JP" altLang="en-US" smtClean="0"/>
              <a:pPr/>
              <a:t>‹#›</a:t>
            </a:fld>
            <a:endParaRPr kumimoji="1" lang="ja-JP" altLang="en-US"/>
          </a:p>
        </p:txBody>
      </p:sp>
    </p:spTree>
    <p:extLst>
      <p:ext uri="{BB962C8B-B14F-4D97-AF65-F5344CB8AC3E}">
        <p14:creationId xmlns:p14="http://schemas.microsoft.com/office/powerpoint/2010/main" val="34190310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20750" y="746125"/>
            <a:ext cx="4965700" cy="3725863"/>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B0C73E51-16F3-4ABE-94A5-5E90B529355D}"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4791B4-A020-40C6-A370-DF7AFA677013}" type="slidenum">
              <a:rPr kumimoji="1" lang="ja-JP" altLang="en-US" smtClean="0"/>
              <a:pPr/>
              <a:t>29</a:t>
            </a:fld>
            <a:endParaRPr kumimoji="1" lang="ja-JP" altLang="en-US"/>
          </a:p>
        </p:txBody>
      </p:sp>
    </p:spTree>
    <p:extLst>
      <p:ext uri="{BB962C8B-B14F-4D97-AF65-F5344CB8AC3E}">
        <p14:creationId xmlns:p14="http://schemas.microsoft.com/office/powerpoint/2010/main" val="2705992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7396E7-70D9-4AAC-9479-201FFF8F3E77}" type="slidenum">
              <a:rPr kumimoji="1" lang="ja-JP" altLang="en-US" smtClean="0"/>
              <a:pPr/>
              <a:t>30</a:t>
            </a:fld>
            <a:endParaRPr kumimoji="1" lang="ja-JP" altLang="en-US"/>
          </a:p>
        </p:txBody>
      </p:sp>
    </p:spTree>
    <p:extLst>
      <p:ext uri="{BB962C8B-B14F-4D97-AF65-F5344CB8AC3E}">
        <p14:creationId xmlns:p14="http://schemas.microsoft.com/office/powerpoint/2010/main" val="1365967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B7396E7-70D9-4AAC-9479-201FFF8F3E77}" type="slidenum">
              <a:rPr kumimoji="1" lang="ja-JP" altLang="en-US" smtClean="0"/>
              <a:pPr/>
              <a:t>31</a:t>
            </a:fld>
            <a:endParaRPr kumimoji="1" lang="ja-JP" altLang="en-US"/>
          </a:p>
        </p:txBody>
      </p:sp>
    </p:spTree>
    <p:extLst>
      <p:ext uri="{BB962C8B-B14F-4D97-AF65-F5344CB8AC3E}">
        <p14:creationId xmlns:p14="http://schemas.microsoft.com/office/powerpoint/2010/main" val="3721060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4791B4-A020-40C6-A370-DF7AFA677013}" type="slidenum">
              <a:rPr kumimoji="1" lang="ja-JP" altLang="en-US" smtClean="0"/>
              <a:pPr/>
              <a:t>2</a:t>
            </a:fld>
            <a:endParaRPr kumimoji="1" lang="ja-JP" altLang="en-US"/>
          </a:p>
        </p:txBody>
      </p:sp>
    </p:spTree>
    <p:extLst>
      <p:ext uri="{BB962C8B-B14F-4D97-AF65-F5344CB8AC3E}">
        <p14:creationId xmlns:p14="http://schemas.microsoft.com/office/powerpoint/2010/main" val="742440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9D83A5D-D98E-4ECC-9698-E33D091DEF66}" type="slidenum">
              <a:rPr kumimoji="1" lang="ja-JP" altLang="en-US" smtClean="0"/>
              <a:pPr/>
              <a:t>3</a:t>
            </a:fld>
            <a:endParaRPr kumimoji="1" lang="ja-JP" altLang="en-US"/>
          </a:p>
        </p:txBody>
      </p:sp>
    </p:spTree>
    <p:extLst>
      <p:ext uri="{BB962C8B-B14F-4D97-AF65-F5344CB8AC3E}">
        <p14:creationId xmlns:p14="http://schemas.microsoft.com/office/powerpoint/2010/main" val="660696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E79431D-FDB6-486F-9A11-5CD700FA90F2}" type="slidenum">
              <a:rPr kumimoji="1" lang="ja-JP" altLang="en-US" smtClean="0"/>
              <a:t>4</a:t>
            </a:fld>
            <a:endParaRPr kumimoji="1" lang="ja-JP" altLang="en-US"/>
          </a:p>
        </p:txBody>
      </p:sp>
    </p:spTree>
    <p:extLst>
      <p:ext uri="{BB962C8B-B14F-4D97-AF65-F5344CB8AC3E}">
        <p14:creationId xmlns:p14="http://schemas.microsoft.com/office/powerpoint/2010/main" val="2004631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4791B4-A020-40C6-A370-DF7AFA677013}" type="slidenum">
              <a:rPr kumimoji="1" lang="ja-JP" altLang="en-US" smtClean="0"/>
              <a:pPr/>
              <a:t>5</a:t>
            </a:fld>
            <a:endParaRPr kumimoji="1" lang="ja-JP" altLang="en-US"/>
          </a:p>
        </p:txBody>
      </p:sp>
    </p:spTree>
    <p:extLst>
      <p:ext uri="{BB962C8B-B14F-4D97-AF65-F5344CB8AC3E}">
        <p14:creationId xmlns:p14="http://schemas.microsoft.com/office/powerpoint/2010/main" val="91140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504791B4-A020-40C6-A370-DF7AFA677013}"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C659349-E88B-4CA5-9CFC-25BF82C91B7E}" type="slidenum">
              <a:rPr kumimoji="1" lang="ja-JP" altLang="en-US" smtClean="0"/>
              <a:pPr/>
              <a:t>26</a:t>
            </a:fld>
            <a:endParaRPr kumimoji="1" lang="ja-JP" altLang="en-US"/>
          </a:p>
        </p:txBody>
      </p:sp>
    </p:spTree>
    <p:extLst>
      <p:ext uri="{BB962C8B-B14F-4D97-AF65-F5344CB8AC3E}">
        <p14:creationId xmlns:p14="http://schemas.microsoft.com/office/powerpoint/2010/main" val="247417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C659349-E88B-4CA5-9CFC-25BF82C91B7E}" type="slidenum">
              <a:rPr kumimoji="1" lang="ja-JP" altLang="en-US" smtClean="0"/>
              <a:t>27</a:t>
            </a:fld>
            <a:endParaRPr kumimoji="1" lang="ja-JP" altLang="en-US"/>
          </a:p>
        </p:txBody>
      </p:sp>
    </p:spTree>
    <p:extLst>
      <p:ext uri="{BB962C8B-B14F-4D97-AF65-F5344CB8AC3E}">
        <p14:creationId xmlns:p14="http://schemas.microsoft.com/office/powerpoint/2010/main" val="247417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4791B4-A020-40C6-A370-DF7AFA677013}" type="slidenum">
              <a:rPr kumimoji="1" lang="ja-JP" altLang="en-US" smtClean="0"/>
              <a:pPr/>
              <a:t>28</a:t>
            </a:fld>
            <a:endParaRPr kumimoji="1" lang="ja-JP" altLang="en-US"/>
          </a:p>
        </p:txBody>
      </p:sp>
    </p:spTree>
    <p:extLst>
      <p:ext uri="{BB962C8B-B14F-4D97-AF65-F5344CB8AC3E}">
        <p14:creationId xmlns:p14="http://schemas.microsoft.com/office/powerpoint/2010/main" val="2705992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6D9840B0-0CEB-40E6-AAC0-1152AC4E27AE}" type="datetime1">
              <a:rPr kumimoji="1" lang="ja-JP" altLang="en-US" smtClean="0"/>
              <a:pPr/>
              <a:t>2014/7/29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3C53433-21DB-4AC6-807D-54EC76DB8370}"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2A862D7A-CDCA-42F5-A81B-EE01453AFB0C}" type="datetime1">
              <a:rPr kumimoji="1" lang="ja-JP" altLang="en-US" smtClean="0"/>
              <a:pPr/>
              <a:t>2014/7/29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3C53433-21DB-4AC6-807D-54EC76DB8370}"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C900DB4-2424-4193-83E5-7F2329B2F71C}" type="datetime1">
              <a:rPr kumimoji="1" lang="ja-JP" altLang="en-US" smtClean="0"/>
              <a:pPr/>
              <a:t>2014/7/29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3C53433-21DB-4AC6-807D-54EC76DB8370}"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1A5ECC71-00B6-4CC8-875F-EAF69707155C}" type="datetime1">
              <a:rPr kumimoji="1" lang="ja-JP" altLang="en-US" smtClean="0"/>
              <a:pPr/>
              <a:t>2014/7/29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a:xfrm>
            <a:off x="7010400" y="6492875"/>
            <a:ext cx="2133600" cy="365125"/>
          </a:xfrm>
        </p:spPr>
        <p:txBody>
          <a:bodyPr/>
          <a:lstStyle/>
          <a:p>
            <a:fld id="{13C53433-21DB-4AC6-807D-54EC76DB8370}" type="slidenum">
              <a:rPr kumimoji="1" lang="ja-JP" altLang="en-US" smtClean="0"/>
              <a:pPr/>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496BA18B-8345-462E-A54F-3551CC3509A9}" type="datetime1">
              <a:rPr kumimoji="1" lang="ja-JP" altLang="en-US" smtClean="0"/>
              <a:pPr/>
              <a:t>2014/7/29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3C53433-21DB-4AC6-807D-54EC76DB8370}" type="slidenum">
              <a:rPr kumimoji="1" lang="ja-JP" altLang="en-US" smtClean="0"/>
              <a:pPr/>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2E0940EB-E909-463C-8A53-A6D3343A6BD0}" type="datetime1">
              <a:rPr kumimoji="1" lang="ja-JP" altLang="en-US" smtClean="0"/>
              <a:pPr/>
              <a:t>2014/7/29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3C53433-21DB-4AC6-807D-54EC76DB8370}"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53F7A7E2-F034-4DDD-B20B-C5765944456D}" type="datetime1">
              <a:rPr kumimoji="1" lang="ja-JP" altLang="en-US" smtClean="0"/>
              <a:pPr/>
              <a:t>2014/7/29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13C53433-21DB-4AC6-807D-54EC76DB8370}"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FA26E982-84F8-4A81-B146-7879DA2F100E}" type="datetime1">
              <a:rPr kumimoji="1" lang="ja-JP" altLang="en-US" smtClean="0"/>
              <a:pPr/>
              <a:t>2014/7/29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13C53433-21DB-4AC6-807D-54EC76DB8370}"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D24DD759-1161-4F1C-BEF6-21B96E2E0850}" type="datetime1">
              <a:rPr kumimoji="1" lang="ja-JP" altLang="en-US" smtClean="0"/>
              <a:pPr/>
              <a:t>2014/7/29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13C53433-21DB-4AC6-807D-54EC76DB8370}"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31A8205-AE1F-451B-ADB3-C6B64F6215AC}" type="datetime1">
              <a:rPr kumimoji="1" lang="ja-JP" altLang="en-US" smtClean="0"/>
              <a:pPr/>
              <a:t>2014/7/29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3C53433-21DB-4AC6-807D-54EC76DB8370}"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F995F15F-FC32-4F5F-BE0C-FB16D3F4ABE1}" type="datetime1">
              <a:rPr kumimoji="1" lang="ja-JP" altLang="en-US" smtClean="0"/>
              <a:pPr/>
              <a:t>2014/7/29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3C53433-21DB-4AC6-807D-54EC76DB8370}"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6968A-E4DF-408E-BD24-F32D0CE2AD6E}" type="datetime1">
              <a:rPr kumimoji="1" lang="ja-JP" altLang="en-US" smtClean="0"/>
              <a:pPr/>
              <a:t>2014/7/29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C53433-21DB-4AC6-807D-54EC76DB8370}" type="slidenum">
              <a:rPr kumimoji="1" lang="ja-JP" altLang="en-US" smtClean="0"/>
              <a:pPr/>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emf"/><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4" descr="30%"/>
          <p:cNvSpPr>
            <a:spLocks noChangeArrowheads="1"/>
          </p:cNvSpPr>
          <p:nvPr/>
        </p:nvSpPr>
        <p:spPr bwMode="auto">
          <a:xfrm>
            <a:off x="541545" y="2079161"/>
            <a:ext cx="5591250" cy="1665044"/>
          </a:xfrm>
          <a:prstGeom prst="ellipse">
            <a:avLst/>
          </a:prstGeom>
          <a:solidFill>
            <a:srgbClr val="FFFF99">
              <a:alpha val="69804"/>
            </a:srgbClr>
          </a:solidFill>
          <a:ln w="9525">
            <a:solidFill>
              <a:schemeClr val="tx1"/>
            </a:solidFill>
            <a:round/>
            <a:headEnd/>
            <a:tailEnd/>
          </a:ln>
        </p:spPr>
        <p:txBody>
          <a:bodyPr wrap="none" lIns="86971" tIns="43491" rIns="86971" bIns="43491" anchor="ctr"/>
          <a:lstStyle/>
          <a:p>
            <a:pPr algn="ctr"/>
            <a:r>
              <a:rPr lang="en-US" altLang="ja-JP" sz="2200" dirty="0">
                <a:solidFill>
                  <a:srgbClr val="000000"/>
                </a:solidFill>
                <a:latin typeface="Times New Roman" pitchFamily="18" charset="0"/>
              </a:rPr>
              <a:t> </a:t>
            </a:r>
          </a:p>
        </p:txBody>
      </p:sp>
      <p:sp>
        <p:nvSpPr>
          <p:cNvPr id="113" name="Oval 5"/>
          <p:cNvSpPr>
            <a:spLocks noChangeArrowheads="1"/>
          </p:cNvSpPr>
          <p:nvPr/>
        </p:nvSpPr>
        <p:spPr bwMode="auto">
          <a:xfrm rot="1574855">
            <a:off x="2233853" y="2066101"/>
            <a:ext cx="1534357" cy="1055812"/>
          </a:xfrm>
          <a:prstGeom prst="ellipse">
            <a:avLst/>
          </a:prstGeom>
          <a:solidFill>
            <a:srgbClr val="FAC090">
              <a:alpha val="19000"/>
            </a:srgbClr>
          </a:solidFill>
          <a:ln w="12700">
            <a:solidFill>
              <a:schemeClr val="tx1"/>
            </a:solidFill>
            <a:round/>
            <a:headEnd/>
            <a:tailEnd/>
          </a:ln>
        </p:spPr>
        <p:txBody>
          <a:bodyPr wrap="none" lIns="86971" tIns="43491" rIns="86971" bIns="43491" anchor="ctr"/>
          <a:lstStyle/>
          <a:p>
            <a:pPr algn="ctr"/>
            <a:endParaRPr lang="ja-JP" altLang="en-US" sz="1000" dirty="0">
              <a:solidFill>
                <a:srgbClr val="000000"/>
              </a:solidFill>
              <a:latin typeface="Times New Roman" pitchFamily="18" charset="0"/>
            </a:endParaRPr>
          </a:p>
        </p:txBody>
      </p:sp>
      <p:sp>
        <p:nvSpPr>
          <p:cNvPr id="45" name="テキスト ボックス 13"/>
          <p:cNvSpPr txBox="1">
            <a:spLocks noChangeArrowheads="1"/>
          </p:cNvSpPr>
          <p:nvPr/>
        </p:nvSpPr>
        <p:spPr bwMode="auto">
          <a:xfrm>
            <a:off x="251520" y="44624"/>
            <a:ext cx="8640960" cy="399136"/>
          </a:xfrm>
          <a:prstGeom prst="rect">
            <a:avLst/>
          </a:prstGeom>
          <a:noFill/>
          <a:ln w="9525">
            <a:noFill/>
            <a:miter lim="800000"/>
            <a:headEnd/>
            <a:tailEnd/>
          </a:ln>
        </p:spPr>
        <p:txBody>
          <a:bodyPr wrap="square" lIns="90477" tIns="45238" rIns="90477" bIns="45238">
            <a:spAutoFit/>
          </a:bodyPr>
          <a:lstStyle/>
          <a:p>
            <a:pPr algn="ctr"/>
            <a:r>
              <a:rPr lang="en-US" altLang="ja-JP" sz="2000" dirty="0" smtClean="0">
                <a:latin typeface="HG丸ｺﾞｼｯｸM-PRO" pitchFamily="50" charset="-128"/>
                <a:ea typeface="HG丸ｺﾞｼｯｸM-PRO" pitchFamily="50" charset="-128"/>
              </a:rPr>
              <a:t>24</a:t>
            </a:r>
            <a:r>
              <a:rPr lang="ja-JP" altLang="en-US" sz="2000" dirty="0" smtClean="0">
                <a:latin typeface="HG丸ｺﾞｼｯｸM-PRO" pitchFamily="50" charset="-128"/>
                <a:ea typeface="HG丸ｺﾞｼｯｸM-PRO" pitchFamily="50" charset="-128"/>
              </a:rPr>
              <a:t>時間対応の定期巡回・随時対応サービスの創設</a:t>
            </a:r>
            <a:endParaRPr lang="ja-JP" altLang="en-US" sz="2000" dirty="0">
              <a:latin typeface="HG丸ｺﾞｼｯｸM-PRO" pitchFamily="50" charset="-128"/>
              <a:ea typeface="HG丸ｺﾞｼｯｸM-PRO" pitchFamily="50" charset="-128"/>
            </a:endParaRPr>
          </a:p>
        </p:txBody>
      </p:sp>
      <p:sp>
        <p:nvSpPr>
          <p:cNvPr id="19" name="正方形/長方形 18"/>
          <p:cNvSpPr/>
          <p:nvPr/>
        </p:nvSpPr>
        <p:spPr>
          <a:xfrm>
            <a:off x="211845" y="521408"/>
            <a:ext cx="8672082" cy="1153650"/>
          </a:xfrm>
          <a:prstGeom prst="rect">
            <a:avLst/>
          </a:prstGeom>
          <a:ln/>
        </p:spPr>
        <p:style>
          <a:lnRef idx="2">
            <a:schemeClr val="accent1"/>
          </a:lnRef>
          <a:fillRef idx="1">
            <a:schemeClr val="lt1"/>
          </a:fillRef>
          <a:effectRef idx="0">
            <a:schemeClr val="accent1"/>
          </a:effectRef>
          <a:fontRef idx="minor">
            <a:schemeClr val="dk1"/>
          </a:fontRef>
        </p:style>
        <p:txBody>
          <a:bodyPr lIns="85533" tIns="42766" rIns="85533" bIns="42766" rtlCol="0" anchor="ctr" anchorCtr="0"/>
          <a:lstStyle/>
          <a:p>
            <a:pPr marL="174625" indent="-174625"/>
            <a:r>
              <a:rPr lang="ja-JP" altLang="en-US" sz="1400" dirty="0" smtClean="0">
                <a:latin typeface="+mn-ea"/>
              </a:rPr>
              <a:t>○　訪問介護などの在宅サービスが増加しているものの、</a:t>
            </a:r>
            <a:r>
              <a:rPr lang="ja-JP" altLang="en-US" sz="1400" b="1" u="sng" dirty="0" smtClean="0">
                <a:solidFill>
                  <a:srgbClr val="FF0000"/>
                </a:solidFill>
                <a:latin typeface="+mn-ea"/>
              </a:rPr>
              <a:t>重度者を始めとした要介護高齢者の在宅生活を２４時間支える仕組みが不足</a:t>
            </a:r>
            <a:r>
              <a:rPr lang="ja-JP" altLang="en-US" sz="1400" dirty="0" smtClean="0">
                <a:latin typeface="+mn-ea"/>
              </a:rPr>
              <a:t>していることに加え、医療ニーズが高い高齢者に対して</a:t>
            </a:r>
            <a:r>
              <a:rPr lang="ja-JP" altLang="en-US" sz="1400" b="1" u="sng" dirty="0" smtClean="0">
                <a:solidFill>
                  <a:srgbClr val="FF0000"/>
                </a:solidFill>
                <a:latin typeface="+mn-ea"/>
              </a:rPr>
              <a:t>医療と介護との連携が不足</a:t>
            </a:r>
            <a:r>
              <a:rPr lang="ja-JP" altLang="en-US" sz="1400" dirty="0" smtClean="0">
                <a:solidFill>
                  <a:schemeClr val="tx1"/>
                </a:solidFill>
                <a:latin typeface="+mn-ea"/>
              </a:rPr>
              <a:t>していると</a:t>
            </a:r>
            <a:r>
              <a:rPr lang="ja-JP" altLang="en-US" sz="1400" dirty="0" smtClean="0">
                <a:latin typeface="+mn-ea"/>
              </a:rPr>
              <a:t>の問題がある。</a:t>
            </a:r>
            <a:endParaRPr lang="en-US" altLang="ja-JP" sz="1400" dirty="0" smtClean="0">
              <a:latin typeface="+mn-ea"/>
            </a:endParaRPr>
          </a:p>
          <a:p>
            <a:pPr marL="174625" indent="-174625"/>
            <a:r>
              <a:rPr lang="ja-JP" altLang="en-US" sz="1400" dirty="0" smtClean="0">
                <a:latin typeface="+mn-ea"/>
              </a:rPr>
              <a:t>○　このため、①日中・夜間を通じて、②訪問介護と訪問看護の両方を提供し、③定期巡回と随時の対応を行う</a:t>
            </a:r>
            <a:r>
              <a:rPr lang="ja-JP" altLang="en-US" sz="1400" b="1" u="sng" dirty="0" smtClean="0">
                <a:solidFill>
                  <a:srgbClr val="FF0000"/>
                </a:solidFill>
                <a:latin typeface="+mn-ea"/>
              </a:rPr>
              <a:t>「定期巡回・随時対応型訪問介護看護」</a:t>
            </a:r>
            <a:r>
              <a:rPr lang="ja-JP" altLang="en-US" sz="1400" dirty="0" smtClean="0">
                <a:latin typeface="+mn-ea"/>
              </a:rPr>
              <a:t>を創設（</a:t>
            </a:r>
            <a:r>
              <a:rPr lang="en-US" altLang="ja-JP" sz="1400" dirty="0" smtClean="0">
                <a:latin typeface="+mn-ea"/>
              </a:rPr>
              <a:t>2012</a:t>
            </a:r>
            <a:r>
              <a:rPr lang="ja-JP" altLang="en-US" sz="1400" dirty="0" smtClean="0">
                <a:latin typeface="+mn-ea"/>
              </a:rPr>
              <a:t>年４月）。</a:t>
            </a:r>
            <a:endParaRPr lang="en-US" altLang="ja-JP" sz="1400" dirty="0" smtClean="0">
              <a:latin typeface="+mn-ea"/>
            </a:endParaRPr>
          </a:p>
        </p:txBody>
      </p:sp>
      <p:sp>
        <p:nvSpPr>
          <p:cNvPr id="15" name="テキスト ボックス 14"/>
          <p:cNvSpPr txBox="1"/>
          <p:nvPr/>
        </p:nvSpPr>
        <p:spPr>
          <a:xfrm>
            <a:off x="221274" y="5493726"/>
            <a:ext cx="3190508" cy="307777"/>
          </a:xfrm>
          <a:prstGeom prst="rect">
            <a:avLst/>
          </a:prstGeom>
          <a:noFill/>
        </p:spPr>
        <p:txBody>
          <a:bodyPr wrap="square" rtlCol="0">
            <a:spAutoFit/>
          </a:bodyPr>
          <a:lstStyle/>
          <a:p>
            <a:r>
              <a:rPr lang="ja-JP" altLang="en-US" sz="1400" dirty="0" smtClean="0">
                <a:latin typeface="ＭＳ ゴシック" pitchFamily="49" charset="-128"/>
                <a:ea typeface="ＭＳ ゴシック" pitchFamily="49" charset="-128"/>
              </a:rPr>
              <a:t>＜参考＞　</a:t>
            </a:r>
            <a:endParaRPr kumimoji="1" lang="ja-JP" altLang="en-US" sz="1400" dirty="0">
              <a:latin typeface="ＭＳ ゴシック" pitchFamily="49" charset="-128"/>
              <a:ea typeface="ＭＳ ゴシック" pitchFamily="49" charset="-128"/>
            </a:endParaRPr>
          </a:p>
        </p:txBody>
      </p:sp>
      <p:sp>
        <p:nvSpPr>
          <p:cNvPr id="16" name="テキスト ボックス 3"/>
          <p:cNvSpPr txBox="1">
            <a:spLocks noChangeArrowheads="1"/>
          </p:cNvSpPr>
          <p:nvPr/>
        </p:nvSpPr>
        <p:spPr bwMode="auto">
          <a:xfrm>
            <a:off x="154805" y="5730643"/>
            <a:ext cx="4719294" cy="307777"/>
          </a:xfrm>
          <a:prstGeom prst="rect">
            <a:avLst/>
          </a:prstGeom>
          <a:noFill/>
          <a:ln w="9525">
            <a:noFill/>
            <a:miter lim="800000"/>
            <a:headEnd/>
            <a:tailEnd/>
          </a:ln>
        </p:spPr>
        <p:txBody>
          <a:bodyPr wrap="square">
            <a:spAutoFit/>
          </a:bodyPr>
          <a:lstStyle/>
          <a:p>
            <a:pPr fontAlgn="auto">
              <a:spcBef>
                <a:spcPts val="0"/>
              </a:spcBef>
              <a:spcAft>
                <a:spcPts val="0"/>
              </a:spcAft>
            </a:pPr>
            <a:r>
              <a:rPr lang="ja-JP" altLang="en-US" sz="1400" u="sng" dirty="0" smtClean="0">
                <a:solidFill>
                  <a:srgbClr val="000000"/>
                </a:solidFill>
              </a:rPr>
              <a:t>１．第５期</a:t>
            </a:r>
            <a:r>
              <a:rPr lang="ja-JP" altLang="en-US" sz="1400" u="sng" dirty="0">
                <a:solidFill>
                  <a:srgbClr val="000000"/>
                </a:solidFill>
              </a:rPr>
              <a:t>介護保険事業</a:t>
            </a:r>
            <a:r>
              <a:rPr lang="ja-JP" altLang="en-US" sz="1400" u="sng" dirty="0" smtClean="0">
                <a:solidFill>
                  <a:srgbClr val="000000"/>
                </a:solidFill>
              </a:rPr>
              <a:t>計画での実施見込み</a:t>
            </a:r>
            <a:endParaRPr lang="en-US" altLang="ja-JP" sz="1400" u="sng" dirty="0">
              <a:solidFill>
                <a:srgbClr val="000000"/>
              </a:solidFill>
            </a:endParaRPr>
          </a:p>
        </p:txBody>
      </p:sp>
      <p:graphicFrame>
        <p:nvGraphicFramePr>
          <p:cNvPr id="17" name="表 16"/>
          <p:cNvGraphicFramePr>
            <a:graphicFrameLocks noGrp="1"/>
          </p:cNvGraphicFramePr>
          <p:nvPr/>
        </p:nvGraphicFramePr>
        <p:xfrm>
          <a:off x="221273" y="6071444"/>
          <a:ext cx="4652824" cy="757740"/>
        </p:xfrm>
        <a:graphic>
          <a:graphicData uri="http://schemas.openxmlformats.org/drawingml/2006/table">
            <a:tbl>
              <a:tblPr firstRow="1" bandRow="1">
                <a:tableStyleId>{5C22544A-7EE6-4342-B048-85BDC9FD1C3A}</a:tableStyleId>
              </a:tblPr>
              <a:tblGrid>
                <a:gridCol w="1528785"/>
                <a:gridCol w="1528785"/>
                <a:gridCol w="1595254"/>
              </a:tblGrid>
              <a:tr h="297702">
                <a:tc>
                  <a:txBody>
                    <a:bodyPr/>
                    <a:lstStyle/>
                    <a:p>
                      <a:pPr algn="ctr"/>
                      <a:r>
                        <a:rPr kumimoji="1" lang="ja-JP" altLang="en-US" sz="1400" dirty="0" smtClean="0">
                          <a:latin typeface="+mn-ea"/>
                          <a:ea typeface="+mn-ea"/>
                        </a:rPr>
                        <a:t>平成</a:t>
                      </a:r>
                      <a:r>
                        <a:rPr kumimoji="1" lang="en-US" altLang="ja-JP" sz="1400" dirty="0" smtClean="0">
                          <a:latin typeface="+mn-ea"/>
                          <a:ea typeface="+mn-ea"/>
                        </a:rPr>
                        <a:t>24</a:t>
                      </a:r>
                      <a:r>
                        <a:rPr kumimoji="1" lang="ja-JP" altLang="en-US" sz="1400" dirty="0" smtClean="0">
                          <a:latin typeface="+mn-ea"/>
                          <a:ea typeface="+mn-ea"/>
                        </a:rPr>
                        <a:t>年度</a:t>
                      </a:r>
                      <a:endParaRPr kumimoji="1" lang="ja-JP" altLang="en-US" sz="1400" dirty="0">
                        <a:latin typeface="+mn-ea"/>
                        <a:ea typeface="+mn-ea"/>
                      </a:endParaRPr>
                    </a:p>
                  </a:txBody>
                  <a:tcPr marL="84406" marR="84406" marT="44655" marB="44655" anchor="ctr">
                    <a:solidFill>
                      <a:schemeClr val="bg1">
                        <a:lumMod val="50000"/>
                      </a:schemeClr>
                    </a:solidFill>
                  </a:tcPr>
                </a:tc>
                <a:tc>
                  <a:txBody>
                    <a:bodyPr/>
                    <a:lstStyle/>
                    <a:p>
                      <a:pPr algn="ctr"/>
                      <a:r>
                        <a:rPr kumimoji="1" lang="ja-JP" altLang="en-US" sz="1400" dirty="0" smtClean="0">
                          <a:latin typeface="+mn-ea"/>
                          <a:ea typeface="+mn-ea"/>
                        </a:rPr>
                        <a:t>平成</a:t>
                      </a:r>
                      <a:r>
                        <a:rPr kumimoji="1" lang="en-US" altLang="ja-JP" sz="1400" dirty="0" smtClean="0">
                          <a:latin typeface="+mn-ea"/>
                          <a:ea typeface="+mn-ea"/>
                        </a:rPr>
                        <a:t>25</a:t>
                      </a:r>
                      <a:r>
                        <a:rPr kumimoji="1" lang="ja-JP" altLang="en-US" sz="1400" dirty="0" smtClean="0">
                          <a:latin typeface="+mn-ea"/>
                          <a:ea typeface="+mn-ea"/>
                        </a:rPr>
                        <a:t>年度</a:t>
                      </a:r>
                      <a:endParaRPr kumimoji="1" lang="ja-JP" altLang="en-US" sz="1400" dirty="0">
                        <a:latin typeface="+mn-ea"/>
                        <a:ea typeface="+mn-ea"/>
                      </a:endParaRPr>
                    </a:p>
                  </a:txBody>
                  <a:tcPr marL="84406" marR="84406" marT="44655" marB="44655" anchor="ctr">
                    <a:solidFill>
                      <a:schemeClr val="bg1">
                        <a:lumMod val="50000"/>
                      </a:schemeClr>
                    </a:solidFill>
                  </a:tcPr>
                </a:tc>
                <a:tc>
                  <a:txBody>
                    <a:bodyPr/>
                    <a:lstStyle/>
                    <a:p>
                      <a:pPr algn="ctr"/>
                      <a:r>
                        <a:rPr kumimoji="1" lang="ja-JP" altLang="en-US" sz="1400" dirty="0" smtClean="0">
                          <a:latin typeface="+mn-ea"/>
                          <a:ea typeface="+mn-ea"/>
                        </a:rPr>
                        <a:t>平成</a:t>
                      </a:r>
                      <a:r>
                        <a:rPr kumimoji="1" lang="en-US" altLang="ja-JP" sz="1400" dirty="0" smtClean="0">
                          <a:latin typeface="+mn-ea"/>
                          <a:ea typeface="+mn-ea"/>
                        </a:rPr>
                        <a:t>26</a:t>
                      </a:r>
                      <a:r>
                        <a:rPr kumimoji="1" lang="ja-JP" altLang="en-US" sz="1400" dirty="0" smtClean="0">
                          <a:latin typeface="+mn-ea"/>
                          <a:ea typeface="+mn-ea"/>
                        </a:rPr>
                        <a:t>年度</a:t>
                      </a:r>
                      <a:endParaRPr kumimoji="1" lang="ja-JP" altLang="en-US" sz="1400" dirty="0">
                        <a:latin typeface="+mn-ea"/>
                        <a:ea typeface="+mn-ea"/>
                      </a:endParaRPr>
                    </a:p>
                  </a:txBody>
                  <a:tcPr marL="84406" marR="84406" marT="44655" marB="44655" anchor="ctr">
                    <a:solidFill>
                      <a:schemeClr val="bg1">
                        <a:lumMod val="50000"/>
                      </a:schemeClr>
                    </a:solidFill>
                  </a:tcPr>
                </a:tc>
              </a:tr>
              <a:tr h="446553">
                <a:tc>
                  <a:txBody>
                    <a:bodyPr/>
                    <a:lstStyle/>
                    <a:p>
                      <a:pPr algn="ctr"/>
                      <a:r>
                        <a:rPr kumimoji="1" lang="ja-JP" altLang="en-US" sz="1200" dirty="0" smtClean="0">
                          <a:latin typeface="+mn-ea"/>
                          <a:ea typeface="+mn-ea"/>
                        </a:rPr>
                        <a:t>１８９保険者</a:t>
                      </a:r>
                      <a:endParaRPr kumimoji="1" lang="en-US" altLang="ja-JP" sz="1200" dirty="0" smtClean="0">
                        <a:latin typeface="+mn-ea"/>
                        <a:ea typeface="+mn-ea"/>
                      </a:endParaRPr>
                    </a:p>
                    <a:p>
                      <a:pPr algn="ctr"/>
                      <a:r>
                        <a:rPr kumimoji="1" lang="ja-JP" altLang="en-US" sz="1200" dirty="0" smtClean="0">
                          <a:latin typeface="+mn-ea"/>
                          <a:ea typeface="+mn-ea"/>
                        </a:rPr>
                        <a:t>（０．６万人／日）</a:t>
                      </a:r>
                      <a:endParaRPr kumimoji="1" lang="en-US" altLang="ja-JP" sz="1200" dirty="0" smtClean="0">
                        <a:latin typeface="+mn-ea"/>
                        <a:ea typeface="+mn-ea"/>
                      </a:endParaRPr>
                    </a:p>
                  </a:txBody>
                  <a:tcPr marL="0" marR="0" marT="44655" marB="44655" anchor="ctr">
                    <a:solidFill>
                      <a:schemeClr val="bg1">
                        <a:lumMod val="85000"/>
                      </a:schemeClr>
                    </a:solidFill>
                  </a:tcPr>
                </a:tc>
                <a:tc>
                  <a:txBody>
                    <a:bodyPr/>
                    <a:lstStyle/>
                    <a:p>
                      <a:pPr algn="ctr"/>
                      <a:r>
                        <a:rPr kumimoji="1" lang="ja-JP" altLang="en-US" sz="1200" dirty="0" smtClean="0">
                          <a:latin typeface="+mn-ea"/>
                          <a:ea typeface="+mn-ea"/>
                        </a:rPr>
                        <a:t>２８３保険者</a:t>
                      </a:r>
                      <a:endParaRPr kumimoji="1" lang="en-US" altLang="ja-JP" sz="1200" dirty="0" smtClean="0">
                        <a:latin typeface="+mn-ea"/>
                        <a:ea typeface="+mn-ea"/>
                      </a:endParaRPr>
                    </a:p>
                    <a:p>
                      <a:pPr algn="ctr"/>
                      <a:r>
                        <a:rPr kumimoji="1" lang="ja-JP" altLang="en-US" sz="1200" dirty="0" smtClean="0">
                          <a:latin typeface="+mn-ea"/>
                          <a:ea typeface="+mn-ea"/>
                        </a:rPr>
                        <a:t>（１．２万人／日）</a:t>
                      </a:r>
                      <a:endParaRPr kumimoji="1" lang="en-US" altLang="ja-JP" sz="1200" dirty="0" smtClean="0">
                        <a:latin typeface="+mn-ea"/>
                        <a:ea typeface="+mn-ea"/>
                      </a:endParaRPr>
                    </a:p>
                  </a:txBody>
                  <a:tcPr marL="84406" marR="84406" marT="44655" marB="44655" anchor="ctr">
                    <a:solidFill>
                      <a:schemeClr val="bg1">
                        <a:lumMod val="85000"/>
                      </a:schemeClr>
                    </a:solidFill>
                  </a:tcPr>
                </a:tc>
                <a:tc>
                  <a:txBody>
                    <a:bodyPr/>
                    <a:lstStyle/>
                    <a:p>
                      <a:pPr algn="ctr"/>
                      <a:r>
                        <a:rPr kumimoji="1" lang="ja-JP" altLang="en-US" sz="1200" dirty="0" smtClean="0">
                          <a:latin typeface="+mn-ea"/>
                          <a:ea typeface="+mn-ea"/>
                        </a:rPr>
                        <a:t>３２９保険者</a:t>
                      </a:r>
                      <a:endParaRPr kumimoji="1" lang="en-US" altLang="ja-JP" sz="1200" dirty="0" smtClean="0">
                        <a:latin typeface="+mn-ea"/>
                        <a:ea typeface="+mn-ea"/>
                      </a:endParaRPr>
                    </a:p>
                    <a:p>
                      <a:pPr algn="ctr"/>
                      <a:r>
                        <a:rPr kumimoji="1" lang="ja-JP" altLang="en-US" sz="1200" dirty="0" smtClean="0">
                          <a:latin typeface="+mn-ea"/>
                          <a:ea typeface="+mn-ea"/>
                        </a:rPr>
                        <a:t>（１．７万人／日）</a:t>
                      </a:r>
                      <a:endParaRPr kumimoji="1" lang="ja-JP" altLang="en-US" sz="1200" dirty="0">
                        <a:latin typeface="+mn-ea"/>
                        <a:ea typeface="+mn-ea"/>
                      </a:endParaRPr>
                    </a:p>
                  </a:txBody>
                  <a:tcPr marL="84406" marR="84406" marT="44655" marB="44655" anchor="ctr">
                    <a:solidFill>
                      <a:schemeClr val="bg1">
                        <a:lumMod val="85000"/>
                      </a:schemeClr>
                    </a:solidFill>
                  </a:tcPr>
                </a:tc>
              </a:tr>
            </a:tbl>
          </a:graphicData>
        </a:graphic>
      </p:graphicFrame>
      <p:sp>
        <p:nvSpPr>
          <p:cNvPr id="18" name="テキスト ボックス 3"/>
          <p:cNvSpPr txBox="1">
            <a:spLocks noChangeArrowheads="1"/>
          </p:cNvSpPr>
          <p:nvPr/>
        </p:nvSpPr>
        <p:spPr bwMode="auto">
          <a:xfrm>
            <a:off x="5105733" y="5730643"/>
            <a:ext cx="4121073" cy="307777"/>
          </a:xfrm>
          <a:prstGeom prst="rect">
            <a:avLst/>
          </a:prstGeom>
          <a:noFill/>
          <a:ln w="9525">
            <a:noFill/>
            <a:miter lim="800000"/>
            <a:headEnd/>
            <a:tailEnd/>
          </a:ln>
        </p:spPr>
        <p:txBody>
          <a:bodyPr wrap="square">
            <a:spAutoFit/>
          </a:bodyPr>
          <a:lstStyle/>
          <a:p>
            <a:pPr algn="l" fontAlgn="auto">
              <a:spcBef>
                <a:spcPts val="0"/>
              </a:spcBef>
              <a:spcAft>
                <a:spcPts val="0"/>
              </a:spcAft>
            </a:pPr>
            <a:r>
              <a:rPr lang="ja-JP" altLang="en-US" sz="1400" u="sng" dirty="0" smtClean="0">
                <a:solidFill>
                  <a:srgbClr val="000000"/>
                </a:solidFill>
                <a:latin typeface="+mn-ea"/>
                <a:ea typeface="+mn-ea"/>
              </a:rPr>
              <a:t>２．社会保障と税の一体改革での今後の利用見込み</a:t>
            </a:r>
            <a:endParaRPr lang="en-US" altLang="ja-JP" sz="1400" u="sng" dirty="0">
              <a:solidFill>
                <a:srgbClr val="000000"/>
              </a:solidFill>
              <a:latin typeface="+mn-ea"/>
              <a:ea typeface="+mn-ea"/>
            </a:endParaRPr>
          </a:p>
        </p:txBody>
      </p:sp>
      <p:graphicFrame>
        <p:nvGraphicFramePr>
          <p:cNvPr id="20" name="表 19"/>
          <p:cNvGraphicFramePr>
            <a:graphicFrameLocks noGrp="1"/>
          </p:cNvGraphicFramePr>
          <p:nvPr>
            <p:extLst>
              <p:ext uri="{D42A27DB-BD31-4B8C-83A1-F6EECF244321}">
                <p14:modId xmlns:p14="http://schemas.microsoft.com/office/powerpoint/2010/main" val="2010636359"/>
              </p:ext>
            </p:extLst>
          </p:nvPr>
        </p:nvGraphicFramePr>
        <p:xfrm>
          <a:off x="5189788" y="6071443"/>
          <a:ext cx="3486630" cy="756000"/>
        </p:xfrm>
        <a:graphic>
          <a:graphicData uri="http://schemas.openxmlformats.org/drawingml/2006/table">
            <a:tbl>
              <a:tblPr firstRow="1" bandRow="1">
                <a:tableStyleId>{5C22544A-7EE6-4342-B048-85BDC9FD1C3A}</a:tableStyleId>
              </a:tblPr>
              <a:tblGrid>
                <a:gridCol w="1758438"/>
                <a:gridCol w="1728192"/>
              </a:tblGrid>
              <a:tr h="312130">
                <a:tc>
                  <a:txBody>
                    <a:bodyPr/>
                    <a:lstStyle/>
                    <a:p>
                      <a:pPr algn="ctr"/>
                      <a:r>
                        <a:rPr kumimoji="1" lang="ja-JP" altLang="en-US" sz="1400" dirty="0" smtClean="0">
                          <a:latin typeface="+mn-ea"/>
                          <a:ea typeface="+mn-ea"/>
                        </a:rPr>
                        <a:t>平成</a:t>
                      </a:r>
                      <a:r>
                        <a:rPr kumimoji="1" lang="en-US" altLang="ja-JP" sz="1400" dirty="0" smtClean="0">
                          <a:latin typeface="+mn-ea"/>
                          <a:ea typeface="+mn-ea"/>
                        </a:rPr>
                        <a:t>27</a:t>
                      </a:r>
                      <a:r>
                        <a:rPr kumimoji="1" lang="ja-JP" altLang="en-US" sz="1400" dirty="0" smtClean="0">
                          <a:latin typeface="+mn-ea"/>
                          <a:ea typeface="+mn-ea"/>
                        </a:rPr>
                        <a:t>年度</a:t>
                      </a:r>
                      <a:endParaRPr kumimoji="1" lang="ja-JP" altLang="en-US" sz="1400" dirty="0">
                        <a:latin typeface="+mn-ea"/>
                        <a:ea typeface="+mn-ea"/>
                      </a:endParaRPr>
                    </a:p>
                  </a:txBody>
                  <a:tcPr marL="84406" marR="84406" marT="44655" marB="44655" anchor="ctr">
                    <a:solidFill>
                      <a:schemeClr val="bg1">
                        <a:lumMod val="50000"/>
                      </a:schemeClr>
                    </a:solidFill>
                  </a:tcPr>
                </a:tc>
                <a:tc>
                  <a:txBody>
                    <a:bodyPr/>
                    <a:lstStyle/>
                    <a:p>
                      <a:pPr algn="ctr"/>
                      <a:r>
                        <a:rPr kumimoji="1" lang="ja-JP" altLang="en-US" sz="1400" dirty="0" smtClean="0">
                          <a:latin typeface="+mn-ea"/>
                          <a:ea typeface="+mn-ea"/>
                        </a:rPr>
                        <a:t>平成</a:t>
                      </a:r>
                      <a:r>
                        <a:rPr kumimoji="1" lang="en-US" altLang="ja-JP" sz="1400" dirty="0" smtClean="0">
                          <a:latin typeface="+mn-ea"/>
                          <a:ea typeface="+mn-ea"/>
                        </a:rPr>
                        <a:t>37</a:t>
                      </a:r>
                      <a:r>
                        <a:rPr kumimoji="1" lang="ja-JP" altLang="en-US" sz="1400" dirty="0" smtClean="0">
                          <a:latin typeface="+mn-ea"/>
                          <a:ea typeface="+mn-ea"/>
                        </a:rPr>
                        <a:t>年度</a:t>
                      </a:r>
                      <a:endParaRPr kumimoji="1" lang="ja-JP" altLang="en-US" sz="1400" dirty="0">
                        <a:latin typeface="+mn-ea"/>
                        <a:ea typeface="+mn-ea"/>
                      </a:endParaRPr>
                    </a:p>
                  </a:txBody>
                  <a:tcPr marL="84406" marR="84406" marT="44655" marB="44655" anchor="ctr">
                    <a:solidFill>
                      <a:schemeClr val="bg1">
                        <a:lumMod val="50000"/>
                      </a:schemeClr>
                    </a:solidFill>
                  </a:tcPr>
                </a:tc>
              </a:tr>
              <a:tr h="443870">
                <a:tc>
                  <a:txBody>
                    <a:bodyPr/>
                    <a:lstStyle/>
                    <a:p>
                      <a:pPr algn="ctr"/>
                      <a:r>
                        <a:rPr kumimoji="1" lang="ja-JP" altLang="en-US" sz="1400" dirty="0" smtClean="0">
                          <a:latin typeface="+mn-ea"/>
                          <a:ea typeface="+mn-ea"/>
                        </a:rPr>
                        <a:t>１万人／日</a:t>
                      </a:r>
                      <a:endParaRPr kumimoji="1" lang="en-US" altLang="ja-JP" sz="1400" dirty="0" smtClean="0">
                        <a:latin typeface="+mn-ea"/>
                        <a:ea typeface="+mn-ea"/>
                      </a:endParaRPr>
                    </a:p>
                  </a:txBody>
                  <a:tcPr marL="0" marR="0" marT="44655" marB="44655" anchor="ctr">
                    <a:solidFill>
                      <a:schemeClr val="bg1">
                        <a:lumMod val="85000"/>
                      </a:schemeClr>
                    </a:solidFill>
                  </a:tcPr>
                </a:tc>
                <a:tc>
                  <a:txBody>
                    <a:bodyPr/>
                    <a:lstStyle/>
                    <a:p>
                      <a:pPr algn="ctr"/>
                      <a:r>
                        <a:rPr kumimoji="1" lang="ja-JP" altLang="en-US" sz="1400" dirty="0" smtClean="0">
                          <a:latin typeface="+mn-ea"/>
                          <a:ea typeface="+mn-ea"/>
                        </a:rPr>
                        <a:t>１５万人／日</a:t>
                      </a:r>
                      <a:endParaRPr kumimoji="1" lang="en-US" altLang="ja-JP" sz="1400" dirty="0" smtClean="0">
                        <a:latin typeface="+mn-ea"/>
                        <a:ea typeface="+mn-ea"/>
                      </a:endParaRPr>
                    </a:p>
                  </a:txBody>
                  <a:tcPr marL="84406" marR="84406" marT="44655" marB="44655" anchor="ctr">
                    <a:solidFill>
                      <a:schemeClr val="bg1">
                        <a:lumMod val="85000"/>
                      </a:schemeClr>
                    </a:solidFill>
                  </a:tcPr>
                </a:tc>
              </a:tr>
            </a:tbl>
          </a:graphicData>
        </a:graphic>
      </p:graphicFrame>
      <p:graphicFrame>
        <p:nvGraphicFramePr>
          <p:cNvPr id="84" name="表 83"/>
          <p:cNvGraphicFramePr>
            <a:graphicFrameLocks noGrp="1"/>
          </p:cNvGraphicFramePr>
          <p:nvPr/>
        </p:nvGraphicFramePr>
        <p:xfrm>
          <a:off x="317974" y="4060431"/>
          <a:ext cx="5122746" cy="1419558"/>
        </p:xfrm>
        <a:graphic>
          <a:graphicData uri="http://schemas.openxmlformats.org/drawingml/2006/table">
            <a:tbl>
              <a:tblPr/>
              <a:tblGrid>
                <a:gridCol w="280818"/>
                <a:gridCol w="67014"/>
                <a:gridCol w="67014"/>
                <a:gridCol w="67014"/>
                <a:gridCol w="67014"/>
                <a:gridCol w="67014"/>
                <a:gridCol w="67014"/>
                <a:gridCol w="67014"/>
                <a:gridCol w="67014"/>
                <a:gridCol w="67014"/>
                <a:gridCol w="67014"/>
                <a:gridCol w="67014"/>
                <a:gridCol w="67014"/>
                <a:gridCol w="42984"/>
                <a:gridCol w="97801"/>
                <a:gridCol w="67014"/>
                <a:gridCol w="67014"/>
                <a:gridCol w="67014"/>
                <a:gridCol w="67014"/>
                <a:gridCol w="67014"/>
                <a:gridCol w="67014"/>
                <a:gridCol w="67014"/>
                <a:gridCol w="67014"/>
                <a:gridCol w="67014"/>
                <a:gridCol w="67014"/>
                <a:gridCol w="67014"/>
                <a:gridCol w="67014"/>
                <a:gridCol w="67014"/>
                <a:gridCol w="67014"/>
                <a:gridCol w="67014"/>
                <a:gridCol w="67014"/>
                <a:gridCol w="34192"/>
                <a:gridCol w="4298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7014"/>
                <a:gridCol w="68083"/>
                <a:gridCol w="65946"/>
                <a:gridCol w="67014"/>
              </a:tblGrid>
              <a:tr h="202794">
                <a:tc>
                  <a:txBody>
                    <a:bodyPr/>
                    <a:lstStyle/>
                    <a:p>
                      <a:pPr algn="ctr" fontAlgn="ctr"/>
                      <a:r>
                        <a:rPr lang="ja-JP" altLang="en-US" sz="1100" b="0" i="0" u="none" strike="noStrike" dirty="0">
                          <a:solidFill>
                            <a:srgbClr val="000000"/>
                          </a:solidFill>
                          <a:latin typeface="ＭＳ Ｐゴシック"/>
                        </a:rPr>
                        <a:t>月</a:t>
                      </a:r>
                    </a:p>
                  </a:txBody>
                  <a:tcPr marL="8792" marR="8792" marT="93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a:noFill/>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w="63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100" b="0" i="0" u="none" strike="noStrike" dirty="0">
                          <a:solidFill>
                            <a:srgbClr val="000000"/>
                          </a:solidFill>
                          <a:latin typeface="ＭＳ Ｐゴシック"/>
                        </a:rPr>
                        <a:t>　</a:t>
                      </a:r>
                    </a:p>
                  </a:txBody>
                  <a:tcPr marL="8792" marR="8792"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kumimoji="1" lang="ja-JP" altLang="en-US"/>
                    </a:p>
                  </a:txBody>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w="63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190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a:noFill/>
                    </a:lnL>
                    <a:lnR w="6350" cap="flat" cmpd="sng" algn="ctr">
                      <a:solidFill>
                        <a:schemeClr val="tx1"/>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w="6350" cap="flat" cmpd="sng" algn="ctr">
                      <a:solidFill>
                        <a:schemeClr val="tx1"/>
                      </a:solidFill>
                      <a:prstDash val="dot"/>
                      <a:round/>
                      <a:headEnd type="none" w="med" len="med"/>
                      <a:tailEnd type="none" w="med" len="med"/>
                    </a:lnL>
                    <a:lnR w="635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no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a:noFill/>
                    </a:lnL>
                    <a:lnR w="6350" cap="flat" cmpd="sng" algn="ctr">
                      <a:no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w="6350"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2794">
                <a:tc>
                  <a:txBody>
                    <a:bodyPr/>
                    <a:lstStyle/>
                    <a:p>
                      <a:pPr algn="ctr" fontAlgn="ctr"/>
                      <a:r>
                        <a:rPr lang="ja-JP" altLang="en-US" sz="1100" b="0" i="0" u="none" strike="noStrike" dirty="0">
                          <a:solidFill>
                            <a:srgbClr val="000000"/>
                          </a:solidFill>
                          <a:latin typeface="ＭＳ Ｐゴシック"/>
                        </a:rPr>
                        <a:t>火</a:t>
                      </a:r>
                    </a:p>
                  </a:txBody>
                  <a:tcPr marL="8792" marR="8792" marT="93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smtClean="0">
                          <a:solidFill>
                            <a:srgbClr val="000000"/>
                          </a:solidFill>
                          <a:latin typeface="ＭＳ Ｐゴシック"/>
                        </a:rPr>
                        <a:t>　</a:t>
                      </a:r>
                      <a:endParaRPr lang="ja-JP" altLang="en-US" sz="1100" b="0" i="0" u="none" strike="noStrike" dirty="0">
                        <a:solidFill>
                          <a:srgbClr val="000000"/>
                        </a:solidFill>
                        <a:latin typeface="ＭＳ Ｐゴシック"/>
                      </a:endParaRPr>
                    </a:p>
                  </a:txBody>
                  <a:tcPr marL="8792" marR="8792" marT="930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ja-JP" altLang="en-US" sz="1100" b="0" i="0" u="none" strike="noStrike" dirty="0" smtClean="0">
                          <a:solidFill>
                            <a:srgbClr val="000000"/>
                          </a:solidFill>
                          <a:latin typeface="ＭＳ Ｐゴシック"/>
                        </a:rPr>
                        <a:t>　</a:t>
                      </a:r>
                      <a:endParaRPr lang="ja-JP" altLang="en-US" sz="1100" b="0" i="0" u="none" strike="noStrike" dirty="0">
                        <a:solidFill>
                          <a:srgbClr val="000000"/>
                        </a:solidFill>
                        <a:latin typeface="ＭＳ Ｐゴシック"/>
                      </a:endParaRPr>
                    </a:p>
                  </a:txBody>
                  <a:tcPr marL="8792" marR="8792" marT="9303"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w="6350" cap="flat" cmpd="sng" algn="ctr">
                      <a:no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w="190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w="6350" cap="flat" cmpd="sng" algn="ctr">
                      <a:no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100" b="0" i="0" u="none" strike="noStrike" dirty="0">
                          <a:solidFill>
                            <a:srgbClr val="000000"/>
                          </a:solidFill>
                          <a:latin typeface="ＭＳ Ｐゴシック"/>
                        </a:rPr>
                        <a:t>　</a:t>
                      </a:r>
                    </a:p>
                  </a:txBody>
                  <a:tcPr marL="8792" marR="8792"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kumimoji="1" lang="ja-JP" altLang="en-US"/>
                    </a:p>
                  </a:txBody>
                  <a:tcPr/>
                </a:tc>
                <a:tc gridSpan="22">
                  <a:txBody>
                    <a:bodyPr/>
                    <a:lstStyle/>
                    <a:p>
                      <a:pPr algn="ctr" fontAlgn="ctr"/>
                      <a:r>
                        <a:rPr lang="ja-JP" altLang="en-US" sz="1100" b="0" i="0" u="none" strike="noStrike" dirty="0">
                          <a:solidFill>
                            <a:srgbClr val="92D050"/>
                          </a:solidFill>
                          <a:latin typeface="ＭＳ Ｐゴシック"/>
                        </a:rPr>
                        <a:t>　</a:t>
                      </a:r>
                    </a:p>
                  </a:txBody>
                  <a:tcPr marL="8792" marR="8792"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190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w="6350"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2794">
                <a:tc>
                  <a:txBody>
                    <a:bodyPr/>
                    <a:lstStyle/>
                    <a:p>
                      <a:pPr algn="ctr" fontAlgn="ctr"/>
                      <a:r>
                        <a:rPr lang="ja-JP" altLang="en-US" sz="1100" b="0" i="0" u="none" strike="noStrike" dirty="0">
                          <a:solidFill>
                            <a:srgbClr val="000000"/>
                          </a:solidFill>
                          <a:latin typeface="ＭＳ Ｐゴシック"/>
                        </a:rPr>
                        <a:t>水</a:t>
                      </a:r>
                    </a:p>
                  </a:txBody>
                  <a:tcPr marL="8792" marR="8792" marT="93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w="635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no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100" b="0" i="0" u="none" strike="noStrike" dirty="0" smtClean="0">
                          <a:solidFill>
                            <a:srgbClr val="000000"/>
                          </a:solidFill>
                          <a:latin typeface="ＭＳ Ｐゴシック"/>
                        </a:rPr>
                        <a:t>　</a:t>
                      </a:r>
                      <a:endParaRPr lang="ja-JP" altLang="en-US" sz="1100" b="0" i="0" u="none" strike="noStrike" dirty="0">
                        <a:solidFill>
                          <a:srgbClr val="000000"/>
                        </a:solidFill>
                        <a:latin typeface="ＭＳ Ｐゴシック"/>
                      </a:endParaRPr>
                    </a:p>
                  </a:txBody>
                  <a:tcPr marL="8792" marR="8792"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kumimoji="1" lang="ja-JP" altLang="en-US"/>
                    </a:p>
                  </a:txBody>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FF00"/>
                        </a:gs>
                        <a:gs pos="13000">
                          <a:srgbClr val="0047FF"/>
                        </a:gs>
                        <a:gs pos="28000">
                          <a:srgbClr val="FFFF00"/>
                        </a:gs>
                        <a:gs pos="42999">
                          <a:srgbClr val="0047FF"/>
                        </a:gs>
                        <a:gs pos="58000">
                          <a:srgbClr val="FFFF00"/>
                        </a:gs>
                        <a:gs pos="72000">
                          <a:srgbClr val="0047FF"/>
                        </a:gs>
                        <a:gs pos="87000">
                          <a:srgbClr val="FFFF00"/>
                        </a:gs>
                        <a:gs pos="100000">
                          <a:srgbClr val="0047FF"/>
                        </a:gs>
                      </a:gsLst>
                      <a:lin ang="2700000" scaled="0"/>
                    </a:gradFill>
                  </a:tcPr>
                </a:tc>
                <a:tc gridSpan="2">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19050" cap="flat" cmpd="sng" algn="ctr">
                      <a:solidFill>
                        <a:srgbClr val="000000"/>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no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w="6350"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2794">
                <a:tc>
                  <a:txBody>
                    <a:bodyPr/>
                    <a:lstStyle/>
                    <a:p>
                      <a:pPr algn="ctr" fontAlgn="ctr"/>
                      <a:r>
                        <a:rPr lang="ja-JP" altLang="en-US" sz="1100" b="0" i="0" u="none" strike="noStrike" dirty="0">
                          <a:solidFill>
                            <a:srgbClr val="000000"/>
                          </a:solidFill>
                          <a:latin typeface="ＭＳ Ｐゴシック"/>
                        </a:rPr>
                        <a:t>木</a:t>
                      </a:r>
                    </a:p>
                  </a:txBody>
                  <a:tcPr marL="8792" marR="8792" marT="93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100" b="0" i="0" u="none" strike="noStrike" dirty="0" smtClean="0">
                          <a:solidFill>
                            <a:srgbClr val="000000"/>
                          </a:solidFill>
                          <a:latin typeface="ＭＳ Ｐゴシック"/>
                        </a:rPr>
                        <a:t>　</a:t>
                      </a:r>
                      <a:endParaRPr lang="ja-JP" altLang="en-US" sz="1100" b="0" i="0" u="none" strike="noStrike" dirty="0">
                        <a:solidFill>
                          <a:srgbClr val="000000"/>
                        </a:solidFill>
                        <a:latin typeface="ＭＳ Ｐゴシック"/>
                      </a:endParaRPr>
                    </a:p>
                  </a:txBody>
                  <a:tcPr marL="8792" marR="8792"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kumimoji="1" lang="ja-JP" altLang="en-US"/>
                    </a:p>
                  </a:txBody>
                  <a:tcPr/>
                </a:tc>
                <a:tc gridSpan="20">
                  <a:txBody>
                    <a:bodyPr/>
                    <a:lstStyle/>
                    <a:p>
                      <a:pPr algn="ctr" fontAlgn="ctr"/>
                      <a:r>
                        <a:rPr lang="ja-JP" altLang="en-US" sz="1100" b="0" i="0" u="none" strike="noStrike" dirty="0">
                          <a:solidFill>
                            <a:srgbClr val="92D050"/>
                          </a:solidFill>
                          <a:latin typeface="ＭＳ Ｐゴシック"/>
                        </a:rPr>
                        <a:t>　</a:t>
                      </a:r>
                    </a:p>
                  </a:txBody>
                  <a:tcPr marL="8792" marR="8792"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w="6350"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2794">
                <a:tc>
                  <a:txBody>
                    <a:bodyPr/>
                    <a:lstStyle/>
                    <a:p>
                      <a:pPr algn="ctr" fontAlgn="ctr"/>
                      <a:r>
                        <a:rPr lang="ja-JP" altLang="en-US" sz="1100" b="0" i="0" u="none" strike="noStrike" dirty="0">
                          <a:solidFill>
                            <a:srgbClr val="000000"/>
                          </a:solidFill>
                          <a:latin typeface="ＭＳ Ｐゴシック"/>
                        </a:rPr>
                        <a:t>金</a:t>
                      </a:r>
                    </a:p>
                  </a:txBody>
                  <a:tcPr marL="8792" marR="8792" marT="93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190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100" b="0" i="0" u="none" strike="noStrike" dirty="0">
                          <a:solidFill>
                            <a:srgbClr val="000000"/>
                          </a:solidFill>
                          <a:latin typeface="ＭＳ Ｐゴシック"/>
                        </a:rPr>
                        <a:t>　</a:t>
                      </a:r>
                    </a:p>
                  </a:txBody>
                  <a:tcPr marL="8792" marR="8792"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kumimoji="1" lang="ja-JP" altLang="en-US"/>
                    </a:p>
                  </a:txBody>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100" b="0" i="0" u="none" strike="noStrike">
                        <a:solidFill>
                          <a:srgbClr val="000000"/>
                        </a:solidFill>
                        <a:latin typeface="ＭＳ Ｐゴシック"/>
                      </a:endParaRP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0000"/>
                        </a:gs>
                        <a:gs pos="13000">
                          <a:srgbClr val="FFC000"/>
                        </a:gs>
                        <a:gs pos="28000">
                          <a:srgbClr val="FF0000"/>
                        </a:gs>
                        <a:gs pos="42999">
                          <a:srgbClr val="FFC000"/>
                        </a:gs>
                        <a:gs pos="58000">
                          <a:srgbClr val="FF0000"/>
                        </a:gs>
                        <a:gs pos="72000">
                          <a:srgbClr val="FFC000"/>
                        </a:gs>
                        <a:gs pos="87000">
                          <a:srgbClr val="FF0000"/>
                        </a:gs>
                        <a:gs pos="100000">
                          <a:srgbClr val="FFC000"/>
                        </a:gs>
                      </a:gsLst>
                      <a:lin ang="5400000" scaled="0"/>
                    </a:gradFill>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w="6350"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2794">
                <a:tc>
                  <a:txBody>
                    <a:bodyPr/>
                    <a:lstStyle/>
                    <a:p>
                      <a:pPr algn="ctr" fontAlgn="ctr"/>
                      <a:r>
                        <a:rPr lang="ja-JP" altLang="en-US" sz="1100" b="0" i="0" u="none" strike="noStrike" dirty="0">
                          <a:solidFill>
                            <a:srgbClr val="000000"/>
                          </a:solidFill>
                          <a:latin typeface="ＭＳ Ｐゴシック"/>
                        </a:rPr>
                        <a:t>土</a:t>
                      </a:r>
                    </a:p>
                  </a:txBody>
                  <a:tcPr marL="8792" marR="8792" marT="93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w="190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w="6350" cap="flat" cmpd="sng" algn="ctr">
                      <a:solidFill>
                        <a:schemeClr val="tx1"/>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ja-JP" altLang="en-US" sz="1100" b="0" i="0" u="none" strike="noStrike" dirty="0">
                          <a:solidFill>
                            <a:srgbClr val="000000"/>
                          </a:solidFill>
                          <a:latin typeface="ＭＳ Ｐゴシック"/>
                        </a:rPr>
                        <a:t>　</a:t>
                      </a:r>
                    </a:p>
                  </a:txBody>
                  <a:tcPr marL="8792" marR="8792"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hMerge="1">
                  <a:txBody>
                    <a:bodyPr/>
                    <a:lstStyle/>
                    <a:p>
                      <a:endParaRPr kumimoji="1" lang="ja-JP" altLang="en-US"/>
                    </a:p>
                  </a:txBody>
                  <a:tcPr/>
                </a:tc>
                <a:tc gridSpan="2">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ja-JP" altLang="en-US" sz="1100" b="0" i="0" u="none" strike="noStrike">
                        <a:solidFill>
                          <a:srgbClr val="000000"/>
                        </a:solidFill>
                        <a:latin typeface="ＭＳ Ｐゴシック"/>
                      </a:endParaRP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w="6350" cap="flat" cmpd="sng" algn="ctr">
                      <a:no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r>
              <a:tr h="202794">
                <a:tc>
                  <a:txBody>
                    <a:bodyPr/>
                    <a:lstStyle/>
                    <a:p>
                      <a:pPr algn="ctr" fontAlgn="ctr"/>
                      <a:r>
                        <a:rPr lang="ja-JP" altLang="en-US" sz="1100" b="0" i="0" u="none" strike="noStrike" dirty="0">
                          <a:solidFill>
                            <a:srgbClr val="000000"/>
                          </a:solidFill>
                          <a:latin typeface="ＭＳ Ｐゴシック"/>
                        </a:rPr>
                        <a:t>日</a:t>
                      </a:r>
                    </a:p>
                  </a:txBody>
                  <a:tcPr marL="8792" marR="8792" marT="930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pPr algn="l" fontAlgn="ctr"/>
                      <a:endParaRPr lang="ja-JP" altLang="en-US" sz="1100" b="0" i="0" u="none" strike="noStrike">
                        <a:solidFill>
                          <a:srgbClr val="000000"/>
                        </a:solidFill>
                        <a:latin typeface="ＭＳ Ｐゴシック"/>
                      </a:endParaRPr>
                    </a:p>
                  </a:txBody>
                  <a:tcPr marL="9525" marR="9525" marT="9525"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0070C0"/>
                    </a:solidFill>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w="190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a:solidFill>
                            <a:srgbClr val="000000"/>
                          </a:solidFill>
                          <a:latin typeface="ＭＳ Ｐゴシック"/>
                        </a:rPr>
                        <a:t>　</a:t>
                      </a:r>
                    </a:p>
                  </a:txBody>
                  <a:tcPr marL="8792" marR="8792" marT="9303" marB="0" anchor="ctr">
                    <a:lnL>
                      <a:noFill/>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w="6350" cap="flat" cmpd="sng" algn="ctr">
                      <a:solidFill>
                        <a:srgbClr val="000000"/>
                      </a:solidFill>
                      <a:prstDash val="dot"/>
                      <a:round/>
                      <a:headEnd type="none" w="med" len="med"/>
                      <a:tailEnd type="none" w="med" len="med"/>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ja-JP" altLang="en-US" sz="1100" b="0" i="0" u="none" strike="noStrike" dirty="0">
                          <a:solidFill>
                            <a:srgbClr val="000000"/>
                          </a:solidFill>
                          <a:latin typeface="ＭＳ Ｐゴシック"/>
                        </a:rPr>
                        <a:t>　</a:t>
                      </a:r>
                    </a:p>
                  </a:txBody>
                  <a:tcPr marL="8792" marR="8792" marT="9303" marB="0" anchor="ctr">
                    <a:lnL>
                      <a:noFill/>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88" name="正方形/長方形 87"/>
          <p:cNvSpPr/>
          <p:nvPr/>
        </p:nvSpPr>
        <p:spPr>
          <a:xfrm>
            <a:off x="1580899" y="3885252"/>
            <a:ext cx="465282" cy="210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schemeClr val="tx1"/>
                </a:solidFill>
              </a:rPr>
              <a:t>6</a:t>
            </a:r>
            <a:r>
              <a:rPr lang="ja-JP" altLang="en-US" sz="900" dirty="0" smtClean="0">
                <a:solidFill>
                  <a:schemeClr val="tx1"/>
                </a:solidFill>
              </a:rPr>
              <a:t>時</a:t>
            </a:r>
            <a:endParaRPr kumimoji="1" lang="ja-JP" altLang="en-US" sz="900" dirty="0">
              <a:solidFill>
                <a:schemeClr val="tx1"/>
              </a:solidFill>
            </a:endParaRPr>
          </a:p>
        </p:txBody>
      </p:sp>
      <p:sp>
        <p:nvSpPr>
          <p:cNvPr id="90" name="四角形吹き出し 89"/>
          <p:cNvSpPr/>
          <p:nvPr/>
        </p:nvSpPr>
        <p:spPr>
          <a:xfrm>
            <a:off x="1049147" y="4329475"/>
            <a:ext cx="731158" cy="351656"/>
          </a:xfrm>
          <a:prstGeom prst="wedgeRectCallout">
            <a:avLst>
              <a:gd name="adj1" fmla="val 72799"/>
              <a:gd name="adj2" fmla="val 52167"/>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smtClean="0">
                <a:solidFill>
                  <a:srgbClr val="0070C0"/>
                </a:solidFill>
              </a:rPr>
              <a:t>水分補給</a:t>
            </a:r>
            <a:endParaRPr kumimoji="1" lang="en-US" altLang="ja-JP" sz="800" b="1" dirty="0" smtClean="0">
              <a:solidFill>
                <a:srgbClr val="0070C0"/>
              </a:solidFill>
            </a:endParaRPr>
          </a:p>
          <a:p>
            <a:pPr algn="ctr"/>
            <a:r>
              <a:rPr lang="ja-JP" altLang="en-US" sz="800" b="1" dirty="0" smtClean="0">
                <a:solidFill>
                  <a:srgbClr val="0070C0"/>
                </a:solidFill>
              </a:rPr>
              <a:t>更衣介助</a:t>
            </a:r>
            <a:endParaRPr kumimoji="1" lang="ja-JP" altLang="en-US" sz="800" b="1" dirty="0">
              <a:solidFill>
                <a:srgbClr val="0070C0"/>
              </a:solidFill>
            </a:endParaRPr>
          </a:p>
        </p:txBody>
      </p:sp>
      <p:sp>
        <p:nvSpPr>
          <p:cNvPr id="91" name="四角形吹き出し 90"/>
          <p:cNvSpPr/>
          <p:nvPr/>
        </p:nvSpPr>
        <p:spPr>
          <a:xfrm>
            <a:off x="2710870" y="5054368"/>
            <a:ext cx="731158" cy="421987"/>
          </a:xfrm>
          <a:prstGeom prst="wedgeRectCallout">
            <a:avLst>
              <a:gd name="adj1" fmla="val -76034"/>
              <a:gd name="adj2" fmla="val -37383"/>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smtClean="0">
                <a:solidFill>
                  <a:srgbClr val="0070C0"/>
                </a:solidFill>
              </a:rPr>
              <a:t>排せつ介助</a:t>
            </a:r>
            <a:endParaRPr lang="en-US" altLang="ja-JP" sz="800" b="1" dirty="0" smtClean="0">
              <a:solidFill>
                <a:srgbClr val="0070C0"/>
              </a:solidFill>
            </a:endParaRPr>
          </a:p>
          <a:p>
            <a:pPr algn="ctr"/>
            <a:r>
              <a:rPr lang="ja-JP" altLang="en-US" sz="800" b="1" dirty="0" smtClean="0">
                <a:solidFill>
                  <a:srgbClr val="0070C0"/>
                </a:solidFill>
              </a:rPr>
              <a:t>食事</a:t>
            </a:r>
            <a:r>
              <a:rPr kumimoji="1" lang="ja-JP" altLang="en-US" sz="800" b="1" dirty="0" smtClean="0">
                <a:solidFill>
                  <a:srgbClr val="0070C0"/>
                </a:solidFill>
              </a:rPr>
              <a:t>介助</a:t>
            </a:r>
            <a:endParaRPr kumimoji="1" lang="en-US" altLang="ja-JP" sz="800" b="1" dirty="0" smtClean="0">
              <a:solidFill>
                <a:srgbClr val="0070C0"/>
              </a:solidFill>
            </a:endParaRPr>
          </a:p>
          <a:p>
            <a:pPr algn="ctr"/>
            <a:r>
              <a:rPr lang="ja-JP" altLang="en-US" sz="800" b="1" dirty="0" smtClean="0">
                <a:solidFill>
                  <a:srgbClr val="0070C0"/>
                </a:solidFill>
              </a:rPr>
              <a:t>体位交換</a:t>
            </a:r>
            <a:endParaRPr kumimoji="1" lang="en-US" altLang="ja-JP" sz="800" b="1" dirty="0" smtClean="0">
              <a:solidFill>
                <a:srgbClr val="0070C0"/>
              </a:solidFill>
            </a:endParaRPr>
          </a:p>
        </p:txBody>
      </p:sp>
      <p:sp>
        <p:nvSpPr>
          <p:cNvPr id="92" name="四角形吹き出し 91"/>
          <p:cNvSpPr/>
          <p:nvPr/>
        </p:nvSpPr>
        <p:spPr>
          <a:xfrm>
            <a:off x="4439062" y="4437112"/>
            <a:ext cx="731158" cy="351656"/>
          </a:xfrm>
          <a:prstGeom prst="wedgeRectCallout">
            <a:avLst>
              <a:gd name="adj1" fmla="val -63138"/>
              <a:gd name="adj2" fmla="val 60066"/>
            </a:avLst>
          </a:prstGeom>
          <a:solidFill>
            <a:schemeClr val="bg1"/>
          </a:solidFill>
          <a:ln w="127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smtClean="0">
                <a:solidFill>
                  <a:srgbClr val="0070C0"/>
                </a:solidFill>
              </a:rPr>
              <a:t>排せつ介助</a:t>
            </a:r>
            <a:endParaRPr kumimoji="1" lang="en-US" altLang="ja-JP" sz="800" b="1" dirty="0" smtClean="0">
              <a:solidFill>
                <a:srgbClr val="0070C0"/>
              </a:solidFill>
            </a:endParaRPr>
          </a:p>
          <a:p>
            <a:pPr algn="ctr"/>
            <a:r>
              <a:rPr lang="ja-JP" altLang="en-US" sz="800" b="1" dirty="0" smtClean="0">
                <a:solidFill>
                  <a:srgbClr val="0070C0"/>
                </a:solidFill>
              </a:rPr>
              <a:t>食事介助</a:t>
            </a:r>
            <a:endParaRPr kumimoji="1" lang="ja-JP" altLang="en-US" sz="800" b="1" dirty="0">
              <a:solidFill>
                <a:srgbClr val="0070C0"/>
              </a:solidFill>
            </a:endParaRPr>
          </a:p>
        </p:txBody>
      </p:sp>
      <p:sp>
        <p:nvSpPr>
          <p:cNvPr id="95" name="正方形/長方形 94"/>
          <p:cNvSpPr/>
          <p:nvPr/>
        </p:nvSpPr>
        <p:spPr>
          <a:xfrm>
            <a:off x="384458" y="3885252"/>
            <a:ext cx="465282" cy="210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schemeClr val="tx1"/>
                </a:solidFill>
              </a:rPr>
              <a:t>0</a:t>
            </a:r>
            <a:r>
              <a:rPr lang="ja-JP" altLang="en-US" sz="900" dirty="0" smtClean="0">
                <a:solidFill>
                  <a:schemeClr val="tx1"/>
                </a:solidFill>
              </a:rPr>
              <a:t>時</a:t>
            </a:r>
            <a:endParaRPr kumimoji="1" lang="ja-JP" altLang="en-US" sz="900" dirty="0">
              <a:solidFill>
                <a:schemeClr val="tx1"/>
              </a:solidFill>
            </a:endParaRPr>
          </a:p>
        </p:txBody>
      </p:sp>
      <p:sp>
        <p:nvSpPr>
          <p:cNvPr id="96" name="正方形/長方形 95"/>
          <p:cNvSpPr/>
          <p:nvPr/>
        </p:nvSpPr>
        <p:spPr>
          <a:xfrm>
            <a:off x="783272" y="3885252"/>
            <a:ext cx="465282" cy="210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schemeClr val="tx1"/>
                </a:solidFill>
              </a:rPr>
              <a:t>2</a:t>
            </a:r>
            <a:r>
              <a:rPr lang="ja-JP" altLang="en-US" sz="900" dirty="0" smtClean="0">
                <a:solidFill>
                  <a:schemeClr val="tx1"/>
                </a:solidFill>
              </a:rPr>
              <a:t>時</a:t>
            </a:r>
            <a:endParaRPr kumimoji="1" lang="ja-JP" altLang="en-US" sz="900" dirty="0">
              <a:solidFill>
                <a:schemeClr val="tx1"/>
              </a:solidFill>
            </a:endParaRPr>
          </a:p>
        </p:txBody>
      </p:sp>
      <p:sp>
        <p:nvSpPr>
          <p:cNvPr id="97" name="正方形/長方形 96"/>
          <p:cNvSpPr/>
          <p:nvPr/>
        </p:nvSpPr>
        <p:spPr>
          <a:xfrm>
            <a:off x="1182085" y="3885252"/>
            <a:ext cx="465282" cy="210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schemeClr val="tx1"/>
                </a:solidFill>
              </a:rPr>
              <a:t>4</a:t>
            </a:r>
            <a:r>
              <a:rPr lang="ja-JP" altLang="en-US" sz="900" dirty="0" smtClean="0">
                <a:solidFill>
                  <a:schemeClr val="tx1"/>
                </a:solidFill>
              </a:rPr>
              <a:t>時</a:t>
            </a:r>
            <a:endParaRPr kumimoji="1" lang="ja-JP" altLang="en-US" sz="900" dirty="0">
              <a:solidFill>
                <a:schemeClr val="tx1"/>
              </a:solidFill>
            </a:endParaRPr>
          </a:p>
        </p:txBody>
      </p:sp>
      <p:sp>
        <p:nvSpPr>
          <p:cNvPr id="98" name="正方形/長方形 97"/>
          <p:cNvSpPr/>
          <p:nvPr/>
        </p:nvSpPr>
        <p:spPr>
          <a:xfrm>
            <a:off x="1979712" y="3885252"/>
            <a:ext cx="465282" cy="210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schemeClr val="tx1"/>
                </a:solidFill>
              </a:rPr>
              <a:t>8</a:t>
            </a:r>
            <a:r>
              <a:rPr lang="ja-JP" altLang="en-US" sz="900" dirty="0" smtClean="0">
                <a:solidFill>
                  <a:schemeClr val="tx1"/>
                </a:solidFill>
              </a:rPr>
              <a:t>時</a:t>
            </a:r>
            <a:endParaRPr kumimoji="1" lang="ja-JP" altLang="en-US" sz="900" dirty="0">
              <a:solidFill>
                <a:schemeClr val="tx1"/>
              </a:solidFill>
            </a:endParaRPr>
          </a:p>
        </p:txBody>
      </p:sp>
      <p:sp>
        <p:nvSpPr>
          <p:cNvPr id="99" name="正方形/長方形 98"/>
          <p:cNvSpPr/>
          <p:nvPr/>
        </p:nvSpPr>
        <p:spPr>
          <a:xfrm>
            <a:off x="2378526" y="3885252"/>
            <a:ext cx="465282" cy="210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schemeClr val="tx1"/>
                </a:solidFill>
              </a:rPr>
              <a:t>10</a:t>
            </a:r>
            <a:r>
              <a:rPr lang="ja-JP" altLang="en-US" sz="900" dirty="0" smtClean="0">
                <a:solidFill>
                  <a:schemeClr val="tx1"/>
                </a:solidFill>
              </a:rPr>
              <a:t>時</a:t>
            </a:r>
            <a:endParaRPr kumimoji="1" lang="ja-JP" altLang="en-US" sz="900" dirty="0">
              <a:solidFill>
                <a:schemeClr val="tx1"/>
              </a:solidFill>
            </a:endParaRPr>
          </a:p>
        </p:txBody>
      </p:sp>
      <p:sp>
        <p:nvSpPr>
          <p:cNvPr id="100" name="正方形/長方形 99"/>
          <p:cNvSpPr/>
          <p:nvPr/>
        </p:nvSpPr>
        <p:spPr>
          <a:xfrm>
            <a:off x="2777339" y="3885252"/>
            <a:ext cx="465282" cy="210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schemeClr val="tx1"/>
                </a:solidFill>
              </a:rPr>
              <a:t>12</a:t>
            </a:r>
            <a:r>
              <a:rPr lang="ja-JP" altLang="en-US" sz="900" dirty="0" smtClean="0">
                <a:solidFill>
                  <a:schemeClr val="tx1"/>
                </a:solidFill>
              </a:rPr>
              <a:t>時</a:t>
            </a:r>
            <a:endParaRPr kumimoji="1" lang="ja-JP" altLang="en-US" sz="900" dirty="0">
              <a:solidFill>
                <a:schemeClr val="tx1"/>
              </a:solidFill>
            </a:endParaRPr>
          </a:p>
        </p:txBody>
      </p:sp>
      <p:sp>
        <p:nvSpPr>
          <p:cNvPr id="101" name="正方形/長方形 100"/>
          <p:cNvSpPr/>
          <p:nvPr/>
        </p:nvSpPr>
        <p:spPr>
          <a:xfrm>
            <a:off x="3176153" y="3885252"/>
            <a:ext cx="465282" cy="210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schemeClr val="tx1"/>
                </a:solidFill>
              </a:rPr>
              <a:t>14</a:t>
            </a:r>
            <a:r>
              <a:rPr lang="ja-JP" altLang="en-US" sz="900" dirty="0" smtClean="0">
                <a:solidFill>
                  <a:schemeClr val="tx1"/>
                </a:solidFill>
              </a:rPr>
              <a:t>時</a:t>
            </a:r>
            <a:endParaRPr kumimoji="1" lang="ja-JP" altLang="en-US" sz="900" dirty="0">
              <a:solidFill>
                <a:schemeClr val="tx1"/>
              </a:solidFill>
            </a:endParaRPr>
          </a:p>
        </p:txBody>
      </p:sp>
      <p:sp>
        <p:nvSpPr>
          <p:cNvPr id="102" name="正方形/長方形 101"/>
          <p:cNvSpPr/>
          <p:nvPr/>
        </p:nvSpPr>
        <p:spPr>
          <a:xfrm>
            <a:off x="3574966" y="3885252"/>
            <a:ext cx="465282" cy="210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schemeClr val="tx1"/>
                </a:solidFill>
              </a:rPr>
              <a:t>16</a:t>
            </a:r>
            <a:r>
              <a:rPr lang="ja-JP" altLang="en-US" sz="900" dirty="0" smtClean="0">
                <a:solidFill>
                  <a:schemeClr val="tx1"/>
                </a:solidFill>
              </a:rPr>
              <a:t>時</a:t>
            </a:r>
            <a:endParaRPr kumimoji="1" lang="ja-JP" altLang="en-US" sz="900" dirty="0">
              <a:solidFill>
                <a:schemeClr val="tx1"/>
              </a:solidFill>
            </a:endParaRPr>
          </a:p>
        </p:txBody>
      </p:sp>
      <p:sp>
        <p:nvSpPr>
          <p:cNvPr id="103" name="正方形/長方形 102"/>
          <p:cNvSpPr/>
          <p:nvPr/>
        </p:nvSpPr>
        <p:spPr>
          <a:xfrm>
            <a:off x="3973780" y="3885252"/>
            <a:ext cx="465282" cy="210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schemeClr val="tx1"/>
                </a:solidFill>
              </a:rPr>
              <a:t>18</a:t>
            </a:r>
            <a:r>
              <a:rPr lang="ja-JP" altLang="en-US" sz="900" dirty="0" smtClean="0">
                <a:solidFill>
                  <a:schemeClr val="tx1"/>
                </a:solidFill>
              </a:rPr>
              <a:t>時</a:t>
            </a:r>
            <a:endParaRPr kumimoji="1" lang="ja-JP" altLang="en-US" sz="900" dirty="0">
              <a:solidFill>
                <a:schemeClr val="tx1"/>
              </a:solidFill>
            </a:endParaRPr>
          </a:p>
        </p:txBody>
      </p:sp>
      <p:sp>
        <p:nvSpPr>
          <p:cNvPr id="104" name="正方形/長方形 103"/>
          <p:cNvSpPr/>
          <p:nvPr/>
        </p:nvSpPr>
        <p:spPr>
          <a:xfrm>
            <a:off x="4439062" y="3885252"/>
            <a:ext cx="465282" cy="210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schemeClr val="tx1"/>
                </a:solidFill>
              </a:rPr>
              <a:t>20</a:t>
            </a:r>
            <a:r>
              <a:rPr lang="ja-JP" altLang="en-US" sz="900" dirty="0" smtClean="0">
                <a:solidFill>
                  <a:schemeClr val="tx1"/>
                </a:solidFill>
              </a:rPr>
              <a:t>時</a:t>
            </a:r>
            <a:endParaRPr kumimoji="1" lang="ja-JP" altLang="en-US" sz="900" dirty="0">
              <a:solidFill>
                <a:schemeClr val="tx1"/>
              </a:solidFill>
            </a:endParaRPr>
          </a:p>
        </p:txBody>
      </p:sp>
      <p:sp>
        <p:nvSpPr>
          <p:cNvPr id="105" name="正方形/長方形 104"/>
          <p:cNvSpPr/>
          <p:nvPr/>
        </p:nvSpPr>
        <p:spPr>
          <a:xfrm>
            <a:off x="4837876" y="3885252"/>
            <a:ext cx="465282" cy="210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dirty="0" smtClean="0">
                <a:solidFill>
                  <a:schemeClr val="tx1"/>
                </a:solidFill>
              </a:rPr>
              <a:t>22</a:t>
            </a:r>
            <a:r>
              <a:rPr lang="ja-JP" altLang="en-US" sz="900" dirty="0" smtClean="0">
                <a:solidFill>
                  <a:schemeClr val="tx1"/>
                </a:solidFill>
              </a:rPr>
              <a:t>時</a:t>
            </a:r>
            <a:endParaRPr kumimoji="1" lang="ja-JP" altLang="en-US" sz="900" dirty="0">
              <a:solidFill>
                <a:schemeClr val="tx1"/>
              </a:solidFill>
            </a:endParaRPr>
          </a:p>
        </p:txBody>
      </p:sp>
      <p:sp>
        <p:nvSpPr>
          <p:cNvPr id="106" name="テキスト ボックス 105"/>
          <p:cNvSpPr txBox="1"/>
          <p:nvPr/>
        </p:nvSpPr>
        <p:spPr>
          <a:xfrm>
            <a:off x="2976746" y="4264816"/>
            <a:ext cx="598220" cy="215444"/>
          </a:xfrm>
          <a:prstGeom prst="rect">
            <a:avLst/>
          </a:prstGeom>
          <a:noFill/>
        </p:spPr>
        <p:txBody>
          <a:bodyPr wrap="square" rtlCol="0">
            <a:spAutoFit/>
          </a:bodyPr>
          <a:lstStyle/>
          <a:p>
            <a:r>
              <a:rPr lang="ja-JP" altLang="en-US" sz="800" dirty="0" smtClean="0">
                <a:latin typeface="HG丸ｺﾞｼｯｸM-PRO" pitchFamily="50" charset="-128"/>
                <a:ea typeface="HG丸ｺﾞｼｯｸM-PRO" pitchFamily="50" charset="-128"/>
              </a:rPr>
              <a:t>通所介護</a:t>
            </a:r>
            <a:endParaRPr kumimoji="1" lang="ja-JP" altLang="en-US" sz="800" dirty="0" smtClean="0">
              <a:latin typeface="HG丸ｺﾞｼｯｸM-PRO" pitchFamily="50" charset="-128"/>
              <a:ea typeface="HG丸ｺﾞｼｯｸM-PRO" pitchFamily="50" charset="-128"/>
            </a:endParaRPr>
          </a:p>
        </p:txBody>
      </p:sp>
      <p:sp>
        <p:nvSpPr>
          <p:cNvPr id="107" name="テキスト ボックス 106"/>
          <p:cNvSpPr txBox="1"/>
          <p:nvPr/>
        </p:nvSpPr>
        <p:spPr>
          <a:xfrm>
            <a:off x="2777339" y="4658289"/>
            <a:ext cx="598220" cy="215444"/>
          </a:xfrm>
          <a:prstGeom prst="rect">
            <a:avLst/>
          </a:prstGeom>
          <a:noFill/>
        </p:spPr>
        <p:txBody>
          <a:bodyPr wrap="square" rtlCol="0" anchor="t">
            <a:spAutoFit/>
          </a:bodyPr>
          <a:lstStyle/>
          <a:p>
            <a:r>
              <a:rPr lang="ja-JP" altLang="en-US" sz="800" dirty="0" smtClean="0">
                <a:latin typeface="HG丸ｺﾞｼｯｸM-PRO" pitchFamily="50" charset="-128"/>
                <a:ea typeface="HG丸ｺﾞｼｯｸM-PRO" pitchFamily="50" charset="-128"/>
              </a:rPr>
              <a:t>通所介護</a:t>
            </a:r>
            <a:endParaRPr kumimoji="1" lang="ja-JP" altLang="en-US" sz="800" dirty="0" smtClean="0">
              <a:latin typeface="HG丸ｺﾞｼｯｸM-PRO" pitchFamily="50" charset="-128"/>
              <a:ea typeface="HG丸ｺﾞｼｯｸM-PRO" pitchFamily="50" charset="-128"/>
            </a:endParaRPr>
          </a:p>
        </p:txBody>
      </p:sp>
      <p:graphicFrame>
        <p:nvGraphicFramePr>
          <p:cNvPr id="112" name="表 111"/>
          <p:cNvGraphicFramePr>
            <a:graphicFrameLocks noGrp="1"/>
          </p:cNvGraphicFramePr>
          <p:nvPr/>
        </p:nvGraphicFramePr>
        <p:xfrm>
          <a:off x="5635503" y="4279328"/>
          <a:ext cx="500001" cy="960915"/>
        </p:xfrm>
        <a:graphic>
          <a:graphicData uri="http://schemas.openxmlformats.org/drawingml/2006/table">
            <a:tbl>
              <a:tblPr/>
              <a:tblGrid>
                <a:gridCol w="61307"/>
                <a:gridCol w="42984"/>
                <a:gridCol w="197855"/>
                <a:gridCol w="197855"/>
              </a:tblGrid>
              <a:tr h="251696">
                <a:tc>
                  <a:txBody>
                    <a:bodyPr/>
                    <a:lstStyle/>
                    <a:p>
                      <a:pPr algn="l" fontAlgn="ctr"/>
                      <a:r>
                        <a:rPr lang="ja-JP" altLang="en-US" sz="600" b="0" i="0" u="none" strike="noStrike" dirty="0">
                          <a:solidFill>
                            <a:srgbClr val="000000"/>
                          </a:solidFill>
                          <a:latin typeface="ＭＳ Ｐゴシック"/>
                        </a:rPr>
                        <a:t>　</a:t>
                      </a:r>
                    </a:p>
                  </a:txBody>
                  <a:tcPr marL="8792" marR="8792"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ED5"/>
                    </a:solidFill>
                  </a:tcPr>
                </a:tc>
                <a:tc>
                  <a:txBody>
                    <a:bodyPr/>
                    <a:lstStyle/>
                    <a:p>
                      <a:pPr algn="l" fontAlgn="ctr"/>
                      <a:endParaRPr lang="ja-JP" altLang="en-US" sz="600" b="0" i="0" u="none" strike="noStrike">
                        <a:solidFill>
                          <a:srgbClr val="000000"/>
                        </a:solidFill>
                        <a:latin typeface="ＭＳ Ｐゴシック"/>
                      </a:endParaRPr>
                    </a:p>
                  </a:txBody>
                  <a:tcPr marL="8792" marR="8792" marT="9303" marB="0" anchor="ctr">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ctr"/>
                      <a:r>
                        <a:rPr lang="ja-JP" altLang="en-US" sz="800" b="0" i="0" u="none" strike="noStrike" dirty="0">
                          <a:solidFill>
                            <a:srgbClr val="000000"/>
                          </a:solidFill>
                          <a:latin typeface="ＭＳ Ｐゴシック"/>
                        </a:rPr>
                        <a:t>定期巡回</a:t>
                      </a:r>
                      <a:endParaRPr lang="ja-JP" altLang="en-US" sz="600" b="0" i="0" u="none" strike="noStrike" dirty="0">
                        <a:solidFill>
                          <a:srgbClr val="000000"/>
                        </a:solidFill>
                        <a:latin typeface="ＭＳ Ｐゴシック"/>
                      </a:endParaRPr>
                    </a:p>
                  </a:txBody>
                  <a:tcPr marL="8792" marR="8792" marT="9303" marB="0" anchor="ctr">
                    <a:lnL>
                      <a:noFill/>
                    </a:lnL>
                    <a:lnR>
                      <a:noFill/>
                    </a:lnR>
                    <a:lnT>
                      <a:noFill/>
                    </a:lnT>
                    <a:lnB>
                      <a:noFill/>
                    </a:lnB>
                  </a:tcPr>
                </a:tc>
                <a:tc hMerge="1">
                  <a:txBody>
                    <a:bodyPr/>
                    <a:lstStyle/>
                    <a:p>
                      <a:endParaRPr kumimoji="1" lang="ja-JP" altLang="en-US"/>
                    </a:p>
                  </a:txBody>
                  <a:tcPr/>
                </a:tc>
              </a:tr>
              <a:tr h="99551">
                <a:tc>
                  <a:txBody>
                    <a:bodyPr/>
                    <a:lstStyle/>
                    <a:p>
                      <a:pPr algn="l" fontAlgn="ctr"/>
                      <a:endParaRPr lang="ja-JP" altLang="en-US" sz="600" b="0" i="0" u="none" strike="noStrike" dirty="0">
                        <a:solidFill>
                          <a:srgbClr val="000000"/>
                        </a:solidFill>
                        <a:latin typeface="ＭＳ Ｐゴシック"/>
                      </a:endParaRP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dirty="0">
                        <a:solidFill>
                          <a:srgbClr val="000000"/>
                        </a:solidFill>
                        <a:latin typeface="ＭＳ Ｐゴシック"/>
                      </a:endParaRPr>
                    </a:p>
                  </a:txBody>
                  <a:tcPr marL="8792" marR="8792" marT="9303" marB="0" anchor="ctr">
                    <a:lnL>
                      <a:noFill/>
                    </a:lnL>
                    <a:lnR>
                      <a:noFill/>
                    </a:lnR>
                    <a:lnT>
                      <a:noFill/>
                    </a:lnT>
                    <a:lnB>
                      <a:noFill/>
                    </a:lnB>
                  </a:tcPr>
                </a:tc>
                <a:tc>
                  <a:txBody>
                    <a:bodyPr/>
                    <a:lstStyle/>
                    <a:p>
                      <a:pPr algn="l" fontAlgn="ctr"/>
                      <a:endParaRPr lang="ja-JP" altLang="en-US" sz="600" b="0" i="0" u="none" strike="noStrike" dirty="0">
                        <a:solidFill>
                          <a:srgbClr val="000000"/>
                        </a:solidFill>
                        <a:latin typeface="ＭＳ Ｐゴシック"/>
                      </a:endParaRPr>
                    </a:p>
                  </a:txBody>
                  <a:tcPr marL="8792" marR="8792" marT="9303" marB="0" anchor="ctr">
                    <a:lnL>
                      <a:noFill/>
                    </a:lnL>
                    <a:lnR>
                      <a:noFill/>
                    </a:lnR>
                    <a:lnT>
                      <a:noFill/>
                    </a:lnT>
                    <a:lnB>
                      <a:noFill/>
                    </a:lnB>
                  </a:tcPr>
                </a:tc>
                <a:tc>
                  <a:txBody>
                    <a:bodyPr/>
                    <a:lstStyle/>
                    <a:p>
                      <a:pPr algn="l" fontAlgn="ctr"/>
                      <a:endParaRPr lang="ja-JP" altLang="en-US" sz="600" b="0" i="0" u="none" strike="noStrike" dirty="0">
                        <a:solidFill>
                          <a:srgbClr val="000000"/>
                        </a:solidFill>
                        <a:latin typeface="ＭＳ Ｐゴシック"/>
                      </a:endParaRPr>
                    </a:p>
                  </a:txBody>
                  <a:tcPr marL="8792" marR="8792" marT="9303" marB="0" anchor="ctr">
                    <a:lnL>
                      <a:noFill/>
                    </a:lnL>
                    <a:lnR>
                      <a:noFill/>
                    </a:lnR>
                    <a:lnT>
                      <a:noFill/>
                    </a:lnT>
                    <a:lnB>
                      <a:noFill/>
                    </a:lnB>
                  </a:tcPr>
                </a:tc>
              </a:tr>
              <a:tr h="244182">
                <a:tc>
                  <a:txBody>
                    <a:bodyPr/>
                    <a:lstStyle/>
                    <a:p>
                      <a:pPr algn="l" fontAlgn="ctr"/>
                      <a:r>
                        <a:rPr lang="ja-JP" altLang="en-US" sz="600" b="0" i="0" u="none" strike="noStrike" dirty="0">
                          <a:solidFill>
                            <a:srgbClr val="000000"/>
                          </a:solidFill>
                          <a:latin typeface="ＭＳ Ｐゴシック"/>
                        </a:rPr>
                        <a:t>　</a:t>
                      </a:r>
                    </a:p>
                  </a:txBody>
                  <a:tcPr marL="8792" marR="8792"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flip="none" rotWithShape="1">
                      <a:gsLst>
                        <a:gs pos="0">
                          <a:srgbClr val="FF0000"/>
                        </a:gs>
                        <a:gs pos="13000">
                          <a:srgbClr val="FFC000"/>
                        </a:gs>
                        <a:gs pos="28000">
                          <a:srgbClr val="FF0000"/>
                        </a:gs>
                        <a:gs pos="42999">
                          <a:srgbClr val="FFC000"/>
                        </a:gs>
                        <a:gs pos="58000">
                          <a:srgbClr val="FF0000"/>
                        </a:gs>
                        <a:gs pos="72000">
                          <a:srgbClr val="FFC000"/>
                        </a:gs>
                        <a:gs pos="87000">
                          <a:srgbClr val="FF0000"/>
                        </a:gs>
                        <a:gs pos="100000">
                          <a:srgbClr val="FFC000"/>
                        </a:gs>
                      </a:gsLst>
                      <a:lin ang="5400000" scaled="1"/>
                      <a:tileRect/>
                    </a:gradFill>
                  </a:tcPr>
                </a:tc>
                <a:tc>
                  <a:txBody>
                    <a:bodyPr/>
                    <a:lstStyle/>
                    <a:p>
                      <a:pPr algn="l" fontAlgn="ctr"/>
                      <a:endParaRPr lang="ja-JP" altLang="en-US" sz="800" b="0" i="0" u="none" strike="noStrike">
                        <a:solidFill>
                          <a:srgbClr val="000000"/>
                        </a:solidFill>
                        <a:latin typeface="ＭＳ Ｐゴシック"/>
                      </a:endParaRPr>
                    </a:p>
                  </a:txBody>
                  <a:tcPr marL="8792" marR="8792" marT="9303" marB="0" anchor="ctr">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ctr"/>
                      <a:r>
                        <a:rPr lang="ja-JP" altLang="en-US" sz="800" b="0" i="0" u="none" strike="noStrike" dirty="0">
                          <a:solidFill>
                            <a:srgbClr val="000000"/>
                          </a:solidFill>
                          <a:latin typeface="ＭＳ Ｐゴシック"/>
                        </a:rPr>
                        <a:t>随時訪問</a:t>
                      </a:r>
                    </a:p>
                  </a:txBody>
                  <a:tcPr marL="8792" marR="8792" marT="9303" marB="0" anchor="ctr">
                    <a:lnL>
                      <a:noFill/>
                    </a:lnL>
                    <a:lnR>
                      <a:noFill/>
                    </a:lnR>
                    <a:lnT>
                      <a:noFill/>
                    </a:lnT>
                    <a:lnB>
                      <a:noFill/>
                    </a:lnB>
                  </a:tcPr>
                </a:tc>
                <a:tc hMerge="1">
                  <a:txBody>
                    <a:bodyPr/>
                    <a:lstStyle/>
                    <a:p>
                      <a:endParaRPr kumimoji="1" lang="ja-JP" altLang="en-US"/>
                    </a:p>
                  </a:txBody>
                  <a:tcPr/>
                </a:tc>
              </a:tr>
              <a:tr h="99551">
                <a:tc>
                  <a:txBody>
                    <a:bodyPr/>
                    <a:lstStyle/>
                    <a:p>
                      <a:pPr algn="l" fontAlgn="ctr"/>
                      <a:endParaRPr lang="ja-JP" altLang="en-US" sz="600" b="0" i="0" u="none" strike="noStrike" dirty="0">
                        <a:solidFill>
                          <a:srgbClr val="000000"/>
                        </a:solidFill>
                        <a:latin typeface="ＭＳ Ｐゴシック"/>
                      </a:endParaRPr>
                    </a:p>
                  </a:txBody>
                  <a:tcPr marL="8792" marR="8792" marT="9303"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600" b="0" i="0" u="none" strike="noStrike">
                        <a:solidFill>
                          <a:srgbClr val="000000"/>
                        </a:solidFill>
                        <a:latin typeface="ＭＳ Ｐゴシック"/>
                      </a:endParaRPr>
                    </a:p>
                  </a:txBody>
                  <a:tcPr marL="8792" marR="8792" marT="9303" marB="0" anchor="ctr">
                    <a:lnL>
                      <a:noFill/>
                    </a:lnL>
                    <a:lnR>
                      <a:noFill/>
                    </a:lnR>
                    <a:lnT>
                      <a:noFill/>
                    </a:lnT>
                    <a:lnB>
                      <a:noFill/>
                    </a:lnB>
                  </a:tcPr>
                </a:tc>
                <a:tc>
                  <a:txBody>
                    <a:bodyPr/>
                    <a:lstStyle/>
                    <a:p>
                      <a:pPr algn="l" fontAlgn="ctr"/>
                      <a:endParaRPr lang="ja-JP" altLang="en-US" sz="600" b="0" i="0" u="none" strike="noStrike" dirty="0">
                        <a:solidFill>
                          <a:srgbClr val="000000"/>
                        </a:solidFill>
                        <a:latin typeface="ＭＳ Ｐゴシック"/>
                      </a:endParaRPr>
                    </a:p>
                  </a:txBody>
                  <a:tcPr marL="8792" marR="8792" marT="9303" marB="0" anchor="ctr">
                    <a:lnL>
                      <a:noFill/>
                    </a:lnL>
                    <a:lnR>
                      <a:noFill/>
                    </a:lnR>
                    <a:lnT>
                      <a:noFill/>
                    </a:lnT>
                    <a:lnB>
                      <a:noFill/>
                    </a:lnB>
                  </a:tcPr>
                </a:tc>
                <a:tc>
                  <a:txBody>
                    <a:bodyPr/>
                    <a:lstStyle/>
                    <a:p>
                      <a:pPr algn="l" fontAlgn="ctr"/>
                      <a:endParaRPr lang="ja-JP" altLang="en-US" sz="600" b="0" i="0" u="none" strike="noStrike">
                        <a:solidFill>
                          <a:srgbClr val="000000"/>
                        </a:solidFill>
                        <a:latin typeface="ＭＳ Ｐゴシック"/>
                      </a:endParaRPr>
                    </a:p>
                  </a:txBody>
                  <a:tcPr marL="8792" marR="8792" marT="9303" marB="0" anchor="ctr">
                    <a:lnL>
                      <a:noFill/>
                    </a:lnL>
                    <a:lnR>
                      <a:noFill/>
                    </a:lnR>
                    <a:lnT>
                      <a:noFill/>
                    </a:lnT>
                    <a:lnB>
                      <a:noFill/>
                    </a:lnB>
                  </a:tcPr>
                </a:tc>
              </a:tr>
              <a:tr h="251696">
                <a:tc>
                  <a:txBody>
                    <a:bodyPr/>
                    <a:lstStyle/>
                    <a:p>
                      <a:pPr algn="l" fontAlgn="ctr"/>
                      <a:r>
                        <a:rPr lang="ja-JP" altLang="en-US" sz="600" b="0" i="0" u="none" strike="noStrike" dirty="0">
                          <a:solidFill>
                            <a:srgbClr val="000000"/>
                          </a:solidFill>
                          <a:latin typeface="ＭＳ Ｐゴシック"/>
                        </a:rPr>
                        <a:t>　</a:t>
                      </a:r>
                    </a:p>
                  </a:txBody>
                  <a:tcPr marL="8792" marR="8792" marT="93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gradFill>
                      <a:gsLst>
                        <a:gs pos="0">
                          <a:srgbClr val="FFFF00"/>
                        </a:gs>
                        <a:gs pos="13000">
                          <a:srgbClr val="0047FF"/>
                        </a:gs>
                        <a:gs pos="28000">
                          <a:srgbClr val="FFFF00"/>
                        </a:gs>
                        <a:gs pos="42999">
                          <a:srgbClr val="0047FF"/>
                        </a:gs>
                        <a:gs pos="58000">
                          <a:srgbClr val="FFFF00"/>
                        </a:gs>
                        <a:gs pos="72000">
                          <a:srgbClr val="0047FF"/>
                        </a:gs>
                        <a:gs pos="87000">
                          <a:srgbClr val="FFFF00"/>
                        </a:gs>
                        <a:gs pos="100000">
                          <a:srgbClr val="0047FF"/>
                        </a:gs>
                      </a:gsLst>
                      <a:lin ang="2700000" scaled="1"/>
                    </a:gradFill>
                  </a:tcPr>
                </a:tc>
                <a:tc>
                  <a:txBody>
                    <a:bodyPr/>
                    <a:lstStyle/>
                    <a:p>
                      <a:pPr algn="l" fontAlgn="ctr"/>
                      <a:endParaRPr lang="ja-JP" altLang="en-US" sz="800" b="0" i="0" u="none" strike="noStrike" dirty="0">
                        <a:solidFill>
                          <a:srgbClr val="000000"/>
                        </a:solidFill>
                        <a:latin typeface="ＭＳ Ｐゴシック"/>
                      </a:endParaRPr>
                    </a:p>
                  </a:txBody>
                  <a:tcPr marL="8792" marR="8792" marT="9303" marB="0" anchor="ctr">
                    <a:lnL w="6350" cap="flat" cmpd="sng" algn="ctr">
                      <a:solidFill>
                        <a:srgbClr val="000000"/>
                      </a:solidFill>
                      <a:prstDash val="solid"/>
                      <a:round/>
                      <a:headEnd type="none" w="med" len="med"/>
                      <a:tailEnd type="none" w="med" len="med"/>
                    </a:lnL>
                    <a:lnR>
                      <a:noFill/>
                    </a:lnR>
                    <a:lnT>
                      <a:noFill/>
                    </a:lnT>
                    <a:lnB>
                      <a:noFill/>
                    </a:lnB>
                  </a:tcPr>
                </a:tc>
                <a:tc gridSpan="2">
                  <a:txBody>
                    <a:bodyPr/>
                    <a:lstStyle/>
                    <a:p>
                      <a:pPr algn="l" fontAlgn="ctr"/>
                      <a:r>
                        <a:rPr lang="ja-JP" altLang="en-US" sz="800" b="0" i="0" u="none" strike="noStrike" dirty="0">
                          <a:solidFill>
                            <a:srgbClr val="000000"/>
                          </a:solidFill>
                          <a:latin typeface="ＭＳ Ｐゴシック"/>
                        </a:rPr>
                        <a:t>訪問看護</a:t>
                      </a:r>
                    </a:p>
                  </a:txBody>
                  <a:tcPr marL="8792" marR="8792" marT="9303" marB="0" anchor="ctr">
                    <a:lnL>
                      <a:noFill/>
                    </a:lnL>
                    <a:lnR>
                      <a:noFill/>
                    </a:lnR>
                    <a:lnT>
                      <a:noFill/>
                    </a:lnT>
                    <a:lnB>
                      <a:noFill/>
                    </a:lnB>
                  </a:tcPr>
                </a:tc>
                <a:tc hMerge="1">
                  <a:txBody>
                    <a:bodyPr/>
                    <a:lstStyle/>
                    <a:p>
                      <a:endParaRPr kumimoji="1" lang="ja-JP" altLang="en-US"/>
                    </a:p>
                  </a:txBody>
                  <a:tcPr/>
                </a:tc>
              </a:tr>
            </a:tbl>
          </a:graphicData>
        </a:graphic>
      </p:graphicFrame>
      <p:sp>
        <p:nvSpPr>
          <p:cNvPr id="23" name="Text Box 7"/>
          <p:cNvSpPr txBox="1">
            <a:spLocks noChangeArrowheads="1"/>
          </p:cNvSpPr>
          <p:nvPr/>
        </p:nvSpPr>
        <p:spPr bwMode="auto">
          <a:xfrm>
            <a:off x="2851230" y="2891558"/>
            <a:ext cx="987548" cy="249414"/>
          </a:xfrm>
          <a:prstGeom prst="rect">
            <a:avLst/>
          </a:prstGeom>
          <a:noFill/>
          <a:ln w="9525">
            <a:noFill/>
            <a:miter lim="800000"/>
            <a:headEnd/>
            <a:tailEnd/>
          </a:ln>
        </p:spPr>
        <p:txBody>
          <a:bodyPr wrap="square" lIns="86971" tIns="43491" rIns="86971" bIns="43491">
            <a:spAutoFit/>
          </a:bodyPr>
          <a:lstStyle/>
          <a:p>
            <a:pPr algn="ctr">
              <a:spcBef>
                <a:spcPct val="50000"/>
              </a:spcBef>
            </a:pPr>
            <a:r>
              <a:rPr lang="ja-JP" altLang="en-US" sz="1050" b="1" dirty="0" smtClean="0">
                <a:solidFill>
                  <a:srgbClr val="000000"/>
                </a:solidFill>
                <a:latin typeface="HG丸ｺﾞｼｯｸM-PRO" pitchFamily="50" charset="-128"/>
                <a:ea typeface="HG丸ｺﾞｼｯｸM-PRO" pitchFamily="50" charset="-128"/>
              </a:rPr>
              <a:t>オペレーター</a:t>
            </a:r>
            <a:endParaRPr lang="ja-JP" altLang="en-US" sz="700" b="1" dirty="0">
              <a:solidFill>
                <a:srgbClr val="000000"/>
              </a:solidFill>
              <a:latin typeface="HG丸ｺﾞｼｯｸM-PRO" pitchFamily="50" charset="-128"/>
              <a:ea typeface="HG丸ｺﾞｼｯｸM-PRO" pitchFamily="50" charset="-128"/>
            </a:endParaRPr>
          </a:p>
        </p:txBody>
      </p:sp>
      <p:sp>
        <p:nvSpPr>
          <p:cNvPr id="25" name="Oval 8"/>
          <p:cNvSpPr>
            <a:spLocks noChangeArrowheads="1"/>
          </p:cNvSpPr>
          <p:nvPr/>
        </p:nvSpPr>
        <p:spPr bwMode="auto">
          <a:xfrm rot="21072760">
            <a:off x="1930139" y="2554011"/>
            <a:ext cx="3448041" cy="840951"/>
          </a:xfrm>
          <a:prstGeom prst="ellipse">
            <a:avLst/>
          </a:prstGeom>
          <a:noFill/>
          <a:ln w="44450" cap="rnd">
            <a:solidFill>
              <a:schemeClr val="accent2"/>
            </a:solidFill>
            <a:prstDash val="sysDot"/>
            <a:round/>
            <a:headEnd/>
            <a:tailEnd/>
          </a:ln>
        </p:spPr>
        <p:txBody>
          <a:bodyPr wrap="none" lIns="86971" tIns="43491" rIns="86971" bIns="43491" anchor="ctr"/>
          <a:lstStyle/>
          <a:p>
            <a:pPr algn="ctr"/>
            <a:endParaRPr lang="ja-JP" altLang="en-US" sz="1000" dirty="0">
              <a:solidFill>
                <a:srgbClr val="000000"/>
              </a:solidFill>
              <a:latin typeface="Times New Roman" pitchFamily="18" charset="0"/>
            </a:endParaRPr>
          </a:p>
        </p:txBody>
      </p:sp>
      <p:pic>
        <p:nvPicPr>
          <p:cNvPr id="26" name="Picture 12" descr="BD06775_"/>
          <p:cNvPicPr>
            <a:picLocks noChangeAspect="1" noChangeArrowheads="1"/>
          </p:cNvPicPr>
          <p:nvPr/>
        </p:nvPicPr>
        <p:blipFill>
          <a:blip r:embed="rId3" cstate="print"/>
          <a:srcRect/>
          <a:stretch>
            <a:fillRect/>
          </a:stretch>
        </p:blipFill>
        <p:spPr bwMode="auto">
          <a:xfrm>
            <a:off x="3176153" y="2636912"/>
            <a:ext cx="413482" cy="360040"/>
          </a:xfrm>
          <a:prstGeom prst="rect">
            <a:avLst/>
          </a:prstGeom>
          <a:noFill/>
          <a:ln w="9525">
            <a:noFill/>
            <a:miter lim="800000"/>
            <a:headEnd/>
            <a:tailEnd/>
          </a:ln>
        </p:spPr>
      </p:pic>
      <p:sp>
        <p:nvSpPr>
          <p:cNvPr id="27" name="Line 14"/>
          <p:cNvSpPr>
            <a:spLocks noChangeShapeType="1"/>
          </p:cNvSpPr>
          <p:nvPr/>
        </p:nvSpPr>
        <p:spPr bwMode="auto">
          <a:xfrm>
            <a:off x="2791147" y="2309380"/>
            <a:ext cx="513378" cy="362743"/>
          </a:xfrm>
          <a:prstGeom prst="line">
            <a:avLst/>
          </a:prstGeom>
          <a:noFill/>
          <a:ln w="38100">
            <a:solidFill>
              <a:schemeClr val="tx1"/>
            </a:solidFill>
            <a:round/>
            <a:headEnd/>
            <a:tailEnd type="triangle" w="med" len="med"/>
          </a:ln>
        </p:spPr>
        <p:txBody>
          <a:bodyPr lIns="86971" tIns="43491" rIns="86971" bIns="43491"/>
          <a:lstStyle/>
          <a:p>
            <a:endParaRPr lang="ja-JP" altLang="en-US" sz="1000" dirty="0">
              <a:solidFill>
                <a:prstClr val="black"/>
              </a:solidFill>
              <a:latin typeface="Times New Roman" pitchFamily="18" charset="0"/>
            </a:endParaRPr>
          </a:p>
        </p:txBody>
      </p:sp>
      <p:sp>
        <p:nvSpPr>
          <p:cNvPr id="28" name="Line 15"/>
          <p:cNvSpPr>
            <a:spLocks noChangeShapeType="1"/>
          </p:cNvSpPr>
          <p:nvPr/>
        </p:nvSpPr>
        <p:spPr bwMode="auto">
          <a:xfrm>
            <a:off x="2586623" y="2371104"/>
            <a:ext cx="548646" cy="370479"/>
          </a:xfrm>
          <a:prstGeom prst="line">
            <a:avLst/>
          </a:prstGeom>
          <a:noFill/>
          <a:ln w="38100">
            <a:solidFill>
              <a:schemeClr val="tx1"/>
            </a:solidFill>
            <a:round/>
            <a:headEnd type="triangle" w="med" len="med"/>
            <a:tailEnd/>
          </a:ln>
        </p:spPr>
        <p:txBody>
          <a:bodyPr lIns="86971" tIns="43491" rIns="86971" bIns="43491"/>
          <a:lstStyle/>
          <a:p>
            <a:endParaRPr lang="ja-JP" altLang="en-US" sz="1000" dirty="0">
              <a:solidFill>
                <a:prstClr val="black"/>
              </a:solidFill>
              <a:latin typeface="Times New Roman" pitchFamily="18" charset="0"/>
            </a:endParaRPr>
          </a:p>
        </p:txBody>
      </p:sp>
      <p:sp>
        <p:nvSpPr>
          <p:cNvPr id="29" name="AutoShape 16"/>
          <p:cNvSpPr>
            <a:spLocks noChangeArrowheads="1"/>
          </p:cNvSpPr>
          <p:nvPr/>
        </p:nvSpPr>
        <p:spPr bwMode="auto">
          <a:xfrm>
            <a:off x="2411062" y="2483270"/>
            <a:ext cx="570330" cy="153642"/>
          </a:xfrm>
          <a:prstGeom prst="roundRect">
            <a:avLst>
              <a:gd name="adj" fmla="val 16667"/>
            </a:avLst>
          </a:prstGeom>
          <a:solidFill>
            <a:schemeClr val="bg1"/>
          </a:solidFill>
          <a:ln w="9525">
            <a:solidFill>
              <a:srgbClr val="FF9933"/>
            </a:solidFill>
            <a:round/>
            <a:headEnd/>
            <a:tailEnd/>
          </a:ln>
        </p:spPr>
        <p:txBody>
          <a:bodyPr wrap="none" lIns="86971" tIns="43491" rIns="86971" bIns="43491" anchor="ctr"/>
          <a:lstStyle/>
          <a:p>
            <a:pPr algn="ctr"/>
            <a:r>
              <a:rPr lang="ja-JP" altLang="en-US" sz="1050" b="1" dirty="0" smtClean="0">
                <a:solidFill>
                  <a:srgbClr val="F79646">
                    <a:lumMod val="75000"/>
                  </a:srgbClr>
                </a:solidFill>
                <a:latin typeface="HG丸ｺﾞｼｯｸM-PRO" pitchFamily="50" charset="-128"/>
                <a:ea typeface="HG丸ｺﾞｼｯｸM-PRO" pitchFamily="50" charset="-128"/>
              </a:rPr>
              <a:t>随時対応</a:t>
            </a:r>
            <a:endParaRPr lang="ja-JP" altLang="en-US" sz="1050" b="1" dirty="0">
              <a:solidFill>
                <a:srgbClr val="F79646">
                  <a:lumMod val="75000"/>
                </a:srgbClr>
              </a:solidFill>
              <a:latin typeface="HG丸ｺﾞｼｯｸM-PRO" pitchFamily="50" charset="-128"/>
              <a:ea typeface="HG丸ｺﾞｼｯｸM-PRO" pitchFamily="50" charset="-128"/>
            </a:endParaRPr>
          </a:p>
        </p:txBody>
      </p:sp>
      <p:sp>
        <p:nvSpPr>
          <p:cNvPr id="31" name="AutoShape 17"/>
          <p:cNvSpPr>
            <a:spLocks noChangeArrowheads="1"/>
          </p:cNvSpPr>
          <p:nvPr/>
        </p:nvSpPr>
        <p:spPr bwMode="auto">
          <a:xfrm>
            <a:off x="384458" y="2325992"/>
            <a:ext cx="1927519" cy="506160"/>
          </a:xfrm>
          <a:prstGeom prst="wedgeRoundRectCallout">
            <a:avLst>
              <a:gd name="adj1" fmla="val 55994"/>
              <a:gd name="adj2" fmla="val -14409"/>
              <a:gd name="adj3" fmla="val 16667"/>
            </a:avLst>
          </a:prstGeom>
          <a:solidFill>
            <a:schemeClr val="bg1"/>
          </a:solidFill>
          <a:ln w="9525">
            <a:solidFill>
              <a:srgbClr val="FF9933"/>
            </a:solidFill>
            <a:miter lim="800000"/>
            <a:headEnd/>
            <a:tailEnd/>
          </a:ln>
        </p:spPr>
        <p:txBody>
          <a:bodyPr lIns="72000" tIns="36000" rIns="72000" bIns="36000"/>
          <a:lstStyle/>
          <a:p>
            <a:pPr algn="l">
              <a:lnSpc>
                <a:spcPct val="90000"/>
              </a:lnSpc>
              <a:spcBef>
                <a:spcPct val="50000"/>
              </a:spcBef>
            </a:pPr>
            <a:r>
              <a:rPr lang="ja-JP" altLang="en-US" sz="1000" dirty="0">
                <a:solidFill>
                  <a:prstClr val="black"/>
                </a:solidFill>
                <a:latin typeface="HG丸ｺﾞｼｯｸM-PRO" pitchFamily="50" charset="-128"/>
                <a:ea typeface="HG丸ｺﾞｼｯｸM-PRO" pitchFamily="50" charset="-128"/>
              </a:rPr>
              <a:t>利用者からの通報に</a:t>
            </a:r>
            <a:r>
              <a:rPr lang="ja-JP" altLang="en-US" sz="1000" dirty="0" smtClean="0">
                <a:solidFill>
                  <a:prstClr val="black"/>
                </a:solidFill>
                <a:latin typeface="HG丸ｺﾞｼｯｸM-PRO" pitchFamily="50" charset="-128"/>
                <a:ea typeface="HG丸ｺﾞｼｯｸM-PRO" pitchFamily="50" charset="-128"/>
              </a:rPr>
              <a:t>より、</a:t>
            </a:r>
            <a:endParaRPr lang="en-US" altLang="ja-JP" sz="1000" dirty="0" smtClean="0">
              <a:solidFill>
                <a:prstClr val="black"/>
              </a:solidFill>
              <a:latin typeface="HG丸ｺﾞｼｯｸM-PRO" pitchFamily="50" charset="-128"/>
              <a:ea typeface="HG丸ｺﾞｼｯｸM-PRO" pitchFamily="50" charset="-128"/>
            </a:endParaRPr>
          </a:p>
          <a:p>
            <a:pPr algn="l">
              <a:lnSpc>
                <a:spcPct val="90000"/>
              </a:lnSpc>
            </a:pPr>
            <a:r>
              <a:rPr lang="ja-JP" altLang="en-US" sz="1000" dirty="0" smtClean="0">
                <a:solidFill>
                  <a:prstClr val="black"/>
                </a:solidFill>
                <a:latin typeface="HG丸ｺﾞｼｯｸM-PRO" pitchFamily="50" charset="-128"/>
                <a:ea typeface="HG丸ｺﾞｼｯｸM-PRO" pitchFamily="50" charset="-128"/>
              </a:rPr>
              <a:t>電話や</a:t>
            </a:r>
            <a:r>
              <a:rPr lang="en-US" altLang="ja-JP" sz="1000" dirty="0" smtClean="0">
                <a:solidFill>
                  <a:prstClr val="black"/>
                </a:solidFill>
                <a:latin typeface="HG丸ｺﾞｼｯｸM-PRO" pitchFamily="50" charset="-128"/>
                <a:ea typeface="HG丸ｺﾞｼｯｸM-PRO" pitchFamily="50" charset="-128"/>
              </a:rPr>
              <a:t>ICT</a:t>
            </a:r>
            <a:r>
              <a:rPr lang="ja-JP" altLang="en-US" sz="1000" dirty="0" smtClean="0">
                <a:solidFill>
                  <a:prstClr val="black"/>
                </a:solidFill>
                <a:latin typeface="HG丸ｺﾞｼｯｸM-PRO" pitchFamily="50" charset="-128"/>
                <a:ea typeface="HG丸ｺﾞｼｯｸM-PRO" pitchFamily="50" charset="-128"/>
              </a:rPr>
              <a:t>機器等による応対・訪問などの随時対応を行う</a:t>
            </a:r>
            <a:endParaRPr lang="ja-JP" altLang="en-US" sz="1000" dirty="0">
              <a:solidFill>
                <a:prstClr val="black"/>
              </a:solidFill>
              <a:latin typeface="HG丸ｺﾞｼｯｸM-PRO" pitchFamily="50" charset="-128"/>
              <a:ea typeface="HG丸ｺﾞｼｯｸM-PRO" pitchFamily="50" charset="-128"/>
            </a:endParaRPr>
          </a:p>
        </p:txBody>
      </p:sp>
      <p:sp>
        <p:nvSpPr>
          <p:cNvPr id="32" name="AutoShape 22"/>
          <p:cNvSpPr>
            <a:spLocks noChangeArrowheads="1"/>
          </p:cNvSpPr>
          <p:nvPr/>
        </p:nvSpPr>
        <p:spPr bwMode="auto">
          <a:xfrm>
            <a:off x="3021028" y="2348881"/>
            <a:ext cx="379917" cy="157662"/>
          </a:xfrm>
          <a:prstGeom prst="roundRect">
            <a:avLst>
              <a:gd name="adj" fmla="val 16667"/>
            </a:avLst>
          </a:prstGeom>
          <a:solidFill>
            <a:schemeClr val="bg1"/>
          </a:solidFill>
          <a:ln w="9525">
            <a:solidFill>
              <a:srgbClr val="FF9933"/>
            </a:solidFill>
            <a:round/>
            <a:headEnd/>
            <a:tailEnd/>
          </a:ln>
        </p:spPr>
        <p:txBody>
          <a:bodyPr wrap="none" lIns="86971" tIns="43491" rIns="86971" bIns="43491" anchor="ctr"/>
          <a:lstStyle/>
          <a:p>
            <a:pPr algn="ctr">
              <a:spcBef>
                <a:spcPct val="50000"/>
              </a:spcBef>
            </a:pPr>
            <a:r>
              <a:rPr lang="ja-JP" altLang="en-US" sz="1050" b="1" dirty="0">
                <a:solidFill>
                  <a:srgbClr val="F79646">
                    <a:lumMod val="75000"/>
                  </a:srgbClr>
                </a:solidFill>
                <a:latin typeface="HG丸ｺﾞｼｯｸM-PRO" pitchFamily="50" charset="-128"/>
                <a:ea typeface="HG丸ｺﾞｼｯｸM-PRO" pitchFamily="50" charset="-128"/>
              </a:rPr>
              <a:t>通報</a:t>
            </a:r>
          </a:p>
        </p:txBody>
      </p:sp>
      <p:pic>
        <p:nvPicPr>
          <p:cNvPr id="33" name="Picture 76" descr="BD07273_"/>
          <p:cNvPicPr>
            <a:picLocks noChangeAspect="1" noChangeArrowheads="1"/>
          </p:cNvPicPr>
          <p:nvPr/>
        </p:nvPicPr>
        <p:blipFill>
          <a:blip r:embed="rId4" cstate="print"/>
          <a:srcRect/>
          <a:stretch>
            <a:fillRect/>
          </a:stretch>
        </p:blipFill>
        <p:spPr bwMode="auto">
          <a:xfrm flipH="1">
            <a:off x="2754253" y="3356993"/>
            <a:ext cx="397843" cy="201809"/>
          </a:xfrm>
          <a:prstGeom prst="rect">
            <a:avLst/>
          </a:prstGeom>
          <a:noFill/>
          <a:ln w="9525">
            <a:noFill/>
            <a:miter lim="800000"/>
            <a:headEnd/>
            <a:tailEnd/>
          </a:ln>
        </p:spPr>
      </p:pic>
      <p:pic>
        <p:nvPicPr>
          <p:cNvPr id="34" name="Picture 78" descr="BD07273_"/>
          <p:cNvPicPr>
            <a:picLocks noChangeAspect="1" noChangeArrowheads="1"/>
          </p:cNvPicPr>
          <p:nvPr/>
        </p:nvPicPr>
        <p:blipFill>
          <a:blip r:embed="rId4" cstate="print"/>
          <a:srcRect/>
          <a:stretch>
            <a:fillRect/>
          </a:stretch>
        </p:blipFill>
        <p:spPr bwMode="auto">
          <a:xfrm>
            <a:off x="4372594" y="2348880"/>
            <a:ext cx="383364" cy="217180"/>
          </a:xfrm>
          <a:prstGeom prst="rect">
            <a:avLst/>
          </a:prstGeom>
          <a:noFill/>
          <a:ln w="9525">
            <a:noFill/>
            <a:miter lim="800000"/>
            <a:headEnd/>
            <a:tailEnd/>
          </a:ln>
        </p:spPr>
      </p:pic>
      <p:grpSp>
        <p:nvGrpSpPr>
          <p:cNvPr id="4" name="グループ化 97"/>
          <p:cNvGrpSpPr/>
          <p:nvPr/>
        </p:nvGrpSpPr>
        <p:grpSpPr>
          <a:xfrm>
            <a:off x="1105299" y="2852937"/>
            <a:ext cx="484689" cy="307977"/>
            <a:chOff x="1063689" y="4163175"/>
            <a:chExt cx="810821" cy="533375"/>
          </a:xfrm>
        </p:grpSpPr>
        <p:sp>
          <p:nvSpPr>
            <p:cNvPr id="36" name="Rectangle 18"/>
            <p:cNvSpPr>
              <a:spLocks noChangeArrowheads="1"/>
            </p:cNvSpPr>
            <p:nvPr/>
          </p:nvSpPr>
          <p:spPr bwMode="auto">
            <a:xfrm>
              <a:off x="1192197" y="4340079"/>
              <a:ext cx="533918" cy="356471"/>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eaLnBrk="0" hangingPunct="0"/>
              <a:endParaRPr lang="ja-JP" altLang="ja-JP" sz="1000" dirty="0">
                <a:solidFill>
                  <a:srgbClr val="000000"/>
                </a:solidFill>
                <a:latin typeface="Times New Roman" pitchFamily="18" charset="0"/>
              </a:endParaRPr>
            </a:p>
          </p:txBody>
        </p:sp>
        <p:sp>
          <p:nvSpPr>
            <p:cNvPr id="37" name="AutoShape 19"/>
            <p:cNvSpPr>
              <a:spLocks noChangeArrowheads="1"/>
            </p:cNvSpPr>
            <p:nvPr/>
          </p:nvSpPr>
          <p:spPr bwMode="auto">
            <a:xfrm>
              <a:off x="1063689" y="4163175"/>
              <a:ext cx="810821" cy="172578"/>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a:endParaRPr lang="ja-JP" altLang="en-US" sz="1000" dirty="0">
                <a:solidFill>
                  <a:srgbClr val="000000"/>
                </a:solidFill>
                <a:latin typeface="Times New Roman" pitchFamily="18" charset="0"/>
              </a:endParaRPr>
            </a:p>
          </p:txBody>
        </p:sp>
        <p:pic>
          <p:nvPicPr>
            <p:cNvPr id="38" name="Picture 20" descr="GUM13_CL11105"/>
            <p:cNvPicPr>
              <a:picLocks noChangeAspect="1" noChangeArrowheads="1"/>
            </p:cNvPicPr>
            <p:nvPr/>
          </p:nvPicPr>
          <p:blipFill>
            <a:blip r:embed="rId5" cstate="print"/>
            <a:srcRect/>
            <a:stretch>
              <a:fillRect/>
            </a:stretch>
          </p:blipFill>
          <p:spPr bwMode="auto">
            <a:xfrm>
              <a:off x="1308155" y="4400614"/>
              <a:ext cx="297298" cy="244673"/>
            </a:xfrm>
            <a:prstGeom prst="rect">
              <a:avLst/>
            </a:prstGeom>
            <a:noFill/>
            <a:ln w="9525">
              <a:noFill/>
              <a:miter lim="800000"/>
              <a:headEnd/>
              <a:tailEnd/>
            </a:ln>
          </p:spPr>
        </p:pic>
      </p:grpSp>
      <p:sp>
        <p:nvSpPr>
          <p:cNvPr id="39" name="テキスト ボックス 101"/>
          <p:cNvSpPr txBox="1">
            <a:spLocks noChangeArrowheads="1"/>
          </p:cNvSpPr>
          <p:nvPr/>
        </p:nvSpPr>
        <p:spPr bwMode="auto">
          <a:xfrm>
            <a:off x="4303779" y="2503508"/>
            <a:ext cx="1075929" cy="411015"/>
          </a:xfrm>
          <a:prstGeom prst="rect">
            <a:avLst/>
          </a:prstGeom>
          <a:noFill/>
          <a:ln w="9525">
            <a:noFill/>
            <a:miter lim="800000"/>
            <a:headEnd/>
            <a:tailEnd/>
          </a:ln>
        </p:spPr>
        <p:txBody>
          <a:bodyPr wrap="square" lIns="86991" tIns="43500" rIns="86991" bIns="43500">
            <a:spAutoFit/>
          </a:bodyPr>
          <a:lstStyle/>
          <a:p>
            <a:r>
              <a:rPr lang="ja-JP" altLang="en-US" sz="1050" b="1" dirty="0" smtClean="0">
                <a:solidFill>
                  <a:srgbClr val="C0504D">
                    <a:lumMod val="75000"/>
                  </a:srgbClr>
                </a:solidFill>
                <a:latin typeface="HG丸ｺﾞｼｯｸM-PRO" pitchFamily="50" charset="-128"/>
                <a:ea typeface="HG丸ｺﾞｼｯｸM-PRO" pitchFamily="50" charset="-128"/>
              </a:rPr>
              <a:t>定期巡回型</a:t>
            </a:r>
            <a:r>
              <a:rPr lang="ja-JP" altLang="en-US" sz="1050" b="1" dirty="0">
                <a:solidFill>
                  <a:srgbClr val="C0504D">
                    <a:lumMod val="75000"/>
                  </a:srgbClr>
                </a:solidFill>
                <a:latin typeface="HG丸ｺﾞｼｯｸM-PRO" pitchFamily="50" charset="-128"/>
                <a:ea typeface="HG丸ｺﾞｼｯｸM-PRO" pitchFamily="50" charset="-128"/>
              </a:rPr>
              <a:t>訪問</a:t>
            </a:r>
          </a:p>
        </p:txBody>
      </p:sp>
      <p:sp>
        <p:nvSpPr>
          <p:cNvPr id="40" name="テキスト ボックス 104"/>
          <p:cNvSpPr txBox="1">
            <a:spLocks noChangeArrowheads="1"/>
          </p:cNvSpPr>
          <p:nvPr/>
        </p:nvSpPr>
        <p:spPr bwMode="auto">
          <a:xfrm>
            <a:off x="2749024" y="3522702"/>
            <a:ext cx="1423899" cy="249432"/>
          </a:xfrm>
          <a:prstGeom prst="rect">
            <a:avLst/>
          </a:prstGeom>
          <a:noFill/>
          <a:ln w="9525">
            <a:noFill/>
            <a:miter lim="800000"/>
            <a:headEnd/>
            <a:tailEnd/>
          </a:ln>
        </p:spPr>
        <p:txBody>
          <a:bodyPr wrap="square" lIns="86991" tIns="43500" rIns="86991" bIns="43500">
            <a:spAutoFit/>
          </a:bodyPr>
          <a:lstStyle/>
          <a:p>
            <a:r>
              <a:rPr lang="ja-JP" altLang="en-US" sz="1050" b="1" dirty="0" smtClean="0">
                <a:solidFill>
                  <a:srgbClr val="C0504D">
                    <a:lumMod val="75000"/>
                  </a:srgbClr>
                </a:solidFill>
                <a:latin typeface="HG丸ｺﾞｼｯｸM-PRO" pitchFamily="50" charset="-128"/>
                <a:ea typeface="HG丸ｺﾞｼｯｸM-PRO" pitchFamily="50" charset="-128"/>
              </a:rPr>
              <a:t>定期巡回型</a:t>
            </a:r>
            <a:r>
              <a:rPr lang="ja-JP" altLang="en-US" sz="1050" b="1" dirty="0">
                <a:solidFill>
                  <a:srgbClr val="C0504D">
                    <a:lumMod val="75000"/>
                  </a:srgbClr>
                </a:solidFill>
                <a:latin typeface="HG丸ｺﾞｼｯｸM-PRO" pitchFamily="50" charset="-128"/>
                <a:ea typeface="HG丸ｺﾞｼｯｸM-PRO" pitchFamily="50" charset="-128"/>
              </a:rPr>
              <a:t>訪問</a:t>
            </a:r>
          </a:p>
        </p:txBody>
      </p:sp>
      <p:sp>
        <p:nvSpPr>
          <p:cNvPr id="41" name="AutoShape 17"/>
          <p:cNvSpPr>
            <a:spLocks noChangeArrowheads="1"/>
          </p:cNvSpPr>
          <p:nvPr/>
        </p:nvSpPr>
        <p:spPr bwMode="auto">
          <a:xfrm>
            <a:off x="4359466" y="1791658"/>
            <a:ext cx="1773329" cy="525627"/>
          </a:xfrm>
          <a:prstGeom prst="wedgeRoundRectCallout">
            <a:avLst>
              <a:gd name="adj1" fmla="val -26272"/>
              <a:gd name="adj2" fmla="val 59322"/>
              <a:gd name="adj3" fmla="val 16667"/>
            </a:avLst>
          </a:prstGeom>
          <a:solidFill>
            <a:schemeClr val="bg1"/>
          </a:solidFill>
          <a:ln w="12700">
            <a:solidFill>
              <a:schemeClr val="accent2">
                <a:lumMod val="60000"/>
                <a:lumOff val="40000"/>
              </a:schemeClr>
            </a:solidFill>
            <a:miter lim="800000"/>
            <a:headEnd/>
            <a:tailEnd/>
          </a:ln>
        </p:spPr>
        <p:txBody>
          <a:bodyPr lIns="72000" tIns="36000" rIns="72000" bIns="36000"/>
          <a:lstStyle/>
          <a:p>
            <a:pPr algn="l">
              <a:lnSpc>
                <a:spcPct val="90000"/>
              </a:lnSpc>
            </a:pPr>
            <a:r>
              <a:rPr lang="ja-JP" altLang="en-US" sz="1000" dirty="0" smtClean="0">
                <a:solidFill>
                  <a:prstClr val="black"/>
                </a:solidFill>
                <a:latin typeface="HG丸ｺﾞｼｯｸM-PRO" pitchFamily="50" charset="-128"/>
                <a:ea typeface="HG丸ｺﾞｼｯｸM-PRO" pitchFamily="50" charset="-128"/>
              </a:rPr>
              <a:t>訪問介護と訪問看護が一体的又は密接に連携しながら、</a:t>
            </a:r>
            <a:endParaRPr lang="en-US" altLang="ja-JP" sz="1000" dirty="0" smtClean="0">
              <a:solidFill>
                <a:prstClr val="black"/>
              </a:solidFill>
              <a:latin typeface="HG丸ｺﾞｼｯｸM-PRO" pitchFamily="50" charset="-128"/>
              <a:ea typeface="HG丸ｺﾞｼｯｸM-PRO" pitchFamily="50" charset="-128"/>
            </a:endParaRPr>
          </a:p>
          <a:p>
            <a:pPr algn="l">
              <a:lnSpc>
                <a:spcPct val="90000"/>
              </a:lnSpc>
            </a:pPr>
            <a:r>
              <a:rPr lang="ja-JP" altLang="en-US" sz="1000" dirty="0" smtClean="0">
                <a:solidFill>
                  <a:prstClr val="black"/>
                </a:solidFill>
                <a:latin typeface="HG丸ｺﾞｼｯｸM-PRO" pitchFamily="50" charset="-128"/>
                <a:ea typeface="HG丸ｺﾞｼｯｸM-PRO" pitchFamily="50" charset="-128"/>
              </a:rPr>
              <a:t>定期巡回型</a:t>
            </a:r>
            <a:r>
              <a:rPr lang="ja-JP" altLang="en-US" sz="1000" dirty="0">
                <a:solidFill>
                  <a:prstClr val="black"/>
                </a:solidFill>
                <a:latin typeface="HG丸ｺﾞｼｯｸM-PRO" pitchFamily="50" charset="-128"/>
                <a:ea typeface="HG丸ｺﾞｼｯｸM-PRO" pitchFamily="50" charset="-128"/>
              </a:rPr>
              <a:t>訪問を行う</a:t>
            </a:r>
          </a:p>
        </p:txBody>
      </p:sp>
      <p:grpSp>
        <p:nvGrpSpPr>
          <p:cNvPr id="5" name="グループ化 98"/>
          <p:cNvGrpSpPr/>
          <p:nvPr/>
        </p:nvGrpSpPr>
        <p:grpSpPr>
          <a:xfrm>
            <a:off x="2342018" y="1988841"/>
            <a:ext cx="484689" cy="348793"/>
            <a:chOff x="5046583" y="2011680"/>
            <a:chExt cx="810822" cy="533378"/>
          </a:xfrm>
        </p:grpSpPr>
        <p:sp>
          <p:nvSpPr>
            <p:cNvPr id="43"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eaLnBrk="0" hangingPunct="0"/>
              <a:endParaRPr lang="ja-JP" altLang="ja-JP" sz="1000" dirty="0">
                <a:solidFill>
                  <a:srgbClr val="000000"/>
                </a:solidFill>
                <a:latin typeface="Times New Roman" pitchFamily="18" charset="0"/>
              </a:endParaRPr>
            </a:p>
          </p:txBody>
        </p:sp>
        <p:sp>
          <p:nvSpPr>
            <p:cNvPr id="44" name="AutoShape 19"/>
            <p:cNvSpPr>
              <a:spLocks noChangeArrowheads="1"/>
            </p:cNvSpPr>
            <p:nvPr/>
          </p:nvSpPr>
          <p:spPr bwMode="auto">
            <a:xfrm>
              <a:off x="5046583" y="2011680"/>
              <a:ext cx="810822" cy="172578"/>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a:endParaRPr lang="ja-JP" altLang="en-US" sz="1000" dirty="0">
                <a:solidFill>
                  <a:srgbClr val="000000"/>
                </a:solidFill>
                <a:latin typeface="Times New Roman" pitchFamily="18" charset="0"/>
              </a:endParaRPr>
            </a:p>
          </p:txBody>
        </p:sp>
        <p:pic>
          <p:nvPicPr>
            <p:cNvPr id="46" name="Picture 20" descr="GUM13_CL11105"/>
            <p:cNvPicPr>
              <a:picLocks noChangeAspect="1" noChangeArrowheads="1"/>
            </p:cNvPicPr>
            <p:nvPr/>
          </p:nvPicPr>
          <p:blipFill>
            <a:blip r:embed="rId5" cstate="print"/>
            <a:srcRect/>
            <a:stretch>
              <a:fillRect/>
            </a:stretch>
          </p:blipFill>
          <p:spPr bwMode="auto">
            <a:xfrm>
              <a:off x="5291052" y="2249118"/>
              <a:ext cx="297298" cy="244672"/>
            </a:xfrm>
            <a:prstGeom prst="rect">
              <a:avLst/>
            </a:prstGeom>
            <a:noFill/>
            <a:ln w="9525">
              <a:noFill/>
              <a:miter lim="800000"/>
              <a:headEnd/>
              <a:tailEnd/>
            </a:ln>
          </p:spPr>
        </p:pic>
      </p:grpSp>
      <p:grpSp>
        <p:nvGrpSpPr>
          <p:cNvPr id="6" name="グループ化 102"/>
          <p:cNvGrpSpPr/>
          <p:nvPr/>
        </p:nvGrpSpPr>
        <p:grpSpPr>
          <a:xfrm>
            <a:off x="3837634" y="2204865"/>
            <a:ext cx="484689" cy="385423"/>
            <a:chOff x="5046583" y="2011680"/>
            <a:chExt cx="810822" cy="533378"/>
          </a:xfrm>
        </p:grpSpPr>
        <p:sp>
          <p:nvSpPr>
            <p:cNvPr id="51"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eaLnBrk="0" hangingPunct="0"/>
              <a:endParaRPr lang="ja-JP" altLang="ja-JP" sz="1000" dirty="0">
                <a:solidFill>
                  <a:srgbClr val="000000"/>
                </a:solidFill>
                <a:latin typeface="Times New Roman" pitchFamily="18" charset="0"/>
              </a:endParaRPr>
            </a:p>
          </p:txBody>
        </p:sp>
        <p:sp>
          <p:nvSpPr>
            <p:cNvPr id="52" name="AutoShape 19"/>
            <p:cNvSpPr>
              <a:spLocks noChangeArrowheads="1"/>
            </p:cNvSpPr>
            <p:nvPr/>
          </p:nvSpPr>
          <p:spPr bwMode="auto">
            <a:xfrm>
              <a:off x="5046583" y="2011680"/>
              <a:ext cx="810822" cy="172578"/>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a:endParaRPr lang="ja-JP" altLang="en-US" sz="1000" dirty="0">
                <a:solidFill>
                  <a:srgbClr val="000000"/>
                </a:solidFill>
                <a:latin typeface="Times New Roman" pitchFamily="18" charset="0"/>
              </a:endParaRPr>
            </a:p>
          </p:txBody>
        </p:sp>
        <p:pic>
          <p:nvPicPr>
            <p:cNvPr id="53" name="Picture 20" descr="GUM13_CL11105"/>
            <p:cNvPicPr>
              <a:picLocks noChangeAspect="1" noChangeArrowheads="1"/>
            </p:cNvPicPr>
            <p:nvPr/>
          </p:nvPicPr>
          <p:blipFill>
            <a:blip r:embed="rId5" cstate="print"/>
            <a:srcRect/>
            <a:stretch>
              <a:fillRect/>
            </a:stretch>
          </p:blipFill>
          <p:spPr bwMode="auto">
            <a:xfrm>
              <a:off x="5291052" y="2249118"/>
              <a:ext cx="297298" cy="244672"/>
            </a:xfrm>
            <a:prstGeom prst="rect">
              <a:avLst/>
            </a:prstGeom>
            <a:noFill/>
            <a:ln w="9525">
              <a:noFill/>
              <a:miter lim="800000"/>
              <a:headEnd/>
              <a:tailEnd/>
            </a:ln>
          </p:spPr>
        </p:pic>
      </p:grpSp>
      <p:grpSp>
        <p:nvGrpSpPr>
          <p:cNvPr id="7" name="グループ化 106"/>
          <p:cNvGrpSpPr/>
          <p:nvPr/>
        </p:nvGrpSpPr>
        <p:grpSpPr>
          <a:xfrm>
            <a:off x="4970814" y="2708921"/>
            <a:ext cx="484689" cy="408193"/>
            <a:chOff x="5046583" y="2011680"/>
            <a:chExt cx="810822" cy="533378"/>
          </a:xfrm>
        </p:grpSpPr>
        <p:sp>
          <p:nvSpPr>
            <p:cNvPr id="55"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eaLnBrk="0" hangingPunct="0"/>
              <a:endParaRPr lang="ja-JP" altLang="ja-JP" sz="1000" dirty="0">
                <a:solidFill>
                  <a:srgbClr val="000000"/>
                </a:solidFill>
                <a:latin typeface="Times New Roman" pitchFamily="18" charset="0"/>
              </a:endParaRPr>
            </a:p>
          </p:txBody>
        </p:sp>
        <p:sp>
          <p:nvSpPr>
            <p:cNvPr id="56" name="AutoShape 19"/>
            <p:cNvSpPr>
              <a:spLocks noChangeArrowheads="1"/>
            </p:cNvSpPr>
            <p:nvPr/>
          </p:nvSpPr>
          <p:spPr bwMode="auto">
            <a:xfrm>
              <a:off x="5046583" y="2011680"/>
              <a:ext cx="810822" cy="172578"/>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a:endParaRPr lang="ja-JP" altLang="en-US" sz="1000" dirty="0">
                <a:solidFill>
                  <a:srgbClr val="000000"/>
                </a:solidFill>
                <a:latin typeface="Times New Roman" pitchFamily="18" charset="0"/>
              </a:endParaRPr>
            </a:p>
          </p:txBody>
        </p:sp>
        <p:pic>
          <p:nvPicPr>
            <p:cNvPr id="57" name="Picture 20" descr="GUM13_CL11105"/>
            <p:cNvPicPr>
              <a:picLocks noChangeAspect="1" noChangeArrowheads="1"/>
            </p:cNvPicPr>
            <p:nvPr/>
          </p:nvPicPr>
          <p:blipFill>
            <a:blip r:embed="rId5" cstate="print"/>
            <a:srcRect/>
            <a:stretch>
              <a:fillRect/>
            </a:stretch>
          </p:blipFill>
          <p:spPr bwMode="auto">
            <a:xfrm>
              <a:off x="5291052" y="2249118"/>
              <a:ext cx="297298" cy="244672"/>
            </a:xfrm>
            <a:prstGeom prst="rect">
              <a:avLst/>
            </a:prstGeom>
            <a:noFill/>
            <a:ln w="9525">
              <a:noFill/>
              <a:miter lim="800000"/>
              <a:headEnd/>
              <a:tailEnd/>
            </a:ln>
          </p:spPr>
        </p:pic>
      </p:grpSp>
      <p:grpSp>
        <p:nvGrpSpPr>
          <p:cNvPr id="8" name="グループ化 114"/>
          <p:cNvGrpSpPr/>
          <p:nvPr/>
        </p:nvGrpSpPr>
        <p:grpSpPr>
          <a:xfrm>
            <a:off x="4372593" y="2924945"/>
            <a:ext cx="484689" cy="358957"/>
            <a:chOff x="5046583" y="2011680"/>
            <a:chExt cx="810822" cy="533378"/>
          </a:xfrm>
        </p:grpSpPr>
        <p:sp>
          <p:nvSpPr>
            <p:cNvPr id="63"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eaLnBrk="0" hangingPunct="0"/>
              <a:endParaRPr lang="ja-JP" altLang="ja-JP" sz="1000" dirty="0">
                <a:solidFill>
                  <a:srgbClr val="000000"/>
                </a:solidFill>
                <a:latin typeface="Times New Roman" pitchFamily="18" charset="0"/>
              </a:endParaRPr>
            </a:p>
          </p:txBody>
        </p:sp>
        <p:sp>
          <p:nvSpPr>
            <p:cNvPr id="64" name="AutoShape 19"/>
            <p:cNvSpPr>
              <a:spLocks noChangeArrowheads="1"/>
            </p:cNvSpPr>
            <p:nvPr/>
          </p:nvSpPr>
          <p:spPr bwMode="auto">
            <a:xfrm>
              <a:off x="5046583" y="2011680"/>
              <a:ext cx="810822" cy="172578"/>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a:endParaRPr lang="ja-JP" altLang="en-US" sz="1000" dirty="0">
                <a:solidFill>
                  <a:srgbClr val="000000"/>
                </a:solidFill>
                <a:latin typeface="Times New Roman" pitchFamily="18" charset="0"/>
              </a:endParaRPr>
            </a:p>
          </p:txBody>
        </p:sp>
        <p:pic>
          <p:nvPicPr>
            <p:cNvPr id="65" name="Picture 20" descr="GUM13_CL11105"/>
            <p:cNvPicPr>
              <a:picLocks noChangeAspect="1" noChangeArrowheads="1"/>
            </p:cNvPicPr>
            <p:nvPr/>
          </p:nvPicPr>
          <p:blipFill>
            <a:blip r:embed="rId5" cstate="print"/>
            <a:srcRect/>
            <a:stretch>
              <a:fillRect/>
            </a:stretch>
          </p:blipFill>
          <p:spPr bwMode="auto">
            <a:xfrm>
              <a:off x="5291052" y="2249118"/>
              <a:ext cx="297298" cy="244672"/>
            </a:xfrm>
            <a:prstGeom prst="rect">
              <a:avLst/>
            </a:prstGeom>
            <a:noFill/>
            <a:ln w="9525">
              <a:noFill/>
              <a:miter lim="800000"/>
              <a:headEnd/>
              <a:tailEnd/>
            </a:ln>
          </p:spPr>
        </p:pic>
      </p:grpSp>
      <p:grpSp>
        <p:nvGrpSpPr>
          <p:cNvPr id="9" name="グループ化 118"/>
          <p:cNvGrpSpPr/>
          <p:nvPr/>
        </p:nvGrpSpPr>
        <p:grpSpPr>
          <a:xfrm>
            <a:off x="3774373" y="3140969"/>
            <a:ext cx="484689" cy="368971"/>
            <a:chOff x="5046583" y="2011680"/>
            <a:chExt cx="810822" cy="533378"/>
          </a:xfrm>
        </p:grpSpPr>
        <p:sp>
          <p:nvSpPr>
            <p:cNvPr id="67"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eaLnBrk="0" hangingPunct="0"/>
              <a:endParaRPr lang="ja-JP" altLang="ja-JP" sz="1000" dirty="0">
                <a:solidFill>
                  <a:srgbClr val="000000"/>
                </a:solidFill>
                <a:latin typeface="Times New Roman" pitchFamily="18" charset="0"/>
              </a:endParaRPr>
            </a:p>
          </p:txBody>
        </p:sp>
        <p:sp>
          <p:nvSpPr>
            <p:cNvPr id="68" name="AutoShape 19"/>
            <p:cNvSpPr>
              <a:spLocks noChangeArrowheads="1"/>
            </p:cNvSpPr>
            <p:nvPr/>
          </p:nvSpPr>
          <p:spPr bwMode="auto">
            <a:xfrm>
              <a:off x="5046583" y="2011680"/>
              <a:ext cx="810822" cy="172578"/>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a:endParaRPr lang="ja-JP" altLang="en-US" sz="1000" dirty="0">
                <a:solidFill>
                  <a:srgbClr val="000000"/>
                </a:solidFill>
                <a:latin typeface="Times New Roman" pitchFamily="18" charset="0"/>
              </a:endParaRPr>
            </a:p>
          </p:txBody>
        </p:sp>
        <p:pic>
          <p:nvPicPr>
            <p:cNvPr id="69" name="Picture 20" descr="GUM13_CL11105"/>
            <p:cNvPicPr>
              <a:picLocks noChangeAspect="1" noChangeArrowheads="1"/>
            </p:cNvPicPr>
            <p:nvPr/>
          </p:nvPicPr>
          <p:blipFill>
            <a:blip r:embed="rId5" cstate="print"/>
            <a:srcRect/>
            <a:stretch>
              <a:fillRect/>
            </a:stretch>
          </p:blipFill>
          <p:spPr bwMode="auto">
            <a:xfrm>
              <a:off x="5291052" y="2249118"/>
              <a:ext cx="297298" cy="244672"/>
            </a:xfrm>
            <a:prstGeom prst="rect">
              <a:avLst/>
            </a:prstGeom>
            <a:noFill/>
            <a:ln w="9525">
              <a:noFill/>
              <a:miter lim="800000"/>
              <a:headEnd/>
              <a:tailEnd/>
            </a:ln>
          </p:spPr>
        </p:pic>
      </p:grpSp>
      <p:grpSp>
        <p:nvGrpSpPr>
          <p:cNvPr id="10" name="グループ化 122"/>
          <p:cNvGrpSpPr/>
          <p:nvPr/>
        </p:nvGrpSpPr>
        <p:grpSpPr>
          <a:xfrm>
            <a:off x="1857582" y="2780929"/>
            <a:ext cx="484689" cy="346200"/>
            <a:chOff x="5046583" y="2011680"/>
            <a:chExt cx="810822" cy="533378"/>
          </a:xfrm>
        </p:grpSpPr>
        <p:sp>
          <p:nvSpPr>
            <p:cNvPr id="71"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eaLnBrk="0" hangingPunct="0"/>
              <a:endParaRPr lang="ja-JP" altLang="ja-JP" sz="1000" dirty="0">
                <a:solidFill>
                  <a:srgbClr val="000000"/>
                </a:solidFill>
                <a:latin typeface="Times New Roman" pitchFamily="18" charset="0"/>
              </a:endParaRPr>
            </a:p>
          </p:txBody>
        </p:sp>
        <p:sp>
          <p:nvSpPr>
            <p:cNvPr id="72" name="AutoShape 19"/>
            <p:cNvSpPr>
              <a:spLocks noChangeArrowheads="1"/>
            </p:cNvSpPr>
            <p:nvPr/>
          </p:nvSpPr>
          <p:spPr bwMode="auto">
            <a:xfrm>
              <a:off x="5046583" y="2011680"/>
              <a:ext cx="810822" cy="172578"/>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a:endParaRPr lang="ja-JP" altLang="en-US" sz="1000" dirty="0">
                <a:solidFill>
                  <a:srgbClr val="000000"/>
                </a:solidFill>
                <a:latin typeface="Times New Roman" pitchFamily="18" charset="0"/>
              </a:endParaRPr>
            </a:p>
          </p:txBody>
        </p:sp>
        <p:pic>
          <p:nvPicPr>
            <p:cNvPr id="73" name="Picture 20" descr="GUM13_CL11105"/>
            <p:cNvPicPr>
              <a:picLocks noChangeAspect="1" noChangeArrowheads="1"/>
            </p:cNvPicPr>
            <p:nvPr/>
          </p:nvPicPr>
          <p:blipFill>
            <a:blip r:embed="rId5" cstate="print"/>
            <a:srcRect/>
            <a:stretch>
              <a:fillRect/>
            </a:stretch>
          </p:blipFill>
          <p:spPr bwMode="auto">
            <a:xfrm>
              <a:off x="5291052" y="2249118"/>
              <a:ext cx="297298" cy="244672"/>
            </a:xfrm>
            <a:prstGeom prst="rect">
              <a:avLst/>
            </a:prstGeom>
            <a:noFill/>
            <a:ln w="9525">
              <a:noFill/>
              <a:miter lim="800000"/>
              <a:headEnd/>
              <a:tailEnd/>
            </a:ln>
          </p:spPr>
        </p:pic>
      </p:grpSp>
      <p:grpSp>
        <p:nvGrpSpPr>
          <p:cNvPr id="11" name="グループ化 126"/>
          <p:cNvGrpSpPr/>
          <p:nvPr/>
        </p:nvGrpSpPr>
        <p:grpSpPr>
          <a:xfrm>
            <a:off x="1913243" y="3212976"/>
            <a:ext cx="484689" cy="325218"/>
            <a:chOff x="5046583" y="2011680"/>
            <a:chExt cx="810822" cy="533378"/>
          </a:xfrm>
        </p:grpSpPr>
        <p:sp>
          <p:nvSpPr>
            <p:cNvPr id="75" name="Rectangle 18"/>
            <p:cNvSpPr>
              <a:spLocks noChangeArrowheads="1"/>
            </p:cNvSpPr>
            <p:nvPr/>
          </p:nvSpPr>
          <p:spPr bwMode="auto">
            <a:xfrm>
              <a:off x="5175091" y="2188587"/>
              <a:ext cx="533918" cy="356471"/>
            </a:xfrm>
            <a:prstGeom prst="rect">
              <a:avLst/>
            </a:prstGeom>
            <a:solidFill>
              <a:srgbClr val="FFFF99"/>
            </a:solidFill>
            <a:ln w="9525">
              <a:solidFill>
                <a:srgbClr val="000000"/>
              </a:solidFill>
              <a:miter lim="800000"/>
              <a:headEnd/>
              <a:tailEnd/>
            </a:ln>
          </p:spPr>
          <p:txBody>
            <a:bodyPr wrap="none" lIns="91414" tIns="45708" rIns="91414" bIns="45708" anchor="ctr"/>
            <a:lstStyle/>
            <a:p>
              <a:pPr algn="ctr" eaLnBrk="0" hangingPunct="0"/>
              <a:endParaRPr lang="ja-JP" altLang="ja-JP" sz="1000" dirty="0">
                <a:solidFill>
                  <a:srgbClr val="000000"/>
                </a:solidFill>
                <a:latin typeface="Times New Roman" pitchFamily="18" charset="0"/>
              </a:endParaRPr>
            </a:p>
          </p:txBody>
        </p:sp>
        <p:sp>
          <p:nvSpPr>
            <p:cNvPr id="76" name="AutoShape 19"/>
            <p:cNvSpPr>
              <a:spLocks noChangeArrowheads="1"/>
            </p:cNvSpPr>
            <p:nvPr/>
          </p:nvSpPr>
          <p:spPr bwMode="auto">
            <a:xfrm>
              <a:off x="5046583" y="2011680"/>
              <a:ext cx="810822" cy="172578"/>
            </a:xfrm>
            <a:prstGeom prst="triangle">
              <a:avLst>
                <a:gd name="adj" fmla="val 50000"/>
              </a:avLst>
            </a:prstGeom>
            <a:solidFill>
              <a:srgbClr val="993300"/>
            </a:solidFill>
            <a:ln w="9525">
              <a:solidFill>
                <a:srgbClr val="000000"/>
              </a:solidFill>
              <a:miter lim="800000"/>
              <a:headEnd/>
              <a:tailEnd/>
            </a:ln>
          </p:spPr>
          <p:txBody>
            <a:bodyPr wrap="none" lIns="91414" tIns="45708" rIns="91414" bIns="45708" anchor="ctr"/>
            <a:lstStyle/>
            <a:p>
              <a:pPr algn="ctr"/>
              <a:endParaRPr lang="ja-JP" altLang="en-US" sz="1000" dirty="0">
                <a:solidFill>
                  <a:srgbClr val="000000"/>
                </a:solidFill>
                <a:latin typeface="Times New Roman" pitchFamily="18" charset="0"/>
              </a:endParaRPr>
            </a:p>
          </p:txBody>
        </p:sp>
        <p:pic>
          <p:nvPicPr>
            <p:cNvPr id="77" name="Picture 20" descr="GUM13_CL11105"/>
            <p:cNvPicPr>
              <a:picLocks noChangeAspect="1" noChangeArrowheads="1"/>
            </p:cNvPicPr>
            <p:nvPr/>
          </p:nvPicPr>
          <p:blipFill>
            <a:blip r:embed="rId5" cstate="print"/>
            <a:srcRect/>
            <a:stretch>
              <a:fillRect/>
            </a:stretch>
          </p:blipFill>
          <p:spPr bwMode="auto">
            <a:xfrm>
              <a:off x="5291052" y="2249118"/>
              <a:ext cx="297298" cy="244672"/>
            </a:xfrm>
            <a:prstGeom prst="rect">
              <a:avLst/>
            </a:prstGeom>
            <a:noFill/>
            <a:ln w="9525">
              <a:noFill/>
              <a:miter lim="800000"/>
              <a:headEnd/>
              <a:tailEnd/>
            </a:ln>
          </p:spPr>
        </p:pic>
      </p:grpSp>
      <p:sp>
        <p:nvSpPr>
          <p:cNvPr id="115" name="正方形/長方形 114"/>
          <p:cNvSpPr/>
          <p:nvPr/>
        </p:nvSpPr>
        <p:spPr>
          <a:xfrm>
            <a:off x="187677" y="1737191"/>
            <a:ext cx="3562946" cy="28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＜定期巡回・随時対応サービスのイメージ＞</a:t>
            </a:r>
            <a:endParaRPr kumimoji="1" lang="ja-JP" altLang="en-US" sz="1400" dirty="0">
              <a:solidFill>
                <a:schemeClr val="tx1"/>
              </a:solidFill>
            </a:endParaRPr>
          </a:p>
        </p:txBody>
      </p:sp>
      <p:sp>
        <p:nvSpPr>
          <p:cNvPr id="116" name="正方形/長方形 115"/>
          <p:cNvSpPr/>
          <p:nvPr/>
        </p:nvSpPr>
        <p:spPr>
          <a:xfrm>
            <a:off x="251520" y="3688059"/>
            <a:ext cx="1794661" cy="2813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rPr>
              <a:t>＜サービス提供の例＞</a:t>
            </a:r>
            <a:endParaRPr kumimoji="1" lang="ja-JP" altLang="en-US" sz="1400" dirty="0">
              <a:solidFill>
                <a:schemeClr val="tx1"/>
              </a:solidFill>
            </a:endParaRPr>
          </a:p>
        </p:txBody>
      </p:sp>
      <p:sp>
        <p:nvSpPr>
          <p:cNvPr id="117" name="正方形/長方形 116"/>
          <p:cNvSpPr/>
          <p:nvPr/>
        </p:nvSpPr>
        <p:spPr>
          <a:xfrm>
            <a:off x="6566068" y="4153738"/>
            <a:ext cx="2459350" cy="129148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smtClean="0">
                <a:solidFill>
                  <a:schemeClr val="tx1"/>
                </a:solidFill>
              </a:rPr>
              <a:t>・</a:t>
            </a:r>
            <a:r>
              <a:rPr lang="ja-JP" altLang="en-US" sz="1100" b="1" u="sng" dirty="0" smtClean="0">
                <a:solidFill>
                  <a:srgbClr val="FF0000"/>
                </a:solidFill>
              </a:rPr>
              <a:t>日中・夜間を通じて</a:t>
            </a:r>
            <a:r>
              <a:rPr lang="ja-JP" altLang="en-US" sz="1100" dirty="0" smtClean="0">
                <a:solidFill>
                  <a:schemeClr val="tx1"/>
                </a:solidFill>
              </a:rPr>
              <a:t>サービスを受けることが可能</a:t>
            </a:r>
            <a:endParaRPr lang="en-US" altLang="ja-JP" sz="1100" dirty="0" smtClean="0">
              <a:solidFill>
                <a:schemeClr val="tx1"/>
              </a:solidFill>
            </a:endParaRPr>
          </a:p>
          <a:p>
            <a:pPr>
              <a:spcBef>
                <a:spcPts val="600"/>
              </a:spcBef>
            </a:pPr>
            <a:r>
              <a:rPr kumimoji="1" lang="ja-JP" altLang="en-US" sz="1100" dirty="0" smtClean="0">
                <a:solidFill>
                  <a:schemeClr val="tx1"/>
                </a:solidFill>
              </a:rPr>
              <a:t>・</a:t>
            </a:r>
            <a:r>
              <a:rPr kumimoji="1" lang="ja-JP" altLang="en-US" sz="1100" b="1" u="sng" dirty="0" smtClean="0">
                <a:solidFill>
                  <a:srgbClr val="FF0000"/>
                </a:solidFill>
              </a:rPr>
              <a:t>訪問介護と訪問看護を一体的に</a:t>
            </a:r>
            <a:r>
              <a:rPr kumimoji="1" lang="ja-JP" altLang="en-US" sz="1100" dirty="0" smtClean="0">
                <a:solidFill>
                  <a:schemeClr val="tx1"/>
                </a:solidFill>
              </a:rPr>
              <a:t>受けることが可能</a:t>
            </a:r>
            <a:endParaRPr kumimoji="1" lang="en-US" altLang="ja-JP" sz="1100" dirty="0" smtClean="0">
              <a:solidFill>
                <a:schemeClr val="tx1"/>
              </a:solidFill>
            </a:endParaRPr>
          </a:p>
          <a:p>
            <a:pPr>
              <a:spcBef>
                <a:spcPts val="600"/>
              </a:spcBef>
            </a:pPr>
            <a:r>
              <a:rPr lang="ja-JP" altLang="en-US" sz="1100" dirty="0" smtClean="0">
                <a:solidFill>
                  <a:schemeClr val="tx1"/>
                </a:solidFill>
              </a:rPr>
              <a:t>・定期的な訪問だけではなく、</a:t>
            </a:r>
            <a:r>
              <a:rPr lang="ja-JP" altLang="en-US" sz="1100" b="1" u="sng" dirty="0" smtClean="0">
                <a:solidFill>
                  <a:srgbClr val="FF0000"/>
                </a:solidFill>
              </a:rPr>
              <a:t>必要なときに随時サービス</a:t>
            </a:r>
            <a:r>
              <a:rPr lang="ja-JP" altLang="en-US" sz="1100" dirty="0" smtClean="0">
                <a:solidFill>
                  <a:schemeClr val="tx1"/>
                </a:solidFill>
              </a:rPr>
              <a:t>を受けること</a:t>
            </a:r>
            <a:r>
              <a:rPr lang="ja-JP" altLang="en-US" sz="1200" dirty="0" smtClean="0">
                <a:solidFill>
                  <a:schemeClr val="tx1"/>
                </a:solidFill>
              </a:rPr>
              <a:t>が可能</a:t>
            </a:r>
            <a:endParaRPr kumimoji="1" lang="ja-JP" altLang="en-US" sz="1200" dirty="0">
              <a:solidFill>
                <a:schemeClr val="tx1"/>
              </a:solidFill>
            </a:endParaRPr>
          </a:p>
        </p:txBody>
      </p:sp>
      <p:sp>
        <p:nvSpPr>
          <p:cNvPr id="118" name="右矢印 117"/>
          <p:cNvSpPr/>
          <p:nvPr/>
        </p:nvSpPr>
        <p:spPr>
          <a:xfrm>
            <a:off x="6249424" y="4644786"/>
            <a:ext cx="199407" cy="2109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テキスト ボックス 107"/>
          <p:cNvSpPr txBox="1"/>
          <p:nvPr/>
        </p:nvSpPr>
        <p:spPr>
          <a:xfrm>
            <a:off x="6300192" y="2924944"/>
            <a:ext cx="2725226" cy="1080120"/>
          </a:xfrm>
          <a:prstGeom prst="rect">
            <a:avLst/>
          </a:prstGeom>
          <a:solidFill>
            <a:schemeClr val="bg1"/>
          </a:solidFill>
          <a:ln w="15875">
            <a:solidFill>
              <a:schemeClr val="tx1"/>
            </a:solidFill>
          </a:ln>
        </p:spPr>
        <p:txBody>
          <a:bodyPr wrap="square" rtlCol="0" anchor="ctr">
            <a:noAutofit/>
          </a:bodyPr>
          <a:lstStyle/>
          <a:p>
            <a:pPr>
              <a:lnSpc>
                <a:spcPct val="150000"/>
              </a:lnSpc>
            </a:pPr>
            <a:r>
              <a:rPr lang="ja-JP" altLang="ja-JP" sz="1100" b="1" u="sng" dirty="0" smtClean="0">
                <a:solidFill>
                  <a:srgbClr val="FF0000"/>
                </a:solidFill>
              </a:rPr>
              <a:t>夜間・深夜の対応は日中と比べて少な</a:t>
            </a:r>
            <a:r>
              <a:rPr lang="ja-JP" altLang="en-US" sz="1100" b="1" u="sng" dirty="0" smtClean="0">
                <a:solidFill>
                  <a:srgbClr val="FF0000"/>
                </a:solidFill>
              </a:rPr>
              <a:t>く</a:t>
            </a:r>
            <a:r>
              <a:rPr lang="ja-JP" altLang="ja-JP" sz="1100" b="1" u="sng" dirty="0" smtClean="0">
                <a:solidFill>
                  <a:srgbClr val="FF0000"/>
                </a:solidFill>
              </a:rPr>
              <a:t>、</a:t>
            </a:r>
            <a:r>
              <a:rPr lang="ja-JP" altLang="en-US" sz="1100" b="1" u="sng" dirty="0" smtClean="0">
                <a:solidFill>
                  <a:srgbClr val="FF0000"/>
                </a:solidFill>
              </a:rPr>
              <a:t>利用者からのコールも少ない。（</a:t>
            </a:r>
            <a:r>
              <a:rPr lang="ja-JP" altLang="ja-JP" sz="1100" b="1" u="sng" dirty="0" smtClean="0">
                <a:solidFill>
                  <a:srgbClr val="FF0000"/>
                </a:solidFill>
              </a:rPr>
              <a:t>イメージが実態と大きく異なっていることが多い</a:t>
            </a:r>
            <a:r>
              <a:rPr lang="ja-JP" altLang="en-US" sz="1100" b="1" u="sng" dirty="0" smtClean="0">
                <a:solidFill>
                  <a:srgbClr val="FF0000"/>
                </a:solidFill>
              </a:rPr>
              <a:t>。）</a:t>
            </a:r>
            <a:endParaRPr lang="en-US" altLang="ja-JP" sz="1100" b="1" u="sng" dirty="0" smtClean="0">
              <a:solidFill>
                <a:srgbClr val="FF0000"/>
              </a:solidFill>
            </a:endParaRPr>
          </a:p>
          <a:p>
            <a:endParaRPr lang="en-US" altLang="ja-JP" sz="400" dirty="0" smtClean="0"/>
          </a:p>
          <a:p>
            <a:r>
              <a:rPr lang="en-US" altLang="ja-JP" sz="800" dirty="0" smtClean="0"/>
              <a:t>【</a:t>
            </a:r>
            <a:r>
              <a:rPr lang="ja-JP" altLang="en-US" sz="800" dirty="0" smtClean="0"/>
              <a:t>三菱</a:t>
            </a:r>
            <a:r>
              <a:rPr lang="en-US" altLang="ja-JP" sz="800" dirty="0" smtClean="0"/>
              <a:t>UFJ</a:t>
            </a:r>
            <a:r>
              <a:rPr lang="ja-JP" altLang="en-US" sz="800" dirty="0" smtClean="0"/>
              <a:t>リサーチ＆コンサルティング調査より</a:t>
            </a:r>
            <a:r>
              <a:rPr lang="en-US" altLang="ja-JP" sz="800" dirty="0" smtClean="0"/>
              <a:t>】</a:t>
            </a:r>
          </a:p>
        </p:txBody>
      </p:sp>
      <p:sp>
        <p:nvSpPr>
          <p:cNvPr id="109" name="雲形吹き出し 108"/>
          <p:cNvSpPr/>
          <p:nvPr/>
        </p:nvSpPr>
        <p:spPr>
          <a:xfrm>
            <a:off x="6300192" y="1772816"/>
            <a:ext cx="2658757" cy="936104"/>
          </a:xfrm>
          <a:prstGeom prst="cloudCallout">
            <a:avLst>
              <a:gd name="adj1" fmla="val -52913"/>
              <a:gd name="adj2" fmla="val 62870"/>
            </a:avLst>
          </a:prstGeom>
          <a:solidFill>
            <a:srgbClr val="FFC000">
              <a:alpha val="52000"/>
            </a:srgb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テキスト ボックス 109"/>
          <p:cNvSpPr txBox="1"/>
          <p:nvPr/>
        </p:nvSpPr>
        <p:spPr>
          <a:xfrm>
            <a:off x="6566068" y="1916832"/>
            <a:ext cx="2392881" cy="600164"/>
          </a:xfrm>
          <a:prstGeom prst="rect">
            <a:avLst/>
          </a:prstGeom>
          <a:noFill/>
          <a:ln>
            <a:noFill/>
          </a:ln>
        </p:spPr>
        <p:txBody>
          <a:bodyPr wrap="square" rtlCol="0">
            <a:spAutoFit/>
          </a:bodyPr>
          <a:lstStyle/>
          <a:p>
            <a:r>
              <a:rPr lang="ja-JP" altLang="ja-JP" sz="1100" b="1" dirty="0" smtClean="0"/>
              <a:t>参入</a:t>
            </a:r>
            <a:r>
              <a:rPr lang="ja-JP" altLang="en-US" sz="1100" b="1" dirty="0" smtClean="0"/>
              <a:t>していない</a:t>
            </a:r>
            <a:r>
              <a:rPr lang="ja-JP" altLang="ja-JP" sz="1100" b="1" dirty="0" smtClean="0"/>
              <a:t>事業者は、</a:t>
            </a:r>
            <a:endParaRPr lang="en-US" altLang="ja-JP" sz="1100" b="1" dirty="0" smtClean="0"/>
          </a:p>
          <a:p>
            <a:r>
              <a:rPr lang="ja-JP" altLang="ja-JP" sz="1100" b="1" dirty="0" smtClean="0"/>
              <a:t>「夜間・深夜の対応が中心」</a:t>
            </a:r>
            <a:endParaRPr lang="en-US" altLang="ja-JP" sz="1100" b="1" dirty="0" smtClean="0"/>
          </a:p>
          <a:p>
            <a:r>
              <a:rPr lang="ja-JP" altLang="en-US" sz="1100" b="1" dirty="0" smtClean="0"/>
              <a:t>「コール対応が中心」　等</a:t>
            </a:r>
            <a:r>
              <a:rPr lang="ja-JP" altLang="ja-JP" sz="1100" b="1" dirty="0" smtClean="0"/>
              <a:t>のイメージ</a:t>
            </a:r>
            <a:endParaRPr lang="en-US" altLang="ja-JP" sz="1100" b="1" dirty="0" smtClean="0"/>
          </a:p>
        </p:txBody>
      </p:sp>
      <p:sp>
        <p:nvSpPr>
          <p:cNvPr id="111" name="V 字形矢印 110"/>
          <p:cNvSpPr/>
          <p:nvPr/>
        </p:nvSpPr>
        <p:spPr>
          <a:xfrm rot="5400000">
            <a:off x="7449550" y="2484588"/>
            <a:ext cx="360040" cy="664689"/>
          </a:xfrm>
          <a:prstGeom prst="notchedRightArrow">
            <a:avLst/>
          </a:prstGeom>
          <a:solidFill>
            <a:srgbClr val="00B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テキスト ボックス 113"/>
          <p:cNvSpPr txBox="1"/>
          <p:nvPr/>
        </p:nvSpPr>
        <p:spPr>
          <a:xfrm>
            <a:off x="6566068" y="2708921"/>
            <a:ext cx="811983" cy="276999"/>
          </a:xfrm>
          <a:prstGeom prst="rect">
            <a:avLst/>
          </a:prstGeom>
          <a:noFill/>
        </p:spPr>
        <p:txBody>
          <a:bodyPr wrap="square" rtlCol="0">
            <a:spAutoFit/>
          </a:bodyPr>
          <a:lstStyle/>
          <a:p>
            <a:r>
              <a:rPr kumimoji="1" lang="ja-JP" altLang="en-US" sz="1200" b="1" dirty="0" smtClean="0"/>
              <a:t>実態は、</a:t>
            </a:r>
            <a:endParaRPr kumimoji="1" lang="ja-JP" altLang="en-US" sz="1200" b="1" dirty="0"/>
          </a:p>
        </p:txBody>
      </p:sp>
      <p:sp>
        <p:nvSpPr>
          <p:cNvPr id="119" name="四角形吹き出し 118"/>
          <p:cNvSpPr/>
          <p:nvPr/>
        </p:nvSpPr>
        <p:spPr>
          <a:xfrm>
            <a:off x="4040249" y="4941168"/>
            <a:ext cx="598220" cy="360040"/>
          </a:xfrm>
          <a:prstGeom prst="wedgeRectCallout">
            <a:avLst>
              <a:gd name="adj1" fmla="val -77034"/>
              <a:gd name="adj2" fmla="val -34039"/>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b="1" dirty="0" smtClean="0">
                <a:solidFill>
                  <a:srgbClr val="FF0000"/>
                </a:solidFill>
              </a:rPr>
              <a:t>体位変換</a:t>
            </a:r>
            <a:endParaRPr kumimoji="1" lang="en-US" altLang="ja-JP" sz="800" b="1" dirty="0" smtClean="0">
              <a:solidFill>
                <a:srgbClr val="FF0000"/>
              </a:solidFill>
            </a:endParaRPr>
          </a:p>
          <a:p>
            <a:pPr algn="ctr"/>
            <a:r>
              <a:rPr lang="ja-JP" altLang="en-US" sz="800" b="1" dirty="0" smtClean="0">
                <a:solidFill>
                  <a:srgbClr val="FF0000"/>
                </a:solidFill>
              </a:rPr>
              <a:t>水分補給</a:t>
            </a:r>
            <a:endParaRPr kumimoji="1" lang="ja-JP" altLang="en-US" sz="800" b="1" dirty="0">
              <a:solidFill>
                <a:srgbClr val="FF0000"/>
              </a:solidFill>
            </a:endParaRPr>
          </a:p>
        </p:txBody>
      </p:sp>
      <p:sp>
        <p:nvSpPr>
          <p:cNvPr id="2" name="正方形/長方形 1"/>
          <p:cNvSpPr/>
          <p:nvPr/>
        </p:nvSpPr>
        <p:spPr>
          <a:xfrm rot="5400000">
            <a:off x="-155094" y="6414874"/>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309</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965524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p:nvPr/>
        </p:nvPicPr>
        <p:blipFill>
          <a:blip r:embed="rId2" cstate="print"/>
          <a:srcRect/>
          <a:stretch>
            <a:fillRect/>
          </a:stretch>
        </p:blipFill>
        <p:spPr bwMode="auto">
          <a:xfrm>
            <a:off x="1115616" y="3927954"/>
            <a:ext cx="6922614" cy="2664296"/>
          </a:xfrm>
          <a:prstGeom prst="rect">
            <a:avLst/>
          </a:prstGeom>
          <a:noFill/>
          <a:ln w="9525">
            <a:noFill/>
            <a:miter lim="800000"/>
            <a:headEnd/>
            <a:tailEnd/>
          </a:ln>
        </p:spPr>
      </p:pic>
      <p:sp>
        <p:nvSpPr>
          <p:cNvPr id="6" name="正方形/長方形 5"/>
          <p:cNvSpPr/>
          <p:nvPr/>
        </p:nvSpPr>
        <p:spPr>
          <a:xfrm>
            <a:off x="0" y="0"/>
            <a:ext cx="9144000" cy="4766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05800" y="-34290"/>
            <a:ext cx="8435280" cy="562074"/>
          </a:xfrm>
        </p:spPr>
        <p:txBody>
          <a:bodyPr>
            <a:normAutofit/>
          </a:bodyPr>
          <a:lstStyle/>
          <a:p>
            <a:pPr algn="l"/>
            <a:r>
              <a:rPr lang="ja-JP" altLang="en-US" sz="2000" dirty="0"/>
              <a:t>２</a:t>
            </a:r>
            <a:r>
              <a:rPr kumimoji="1" lang="ja-JP" altLang="en-US" sz="2000" dirty="0" smtClean="0"/>
              <a:t>．第５期介護保険事業計画における整備状況①</a:t>
            </a:r>
            <a:endParaRPr kumimoji="1" lang="ja-JP" altLang="en-US" sz="2000" dirty="0"/>
          </a:p>
        </p:txBody>
      </p:sp>
      <p:sp>
        <p:nvSpPr>
          <p:cNvPr id="7" name="テキスト ボックス 6"/>
          <p:cNvSpPr txBox="1"/>
          <p:nvPr/>
        </p:nvSpPr>
        <p:spPr>
          <a:xfrm>
            <a:off x="251520" y="563538"/>
            <a:ext cx="8712968" cy="1569660"/>
          </a:xfrm>
          <a:prstGeom prst="rect">
            <a:avLst/>
          </a:prstGeom>
          <a:noFill/>
          <a:ln w="12700">
            <a:solidFill>
              <a:schemeClr val="tx1">
                <a:lumMod val="50000"/>
                <a:lumOff val="50000"/>
              </a:schemeClr>
            </a:solidFill>
            <a:prstDash val="sysDash"/>
          </a:ln>
        </p:spPr>
        <p:txBody>
          <a:bodyPr wrap="square" rtlCol="0">
            <a:spAutoFit/>
          </a:bodyPr>
          <a:lstStyle/>
          <a:p>
            <a:pPr marL="182563" indent="-182563">
              <a:buFont typeface="Wingdings" pitchFamily="2" charset="2"/>
              <a:buChar char="u"/>
            </a:pPr>
            <a:r>
              <a:rPr lang="ja-JP" altLang="ja-JP" sz="1200" dirty="0">
                <a:latin typeface="+mn-ea"/>
              </a:rPr>
              <a:t>第５期計画にて定期巡回・随時対応サービスの整備計画のある保険者は全体の約３割であった（</a:t>
            </a:r>
            <a:r>
              <a:rPr lang="ja-JP" altLang="ja-JP" sz="1200" dirty="0" smtClean="0">
                <a:latin typeface="+mn-ea"/>
              </a:rPr>
              <a:t>図表</a:t>
            </a:r>
            <a:r>
              <a:rPr lang="ja-JP" altLang="en-US" sz="1200" dirty="0" smtClean="0">
                <a:latin typeface="+mn-ea"/>
              </a:rPr>
              <a:t>９）。</a:t>
            </a:r>
            <a:endParaRPr lang="en-US" altLang="ja-JP" sz="1200" dirty="0" smtClean="0">
              <a:latin typeface="+mn-ea"/>
            </a:endParaRPr>
          </a:p>
          <a:p>
            <a:pPr marL="182563" indent="-182563">
              <a:buFont typeface="Wingdings" pitchFamily="2" charset="2"/>
              <a:buChar char="u"/>
            </a:pPr>
            <a:r>
              <a:rPr lang="ja-JP" altLang="ja-JP" sz="1200" dirty="0">
                <a:latin typeface="+mn-ea"/>
              </a:rPr>
              <a:t>第５期計画にて整備を計画しなかった</a:t>
            </a:r>
            <a:r>
              <a:rPr lang="ja-JP" altLang="ja-JP" sz="1200" dirty="0" smtClean="0">
                <a:latin typeface="+mn-ea"/>
              </a:rPr>
              <a:t>理由</a:t>
            </a:r>
            <a:r>
              <a:rPr lang="ja-JP" altLang="en-US" sz="1200" dirty="0" smtClean="0">
                <a:latin typeface="+mn-ea"/>
              </a:rPr>
              <a:t>を</a:t>
            </a:r>
            <a:r>
              <a:rPr lang="ja-JP" altLang="ja-JP" sz="1200" dirty="0" smtClean="0">
                <a:latin typeface="+mn-ea"/>
              </a:rPr>
              <a:t>みる</a:t>
            </a:r>
            <a:r>
              <a:rPr lang="ja-JP" altLang="ja-JP" sz="1200" dirty="0">
                <a:latin typeface="+mn-ea"/>
              </a:rPr>
              <a:t>と、人口規模の大きい保険者と比べ、人口規模が小さい保険者ほど、「サービスの内容が地域の特徴に合わないため」、「参入する事業者の見込みがないため」とした保険者の割合が高かったが、「人口</a:t>
            </a:r>
            <a:r>
              <a:rPr lang="en-US" altLang="ja-JP" sz="1200" dirty="0">
                <a:latin typeface="+mn-ea"/>
              </a:rPr>
              <a:t>10</a:t>
            </a:r>
            <a:r>
              <a:rPr lang="ja-JP" altLang="ja-JP" sz="1200" dirty="0">
                <a:latin typeface="+mn-ea"/>
              </a:rPr>
              <a:t>万人以上</a:t>
            </a:r>
            <a:r>
              <a:rPr lang="en-US" altLang="ja-JP" sz="1200" dirty="0">
                <a:latin typeface="+mn-ea"/>
              </a:rPr>
              <a:t>30</a:t>
            </a:r>
            <a:r>
              <a:rPr lang="ja-JP" altLang="ja-JP" sz="1200" dirty="0">
                <a:latin typeface="+mn-ea"/>
              </a:rPr>
              <a:t>万人未満」の保険者でも「参入する事業者の見込みがないため」とした保険者が５割を超えており、「サービスの利用ニーズがないため」とした保険者も約３割であった（</a:t>
            </a:r>
            <a:r>
              <a:rPr lang="ja-JP" altLang="ja-JP" sz="1200" dirty="0" smtClean="0">
                <a:latin typeface="+mn-ea"/>
              </a:rPr>
              <a:t>図表</a:t>
            </a:r>
            <a:r>
              <a:rPr lang="en-US" altLang="ja-JP" sz="1200" dirty="0" smtClean="0">
                <a:latin typeface="+mn-ea"/>
              </a:rPr>
              <a:t>10</a:t>
            </a:r>
            <a:r>
              <a:rPr lang="ja-JP" altLang="ja-JP" sz="1200" dirty="0" smtClean="0">
                <a:latin typeface="+mn-ea"/>
              </a:rPr>
              <a:t>）。</a:t>
            </a:r>
            <a:endParaRPr lang="en-US" altLang="ja-JP" sz="1200" dirty="0" smtClean="0">
              <a:latin typeface="+mn-ea"/>
            </a:endParaRPr>
          </a:p>
          <a:p>
            <a:pPr marL="182563" indent="-182563">
              <a:buFont typeface="Wingdings" pitchFamily="2" charset="2"/>
              <a:buChar char="u"/>
            </a:pPr>
            <a:r>
              <a:rPr lang="ja-JP" altLang="ja-JP" sz="1200" dirty="0">
                <a:latin typeface="+mn-ea"/>
              </a:rPr>
              <a:t>第５期計画にて整備を計画しなかった理由として、「サービスの内容が地域の特性に合わない」と回答した保険者について、具体的な内容をみると、「移動距離、時間」に関する内容や「豪雪」といった気候に関する内容が多く</a:t>
            </a:r>
            <a:r>
              <a:rPr lang="ja-JP" altLang="ja-JP" sz="1200" dirty="0" smtClean="0">
                <a:latin typeface="+mn-ea"/>
              </a:rPr>
              <a:t>みら</a:t>
            </a:r>
            <a:r>
              <a:rPr lang="ja-JP" altLang="en-US" sz="1200" dirty="0" smtClean="0">
                <a:latin typeface="+mn-ea"/>
              </a:rPr>
              <a:t>れ</a:t>
            </a:r>
            <a:r>
              <a:rPr lang="ja-JP" altLang="ja-JP" sz="1200" dirty="0" smtClean="0">
                <a:latin typeface="+mn-ea"/>
              </a:rPr>
              <a:t>たが</a:t>
            </a:r>
            <a:r>
              <a:rPr lang="ja-JP" altLang="ja-JP" sz="1200" dirty="0">
                <a:latin typeface="+mn-ea"/>
              </a:rPr>
              <a:t>、一方で「施設入所が可能」、「訪問系サービスのニーズが低い」といった内容も</a:t>
            </a:r>
            <a:r>
              <a:rPr lang="ja-JP" altLang="ja-JP" sz="1200" dirty="0" smtClean="0">
                <a:latin typeface="+mn-ea"/>
              </a:rPr>
              <a:t>みられた。</a:t>
            </a:r>
            <a:endParaRPr lang="en-US" altLang="ja-JP" sz="1200" dirty="0" smtClean="0">
              <a:latin typeface="+mn-ea"/>
            </a:endParaRPr>
          </a:p>
        </p:txBody>
      </p:sp>
      <p:sp>
        <p:nvSpPr>
          <p:cNvPr id="11" name="テキスト ボックス 10"/>
          <p:cNvSpPr txBox="1"/>
          <p:nvPr/>
        </p:nvSpPr>
        <p:spPr>
          <a:xfrm>
            <a:off x="3059832" y="2276872"/>
            <a:ext cx="2824812" cy="261610"/>
          </a:xfrm>
          <a:prstGeom prst="rect">
            <a:avLst/>
          </a:prstGeom>
          <a:noFill/>
        </p:spPr>
        <p:txBody>
          <a:bodyPr wrap="none" rtlCol="0">
            <a:spAutoFit/>
          </a:bodyPr>
          <a:lstStyle/>
          <a:p>
            <a:r>
              <a:rPr lang="ja-JP" altLang="en-US" sz="1100" dirty="0" smtClean="0"/>
              <a:t>図表９　</a:t>
            </a:r>
            <a:r>
              <a:rPr lang="ja-JP" altLang="ja-JP" sz="1100" dirty="0"/>
              <a:t>第５期計画における整備計画の有無</a:t>
            </a:r>
            <a:endParaRPr kumimoji="1" lang="ja-JP" altLang="en-US" sz="1100" dirty="0"/>
          </a:p>
        </p:txBody>
      </p:sp>
      <p:sp>
        <p:nvSpPr>
          <p:cNvPr id="13" name="テキスト ボックス 12"/>
          <p:cNvSpPr txBox="1"/>
          <p:nvPr/>
        </p:nvSpPr>
        <p:spPr>
          <a:xfrm>
            <a:off x="2637630" y="3711930"/>
            <a:ext cx="4104009" cy="261610"/>
          </a:xfrm>
          <a:prstGeom prst="rect">
            <a:avLst/>
          </a:prstGeom>
          <a:noFill/>
        </p:spPr>
        <p:txBody>
          <a:bodyPr wrap="none" rtlCol="0">
            <a:spAutoFit/>
          </a:bodyPr>
          <a:lstStyle/>
          <a:p>
            <a:r>
              <a:rPr lang="ja-JP" altLang="en-US" sz="1100" dirty="0" smtClean="0"/>
              <a:t>図表</a:t>
            </a:r>
            <a:r>
              <a:rPr lang="en-US" altLang="ja-JP" sz="1100" dirty="0" smtClean="0">
                <a:latin typeface="+mn-ea"/>
              </a:rPr>
              <a:t>10</a:t>
            </a:r>
            <a:r>
              <a:rPr lang="ja-JP" altLang="en-US" sz="1100" dirty="0" smtClean="0"/>
              <a:t>　</a:t>
            </a:r>
            <a:r>
              <a:rPr lang="ja-JP" altLang="ja-JP" sz="1100" dirty="0"/>
              <a:t>人口規模別にみた整備を計画しなかった理由（複数回答）</a:t>
            </a:r>
            <a:endParaRPr lang="ja-JP" altLang="en-US" sz="1100" dirty="0"/>
          </a:p>
        </p:txBody>
      </p:sp>
      <p:sp>
        <p:nvSpPr>
          <p:cNvPr id="16" name="正方形/長方形 15"/>
          <p:cNvSpPr/>
          <p:nvPr/>
        </p:nvSpPr>
        <p:spPr>
          <a:xfrm>
            <a:off x="3995936" y="5406669"/>
            <a:ext cx="936104" cy="326587"/>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3552737" y="4054770"/>
            <a:ext cx="886398" cy="2542582"/>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5" name="図 14"/>
          <p:cNvPicPr/>
          <p:nvPr/>
        </p:nvPicPr>
        <p:blipFill>
          <a:blip r:embed="rId3" cstate="print"/>
          <a:srcRect/>
          <a:stretch>
            <a:fillRect/>
          </a:stretch>
        </p:blipFill>
        <p:spPr bwMode="auto">
          <a:xfrm>
            <a:off x="2123728" y="2492897"/>
            <a:ext cx="5184576" cy="1142364"/>
          </a:xfrm>
          <a:prstGeom prst="rect">
            <a:avLst/>
          </a:prstGeom>
          <a:noFill/>
          <a:ln w="9525">
            <a:noFill/>
            <a:miter lim="800000"/>
            <a:headEnd/>
            <a:tailEnd/>
          </a:ln>
        </p:spPr>
      </p:pic>
      <p:sp>
        <p:nvSpPr>
          <p:cNvPr id="18" name="スライド番号プレースホルダ 17"/>
          <p:cNvSpPr>
            <a:spLocks noGrp="1"/>
          </p:cNvSpPr>
          <p:nvPr>
            <p:ph type="sldNum" sz="quarter" idx="12"/>
          </p:nvPr>
        </p:nvSpPr>
        <p:spPr/>
        <p:txBody>
          <a:bodyPr/>
          <a:lstStyle/>
          <a:p>
            <a:fld id="{13C53433-21DB-4AC6-807D-54EC76DB8370}" type="slidenum">
              <a:rPr kumimoji="1" lang="ja-JP" altLang="en-US" smtClean="0"/>
              <a:pPr/>
              <a:t>10</a:t>
            </a:fld>
            <a:endParaRPr kumimoji="1" lang="ja-JP" altLang="en-US"/>
          </a:p>
        </p:txBody>
      </p:sp>
      <p:sp>
        <p:nvSpPr>
          <p:cNvPr id="12" name="正方形/長方形 11"/>
          <p:cNvSpPr/>
          <p:nvPr/>
        </p:nvSpPr>
        <p:spPr>
          <a:xfrm rot="5400000">
            <a:off x="-156409" y="33545"/>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318</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144000" cy="4766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05800" y="-34290"/>
            <a:ext cx="8435280" cy="562074"/>
          </a:xfrm>
        </p:spPr>
        <p:txBody>
          <a:bodyPr>
            <a:normAutofit/>
          </a:bodyPr>
          <a:lstStyle/>
          <a:p>
            <a:pPr algn="l"/>
            <a:r>
              <a:rPr lang="ja-JP" altLang="en-US" sz="2000" dirty="0"/>
              <a:t>２</a:t>
            </a:r>
            <a:r>
              <a:rPr kumimoji="1" lang="ja-JP" altLang="en-US" sz="2000" dirty="0" smtClean="0"/>
              <a:t>．第５期介護保険事業計画における整備状況</a:t>
            </a:r>
            <a:r>
              <a:rPr lang="ja-JP" altLang="en-US" sz="2000" dirty="0" smtClean="0"/>
              <a:t>②</a:t>
            </a:r>
            <a:endParaRPr kumimoji="1" lang="ja-JP" altLang="en-US" sz="2000" dirty="0"/>
          </a:p>
        </p:txBody>
      </p:sp>
      <p:sp>
        <p:nvSpPr>
          <p:cNvPr id="7" name="テキスト ボックス 6"/>
          <p:cNvSpPr txBox="1"/>
          <p:nvPr/>
        </p:nvSpPr>
        <p:spPr>
          <a:xfrm>
            <a:off x="251520" y="563538"/>
            <a:ext cx="8712968" cy="1754326"/>
          </a:xfrm>
          <a:prstGeom prst="rect">
            <a:avLst/>
          </a:prstGeom>
          <a:noFill/>
          <a:ln w="12700">
            <a:solidFill>
              <a:schemeClr val="tx1">
                <a:lumMod val="50000"/>
                <a:lumOff val="50000"/>
              </a:schemeClr>
            </a:solidFill>
            <a:prstDash val="sysDash"/>
          </a:ln>
        </p:spPr>
        <p:txBody>
          <a:bodyPr wrap="square" rtlCol="0">
            <a:spAutoFit/>
          </a:bodyPr>
          <a:lstStyle/>
          <a:p>
            <a:pPr marL="182563" indent="-182563">
              <a:buFont typeface="Wingdings" pitchFamily="2" charset="2"/>
              <a:buChar char="u"/>
            </a:pPr>
            <a:r>
              <a:rPr lang="ja-JP" altLang="en-US" sz="1200" u="sng" dirty="0" smtClean="0">
                <a:latin typeface="+mn-ea"/>
              </a:rPr>
              <a:t>第５期計画において定期巡回・随時対応サービスの整備計画のある保険者</a:t>
            </a:r>
            <a:r>
              <a:rPr lang="ja-JP" altLang="en-US" sz="1200" dirty="0" smtClean="0">
                <a:latin typeface="+mn-ea"/>
              </a:rPr>
              <a:t>と、</a:t>
            </a:r>
            <a:r>
              <a:rPr lang="ja-JP" altLang="en-US" sz="1200" u="sng" dirty="0" smtClean="0">
                <a:latin typeface="+mn-ea"/>
              </a:rPr>
              <a:t>整備計画のない保険者のうち「サービスの内容が地域の特性に合わないため」を理由として選択した保険者</a:t>
            </a:r>
            <a:r>
              <a:rPr lang="ja-JP" altLang="en-US" sz="1200" dirty="0" smtClean="0">
                <a:latin typeface="+mn-ea"/>
              </a:rPr>
              <a:t>について、「訪問介護」のサービス利用者数を比較すると、「人口</a:t>
            </a:r>
            <a:r>
              <a:rPr lang="en-US" altLang="ja-JP" sz="1200" dirty="0" smtClean="0">
                <a:latin typeface="+mn-ea"/>
              </a:rPr>
              <a:t>10</a:t>
            </a:r>
            <a:r>
              <a:rPr lang="ja-JP" altLang="en-US" sz="1200" dirty="0" smtClean="0">
                <a:latin typeface="+mn-ea"/>
              </a:rPr>
              <a:t>万人以上</a:t>
            </a:r>
            <a:r>
              <a:rPr lang="en-US" altLang="ja-JP" sz="1200" dirty="0" smtClean="0">
                <a:latin typeface="+mn-ea"/>
              </a:rPr>
              <a:t>30</a:t>
            </a:r>
            <a:r>
              <a:rPr lang="ja-JP" altLang="en-US" sz="1200" dirty="0" smtClean="0">
                <a:latin typeface="+mn-ea"/>
              </a:rPr>
              <a:t>万人未満」では、整備計画のない保険者の平均利用者数が</a:t>
            </a:r>
            <a:r>
              <a:rPr lang="en-US" altLang="ja-JP" sz="1200" dirty="0" smtClean="0">
                <a:latin typeface="+mn-ea"/>
              </a:rPr>
              <a:t>1,368</a:t>
            </a:r>
            <a:r>
              <a:rPr lang="ja-JP" altLang="en-US" sz="1200" dirty="0" smtClean="0">
                <a:latin typeface="+mn-ea"/>
              </a:rPr>
              <a:t>人に対し、整備計画のある保険者が</a:t>
            </a:r>
            <a:r>
              <a:rPr lang="en-US" altLang="ja-JP" sz="1200" dirty="0" smtClean="0">
                <a:latin typeface="+mn-ea"/>
              </a:rPr>
              <a:t>1,118</a:t>
            </a:r>
            <a:r>
              <a:rPr lang="ja-JP" altLang="en-US" sz="1200" dirty="0" smtClean="0">
                <a:latin typeface="+mn-ea"/>
              </a:rPr>
              <a:t>人であり、整備を計画した保険者よりも、整備を計画しなかった保険者の平均利用者数の方が多かった。「人口</a:t>
            </a:r>
            <a:r>
              <a:rPr lang="en-US" altLang="ja-JP" sz="1200" dirty="0" smtClean="0">
                <a:latin typeface="+mn-ea"/>
              </a:rPr>
              <a:t>5</a:t>
            </a:r>
            <a:r>
              <a:rPr lang="ja-JP" altLang="en-US" sz="1200" dirty="0" smtClean="0">
                <a:latin typeface="+mn-ea"/>
              </a:rPr>
              <a:t>万人以上</a:t>
            </a:r>
            <a:r>
              <a:rPr lang="en-US" altLang="ja-JP" sz="1200" dirty="0" smtClean="0">
                <a:latin typeface="+mn-ea"/>
              </a:rPr>
              <a:t>10</a:t>
            </a:r>
            <a:r>
              <a:rPr lang="ja-JP" altLang="en-US" sz="1200" dirty="0" smtClean="0">
                <a:latin typeface="+mn-ea"/>
              </a:rPr>
              <a:t>万人未満」では、整備計画のない保険者の平均利用者数が</a:t>
            </a:r>
            <a:r>
              <a:rPr lang="en-US" altLang="ja-JP" sz="1200" dirty="0" smtClean="0">
                <a:latin typeface="+mn-ea"/>
              </a:rPr>
              <a:t>462</a:t>
            </a:r>
            <a:r>
              <a:rPr lang="ja-JP" altLang="en-US" sz="1200" dirty="0" smtClean="0">
                <a:latin typeface="+mn-ea"/>
              </a:rPr>
              <a:t>人に対し、整備計画のある保険者が</a:t>
            </a:r>
            <a:r>
              <a:rPr lang="en-US" altLang="ja-JP" sz="1200" dirty="0" smtClean="0">
                <a:latin typeface="+mn-ea"/>
              </a:rPr>
              <a:t>437</a:t>
            </a:r>
            <a:r>
              <a:rPr lang="ja-JP" altLang="en-US" sz="1200" dirty="0" smtClean="0">
                <a:latin typeface="+mn-ea"/>
              </a:rPr>
              <a:t>人とほぼ同程度であるが、「人口１万人以上５万人未満」では、整備計画のない保険者の平均利用者数が</a:t>
            </a:r>
            <a:r>
              <a:rPr lang="en-US" altLang="ja-JP" sz="1200" dirty="0" smtClean="0">
                <a:latin typeface="+mn-ea"/>
              </a:rPr>
              <a:t>279</a:t>
            </a:r>
            <a:r>
              <a:rPr lang="ja-JP" altLang="en-US" sz="1200" dirty="0" smtClean="0">
                <a:latin typeface="+mn-ea"/>
              </a:rPr>
              <a:t>人に対し、整備計画のある保険者が</a:t>
            </a:r>
            <a:r>
              <a:rPr lang="en-US" altLang="ja-JP" sz="1200" dirty="0" smtClean="0">
                <a:latin typeface="+mn-ea"/>
              </a:rPr>
              <a:t>206</a:t>
            </a:r>
            <a:r>
              <a:rPr lang="ja-JP" altLang="en-US" sz="1200" dirty="0" smtClean="0">
                <a:latin typeface="+mn-ea"/>
              </a:rPr>
              <a:t>人と、整備計画のある保険者よりも平均利用者数が少なかった（図表</a:t>
            </a:r>
            <a:r>
              <a:rPr lang="en-US" altLang="ja-JP" sz="1200" dirty="0" smtClean="0">
                <a:latin typeface="+mn-ea"/>
              </a:rPr>
              <a:t>11</a:t>
            </a:r>
            <a:r>
              <a:rPr lang="ja-JP" altLang="en-US" sz="1200" dirty="0" smtClean="0">
                <a:latin typeface="+mn-ea"/>
              </a:rPr>
              <a:t>）。</a:t>
            </a:r>
            <a:endParaRPr lang="en-US" altLang="ja-JP" sz="1200" dirty="0" smtClean="0">
              <a:latin typeface="+mn-ea"/>
            </a:endParaRPr>
          </a:p>
          <a:p>
            <a:pPr marL="182563" indent="-182563">
              <a:buFont typeface="Wingdings" pitchFamily="2" charset="2"/>
              <a:buChar char="u"/>
            </a:pPr>
            <a:r>
              <a:rPr lang="ja-JP" altLang="en-US" sz="1200" dirty="0" smtClean="0">
                <a:latin typeface="+mn-ea"/>
              </a:rPr>
              <a:t>また、「通所介護」について比較すると、いずれの人口規模区分においても、整備計画のある保険者より、整備計画のない保険者の平均利用者数の方が多かった（図表</a:t>
            </a:r>
            <a:r>
              <a:rPr lang="en-US" altLang="ja-JP" sz="1200" dirty="0" smtClean="0">
                <a:latin typeface="+mn-ea"/>
              </a:rPr>
              <a:t>12</a:t>
            </a:r>
            <a:r>
              <a:rPr lang="ja-JP" altLang="en-US" sz="1200" dirty="0" smtClean="0">
                <a:latin typeface="+mn-ea"/>
              </a:rPr>
              <a:t>）。</a:t>
            </a:r>
            <a:endParaRPr lang="en-US" altLang="ja-JP" sz="1200" dirty="0" smtClean="0">
              <a:latin typeface="+mn-ea"/>
            </a:endParaRPr>
          </a:p>
        </p:txBody>
      </p:sp>
      <p:sp>
        <p:nvSpPr>
          <p:cNvPr id="11" name="テキスト ボックス 10"/>
          <p:cNvSpPr txBox="1"/>
          <p:nvPr/>
        </p:nvSpPr>
        <p:spPr>
          <a:xfrm>
            <a:off x="2627784" y="2348880"/>
            <a:ext cx="4378122" cy="261610"/>
          </a:xfrm>
          <a:prstGeom prst="rect">
            <a:avLst/>
          </a:prstGeom>
          <a:noFill/>
        </p:spPr>
        <p:txBody>
          <a:bodyPr wrap="none" rtlCol="0">
            <a:spAutoFit/>
          </a:bodyPr>
          <a:lstStyle/>
          <a:p>
            <a:r>
              <a:rPr lang="ja-JP" altLang="en-US" sz="1100" dirty="0" smtClean="0">
                <a:latin typeface="+mn-ea"/>
              </a:rPr>
              <a:t>図表</a:t>
            </a:r>
            <a:r>
              <a:rPr lang="en-US" altLang="ja-JP" sz="1100" dirty="0" smtClean="0">
                <a:latin typeface="+mn-ea"/>
              </a:rPr>
              <a:t>11</a:t>
            </a:r>
            <a:r>
              <a:rPr lang="ja-JP" altLang="en-US" sz="1100" dirty="0" smtClean="0">
                <a:latin typeface="+mn-ea"/>
              </a:rPr>
              <a:t>　</a:t>
            </a:r>
            <a:r>
              <a:rPr lang="ja-JP" altLang="ja-JP" sz="1100" dirty="0" smtClean="0">
                <a:latin typeface="+mn-ea"/>
              </a:rPr>
              <a:t> （訪問介護）人口規模別にみた平均サービス利用者数の比較 </a:t>
            </a:r>
            <a:endParaRPr kumimoji="1" lang="ja-JP" altLang="en-US" sz="1100" dirty="0">
              <a:latin typeface="+mn-ea"/>
            </a:endParaRPr>
          </a:p>
        </p:txBody>
      </p:sp>
      <p:sp>
        <p:nvSpPr>
          <p:cNvPr id="18" name="スライド番号プレースホルダ 17"/>
          <p:cNvSpPr>
            <a:spLocks noGrp="1"/>
          </p:cNvSpPr>
          <p:nvPr>
            <p:ph type="sldNum" sz="quarter" idx="12"/>
          </p:nvPr>
        </p:nvSpPr>
        <p:spPr/>
        <p:txBody>
          <a:bodyPr/>
          <a:lstStyle/>
          <a:p>
            <a:fld id="{13C53433-21DB-4AC6-807D-54EC76DB8370}" type="slidenum">
              <a:rPr kumimoji="1" lang="ja-JP" altLang="en-US" smtClean="0"/>
              <a:pPr/>
              <a:t>11</a:t>
            </a:fld>
            <a:endParaRPr kumimoji="1" lang="ja-JP" altLang="en-US"/>
          </a:p>
        </p:txBody>
      </p:sp>
      <p:sp>
        <p:nvSpPr>
          <p:cNvPr id="19" name="テキスト ボックス 18"/>
          <p:cNvSpPr txBox="1"/>
          <p:nvPr/>
        </p:nvSpPr>
        <p:spPr>
          <a:xfrm>
            <a:off x="2627784" y="4487376"/>
            <a:ext cx="4378122" cy="261610"/>
          </a:xfrm>
          <a:prstGeom prst="rect">
            <a:avLst/>
          </a:prstGeom>
          <a:noFill/>
        </p:spPr>
        <p:txBody>
          <a:bodyPr wrap="none" rtlCol="0">
            <a:spAutoFit/>
          </a:bodyPr>
          <a:lstStyle/>
          <a:p>
            <a:r>
              <a:rPr lang="ja-JP" altLang="en-US" sz="1100" dirty="0" smtClean="0">
                <a:latin typeface="+mn-ea"/>
              </a:rPr>
              <a:t>図表</a:t>
            </a:r>
            <a:r>
              <a:rPr lang="en-US" altLang="ja-JP" sz="1100" dirty="0" smtClean="0">
                <a:latin typeface="+mn-ea"/>
              </a:rPr>
              <a:t>12</a:t>
            </a:r>
            <a:r>
              <a:rPr lang="ja-JP" altLang="en-US" sz="1100" dirty="0" smtClean="0">
                <a:latin typeface="+mn-ea"/>
              </a:rPr>
              <a:t>　</a:t>
            </a:r>
            <a:r>
              <a:rPr lang="ja-JP" altLang="ja-JP" sz="1100" dirty="0" smtClean="0">
                <a:latin typeface="+mn-ea"/>
              </a:rPr>
              <a:t> （</a:t>
            </a:r>
            <a:r>
              <a:rPr lang="ja-JP" altLang="en-US" sz="1100" dirty="0" smtClean="0">
                <a:latin typeface="+mn-ea"/>
              </a:rPr>
              <a:t>通所</a:t>
            </a:r>
            <a:r>
              <a:rPr lang="ja-JP" altLang="ja-JP" sz="1100" dirty="0" smtClean="0">
                <a:latin typeface="+mn-ea"/>
              </a:rPr>
              <a:t>介護）人口規模別にみた平均サービス利用者数の比較 </a:t>
            </a:r>
            <a:endParaRPr kumimoji="1" lang="ja-JP" altLang="en-US" sz="1100" dirty="0">
              <a:latin typeface="+mn-ea"/>
            </a:endParaRPr>
          </a:p>
        </p:txBody>
      </p:sp>
      <p:sp>
        <p:nvSpPr>
          <p:cNvPr id="10" name="テキスト ボックス 9"/>
          <p:cNvSpPr txBox="1"/>
          <p:nvPr/>
        </p:nvSpPr>
        <p:spPr>
          <a:xfrm>
            <a:off x="899592" y="6566725"/>
            <a:ext cx="7648248" cy="230832"/>
          </a:xfrm>
          <a:prstGeom prst="rect">
            <a:avLst/>
          </a:prstGeom>
          <a:noFill/>
        </p:spPr>
        <p:txBody>
          <a:bodyPr wrap="none" rtlCol="0">
            <a:spAutoFit/>
          </a:bodyPr>
          <a:lstStyle/>
          <a:p>
            <a:r>
              <a:rPr lang="ja-JP" altLang="ja-JP" sz="900" dirty="0" smtClean="0"/>
              <a:t>※人口規模「</a:t>
            </a:r>
            <a:r>
              <a:rPr lang="en-US" altLang="ja-JP" sz="900" dirty="0" smtClean="0"/>
              <a:t>30</a:t>
            </a:r>
            <a:r>
              <a:rPr lang="ja-JP" altLang="ja-JP" sz="900" dirty="0" smtClean="0"/>
              <a:t>万人以上」の保険者については、整備計画</a:t>
            </a:r>
            <a:r>
              <a:rPr lang="ja-JP" altLang="en-US" sz="900" dirty="0" smtClean="0"/>
              <a:t>のない</a:t>
            </a:r>
            <a:r>
              <a:rPr lang="ja-JP" altLang="ja-JP" sz="900" dirty="0" smtClean="0"/>
              <a:t>保険者（理由：地域の特性に合わない）のｎ数が１であったため、比較をおこなっていない。</a:t>
            </a:r>
            <a:endParaRPr kumimoji="1" lang="ja-JP" altLang="en-US" sz="900" dirty="0"/>
          </a:p>
        </p:txBody>
      </p:sp>
      <p:pic>
        <p:nvPicPr>
          <p:cNvPr id="14" name="図 13"/>
          <p:cNvPicPr/>
          <p:nvPr/>
        </p:nvPicPr>
        <p:blipFill>
          <a:blip r:embed="rId2" cstate="print"/>
          <a:srcRect/>
          <a:stretch>
            <a:fillRect/>
          </a:stretch>
        </p:blipFill>
        <p:spPr bwMode="auto">
          <a:xfrm>
            <a:off x="1802823" y="2589162"/>
            <a:ext cx="5706199" cy="1870719"/>
          </a:xfrm>
          <a:prstGeom prst="rect">
            <a:avLst/>
          </a:prstGeom>
          <a:noFill/>
          <a:ln w="9525">
            <a:noFill/>
            <a:miter lim="800000"/>
            <a:headEnd/>
            <a:tailEnd/>
          </a:ln>
        </p:spPr>
      </p:pic>
      <p:pic>
        <p:nvPicPr>
          <p:cNvPr id="15" name="図 14"/>
          <p:cNvPicPr/>
          <p:nvPr/>
        </p:nvPicPr>
        <p:blipFill>
          <a:blip r:embed="rId3" cstate="print"/>
          <a:srcRect/>
          <a:stretch>
            <a:fillRect/>
          </a:stretch>
        </p:blipFill>
        <p:spPr bwMode="auto">
          <a:xfrm>
            <a:off x="1792986" y="4720042"/>
            <a:ext cx="5760640" cy="1871723"/>
          </a:xfrm>
          <a:prstGeom prst="rect">
            <a:avLst/>
          </a:prstGeom>
          <a:noFill/>
          <a:ln w="9525">
            <a:noFill/>
            <a:miter lim="800000"/>
            <a:headEnd/>
            <a:tailEnd/>
          </a:ln>
        </p:spPr>
      </p:pic>
      <p:sp>
        <p:nvSpPr>
          <p:cNvPr id="12" name="正方形/長方形 11"/>
          <p:cNvSpPr/>
          <p:nvPr/>
        </p:nvSpPr>
        <p:spPr>
          <a:xfrm rot="5400000">
            <a:off x="-155319" y="6514265"/>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319</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p:nvPr/>
        </p:nvPicPr>
        <p:blipFill>
          <a:blip r:embed="rId2" cstate="print"/>
          <a:srcRect/>
          <a:stretch>
            <a:fillRect/>
          </a:stretch>
        </p:blipFill>
        <p:spPr bwMode="auto">
          <a:xfrm>
            <a:off x="1698309" y="2348880"/>
            <a:ext cx="5562183" cy="1294129"/>
          </a:xfrm>
          <a:prstGeom prst="rect">
            <a:avLst/>
          </a:prstGeom>
          <a:noFill/>
          <a:ln w="9525">
            <a:noFill/>
            <a:miter lim="800000"/>
            <a:headEnd/>
            <a:tailEnd/>
          </a:ln>
        </p:spPr>
      </p:pic>
      <p:pic>
        <p:nvPicPr>
          <p:cNvPr id="18" name="図 17"/>
          <p:cNvPicPr/>
          <p:nvPr/>
        </p:nvPicPr>
        <p:blipFill>
          <a:blip r:embed="rId3" cstate="print"/>
          <a:srcRect/>
          <a:stretch>
            <a:fillRect/>
          </a:stretch>
        </p:blipFill>
        <p:spPr bwMode="auto">
          <a:xfrm>
            <a:off x="1698309" y="3960460"/>
            <a:ext cx="5544616" cy="1606144"/>
          </a:xfrm>
          <a:prstGeom prst="rect">
            <a:avLst/>
          </a:prstGeom>
          <a:noFill/>
          <a:ln w="9525">
            <a:noFill/>
            <a:miter lim="800000"/>
            <a:headEnd/>
            <a:tailEnd/>
          </a:ln>
        </p:spPr>
      </p:pic>
      <p:sp>
        <p:nvSpPr>
          <p:cNvPr id="6" name="正方形/長方形 5"/>
          <p:cNvSpPr/>
          <p:nvPr/>
        </p:nvSpPr>
        <p:spPr>
          <a:xfrm>
            <a:off x="0" y="0"/>
            <a:ext cx="9144000" cy="4766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05800" y="-34290"/>
            <a:ext cx="8435280" cy="562074"/>
          </a:xfrm>
        </p:spPr>
        <p:txBody>
          <a:bodyPr>
            <a:normAutofit/>
          </a:bodyPr>
          <a:lstStyle/>
          <a:p>
            <a:pPr algn="l"/>
            <a:r>
              <a:rPr lang="ja-JP" altLang="en-US" sz="2000" dirty="0"/>
              <a:t>２</a:t>
            </a:r>
            <a:r>
              <a:rPr kumimoji="1" lang="ja-JP" altLang="en-US" sz="2000" dirty="0" smtClean="0"/>
              <a:t>．第５期介護保険事業計画における整備状況③</a:t>
            </a:r>
            <a:endParaRPr kumimoji="1" lang="ja-JP" altLang="en-US" sz="2000" dirty="0"/>
          </a:p>
        </p:txBody>
      </p:sp>
      <p:sp>
        <p:nvSpPr>
          <p:cNvPr id="7" name="テキスト ボックス 6"/>
          <p:cNvSpPr txBox="1"/>
          <p:nvPr/>
        </p:nvSpPr>
        <p:spPr>
          <a:xfrm>
            <a:off x="251520" y="563538"/>
            <a:ext cx="8712968" cy="1015663"/>
          </a:xfrm>
          <a:prstGeom prst="rect">
            <a:avLst/>
          </a:prstGeom>
          <a:noFill/>
          <a:ln w="12700">
            <a:solidFill>
              <a:schemeClr val="tx1">
                <a:lumMod val="50000"/>
                <a:lumOff val="50000"/>
              </a:schemeClr>
            </a:solidFill>
            <a:prstDash val="sysDash"/>
          </a:ln>
        </p:spPr>
        <p:txBody>
          <a:bodyPr wrap="square" rtlCol="0">
            <a:spAutoFit/>
          </a:bodyPr>
          <a:lstStyle/>
          <a:p>
            <a:pPr marL="182563" indent="-182563">
              <a:buFont typeface="Wingdings" pitchFamily="2" charset="2"/>
              <a:buChar char="u"/>
            </a:pPr>
            <a:r>
              <a:rPr lang="ja-JP" altLang="ja-JP" sz="1200" dirty="0">
                <a:latin typeface="+mn-ea"/>
              </a:rPr>
              <a:t>整備計画のない保険者のうち、調査時点までに事業者からの問合せ、相談のあった保険者は約２割であった（</a:t>
            </a:r>
            <a:r>
              <a:rPr lang="ja-JP" altLang="ja-JP" sz="1200" dirty="0" smtClean="0">
                <a:latin typeface="+mn-ea"/>
              </a:rPr>
              <a:t>図表</a:t>
            </a:r>
            <a:r>
              <a:rPr lang="en-US" altLang="ja-JP" sz="1200" dirty="0" smtClean="0">
                <a:latin typeface="+mn-ea"/>
              </a:rPr>
              <a:t>13</a:t>
            </a:r>
            <a:r>
              <a:rPr lang="ja-JP" altLang="ja-JP" sz="1200" dirty="0" smtClean="0">
                <a:latin typeface="+mn-ea"/>
              </a:rPr>
              <a:t>）</a:t>
            </a:r>
            <a:r>
              <a:rPr lang="ja-JP" altLang="ja-JP" sz="1200" dirty="0">
                <a:latin typeface="+mn-ea"/>
              </a:rPr>
              <a:t>。また、整備計画のない保険者の事業所から申請があった場合の対応をみると、「特に方針は決めていない」が</a:t>
            </a:r>
            <a:r>
              <a:rPr lang="en-US" altLang="ja-JP" sz="1200" dirty="0">
                <a:latin typeface="+mn-ea"/>
              </a:rPr>
              <a:t>52.0</a:t>
            </a:r>
            <a:r>
              <a:rPr lang="ja-JP" altLang="ja-JP" sz="1200" dirty="0">
                <a:latin typeface="+mn-ea"/>
              </a:rPr>
              <a:t>％と最も高いが、一方で「原則、申請は受け付けていない」とした保険者が</a:t>
            </a:r>
            <a:r>
              <a:rPr lang="en-US" altLang="ja-JP" sz="1200" dirty="0">
                <a:latin typeface="+mn-ea"/>
              </a:rPr>
              <a:t>17.5</a:t>
            </a:r>
            <a:r>
              <a:rPr lang="ja-JP" altLang="ja-JP" sz="1200" dirty="0">
                <a:latin typeface="+mn-ea"/>
              </a:rPr>
              <a:t>％となっていた（</a:t>
            </a:r>
            <a:r>
              <a:rPr lang="ja-JP" altLang="ja-JP" sz="1200" dirty="0" smtClean="0">
                <a:latin typeface="+mn-ea"/>
              </a:rPr>
              <a:t>図表</a:t>
            </a:r>
            <a:r>
              <a:rPr lang="en-US" altLang="ja-JP" sz="1200" dirty="0" smtClean="0">
                <a:latin typeface="+mn-ea"/>
              </a:rPr>
              <a:t>14</a:t>
            </a:r>
            <a:r>
              <a:rPr lang="ja-JP" altLang="ja-JP" sz="1200" dirty="0" smtClean="0">
                <a:latin typeface="+mn-ea"/>
              </a:rPr>
              <a:t>）。</a:t>
            </a:r>
            <a:endParaRPr lang="en-US" altLang="ja-JP" sz="1200" dirty="0" smtClean="0">
              <a:latin typeface="+mn-ea"/>
            </a:endParaRPr>
          </a:p>
          <a:p>
            <a:pPr marL="182563" indent="-182563">
              <a:buFont typeface="Wingdings" pitchFamily="2" charset="2"/>
              <a:buChar char="u"/>
            </a:pPr>
            <a:r>
              <a:rPr lang="ja-JP" altLang="en-US" sz="1200" dirty="0" smtClean="0">
                <a:latin typeface="+mn-ea"/>
              </a:rPr>
              <a:t>また、</a:t>
            </a:r>
            <a:r>
              <a:rPr lang="ja-JP" altLang="ja-JP" sz="1200" dirty="0" smtClean="0">
                <a:latin typeface="+mn-ea"/>
              </a:rPr>
              <a:t>申請</a:t>
            </a:r>
            <a:r>
              <a:rPr lang="ja-JP" altLang="ja-JP" sz="1200" dirty="0">
                <a:latin typeface="+mn-ea"/>
              </a:rPr>
              <a:t>を受け付けていない理由について、自由回答の記述をみると</a:t>
            </a:r>
            <a:r>
              <a:rPr lang="ja-JP" altLang="ja-JP" sz="1200" dirty="0" smtClean="0">
                <a:latin typeface="+mn-ea"/>
              </a:rPr>
              <a:t>、「</a:t>
            </a:r>
            <a:r>
              <a:rPr lang="ja-JP" altLang="ja-JP" sz="1200" dirty="0">
                <a:latin typeface="+mn-ea"/>
              </a:rPr>
              <a:t>第５期計画において整備の計画がないため」として</a:t>
            </a:r>
            <a:r>
              <a:rPr lang="ja-JP" altLang="ja-JP" sz="1200" dirty="0" smtClean="0">
                <a:latin typeface="+mn-ea"/>
              </a:rPr>
              <a:t>いた</a:t>
            </a:r>
            <a:r>
              <a:rPr lang="ja-JP" altLang="en-US" sz="1200" dirty="0" smtClean="0">
                <a:latin typeface="+mn-ea"/>
              </a:rPr>
              <a:t>保険者が多くみられた</a:t>
            </a:r>
            <a:r>
              <a:rPr lang="ja-JP" altLang="ja-JP" sz="1200" dirty="0" smtClean="0">
                <a:latin typeface="+mn-ea"/>
              </a:rPr>
              <a:t>。</a:t>
            </a:r>
            <a:endParaRPr lang="en-US" altLang="ja-JP" sz="1200" dirty="0" smtClean="0">
              <a:latin typeface="+mn-ea"/>
            </a:endParaRPr>
          </a:p>
        </p:txBody>
      </p:sp>
      <p:sp>
        <p:nvSpPr>
          <p:cNvPr id="11" name="テキスト ボックス 10"/>
          <p:cNvSpPr txBox="1"/>
          <p:nvPr/>
        </p:nvSpPr>
        <p:spPr>
          <a:xfrm>
            <a:off x="3138469" y="2099403"/>
            <a:ext cx="2741456" cy="261610"/>
          </a:xfrm>
          <a:prstGeom prst="rect">
            <a:avLst/>
          </a:prstGeom>
          <a:noFill/>
        </p:spPr>
        <p:txBody>
          <a:bodyPr wrap="none" rtlCol="0">
            <a:spAutoFit/>
          </a:bodyPr>
          <a:lstStyle/>
          <a:p>
            <a:r>
              <a:rPr lang="ja-JP" altLang="en-US" sz="1100" dirty="0" smtClean="0">
                <a:latin typeface="+mn-ea"/>
              </a:rPr>
              <a:t>図表</a:t>
            </a:r>
            <a:r>
              <a:rPr lang="en-US" altLang="ja-JP" sz="1100" dirty="0" smtClean="0">
                <a:latin typeface="+mn-ea"/>
              </a:rPr>
              <a:t>13</a:t>
            </a:r>
            <a:r>
              <a:rPr lang="ja-JP" altLang="en-US" sz="1100" dirty="0" smtClean="0">
                <a:latin typeface="+mn-ea"/>
              </a:rPr>
              <a:t>　</a:t>
            </a:r>
            <a:r>
              <a:rPr lang="ja-JP" altLang="ja-JP" sz="1100" dirty="0" smtClean="0">
                <a:latin typeface="+mn-ea"/>
              </a:rPr>
              <a:t>事業所</a:t>
            </a:r>
            <a:r>
              <a:rPr lang="ja-JP" altLang="ja-JP" sz="1100" dirty="0">
                <a:latin typeface="+mn-ea"/>
              </a:rPr>
              <a:t>からの問合せ、相談の有無</a:t>
            </a:r>
            <a:endParaRPr kumimoji="1" lang="ja-JP" altLang="en-US" sz="1100" dirty="0">
              <a:latin typeface="+mn-ea"/>
            </a:endParaRPr>
          </a:p>
        </p:txBody>
      </p:sp>
      <p:sp>
        <p:nvSpPr>
          <p:cNvPr id="13" name="テキスト ボックス 12"/>
          <p:cNvSpPr txBox="1"/>
          <p:nvPr/>
        </p:nvSpPr>
        <p:spPr>
          <a:xfrm>
            <a:off x="3138469" y="3717032"/>
            <a:ext cx="2884123" cy="261610"/>
          </a:xfrm>
          <a:prstGeom prst="rect">
            <a:avLst/>
          </a:prstGeom>
          <a:noFill/>
        </p:spPr>
        <p:txBody>
          <a:bodyPr wrap="none" rtlCol="0">
            <a:spAutoFit/>
          </a:bodyPr>
          <a:lstStyle/>
          <a:p>
            <a:r>
              <a:rPr lang="ja-JP" altLang="en-US" sz="1100" dirty="0" smtClean="0">
                <a:latin typeface="+mn-ea"/>
              </a:rPr>
              <a:t>図表</a:t>
            </a:r>
            <a:r>
              <a:rPr lang="en-US" altLang="ja-JP" sz="1100" dirty="0" smtClean="0">
                <a:latin typeface="+mn-ea"/>
              </a:rPr>
              <a:t>14</a:t>
            </a:r>
            <a:r>
              <a:rPr lang="ja-JP" altLang="en-US" sz="1100" dirty="0" smtClean="0">
                <a:latin typeface="+mn-ea"/>
              </a:rPr>
              <a:t>　</a:t>
            </a:r>
            <a:r>
              <a:rPr lang="ja-JP" altLang="ja-JP" sz="1100" dirty="0">
                <a:latin typeface="+mn-ea"/>
              </a:rPr>
              <a:t>事業所から申請があった場合の対応</a:t>
            </a:r>
            <a:endParaRPr lang="ja-JP" altLang="en-US" sz="1100" dirty="0">
              <a:latin typeface="+mn-ea"/>
            </a:endParaRPr>
          </a:p>
        </p:txBody>
      </p:sp>
      <p:sp>
        <p:nvSpPr>
          <p:cNvPr id="19" name="正方形/長方形 18"/>
          <p:cNvSpPr/>
          <p:nvPr/>
        </p:nvSpPr>
        <p:spPr>
          <a:xfrm>
            <a:off x="2123728" y="4315418"/>
            <a:ext cx="886398" cy="481734"/>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スライド番号プレースホルダ 19"/>
          <p:cNvSpPr>
            <a:spLocks noGrp="1"/>
          </p:cNvSpPr>
          <p:nvPr>
            <p:ph type="sldNum" sz="quarter" idx="12"/>
          </p:nvPr>
        </p:nvSpPr>
        <p:spPr/>
        <p:txBody>
          <a:bodyPr/>
          <a:lstStyle/>
          <a:p>
            <a:fld id="{13C53433-21DB-4AC6-807D-54EC76DB8370}" type="slidenum">
              <a:rPr kumimoji="1" lang="ja-JP" altLang="en-US" smtClean="0"/>
              <a:pPr/>
              <a:t>12</a:t>
            </a:fld>
            <a:endParaRPr kumimoji="1" lang="ja-JP" altLang="en-US"/>
          </a:p>
        </p:txBody>
      </p:sp>
      <p:sp>
        <p:nvSpPr>
          <p:cNvPr id="14" name="正方形/長方形 13"/>
          <p:cNvSpPr/>
          <p:nvPr/>
        </p:nvSpPr>
        <p:spPr>
          <a:xfrm rot="5400000">
            <a:off x="-155319" y="33545"/>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320</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p:nvPr/>
        </p:nvPicPr>
        <p:blipFill>
          <a:blip r:embed="rId2" cstate="print"/>
          <a:srcRect/>
          <a:stretch>
            <a:fillRect/>
          </a:stretch>
        </p:blipFill>
        <p:spPr bwMode="auto">
          <a:xfrm>
            <a:off x="413683" y="3512160"/>
            <a:ext cx="4663418" cy="1861056"/>
          </a:xfrm>
          <a:prstGeom prst="rect">
            <a:avLst/>
          </a:prstGeom>
          <a:noFill/>
          <a:ln w="9525">
            <a:noFill/>
            <a:miter lim="800000"/>
            <a:headEnd/>
            <a:tailEnd/>
          </a:ln>
        </p:spPr>
      </p:pic>
      <p:sp>
        <p:nvSpPr>
          <p:cNvPr id="6" name="正方形/長方形 5"/>
          <p:cNvSpPr/>
          <p:nvPr/>
        </p:nvSpPr>
        <p:spPr>
          <a:xfrm>
            <a:off x="0" y="0"/>
            <a:ext cx="9144000" cy="4766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05800" y="-34290"/>
            <a:ext cx="8435280" cy="562074"/>
          </a:xfrm>
        </p:spPr>
        <p:txBody>
          <a:bodyPr>
            <a:normAutofit/>
          </a:bodyPr>
          <a:lstStyle/>
          <a:p>
            <a:pPr algn="l"/>
            <a:r>
              <a:rPr lang="ja-JP" altLang="en-US" sz="2000" dirty="0"/>
              <a:t>２</a:t>
            </a:r>
            <a:r>
              <a:rPr kumimoji="1" lang="ja-JP" altLang="en-US" sz="2000" dirty="0" smtClean="0"/>
              <a:t>．第５期介護保険事業計画における整備状況④</a:t>
            </a:r>
            <a:endParaRPr kumimoji="1" lang="ja-JP" altLang="en-US" sz="2000" dirty="0"/>
          </a:p>
        </p:txBody>
      </p:sp>
      <p:sp>
        <p:nvSpPr>
          <p:cNvPr id="7" name="テキスト ボックス 6"/>
          <p:cNvSpPr txBox="1"/>
          <p:nvPr/>
        </p:nvSpPr>
        <p:spPr>
          <a:xfrm>
            <a:off x="251520" y="563538"/>
            <a:ext cx="8712968" cy="1015663"/>
          </a:xfrm>
          <a:prstGeom prst="rect">
            <a:avLst/>
          </a:prstGeom>
          <a:noFill/>
          <a:ln w="12700">
            <a:solidFill>
              <a:schemeClr val="tx1">
                <a:lumMod val="50000"/>
                <a:lumOff val="50000"/>
              </a:schemeClr>
            </a:solidFill>
            <a:prstDash val="sysDash"/>
          </a:ln>
        </p:spPr>
        <p:txBody>
          <a:bodyPr wrap="square" rtlCol="0">
            <a:spAutoFit/>
          </a:bodyPr>
          <a:lstStyle/>
          <a:p>
            <a:pPr marL="182563" indent="-182563">
              <a:buFont typeface="Wingdings" pitchFamily="2" charset="2"/>
              <a:buChar char="u"/>
            </a:pPr>
            <a:r>
              <a:rPr lang="ja-JP" altLang="ja-JP" sz="1200" dirty="0">
                <a:latin typeface="+mn-ea"/>
              </a:rPr>
              <a:t>整備計画のある保険者のうち、計画通り進捗している保険者は全体の約４割であった（</a:t>
            </a:r>
            <a:r>
              <a:rPr lang="ja-JP" altLang="ja-JP" sz="1200" dirty="0" smtClean="0">
                <a:latin typeface="+mn-ea"/>
              </a:rPr>
              <a:t>図表</a:t>
            </a:r>
            <a:r>
              <a:rPr lang="en-US" altLang="ja-JP" sz="1200" dirty="0" smtClean="0">
                <a:latin typeface="+mn-ea"/>
              </a:rPr>
              <a:t>15</a:t>
            </a:r>
            <a:r>
              <a:rPr lang="ja-JP" altLang="ja-JP" sz="1200" dirty="0" smtClean="0">
                <a:latin typeface="+mn-ea"/>
              </a:rPr>
              <a:t>）。</a:t>
            </a:r>
            <a:endParaRPr lang="en-US" altLang="ja-JP" sz="1200" dirty="0" smtClean="0">
              <a:latin typeface="+mn-ea"/>
            </a:endParaRPr>
          </a:p>
          <a:p>
            <a:pPr marL="182563" indent="-182563">
              <a:buFont typeface="Wingdings" pitchFamily="2" charset="2"/>
              <a:buChar char="u"/>
            </a:pPr>
            <a:r>
              <a:rPr lang="ja-JP" altLang="ja-JP" sz="1200" dirty="0">
                <a:latin typeface="+mn-ea"/>
              </a:rPr>
              <a:t>計画通り進捗していない理由としては、「応募、申請がない／少ない」とした保険者が７割以上であった（</a:t>
            </a:r>
            <a:r>
              <a:rPr lang="ja-JP" altLang="ja-JP" sz="1200" dirty="0" smtClean="0">
                <a:latin typeface="+mn-ea"/>
              </a:rPr>
              <a:t>図表</a:t>
            </a:r>
            <a:r>
              <a:rPr lang="en-US" altLang="ja-JP" sz="1200" dirty="0" smtClean="0">
                <a:latin typeface="+mn-ea"/>
              </a:rPr>
              <a:t>16</a:t>
            </a:r>
            <a:r>
              <a:rPr lang="ja-JP" altLang="ja-JP" sz="1200" dirty="0" smtClean="0">
                <a:latin typeface="+mn-ea"/>
              </a:rPr>
              <a:t>）</a:t>
            </a:r>
            <a:r>
              <a:rPr lang="ja-JP" altLang="ja-JP" sz="1200" dirty="0">
                <a:latin typeface="+mn-ea"/>
              </a:rPr>
              <a:t>。また、その理由として考えられること、の問いに対し、「事業の採算性に不安があるため」とした保険者が約９割、「介護・看護職員の確保が困難なため」が約７割と高い一方で、「事業者がまだ十分理解していない」、「利用ニーズがないと事業者が考えているため」とした保険者も約４割と高い割合を示していた（</a:t>
            </a:r>
            <a:r>
              <a:rPr lang="ja-JP" altLang="ja-JP" sz="1200" dirty="0" smtClean="0">
                <a:latin typeface="+mn-ea"/>
              </a:rPr>
              <a:t>図表</a:t>
            </a:r>
            <a:r>
              <a:rPr lang="en-US" altLang="ja-JP" sz="1200" dirty="0" smtClean="0">
                <a:latin typeface="+mn-ea"/>
              </a:rPr>
              <a:t>17</a:t>
            </a:r>
            <a:r>
              <a:rPr lang="ja-JP" altLang="ja-JP" sz="1200" dirty="0" smtClean="0">
                <a:latin typeface="+mn-ea"/>
              </a:rPr>
              <a:t>）</a:t>
            </a:r>
            <a:r>
              <a:rPr lang="ja-JP" altLang="ja-JP" sz="1200" dirty="0">
                <a:latin typeface="+mn-ea"/>
              </a:rPr>
              <a:t>。</a:t>
            </a:r>
            <a:endParaRPr lang="en-US" altLang="ja-JP" sz="1200" dirty="0" smtClean="0">
              <a:latin typeface="+mn-ea"/>
            </a:endParaRPr>
          </a:p>
        </p:txBody>
      </p:sp>
      <p:sp>
        <p:nvSpPr>
          <p:cNvPr id="11" name="テキスト ボックス 10"/>
          <p:cNvSpPr txBox="1"/>
          <p:nvPr/>
        </p:nvSpPr>
        <p:spPr>
          <a:xfrm>
            <a:off x="3203848" y="1700808"/>
            <a:ext cx="2361544" cy="261610"/>
          </a:xfrm>
          <a:prstGeom prst="rect">
            <a:avLst/>
          </a:prstGeom>
          <a:noFill/>
        </p:spPr>
        <p:txBody>
          <a:bodyPr wrap="none" rtlCol="0">
            <a:spAutoFit/>
          </a:bodyPr>
          <a:lstStyle/>
          <a:p>
            <a:r>
              <a:rPr lang="ja-JP" altLang="en-US" sz="1100" dirty="0" smtClean="0">
                <a:latin typeface="+mn-ea"/>
              </a:rPr>
              <a:t>図表</a:t>
            </a:r>
            <a:r>
              <a:rPr lang="en-US" altLang="ja-JP" sz="1100" dirty="0" smtClean="0">
                <a:latin typeface="+mn-ea"/>
              </a:rPr>
              <a:t>15</a:t>
            </a:r>
            <a:r>
              <a:rPr lang="ja-JP" altLang="en-US" sz="1100" dirty="0" smtClean="0">
                <a:latin typeface="+mn-ea"/>
              </a:rPr>
              <a:t>　</a:t>
            </a:r>
            <a:r>
              <a:rPr lang="ja-JP" altLang="ja-JP" sz="1100" dirty="0"/>
              <a:t>整備計画に対する進捗状況</a:t>
            </a:r>
            <a:endParaRPr kumimoji="1" lang="ja-JP" altLang="en-US" sz="1100" dirty="0">
              <a:latin typeface="+mn-ea"/>
            </a:endParaRPr>
          </a:p>
        </p:txBody>
      </p:sp>
      <p:sp>
        <p:nvSpPr>
          <p:cNvPr id="13" name="テキスト ボックス 12"/>
          <p:cNvSpPr txBox="1"/>
          <p:nvPr/>
        </p:nvSpPr>
        <p:spPr>
          <a:xfrm>
            <a:off x="1061755" y="3257580"/>
            <a:ext cx="3259226" cy="261610"/>
          </a:xfrm>
          <a:prstGeom prst="rect">
            <a:avLst/>
          </a:prstGeom>
          <a:noFill/>
        </p:spPr>
        <p:txBody>
          <a:bodyPr wrap="none" rtlCol="0">
            <a:spAutoFit/>
          </a:bodyPr>
          <a:lstStyle/>
          <a:p>
            <a:r>
              <a:rPr lang="ja-JP" altLang="en-US" sz="1100" dirty="0" smtClean="0">
                <a:latin typeface="+mn-ea"/>
              </a:rPr>
              <a:t>図表</a:t>
            </a:r>
            <a:r>
              <a:rPr lang="en-US" altLang="ja-JP" sz="1100" dirty="0" smtClean="0">
                <a:latin typeface="+mn-ea"/>
              </a:rPr>
              <a:t>16</a:t>
            </a:r>
            <a:r>
              <a:rPr lang="ja-JP" altLang="en-US" sz="1100" dirty="0" smtClean="0">
                <a:latin typeface="+mn-ea"/>
              </a:rPr>
              <a:t>　</a:t>
            </a:r>
            <a:r>
              <a:rPr lang="ja-JP" altLang="ja-JP" sz="1100" dirty="0"/>
              <a:t>計画通りに進捗していない理由（複数回答）</a:t>
            </a:r>
            <a:endParaRPr lang="ja-JP" altLang="en-US" sz="1100" dirty="0">
              <a:latin typeface="+mn-ea"/>
            </a:endParaRPr>
          </a:p>
        </p:txBody>
      </p:sp>
      <p:pic>
        <p:nvPicPr>
          <p:cNvPr id="9" name="図 8"/>
          <p:cNvPicPr/>
          <p:nvPr/>
        </p:nvPicPr>
        <p:blipFill>
          <a:blip r:embed="rId3" cstate="print"/>
          <a:srcRect/>
          <a:stretch>
            <a:fillRect/>
          </a:stretch>
        </p:blipFill>
        <p:spPr bwMode="auto">
          <a:xfrm>
            <a:off x="1619672" y="1966538"/>
            <a:ext cx="5327915" cy="1152128"/>
          </a:xfrm>
          <a:prstGeom prst="rect">
            <a:avLst/>
          </a:prstGeom>
          <a:noFill/>
          <a:ln w="9525">
            <a:noFill/>
            <a:miter lim="800000"/>
            <a:headEnd/>
            <a:tailEnd/>
          </a:ln>
        </p:spPr>
      </p:pic>
      <p:sp>
        <p:nvSpPr>
          <p:cNvPr id="15" name="テキスト ボックス 14"/>
          <p:cNvSpPr txBox="1"/>
          <p:nvPr/>
        </p:nvSpPr>
        <p:spPr>
          <a:xfrm>
            <a:off x="5161109" y="3999962"/>
            <a:ext cx="3201517" cy="261610"/>
          </a:xfrm>
          <a:prstGeom prst="rect">
            <a:avLst/>
          </a:prstGeom>
          <a:noFill/>
        </p:spPr>
        <p:txBody>
          <a:bodyPr wrap="none" rtlCol="0">
            <a:spAutoFit/>
          </a:bodyPr>
          <a:lstStyle/>
          <a:p>
            <a:r>
              <a:rPr lang="ja-JP" altLang="en-US" sz="1100" dirty="0" smtClean="0">
                <a:latin typeface="+mn-ea"/>
              </a:rPr>
              <a:t>図表</a:t>
            </a:r>
            <a:r>
              <a:rPr lang="en-US" altLang="ja-JP" sz="1100" dirty="0" smtClean="0">
                <a:latin typeface="+mn-ea"/>
              </a:rPr>
              <a:t>17</a:t>
            </a:r>
            <a:r>
              <a:rPr lang="ja-JP" altLang="en-US" sz="1100" dirty="0" smtClean="0">
                <a:latin typeface="+mn-ea"/>
              </a:rPr>
              <a:t>　</a:t>
            </a:r>
            <a:r>
              <a:rPr lang="ja-JP" altLang="ja-JP" sz="1100" dirty="0"/>
              <a:t>応募、申請がない</a:t>
            </a:r>
            <a:r>
              <a:rPr lang="en-US" altLang="ja-JP" sz="1100" dirty="0"/>
              <a:t>/</a:t>
            </a:r>
            <a:r>
              <a:rPr lang="ja-JP" altLang="ja-JP" sz="1100" dirty="0"/>
              <a:t>少ない理由（複数回答）</a:t>
            </a:r>
            <a:endParaRPr lang="ja-JP" altLang="en-US" sz="1100" dirty="0">
              <a:latin typeface="+mn-ea"/>
            </a:endParaRPr>
          </a:p>
        </p:txBody>
      </p:sp>
      <p:sp>
        <p:nvSpPr>
          <p:cNvPr id="16" name="正方形/長方形 15"/>
          <p:cNvSpPr/>
          <p:nvPr/>
        </p:nvSpPr>
        <p:spPr>
          <a:xfrm>
            <a:off x="472646" y="3777888"/>
            <a:ext cx="4365084" cy="276881"/>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p:cNvPicPr/>
          <p:nvPr/>
        </p:nvPicPr>
        <p:blipFill>
          <a:blip r:embed="rId4" cstate="print"/>
          <a:srcRect/>
          <a:stretch>
            <a:fillRect/>
          </a:stretch>
        </p:blipFill>
        <p:spPr bwMode="auto">
          <a:xfrm>
            <a:off x="3913724" y="4221088"/>
            <a:ext cx="4904101" cy="2448272"/>
          </a:xfrm>
          <a:prstGeom prst="rect">
            <a:avLst/>
          </a:prstGeom>
          <a:noFill/>
          <a:ln w="9525">
            <a:noFill/>
            <a:miter lim="800000"/>
            <a:headEnd/>
            <a:tailEnd/>
          </a:ln>
        </p:spPr>
      </p:pic>
      <p:cxnSp>
        <p:nvCxnSpPr>
          <p:cNvPr id="20" name="カギ線コネクタ 19"/>
          <p:cNvCxnSpPr/>
          <p:nvPr/>
        </p:nvCxnSpPr>
        <p:spPr>
          <a:xfrm rot="16200000" flipH="1">
            <a:off x="3079583" y="3719582"/>
            <a:ext cx="454353" cy="1124726"/>
          </a:xfrm>
          <a:prstGeom prst="bentConnector2">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3" name="スライド番号プレースホルダ 22"/>
          <p:cNvSpPr>
            <a:spLocks noGrp="1"/>
          </p:cNvSpPr>
          <p:nvPr>
            <p:ph type="sldNum" sz="quarter" idx="12"/>
          </p:nvPr>
        </p:nvSpPr>
        <p:spPr/>
        <p:txBody>
          <a:bodyPr/>
          <a:lstStyle/>
          <a:p>
            <a:fld id="{13C53433-21DB-4AC6-807D-54EC76DB8370}" type="slidenum">
              <a:rPr kumimoji="1" lang="ja-JP" altLang="en-US" smtClean="0"/>
              <a:pPr/>
              <a:t>13</a:t>
            </a:fld>
            <a:endParaRPr kumimoji="1" lang="ja-JP" altLang="en-US"/>
          </a:p>
        </p:txBody>
      </p:sp>
      <p:sp>
        <p:nvSpPr>
          <p:cNvPr id="14" name="正方形/長方形 13"/>
          <p:cNvSpPr/>
          <p:nvPr/>
        </p:nvSpPr>
        <p:spPr>
          <a:xfrm rot="5400000">
            <a:off x="-150986" y="6525344"/>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321</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p:cNvPicPr/>
          <p:nvPr/>
        </p:nvPicPr>
        <p:blipFill>
          <a:blip r:embed="rId2" cstate="print"/>
          <a:srcRect/>
          <a:stretch>
            <a:fillRect/>
          </a:stretch>
        </p:blipFill>
        <p:spPr bwMode="auto">
          <a:xfrm>
            <a:off x="184614" y="4298198"/>
            <a:ext cx="5184576" cy="2132946"/>
          </a:xfrm>
          <a:prstGeom prst="rect">
            <a:avLst/>
          </a:prstGeom>
          <a:noFill/>
          <a:ln w="9525">
            <a:noFill/>
            <a:miter lim="800000"/>
            <a:headEnd/>
            <a:tailEnd/>
          </a:ln>
        </p:spPr>
      </p:pic>
      <p:pic>
        <p:nvPicPr>
          <p:cNvPr id="10" name="図 9"/>
          <p:cNvPicPr/>
          <p:nvPr/>
        </p:nvPicPr>
        <p:blipFill>
          <a:blip r:embed="rId3" cstate="print"/>
          <a:srcRect/>
          <a:stretch>
            <a:fillRect/>
          </a:stretch>
        </p:blipFill>
        <p:spPr bwMode="auto">
          <a:xfrm>
            <a:off x="1870096" y="2276872"/>
            <a:ext cx="4986119" cy="1720941"/>
          </a:xfrm>
          <a:prstGeom prst="rect">
            <a:avLst/>
          </a:prstGeom>
          <a:noFill/>
          <a:ln w="9525">
            <a:noFill/>
            <a:miter lim="800000"/>
            <a:headEnd/>
            <a:tailEnd/>
          </a:ln>
        </p:spPr>
      </p:pic>
      <p:sp>
        <p:nvSpPr>
          <p:cNvPr id="6" name="正方形/長方形 5"/>
          <p:cNvSpPr/>
          <p:nvPr/>
        </p:nvSpPr>
        <p:spPr>
          <a:xfrm>
            <a:off x="0" y="0"/>
            <a:ext cx="9144000" cy="4766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05800" y="-34290"/>
            <a:ext cx="8435280" cy="562074"/>
          </a:xfrm>
        </p:spPr>
        <p:txBody>
          <a:bodyPr>
            <a:normAutofit/>
          </a:bodyPr>
          <a:lstStyle/>
          <a:p>
            <a:pPr algn="l"/>
            <a:r>
              <a:rPr lang="ja-JP" altLang="en-US" sz="2000" dirty="0" smtClean="0"/>
              <a:t>３</a:t>
            </a:r>
            <a:r>
              <a:rPr kumimoji="1" lang="ja-JP" altLang="en-US" sz="2000" dirty="0" smtClean="0"/>
              <a:t>．事業所指定①</a:t>
            </a:r>
            <a:endParaRPr kumimoji="1" lang="ja-JP" altLang="en-US" sz="2000" dirty="0"/>
          </a:p>
        </p:txBody>
      </p:sp>
      <p:sp>
        <p:nvSpPr>
          <p:cNvPr id="7" name="テキスト ボックス 6"/>
          <p:cNvSpPr txBox="1"/>
          <p:nvPr/>
        </p:nvSpPr>
        <p:spPr>
          <a:xfrm>
            <a:off x="251520" y="563538"/>
            <a:ext cx="8712968" cy="1384995"/>
          </a:xfrm>
          <a:prstGeom prst="rect">
            <a:avLst/>
          </a:prstGeom>
          <a:noFill/>
          <a:ln w="12700">
            <a:solidFill>
              <a:schemeClr val="tx1">
                <a:lumMod val="50000"/>
                <a:lumOff val="50000"/>
              </a:schemeClr>
            </a:solidFill>
            <a:prstDash val="sysDash"/>
          </a:ln>
        </p:spPr>
        <p:txBody>
          <a:bodyPr wrap="square" rtlCol="0">
            <a:spAutoFit/>
          </a:bodyPr>
          <a:lstStyle/>
          <a:p>
            <a:pPr marL="182563" indent="-182563">
              <a:buFont typeface="Wingdings" pitchFamily="2" charset="2"/>
              <a:buChar char="u"/>
            </a:pPr>
            <a:r>
              <a:rPr lang="ja-JP" altLang="ja-JP" sz="1200" dirty="0">
                <a:latin typeface="+mn-ea"/>
              </a:rPr>
              <a:t>定期巡回・随時対応サービスの事業所指定の方法として、公募形式をとっている保険者は、全体の</a:t>
            </a:r>
            <a:r>
              <a:rPr lang="en-US" altLang="ja-JP" sz="1200" dirty="0">
                <a:latin typeface="+mn-ea"/>
              </a:rPr>
              <a:t>1/3</a:t>
            </a:r>
            <a:r>
              <a:rPr lang="ja-JP" altLang="ja-JP" sz="1200" dirty="0">
                <a:latin typeface="+mn-ea"/>
              </a:rPr>
              <a:t>であった（</a:t>
            </a:r>
            <a:r>
              <a:rPr lang="ja-JP" altLang="ja-JP" sz="1200" dirty="0" smtClean="0">
                <a:latin typeface="+mn-ea"/>
              </a:rPr>
              <a:t>図表</a:t>
            </a:r>
            <a:r>
              <a:rPr lang="en-US" altLang="ja-JP" sz="1200" dirty="0" smtClean="0">
                <a:latin typeface="+mn-ea"/>
              </a:rPr>
              <a:t>18</a:t>
            </a:r>
            <a:r>
              <a:rPr lang="ja-JP" altLang="ja-JP" sz="1200" dirty="0" smtClean="0">
                <a:latin typeface="+mn-ea"/>
              </a:rPr>
              <a:t>）</a:t>
            </a:r>
            <a:r>
              <a:rPr lang="ja-JP" altLang="en-US" sz="1200" dirty="0" smtClean="0">
                <a:latin typeface="+mn-ea"/>
              </a:rPr>
              <a:t>。</a:t>
            </a:r>
            <a:endParaRPr lang="en-US" altLang="ja-JP" sz="1200" dirty="0" smtClean="0">
              <a:latin typeface="+mn-ea"/>
            </a:endParaRPr>
          </a:p>
          <a:p>
            <a:pPr marL="182563" indent="-182563">
              <a:buFont typeface="Wingdings" pitchFamily="2" charset="2"/>
              <a:buChar char="u"/>
            </a:pPr>
            <a:r>
              <a:rPr lang="ja-JP" altLang="ja-JP" sz="1200" dirty="0">
                <a:latin typeface="+mn-ea"/>
              </a:rPr>
              <a:t>人口規模別に公募における募集数、応募数、選定数をみると、「５万人以上</a:t>
            </a:r>
            <a:r>
              <a:rPr lang="en-US" altLang="ja-JP" sz="1200" dirty="0">
                <a:latin typeface="+mn-ea"/>
              </a:rPr>
              <a:t>10</a:t>
            </a:r>
            <a:r>
              <a:rPr lang="ja-JP" altLang="ja-JP" sz="1200" dirty="0">
                <a:latin typeface="+mn-ea"/>
              </a:rPr>
              <a:t>万人未満」、「</a:t>
            </a:r>
            <a:r>
              <a:rPr lang="en-US" altLang="ja-JP" sz="1200" dirty="0">
                <a:latin typeface="+mn-ea"/>
              </a:rPr>
              <a:t>30</a:t>
            </a:r>
            <a:r>
              <a:rPr lang="ja-JP" altLang="ja-JP" sz="1200" dirty="0">
                <a:latin typeface="+mn-ea"/>
              </a:rPr>
              <a:t>万人以上」の保険者では、募集に対し、ほぼ同数の応募数があったが、「５万人未満」の保険者では、</a:t>
            </a:r>
            <a:r>
              <a:rPr lang="en-US" altLang="ja-JP" sz="1200" dirty="0">
                <a:latin typeface="+mn-ea"/>
              </a:rPr>
              <a:t>42</a:t>
            </a:r>
            <a:r>
              <a:rPr lang="ja-JP" altLang="ja-JP" sz="1200" dirty="0">
                <a:latin typeface="+mn-ea"/>
              </a:rPr>
              <a:t>箇所の募集に対し</a:t>
            </a:r>
            <a:r>
              <a:rPr lang="en-US" altLang="ja-JP" sz="1200" dirty="0">
                <a:latin typeface="+mn-ea"/>
              </a:rPr>
              <a:t>19</a:t>
            </a:r>
            <a:r>
              <a:rPr lang="ja-JP" altLang="ja-JP" sz="1200" dirty="0">
                <a:latin typeface="+mn-ea"/>
              </a:rPr>
              <a:t>箇所の応募、「</a:t>
            </a:r>
            <a:r>
              <a:rPr lang="en-US" altLang="ja-JP" sz="1200" dirty="0">
                <a:latin typeface="+mn-ea"/>
              </a:rPr>
              <a:t>10</a:t>
            </a:r>
            <a:r>
              <a:rPr lang="ja-JP" altLang="ja-JP" sz="1200" dirty="0">
                <a:latin typeface="+mn-ea"/>
              </a:rPr>
              <a:t>万人以上</a:t>
            </a:r>
            <a:r>
              <a:rPr lang="en-US" altLang="ja-JP" sz="1200" dirty="0">
                <a:latin typeface="+mn-ea"/>
              </a:rPr>
              <a:t>30</a:t>
            </a:r>
            <a:r>
              <a:rPr lang="ja-JP" altLang="ja-JP" sz="1200" dirty="0">
                <a:latin typeface="+mn-ea"/>
              </a:rPr>
              <a:t>万人未満」の保険者では、</a:t>
            </a:r>
            <a:r>
              <a:rPr lang="en-US" altLang="ja-JP" sz="1200" dirty="0">
                <a:latin typeface="+mn-ea"/>
              </a:rPr>
              <a:t>183</a:t>
            </a:r>
            <a:r>
              <a:rPr lang="ja-JP" altLang="ja-JP" sz="1200" dirty="0">
                <a:latin typeface="+mn-ea"/>
              </a:rPr>
              <a:t>箇所の募集に対し</a:t>
            </a:r>
            <a:r>
              <a:rPr lang="en-US" altLang="ja-JP" sz="1200" dirty="0">
                <a:latin typeface="+mn-ea"/>
              </a:rPr>
              <a:t>125</a:t>
            </a:r>
            <a:r>
              <a:rPr lang="ja-JP" altLang="ja-JP" sz="1200" dirty="0">
                <a:latin typeface="+mn-ea"/>
              </a:rPr>
              <a:t>箇所の応募と、募集に対し応募が下回って</a:t>
            </a:r>
            <a:r>
              <a:rPr lang="ja-JP" altLang="ja-JP" sz="1200" dirty="0" smtClean="0">
                <a:latin typeface="+mn-ea"/>
              </a:rPr>
              <a:t>いた（図表</a:t>
            </a:r>
            <a:r>
              <a:rPr lang="en-US" altLang="ja-JP" sz="1200" dirty="0" smtClean="0">
                <a:latin typeface="+mn-ea"/>
              </a:rPr>
              <a:t>19</a:t>
            </a:r>
            <a:r>
              <a:rPr lang="ja-JP" altLang="ja-JP" sz="1200" dirty="0" smtClean="0">
                <a:latin typeface="+mn-ea"/>
              </a:rPr>
              <a:t>） 。</a:t>
            </a:r>
            <a:endParaRPr lang="en-US" altLang="ja-JP" sz="1200" dirty="0" smtClean="0">
              <a:latin typeface="+mn-ea"/>
            </a:endParaRPr>
          </a:p>
          <a:p>
            <a:pPr marL="182563" indent="-182563">
              <a:buFont typeface="Wingdings" pitchFamily="2" charset="2"/>
              <a:buChar char="u"/>
            </a:pPr>
            <a:r>
              <a:rPr lang="ja-JP" altLang="en-US" sz="1200" dirty="0">
                <a:latin typeface="+mn-ea"/>
              </a:rPr>
              <a:t>また、</a:t>
            </a:r>
            <a:r>
              <a:rPr lang="ja-JP" altLang="ja-JP" sz="1200" dirty="0" smtClean="0">
                <a:latin typeface="+mn-ea"/>
              </a:rPr>
              <a:t>募集</a:t>
            </a:r>
            <a:r>
              <a:rPr lang="ja-JP" altLang="ja-JP" sz="1200" dirty="0">
                <a:latin typeface="+mn-ea"/>
              </a:rPr>
              <a:t>に対する応募</a:t>
            </a:r>
            <a:r>
              <a:rPr lang="ja-JP" altLang="ja-JP" sz="1200" dirty="0" smtClean="0">
                <a:latin typeface="+mn-ea"/>
              </a:rPr>
              <a:t>状況</a:t>
            </a:r>
            <a:r>
              <a:rPr lang="ja-JP" altLang="en-US" sz="1200" dirty="0" smtClean="0">
                <a:latin typeface="+mn-ea"/>
              </a:rPr>
              <a:t>を</a:t>
            </a:r>
            <a:r>
              <a:rPr lang="ja-JP" altLang="ja-JP" sz="1200" dirty="0" smtClean="0">
                <a:latin typeface="+mn-ea"/>
              </a:rPr>
              <a:t>みる</a:t>
            </a:r>
            <a:r>
              <a:rPr lang="ja-JP" altLang="ja-JP" sz="1200" dirty="0">
                <a:latin typeface="+mn-ea"/>
              </a:rPr>
              <a:t>と、人口５万人以上の保険者では、人口規模による傾向の差はみられず、人口規模の大きい保険者であっても、募集に対し応募数が上回った保険者、同数であった保険者、下回った保険者がそれぞれ約</a:t>
            </a:r>
            <a:r>
              <a:rPr lang="en-US" altLang="ja-JP" sz="1200" dirty="0">
                <a:latin typeface="+mn-ea"/>
              </a:rPr>
              <a:t>1/3</a:t>
            </a:r>
            <a:r>
              <a:rPr lang="ja-JP" altLang="ja-JP" sz="1200" dirty="0">
                <a:latin typeface="+mn-ea"/>
              </a:rPr>
              <a:t>となっていた（</a:t>
            </a:r>
            <a:r>
              <a:rPr lang="ja-JP" altLang="ja-JP" sz="1200" dirty="0" smtClean="0">
                <a:latin typeface="+mn-ea"/>
              </a:rPr>
              <a:t>図表</a:t>
            </a:r>
            <a:r>
              <a:rPr lang="en-US" altLang="ja-JP" sz="1200" dirty="0" smtClean="0">
                <a:latin typeface="+mn-ea"/>
              </a:rPr>
              <a:t>20</a:t>
            </a:r>
            <a:r>
              <a:rPr lang="ja-JP" altLang="en-US" sz="1200" dirty="0" smtClean="0">
                <a:latin typeface="+mn-ea"/>
              </a:rPr>
              <a:t>）</a:t>
            </a:r>
            <a:r>
              <a:rPr lang="ja-JP" altLang="ja-JP" sz="1200" dirty="0" smtClean="0">
                <a:latin typeface="+mn-ea"/>
              </a:rPr>
              <a:t>。</a:t>
            </a:r>
            <a:endParaRPr lang="en-US" altLang="ja-JP" sz="1200" dirty="0" smtClean="0">
              <a:latin typeface="+mn-ea"/>
            </a:endParaRPr>
          </a:p>
        </p:txBody>
      </p:sp>
      <p:sp>
        <p:nvSpPr>
          <p:cNvPr id="11" name="テキスト ボックス 10"/>
          <p:cNvSpPr txBox="1"/>
          <p:nvPr/>
        </p:nvSpPr>
        <p:spPr>
          <a:xfrm>
            <a:off x="3419872" y="2038546"/>
            <a:ext cx="1829347" cy="261610"/>
          </a:xfrm>
          <a:prstGeom prst="rect">
            <a:avLst/>
          </a:prstGeom>
          <a:noFill/>
        </p:spPr>
        <p:txBody>
          <a:bodyPr wrap="none" rtlCol="0">
            <a:spAutoFit/>
          </a:bodyPr>
          <a:lstStyle/>
          <a:p>
            <a:r>
              <a:rPr lang="ja-JP" altLang="en-US" sz="1100" dirty="0" smtClean="0">
                <a:latin typeface="+mn-ea"/>
              </a:rPr>
              <a:t>図表</a:t>
            </a:r>
            <a:r>
              <a:rPr lang="en-US" altLang="ja-JP" sz="1100" dirty="0" smtClean="0">
                <a:latin typeface="+mn-ea"/>
              </a:rPr>
              <a:t>18</a:t>
            </a:r>
            <a:r>
              <a:rPr lang="ja-JP" altLang="en-US" sz="1100" dirty="0" smtClean="0">
                <a:latin typeface="+mn-ea"/>
              </a:rPr>
              <a:t>　</a:t>
            </a:r>
            <a:r>
              <a:rPr lang="ja-JP" altLang="ja-JP" sz="1100" dirty="0"/>
              <a:t>事業所指定の方法</a:t>
            </a:r>
            <a:endParaRPr kumimoji="1" lang="ja-JP" altLang="en-US" sz="1100" dirty="0">
              <a:latin typeface="+mn-ea"/>
            </a:endParaRPr>
          </a:p>
        </p:txBody>
      </p:sp>
      <p:sp>
        <p:nvSpPr>
          <p:cNvPr id="13" name="テキスト ボックス 12"/>
          <p:cNvSpPr txBox="1"/>
          <p:nvPr/>
        </p:nvSpPr>
        <p:spPr>
          <a:xfrm>
            <a:off x="5940152" y="4038517"/>
            <a:ext cx="2502608" cy="261610"/>
          </a:xfrm>
          <a:prstGeom prst="rect">
            <a:avLst/>
          </a:prstGeom>
          <a:noFill/>
        </p:spPr>
        <p:txBody>
          <a:bodyPr wrap="none" rtlCol="0">
            <a:spAutoFit/>
          </a:bodyPr>
          <a:lstStyle/>
          <a:p>
            <a:r>
              <a:rPr lang="ja-JP" altLang="en-US" sz="1100" dirty="0" smtClean="0">
                <a:latin typeface="+mn-ea"/>
              </a:rPr>
              <a:t>図表</a:t>
            </a:r>
            <a:r>
              <a:rPr lang="en-US" altLang="ja-JP" sz="1100" dirty="0" smtClean="0">
                <a:latin typeface="+mn-ea"/>
              </a:rPr>
              <a:t>20</a:t>
            </a:r>
            <a:r>
              <a:rPr lang="ja-JP" altLang="en-US" sz="1100" dirty="0" smtClean="0">
                <a:latin typeface="+mn-ea"/>
              </a:rPr>
              <a:t>　</a:t>
            </a:r>
            <a:r>
              <a:rPr lang="ja-JP" altLang="ja-JP" sz="1100" dirty="0"/>
              <a:t>募集数に対する応募数（箇所）</a:t>
            </a:r>
            <a:endParaRPr lang="ja-JP" altLang="en-US" sz="1100" dirty="0">
              <a:latin typeface="+mn-ea"/>
            </a:endParaRPr>
          </a:p>
        </p:txBody>
      </p:sp>
      <p:graphicFrame>
        <p:nvGraphicFramePr>
          <p:cNvPr id="17" name="表 16"/>
          <p:cNvGraphicFramePr>
            <a:graphicFrameLocks noGrp="1"/>
          </p:cNvGraphicFramePr>
          <p:nvPr/>
        </p:nvGraphicFramePr>
        <p:xfrm>
          <a:off x="5436096" y="4299145"/>
          <a:ext cx="3456384" cy="1422400"/>
        </p:xfrm>
        <a:graphic>
          <a:graphicData uri="http://schemas.openxmlformats.org/drawingml/2006/table">
            <a:tbl>
              <a:tblPr/>
              <a:tblGrid>
                <a:gridCol w="1501720"/>
                <a:gridCol w="370487"/>
                <a:gridCol w="504057"/>
                <a:gridCol w="576064"/>
                <a:gridCol w="504056"/>
              </a:tblGrid>
              <a:tr h="327579">
                <a:tc>
                  <a:txBody>
                    <a:bodyPr/>
                    <a:lstStyle/>
                    <a:p>
                      <a:pPr algn="just">
                        <a:lnSpc>
                          <a:spcPts val="1500"/>
                        </a:lnSpc>
                        <a:spcAft>
                          <a:spcPts val="0"/>
                        </a:spcAft>
                      </a:pPr>
                      <a:endParaRPr lang="en-US" sz="100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500"/>
                        </a:lnSpc>
                        <a:spcAft>
                          <a:spcPts val="0"/>
                        </a:spcAft>
                      </a:pPr>
                      <a:r>
                        <a:rPr lang="ja-JP" sz="1000" kern="100" dirty="0">
                          <a:latin typeface="Century"/>
                          <a:ea typeface="ＭＳ Ｐゴシック"/>
                          <a:cs typeface="Times New Roman"/>
                        </a:rPr>
                        <a:t>ｎ</a:t>
                      </a:r>
                      <a:endParaRPr lang="ja-JP" sz="1050" kern="100" dirty="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000" kern="100" dirty="0">
                          <a:latin typeface="Century"/>
                          <a:ea typeface="ＭＳ Ｐゴシック"/>
                          <a:cs typeface="Times New Roman"/>
                        </a:rPr>
                        <a:t>募集数を</a:t>
                      </a:r>
                      <a:r>
                        <a:rPr lang="en-US" sz="1000" kern="100" dirty="0">
                          <a:latin typeface="Century"/>
                          <a:ea typeface="ＭＳ Ｐゴシック"/>
                          <a:cs typeface="Times New Roman"/>
                        </a:rPr>
                        <a:t/>
                      </a:r>
                      <a:br>
                        <a:rPr lang="en-US" sz="1000" kern="100" dirty="0">
                          <a:latin typeface="Century"/>
                          <a:ea typeface="ＭＳ Ｐゴシック"/>
                          <a:cs typeface="Times New Roman"/>
                        </a:rPr>
                      </a:br>
                      <a:r>
                        <a:rPr lang="ja-JP" sz="1000" kern="100" dirty="0">
                          <a:latin typeface="Century"/>
                          <a:ea typeface="ＭＳ Ｐゴシック"/>
                          <a:cs typeface="Times New Roman"/>
                        </a:rPr>
                        <a:t>上回った</a:t>
                      </a:r>
                      <a:endParaRPr lang="ja-JP" sz="1050" kern="100" dirty="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000" kern="100">
                          <a:latin typeface="Century"/>
                          <a:ea typeface="ＭＳ Ｐゴシック"/>
                          <a:cs typeface="Times New Roman"/>
                        </a:rPr>
                        <a:t>募集数と</a:t>
                      </a:r>
                      <a:r>
                        <a:rPr lang="en-US" sz="1000" kern="100">
                          <a:latin typeface="Century"/>
                          <a:ea typeface="ＭＳ Ｐゴシック"/>
                          <a:cs typeface="Times New Roman"/>
                        </a:rPr>
                        <a:t/>
                      </a:r>
                      <a:br>
                        <a:rPr lang="en-US" sz="1000" kern="100">
                          <a:latin typeface="Century"/>
                          <a:ea typeface="ＭＳ Ｐゴシック"/>
                          <a:cs typeface="Times New Roman"/>
                        </a:rPr>
                      </a:br>
                      <a:r>
                        <a:rPr lang="ja-JP" sz="1000" kern="100">
                          <a:latin typeface="Century"/>
                          <a:ea typeface="ＭＳ Ｐゴシック"/>
                          <a:cs typeface="Times New Roman"/>
                        </a:rPr>
                        <a:t>同じ</a:t>
                      </a:r>
                      <a:endParaRPr lang="ja-JP" sz="1050" kern="10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ts val="1300"/>
                        </a:lnSpc>
                        <a:spcAft>
                          <a:spcPts val="0"/>
                        </a:spcAft>
                      </a:pPr>
                      <a:r>
                        <a:rPr lang="ja-JP" sz="1000" kern="100">
                          <a:latin typeface="Century"/>
                          <a:ea typeface="ＭＳ Ｐゴシック"/>
                          <a:cs typeface="Times New Roman"/>
                        </a:rPr>
                        <a:t>募集数を</a:t>
                      </a:r>
                      <a:r>
                        <a:rPr lang="en-US" sz="1000" kern="100">
                          <a:latin typeface="Century"/>
                          <a:ea typeface="ＭＳ Ｐゴシック"/>
                          <a:cs typeface="Times New Roman"/>
                        </a:rPr>
                        <a:t/>
                      </a:r>
                      <a:br>
                        <a:rPr lang="en-US" sz="1000" kern="100">
                          <a:latin typeface="Century"/>
                          <a:ea typeface="ＭＳ Ｐゴシック"/>
                          <a:cs typeface="Times New Roman"/>
                        </a:rPr>
                      </a:br>
                      <a:r>
                        <a:rPr lang="ja-JP" sz="1000" kern="100">
                          <a:latin typeface="Century"/>
                          <a:ea typeface="ＭＳ Ｐゴシック"/>
                          <a:cs typeface="Times New Roman"/>
                        </a:rPr>
                        <a:t>下回った</a:t>
                      </a:r>
                      <a:endParaRPr lang="ja-JP" sz="1050" kern="10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188988">
                <a:tc>
                  <a:txBody>
                    <a:bodyPr/>
                    <a:lstStyle/>
                    <a:p>
                      <a:pPr algn="just">
                        <a:lnSpc>
                          <a:spcPts val="1500"/>
                        </a:lnSpc>
                        <a:spcAft>
                          <a:spcPts val="0"/>
                        </a:spcAft>
                      </a:pPr>
                      <a:r>
                        <a:rPr lang="ja-JP" sz="1000" kern="100">
                          <a:latin typeface="Century"/>
                          <a:ea typeface="ＭＳ 明朝"/>
                          <a:cs typeface="Times New Roman"/>
                        </a:rPr>
                        <a:t>５万人未満</a:t>
                      </a:r>
                      <a:endParaRPr lang="ja-JP" sz="1050" kern="10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500"/>
                        </a:lnSpc>
                        <a:spcAft>
                          <a:spcPts val="0"/>
                        </a:spcAft>
                      </a:pPr>
                      <a:r>
                        <a:rPr lang="en-US" sz="1000" kern="100">
                          <a:latin typeface="ＭＳ 明朝"/>
                          <a:ea typeface="ＭＳ 明朝"/>
                          <a:cs typeface="Times New Roman"/>
                        </a:rPr>
                        <a:t>21</a:t>
                      </a:r>
                      <a:endParaRPr lang="ja-JP" sz="1050" kern="10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500"/>
                        </a:lnSpc>
                        <a:spcAft>
                          <a:spcPts val="0"/>
                        </a:spcAft>
                      </a:pPr>
                      <a:r>
                        <a:rPr lang="en-US" sz="1000" kern="100">
                          <a:latin typeface="ＭＳ 明朝"/>
                          <a:ea typeface="ＭＳ 明朝"/>
                          <a:cs typeface="Times New Roman"/>
                        </a:rPr>
                        <a:t>1</a:t>
                      </a:r>
                      <a:endParaRPr lang="ja-JP" sz="1050" kern="10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500"/>
                        </a:lnSpc>
                        <a:spcAft>
                          <a:spcPts val="0"/>
                        </a:spcAft>
                      </a:pPr>
                      <a:r>
                        <a:rPr lang="en-US" sz="1000" kern="100">
                          <a:latin typeface="ＭＳ 明朝"/>
                          <a:ea typeface="ＭＳ 明朝"/>
                          <a:cs typeface="Times New Roman"/>
                        </a:rPr>
                        <a:t>9</a:t>
                      </a:r>
                      <a:endParaRPr lang="ja-JP" sz="1050" kern="10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500"/>
                        </a:lnSpc>
                        <a:spcAft>
                          <a:spcPts val="0"/>
                        </a:spcAft>
                      </a:pPr>
                      <a:r>
                        <a:rPr lang="en-US" sz="1000" kern="100">
                          <a:latin typeface="ＭＳ 明朝"/>
                          <a:ea typeface="ＭＳ 明朝"/>
                          <a:cs typeface="Times New Roman"/>
                        </a:rPr>
                        <a:t>11</a:t>
                      </a:r>
                      <a:endParaRPr lang="ja-JP" sz="1050" kern="10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988">
                <a:tc>
                  <a:txBody>
                    <a:bodyPr/>
                    <a:lstStyle/>
                    <a:p>
                      <a:pPr algn="just">
                        <a:lnSpc>
                          <a:spcPts val="1500"/>
                        </a:lnSpc>
                        <a:spcAft>
                          <a:spcPts val="0"/>
                        </a:spcAft>
                      </a:pPr>
                      <a:r>
                        <a:rPr lang="ja-JP" sz="1000" kern="100">
                          <a:latin typeface="Century"/>
                          <a:ea typeface="ＭＳ 明朝"/>
                          <a:cs typeface="Times New Roman"/>
                        </a:rPr>
                        <a:t>５万人以上</a:t>
                      </a:r>
                      <a:r>
                        <a:rPr lang="en-US" sz="1000" kern="100">
                          <a:latin typeface="Century"/>
                          <a:ea typeface="ＭＳ 明朝"/>
                          <a:cs typeface="Times New Roman"/>
                        </a:rPr>
                        <a:t>10</a:t>
                      </a:r>
                      <a:r>
                        <a:rPr lang="ja-JP" sz="1000" kern="100">
                          <a:latin typeface="Century"/>
                          <a:ea typeface="ＭＳ 明朝"/>
                          <a:cs typeface="Times New Roman"/>
                        </a:rPr>
                        <a:t>万人未満</a:t>
                      </a:r>
                      <a:endParaRPr lang="ja-JP" sz="1050" kern="10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500"/>
                        </a:lnSpc>
                        <a:spcAft>
                          <a:spcPts val="0"/>
                        </a:spcAft>
                      </a:pPr>
                      <a:r>
                        <a:rPr lang="en-US" sz="1000" kern="100">
                          <a:latin typeface="ＭＳ 明朝"/>
                          <a:ea typeface="ＭＳ 明朝"/>
                          <a:cs typeface="Times New Roman"/>
                        </a:rPr>
                        <a:t>31</a:t>
                      </a:r>
                      <a:endParaRPr lang="ja-JP" sz="1050" kern="10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500"/>
                        </a:lnSpc>
                        <a:spcAft>
                          <a:spcPts val="0"/>
                        </a:spcAft>
                      </a:pPr>
                      <a:r>
                        <a:rPr lang="en-US" sz="1000" kern="100">
                          <a:latin typeface="ＭＳ 明朝"/>
                          <a:ea typeface="ＭＳ 明朝"/>
                          <a:cs typeface="Times New Roman"/>
                        </a:rPr>
                        <a:t>9</a:t>
                      </a:r>
                      <a:endParaRPr lang="ja-JP" sz="1050" kern="10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500"/>
                        </a:lnSpc>
                        <a:spcAft>
                          <a:spcPts val="0"/>
                        </a:spcAft>
                      </a:pPr>
                      <a:r>
                        <a:rPr lang="en-US" sz="1000" kern="100">
                          <a:latin typeface="ＭＳ 明朝"/>
                          <a:ea typeface="ＭＳ 明朝"/>
                          <a:cs typeface="Times New Roman"/>
                        </a:rPr>
                        <a:t>10</a:t>
                      </a:r>
                      <a:endParaRPr lang="ja-JP" sz="1050" kern="10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500"/>
                        </a:lnSpc>
                        <a:spcAft>
                          <a:spcPts val="0"/>
                        </a:spcAft>
                      </a:pPr>
                      <a:r>
                        <a:rPr lang="en-US" sz="1000" kern="100">
                          <a:latin typeface="ＭＳ 明朝"/>
                          <a:ea typeface="ＭＳ 明朝"/>
                          <a:cs typeface="Times New Roman"/>
                        </a:rPr>
                        <a:t>12</a:t>
                      </a:r>
                      <a:endParaRPr lang="ja-JP" sz="1050" kern="10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2896">
                <a:tc>
                  <a:txBody>
                    <a:bodyPr/>
                    <a:lstStyle/>
                    <a:p>
                      <a:pPr algn="just">
                        <a:lnSpc>
                          <a:spcPts val="1500"/>
                        </a:lnSpc>
                        <a:spcAft>
                          <a:spcPts val="0"/>
                        </a:spcAft>
                      </a:pPr>
                      <a:r>
                        <a:rPr lang="en-US" sz="1000" kern="100" dirty="0">
                          <a:latin typeface="ＭＳ 明朝"/>
                          <a:ea typeface="ＭＳ 明朝"/>
                          <a:cs typeface="Times New Roman"/>
                        </a:rPr>
                        <a:t>10</a:t>
                      </a:r>
                      <a:r>
                        <a:rPr lang="ja-JP" sz="1000" kern="100" dirty="0">
                          <a:latin typeface="Century"/>
                          <a:ea typeface="ＭＳ 明朝"/>
                          <a:cs typeface="Times New Roman"/>
                        </a:rPr>
                        <a:t>万人以上</a:t>
                      </a:r>
                      <a:r>
                        <a:rPr lang="en-US" sz="1000" kern="100" dirty="0">
                          <a:latin typeface="Century"/>
                          <a:ea typeface="ＭＳ 明朝"/>
                          <a:cs typeface="Times New Roman"/>
                        </a:rPr>
                        <a:t>30</a:t>
                      </a:r>
                      <a:r>
                        <a:rPr lang="ja-JP" sz="1000" kern="100" dirty="0">
                          <a:latin typeface="Century"/>
                          <a:ea typeface="ＭＳ 明朝"/>
                          <a:cs typeface="Times New Roman"/>
                        </a:rPr>
                        <a:t>万人未満</a:t>
                      </a:r>
                      <a:endParaRPr lang="ja-JP" sz="105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500"/>
                        </a:lnSpc>
                        <a:spcAft>
                          <a:spcPts val="0"/>
                        </a:spcAft>
                      </a:pPr>
                      <a:r>
                        <a:rPr lang="en-US" sz="1000" kern="100">
                          <a:latin typeface="ＭＳ 明朝"/>
                          <a:ea typeface="ＭＳ 明朝"/>
                          <a:cs typeface="Times New Roman"/>
                        </a:rPr>
                        <a:t>44</a:t>
                      </a:r>
                      <a:endParaRPr lang="ja-JP" sz="1050" kern="10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500"/>
                        </a:lnSpc>
                        <a:spcAft>
                          <a:spcPts val="0"/>
                        </a:spcAft>
                      </a:pPr>
                      <a:r>
                        <a:rPr lang="en-US" sz="1000" kern="100" dirty="0">
                          <a:latin typeface="ＭＳ 明朝"/>
                          <a:ea typeface="ＭＳ 明朝"/>
                          <a:cs typeface="Times New Roman"/>
                        </a:rPr>
                        <a:t>11</a:t>
                      </a:r>
                      <a:endParaRPr lang="ja-JP" sz="1050" kern="100" dirty="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500"/>
                        </a:lnSpc>
                        <a:spcAft>
                          <a:spcPts val="0"/>
                        </a:spcAft>
                      </a:pPr>
                      <a:r>
                        <a:rPr lang="en-US" sz="1000" kern="100" dirty="0">
                          <a:latin typeface="ＭＳ 明朝"/>
                          <a:ea typeface="ＭＳ 明朝"/>
                          <a:cs typeface="Times New Roman"/>
                        </a:rPr>
                        <a:t>15</a:t>
                      </a:r>
                      <a:endParaRPr lang="ja-JP" sz="1050" kern="100" dirty="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500"/>
                        </a:lnSpc>
                        <a:spcAft>
                          <a:spcPts val="0"/>
                        </a:spcAft>
                      </a:pPr>
                      <a:r>
                        <a:rPr lang="en-US" sz="1000" kern="100">
                          <a:latin typeface="ＭＳ 明朝"/>
                          <a:ea typeface="ＭＳ 明朝"/>
                          <a:cs typeface="Times New Roman"/>
                        </a:rPr>
                        <a:t>18</a:t>
                      </a:r>
                      <a:endParaRPr lang="ja-JP" sz="1050" kern="10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8988">
                <a:tc>
                  <a:txBody>
                    <a:bodyPr/>
                    <a:lstStyle/>
                    <a:p>
                      <a:pPr algn="just">
                        <a:lnSpc>
                          <a:spcPts val="1500"/>
                        </a:lnSpc>
                        <a:spcAft>
                          <a:spcPts val="0"/>
                        </a:spcAft>
                      </a:pPr>
                      <a:r>
                        <a:rPr lang="en-US" sz="1000" kern="100" dirty="0">
                          <a:latin typeface="ＭＳ 明朝"/>
                          <a:ea typeface="ＭＳ 明朝"/>
                          <a:cs typeface="Times New Roman"/>
                        </a:rPr>
                        <a:t>30</a:t>
                      </a:r>
                      <a:r>
                        <a:rPr lang="ja-JP" sz="1000" kern="100" dirty="0">
                          <a:latin typeface="Century"/>
                          <a:ea typeface="ＭＳ 明朝"/>
                          <a:cs typeface="Times New Roman"/>
                        </a:rPr>
                        <a:t>万人以上</a:t>
                      </a:r>
                      <a:endParaRPr lang="ja-JP" sz="1050" kern="100" dirty="0">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500"/>
                        </a:lnSpc>
                        <a:spcAft>
                          <a:spcPts val="0"/>
                        </a:spcAft>
                      </a:pPr>
                      <a:r>
                        <a:rPr lang="en-US" sz="1000" kern="100" dirty="0">
                          <a:latin typeface="ＭＳ 明朝"/>
                          <a:ea typeface="ＭＳ 明朝"/>
                          <a:cs typeface="Times New Roman"/>
                        </a:rPr>
                        <a:t>26</a:t>
                      </a:r>
                      <a:endParaRPr lang="ja-JP" sz="1050" kern="100" dirty="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500"/>
                        </a:lnSpc>
                        <a:spcAft>
                          <a:spcPts val="0"/>
                        </a:spcAft>
                      </a:pPr>
                      <a:r>
                        <a:rPr lang="en-US" sz="1000" kern="100" dirty="0">
                          <a:latin typeface="ＭＳ 明朝"/>
                          <a:ea typeface="ＭＳ 明朝"/>
                          <a:cs typeface="Times New Roman"/>
                        </a:rPr>
                        <a:t>8</a:t>
                      </a:r>
                      <a:endParaRPr lang="ja-JP" sz="1050" kern="100" dirty="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500"/>
                        </a:lnSpc>
                        <a:spcAft>
                          <a:spcPts val="0"/>
                        </a:spcAft>
                      </a:pPr>
                      <a:r>
                        <a:rPr lang="en-US" sz="1000" kern="100">
                          <a:latin typeface="ＭＳ 明朝"/>
                          <a:ea typeface="ＭＳ 明朝"/>
                          <a:cs typeface="Times New Roman"/>
                        </a:rPr>
                        <a:t>10</a:t>
                      </a:r>
                      <a:endParaRPr lang="ja-JP" sz="1050" kern="10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ts val="1500"/>
                        </a:lnSpc>
                        <a:spcAft>
                          <a:spcPts val="0"/>
                        </a:spcAft>
                      </a:pPr>
                      <a:r>
                        <a:rPr lang="en-US" sz="1000" kern="100" dirty="0">
                          <a:latin typeface="ＭＳ 明朝"/>
                          <a:ea typeface="ＭＳ 明朝"/>
                          <a:cs typeface="Times New Roman"/>
                        </a:rPr>
                        <a:t>8</a:t>
                      </a:r>
                      <a:endParaRPr lang="ja-JP" sz="1050" kern="100" dirty="0">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3" name="テキスト ボックス 22"/>
          <p:cNvSpPr txBox="1"/>
          <p:nvPr/>
        </p:nvSpPr>
        <p:spPr>
          <a:xfrm>
            <a:off x="1208979" y="4026419"/>
            <a:ext cx="3100529" cy="261610"/>
          </a:xfrm>
          <a:prstGeom prst="rect">
            <a:avLst/>
          </a:prstGeom>
          <a:noFill/>
        </p:spPr>
        <p:txBody>
          <a:bodyPr wrap="none" rtlCol="0">
            <a:spAutoFit/>
          </a:bodyPr>
          <a:lstStyle/>
          <a:p>
            <a:r>
              <a:rPr lang="ja-JP" altLang="en-US" sz="1100" dirty="0" smtClean="0">
                <a:latin typeface="+mn-ea"/>
              </a:rPr>
              <a:t>図表</a:t>
            </a:r>
            <a:r>
              <a:rPr lang="en-US" altLang="ja-JP" sz="1100" dirty="0" smtClean="0">
                <a:latin typeface="+mn-ea"/>
              </a:rPr>
              <a:t>19</a:t>
            </a:r>
            <a:r>
              <a:rPr lang="ja-JP" altLang="en-US" sz="1100" dirty="0" smtClean="0">
                <a:latin typeface="+mn-ea"/>
              </a:rPr>
              <a:t>　</a:t>
            </a:r>
            <a:r>
              <a:rPr lang="ja-JP" altLang="ja-JP" sz="1100" dirty="0"/>
              <a:t>公募形式における募集、応募、選定状況</a:t>
            </a:r>
            <a:endParaRPr lang="ja-JP" altLang="en-US" sz="1100" dirty="0">
              <a:latin typeface="+mn-ea"/>
            </a:endParaRPr>
          </a:p>
        </p:txBody>
      </p:sp>
      <p:sp>
        <p:nvSpPr>
          <p:cNvPr id="24" name="スライド番号プレースホルダ 23"/>
          <p:cNvSpPr>
            <a:spLocks noGrp="1"/>
          </p:cNvSpPr>
          <p:nvPr>
            <p:ph type="sldNum" sz="quarter" idx="12"/>
          </p:nvPr>
        </p:nvSpPr>
        <p:spPr/>
        <p:txBody>
          <a:bodyPr/>
          <a:lstStyle/>
          <a:p>
            <a:fld id="{13C53433-21DB-4AC6-807D-54EC76DB8370}" type="slidenum">
              <a:rPr kumimoji="1" lang="ja-JP" altLang="en-US" smtClean="0"/>
              <a:pPr/>
              <a:t>14</a:t>
            </a:fld>
            <a:endParaRPr kumimoji="1" lang="ja-JP" altLang="en-US"/>
          </a:p>
        </p:txBody>
      </p:sp>
      <p:sp>
        <p:nvSpPr>
          <p:cNvPr id="12" name="正方形/長方形 11"/>
          <p:cNvSpPr/>
          <p:nvPr/>
        </p:nvSpPr>
        <p:spPr>
          <a:xfrm rot="5400000">
            <a:off x="-155319" y="33545"/>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322</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p:nvPr/>
        </p:nvPicPr>
        <p:blipFill>
          <a:blip r:embed="rId2" cstate="print"/>
          <a:srcRect/>
          <a:stretch>
            <a:fillRect/>
          </a:stretch>
        </p:blipFill>
        <p:spPr bwMode="auto">
          <a:xfrm>
            <a:off x="1763687" y="1556792"/>
            <a:ext cx="5808645" cy="4752528"/>
          </a:xfrm>
          <a:prstGeom prst="rect">
            <a:avLst/>
          </a:prstGeom>
          <a:noFill/>
          <a:ln w="9525">
            <a:noFill/>
            <a:miter lim="800000"/>
            <a:headEnd/>
            <a:tailEnd/>
          </a:ln>
        </p:spPr>
      </p:pic>
      <p:sp>
        <p:nvSpPr>
          <p:cNvPr id="6" name="正方形/長方形 5"/>
          <p:cNvSpPr/>
          <p:nvPr/>
        </p:nvSpPr>
        <p:spPr>
          <a:xfrm>
            <a:off x="0" y="0"/>
            <a:ext cx="9144000" cy="4766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05800" y="-34290"/>
            <a:ext cx="8435280" cy="562074"/>
          </a:xfrm>
        </p:spPr>
        <p:txBody>
          <a:bodyPr>
            <a:normAutofit/>
          </a:bodyPr>
          <a:lstStyle/>
          <a:p>
            <a:pPr algn="l"/>
            <a:r>
              <a:rPr lang="ja-JP" altLang="en-US" sz="2000" dirty="0" smtClean="0"/>
              <a:t>３</a:t>
            </a:r>
            <a:r>
              <a:rPr kumimoji="1" lang="ja-JP" altLang="en-US" sz="2000" dirty="0" smtClean="0"/>
              <a:t>．事業所指定②</a:t>
            </a:r>
            <a:endParaRPr kumimoji="1" lang="ja-JP" altLang="en-US" sz="2000" dirty="0"/>
          </a:p>
        </p:txBody>
      </p:sp>
      <p:sp>
        <p:nvSpPr>
          <p:cNvPr id="7" name="テキスト ボックス 6"/>
          <p:cNvSpPr txBox="1"/>
          <p:nvPr/>
        </p:nvSpPr>
        <p:spPr>
          <a:xfrm>
            <a:off x="251520" y="563538"/>
            <a:ext cx="8712968" cy="646331"/>
          </a:xfrm>
          <a:prstGeom prst="rect">
            <a:avLst/>
          </a:prstGeom>
          <a:noFill/>
          <a:ln w="12700">
            <a:solidFill>
              <a:schemeClr val="tx1">
                <a:lumMod val="50000"/>
                <a:lumOff val="50000"/>
              </a:schemeClr>
            </a:solidFill>
            <a:prstDash val="sysDash"/>
          </a:ln>
        </p:spPr>
        <p:txBody>
          <a:bodyPr wrap="square" rtlCol="0">
            <a:spAutoFit/>
          </a:bodyPr>
          <a:lstStyle/>
          <a:p>
            <a:pPr marL="182563" indent="-182563">
              <a:buFont typeface="Wingdings" pitchFamily="2" charset="2"/>
              <a:buChar char="u"/>
            </a:pPr>
            <a:r>
              <a:rPr lang="ja-JP" altLang="ja-JP" sz="1200" dirty="0" smtClean="0">
                <a:latin typeface="+mn-ea"/>
              </a:rPr>
              <a:t>事業所</a:t>
            </a:r>
            <a:r>
              <a:rPr lang="ja-JP" altLang="ja-JP" sz="1200" dirty="0">
                <a:latin typeface="+mn-ea"/>
              </a:rPr>
              <a:t>の指定にあたり保険者が認めていない基準については、「隣接する他保険者に拠点のある事業所の指定」とした保険者が</a:t>
            </a:r>
            <a:r>
              <a:rPr lang="en-US" altLang="ja-JP" sz="1200" dirty="0">
                <a:latin typeface="+mn-ea"/>
              </a:rPr>
              <a:t>46</a:t>
            </a:r>
            <a:r>
              <a:rPr lang="ja-JP" altLang="ja-JP" sz="1200" dirty="0">
                <a:latin typeface="+mn-ea"/>
              </a:rPr>
              <a:t>保険者と最も多かった。また、「老計</a:t>
            </a:r>
            <a:r>
              <a:rPr lang="en-US" altLang="ja-JP" sz="1200" dirty="0">
                <a:latin typeface="+mn-ea"/>
              </a:rPr>
              <a:t>10</a:t>
            </a:r>
            <a:r>
              <a:rPr lang="ja-JP" altLang="ja-JP" sz="1200" dirty="0">
                <a:latin typeface="+mn-ea"/>
              </a:rPr>
              <a:t>号に定められた家事援助」の自費によるサービス提供を認めていない保険者が</a:t>
            </a:r>
            <a:r>
              <a:rPr lang="en-US" altLang="ja-JP" sz="1200" dirty="0">
                <a:latin typeface="+mn-ea"/>
              </a:rPr>
              <a:t>10</a:t>
            </a:r>
            <a:r>
              <a:rPr lang="ja-JP" altLang="ja-JP" sz="1200" dirty="0">
                <a:latin typeface="+mn-ea"/>
              </a:rPr>
              <a:t>保険者、「老計</a:t>
            </a:r>
            <a:r>
              <a:rPr lang="en-US" altLang="ja-JP" sz="1200" dirty="0">
                <a:latin typeface="+mn-ea"/>
              </a:rPr>
              <a:t>10</a:t>
            </a:r>
            <a:r>
              <a:rPr lang="ja-JP" altLang="ja-JP" sz="1200" dirty="0">
                <a:latin typeface="+mn-ea"/>
              </a:rPr>
              <a:t>号に定められた家事援助」以外の同時提供を認めていない保険者が</a:t>
            </a:r>
            <a:r>
              <a:rPr lang="en-US" altLang="ja-JP" sz="1200" dirty="0">
                <a:latin typeface="+mn-ea"/>
              </a:rPr>
              <a:t>14</a:t>
            </a:r>
            <a:r>
              <a:rPr lang="ja-JP" altLang="ja-JP" sz="1200" dirty="0">
                <a:latin typeface="+mn-ea"/>
              </a:rPr>
              <a:t>保険者となっていた（</a:t>
            </a:r>
            <a:r>
              <a:rPr lang="ja-JP" altLang="ja-JP" sz="1200" dirty="0" smtClean="0">
                <a:latin typeface="+mn-ea"/>
              </a:rPr>
              <a:t>図表</a:t>
            </a:r>
            <a:r>
              <a:rPr lang="en-US" altLang="ja-JP" sz="1200" dirty="0" smtClean="0">
                <a:latin typeface="+mn-ea"/>
              </a:rPr>
              <a:t>21</a:t>
            </a:r>
            <a:r>
              <a:rPr lang="ja-JP" altLang="en-US" sz="1200" dirty="0" smtClean="0">
                <a:latin typeface="+mn-ea"/>
              </a:rPr>
              <a:t>）</a:t>
            </a:r>
            <a:r>
              <a:rPr lang="ja-JP" altLang="ja-JP" sz="1200" dirty="0" smtClean="0">
                <a:latin typeface="+mn-ea"/>
              </a:rPr>
              <a:t>。</a:t>
            </a:r>
            <a:endParaRPr lang="en-US" altLang="ja-JP" sz="1200" dirty="0" smtClean="0">
              <a:latin typeface="+mn-ea"/>
            </a:endParaRPr>
          </a:p>
        </p:txBody>
      </p:sp>
      <p:sp>
        <p:nvSpPr>
          <p:cNvPr id="11" name="テキスト ボックス 10"/>
          <p:cNvSpPr txBox="1"/>
          <p:nvPr/>
        </p:nvSpPr>
        <p:spPr>
          <a:xfrm>
            <a:off x="2843808" y="1307316"/>
            <a:ext cx="3834704" cy="261610"/>
          </a:xfrm>
          <a:prstGeom prst="rect">
            <a:avLst/>
          </a:prstGeom>
          <a:noFill/>
        </p:spPr>
        <p:txBody>
          <a:bodyPr wrap="none" rtlCol="0">
            <a:spAutoFit/>
          </a:bodyPr>
          <a:lstStyle/>
          <a:p>
            <a:r>
              <a:rPr lang="ja-JP" altLang="en-US" sz="1100" dirty="0" smtClean="0">
                <a:latin typeface="+mn-ea"/>
              </a:rPr>
              <a:t>図表</a:t>
            </a:r>
            <a:r>
              <a:rPr lang="en-US" altLang="ja-JP" sz="1100" dirty="0" smtClean="0">
                <a:latin typeface="+mn-ea"/>
              </a:rPr>
              <a:t>21</a:t>
            </a:r>
            <a:r>
              <a:rPr lang="ja-JP" altLang="en-US" sz="1100" dirty="0" smtClean="0">
                <a:latin typeface="+mn-ea"/>
              </a:rPr>
              <a:t>　</a:t>
            </a:r>
            <a:r>
              <a:rPr lang="ja-JP" altLang="ja-JP" sz="1100" dirty="0"/>
              <a:t>事業所の指定にあたり認めていない基準（複数回答）</a:t>
            </a:r>
            <a:endParaRPr kumimoji="1" lang="ja-JP" altLang="en-US" sz="1100" dirty="0">
              <a:latin typeface="+mn-ea"/>
            </a:endParaRPr>
          </a:p>
        </p:txBody>
      </p:sp>
      <p:sp>
        <p:nvSpPr>
          <p:cNvPr id="19" name="正方形/長方形 18"/>
          <p:cNvSpPr/>
          <p:nvPr/>
        </p:nvSpPr>
        <p:spPr>
          <a:xfrm>
            <a:off x="1907704" y="2254570"/>
            <a:ext cx="5616624" cy="288032"/>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907704" y="5157192"/>
            <a:ext cx="3888432" cy="648072"/>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スライド番号プレースホルダ 15"/>
          <p:cNvSpPr>
            <a:spLocks noGrp="1"/>
          </p:cNvSpPr>
          <p:nvPr>
            <p:ph type="sldNum" sz="quarter" idx="12"/>
          </p:nvPr>
        </p:nvSpPr>
        <p:spPr/>
        <p:txBody>
          <a:bodyPr/>
          <a:lstStyle/>
          <a:p>
            <a:fld id="{13C53433-21DB-4AC6-807D-54EC76DB8370}" type="slidenum">
              <a:rPr kumimoji="1" lang="ja-JP" altLang="en-US" smtClean="0"/>
              <a:pPr/>
              <a:t>15</a:t>
            </a:fld>
            <a:endParaRPr kumimoji="1" lang="ja-JP" altLang="en-US"/>
          </a:p>
        </p:txBody>
      </p:sp>
      <p:sp>
        <p:nvSpPr>
          <p:cNvPr id="10" name="正方形/長方形 9"/>
          <p:cNvSpPr/>
          <p:nvPr/>
        </p:nvSpPr>
        <p:spPr>
          <a:xfrm rot="5400000">
            <a:off x="-155319" y="6514265"/>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323</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p:nvPr/>
        </p:nvPicPr>
        <p:blipFill>
          <a:blip r:embed="rId2" cstate="print"/>
          <a:srcRect/>
          <a:stretch>
            <a:fillRect/>
          </a:stretch>
        </p:blipFill>
        <p:spPr bwMode="auto">
          <a:xfrm>
            <a:off x="2098218" y="4941898"/>
            <a:ext cx="5265926" cy="1777167"/>
          </a:xfrm>
          <a:prstGeom prst="rect">
            <a:avLst/>
          </a:prstGeom>
          <a:noFill/>
          <a:ln w="9525">
            <a:noFill/>
            <a:miter lim="800000"/>
            <a:headEnd/>
            <a:tailEnd/>
          </a:ln>
        </p:spPr>
      </p:pic>
      <p:pic>
        <p:nvPicPr>
          <p:cNvPr id="9" name="図 8"/>
          <p:cNvPicPr/>
          <p:nvPr/>
        </p:nvPicPr>
        <p:blipFill>
          <a:blip r:embed="rId3" cstate="print"/>
          <a:srcRect/>
          <a:stretch>
            <a:fillRect/>
          </a:stretch>
        </p:blipFill>
        <p:spPr bwMode="auto">
          <a:xfrm>
            <a:off x="2165124" y="1993942"/>
            <a:ext cx="5088428" cy="2736304"/>
          </a:xfrm>
          <a:prstGeom prst="rect">
            <a:avLst/>
          </a:prstGeom>
          <a:noFill/>
          <a:ln w="9525">
            <a:noFill/>
            <a:miter lim="800000"/>
            <a:headEnd/>
            <a:tailEnd/>
          </a:ln>
        </p:spPr>
      </p:pic>
      <p:sp>
        <p:nvSpPr>
          <p:cNvPr id="6" name="正方形/長方形 5"/>
          <p:cNvSpPr/>
          <p:nvPr/>
        </p:nvSpPr>
        <p:spPr>
          <a:xfrm>
            <a:off x="0" y="0"/>
            <a:ext cx="9144000" cy="4766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05800" y="-34290"/>
            <a:ext cx="8435280" cy="562074"/>
          </a:xfrm>
        </p:spPr>
        <p:txBody>
          <a:bodyPr>
            <a:normAutofit/>
          </a:bodyPr>
          <a:lstStyle/>
          <a:p>
            <a:pPr algn="l"/>
            <a:r>
              <a:rPr lang="ja-JP" altLang="en-US" sz="2000" dirty="0"/>
              <a:t>４</a:t>
            </a:r>
            <a:r>
              <a:rPr kumimoji="1" lang="ja-JP" altLang="en-US" sz="2000" dirty="0" smtClean="0"/>
              <a:t>．広報の実施状況</a:t>
            </a:r>
            <a:endParaRPr kumimoji="1" lang="ja-JP" altLang="en-US" sz="2000" dirty="0"/>
          </a:p>
        </p:txBody>
      </p:sp>
      <p:sp>
        <p:nvSpPr>
          <p:cNvPr id="7" name="テキスト ボックス 6"/>
          <p:cNvSpPr txBox="1"/>
          <p:nvPr/>
        </p:nvSpPr>
        <p:spPr>
          <a:xfrm>
            <a:off x="251520" y="563538"/>
            <a:ext cx="8712968" cy="1200329"/>
          </a:xfrm>
          <a:prstGeom prst="rect">
            <a:avLst/>
          </a:prstGeom>
          <a:noFill/>
          <a:ln w="12700">
            <a:solidFill>
              <a:schemeClr val="tx1">
                <a:lumMod val="50000"/>
                <a:lumOff val="50000"/>
              </a:schemeClr>
            </a:solidFill>
            <a:prstDash val="sysDash"/>
          </a:ln>
        </p:spPr>
        <p:txBody>
          <a:bodyPr wrap="square" rtlCol="0">
            <a:spAutoFit/>
          </a:bodyPr>
          <a:lstStyle/>
          <a:p>
            <a:pPr marL="182563" indent="-182563">
              <a:buFont typeface="Wingdings" pitchFamily="2" charset="2"/>
              <a:buChar char="u"/>
            </a:pPr>
            <a:r>
              <a:rPr lang="ja-JP" altLang="ja-JP" sz="1200" dirty="0">
                <a:latin typeface="+mn-ea"/>
              </a:rPr>
              <a:t>定期巡回・随時対応サービスの普及に向けた保険者の広報状況は、「特に広報を行っていない」保険者が７割を占めていた（</a:t>
            </a:r>
            <a:r>
              <a:rPr lang="ja-JP" altLang="ja-JP" sz="1200" dirty="0" smtClean="0">
                <a:latin typeface="+mn-ea"/>
              </a:rPr>
              <a:t>図表</a:t>
            </a:r>
            <a:r>
              <a:rPr lang="en-US" altLang="ja-JP" sz="1200" dirty="0" smtClean="0">
                <a:latin typeface="+mn-ea"/>
              </a:rPr>
              <a:t>22</a:t>
            </a:r>
            <a:r>
              <a:rPr lang="ja-JP" altLang="ja-JP" sz="1200" dirty="0" smtClean="0">
                <a:latin typeface="+mn-ea"/>
              </a:rPr>
              <a:t>）。</a:t>
            </a:r>
            <a:endParaRPr lang="en-US" altLang="ja-JP" sz="1200" dirty="0" smtClean="0">
              <a:latin typeface="+mn-ea"/>
            </a:endParaRPr>
          </a:p>
          <a:p>
            <a:pPr marL="182563" indent="-182563">
              <a:buFont typeface="Wingdings" pitchFamily="2" charset="2"/>
              <a:buChar char="u"/>
            </a:pPr>
            <a:r>
              <a:rPr lang="ja-JP" altLang="ja-JP" sz="1200" dirty="0">
                <a:latin typeface="+mn-ea"/>
              </a:rPr>
              <a:t>第５期計画における整備計画の有無別に広報の実施</a:t>
            </a:r>
            <a:r>
              <a:rPr lang="ja-JP" altLang="ja-JP" sz="1200" dirty="0" smtClean="0">
                <a:latin typeface="+mn-ea"/>
              </a:rPr>
              <a:t>状況</a:t>
            </a:r>
            <a:r>
              <a:rPr lang="ja-JP" altLang="en-US" sz="1200" dirty="0" smtClean="0">
                <a:latin typeface="+mn-ea"/>
              </a:rPr>
              <a:t>を</a:t>
            </a:r>
            <a:r>
              <a:rPr lang="ja-JP" altLang="ja-JP" sz="1200" dirty="0" smtClean="0">
                <a:latin typeface="+mn-ea"/>
              </a:rPr>
              <a:t>みる</a:t>
            </a:r>
            <a:r>
              <a:rPr lang="ja-JP" altLang="ja-JP" sz="1200" dirty="0">
                <a:latin typeface="+mn-ea"/>
              </a:rPr>
              <a:t>と、「整備計画あり」の保険者であっても、４割の保険者が「特に広報は行っていない」としており、「事業者団体や事業者向けに説明会や勉強会を開催した」とした保険者は約</a:t>
            </a:r>
            <a:r>
              <a:rPr lang="en-US" altLang="ja-JP" sz="1200" dirty="0">
                <a:latin typeface="+mn-ea"/>
              </a:rPr>
              <a:t>1/4</a:t>
            </a:r>
            <a:r>
              <a:rPr lang="ja-JP" altLang="ja-JP" sz="1200" dirty="0">
                <a:latin typeface="+mn-ea"/>
              </a:rPr>
              <a:t>にとどまっていた。一方で「整備計画なし」の保険者では、８割以上の保険者で「特に広報は行っていない」としており、非常に高い割合を示していた（</a:t>
            </a:r>
            <a:r>
              <a:rPr lang="ja-JP" altLang="ja-JP" sz="1200" dirty="0" smtClean="0">
                <a:latin typeface="+mn-ea"/>
              </a:rPr>
              <a:t>図表</a:t>
            </a:r>
            <a:r>
              <a:rPr lang="en-US" altLang="ja-JP" sz="1200" dirty="0" smtClean="0">
                <a:latin typeface="+mn-ea"/>
              </a:rPr>
              <a:t>23</a:t>
            </a:r>
            <a:r>
              <a:rPr lang="ja-JP" altLang="ja-JP" sz="1200" dirty="0" smtClean="0">
                <a:latin typeface="+mn-ea"/>
              </a:rPr>
              <a:t>）</a:t>
            </a:r>
            <a:r>
              <a:rPr lang="ja-JP" altLang="ja-JP" sz="1200" dirty="0">
                <a:latin typeface="+mn-ea"/>
              </a:rPr>
              <a:t>。</a:t>
            </a:r>
            <a:endParaRPr lang="en-US" altLang="ja-JP" sz="1200" dirty="0" smtClean="0">
              <a:latin typeface="+mn-ea"/>
            </a:endParaRPr>
          </a:p>
        </p:txBody>
      </p:sp>
      <p:sp>
        <p:nvSpPr>
          <p:cNvPr id="11" name="テキスト ボックス 10"/>
          <p:cNvSpPr txBox="1"/>
          <p:nvPr/>
        </p:nvSpPr>
        <p:spPr>
          <a:xfrm>
            <a:off x="3605284" y="1755616"/>
            <a:ext cx="2393604" cy="261610"/>
          </a:xfrm>
          <a:prstGeom prst="rect">
            <a:avLst/>
          </a:prstGeom>
          <a:noFill/>
        </p:spPr>
        <p:txBody>
          <a:bodyPr wrap="none" rtlCol="0">
            <a:spAutoFit/>
          </a:bodyPr>
          <a:lstStyle/>
          <a:p>
            <a:r>
              <a:rPr lang="ja-JP" altLang="en-US" sz="1100" dirty="0" smtClean="0">
                <a:latin typeface="+mn-ea"/>
              </a:rPr>
              <a:t>図表</a:t>
            </a:r>
            <a:r>
              <a:rPr lang="en-US" altLang="ja-JP" sz="1100" dirty="0" smtClean="0">
                <a:latin typeface="+mn-ea"/>
              </a:rPr>
              <a:t>22</a:t>
            </a:r>
            <a:r>
              <a:rPr lang="ja-JP" altLang="en-US" sz="1100" dirty="0" smtClean="0">
                <a:latin typeface="+mn-ea"/>
              </a:rPr>
              <a:t>　</a:t>
            </a:r>
            <a:r>
              <a:rPr lang="ja-JP" altLang="ja-JP" sz="1100" dirty="0"/>
              <a:t>広報の実施状況（複数回答）</a:t>
            </a:r>
            <a:endParaRPr kumimoji="1" lang="ja-JP" altLang="en-US" sz="1100" dirty="0">
              <a:latin typeface="+mn-ea"/>
            </a:endParaRPr>
          </a:p>
        </p:txBody>
      </p:sp>
      <p:sp>
        <p:nvSpPr>
          <p:cNvPr id="19" name="正方形/長方形 18"/>
          <p:cNvSpPr/>
          <p:nvPr/>
        </p:nvSpPr>
        <p:spPr>
          <a:xfrm>
            <a:off x="2215777" y="2281974"/>
            <a:ext cx="4824536" cy="288032"/>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176246" y="5085184"/>
            <a:ext cx="504056" cy="1656184"/>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3029220" y="4730246"/>
            <a:ext cx="3926075" cy="261610"/>
          </a:xfrm>
          <a:prstGeom prst="rect">
            <a:avLst/>
          </a:prstGeom>
          <a:noFill/>
        </p:spPr>
        <p:txBody>
          <a:bodyPr wrap="none" rtlCol="0">
            <a:spAutoFit/>
          </a:bodyPr>
          <a:lstStyle/>
          <a:p>
            <a:r>
              <a:rPr lang="ja-JP" altLang="en-US" sz="1100" dirty="0" smtClean="0">
                <a:latin typeface="+mn-ea"/>
              </a:rPr>
              <a:t>図表</a:t>
            </a:r>
            <a:r>
              <a:rPr lang="en-US" altLang="ja-JP" sz="1100" dirty="0" smtClean="0">
                <a:latin typeface="+mn-ea"/>
              </a:rPr>
              <a:t>23</a:t>
            </a:r>
            <a:r>
              <a:rPr lang="ja-JP" altLang="en-US" sz="1100" dirty="0" smtClean="0">
                <a:latin typeface="+mn-ea"/>
              </a:rPr>
              <a:t>　</a:t>
            </a:r>
            <a:r>
              <a:rPr lang="ja-JP" altLang="ja-JP" sz="1100" dirty="0"/>
              <a:t>整備計画の有無別にみた広報の実施状況（複数回答）</a:t>
            </a:r>
            <a:endParaRPr kumimoji="1" lang="ja-JP" altLang="en-US" sz="1100" dirty="0">
              <a:latin typeface="+mn-ea"/>
            </a:endParaRPr>
          </a:p>
        </p:txBody>
      </p:sp>
      <p:sp>
        <p:nvSpPr>
          <p:cNvPr id="17" name="正方形/長方形 16"/>
          <p:cNvSpPr/>
          <p:nvPr/>
        </p:nvSpPr>
        <p:spPr>
          <a:xfrm>
            <a:off x="5544398" y="6165304"/>
            <a:ext cx="504056" cy="288032"/>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 17"/>
          <p:cNvSpPr>
            <a:spLocks noGrp="1"/>
          </p:cNvSpPr>
          <p:nvPr>
            <p:ph type="sldNum" sz="quarter" idx="12"/>
          </p:nvPr>
        </p:nvSpPr>
        <p:spPr/>
        <p:txBody>
          <a:bodyPr/>
          <a:lstStyle/>
          <a:p>
            <a:fld id="{13C53433-21DB-4AC6-807D-54EC76DB8370}" type="slidenum">
              <a:rPr kumimoji="1" lang="ja-JP" altLang="en-US" smtClean="0"/>
              <a:pPr/>
              <a:t>16</a:t>
            </a:fld>
            <a:endParaRPr kumimoji="1" lang="ja-JP" altLang="en-US"/>
          </a:p>
        </p:txBody>
      </p:sp>
      <p:sp>
        <p:nvSpPr>
          <p:cNvPr id="15" name="正方形/長方形 14"/>
          <p:cNvSpPr/>
          <p:nvPr/>
        </p:nvSpPr>
        <p:spPr>
          <a:xfrm rot="5400000">
            <a:off x="-155319" y="33545"/>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324</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p:nvPr/>
        </p:nvPicPr>
        <p:blipFill>
          <a:blip r:embed="rId2" cstate="print"/>
          <a:srcRect/>
          <a:stretch>
            <a:fillRect/>
          </a:stretch>
        </p:blipFill>
        <p:spPr bwMode="auto">
          <a:xfrm>
            <a:off x="1403648" y="1807216"/>
            <a:ext cx="6174527" cy="3528392"/>
          </a:xfrm>
          <a:prstGeom prst="rect">
            <a:avLst/>
          </a:prstGeom>
          <a:noFill/>
          <a:ln w="9525">
            <a:noFill/>
            <a:miter lim="800000"/>
            <a:headEnd/>
            <a:tailEnd/>
          </a:ln>
        </p:spPr>
      </p:pic>
      <p:sp>
        <p:nvSpPr>
          <p:cNvPr id="6" name="正方形/長方形 5"/>
          <p:cNvSpPr/>
          <p:nvPr/>
        </p:nvSpPr>
        <p:spPr>
          <a:xfrm>
            <a:off x="0" y="0"/>
            <a:ext cx="9144000" cy="4766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05800" y="-34290"/>
            <a:ext cx="8435280" cy="562074"/>
          </a:xfrm>
        </p:spPr>
        <p:txBody>
          <a:bodyPr>
            <a:normAutofit/>
          </a:bodyPr>
          <a:lstStyle/>
          <a:p>
            <a:pPr algn="l"/>
            <a:r>
              <a:rPr lang="ja-JP" altLang="en-US" sz="2000" dirty="0" smtClean="0"/>
              <a:t>５</a:t>
            </a:r>
            <a:r>
              <a:rPr kumimoji="1" lang="ja-JP" altLang="en-US" sz="2000" dirty="0" smtClean="0"/>
              <a:t>．</a:t>
            </a:r>
            <a:r>
              <a:rPr lang="ja-JP" altLang="en-US" sz="2000" dirty="0" smtClean="0"/>
              <a:t>計画</a:t>
            </a:r>
            <a:r>
              <a:rPr lang="ja-JP" altLang="en-US" sz="2000" dirty="0"/>
              <a:t>通り進捗している保険者と進捗していない保険者の</a:t>
            </a:r>
            <a:r>
              <a:rPr lang="ja-JP" altLang="en-US" sz="2000" dirty="0" smtClean="0"/>
              <a:t>比較①</a:t>
            </a:r>
            <a:endParaRPr kumimoji="1" lang="ja-JP" altLang="en-US" sz="2000" dirty="0"/>
          </a:p>
        </p:txBody>
      </p:sp>
      <p:sp>
        <p:nvSpPr>
          <p:cNvPr id="7" name="テキスト ボックス 6"/>
          <p:cNvSpPr txBox="1"/>
          <p:nvPr/>
        </p:nvSpPr>
        <p:spPr>
          <a:xfrm>
            <a:off x="251520" y="563538"/>
            <a:ext cx="8712968" cy="646331"/>
          </a:xfrm>
          <a:prstGeom prst="rect">
            <a:avLst/>
          </a:prstGeom>
          <a:noFill/>
          <a:ln w="12700">
            <a:solidFill>
              <a:schemeClr val="tx1">
                <a:lumMod val="50000"/>
                <a:lumOff val="50000"/>
              </a:schemeClr>
            </a:solidFill>
            <a:prstDash val="sysDash"/>
          </a:ln>
        </p:spPr>
        <p:txBody>
          <a:bodyPr wrap="square" rtlCol="0">
            <a:spAutoFit/>
          </a:bodyPr>
          <a:lstStyle/>
          <a:p>
            <a:pPr marL="182563" indent="-182563">
              <a:buFont typeface="Wingdings" pitchFamily="2" charset="2"/>
              <a:buChar char="u"/>
            </a:pPr>
            <a:r>
              <a:rPr lang="ja-JP" altLang="ja-JP" sz="1200" dirty="0">
                <a:latin typeface="+mn-ea"/>
              </a:rPr>
              <a:t>第５期介護保険事業計画の整備計画通り進捗している保険者と進捗していない保険者について、第５期計画における定期巡回・随時対応サービスの具体的な検討内容を比較すると、計画通り進捗している保険者では、「利用対象者、利用ニーズ」、「事業者の参入動向」、「事務内容」、「位置付け、整備方針等」の項目で、計画通り進捗していない保険者と比較して割合が高かった（</a:t>
            </a:r>
            <a:r>
              <a:rPr lang="ja-JP" altLang="ja-JP" sz="1200" dirty="0" smtClean="0">
                <a:latin typeface="+mn-ea"/>
              </a:rPr>
              <a:t>図表</a:t>
            </a:r>
            <a:r>
              <a:rPr lang="en-US" altLang="ja-JP" sz="1200" dirty="0" smtClean="0">
                <a:latin typeface="+mn-ea"/>
              </a:rPr>
              <a:t>24</a:t>
            </a:r>
            <a:r>
              <a:rPr lang="ja-JP" altLang="ja-JP" sz="1200" dirty="0" smtClean="0">
                <a:latin typeface="+mn-ea"/>
              </a:rPr>
              <a:t>）</a:t>
            </a:r>
            <a:r>
              <a:rPr lang="ja-JP" altLang="ja-JP" sz="1200" dirty="0">
                <a:latin typeface="+mn-ea"/>
              </a:rPr>
              <a:t>。</a:t>
            </a:r>
            <a:endParaRPr lang="en-US" altLang="ja-JP" sz="1200" dirty="0" smtClean="0">
              <a:latin typeface="+mn-ea"/>
            </a:endParaRPr>
          </a:p>
        </p:txBody>
      </p:sp>
      <p:sp>
        <p:nvSpPr>
          <p:cNvPr id="11" name="テキスト ボックス 10"/>
          <p:cNvSpPr txBox="1"/>
          <p:nvPr/>
        </p:nvSpPr>
        <p:spPr>
          <a:xfrm>
            <a:off x="3347864" y="1519184"/>
            <a:ext cx="2520242" cy="261610"/>
          </a:xfrm>
          <a:prstGeom prst="rect">
            <a:avLst/>
          </a:prstGeom>
          <a:noFill/>
        </p:spPr>
        <p:txBody>
          <a:bodyPr wrap="none" rtlCol="0">
            <a:spAutoFit/>
          </a:bodyPr>
          <a:lstStyle/>
          <a:p>
            <a:r>
              <a:rPr lang="ja-JP" altLang="en-US" sz="1100" dirty="0" smtClean="0">
                <a:latin typeface="+mn-ea"/>
              </a:rPr>
              <a:t>図表</a:t>
            </a:r>
            <a:r>
              <a:rPr lang="en-US" altLang="ja-JP" sz="1100" dirty="0" smtClean="0">
                <a:latin typeface="+mn-ea"/>
              </a:rPr>
              <a:t>24</a:t>
            </a:r>
            <a:r>
              <a:rPr lang="ja-JP" altLang="en-US" sz="1100" dirty="0" smtClean="0">
                <a:latin typeface="+mn-ea"/>
              </a:rPr>
              <a:t>　</a:t>
            </a:r>
            <a:r>
              <a:rPr lang="ja-JP" altLang="ja-JP" sz="1100" dirty="0"/>
              <a:t>具体的な検討内容</a:t>
            </a:r>
            <a:r>
              <a:rPr lang="ja-JP" altLang="ja-JP" sz="1100" dirty="0" smtClean="0"/>
              <a:t>（</a:t>
            </a:r>
            <a:r>
              <a:rPr lang="ja-JP" altLang="ja-JP" sz="1100" dirty="0"/>
              <a:t>複数回答）</a:t>
            </a:r>
            <a:endParaRPr kumimoji="1" lang="ja-JP" altLang="en-US" sz="1100" dirty="0">
              <a:latin typeface="+mn-ea"/>
            </a:endParaRPr>
          </a:p>
        </p:txBody>
      </p:sp>
      <p:sp>
        <p:nvSpPr>
          <p:cNvPr id="16" name="円/楕円 15"/>
          <p:cNvSpPr/>
          <p:nvPr/>
        </p:nvSpPr>
        <p:spPr>
          <a:xfrm>
            <a:off x="5320431" y="1983737"/>
            <a:ext cx="2016224" cy="852945"/>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円/楕円 17"/>
          <p:cNvSpPr/>
          <p:nvPr/>
        </p:nvSpPr>
        <p:spPr>
          <a:xfrm>
            <a:off x="4283968" y="3391392"/>
            <a:ext cx="2232248" cy="996961"/>
          </a:xfrm>
          <a:prstGeom prst="ellipse">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スライド番号プレースホルダ 19"/>
          <p:cNvSpPr>
            <a:spLocks noGrp="1"/>
          </p:cNvSpPr>
          <p:nvPr>
            <p:ph type="sldNum" sz="quarter" idx="12"/>
          </p:nvPr>
        </p:nvSpPr>
        <p:spPr/>
        <p:txBody>
          <a:bodyPr/>
          <a:lstStyle/>
          <a:p>
            <a:fld id="{13C53433-21DB-4AC6-807D-54EC76DB8370}" type="slidenum">
              <a:rPr kumimoji="1" lang="ja-JP" altLang="en-US" smtClean="0"/>
              <a:pPr/>
              <a:t>17</a:t>
            </a:fld>
            <a:endParaRPr kumimoji="1" lang="ja-JP" altLang="en-US"/>
          </a:p>
        </p:txBody>
      </p:sp>
      <p:sp>
        <p:nvSpPr>
          <p:cNvPr id="10" name="正方形/長方形 9"/>
          <p:cNvSpPr/>
          <p:nvPr/>
        </p:nvSpPr>
        <p:spPr>
          <a:xfrm rot="5400000">
            <a:off x="-155319" y="6514265"/>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325</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144000" cy="4766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05800" y="-34290"/>
            <a:ext cx="8435280" cy="562074"/>
          </a:xfrm>
        </p:spPr>
        <p:txBody>
          <a:bodyPr>
            <a:normAutofit/>
          </a:bodyPr>
          <a:lstStyle/>
          <a:p>
            <a:pPr algn="l"/>
            <a:r>
              <a:rPr lang="ja-JP" altLang="en-US" sz="2000" dirty="0" smtClean="0"/>
              <a:t>５</a:t>
            </a:r>
            <a:r>
              <a:rPr kumimoji="1" lang="ja-JP" altLang="en-US" sz="2000" dirty="0" smtClean="0"/>
              <a:t>．</a:t>
            </a:r>
            <a:r>
              <a:rPr lang="ja-JP" altLang="en-US" sz="2000" dirty="0" smtClean="0"/>
              <a:t>計画</a:t>
            </a:r>
            <a:r>
              <a:rPr lang="ja-JP" altLang="en-US" sz="2000" dirty="0"/>
              <a:t>通り進捗している保険者と進捗していない保険者の</a:t>
            </a:r>
            <a:r>
              <a:rPr lang="ja-JP" altLang="en-US" sz="2000" dirty="0" smtClean="0"/>
              <a:t>比較②</a:t>
            </a:r>
            <a:endParaRPr kumimoji="1" lang="ja-JP" altLang="en-US" sz="2000" dirty="0"/>
          </a:p>
        </p:txBody>
      </p:sp>
      <p:sp>
        <p:nvSpPr>
          <p:cNvPr id="7" name="テキスト ボックス 6"/>
          <p:cNvSpPr txBox="1"/>
          <p:nvPr/>
        </p:nvSpPr>
        <p:spPr>
          <a:xfrm>
            <a:off x="251520" y="563538"/>
            <a:ext cx="8712968" cy="830997"/>
          </a:xfrm>
          <a:prstGeom prst="rect">
            <a:avLst/>
          </a:prstGeom>
          <a:noFill/>
          <a:ln w="12700">
            <a:solidFill>
              <a:schemeClr val="tx1">
                <a:lumMod val="50000"/>
                <a:lumOff val="50000"/>
              </a:schemeClr>
            </a:solidFill>
            <a:prstDash val="sysDash"/>
          </a:ln>
        </p:spPr>
        <p:txBody>
          <a:bodyPr wrap="square" rtlCol="0">
            <a:spAutoFit/>
          </a:bodyPr>
          <a:lstStyle/>
          <a:p>
            <a:pPr marL="182563" indent="-182563">
              <a:buFont typeface="Wingdings" pitchFamily="2" charset="2"/>
              <a:buChar char="u"/>
            </a:pPr>
            <a:r>
              <a:rPr lang="ja-JP" altLang="ja-JP" sz="1200" dirty="0">
                <a:latin typeface="+mn-ea"/>
              </a:rPr>
              <a:t>広報の実施状況を比較すると、計画通り進捗している保険者では、「保険者ホームページ掲載などの情報発信を行った」、「パンフレット等の配布による情報発信を行った」、「事業者団体や事業者向けに説明会や勉強会を開催した」において、計画通り進捗していない保険者より実施している割合が高かった。特に、「パンフレット等の配布による情報発信を行った」、「事業者団体や事業者向けに説明会や勉強会を開催した」の割合は、計画通り進捗していない保険者の２倍以上となっており、特徴がみられた（</a:t>
            </a:r>
            <a:r>
              <a:rPr lang="ja-JP" altLang="ja-JP" sz="1200" dirty="0" smtClean="0">
                <a:latin typeface="+mn-ea"/>
              </a:rPr>
              <a:t>図表</a:t>
            </a:r>
            <a:r>
              <a:rPr lang="en-US" altLang="ja-JP" sz="1200" dirty="0" smtClean="0">
                <a:latin typeface="+mn-ea"/>
              </a:rPr>
              <a:t>25</a:t>
            </a:r>
            <a:r>
              <a:rPr lang="ja-JP" altLang="ja-JP" sz="1200" dirty="0" smtClean="0">
                <a:latin typeface="+mn-ea"/>
              </a:rPr>
              <a:t>）。</a:t>
            </a:r>
            <a:endParaRPr lang="en-US" altLang="ja-JP" sz="1200" dirty="0" smtClean="0">
              <a:latin typeface="+mn-ea"/>
            </a:endParaRPr>
          </a:p>
        </p:txBody>
      </p:sp>
      <p:sp>
        <p:nvSpPr>
          <p:cNvPr id="11" name="テキスト ボックス 10"/>
          <p:cNvSpPr txBox="1"/>
          <p:nvPr/>
        </p:nvSpPr>
        <p:spPr>
          <a:xfrm>
            <a:off x="3347864" y="1700808"/>
            <a:ext cx="2393604" cy="261610"/>
          </a:xfrm>
          <a:prstGeom prst="rect">
            <a:avLst/>
          </a:prstGeom>
          <a:noFill/>
        </p:spPr>
        <p:txBody>
          <a:bodyPr wrap="none" rtlCol="0">
            <a:spAutoFit/>
          </a:bodyPr>
          <a:lstStyle/>
          <a:p>
            <a:r>
              <a:rPr lang="ja-JP" altLang="en-US" sz="1100" dirty="0" smtClean="0">
                <a:latin typeface="+mn-ea"/>
              </a:rPr>
              <a:t>図表</a:t>
            </a:r>
            <a:r>
              <a:rPr lang="en-US" altLang="ja-JP" sz="1100" dirty="0" smtClean="0">
                <a:latin typeface="+mn-ea"/>
              </a:rPr>
              <a:t>25</a:t>
            </a:r>
            <a:r>
              <a:rPr lang="ja-JP" altLang="en-US" sz="1100" dirty="0" smtClean="0">
                <a:latin typeface="+mn-ea"/>
              </a:rPr>
              <a:t>　</a:t>
            </a:r>
            <a:r>
              <a:rPr lang="ja-JP" altLang="ja-JP" sz="1100" dirty="0"/>
              <a:t>広報の実施状況</a:t>
            </a:r>
            <a:r>
              <a:rPr lang="ja-JP" altLang="ja-JP" sz="1100" dirty="0" smtClean="0"/>
              <a:t>（</a:t>
            </a:r>
            <a:r>
              <a:rPr lang="ja-JP" altLang="ja-JP" sz="1100" dirty="0"/>
              <a:t>複数回答）</a:t>
            </a:r>
            <a:endParaRPr kumimoji="1" lang="ja-JP" altLang="en-US" sz="1100" dirty="0">
              <a:latin typeface="+mn-ea"/>
            </a:endParaRPr>
          </a:p>
        </p:txBody>
      </p:sp>
      <p:pic>
        <p:nvPicPr>
          <p:cNvPr id="8" name="図 7"/>
          <p:cNvPicPr/>
          <p:nvPr/>
        </p:nvPicPr>
        <p:blipFill>
          <a:blip r:embed="rId2" cstate="print"/>
          <a:srcRect/>
          <a:stretch>
            <a:fillRect/>
          </a:stretch>
        </p:blipFill>
        <p:spPr bwMode="auto">
          <a:xfrm>
            <a:off x="1259632" y="1988840"/>
            <a:ext cx="6520909" cy="3024336"/>
          </a:xfrm>
          <a:prstGeom prst="rect">
            <a:avLst/>
          </a:prstGeom>
          <a:noFill/>
          <a:ln w="9525">
            <a:noFill/>
            <a:miter lim="800000"/>
            <a:headEnd/>
            <a:tailEnd/>
          </a:ln>
        </p:spPr>
      </p:pic>
      <p:sp>
        <p:nvSpPr>
          <p:cNvPr id="12" name="正方形/長方形 11"/>
          <p:cNvSpPr/>
          <p:nvPr/>
        </p:nvSpPr>
        <p:spPr>
          <a:xfrm>
            <a:off x="1331640" y="3068960"/>
            <a:ext cx="6264696" cy="72008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スライド番号プレースホルダ 12"/>
          <p:cNvSpPr>
            <a:spLocks noGrp="1"/>
          </p:cNvSpPr>
          <p:nvPr>
            <p:ph type="sldNum" sz="quarter" idx="12"/>
          </p:nvPr>
        </p:nvSpPr>
        <p:spPr/>
        <p:txBody>
          <a:bodyPr/>
          <a:lstStyle/>
          <a:p>
            <a:fld id="{13C53433-21DB-4AC6-807D-54EC76DB8370}" type="slidenum">
              <a:rPr kumimoji="1" lang="ja-JP" altLang="en-US" smtClean="0"/>
              <a:pPr/>
              <a:t>18</a:t>
            </a:fld>
            <a:endParaRPr kumimoji="1" lang="ja-JP" altLang="en-US"/>
          </a:p>
        </p:txBody>
      </p:sp>
      <p:sp>
        <p:nvSpPr>
          <p:cNvPr id="9" name="正方形/長方形 8"/>
          <p:cNvSpPr/>
          <p:nvPr/>
        </p:nvSpPr>
        <p:spPr>
          <a:xfrm rot="5400000">
            <a:off x="-155319" y="33545"/>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326</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144000" cy="4766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05800" y="-34290"/>
            <a:ext cx="8435280" cy="562074"/>
          </a:xfrm>
        </p:spPr>
        <p:txBody>
          <a:bodyPr>
            <a:normAutofit/>
          </a:bodyPr>
          <a:lstStyle/>
          <a:p>
            <a:pPr algn="l"/>
            <a:r>
              <a:rPr lang="ja-JP" altLang="en-US" sz="2000" dirty="0" smtClean="0"/>
              <a:t>５</a:t>
            </a:r>
            <a:r>
              <a:rPr kumimoji="1" lang="ja-JP" altLang="en-US" sz="2000" dirty="0" smtClean="0"/>
              <a:t>．</a:t>
            </a:r>
            <a:r>
              <a:rPr lang="ja-JP" altLang="en-US" sz="2000" dirty="0" smtClean="0"/>
              <a:t>計画</a:t>
            </a:r>
            <a:r>
              <a:rPr lang="ja-JP" altLang="en-US" sz="2000" dirty="0"/>
              <a:t>通り進捗している保険者と進捗していない保険者の</a:t>
            </a:r>
            <a:r>
              <a:rPr lang="ja-JP" altLang="en-US" sz="2000" dirty="0" smtClean="0"/>
              <a:t>比較③</a:t>
            </a:r>
            <a:endParaRPr kumimoji="1" lang="ja-JP" altLang="en-US" sz="2000" dirty="0"/>
          </a:p>
        </p:txBody>
      </p:sp>
      <p:sp>
        <p:nvSpPr>
          <p:cNvPr id="7" name="テキスト ボックス 6"/>
          <p:cNvSpPr txBox="1"/>
          <p:nvPr/>
        </p:nvSpPr>
        <p:spPr>
          <a:xfrm>
            <a:off x="251520" y="563538"/>
            <a:ext cx="8712968" cy="1015663"/>
          </a:xfrm>
          <a:prstGeom prst="rect">
            <a:avLst/>
          </a:prstGeom>
          <a:noFill/>
          <a:ln w="12700">
            <a:solidFill>
              <a:schemeClr val="tx1">
                <a:lumMod val="50000"/>
                <a:lumOff val="50000"/>
              </a:schemeClr>
            </a:solidFill>
            <a:prstDash val="sysDash"/>
          </a:ln>
        </p:spPr>
        <p:txBody>
          <a:bodyPr wrap="square" rtlCol="0">
            <a:spAutoFit/>
          </a:bodyPr>
          <a:lstStyle/>
          <a:p>
            <a:pPr marL="182563" indent="-182563">
              <a:buFont typeface="Wingdings" pitchFamily="2" charset="2"/>
              <a:buChar char="u"/>
            </a:pPr>
            <a:r>
              <a:rPr lang="ja-JP" altLang="ja-JP" sz="1200" dirty="0"/>
              <a:t>パンフレット等の配布先について比較すると、「居宅介護支援事業所、ケアマネジャー」、「地域包括支援センター」の割合は同程度であるが、計画通り進捗している保険者の特徴として、「居宅介護事業者」、「施設介護事業所」、「医療機関、医療従事者」の割合が</a:t>
            </a:r>
            <a:r>
              <a:rPr lang="ja-JP" altLang="ja-JP" sz="1200" dirty="0" smtClean="0"/>
              <a:t>高かった</a:t>
            </a:r>
            <a:r>
              <a:rPr lang="ja-JP" altLang="ja-JP" sz="1200" dirty="0" smtClean="0">
                <a:latin typeface="+mn-ea"/>
              </a:rPr>
              <a:t>（図表</a:t>
            </a:r>
            <a:r>
              <a:rPr lang="en-US" altLang="ja-JP" sz="1200" dirty="0" smtClean="0">
                <a:latin typeface="+mn-ea"/>
              </a:rPr>
              <a:t>26</a:t>
            </a:r>
            <a:r>
              <a:rPr lang="ja-JP" altLang="ja-JP" sz="1200" dirty="0" smtClean="0">
                <a:latin typeface="+mn-ea"/>
              </a:rPr>
              <a:t>） </a:t>
            </a:r>
            <a:r>
              <a:rPr lang="ja-JP" altLang="ja-JP" sz="1200" dirty="0" smtClean="0"/>
              <a:t>。</a:t>
            </a:r>
            <a:endParaRPr lang="en-US" altLang="ja-JP" sz="1200" dirty="0" smtClean="0">
              <a:latin typeface="+mn-ea"/>
            </a:endParaRPr>
          </a:p>
          <a:p>
            <a:pPr marL="182563" indent="-182563">
              <a:buFont typeface="Wingdings" pitchFamily="2" charset="2"/>
              <a:buChar char="u"/>
            </a:pPr>
            <a:r>
              <a:rPr lang="ja-JP" altLang="en-US" sz="1200" dirty="0" smtClean="0">
                <a:latin typeface="+mn-ea"/>
              </a:rPr>
              <a:t>一方で、</a:t>
            </a:r>
            <a:r>
              <a:rPr lang="ja-JP" altLang="ja-JP" sz="1200" dirty="0" smtClean="0">
                <a:latin typeface="+mn-ea"/>
              </a:rPr>
              <a:t>説明会</a:t>
            </a:r>
            <a:r>
              <a:rPr lang="ja-JP" altLang="ja-JP" sz="1200" dirty="0">
                <a:latin typeface="+mn-ea"/>
              </a:rPr>
              <a:t>、勉強会の実施対象先について比較すると、計画通り進捗している保険者では、約９割が「居宅介護支援事業所、ケアマネジャー」を対象としていた。（</a:t>
            </a:r>
            <a:r>
              <a:rPr lang="ja-JP" altLang="ja-JP" sz="1200" dirty="0" smtClean="0">
                <a:latin typeface="+mn-ea"/>
              </a:rPr>
              <a:t>図表</a:t>
            </a:r>
            <a:r>
              <a:rPr lang="en-US" altLang="ja-JP" sz="1200" dirty="0" smtClean="0">
                <a:latin typeface="+mn-ea"/>
              </a:rPr>
              <a:t>27</a:t>
            </a:r>
            <a:r>
              <a:rPr lang="ja-JP" altLang="ja-JP" sz="1200" dirty="0" smtClean="0">
                <a:latin typeface="+mn-ea"/>
              </a:rPr>
              <a:t>）</a:t>
            </a:r>
            <a:r>
              <a:rPr lang="ja-JP" altLang="ja-JP" sz="1200" dirty="0">
                <a:latin typeface="+mn-ea"/>
              </a:rPr>
              <a:t>。</a:t>
            </a:r>
            <a:endParaRPr lang="en-US" altLang="ja-JP" sz="1200" dirty="0" smtClean="0">
              <a:latin typeface="+mn-ea"/>
            </a:endParaRPr>
          </a:p>
        </p:txBody>
      </p:sp>
      <p:sp>
        <p:nvSpPr>
          <p:cNvPr id="10" name="テキスト ボックス 9"/>
          <p:cNvSpPr txBox="1"/>
          <p:nvPr/>
        </p:nvSpPr>
        <p:spPr>
          <a:xfrm>
            <a:off x="1187624" y="1700808"/>
            <a:ext cx="2803973" cy="261610"/>
          </a:xfrm>
          <a:prstGeom prst="rect">
            <a:avLst/>
          </a:prstGeom>
          <a:noFill/>
        </p:spPr>
        <p:txBody>
          <a:bodyPr wrap="none" rtlCol="0">
            <a:spAutoFit/>
          </a:bodyPr>
          <a:lstStyle/>
          <a:p>
            <a:r>
              <a:rPr lang="ja-JP" altLang="en-US" sz="1100" dirty="0" smtClean="0">
                <a:latin typeface="+mn-ea"/>
              </a:rPr>
              <a:t>図表</a:t>
            </a:r>
            <a:r>
              <a:rPr lang="en-US" altLang="ja-JP" sz="1100" dirty="0" smtClean="0">
                <a:latin typeface="+mn-ea"/>
              </a:rPr>
              <a:t>25</a:t>
            </a:r>
            <a:r>
              <a:rPr lang="ja-JP" altLang="en-US" sz="1100" dirty="0" smtClean="0">
                <a:latin typeface="+mn-ea"/>
              </a:rPr>
              <a:t>　</a:t>
            </a:r>
            <a:r>
              <a:rPr lang="ja-JP" altLang="ja-JP" sz="1100" dirty="0"/>
              <a:t>パンフレット等の配布先（複数回答）</a:t>
            </a:r>
            <a:endParaRPr kumimoji="1" lang="ja-JP" altLang="en-US" sz="1100" dirty="0">
              <a:latin typeface="+mn-ea"/>
            </a:endParaRPr>
          </a:p>
        </p:txBody>
      </p:sp>
      <p:pic>
        <p:nvPicPr>
          <p:cNvPr id="12" name="図 11"/>
          <p:cNvPicPr/>
          <p:nvPr/>
        </p:nvPicPr>
        <p:blipFill>
          <a:blip r:embed="rId2" cstate="print"/>
          <a:srcRect/>
          <a:stretch>
            <a:fillRect/>
          </a:stretch>
        </p:blipFill>
        <p:spPr bwMode="auto">
          <a:xfrm>
            <a:off x="296124" y="1961436"/>
            <a:ext cx="4626079" cy="2615980"/>
          </a:xfrm>
          <a:prstGeom prst="rect">
            <a:avLst/>
          </a:prstGeom>
          <a:noFill/>
          <a:ln w="9525">
            <a:noFill/>
            <a:miter lim="800000"/>
            <a:headEnd/>
            <a:tailEnd/>
          </a:ln>
        </p:spPr>
      </p:pic>
      <p:pic>
        <p:nvPicPr>
          <p:cNvPr id="9" name="図 8"/>
          <p:cNvPicPr/>
          <p:nvPr/>
        </p:nvPicPr>
        <p:blipFill>
          <a:blip r:embed="rId3" cstate="print"/>
          <a:srcRect/>
          <a:stretch>
            <a:fillRect/>
          </a:stretch>
        </p:blipFill>
        <p:spPr bwMode="auto">
          <a:xfrm>
            <a:off x="4150156" y="3949309"/>
            <a:ext cx="4838860" cy="2736304"/>
          </a:xfrm>
          <a:prstGeom prst="rect">
            <a:avLst/>
          </a:prstGeom>
          <a:noFill/>
          <a:ln w="9525">
            <a:noFill/>
            <a:miter lim="800000"/>
            <a:headEnd/>
            <a:tailEnd/>
          </a:ln>
        </p:spPr>
      </p:pic>
      <p:sp>
        <p:nvSpPr>
          <p:cNvPr id="13" name="テキスト ボックス 12"/>
          <p:cNvSpPr txBox="1"/>
          <p:nvPr/>
        </p:nvSpPr>
        <p:spPr>
          <a:xfrm>
            <a:off x="5436096" y="3717032"/>
            <a:ext cx="2768707" cy="261610"/>
          </a:xfrm>
          <a:prstGeom prst="rect">
            <a:avLst/>
          </a:prstGeom>
          <a:noFill/>
        </p:spPr>
        <p:txBody>
          <a:bodyPr wrap="none" rtlCol="0">
            <a:spAutoFit/>
          </a:bodyPr>
          <a:lstStyle/>
          <a:p>
            <a:r>
              <a:rPr lang="ja-JP" altLang="en-US" sz="1100" dirty="0" smtClean="0">
                <a:latin typeface="+mn-ea"/>
              </a:rPr>
              <a:t>図表</a:t>
            </a:r>
            <a:r>
              <a:rPr lang="en-US" altLang="ja-JP" sz="1100" dirty="0" smtClean="0">
                <a:latin typeface="+mn-ea"/>
              </a:rPr>
              <a:t>27</a:t>
            </a:r>
            <a:r>
              <a:rPr lang="ja-JP" altLang="en-US" sz="1100" dirty="0" smtClean="0">
                <a:latin typeface="+mn-ea"/>
              </a:rPr>
              <a:t>　</a:t>
            </a:r>
            <a:r>
              <a:rPr lang="ja-JP" altLang="ja-JP" sz="1100" dirty="0"/>
              <a:t>説明会、勉強会の対象（複数回答）</a:t>
            </a:r>
            <a:endParaRPr kumimoji="1" lang="ja-JP" altLang="en-US" sz="1100" dirty="0">
              <a:latin typeface="+mn-ea"/>
            </a:endParaRPr>
          </a:p>
        </p:txBody>
      </p:sp>
      <p:sp>
        <p:nvSpPr>
          <p:cNvPr id="15" name="正方形/長方形 14"/>
          <p:cNvSpPr/>
          <p:nvPr/>
        </p:nvSpPr>
        <p:spPr>
          <a:xfrm>
            <a:off x="323528" y="2204864"/>
            <a:ext cx="3168352" cy="50405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183608" y="4725144"/>
            <a:ext cx="4708871" cy="288032"/>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スライド番号プレースホルダ 16"/>
          <p:cNvSpPr>
            <a:spLocks noGrp="1"/>
          </p:cNvSpPr>
          <p:nvPr>
            <p:ph type="sldNum" sz="quarter" idx="12"/>
          </p:nvPr>
        </p:nvSpPr>
        <p:spPr/>
        <p:txBody>
          <a:bodyPr/>
          <a:lstStyle/>
          <a:p>
            <a:fld id="{13C53433-21DB-4AC6-807D-54EC76DB8370}" type="slidenum">
              <a:rPr kumimoji="1" lang="ja-JP" altLang="en-US" smtClean="0"/>
              <a:pPr/>
              <a:t>19</a:t>
            </a:fld>
            <a:endParaRPr kumimoji="1" lang="ja-JP" altLang="en-US"/>
          </a:p>
        </p:txBody>
      </p:sp>
      <p:sp>
        <p:nvSpPr>
          <p:cNvPr id="14" name="正方形/長方形 13"/>
          <p:cNvSpPr/>
          <p:nvPr/>
        </p:nvSpPr>
        <p:spPr>
          <a:xfrm rot="5400000">
            <a:off x="-155319" y="6514265"/>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327</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nvGraphicFramePr>
        <p:xfrm>
          <a:off x="72569" y="614709"/>
          <a:ext cx="8964493" cy="5108341"/>
        </p:xfrm>
        <a:graphic>
          <a:graphicData uri="http://schemas.openxmlformats.org/drawingml/2006/table">
            <a:tbl>
              <a:tblPr/>
              <a:tblGrid>
                <a:gridCol w="1322630"/>
                <a:gridCol w="1469590"/>
                <a:gridCol w="1910466"/>
                <a:gridCol w="4261807"/>
              </a:tblGrid>
              <a:tr h="215064">
                <a:tc gridSpan="2">
                  <a:txBody>
                    <a:bodyPr/>
                    <a:lstStyle/>
                    <a:p>
                      <a:pPr algn="ctr">
                        <a:lnSpc>
                          <a:spcPts val="1700"/>
                        </a:lnSpc>
                        <a:spcAft>
                          <a:spcPts val="0"/>
                        </a:spcAft>
                      </a:pPr>
                      <a:r>
                        <a:rPr lang="ja-JP" sz="1200" b="0" kern="100" dirty="0">
                          <a:solidFill>
                            <a:schemeClr val="tx1"/>
                          </a:solidFill>
                          <a:latin typeface="HG丸ｺﾞｼｯｸM-PRO" pitchFamily="50" charset="-128"/>
                          <a:ea typeface="HG丸ｺﾞｼｯｸM-PRO" pitchFamily="50" charset="-128"/>
                          <a:cs typeface="Times New Roman"/>
                        </a:rPr>
                        <a:t>職種</a:t>
                      </a:r>
                    </a:p>
                  </a:txBody>
                  <a:tcPr marL="26894" marR="26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ts val="1700"/>
                        </a:lnSpc>
                        <a:spcAft>
                          <a:spcPts val="0"/>
                        </a:spcAft>
                      </a:pPr>
                      <a:endParaRPr lang="ja-JP" sz="1200" kern="100" dirty="0">
                        <a:latin typeface="HG丸ｺﾞｼｯｸM-PRO" pitchFamily="50" charset="-128"/>
                        <a:ea typeface="HG丸ｺﾞｼｯｸM-PRO" pitchFamily="50" charset="-128"/>
                        <a:cs typeface="Times New Roman"/>
                      </a:endParaRPr>
                    </a:p>
                  </a:txBody>
                  <a:tcPr marL="26894" marR="2689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ja-JP" sz="1200" b="0" kern="100" dirty="0" smtClean="0">
                          <a:solidFill>
                            <a:schemeClr val="tx1"/>
                          </a:solidFill>
                          <a:latin typeface="HG丸ｺﾞｼｯｸM-PRO" pitchFamily="50" charset="-128"/>
                          <a:ea typeface="HG丸ｺﾞｼｯｸM-PRO" pitchFamily="50" charset="-128"/>
                          <a:cs typeface="Times New Roman"/>
                        </a:rPr>
                        <a:t>資格</a:t>
                      </a:r>
                      <a:r>
                        <a:rPr lang="ja-JP" altLang="en-US" sz="1200" b="0" kern="100" dirty="0" smtClean="0">
                          <a:solidFill>
                            <a:schemeClr val="tx1"/>
                          </a:solidFill>
                          <a:latin typeface="HG丸ｺﾞｼｯｸM-PRO" pitchFamily="50" charset="-128"/>
                          <a:ea typeface="HG丸ｺﾞｼｯｸM-PRO" pitchFamily="50" charset="-128"/>
                          <a:cs typeface="Times New Roman"/>
                        </a:rPr>
                        <a:t>等</a:t>
                      </a:r>
                      <a:endParaRPr lang="ja-JP" sz="1200" b="0" kern="100" dirty="0">
                        <a:solidFill>
                          <a:schemeClr val="tx1"/>
                        </a:solidFill>
                        <a:latin typeface="HG丸ｺﾞｼｯｸM-PRO" pitchFamily="50" charset="-128"/>
                        <a:ea typeface="HG丸ｺﾞｼｯｸM-PRO" pitchFamily="50" charset="-128"/>
                        <a:cs typeface="Times New Roman"/>
                      </a:endParaRPr>
                    </a:p>
                  </a:txBody>
                  <a:tcPr marL="26894" marR="26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700"/>
                        </a:lnSpc>
                        <a:spcAft>
                          <a:spcPts val="0"/>
                        </a:spcAft>
                      </a:pPr>
                      <a:r>
                        <a:rPr lang="ja-JP" altLang="en-US" sz="1200" b="0" kern="100" dirty="0" smtClean="0">
                          <a:solidFill>
                            <a:schemeClr val="tx1"/>
                          </a:solidFill>
                          <a:latin typeface="HG丸ｺﾞｼｯｸM-PRO" pitchFamily="50" charset="-128"/>
                          <a:ea typeface="HG丸ｺﾞｼｯｸM-PRO" pitchFamily="50" charset="-128"/>
                          <a:cs typeface="Times New Roman"/>
                        </a:rPr>
                        <a:t>必要な員数等</a:t>
                      </a:r>
                      <a:endParaRPr lang="ja-JP" sz="1200" b="0" kern="100" dirty="0">
                        <a:solidFill>
                          <a:schemeClr val="tx1"/>
                        </a:solidFill>
                        <a:latin typeface="HG丸ｺﾞｼｯｸM-PRO" pitchFamily="50" charset="-128"/>
                        <a:ea typeface="HG丸ｺﾞｼｯｸM-PRO" pitchFamily="50" charset="-128"/>
                        <a:cs typeface="Times New Roman"/>
                      </a:endParaRPr>
                    </a:p>
                  </a:txBody>
                  <a:tcPr marL="26894" marR="26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84507">
                <a:tc rowSpan="2">
                  <a:txBody>
                    <a:bodyPr/>
                    <a:lstStyle/>
                    <a:p>
                      <a:pPr algn="just">
                        <a:lnSpc>
                          <a:spcPts val="1700"/>
                        </a:lnSpc>
                        <a:spcAft>
                          <a:spcPts val="0"/>
                        </a:spcAft>
                      </a:pPr>
                      <a:r>
                        <a:rPr lang="ja-JP" altLang="en-US" sz="1200" b="0" kern="100" dirty="0" smtClean="0">
                          <a:solidFill>
                            <a:schemeClr val="tx1"/>
                          </a:solidFill>
                          <a:latin typeface="HG丸ｺﾞｼｯｸM-PRO" pitchFamily="50" charset="-128"/>
                          <a:ea typeface="HG丸ｺﾞｼｯｸM-PRO" pitchFamily="50" charset="-128"/>
                          <a:cs typeface="Times New Roman"/>
                        </a:rPr>
                        <a:t>訪問介護員等</a:t>
                      </a:r>
                      <a:endParaRPr lang="ja-JP" sz="1200" b="0" kern="100" dirty="0">
                        <a:solidFill>
                          <a:schemeClr val="tx1"/>
                        </a:solidFill>
                        <a:latin typeface="HG丸ｺﾞｼｯｸM-PRO" pitchFamily="50" charset="-128"/>
                        <a:ea typeface="HG丸ｺﾞｼｯｸM-PRO" pitchFamily="50" charset="-128"/>
                        <a:cs typeface="Times New Roman"/>
                      </a:endParaRPr>
                    </a:p>
                  </a:txBody>
                  <a:tcPr marL="26894" marR="26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700"/>
                        </a:lnSpc>
                        <a:spcAft>
                          <a:spcPts val="0"/>
                        </a:spcAft>
                      </a:pPr>
                      <a:r>
                        <a:rPr lang="ja-JP" sz="1200" b="0" kern="100" dirty="0">
                          <a:solidFill>
                            <a:schemeClr val="tx1"/>
                          </a:solidFill>
                          <a:latin typeface="HG丸ｺﾞｼｯｸM-PRO" pitchFamily="50" charset="-128"/>
                          <a:ea typeface="HG丸ｺﾞｼｯｸM-PRO" pitchFamily="50" charset="-128"/>
                          <a:cs typeface="Times New Roman"/>
                        </a:rPr>
                        <a:t>定期</a:t>
                      </a:r>
                      <a:r>
                        <a:rPr lang="ja-JP" sz="1200" b="0" kern="100" dirty="0" smtClean="0">
                          <a:solidFill>
                            <a:schemeClr val="tx1"/>
                          </a:solidFill>
                          <a:latin typeface="HG丸ｺﾞｼｯｸM-PRO" pitchFamily="50" charset="-128"/>
                          <a:ea typeface="HG丸ｺﾞｼｯｸM-PRO" pitchFamily="50" charset="-128"/>
                          <a:cs typeface="Times New Roman"/>
                        </a:rPr>
                        <a:t>巡回</a:t>
                      </a:r>
                      <a:r>
                        <a:rPr lang="ja-JP" altLang="en-US" sz="1200" b="0" kern="100" dirty="0" smtClean="0">
                          <a:solidFill>
                            <a:schemeClr val="tx1"/>
                          </a:solidFill>
                          <a:latin typeface="HG丸ｺﾞｼｯｸM-PRO" pitchFamily="50" charset="-128"/>
                          <a:ea typeface="HG丸ｺﾞｼｯｸM-PRO" pitchFamily="50" charset="-128"/>
                          <a:cs typeface="Times New Roman"/>
                        </a:rPr>
                        <a:t>サービスを行う</a:t>
                      </a:r>
                      <a:r>
                        <a:rPr lang="ja-JP" sz="1200" b="0" kern="100" dirty="0" smtClean="0">
                          <a:solidFill>
                            <a:schemeClr val="tx1"/>
                          </a:solidFill>
                          <a:latin typeface="HG丸ｺﾞｼｯｸM-PRO" pitchFamily="50" charset="-128"/>
                          <a:ea typeface="HG丸ｺﾞｼｯｸM-PRO" pitchFamily="50" charset="-128"/>
                          <a:cs typeface="Times New Roman"/>
                        </a:rPr>
                        <a:t>訪問</a:t>
                      </a:r>
                      <a:r>
                        <a:rPr lang="ja-JP" sz="1200" b="0" kern="100" dirty="0">
                          <a:solidFill>
                            <a:schemeClr val="tx1"/>
                          </a:solidFill>
                          <a:latin typeface="HG丸ｺﾞｼｯｸM-PRO" pitchFamily="50" charset="-128"/>
                          <a:ea typeface="HG丸ｺﾞｼｯｸM-PRO" pitchFamily="50" charset="-128"/>
                          <a:cs typeface="Times New Roman"/>
                        </a:rPr>
                        <a:t>介護員等</a:t>
                      </a:r>
                    </a:p>
                  </a:txBody>
                  <a:tcPr marL="26894" marR="26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ts val="1700"/>
                        </a:lnSpc>
                        <a:spcAft>
                          <a:spcPts val="0"/>
                        </a:spcAft>
                      </a:pPr>
                      <a:r>
                        <a:rPr lang="ja-JP" altLang="en-US" sz="1200" b="0" kern="100" dirty="0" smtClean="0">
                          <a:solidFill>
                            <a:schemeClr val="tx1"/>
                          </a:solidFill>
                          <a:latin typeface="HG丸ｺﾞｼｯｸM-PRO" pitchFamily="50" charset="-128"/>
                          <a:ea typeface="HG丸ｺﾞｼｯｸM-PRO" pitchFamily="50" charset="-128"/>
                          <a:cs typeface="Times New Roman"/>
                        </a:rPr>
                        <a:t>介護福祉士、</a:t>
                      </a:r>
                      <a:endParaRPr lang="en-US" altLang="ja-JP" sz="1200" b="0" kern="100" dirty="0" smtClean="0">
                        <a:solidFill>
                          <a:schemeClr val="tx1"/>
                        </a:solidFill>
                        <a:latin typeface="HG丸ｺﾞｼｯｸM-PRO" pitchFamily="50" charset="-128"/>
                        <a:ea typeface="HG丸ｺﾞｼｯｸM-PRO" pitchFamily="50" charset="-128"/>
                        <a:cs typeface="Times New Roman"/>
                      </a:endParaRPr>
                    </a:p>
                    <a:p>
                      <a:pPr algn="just">
                        <a:lnSpc>
                          <a:spcPts val="1700"/>
                        </a:lnSpc>
                        <a:spcAft>
                          <a:spcPts val="0"/>
                        </a:spcAft>
                      </a:pPr>
                      <a:r>
                        <a:rPr lang="ja-JP" altLang="en-US" sz="1200" b="0" kern="100" dirty="0" smtClean="0">
                          <a:solidFill>
                            <a:schemeClr val="tx1"/>
                          </a:solidFill>
                          <a:latin typeface="HG丸ｺﾞｼｯｸM-PRO" pitchFamily="50" charset="-128"/>
                          <a:ea typeface="HG丸ｺﾞｼｯｸM-PRO" pitchFamily="50" charset="-128"/>
                          <a:cs typeface="Times New Roman"/>
                        </a:rPr>
                        <a:t>実務者研修修了者</a:t>
                      </a:r>
                      <a:endParaRPr lang="en-US" altLang="ja-JP" sz="1200" b="0" kern="100" dirty="0" smtClean="0">
                        <a:solidFill>
                          <a:schemeClr val="tx1"/>
                        </a:solidFill>
                        <a:latin typeface="HG丸ｺﾞｼｯｸM-PRO" pitchFamily="50" charset="-128"/>
                        <a:ea typeface="HG丸ｺﾞｼｯｸM-PRO" pitchFamily="50" charset="-128"/>
                        <a:cs typeface="Times New Roman"/>
                      </a:endParaRPr>
                    </a:p>
                    <a:p>
                      <a:pPr algn="just">
                        <a:lnSpc>
                          <a:spcPts val="1700"/>
                        </a:lnSpc>
                        <a:spcAft>
                          <a:spcPts val="0"/>
                        </a:spcAft>
                      </a:pPr>
                      <a:r>
                        <a:rPr lang="ja-JP" altLang="en-US" sz="1200" b="0" kern="100" dirty="0" smtClean="0">
                          <a:solidFill>
                            <a:schemeClr val="tx1"/>
                          </a:solidFill>
                          <a:latin typeface="HG丸ｺﾞｼｯｸM-PRO" pitchFamily="50" charset="-128"/>
                          <a:ea typeface="HG丸ｺﾞｼｯｸM-PRO" pitchFamily="50" charset="-128"/>
                          <a:cs typeface="Times New Roman"/>
                        </a:rPr>
                        <a:t>介護職員基礎研修、</a:t>
                      </a:r>
                      <a:endParaRPr lang="en-US" altLang="ja-JP" sz="1200" b="0" kern="100" dirty="0" smtClean="0">
                        <a:solidFill>
                          <a:schemeClr val="tx1"/>
                        </a:solidFill>
                        <a:latin typeface="HG丸ｺﾞｼｯｸM-PRO" pitchFamily="50" charset="-128"/>
                        <a:ea typeface="HG丸ｺﾞｼｯｸM-PRO" pitchFamily="50" charset="-128"/>
                        <a:cs typeface="Times New Roman"/>
                      </a:endParaRPr>
                    </a:p>
                    <a:p>
                      <a:pPr algn="just">
                        <a:lnSpc>
                          <a:spcPts val="1700"/>
                        </a:lnSpc>
                        <a:spcAft>
                          <a:spcPts val="0"/>
                        </a:spcAft>
                      </a:pPr>
                      <a:r>
                        <a:rPr lang="ja-JP" altLang="en-US" sz="1200" b="0" kern="100" dirty="0" smtClean="0">
                          <a:solidFill>
                            <a:schemeClr val="tx1"/>
                          </a:solidFill>
                          <a:latin typeface="HG丸ｺﾞｼｯｸM-PRO" pitchFamily="50" charset="-128"/>
                          <a:ea typeface="HG丸ｺﾞｼｯｸM-PRO" pitchFamily="50" charset="-128"/>
                          <a:cs typeface="Times New Roman"/>
                        </a:rPr>
                        <a:t>訪問介護員１級、</a:t>
                      </a:r>
                      <a:endParaRPr lang="en-US" altLang="ja-JP" sz="1200" b="0" kern="100" dirty="0" smtClean="0">
                        <a:solidFill>
                          <a:schemeClr val="tx1"/>
                        </a:solidFill>
                        <a:latin typeface="HG丸ｺﾞｼｯｸM-PRO" pitchFamily="50" charset="-128"/>
                        <a:ea typeface="HG丸ｺﾞｼｯｸM-PRO" pitchFamily="50" charset="-128"/>
                        <a:cs typeface="Times New Roman"/>
                      </a:endParaRPr>
                    </a:p>
                    <a:p>
                      <a:pPr algn="just">
                        <a:lnSpc>
                          <a:spcPts val="1700"/>
                        </a:lnSpc>
                        <a:spcAft>
                          <a:spcPts val="0"/>
                        </a:spcAft>
                      </a:pPr>
                      <a:r>
                        <a:rPr lang="ja-JP" altLang="en-US" sz="1200" b="0" kern="100" dirty="0" smtClean="0">
                          <a:solidFill>
                            <a:schemeClr val="tx1"/>
                          </a:solidFill>
                          <a:latin typeface="HG丸ｺﾞｼｯｸM-PRO" pitchFamily="50" charset="-128"/>
                          <a:ea typeface="HG丸ｺﾞｼｯｸM-PRO" pitchFamily="50" charset="-128"/>
                          <a:cs typeface="Times New Roman"/>
                        </a:rPr>
                        <a:t>訪問介護員２級</a:t>
                      </a:r>
                      <a:endParaRPr lang="ja-JP" sz="1200" b="0" kern="100" dirty="0">
                        <a:solidFill>
                          <a:schemeClr val="tx1"/>
                        </a:solidFill>
                        <a:latin typeface="HG丸ｺﾞｼｯｸM-PRO" pitchFamily="50" charset="-128"/>
                        <a:ea typeface="HG丸ｺﾞｼｯｸM-PRO" pitchFamily="50" charset="-128"/>
                        <a:cs typeface="Times New Roman"/>
                      </a:endParaRPr>
                    </a:p>
                  </a:txBody>
                  <a:tcPr marL="26894" marR="26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altLang="en-US" sz="1200" b="0" kern="100" dirty="0" smtClean="0">
                          <a:solidFill>
                            <a:schemeClr val="tx1"/>
                          </a:solidFill>
                          <a:latin typeface="ＭＳ ゴシック"/>
                          <a:ea typeface="HG丸ｺﾞｼｯｸM-PRO"/>
                          <a:cs typeface="Times New Roman"/>
                        </a:rPr>
                        <a:t>・</a:t>
                      </a:r>
                      <a:r>
                        <a:rPr lang="ja-JP" altLang="ja-JP" sz="1200" b="0" kern="100" dirty="0" smtClean="0">
                          <a:solidFill>
                            <a:schemeClr val="tx1"/>
                          </a:solidFill>
                          <a:latin typeface="ＭＳ ゴシック"/>
                          <a:ea typeface="HG丸ｺﾞｼｯｸM-PRO"/>
                          <a:cs typeface="Times New Roman"/>
                        </a:rPr>
                        <a:t>交通事情、訪問頻度等を勘案し適切に定期巡回サービスを</a:t>
                      </a:r>
                      <a:endParaRPr lang="en-US" altLang="ja-JP" sz="1200" b="0" kern="100" dirty="0" smtClean="0">
                        <a:solidFill>
                          <a:schemeClr val="tx1"/>
                        </a:solidFill>
                        <a:latin typeface="ＭＳ ゴシック"/>
                        <a:ea typeface="HG丸ｺﾞｼｯｸM-PRO"/>
                        <a:cs typeface="Times New Roman"/>
                      </a:endParaRPr>
                    </a:p>
                    <a:p>
                      <a:pPr algn="just">
                        <a:spcAft>
                          <a:spcPts val="0"/>
                        </a:spcAft>
                      </a:pPr>
                      <a:r>
                        <a:rPr lang="ja-JP" altLang="en-US" sz="1200" b="0" kern="100" dirty="0" smtClean="0">
                          <a:solidFill>
                            <a:schemeClr val="tx1"/>
                          </a:solidFill>
                          <a:latin typeface="ＭＳ ゴシック"/>
                          <a:ea typeface="HG丸ｺﾞｼｯｸM-PRO"/>
                          <a:cs typeface="Times New Roman"/>
                        </a:rPr>
                        <a:t>　</a:t>
                      </a:r>
                      <a:r>
                        <a:rPr lang="ja-JP" altLang="ja-JP" sz="1200" b="0" kern="100" dirty="0" smtClean="0">
                          <a:solidFill>
                            <a:schemeClr val="tx1"/>
                          </a:solidFill>
                          <a:latin typeface="ＭＳ ゴシック"/>
                          <a:ea typeface="HG丸ｺﾞｼｯｸM-PRO"/>
                          <a:cs typeface="Times New Roman"/>
                        </a:rPr>
                        <a:t>提供するために必要な数以上</a:t>
                      </a:r>
                      <a:endParaRPr lang="ja-JP" altLang="ja-JP" sz="1200" b="0" kern="100" dirty="0">
                        <a:solidFill>
                          <a:schemeClr val="tx1"/>
                        </a:solidFill>
                        <a:latin typeface="ＭＳ ゴシック"/>
                        <a:ea typeface="ＭＳ 明朝"/>
                        <a:cs typeface="Times New Roman"/>
                      </a:endParaRPr>
                    </a:p>
                  </a:txBody>
                  <a:tcPr marL="26894" marR="26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7204">
                <a:tc vMerge="1">
                  <a:txBody>
                    <a:bodyPr/>
                    <a:lstStyle/>
                    <a:p>
                      <a:endParaRPr kumimoji="1" lang="ja-JP" altLang="en-US"/>
                    </a:p>
                  </a:txBody>
                  <a:tcPr/>
                </a:tc>
                <a:tc>
                  <a:txBody>
                    <a:bodyPr/>
                    <a:lstStyle/>
                    <a:p>
                      <a:pPr algn="just">
                        <a:lnSpc>
                          <a:spcPts val="1700"/>
                        </a:lnSpc>
                        <a:spcAft>
                          <a:spcPts val="0"/>
                        </a:spcAft>
                      </a:pPr>
                      <a:r>
                        <a:rPr lang="ja-JP" sz="1200" b="0" kern="100" dirty="0" smtClean="0">
                          <a:solidFill>
                            <a:schemeClr val="tx1"/>
                          </a:solidFill>
                          <a:latin typeface="HG丸ｺﾞｼｯｸM-PRO" pitchFamily="50" charset="-128"/>
                          <a:ea typeface="HG丸ｺﾞｼｯｸM-PRO" pitchFamily="50" charset="-128"/>
                          <a:cs typeface="Times New Roman"/>
                        </a:rPr>
                        <a:t>随時</a:t>
                      </a:r>
                      <a:r>
                        <a:rPr lang="ja-JP" altLang="en-US" sz="1200" b="0" kern="100" dirty="0" smtClean="0">
                          <a:solidFill>
                            <a:schemeClr val="tx1"/>
                          </a:solidFill>
                          <a:latin typeface="HG丸ｺﾞｼｯｸM-PRO" pitchFamily="50" charset="-128"/>
                          <a:ea typeface="HG丸ｺﾞｼｯｸM-PRO" pitchFamily="50" charset="-128"/>
                          <a:cs typeface="Times New Roman"/>
                        </a:rPr>
                        <a:t>訪問サービスを行う</a:t>
                      </a:r>
                      <a:r>
                        <a:rPr lang="ja-JP" sz="1200" b="0" kern="100" dirty="0" smtClean="0">
                          <a:solidFill>
                            <a:schemeClr val="tx1"/>
                          </a:solidFill>
                          <a:latin typeface="HG丸ｺﾞｼｯｸM-PRO" pitchFamily="50" charset="-128"/>
                          <a:ea typeface="HG丸ｺﾞｼｯｸM-PRO" pitchFamily="50" charset="-128"/>
                          <a:cs typeface="Times New Roman"/>
                        </a:rPr>
                        <a:t>訪問</a:t>
                      </a:r>
                      <a:r>
                        <a:rPr lang="ja-JP" sz="1200" b="0" kern="100" dirty="0">
                          <a:solidFill>
                            <a:schemeClr val="tx1"/>
                          </a:solidFill>
                          <a:latin typeface="HG丸ｺﾞｼｯｸM-PRO" pitchFamily="50" charset="-128"/>
                          <a:ea typeface="HG丸ｺﾞｼｯｸM-PRO" pitchFamily="50" charset="-128"/>
                          <a:cs typeface="Times New Roman"/>
                        </a:rPr>
                        <a:t>介護員等</a:t>
                      </a:r>
                    </a:p>
                  </a:txBody>
                  <a:tcPr marL="26894" marR="26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kumimoji="1" lang="ja-JP" altLang="en-US"/>
                    </a:p>
                  </a:txBody>
                  <a:tcPr/>
                </a:tc>
                <a:tc>
                  <a:txBody>
                    <a:bodyPr/>
                    <a:lstStyle/>
                    <a:p>
                      <a:pPr algn="just">
                        <a:spcAft>
                          <a:spcPts val="0"/>
                        </a:spcAft>
                      </a:pPr>
                      <a:r>
                        <a:rPr lang="ja-JP" altLang="en-US" sz="1200" b="0" u="none" kern="100" dirty="0" smtClean="0">
                          <a:solidFill>
                            <a:schemeClr val="tx1"/>
                          </a:solidFill>
                          <a:latin typeface="ＭＳ ゴシック"/>
                          <a:ea typeface="HG丸ｺﾞｼｯｸM-PRO"/>
                          <a:cs typeface="Times New Roman"/>
                        </a:rPr>
                        <a:t>・　</a:t>
                      </a:r>
                      <a:r>
                        <a:rPr lang="ja-JP" altLang="ja-JP" sz="1200" b="0" u="none" kern="100" dirty="0" smtClean="0">
                          <a:solidFill>
                            <a:schemeClr val="tx1"/>
                          </a:solidFill>
                          <a:latin typeface="ＭＳ ゴシック"/>
                          <a:ea typeface="HG丸ｺﾞｼｯｸM-PRO"/>
                          <a:cs typeface="Times New Roman"/>
                        </a:rPr>
                        <a:t>常時、</a:t>
                      </a:r>
                      <a:r>
                        <a:rPr lang="ja-JP" altLang="ja-JP" sz="1200" b="0" kern="100" dirty="0" smtClean="0">
                          <a:solidFill>
                            <a:schemeClr val="tx1"/>
                          </a:solidFill>
                          <a:latin typeface="ＭＳ ゴシック"/>
                          <a:ea typeface="HG丸ｺﾞｼｯｸM-PRO"/>
                          <a:cs typeface="Times New Roman"/>
                        </a:rPr>
                        <a:t>専ら随時訪問サービスの提供に当たる訪問介護員</a:t>
                      </a:r>
                      <a:endParaRPr lang="en-US" altLang="ja-JP" sz="1200" b="0" kern="100" dirty="0" smtClean="0">
                        <a:solidFill>
                          <a:schemeClr val="tx1"/>
                        </a:solidFill>
                        <a:latin typeface="ＭＳ ゴシック"/>
                        <a:ea typeface="HG丸ｺﾞｼｯｸM-PRO"/>
                        <a:cs typeface="Times New Roman"/>
                      </a:endParaRPr>
                    </a:p>
                    <a:p>
                      <a:pPr algn="just">
                        <a:spcAft>
                          <a:spcPts val="0"/>
                        </a:spcAft>
                      </a:pPr>
                      <a:r>
                        <a:rPr lang="ja-JP" altLang="en-US" sz="1200" b="0" kern="100" dirty="0" smtClean="0">
                          <a:solidFill>
                            <a:schemeClr val="tx1"/>
                          </a:solidFill>
                          <a:latin typeface="ＭＳ ゴシック"/>
                          <a:ea typeface="HG丸ｺﾞｼｯｸM-PRO"/>
                          <a:cs typeface="Times New Roman"/>
                        </a:rPr>
                        <a:t>　</a:t>
                      </a:r>
                      <a:r>
                        <a:rPr lang="ja-JP" altLang="ja-JP" sz="1200" b="0" kern="100" dirty="0" smtClean="0">
                          <a:solidFill>
                            <a:schemeClr val="tx1"/>
                          </a:solidFill>
                          <a:latin typeface="ＭＳ ゴシック"/>
                          <a:ea typeface="HG丸ｺﾞｼｯｸM-PRO"/>
                          <a:cs typeface="Times New Roman"/>
                        </a:rPr>
                        <a:t>が</a:t>
                      </a:r>
                      <a:r>
                        <a:rPr lang="ja-JP" altLang="en-US" sz="1200" b="0" kern="100" dirty="0" smtClean="0">
                          <a:solidFill>
                            <a:schemeClr val="tx1"/>
                          </a:solidFill>
                          <a:latin typeface="ＭＳ ゴシック"/>
                          <a:ea typeface="HG丸ｺﾞｼｯｸM-PRO"/>
                          <a:cs typeface="Times New Roman"/>
                        </a:rPr>
                        <a:t>１</a:t>
                      </a:r>
                      <a:r>
                        <a:rPr lang="ja-JP" altLang="ja-JP" sz="1200" b="0" kern="100" dirty="0" smtClean="0">
                          <a:solidFill>
                            <a:schemeClr val="tx1"/>
                          </a:solidFill>
                          <a:latin typeface="ＭＳ ゴシック"/>
                          <a:ea typeface="HG丸ｺﾞｼｯｸM-PRO"/>
                          <a:cs typeface="Times New Roman"/>
                        </a:rPr>
                        <a:t>以上確保されるための必要数（利用者の処遇に支障が</a:t>
                      </a:r>
                      <a:endParaRPr lang="en-US" altLang="ja-JP" sz="1200" b="0" kern="100" dirty="0" smtClean="0">
                        <a:solidFill>
                          <a:schemeClr val="tx1"/>
                        </a:solidFill>
                        <a:latin typeface="ＭＳ ゴシック"/>
                        <a:ea typeface="HG丸ｺﾞｼｯｸM-PRO"/>
                        <a:cs typeface="Times New Roman"/>
                      </a:endParaRPr>
                    </a:p>
                    <a:p>
                      <a:pPr algn="just">
                        <a:spcAft>
                          <a:spcPts val="0"/>
                        </a:spcAft>
                      </a:pPr>
                      <a:r>
                        <a:rPr lang="ja-JP" altLang="en-US" sz="1200" b="0" kern="100" dirty="0" smtClean="0">
                          <a:solidFill>
                            <a:schemeClr val="tx1"/>
                          </a:solidFill>
                          <a:latin typeface="ＭＳ ゴシック"/>
                          <a:ea typeface="HG丸ｺﾞｼｯｸM-PRO"/>
                          <a:cs typeface="Times New Roman"/>
                        </a:rPr>
                        <a:t>　</a:t>
                      </a:r>
                      <a:r>
                        <a:rPr lang="ja-JP" altLang="ja-JP" sz="1200" b="0" kern="100" dirty="0" smtClean="0">
                          <a:solidFill>
                            <a:schemeClr val="tx1"/>
                          </a:solidFill>
                          <a:latin typeface="ＭＳ ゴシック"/>
                          <a:ea typeface="HG丸ｺﾞｼｯｸM-PRO"/>
                          <a:cs typeface="Times New Roman"/>
                        </a:rPr>
                        <a:t>ない場合、定期巡回サービスに従事することができる。）</a:t>
                      </a:r>
                      <a:endParaRPr lang="en-US" altLang="ja-JP" sz="1200" b="0" kern="100" dirty="0" smtClean="0">
                        <a:solidFill>
                          <a:schemeClr val="tx1"/>
                        </a:solidFill>
                        <a:latin typeface="ＭＳ ゴシック"/>
                        <a:ea typeface="HG丸ｺﾞｼｯｸM-PRO"/>
                        <a:cs typeface="Times New Roman"/>
                      </a:endParaRPr>
                    </a:p>
                    <a:p>
                      <a:pPr algn="just">
                        <a:spcAft>
                          <a:spcPts val="0"/>
                        </a:spcAft>
                      </a:pPr>
                      <a:r>
                        <a:rPr lang="ja-JP" altLang="en-US" sz="1200" b="0" kern="100" dirty="0" smtClean="0">
                          <a:solidFill>
                            <a:schemeClr val="tx1"/>
                          </a:solidFill>
                          <a:latin typeface="ＭＳ ゴシック"/>
                          <a:ea typeface="HG丸ｺﾞｼｯｸM-PRO"/>
                          <a:cs typeface="Times New Roman"/>
                        </a:rPr>
                        <a:t>・　夜間・深夜・早朝の時間帯についてはオペレーターが</a:t>
                      </a:r>
                      <a:endParaRPr lang="en-US" altLang="ja-JP" sz="1200" b="0" kern="100" dirty="0" smtClean="0">
                        <a:solidFill>
                          <a:schemeClr val="tx1"/>
                        </a:solidFill>
                        <a:latin typeface="ＭＳ ゴシック"/>
                        <a:ea typeface="HG丸ｺﾞｼｯｸM-PRO"/>
                        <a:cs typeface="Times New Roman"/>
                      </a:endParaRPr>
                    </a:p>
                    <a:p>
                      <a:pPr algn="just">
                        <a:spcAft>
                          <a:spcPts val="0"/>
                        </a:spcAft>
                      </a:pPr>
                      <a:r>
                        <a:rPr lang="ja-JP" altLang="en-US" sz="1200" b="0" kern="100" dirty="0" smtClean="0">
                          <a:solidFill>
                            <a:schemeClr val="tx1"/>
                          </a:solidFill>
                          <a:latin typeface="ＭＳ ゴシック"/>
                          <a:ea typeface="HG丸ｺﾞｼｯｸM-PRO"/>
                          <a:cs typeface="Times New Roman"/>
                        </a:rPr>
                        <a:t>　随時訪問サービスを行う訪問介護員等を兼務可能。</a:t>
                      </a:r>
                      <a:endParaRPr lang="ja-JP" altLang="ja-JP" sz="1200" b="0" kern="100" dirty="0">
                        <a:solidFill>
                          <a:schemeClr val="tx1"/>
                        </a:solidFill>
                        <a:latin typeface="ＭＳ ゴシック"/>
                        <a:ea typeface="ＭＳ 明朝"/>
                        <a:cs typeface="Times New Roman"/>
                      </a:endParaRPr>
                    </a:p>
                  </a:txBody>
                  <a:tcPr marL="26894" marR="26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29568">
                <a:tc>
                  <a:txBody>
                    <a:bodyPr/>
                    <a:lstStyle/>
                    <a:p>
                      <a:pPr algn="just">
                        <a:lnSpc>
                          <a:spcPts val="1700"/>
                        </a:lnSpc>
                        <a:spcAft>
                          <a:spcPts val="0"/>
                        </a:spcAft>
                      </a:pPr>
                      <a:r>
                        <a:rPr lang="ja-JP" altLang="en-US" sz="1200" b="0" kern="100" dirty="0" smtClean="0">
                          <a:solidFill>
                            <a:schemeClr val="tx1"/>
                          </a:solidFill>
                          <a:latin typeface="HG丸ｺﾞｼｯｸM-PRO" pitchFamily="50" charset="-128"/>
                          <a:ea typeface="HG丸ｺﾞｼｯｸM-PRO" pitchFamily="50" charset="-128"/>
                          <a:cs typeface="Times New Roman"/>
                        </a:rPr>
                        <a:t>看護職員</a:t>
                      </a:r>
                      <a:endParaRPr lang="ja-JP" sz="1200" b="0" kern="100" dirty="0">
                        <a:solidFill>
                          <a:schemeClr val="tx1"/>
                        </a:solidFill>
                        <a:latin typeface="HG丸ｺﾞｼｯｸM-PRO" pitchFamily="50" charset="-128"/>
                        <a:ea typeface="HG丸ｺﾞｼｯｸM-PRO" pitchFamily="50" charset="-128"/>
                        <a:cs typeface="Times New Roman"/>
                      </a:endParaRPr>
                    </a:p>
                  </a:txBody>
                  <a:tcPr marL="26894" marR="26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rowSpan="2">
                  <a:txBody>
                    <a:bodyPr/>
                    <a:lstStyle/>
                    <a:p>
                      <a:pPr algn="just">
                        <a:lnSpc>
                          <a:spcPts val="1700"/>
                        </a:lnSpc>
                        <a:spcAft>
                          <a:spcPts val="0"/>
                        </a:spcAft>
                      </a:pPr>
                      <a:r>
                        <a:rPr lang="ja-JP" altLang="en-US" sz="1200" b="0" kern="100" baseline="0" dirty="0" smtClean="0">
                          <a:solidFill>
                            <a:schemeClr val="tx1"/>
                          </a:solidFill>
                          <a:latin typeface="HG丸ｺﾞｼｯｸM-PRO" pitchFamily="50" charset="-128"/>
                          <a:ea typeface="HG丸ｺﾞｼｯｸM-PRO" pitchFamily="50" charset="-128"/>
                          <a:cs typeface="Times New Roman"/>
                        </a:rPr>
                        <a:t>　</a:t>
                      </a:r>
                      <a:r>
                        <a:rPr lang="ja-JP" altLang="en-US" sz="1200" b="0" kern="100" dirty="0" smtClean="0">
                          <a:solidFill>
                            <a:schemeClr val="tx1"/>
                          </a:solidFill>
                          <a:latin typeface="HG丸ｺﾞｼｯｸM-PRO" pitchFamily="50" charset="-128"/>
                          <a:ea typeface="HG丸ｺﾞｼｯｸM-PRO" pitchFamily="50" charset="-128"/>
                          <a:cs typeface="Times New Roman"/>
                        </a:rPr>
                        <a:t>うち１名以上は、</a:t>
                      </a:r>
                      <a:endParaRPr lang="en-US" altLang="ja-JP" sz="1200" b="0" kern="100" dirty="0" smtClean="0">
                        <a:solidFill>
                          <a:schemeClr val="tx1"/>
                        </a:solidFill>
                        <a:latin typeface="HG丸ｺﾞｼｯｸM-PRO" pitchFamily="50" charset="-128"/>
                        <a:ea typeface="HG丸ｺﾞｼｯｸM-PRO" pitchFamily="50" charset="-128"/>
                        <a:cs typeface="Times New Roman"/>
                      </a:endParaRPr>
                    </a:p>
                    <a:p>
                      <a:pPr algn="just">
                        <a:lnSpc>
                          <a:spcPts val="1700"/>
                        </a:lnSpc>
                        <a:spcAft>
                          <a:spcPts val="0"/>
                        </a:spcAft>
                      </a:pPr>
                      <a:r>
                        <a:rPr lang="ja-JP" altLang="en-US" sz="1200" b="0" kern="100" dirty="0" smtClean="0">
                          <a:solidFill>
                            <a:schemeClr val="tx1"/>
                          </a:solidFill>
                          <a:latin typeface="HG丸ｺﾞｼｯｸM-PRO" pitchFamily="50" charset="-128"/>
                          <a:ea typeface="HG丸ｺﾞｼｯｸM-PRO" pitchFamily="50" charset="-128"/>
                          <a:cs typeface="Times New Roman"/>
                        </a:rPr>
                        <a:t>　常勤の保健師又は</a:t>
                      </a:r>
                      <a:endParaRPr lang="en-US" altLang="ja-JP" sz="1200" b="0" kern="100" dirty="0" smtClean="0">
                        <a:solidFill>
                          <a:schemeClr val="tx1"/>
                        </a:solidFill>
                        <a:latin typeface="HG丸ｺﾞｼｯｸM-PRO" pitchFamily="50" charset="-128"/>
                        <a:ea typeface="HG丸ｺﾞｼｯｸM-PRO" pitchFamily="50" charset="-128"/>
                        <a:cs typeface="Times New Roman"/>
                      </a:endParaRPr>
                    </a:p>
                    <a:p>
                      <a:pPr algn="just">
                        <a:lnSpc>
                          <a:spcPts val="1700"/>
                        </a:lnSpc>
                        <a:spcAft>
                          <a:spcPts val="0"/>
                        </a:spcAft>
                      </a:pPr>
                      <a:r>
                        <a:rPr lang="ja-JP" altLang="en-US" sz="1200" b="0" kern="100" dirty="0" smtClean="0">
                          <a:solidFill>
                            <a:schemeClr val="tx1"/>
                          </a:solidFill>
                          <a:latin typeface="HG丸ｺﾞｼｯｸM-PRO" pitchFamily="50" charset="-128"/>
                          <a:ea typeface="HG丸ｺﾞｼｯｸM-PRO" pitchFamily="50" charset="-128"/>
                          <a:cs typeface="Times New Roman"/>
                        </a:rPr>
                        <a:t>　看護師とする</a:t>
                      </a:r>
                      <a:endParaRPr lang="en-US" altLang="ja-JP" sz="1200" b="0" kern="100" dirty="0" smtClean="0">
                        <a:solidFill>
                          <a:schemeClr val="tx1"/>
                        </a:solidFill>
                        <a:latin typeface="HG丸ｺﾞｼｯｸM-PRO" pitchFamily="50" charset="-128"/>
                        <a:ea typeface="HG丸ｺﾞｼｯｸM-PRO" pitchFamily="50" charset="-128"/>
                        <a:cs typeface="Times New Roman"/>
                      </a:endParaRPr>
                    </a:p>
                  </a:txBody>
                  <a:tcPr marL="26894" marR="26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ts val="1700"/>
                        </a:lnSpc>
                        <a:spcAft>
                          <a:spcPts val="0"/>
                        </a:spcAft>
                      </a:pPr>
                      <a:r>
                        <a:rPr lang="ja-JP" altLang="en-US" sz="1200" b="0" u="none" kern="100" dirty="0" smtClean="0">
                          <a:solidFill>
                            <a:schemeClr val="tx1"/>
                          </a:solidFill>
                          <a:uFill>
                            <a:solidFill>
                              <a:srgbClr val="000000"/>
                            </a:solidFill>
                          </a:uFill>
                          <a:latin typeface="HG丸ｺﾞｼｯｸM-PRO" pitchFamily="50" charset="-128"/>
                          <a:ea typeface="HG丸ｺﾞｼｯｸM-PRO" pitchFamily="50" charset="-128"/>
                          <a:cs typeface="Times New Roman"/>
                        </a:rPr>
                        <a:t>保健師</a:t>
                      </a:r>
                      <a:endParaRPr lang="en-US" altLang="ja-JP" sz="1200" b="0" u="none" kern="100" dirty="0" smtClean="0">
                        <a:solidFill>
                          <a:schemeClr val="tx1"/>
                        </a:solidFill>
                        <a:uFill>
                          <a:solidFill>
                            <a:srgbClr val="000000"/>
                          </a:solidFill>
                        </a:uFill>
                        <a:latin typeface="HG丸ｺﾞｼｯｸM-PRO" pitchFamily="50" charset="-128"/>
                        <a:ea typeface="HG丸ｺﾞｼｯｸM-PRO" pitchFamily="50" charset="-128"/>
                        <a:cs typeface="Times New Roman"/>
                      </a:endParaRPr>
                    </a:p>
                    <a:p>
                      <a:pPr algn="just">
                        <a:lnSpc>
                          <a:spcPts val="1700"/>
                        </a:lnSpc>
                        <a:spcAft>
                          <a:spcPts val="0"/>
                        </a:spcAft>
                      </a:pPr>
                      <a:r>
                        <a:rPr lang="ja-JP" altLang="en-US" sz="1200" b="0" u="none" kern="100" dirty="0" smtClean="0">
                          <a:solidFill>
                            <a:schemeClr val="tx1"/>
                          </a:solidFill>
                          <a:uFill>
                            <a:solidFill>
                              <a:srgbClr val="000000"/>
                            </a:solidFill>
                          </a:uFill>
                          <a:latin typeface="HG丸ｺﾞｼｯｸM-PRO" pitchFamily="50" charset="-128"/>
                          <a:ea typeface="HG丸ｺﾞｼｯｸM-PRO" pitchFamily="50" charset="-128"/>
                          <a:cs typeface="Times New Roman"/>
                        </a:rPr>
                        <a:t>看護師、准看護師</a:t>
                      </a:r>
                      <a:endParaRPr lang="en-US" altLang="ja-JP" sz="1200" b="0" u="none" kern="100" dirty="0" smtClean="0">
                        <a:solidFill>
                          <a:schemeClr val="tx1"/>
                        </a:solidFill>
                        <a:uFill>
                          <a:solidFill>
                            <a:srgbClr val="000000"/>
                          </a:solidFill>
                        </a:uFill>
                        <a:latin typeface="HG丸ｺﾞｼｯｸM-PRO" pitchFamily="50" charset="-128"/>
                        <a:ea typeface="HG丸ｺﾞｼｯｸM-PRO" pitchFamily="50" charset="-128"/>
                        <a:cs typeface="Times New Roman"/>
                      </a:endParaRPr>
                    </a:p>
                    <a:p>
                      <a:pPr algn="just">
                        <a:lnSpc>
                          <a:spcPts val="1700"/>
                        </a:lnSpc>
                        <a:spcAft>
                          <a:spcPts val="0"/>
                        </a:spcAft>
                      </a:pPr>
                      <a:r>
                        <a:rPr lang="en-US" altLang="ja-JP" sz="1200" b="0" u="none" kern="100" dirty="0" smtClean="0">
                          <a:solidFill>
                            <a:schemeClr val="tx1"/>
                          </a:solidFill>
                          <a:uFill>
                            <a:solidFill>
                              <a:srgbClr val="000000"/>
                            </a:solidFill>
                          </a:uFill>
                          <a:latin typeface="HG丸ｺﾞｼｯｸM-PRO" pitchFamily="50" charset="-128"/>
                          <a:ea typeface="HG丸ｺﾞｼｯｸM-PRO" pitchFamily="50" charset="-128"/>
                          <a:cs typeface="Times New Roman"/>
                        </a:rPr>
                        <a:t>PT</a:t>
                      </a:r>
                      <a:r>
                        <a:rPr lang="ja-JP" altLang="en-US" sz="1200" b="0" u="none" kern="100" dirty="0" err="1" smtClean="0">
                          <a:solidFill>
                            <a:schemeClr val="tx1"/>
                          </a:solidFill>
                          <a:uFill>
                            <a:solidFill>
                              <a:srgbClr val="000000"/>
                            </a:solidFill>
                          </a:uFill>
                          <a:latin typeface="HG丸ｺﾞｼｯｸM-PRO" pitchFamily="50" charset="-128"/>
                          <a:ea typeface="HG丸ｺﾞｼｯｸM-PRO" pitchFamily="50" charset="-128"/>
                          <a:cs typeface="Times New Roman"/>
                        </a:rPr>
                        <a:t>、</a:t>
                      </a:r>
                      <a:r>
                        <a:rPr lang="en-US" altLang="ja-JP" sz="1200" b="0" u="none" kern="100" dirty="0" smtClean="0">
                          <a:solidFill>
                            <a:schemeClr val="tx1"/>
                          </a:solidFill>
                          <a:uFill>
                            <a:solidFill>
                              <a:srgbClr val="000000"/>
                            </a:solidFill>
                          </a:uFill>
                          <a:latin typeface="HG丸ｺﾞｼｯｸM-PRO" pitchFamily="50" charset="-128"/>
                          <a:ea typeface="HG丸ｺﾞｼｯｸM-PRO" pitchFamily="50" charset="-128"/>
                          <a:cs typeface="Times New Roman"/>
                        </a:rPr>
                        <a:t>OT</a:t>
                      </a:r>
                      <a:r>
                        <a:rPr lang="ja-JP" altLang="en-US" sz="1200" b="0" u="none" kern="100" dirty="0" err="1" smtClean="0">
                          <a:solidFill>
                            <a:schemeClr val="tx1"/>
                          </a:solidFill>
                          <a:uFill>
                            <a:solidFill>
                              <a:srgbClr val="000000"/>
                            </a:solidFill>
                          </a:uFill>
                          <a:latin typeface="HG丸ｺﾞｼｯｸM-PRO" pitchFamily="50" charset="-128"/>
                          <a:ea typeface="HG丸ｺﾞｼｯｸM-PRO" pitchFamily="50" charset="-128"/>
                          <a:cs typeface="Times New Roman"/>
                        </a:rPr>
                        <a:t>、</a:t>
                      </a:r>
                      <a:r>
                        <a:rPr lang="en-US" altLang="ja-JP" sz="1200" b="0" u="none" kern="100" dirty="0" smtClean="0">
                          <a:solidFill>
                            <a:schemeClr val="tx1"/>
                          </a:solidFill>
                          <a:uFill>
                            <a:solidFill>
                              <a:srgbClr val="000000"/>
                            </a:solidFill>
                          </a:uFill>
                          <a:latin typeface="HG丸ｺﾞｼｯｸM-PRO" pitchFamily="50" charset="-128"/>
                          <a:ea typeface="HG丸ｺﾞｼｯｸM-PRO" pitchFamily="50" charset="-128"/>
                          <a:cs typeface="Times New Roman"/>
                        </a:rPr>
                        <a:t>ST</a:t>
                      </a:r>
                    </a:p>
                  </a:txBody>
                  <a:tcPr marL="26894" marR="26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just">
                        <a:lnSpc>
                          <a:spcPts val="1700"/>
                        </a:lnSpc>
                        <a:spcAft>
                          <a:spcPts val="0"/>
                        </a:spcAft>
                      </a:pPr>
                      <a:r>
                        <a:rPr lang="ja-JP" altLang="en-US" sz="1200" b="0" u="none" kern="100" dirty="0" smtClean="0">
                          <a:solidFill>
                            <a:schemeClr val="tx1"/>
                          </a:solidFill>
                          <a:latin typeface="HG丸ｺﾞｼｯｸM-PRO" pitchFamily="50" charset="-128"/>
                          <a:ea typeface="HG丸ｺﾞｼｯｸM-PRO" pitchFamily="50" charset="-128"/>
                          <a:cs typeface="Times New Roman"/>
                        </a:rPr>
                        <a:t>・　２．５以上（併設訪問看護事業所と合算可能）</a:t>
                      </a:r>
                      <a:endParaRPr lang="en-US" altLang="ja-JP" sz="1200" b="0" u="none" kern="100" dirty="0" smtClean="0">
                        <a:solidFill>
                          <a:schemeClr val="tx1"/>
                        </a:solidFill>
                        <a:latin typeface="HG丸ｺﾞｼｯｸM-PRO" pitchFamily="50" charset="-128"/>
                        <a:ea typeface="HG丸ｺﾞｼｯｸM-PRO" pitchFamily="50" charset="-128"/>
                        <a:cs typeface="Times New Roman"/>
                      </a:endParaRPr>
                    </a:p>
                    <a:p>
                      <a:pPr algn="just">
                        <a:lnSpc>
                          <a:spcPts val="1700"/>
                        </a:lnSpc>
                        <a:spcAft>
                          <a:spcPts val="0"/>
                        </a:spcAft>
                      </a:pPr>
                      <a:r>
                        <a:rPr lang="ja-JP" altLang="en-US" sz="1200" b="0" u="none" kern="100" dirty="0" smtClean="0">
                          <a:solidFill>
                            <a:schemeClr val="tx1"/>
                          </a:solidFill>
                          <a:latin typeface="HG丸ｺﾞｼｯｸM-PRO" pitchFamily="50" charset="-128"/>
                          <a:ea typeface="HG丸ｺﾞｼｯｸM-PRO" pitchFamily="50" charset="-128"/>
                          <a:cs typeface="Times New Roman"/>
                        </a:rPr>
                        <a:t>・　常時オンコール体制を確保</a:t>
                      </a:r>
                      <a:endParaRPr lang="en-US" altLang="ja-JP" sz="1200" b="0" u="none" kern="100" dirty="0" smtClean="0">
                        <a:solidFill>
                          <a:schemeClr val="tx1"/>
                        </a:solidFill>
                        <a:latin typeface="HG丸ｺﾞｼｯｸM-PRO" pitchFamily="50" charset="-128"/>
                        <a:ea typeface="HG丸ｺﾞｼｯｸM-PRO" pitchFamily="50" charset="-128"/>
                        <a:cs typeface="Times New Roman"/>
                      </a:endParaRPr>
                    </a:p>
                  </a:txBody>
                  <a:tcPr marL="26894" marR="26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502680">
                <a:tc>
                  <a:txBody>
                    <a:bodyPr/>
                    <a:lstStyle/>
                    <a:p>
                      <a:pPr algn="just">
                        <a:lnSpc>
                          <a:spcPts val="1700"/>
                        </a:lnSpc>
                        <a:spcAft>
                          <a:spcPts val="0"/>
                        </a:spcAft>
                      </a:pPr>
                      <a:r>
                        <a:rPr lang="ja-JP" sz="1200" b="0" kern="100" dirty="0">
                          <a:solidFill>
                            <a:schemeClr val="tx1"/>
                          </a:solidFill>
                          <a:latin typeface="HG丸ｺﾞｼｯｸM-PRO" pitchFamily="50" charset="-128"/>
                          <a:ea typeface="HG丸ｺﾞｼｯｸM-PRO" pitchFamily="50" charset="-128"/>
                          <a:cs typeface="Times New Roman"/>
                        </a:rPr>
                        <a:t>オペレーター</a:t>
                      </a:r>
                    </a:p>
                  </a:txBody>
                  <a:tcPr marL="26894" marR="26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a:txBody>
                    <a:bodyPr/>
                    <a:lstStyle/>
                    <a:p>
                      <a:pPr marL="127000" indent="-127000" algn="l">
                        <a:lnSpc>
                          <a:spcPts val="1700"/>
                        </a:lnSpc>
                        <a:spcAft>
                          <a:spcPts val="0"/>
                        </a:spcAft>
                      </a:pPr>
                      <a:r>
                        <a:rPr lang="ja-JP" altLang="en-US" sz="1200" b="0" kern="100" dirty="0" smtClean="0">
                          <a:solidFill>
                            <a:schemeClr val="tx1"/>
                          </a:solidFill>
                          <a:latin typeface="HG丸ｺﾞｼｯｸM-PRO" pitchFamily="50" charset="-128"/>
                          <a:ea typeface="HG丸ｺﾞｼｯｸM-PRO" pitchFamily="50" charset="-128"/>
                          <a:cs typeface="Times New Roman"/>
                        </a:rPr>
                        <a:t>看護師、介護福祉士等</a:t>
                      </a:r>
                      <a:r>
                        <a:rPr lang="en-US" altLang="ja-JP" sz="1200" b="0" kern="100" dirty="0" smtClean="0">
                          <a:solidFill>
                            <a:schemeClr val="tx1"/>
                          </a:solidFill>
                          <a:latin typeface="HG丸ｺﾞｼｯｸM-PRO" pitchFamily="50" charset="-128"/>
                          <a:ea typeface="HG丸ｺﾞｼｯｸM-PRO" pitchFamily="50" charset="-128"/>
                          <a:cs typeface="Times New Roman"/>
                        </a:rPr>
                        <a:t>(※)</a:t>
                      </a:r>
                    </a:p>
                    <a:p>
                      <a:pPr marL="127000" indent="-127000" algn="l">
                        <a:lnSpc>
                          <a:spcPts val="1700"/>
                        </a:lnSpc>
                        <a:spcAft>
                          <a:spcPts val="0"/>
                        </a:spcAft>
                      </a:pPr>
                      <a:r>
                        <a:rPr lang="ja-JP" altLang="en-US" sz="1200" b="0" kern="100" dirty="0" smtClean="0">
                          <a:solidFill>
                            <a:schemeClr val="tx1"/>
                          </a:solidFill>
                          <a:latin typeface="HG丸ｺﾞｼｯｸM-PRO" pitchFamily="50" charset="-128"/>
                          <a:ea typeface="HG丸ｺﾞｼｯｸM-PRO" pitchFamily="50" charset="-128"/>
                          <a:cs typeface="Times New Roman"/>
                        </a:rPr>
                        <a:t>のうち、常勤の者１人以上</a:t>
                      </a:r>
                      <a:endParaRPr lang="en-US" altLang="ja-JP" sz="1200" b="0" kern="100" dirty="0" smtClean="0">
                        <a:solidFill>
                          <a:schemeClr val="tx1"/>
                        </a:solidFill>
                        <a:latin typeface="HG丸ｺﾞｼｯｸM-PRO" pitchFamily="50" charset="-128"/>
                        <a:ea typeface="HG丸ｺﾞｼｯｸM-PRO" pitchFamily="50" charset="-128"/>
                        <a:cs typeface="Times New Roman"/>
                      </a:endParaRPr>
                    </a:p>
                    <a:p>
                      <a:pPr marL="127000" indent="-127000" algn="l">
                        <a:lnSpc>
                          <a:spcPts val="1700"/>
                        </a:lnSpc>
                        <a:spcAft>
                          <a:spcPts val="0"/>
                        </a:spcAft>
                      </a:pPr>
                      <a:r>
                        <a:rPr lang="ja-JP" altLang="en-US" sz="1200" b="0" kern="100" dirty="0" smtClean="0">
                          <a:solidFill>
                            <a:schemeClr val="tx1"/>
                          </a:solidFill>
                          <a:latin typeface="HG丸ｺﾞｼｯｸM-PRO" pitchFamily="50" charset="-128"/>
                          <a:ea typeface="HG丸ｺﾞｼｯｸM-PRO" pitchFamily="50" charset="-128"/>
                          <a:cs typeface="Times New Roman"/>
                        </a:rPr>
                        <a:t>　　　　　＋</a:t>
                      </a:r>
                      <a:endParaRPr lang="en-US" altLang="ja-JP" sz="1200" b="0" kern="100" dirty="0" smtClean="0">
                        <a:solidFill>
                          <a:schemeClr val="tx1"/>
                        </a:solidFill>
                        <a:latin typeface="HG丸ｺﾞｼｯｸM-PRO" pitchFamily="50" charset="-128"/>
                        <a:ea typeface="HG丸ｺﾞｼｯｸM-PRO" pitchFamily="50" charset="-128"/>
                        <a:cs typeface="Times New Roman"/>
                      </a:endParaRPr>
                    </a:p>
                    <a:p>
                      <a:pPr marL="127000" indent="-127000" algn="l">
                        <a:lnSpc>
                          <a:spcPts val="1700"/>
                        </a:lnSpc>
                        <a:spcAft>
                          <a:spcPts val="0"/>
                        </a:spcAft>
                      </a:pPr>
                      <a:r>
                        <a:rPr lang="ja-JP" altLang="en-US" sz="1200" b="0" u="none" kern="100" dirty="0" smtClean="0">
                          <a:solidFill>
                            <a:schemeClr val="tx1"/>
                          </a:solidFill>
                          <a:latin typeface="HG丸ｺﾞｼｯｸM-PRO" pitchFamily="50" charset="-128"/>
                          <a:ea typeface="HG丸ｺﾞｼｯｸM-PRO" pitchFamily="50" charset="-128"/>
                          <a:cs typeface="Times New Roman"/>
                        </a:rPr>
                        <a:t>３年以上訪問介護のサー</a:t>
                      </a:r>
                      <a:endParaRPr lang="en-US" altLang="ja-JP" sz="1200" b="0" u="none" kern="100" dirty="0" smtClean="0">
                        <a:solidFill>
                          <a:schemeClr val="tx1"/>
                        </a:solidFill>
                        <a:latin typeface="HG丸ｺﾞｼｯｸM-PRO" pitchFamily="50" charset="-128"/>
                        <a:ea typeface="HG丸ｺﾞｼｯｸM-PRO" pitchFamily="50" charset="-128"/>
                        <a:cs typeface="Times New Roman"/>
                      </a:endParaRPr>
                    </a:p>
                    <a:p>
                      <a:pPr marL="127000" indent="-127000" algn="l">
                        <a:lnSpc>
                          <a:spcPts val="1700"/>
                        </a:lnSpc>
                        <a:spcAft>
                          <a:spcPts val="0"/>
                        </a:spcAft>
                      </a:pPr>
                      <a:r>
                        <a:rPr lang="ja-JP" altLang="en-US" sz="1200" b="0" u="none" kern="100" dirty="0" smtClean="0">
                          <a:solidFill>
                            <a:schemeClr val="tx1"/>
                          </a:solidFill>
                          <a:latin typeface="HG丸ｺﾞｼｯｸM-PRO" pitchFamily="50" charset="-128"/>
                          <a:ea typeface="HG丸ｺﾞｼｯｸM-PRO" pitchFamily="50" charset="-128"/>
                          <a:cs typeface="Times New Roman"/>
                        </a:rPr>
                        <a:t>ビス提供責任者として従</a:t>
                      </a:r>
                      <a:endParaRPr lang="en-US" altLang="ja-JP" sz="1200" b="0" u="none" kern="100" dirty="0" smtClean="0">
                        <a:solidFill>
                          <a:schemeClr val="tx1"/>
                        </a:solidFill>
                        <a:latin typeface="HG丸ｺﾞｼｯｸM-PRO" pitchFamily="50" charset="-128"/>
                        <a:ea typeface="HG丸ｺﾞｼｯｸM-PRO" pitchFamily="50" charset="-128"/>
                        <a:cs typeface="Times New Roman"/>
                      </a:endParaRPr>
                    </a:p>
                    <a:p>
                      <a:pPr marL="127000" indent="-127000" algn="l">
                        <a:lnSpc>
                          <a:spcPts val="1700"/>
                        </a:lnSpc>
                        <a:spcAft>
                          <a:spcPts val="0"/>
                        </a:spcAft>
                      </a:pPr>
                      <a:r>
                        <a:rPr lang="ja-JP" altLang="en-US" sz="1200" b="0" u="none" kern="100" dirty="0" smtClean="0">
                          <a:solidFill>
                            <a:schemeClr val="tx1"/>
                          </a:solidFill>
                          <a:latin typeface="HG丸ｺﾞｼｯｸM-PRO" pitchFamily="50" charset="-128"/>
                          <a:ea typeface="HG丸ｺﾞｼｯｸM-PRO" pitchFamily="50" charset="-128"/>
                          <a:cs typeface="Times New Roman"/>
                        </a:rPr>
                        <a:t>事した者</a:t>
                      </a:r>
                      <a:endParaRPr lang="ja-JP" sz="1200" b="0" u="none" kern="100" dirty="0">
                        <a:solidFill>
                          <a:schemeClr val="tx1"/>
                        </a:solidFill>
                        <a:latin typeface="HG丸ｺﾞｼｯｸM-PRO" pitchFamily="50" charset="-128"/>
                        <a:ea typeface="HG丸ｺﾞｼｯｸM-PRO" pitchFamily="50" charset="-128"/>
                        <a:cs typeface="Times New Roman"/>
                      </a:endParaRPr>
                    </a:p>
                  </a:txBody>
                  <a:tcPr marL="26894" marR="26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27000" indent="-127000" algn="just">
                        <a:lnSpc>
                          <a:spcPts val="1700"/>
                        </a:lnSpc>
                        <a:spcAft>
                          <a:spcPts val="0"/>
                        </a:spcAft>
                      </a:pPr>
                      <a:r>
                        <a:rPr lang="ja-JP" altLang="en-US" sz="1200" b="0" u="none" strike="noStrike" kern="100" dirty="0" smtClean="0">
                          <a:solidFill>
                            <a:schemeClr val="tx1"/>
                          </a:solidFill>
                          <a:latin typeface="HG丸ｺﾞｼｯｸM-PRO" pitchFamily="50" charset="-128"/>
                          <a:ea typeface="HG丸ｺﾞｼｯｸM-PRO" pitchFamily="50" charset="-128"/>
                          <a:cs typeface="Times New Roman"/>
                        </a:rPr>
                        <a:t>・　利用者の処遇に支障がない範囲で、当該事業所の他職種及び他の事業所・施設等（特養・老健等の夜勤職員、訪問介護のサービス提供責任者、夜間対応型訪問介護のオペレーター）との兼務可能</a:t>
                      </a:r>
                      <a:endParaRPr lang="en-US" altLang="ja-JP" sz="1200" b="0" u="none" strike="noStrike" kern="100" dirty="0" smtClean="0">
                        <a:solidFill>
                          <a:schemeClr val="tx1"/>
                        </a:solidFill>
                        <a:latin typeface="HG丸ｺﾞｼｯｸM-PRO" pitchFamily="50" charset="-128"/>
                        <a:ea typeface="HG丸ｺﾞｼｯｸM-PRO" pitchFamily="50" charset="-128"/>
                        <a:cs typeface="Times New Roman"/>
                      </a:endParaRPr>
                    </a:p>
                  </a:txBody>
                  <a:tcPr marL="26894" marR="26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9132">
                <a:tc gridSpan="2">
                  <a:txBody>
                    <a:bodyPr/>
                    <a:lstStyle/>
                    <a:p>
                      <a:pPr marL="0" marR="0" indent="0" algn="just" defTabSz="884733" rtl="0" eaLnBrk="1" fontAlgn="auto" latinLnBrk="0" hangingPunct="1">
                        <a:lnSpc>
                          <a:spcPts val="1700"/>
                        </a:lnSpc>
                        <a:spcBef>
                          <a:spcPts val="0"/>
                        </a:spcBef>
                        <a:spcAft>
                          <a:spcPts val="0"/>
                        </a:spcAft>
                        <a:buClrTx/>
                        <a:buSzTx/>
                        <a:buFontTx/>
                        <a:buNone/>
                        <a:tabLst/>
                        <a:defRPr/>
                      </a:pPr>
                      <a:r>
                        <a:rPr lang="ja-JP" altLang="en-US" sz="1200" b="0" kern="100" dirty="0" smtClean="0">
                          <a:solidFill>
                            <a:schemeClr val="tx1"/>
                          </a:solidFill>
                          <a:latin typeface="HG丸ｺﾞｼｯｸM-PRO" pitchFamily="50" charset="-128"/>
                          <a:ea typeface="HG丸ｺﾞｼｯｸM-PRO" pitchFamily="50" charset="-128"/>
                          <a:cs typeface="Times New Roman"/>
                        </a:rPr>
                        <a:t>上記の従業者のうち、１人以上を</a:t>
                      </a:r>
                      <a:endParaRPr lang="en-US" altLang="ja-JP" sz="1200" b="0" kern="100" dirty="0" smtClean="0">
                        <a:solidFill>
                          <a:schemeClr val="tx1"/>
                        </a:solidFill>
                        <a:latin typeface="HG丸ｺﾞｼｯｸM-PRO" pitchFamily="50" charset="-128"/>
                        <a:ea typeface="HG丸ｺﾞｼｯｸM-PRO" pitchFamily="50" charset="-128"/>
                        <a:cs typeface="Times New Roman"/>
                      </a:endParaRPr>
                    </a:p>
                    <a:p>
                      <a:pPr marL="0" marR="0" indent="0" algn="just" defTabSz="884733" rtl="0" eaLnBrk="1" fontAlgn="auto" latinLnBrk="0" hangingPunct="1">
                        <a:lnSpc>
                          <a:spcPts val="1700"/>
                        </a:lnSpc>
                        <a:spcBef>
                          <a:spcPts val="0"/>
                        </a:spcBef>
                        <a:spcAft>
                          <a:spcPts val="0"/>
                        </a:spcAft>
                        <a:buClrTx/>
                        <a:buSzTx/>
                        <a:buFontTx/>
                        <a:buNone/>
                        <a:tabLst/>
                        <a:defRPr/>
                      </a:pPr>
                      <a:r>
                        <a:rPr lang="ja-JP" altLang="ja-JP" sz="1200" b="0" kern="100" dirty="0" smtClean="0">
                          <a:solidFill>
                            <a:schemeClr val="tx1"/>
                          </a:solidFill>
                          <a:latin typeface="HG丸ｺﾞｼｯｸM-PRO" pitchFamily="50" charset="-128"/>
                          <a:ea typeface="HG丸ｺﾞｼｯｸM-PRO" pitchFamily="50" charset="-128"/>
                          <a:cs typeface="Times New Roman"/>
                        </a:rPr>
                        <a:t>計画作成責任者</a:t>
                      </a:r>
                      <a:r>
                        <a:rPr lang="ja-JP" altLang="en-US" sz="1200" b="0" kern="100" dirty="0" smtClean="0">
                          <a:solidFill>
                            <a:schemeClr val="tx1"/>
                          </a:solidFill>
                          <a:latin typeface="HG丸ｺﾞｼｯｸM-PRO" pitchFamily="50" charset="-128"/>
                          <a:ea typeface="HG丸ｺﾞｼｯｸM-PRO" pitchFamily="50" charset="-128"/>
                          <a:cs typeface="Times New Roman"/>
                        </a:rPr>
                        <a:t>とする。</a:t>
                      </a:r>
                      <a:endParaRPr lang="ja-JP" altLang="ja-JP" sz="1200" b="0" kern="100" dirty="0" smtClean="0">
                        <a:solidFill>
                          <a:schemeClr val="tx1"/>
                        </a:solidFill>
                        <a:latin typeface="HG丸ｺﾞｼｯｸM-PRO" pitchFamily="50" charset="-128"/>
                        <a:ea typeface="HG丸ｺﾞｼｯｸM-PRO" pitchFamily="50" charset="-128"/>
                        <a:cs typeface="Times New Roman"/>
                      </a:endParaRPr>
                    </a:p>
                  </a:txBody>
                  <a:tcPr marL="26894" marR="26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sz="1800" dirty="0">
                        <a:solidFill>
                          <a:schemeClr val="tx1"/>
                        </a:solidFill>
                      </a:endParaRPr>
                    </a:p>
                  </a:txBody>
                  <a:tcPr marL="26894" marR="26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127000" indent="-127000" algn="l">
                        <a:lnSpc>
                          <a:spcPts val="1700"/>
                        </a:lnSpc>
                        <a:spcAft>
                          <a:spcPts val="0"/>
                        </a:spcAft>
                      </a:pPr>
                      <a:r>
                        <a:rPr lang="ja-JP" altLang="en-US" sz="1200" b="0" kern="100" dirty="0" smtClean="0">
                          <a:solidFill>
                            <a:schemeClr val="tx1"/>
                          </a:solidFill>
                          <a:latin typeface="HG丸ｺﾞｼｯｸM-PRO" pitchFamily="50" charset="-128"/>
                          <a:ea typeface="HG丸ｺﾞｼｯｸM-PRO" pitchFamily="50" charset="-128"/>
                          <a:cs typeface="Times New Roman"/>
                        </a:rPr>
                        <a:t>看護師、介護福祉士等</a:t>
                      </a:r>
                      <a:r>
                        <a:rPr lang="en-US" altLang="ja-JP" sz="1200" b="0" kern="100" dirty="0" smtClean="0">
                          <a:solidFill>
                            <a:schemeClr val="tx1"/>
                          </a:solidFill>
                          <a:latin typeface="HG丸ｺﾞｼｯｸM-PRO" pitchFamily="50" charset="-128"/>
                          <a:ea typeface="HG丸ｺﾞｼｯｸM-PRO" pitchFamily="50" charset="-128"/>
                          <a:cs typeface="Times New Roman"/>
                        </a:rPr>
                        <a:t>(※)</a:t>
                      </a:r>
                    </a:p>
                    <a:p>
                      <a:pPr marL="127000" indent="-127000" algn="l">
                        <a:lnSpc>
                          <a:spcPts val="1700"/>
                        </a:lnSpc>
                        <a:spcAft>
                          <a:spcPts val="0"/>
                        </a:spcAft>
                      </a:pPr>
                      <a:r>
                        <a:rPr lang="ja-JP" altLang="en-US" sz="1200" b="0" kern="100" dirty="0" smtClean="0">
                          <a:solidFill>
                            <a:schemeClr val="tx1"/>
                          </a:solidFill>
                          <a:latin typeface="HG丸ｺﾞｼｯｸM-PRO" pitchFamily="50" charset="-128"/>
                          <a:ea typeface="HG丸ｺﾞｼｯｸM-PRO" pitchFamily="50" charset="-128"/>
                          <a:cs typeface="Times New Roman"/>
                        </a:rPr>
                        <a:t>のうち、１人以上</a:t>
                      </a:r>
                      <a:endParaRPr kumimoji="1" lang="ja-JP" altLang="en-US" sz="1800" dirty="0">
                        <a:solidFill>
                          <a:schemeClr val="tx1"/>
                        </a:solidFill>
                      </a:endParaRPr>
                    </a:p>
                  </a:txBody>
                  <a:tcPr marL="26894" marR="26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274" rtl="0" eaLnBrk="1" fontAlgn="auto" latinLnBrk="0" hangingPunct="1">
                        <a:lnSpc>
                          <a:spcPct val="100000"/>
                        </a:lnSpc>
                        <a:spcBef>
                          <a:spcPts val="0"/>
                        </a:spcBef>
                        <a:spcAft>
                          <a:spcPts val="0"/>
                        </a:spcAft>
                        <a:buClrTx/>
                        <a:buSzTx/>
                        <a:buFontTx/>
                        <a:buNone/>
                        <a:tabLst/>
                        <a:defRPr/>
                      </a:pPr>
                      <a:endParaRPr lang="en-US" altLang="ja-JP" sz="1200" b="0" u="none" strike="noStrike" kern="100" dirty="0" smtClean="0">
                        <a:solidFill>
                          <a:schemeClr val="tx1"/>
                        </a:solidFill>
                        <a:latin typeface="HG丸ｺﾞｼｯｸM-PRO" pitchFamily="50" charset="-128"/>
                        <a:ea typeface="HG丸ｺﾞｼｯｸM-PRO" pitchFamily="50" charset="-128"/>
                        <a:cs typeface="Times New Roman"/>
                      </a:endParaRPr>
                    </a:p>
                  </a:txBody>
                  <a:tcPr marL="26894" marR="26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9350">
                <a:tc gridSpan="2">
                  <a:txBody>
                    <a:bodyPr/>
                    <a:lstStyle/>
                    <a:p>
                      <a:pPr algn="just">
                        <a:lnSpc>
                          <a:spcPts val="1700"/>
                        </a:lnSpc>
                        <a:spcAft>
                          <a:spcPts val="0"/>
                        </a:spcAft>
                      </a:pPr>
                      <a:r>
                        <a:rPr lang="ja-JP" altLang="en-US" sz="1200" b="0" kern="100" dirty="0" smtClean="0">
                          <a:solidFill>
                            <a:schemeClr val="tx1"/>
                          </a:solidFill>
                          <a:latin typeface="HG丸ｺﾞｼｯｸM-PRO" pitchFamily="50" charset="-128"/>
                          <a:ea typeface="HG丸ｺﾞｼｯｸM-PRO" pitchFamily="50" charset="-128"/>
                          <a:cs typeface="Times New Roman"/>
                        </a:rPr>
                        <a:t>管理者</a:t>
                      </a:r>
                      <a:endParaRPr lang="ja-JP" sz="1200" b="0" kern="100" dirty="0">
                        <a:solidFill>
                          <a:schemeClr val="tx1"/>
                        </a:solidFill>
                        <a:latin typeface="HG丸ｺﾞｼｯｸM-PRO" pitchFamily="50" charset="-128"/>
                        <a:ea typeface="HG丸ｺﾞｼｯｸM-PRO" pitchFamily="50" charset="-128"/>
                        <a:cs typeface="Times New Roman"/>
                      </a:endParaRPr>
                    </a:p>
                  </a:txBody>
                  <a:tcPr marL="26894" marR="26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sz="1800" dirty="0">
                        <a:solidFill>
                          <a:schemeClr val="tx1"/>
                        </a:solidFill>
                      </a:endParaRPr>
                    </a:p>
                  </a:txBody>
                  <a:tcPr marL="26894" marR="26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endParaRPr kumimoji="1" lang="ja-JP" altLang="en-US" sz="1800" dirty="0">
                        <a:solidFill>
                          <a:schemeClr val="tx1"/>
                        </a:solidFill>
                      </a:endParaRPr>
                    </a:p>
                  </a:txBody>
                  <a:tcPr marL="26894" marR="26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274" rtl="0" eaLnBrk="1" fontAlgn="auto" latinLnBrk="0" hangingPunct="1">
                        <a:lnSpc>
                          <a:spcPct val="100000"/>
                        </a:lnSpc>
                        <a:spcBef>
                          <a:spcPts val="0"/>
                        </a:spcBef>
                        <a:spcAft>
                          <a:spcPts val="0"/>
                        </a:spcAft>
                        <a:buClrTx/>
                        <a:buSzTx/>
                        <a:buFontTx/>
                        <a:buNone/>
                        <a:tabLst/>
                        <a:defRPr/>
                      </a:pPr>
                      <a:r>
                        <a:rPr lang="ja-JP" altLang="en-US" sz="1200" b="0" u="none" strike="noStrike" kern="100" dirty="0" smtClean="0">
                          <a:solidFill>
                            <a:schemeClr val="tx1"/>
                          </a:solidFill>
                          <a:latin typeface="HG丸ｺﾞｼｯｸM-PRO" pitchFamily="50" charset="-128"/>
                          <a:ea typeface="HG丸ｺﾞｼｯｸM-PRO" pitchFamily="50" charset="-128"/>
                          <a:cs typeface="Times New Roman"/>
                        </a:rPr>
                        <a:t>・　常勤・専従の者（当該事業所の職務や併設事業所の管理</a:t>
                      </a:r>
                      <a:endParaRPr lang="en-US" altLang="ja-JP" sz="1200" b="0" u="none" strike="noStrike" kern="100" dirty="0" smtClean="0">
                        <a:solidFill>
                          <a:schemeClr val="tx1"/>
                        </a:solidFill>
                        <a:latin typeface="HG丸ｺﾞｼｯｸM-PRO" pitchFamily="50" charset="-128"/>
                        <a:ea typeface="HG丸ｺﾞｼｯｸM-PRO" pitchFamily="50" charset="-128"/>
                        <a:cs typeface="Times New Roman"/>
                      </a:endParaRPr>
                    </a:p>
                    <a:p>
                      <a:pPr marL="0" marR="0" indent="0" algn="l" defTabSz="914274" rtl="0" eaLnBrk="1" fontAlgn="auto" latinLnBrk="0" hangingPunct="1">
                        <a:lnSpc>
                          <a:spcPct val="100000"/>
                        </a:lnSpc>
                        <a:spcBef>
                          <a:spcPts val="0"/>
                        </a:spcBef>
                        <a:spcAft>
                          <a:spcPts val="0"/>
                        </a:spcAft>
                        <a:buClrTx/>
                        <a:buSzTx/>
                        <a:buFontTx/>
                        <a:buNone/>
                        <a:tabLst/>
                        <a:defRPr/>
                      </a:pPr>
                      <a:r>
                        <a:rPr lang="ja-JP" altLang="en-US" sz="1200" b="0" u="none" strike="noStrike" kern="100" dirty="0" smtClean="0">
                          <a:solidFill>
                            <a:schemeClr val="tx1"/>
                          </a:solidFill>
                          <a:latin typeface="HG丸ｺﾞｼｯｸM-PRO" pitchFamily="50" charset="-128"/>
                          <a:ea typeface="HG丸ｺﾞｼｯｸM-PRO" pitchFamily="50" charset="-128"/>
                          <a:cs typeface="Times New Roman"/>
                        </a:rPr>
                        <a:t>　者等との兼務を認める。）</a:t>
                      </a:r>
                      <a:endParaRPr lang="en-US" altLang="ja-JP" sz="1200" b="0" u="none" strike="noStrike" kern="100" dirty="0" smtClean="0">
                        <a:solidFill>
                          <a:schemeClr val="tx1"/>
                        </a:solidFill>
                        <a:latin typeface="HG丸ｺﾞｼｯｸM-PRO" pitchFamily="50" charset="-128"/>
                        <a:ea typeface="HG丸ｺﾞｼｯｸM-PRO" pitchFamily="50" charset="-128"/>
                        <a:cs typeface="Times New Roman"/>
                      </a:endParaRPr>
                    </a:p>
                  </a:txBody>
                  <a:tcPr marL="26894" marR="2689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 name="テキスト ボックス 14"/>
          <p:cNvSpPr txBox="1"/>
          <p:nvPr/>
        </p:nvSpPr>
        <p:spPr>
          <a:xfrm>
            <a:off x="92432" y="5924072"/>
            <a:ext cx="8784976" cy="285061"/>
          </a:xfrm>
          <a:prstGeom prst="rect">
            <a:avLst/>
          </a:prstGeom>
          <a:noFill/>
        </p:spPr>
        <p:txBody>
          <a:bodyPr wrap="square" lIns="91383" tIns="45691" rIns="91383" bIns="45691" rtlCol="0">
            <a:spAutoFit/>
          </a:bodyPr>
          <a:lstStyle/>
          <a:p>
            <a:r>
              <a:rPr lang="ja-JP" altLang="en-US" sz="1200" b="1" dirty="0" smtClean="0">
                <a:solidFill>
                  <a:prstClr val="black"/>
                </a:solidFill>
                <a:latin typeface="Times New Roman" pitchFamily="18" charset="0"/>
              </a:rPr>
              <a:t>（注）　　　　･･･介護・看護一体型にのみ配置が必要となる職種（介護･看護連携型の場合は連携先の訪問看護事業所に配置される）</a:t>
            </a:r>
            <a:endParaRPr lang="ja-JP" altLang="en-US" sz="1200" b="1" dirty="0">
              <a:solidFill>
                <a:prstClr val="black"/>
              </a:solidFill>
              <a:latin typeface="Times New Roman" pitchFamily="18" charset="0"/>
            </a:endParaRPr>
          </a:p>
        </p:txBody>
      </p:sp>
      <p:sp>
        <p:nvSpPr>
          <p:cNvPr id="11" name="正方形/長方形 10"/>
          <p:cNvSpPr/>
          <p:nvPr/>
        </p:nvSpPr>
        <p:spPr>
          <a:xfrm>
            <a:off x="600678" y="5972168"/>
            <a:ext cx="216024" cy="144016"/>
          </a:xfrm>
          <a:prstGeom prst="rect">
            <a:avLst/>
          </a:prstGeom>
          <a:solidFill>
            <a:schemeClr val="accent2">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83" tIns="45691" rIns="91383" bIns="45691" rtlCol="0" anchor="ctr"/>
          <a:lstStyle/>
          <a:p>
            <a:pPr algn="ctr"/>
            <a:endParaRPr lang="ja-JP" altLang="en-US" sz="1000" dirty="0">
              <a:solidFill>
                <a:prstClr val="white"/>
              </a:solidFill>
            </a:endParaRPr>
          </a:p>
        </p:txBody>
      </p:sp>
      <p:sp>
        <p:nvSpPr>
          <p:cNvPr id="10" name="正方形/長方形 79"/>
          <p:cNvSpPr>
            <a:spLocks noChangeArrowheads="1"/>
          </p:cNvSpPr>
          <p:nvPr/>
        </p:nvSpPr>
        <p:spPr bwMode="auto">
          <a:xfrm>
            <a:off x="125695" y="6165304"/>
            <a:ext cx="8792589" cy="657224"/>
          </a:xfrm>
          <a:prstGeom prst="rect">
            <a:avLst/>
          </a:prstGeom>
          <a:ln w="9525">
            <a:noFill/>
            <a:prstDash val="dash"/>
            <a:headEnd/>
            <a:tailEnd/>
          </a:ln>
        </p:spPr>
        <p:style>
          <a:lnRef idx="2">
            <a:schemeClr val="accent1"/>
          </a:lnRef>
          <a:fillRef idx="1">
            <a:schemeClr val="lt1"/>
          </a:fillRef>
          <a:effectRef idx="0">
            <a:schemeClr val="accent1"/>
          </a:effectRef>
          <a:fontRef idx="minor">
            <a:schemeClr val="dk1"/>
          </a:fontRef>
        </p:style>
        <p:txBody>
          <a:bodyPr wrap="square" lIns="65161" tIns="43494" rIns="65161" bIns="43494">
            <a:spAutoFit/>
          </a:bodyPr>
          <a:lstStyle/>
          <a:p>
            <a:r>
              <a:rPr lang="en-US" altLang="ja-JP" sz="1200" dirty="0" smtClean="0">
                <a:solidFill>
                  <a:prstClr val="black"/>
                </a:solidFill>
                <a:latin typeface="ＭＳ Ｐゴシック"/>
              </a:rPr>
              <a:t>※</a:t>
            </a:r>
            <a:r>
              <a:rPr lang="ja-JP" altLang="en-US" sz="1200" dirty="0" smtClean="0">
                <a:solidFill>
                  <a:prstClr val="black"/>
                </a:solidFill>
                <a:latin typeface="ＭＳ Ｐゴシック"/>
              </a:rPr>
              <a:t>１　訪問介護員等については、利用者の処遇に支障がない範囲で、他の施設等の夜勤職員（加配されている者に限る）との兼務可能</a:t>
            </a:r>
            <a:endParaRPr lang="en-US" altLang="ja-JP" sz="1200" dirty="0" smtClean="0">
              <a:solidFill>
                <a:prstClr val="black"/>
              </a:solidFill>
              <a:latin typeface="ＭＳ Ｐゴシック"/>
            </a:endParaRPr>
          </a:p>
          <a:p>
            <a:r>
              <a:rPr lang="en-US" altLang="ja-JP" sz="1200" dirty="0" smtClean="0">
                <a:solidFill>
                  <a:prstClr val="black"/>
                </a:solidFill>
                <a:latin typeface="ＭＳ Ｐゴシック"/>
              </a:rPr>
              <a:t>※</a:t>
            </a:r>
            <a:r>
              <a:rPr lang="ja-JP" altLang="en-US" sz="1200" dirty="0" smtClean="0">
                <a:solidFill>
                  <a:prstClr val="black"/>
                </a:solidFill>
                <a:latin typeface="ＭＳ Ｐゴシック"/>
              </a:rPr>
              <a:t>２　「オペレーションセンター」の設置は設備基準としては求めず、地域を巡回しながら適切に随時のコールに対応する形態も可能</a:t>
            </a:r>
            <a:endParaRPr lang="en-US" altLang="ja-JP" sz="1200" dirty="0" smtClean="0">
              <a:solidFill>
                <a:prstClr val="black"/>
              </a:solidFill>
              <a:latin typeface="ＭＳ Ｐゴシック"/>
            </a:endParaRPr>
          </a:p>
          <a:p>
            <a:r>
              <a:rPr lang="en-US" altLang="ja-JP" sz="1200" dirty="0" smtClean="0">
                <a:solidFill>
                  <a:prstClr val="black"/>
                </a:solidFill>
                <a:latin typeface="ＭＳ Ｐゴシック"/>
              </a:rPr>
              <a:t>※</a:t>
            </a:r>
            <a:r>
              <a:rPr lang="ja-JP" altLang="en-US" sz="1200" dirty="0" smtClean="0">
                <a:solidFill>
                  <a:prstClr val="black"/>
                </a:solidFill>
                <a:latin typeface="ＭＳ Ｐゴシック"/>
              </a:rPr>
              <a:t>３　利用者がコールを行う、オペレーターがコールを受ける際の機器は、一般に流通している通信機器等の活用が可能</a:t>
            </a:r>
            <a:endParaRPr lang="en-US" altLang="ja-JP" sz="1200" dirty="0" smtClean="0">
              <a:solidFill>
                <a:prstClr val="black"/>
              </a:solidFill>
              <a:latin typeface="ＭＳ Ｐゴシック"/>
            </a:endParaRPr>
          </a:p>
        </p:txBody>
      </p:sp>
      <p:sp>
        <p:nvSpPr>
          <p:cNvPr id="8" name="テキスト ボックス 7"/>
          <p:cNvSpPr txBox="1"/>
          <p:nvPr/>
        </p:nvSpPr>
        <p:spPr>
          <a:xfrm>
            <a:off x="122832" y="5692313"/>
            <a:ext cx="8964488" cy="246221"/>
          </a:xfrm>
          <a:prstGeom prst="rect">
            <a:avLst/>
          </a:prstGeom>
          <a:noFill/>
        </p:spPr>
        <p:txBody>
          <a:bodyPr wrap="square" rtlCol="0">
            <a:spAutoFit/>
          </a:bodyPr>
          <a:lstStyle/>
          <a:p>
            <a:pPr algn="r"/>
            <a:r>
              <a:rPr lang="ja-JP" altLang="en-US" sz="1000" dirty="0" smtClean="0">
                <a:solidFill>
                  <a:prstClr val="black"/>
                </a:solidFill>
                <a:latin typeface="HG丸ｺﾞｼｯｸM-PRO" pitchFamily="50" charset="-128"/>
                <a:ea typeface="HG丸ｺﾞｼｯｸM-PRO" pitchFamily="50" charset="-128"/>
              </a:rPr>
              <a:t>　（</a:t>
            </a:r>
            <a:r>
              <a:rPr lang="en-US" altLang="ja-JP" sz="1000" dirty="0" smtClean="0">
                <a:solidFill>
                  <a:prstClr val="black"/>
                </a:solidFill>
                <a:latin typeface="HG丸ｺﾞｼｯｸM-PRO" pitchFamily="50" charset="-128"/>
                <a:ea typeface="HG丸ｺﾞｼｯｸM-PRO" pitchFamily="50" charset="-128"/>
              </a:rPr>
              <a:t>※</a:t>
            </a:r>
            <a:r>
              <a:rPr lang="ja-JP" altLang="en-US" sz="1000" dirty="0" smtClean="0">
                <a:solidFill>
                  <a:prstClr val="black"/>
                </a:solidFill>
                <a:latin typeface="HG丸ｺﾞｼｯｸM-PRO" pitchFamily="50" charset="-128"/>
                <a:ea typeface="HG丸ｺﾞｼｯｸM-PRO" pitchFamily="50" charset="-128"/>
              </a:rPr>
              <a:t>）・・・看護師、介護福祉士、医師、保健師、准看護師、社会福祉士、介護支援専門員</a:t>
            </a:r>
            <a:endParaRPr lang="ja-JP" altLang="en-US" sz="1000" dirty="0">
              <a:solidFill>
                <a:prstClr val="black"/>
              </a:solidFill>
              <a:latin typeface="HG丸ｺﾞｼｯｸM-PRO" pitchFamily="50" charset="-128"/>
              <a:ea typeface="HG丸ｺﾞｼｯｸM-PRO" pitchFamily="50" charset="-128"/>
            </a:endParaRPr>
          </a:p>
        </p:txBody>
      </p:sp>
      <p:sp>
        <p:nvSpPr>
          <p:cNvPr id="9" name="正方形/長方形 8"/>
          <p:cNvSpPr/>
          <p:nvPr/>
        </p:nvSpPr>
        <p:spPr>
          <a:xfrm>
            <a:off x="0" y="0"/>
            <a:ext cx="9144000" cy="4766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HG丸ｺﾞｼｯｸM-PRO" panose="020F0600000000000000" pitchFamily="50" charset="-128"/>
                <a:ea typeface="HG丸ｺﾞｼｯｸM-PRO" panose="020F0600000000000000" pitchFamily="50" charset="-128"/>
              </a:rPr>
              <a:t>定期巡回･随時対応サービスの人員・設備基準</a:t>
            </a:r>
          </a:p>
        </p:txBody>
      </p:sp>
      <p:sp>
        <p:nvSpPr>
          <p:cNvPr id="12" name="正方形/長方形 11"/>
          <p:cNvSpPr/>
          <p:nvPr/>
        </p:nvSpPr>
        <p:spPr>
          <a:xfrm rot="5400000">
            <a:off x="-155093" y="155093"/>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310</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6479797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p:nvPr/>
        </p:nvPicPr>
        <p:blipFill>
          <a:blip r:embed="rId2" cstate="print"/>
          <a:srcRect/>
          <a:stretch>
            <a:fillRect/>
          </a:stretch>
        </p:blipFill>
        <p:spPr bwMode="auto">
          <a:xfrm>
            <a:off x="4108394" y="714998"/>
            <a:ext cx="4803777" cy="5980665"/>
          </a:xfrm>
          <a:prstGeom prst="rect">
            <a:avLst/>
          </a:prstGeom>
          <a:noFill/>
          <a:ln w="9525">
            <a:noFill/>
            <a:miter lim="800000"/>
            <a:headEnd/>
            <a:tailEnd/>
          </a:ln>
        </p:spPr>
      </p:pic>
      <p:sp>
        <p:nvSpPr>
          <p:cNvPr id="6" name="正方形/長方形 5"/>
          <p:cNvSpPr/>
          <p:nvPr/>
        </p:nvSpPr>
        <p:spPr>
          <a:xfrm>
            <a:off x="0" y="0"/>
            <a:ext cx="9144000" cy="4766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05800" y="-34290"/>
            <a:ext cx="8435280" cy="562074"/>
          </a:xfrm>
        </p:spPr>
        <p:txBody>
          <a:bodyPr>
            <a:normAutofit/>
          </a:bodyPr>
          <a:lstStyle/>
          <a:p>
            <a:pPr algn="l"/>
            <a:r>
              <a:rPr lang="ja-JP" altLang="en-US" sz="2000" dirty="0"/>
              <a:t>６</a:t>
            </a:r>
            <a:r>
              <a:rPr kumimoji="1" lang="ja-JP" altLang="en-US" sz="2000" dirty="0" smtClean="0"/>
              <a:t>．定期巡回・随時対応サービスに対する保険者のイメージ①</a:t>
            </a:r>
            <a:endParaRPr kumimoji="1" lang="ja-JP" altLang="en-US" sz="2000" dirty="0"/>
          </a:p>
        </p:txBody>
      </p:sp>
      <p:sp>
        <p:nvSpPr>
          <p:cNvPr id="7" name="テキスト ボックス 6"/>
          <p:cNvSpPr txBox="1"/>
          <p:nvPr/>
        </p:nvSpPr>
        <p:spPr>
          <a:xfrm>
            <a:off x="251520" y="708949"/>
            <a:ext cx="3672408" cy="4339650"/>
          </a:xfrm>
          <a:prstGeom prst="rect">
            <a:avLst/>
          </a:prstGeom>
          <a:noFill/>
          <a:ln w="12700">
            <a:solidFill>
              <a:schemeClr val="tx1">
                <a:lumMod val="50000"/>
                <a:lumOff val="50000"/>
              </a:schemeClr>
            </a:solidFill>
            <a:prstDash val="sysDash"/>
          </a:ln>
        </p:spPr>
        <p:txBody>
          <a:bodyPr wrap="square" rtlCol="0">
            <a:spAutoFit/>
          </a:bodyPr>
          <a:lstStyle/>
          <a:p>
            <a:pPr marL="182563" indent="-182563">
              <a:buFont typeface="Wingdings" pitchFamily="2" charset="2"/>
              <a:buChar char="u"/>
            </a:pPr>
            <a:r>
              <a:rPr lang="ja-JP" altLang="ja-JP" sz="1200" dirty="0">
                <a:latin typeface="+mn-ea"/>
              </a:rPr>
              <a:t>定期巡回・随時対応サービスに対する保険者のイメージをみると、保険者の全体の傾向として</a:t>
            </a:r>
            <a:r>
              <a:rPr lang="ja-JP" altLang="ja-JP" sz="1200" dirty="0" smtClean="0">
                <a:latin typeface="+mn-ea"/>
              </a:rPr>
              <a:t>、</a:t>
            </a:r>
            <a:r>
              <a:rPr lang="ja-JP" altLang="en-US" sz="1200" dirty="0" smtClean="0">
                <a:latin typeface="+mn-ea"/>
              </a:rPr>
              <a:t>事業性、エリアに関する項目では、「都市部以外では成立しないサービス」で</a:t>
            </a:r>
            <a:r>
              <a:rPr lang="ja-JP" altLang="ja-JP" sz="1200" dirty="0" smtClean="0">
                <a:latin typeface="+mn-ea"/>
              </a:rPr>
              <a:t>「そう思う」、「ややそう思う」とした保険者が</a:t>
            </a:r>
            <a:r>
              <a:rPr lang="ja-JP" altLang="en-US" sz="1200" dirty="0" smtClean="0">
                <a:latin typeface="+mn-ea"/>
              </a:rPr>
              <a:t>７割以上であった。</a:t>
            </a:r>
            <a:endParaRPr lang="en-US" altLang="ja-JP" sz="1200" dirty="0" smtClean="0">
              <a:latin typeface="+mn-ea"/>
            </a:endParaRPr>
          </a:p>
          <a:p>
            <a:pPr marL="182563" indent="-182563">
              <a:buFont typeface="Wingdings" pitchFamily="2" charset="2"/>
              <a:buChar char="u"/>
            </a:pPr>
            <a:r>
              <a:rPr lang="ja-JP" altLang="ja-JP" sz="1200" dirty="0" smtClean="0">
                <a:latin typeface="+mn-ea"/>
              </a:rPr>
              <a:t>利用者像</a:t>
            </a:r>
            <a:r>
              <a:rPr lang="ja-JP" altLang="ja-JP" sz="1200" dirty="0">
                <a:latin typeface="+mn-ea"/>
              </a:rPr>
              <a:t>に関する項目では</a:t>
            </a:r>
            <a:r>
              <a:rPr lang="ja-JP" altLang="ja-JP" sz="1200" dirty="0" smtClean="0">
                <a:latin typeface="+mn-ea"/>
              </a:rPr>
              <a:t>、</a:t>
            </a:r>
            <a:r>
              <a:rPr lang="ja-JP" altLang="ja-JP" sz="1200" dirty="0" smtClean="0"/>
              <a:t>「軽度の利用者には不向き」、</a:t>
            </a:r>
            <a:r>
              <a:rPr lang="ja-JP" altLang="ja-JP" sz="1200" dirty="0" smtClean="0">
                <a:latin typeface="+mn-ea"/>
              </a:rPr>
              <a:t>「</a:t>
            </a:r>
            <a:r>
              <a:rPr lang="ja-JP" altLang="ja-JP" sz="1200" dirty="0">
                <a:latin typeface="+mn-ea"/>
              </a:rPr>
              <a:t>訪問看護の利用ニーズがない人には不向き」、「夜間、深夜の利用ニーズがない人には不向き」で「そう思う」、「ややそう思う」とした保険者</a:t>
            </a:r>
            <a:r>
              <a:rPr lang="ja-JP" altLang="ja-JP" sz="1200" dirty="0" smtClean="0">
                <a:latin typeface="+mn-ea"/>
              </a:rPr>
              <a:t>が５</a:t>
            </a:r>
            <a:r>
              <a:rPr lang="ja-JP" altLang="en-US" sz="1200" dirty="0" smtClean="0">
                <a:latin typeface="+mn-ea"/>
              </a:rPr>
              <a:t>以上</a:t>
            </a:r>
            <a:r>
              <a:rPr lang="ja-JP" altLang="ja-JP" sz="1200" dirty="0" smtClean="0">
                <a:latin typeface="+mn-ea"/>
              </a:rPr>
              <a:t>割</a:t>
            </a:r>
            <a:r>
              <a:rPr lang="ja-JP" altLang="en-US" sz="1200" dirty="0" smtClean="0">
                <a:latin typeface="+mn-ea"/>
              </a:rPr>
              <a:t>であった。</a:t>
            </a:r>
            <a:endParaRPr lang="en-US" altLang="ja-JP" sz="1200" dirty="0">
              <a:latin typeface="+mn-ea"/>
            </a:endParaRPr>
          </a:p>
          <a:p>
            <a:pPr marL="182563" indent="-182563">
              <a:buFont typeface="Wingdings" pitchFamily="2" charset="2"/>
              <a:buChar char="u"/>
            </a:pPr>
            <a:r>
              <a:rPr lang="ja-JP" altLang="ja-JP" sz="1200" dirty="0" smtClean="0">
                <a:latin typeface="+mn-ea"/>
              </a:rPr>
              <a:t>人材</a:t>
            </a:r>
            <a:r>
              <a:rPr lang="ja-JP" altLang="ja-JP" sz="1200" dirty="0">
                <a:latin typeface="+mn-ea"/>
              </a:rPr>
              <a:t>・職員配置に関する項目では、「参入に向けて大幅な職員の増加が必要」、「在宅介護の経験の浅い職員には対応できない」、「定期巡回に多くの職員配置が必要」、「随時対応に多くの職員が必要」のいずれも「そう思う」、「ややそう思う」とした保険者が６割以上と高かった</a:t>
            </a:r>
            <a:r>
              <a:rPr lang="ja-JP" altLang="ja-JP" sz="1200" dirty="0" smtClean="0">
                <a:latin typeface="+mn-ea"/>
              </a:rPr>
              <a:t>。</a:t>
            </a:r>
            <a:endParaRPr lang="en-US" altLang="ja-JP" sz="1200" dirty="0" smtClean="0">
              <a:latin typeface="+mn-ea"/>
            </a:endParaRPr>
          </a:p>
          <a:p>
            <a:pPr marL="182563" indent="-182563">
              <a:buFont typeface="Wingdings" pitchFamily="2" charset="2"/>
              <a:buChar char="u"/>
            </a:pPr>
            <a:r>
              <a:rPr lang="ja-JP" altLang="en-US" sz="1200" dirty="0">
                <a:latin typeface="+mn-ea"/>
              </a:rPr>
              <a:t>また、</a:t>
            </a:r>
            <a:r>
              <a:rPr lang="ja-JP" altLang="ja-JP" sz="1200" dirty="0" smtClean="0">
                <a:latin typeface="+mn-ea"/>
              </a:rPr>
              <a:t>サービス</a:t>
            </a:r>
            <a:r>
              <a:rPr lang="ja-JP" altLang="ja-JP" sz="1200" dirty="0">
                <a:latin typeface="+mn-ea"/>
              </a:rPr>
              <a:t>提供に関する項目では、「短時間の訪問のみのサービス」で「そう思う」、「ややそう思う」とした保険者が約７割、「生活援助の提供には不向き」で「そう思う」、「ややそう思う」とした保険者が５割以上と高く、「夜間、深夜の対応が中心」、「利用者からのコール対応が中心」についても、約</a:t>
            </a:r>
            <a:r>
              <a:rPr lang="en-US" altLang="ja-JP" sz="1200" dirty="0">
                <a:latin typeface="+mn-ea"/>
              </a:rPr>
              <a:t>4</a:t>
            </a:r>
            <a:r>
              <a:rPr lang="ja-JP" altLang="ja-JP" sz="1200" dirty="0">
                <a:latin typeface="+mn-ea"/>
              </a:rPr>
              <a:t>割の保険者が、「そう思う」「ややそう思う」として</a:t>
            </a:r>
            <a:r>
              <a:rPr lang="ja-JP" altLang="ja-JP" sz="1200" dirty="0" smtClean="0">
                <a:latin typeface="+mn-ea"/>
              </a:rPr>
              <a:t>いた。</a:t>
            </a:r>
            <a:endParaRPr lang="en-US" altLang="ja-JP" sz="1200" dirty="0" smtClean="0">
              <a:latin typeface="+mn-ea"/>
            </a:endParaRPr>
          </a:p>
        </p:txBody>
      </p:sp>
      <p:sp>
        <p:nvSpPr>
          <p:cNvPr id="14" name="テキスト ボックス 13"/>
          <p:cNvSpPr txBox="1"/>
          <p:nvPr/>
        </p:nvSpPr>
        <p:spPr>
          <a:xfrm>
            <a:off x="4572000" y="476672"/>
            <a:ext cx="4003019" cy="261610"/>
          </a:xfrm>
          <a:prstGeom prst="rect">
            <a:avLst/>
          </a:prstGeom>
          <a:noFill/>
        </p:spPr>
        <p:txBody>
          <a:bodyPr wrap="none" rtlCol="0">
            <a:spAutoFit/>
          </a:bodyPr>
          <a:lstStyle/>
          <a:p>
            <a:r>
              <a:rPr lang="ja-JP" altLang="en-US" sz="1100" dirty="0" smtClean="0">
                <a:latin typeface="+mn-ea"/>
              </a:rPr>
              <a:t>図表</a:t>
            </a:r>
            <a:r>
              <a:rPr lang="en-US" altLang="ja-JP" sz="1100" dirty="0" smtClean="0">
                <a:latin typeface="+mn-ea"/>
              </a:rPr>
              <a:t>28</a:t>
            </a:r>
            <a:r>
              <a:rPr lang="ja-JP" altLang="en-US" sz="1100" dirty="0" smtClean="0">
                <a:latin typeface="+mn-ea"/>
              </a:rPr>
              <a:t>　</a:t>
            </a:r>
            <a:r>
              <a:rPr lang="ja-JP" altLang="ja-JP" sz="1100" dirty="0"/>
              <a:t>定期巡回・随時対応サービスに対する保険者のイメージ</a:t>
            </a:r>
            <a:endParaRPr kumimoji="1" lang="ja-JP" altLang="en-US" sz="1100" dirty="0">
              <a:latin typeface="+mn-ea"/>
            </a:endParaRPr>
          </a:p>
        </p:txBody>
      </p:sp>
      <p:sp>
        <p:nvSpPr>
          <p:cNvPr id="15" name="正方形/長方形 14"/>
          <p:cNvSpPr/>
          <p:nvPr/>
        </p:nvSpPr>
        <p:spPr>
          <a:xfrm>
            <a:off x="4139952" y="2492896"/>
            <a:ext cx="3312368" cy="50405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4139952" y="3068960"/>
            <a:ext cx="3888432" cy="115212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4139952" y="4265692"/>
            <a:ext cx="3672408" cy="53146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4139952" y="4869160"/>
            <a:ext cx="3096344" cy="53146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スライド番号プレースホルダ 21"/>
          <p:cNvSpPr>
            <a:spLocks noGrp="1"/>
          </p:cNvSpPr>
          <p:nvPr>
            <p:ph type="sldNum" sz="quarter" idx="12"/>
          </p:nvPr>
        </p:nvSpPr>
        <p:spPr/>
        <p:txBody>
          <a:bodyPr/>
          <a:lstStyle/>
          <a:p>
            <a:fld id="{13C53433-21DB-4AC6-807D-54EC76DB8370}" type="slidenum">
              <a:rPr kumimoji="1" lang="ja-JP" altLang="en-US" smtClean="0"/>
              <a:pPr/>
              <a:t>20</a:t>
            </a:fld>
            <a:endParaRPr kumimoji="1" lang="ja-JP" altLang="en-US"/>
          </a:p>
        </p:txBody>
      </p:sp>
      <p:sp>
        <p:nvSpPr>
          <p:cNvPr id="12" name="正方形/長方形 11"/>
          <p:cNvSpPr/>
          <p:nvPr/>
        </p:nvSpPr>
        <p:spPr>
          <a:xfrm>
            <a:off x="4139952" y="980728"/>
            <a:ext cx="3960440" cy="288032"/>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rot="5400000">
            <a:off x="-155319" y="33545"/>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328</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p:nvPr/>
        </p:nvPicPr>
        <p:blipFill>
          <a:blip r:embed="rId2" cstate="print"/>
          <a:srcRect/>
          <a:stretch>
            <a:fillRect/>
          </a:stretch>
        </p:blipFill>
        <p:spPr bwMode="auto">
          <a:xfrm>
            <a:off x="1788831" y="4221088"/>
            <a:ext cx="5939790" cy="2453949"/>
          </a:xfrm>
          <a:prstGeom prst="rect">
            <a:avLst/>
          </a:prstGeom>
          <a:noFill/>
          <a:ln w="9525">
            <a:noFill/>
            <a:miter lim="800000"/>
            <a:headEnd/>
            <a:tailEnd/>
          </a:ln>
        </p:spPr>
      </p:pic>
      <p:pic>
        <p:nvPicPr>
          <p:cNvPr id="11" name="図 10"/>
          <p:cNvPicPr/>
          <p:nvPr/>
        </p:nvPicPr>
        <p:blipFill>
          <a:blip r:embed="rId3" cstate="print"/>
          <a:srcRect/>
          <a:stretch>
            <a:fillRect/>
          </a:stretch>
        </p:blipFill>
        <p:spPr bwMode="auto">
          <a:xfrm>
            <a:off x="1788831" y="1484784"/>
            <a:ext cx="5939790" cy="2453949"/>
          </a:xfrm>
          <a:prstGeom prst="rect">
            <a:avLst/>
          </a:prstGeom>
          <a:noFill/>
          <a:ln w="9525">
            <a:noFill/>
            <a:miter lim="800000"/>
            <a:headEnd/>
            <a:tailEnd/>
          </a:ln>
        </p:spPr>
      </p:pic>
      <p:sp>
        <p:nvSpPr>
          <p:cNvPr id="6" name="正方形/長方形 5"/>
          <p:cNvSpPr/>
          <p:nvPr/>
        </p:nvSpPr>
        <p:spPr>
          <a:xfrm>
            <a:off x="0" y="0"/>
            <a:ext cx="9144000" cy="4766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05800" y="-34290"/>
            <a:ext cx="8435280" cy="562074"/>
          </a:xfrm>
        </p:spPr>
        <p:txBody>
          <a:bodyPr>
            <a:normAutofit/>
          </a:bodyPr>
          <a:lstStyle/>
          <a:p>
            <a:pPr algn="l"/>
            <a:r>
              <a:rPr lang="ja-JP" altLang="en-US" sz="2000" dirty="0" smtClean="0"/>
              <a:t>６</a:t>
            </a:r>
            <a:r>
              <a:rPr lang="ja-JP" altLang="en-US" sz="2000" dirty="0"/>
              <a:t>．定期巡回・随時対応サービスに対する保険者の</a:t>
            </a:r>
            <a:r>
              <a:rPr lang="ja-JP" altLang="en-US" sz="2000" dirty="0" smtClean="0"/>
              <a:t>イメージ②</a:t>
            </a:r>
            <a:endParaRPr kumimoji="1" lang="ja-JP" altLang="en-US" sz="2000" dirty="0"/>
          </a:p>
        </p:txBody>
      </p:sp>
      <p:sp>
        <p:nvSpPr>
          <p:cNvPr id="7" name="テキスト ボックス 6"/>
          <p:cNvSpPr txBox="1"/>
          <p:nvPr/>
        </p:nvSpPr>
        <p:spPr>
          <a:xfrm>
            <a:off x="251520" y="563538"/>
            <a:ext cx="8712968" cy="646331"/>
          </a:xfrm>
          <a:prstGeom prst="rect">
            <a:avLst/>
          </a:prstGeom>
          <a:noFill/>
          <a:ln w="12700">
            <a:solidFill>
              <a:schemeClr val="tx1">
                <a:lumMod val="50000"/>
                <a:lumOff val="50000"/>
              </a:schemeClr>
            </a:solidFill>
            <a:prstDash val="sysDash"/>
          </a:ln>
        </p:spPr>
        <p:txBody>
          <a:bodyPr wrap="square" rtlCol="0">
            <a:spAutoFit/>
          </a:bodyPr>
          <a:lstStyle/>
          <a:p>
            <a:pPr marL="182563" indent="-182563">
              <a:buFont typeface="Wingdings" pitchFamily="2" charset="2"/>
              <a:buChar char="u"/>
            </a:pPr>
            <a:r>
              <a:rPr lang="ja-JP" altLang="ja-JP" sz="1200" dirty="0">
                <a:latin typeface="+mn-ea"/>
              </a:rPr>
              <a:t>特に、「訪問看護の利用ニーズがない人には不向き」（</a:t>
            </a:r>
            <a:r>
              <a:rPr lang="ja-JP" altLang="ja-JP" sz="1200" dirty="0" smtClean="0">
                <a:latin typeface="+mn-ea"/>
              </a:rPr>
              <a:t>図表</a:t>
            </a:r>
            <a:r>
              <a:rPr lang="en-US" altLang="ja-JP" sz="1200" dirty="0" smtClean="0">
                <a:latin typeface="+mn-ea"/>
              </a:rPr>
              <a:t>29</a:t>
            </a:r>
            <a:r>
              <a:rPr lang="ja-JP" altLang="ja-JP" sz="1200" dirty="0" smtClean="0">
                <a:latin typeface="+mn-ea"/>
              </a:rPr>
              <a:t>）</a:t>
            </a:r>
            <a:r>
              <a:rPr lang="ja-JP" altLang="ja-JP" sz="1200" dirty="0">
                <a:latin typeface="+mn-ea"/>
              </a:rPr>
              <a:t>や「夜間、深夜の利用ニーズがない人には不向き」（</a:t>
            </a:r>
            <a:r>
              <a:rPr lang="ja-JP" altLang="ja-JP" sz="1200" dirty="0" smtClean="0">
                <a:latin typeface="+mn-ea"/>
              </a:rPr>
              <a:t>図表</a:t>
            </a:r>
            <a:r>
              <a:rPr lang="en-US" altLang="ja-JP" sz="1200" dirty="0" smtClean="0">
                <a:latin typeface="+mn-ea"/>
              </a:rPr>
              <a:t>30</a:t>
            </a:r>
            <a:r>
              <a:rPr lang="ja-JP" altLang="en-US" sz="1200" dirty="0" smtClean="0">
                <a:latin typeface="+mn-ea"/>
              </a:rPr>
              <a:t>）</a:t>
            </a:r>
            <a:r>
              <a:rPr lang="ja-JP" altLang="ja-JP" sz="1200" dirty="0" smtClean="0">
                <a:latin typeface="+mn-ea"/>
              </a:rPr>
              <a:t>に</a:t>
            </a:r>
            <a:r>
              <a:rPr lang="ja-JP" altLang="ja-JP" sz="1200" dirty="0">
                <a:latin typeface="+mn-ea"/>
              </a:rPr>
              <a:t>ついては、具体的な検討を行った保険者に比べ、情報収集のみの保険者、情報収集も検討も行っていない保険者の「そう思う」、「ややそう思う」の割合が高かった（訪問看護ニーズで約５割、夜間、深夜ニーズで約６割</a:t>
            </a:r>
            <a:r>
              <a:rPr lang="ja-JP" altLang="ja-JP" sz="1200" dirty="0" smtClean="0">
                <a:latin typeface="+mn-ea"/>
              </a:rPr>
              <a:t>）</a:t>
            </a:r>
            <a:r>
              <a:rPr lang="ja-JP" altLang="en-US" sz="1200" dirty="0" smtClean="0">
                <a:latin typeface="+mn-ea"/>
              </a:rPr>
              <a:t>。</a:t>
            </a:r>
            <a:endParaRPr lang="en-US" altLang="ja-JP" sz="1200" dirty="0" smtClean="0">
              <a:latin typeface="+mn-ea"/>
            </a:endParaRPr>
          </a:p>
        </p:txBody>
      </p:sp>
      <p:sp>
        <p:nvSpPr>
          <p:cNvPr id="10" name="テキスト ボックス 9"/>
          <p:cNvSpPr txBox="1"/>
          <p:nvPr/>
        </p:nvSpPr>
        <p:spPr>
          <a:xfrm>
            <a:off x="3066828" y="1268760"/>
            <a:ext cx="3305713" cy="261610"/>
          </a:xfrm>
          <a:prstGeom prst="rect">
            <a:avLst/>
          </a:prstGeom>
          <a:noFill/>
        </p:spPr>
        <p:txBody>
          <a:bodyPr wrap="none" rtlCol="0">
            <a:spAutoFit/>
          </a:bodyPr>
          <a:lstStyle/>
          <a:p>
            <a:r>
              <a:rPr lang="ja-JP" altLang="en-US" sz="1100" dirty="0" smtClean="0">
                <a:latin typeface="+mn-ea"/>
              </a:rPr>
              <a:t>図表</a:t>
            </a:r>
            <a:r>
              <a:rPr lang="en-US" altLang="ja-JP" sz="1100" dirty="0" smtClean="0">
                <a:latin typeface="+mn-ea"/>
              </a:rPr>
              <a:t>29</a:t>
            </a:r>
            <a:r>
              <a:rPr lang="ja-JP" altLang="en-US" sz="1100" dirty="0" smtClean="0">
                <a:latin typeface="+mn-ea"/>
              </a:rPr>
              <a:t>　</a:t>
            </a:r>
            <a:r>
              <a:rPr lang="ja-JP" altLang="ja-JP" sz="1100" dirty="0"/>
              <a:t>訪問看護の利用ニーズがない人には不向き</a:t>
            </a:r>
            <a:endParaRPr kumimoji="1" lang="ja-JP" altLang="en-US" sz="1100" dirty="0">
              <a:latin typeface="+mn-ea"/>
            </a:endParaRPr>
          </a:p>
        </p:txBody>
      </p:sp>
      <p:sp>
        <p:nvSpPr>
          <p:cNvPr id="13" name="テキスト ボックス 12"/>
          <p:cNvSpPr txBox="1"/>
          <p:nvPr/>
        </p:nvSpPr>
        <p:spPr>
          <a:xfrm>
            <a:off x="3138836" y="4005064"/>
            <a:ext cx="3368230" cy="261610"/>
          </a:xfrm>
          <a:prstGeom prst="rect">
            <a:avLst/>
          </a:prstGeom>
          <a:noFill/>
        </p:spPr>
        <p:txBody>
          <a:bodyPr wrap="none" rtlCol="0">
            <a:spAutoFit/>
          </a:bodyPr>
          <a:lstStyle/>
          <a:p>
            <a:r>
              <a:rPr lang="ja-JP" altLang="en-US" sz="1100" dirty="0" smtClean="0">
                <a:latin typeface="+mn-ea"/>
              </a:rPr>
              <a:t>図表</a:t>
            </a:r>
            <a:r>
              <a:rPr lang="en-US" altLang="ja-JP" sz="1100" dirty="0" smtClean="0">
                <a:latin typeface="+mn-ea"/>
              </a:rPr>
              <a:t>30</a:t>
            </a:r>
            <a:r>
              <a:rPr lang="ja-JP" altLang="en-US" sz="1100" dirty="0" smtClean="0">
                <a:latin typeface="+mn-ea"/>
              </a:rPr>
              <a:t>　</a:t>
            </a:r>
            <a:r>
              <a:rPr lang="ja-JP" altLang="ja-JP" sz="1100" dirty="0"/>
              <a:t>夜間､深夜の利用ニーズがない人には不向き</a:t>
            </a:r>
            <a:endParaRPr kumimoji="1" lang="ja-JP" altLang="en-US" sz="1100" dirty="0">
              <a:latin typeface="+mn-ea"/>
            </a:endParaRPr>
          </a:p>
        </p:txBody>
      </p:sp>
      <p:sp>
        <p:nvSpPr>
          <p:cNvPr id="15" name="正方形/長方形 14"/>
          <p:cNvSpPr/>
          <p:nvPr/>
        </p:nvSpPr>
        <p:spPr>
          <a:xfrm>
            <a:off x="1860839" y="2636912"/>
            <a:ext cx="4248472" cy="79208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860839" y="5400620"/>
            <a:ext cx="4464496" cy="79208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 17"/>
          <p:cNvSpPr>
            <a:spLocks noGrp="1"/>
          </p:cNvSpPr>
          <p:nvPr>
            <p:ph type="sldNum" sz="quarter" idx="12"/>
          </p:nvPr>
        </p:nvSpPr>
        <p:spPr/>
        <p:txBody>
          <a:bodyPr/>
          <a:lstStyle/>
          <a:p>
            <a:fld id="{13C53433-21DB-4AC6-807D-54EC76DB8370}" type="slidenum">
              <a:rPr kumimoji="1" lang="ja-JP" altLang="en-US" smtClean="0"/>
              <a:pPr/>
              <a:t>21</a:t>
            </a:fld>
            <a:endParaRPr kumimoji="1" lang="ja-JP" altLang="en-US"/>
          </a:p>
        </p:txBody>
      </p:sp>
      <p:sp>
        <p:nvSpPr>
          <p:cNvPr id="12" name="正方形/長方形 11"/>
          <p:cNvSpPr/>
          <p:nvPr/>
        </p:nvSpPr>
        <p:spPr>
          <a:xfrm rot="5400000">
            <a:off x="-155319" y="6514265"/>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329</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p:nvPr/>
        </p:nvPicPr>
        <p:blipFill>
          <a:blip r:embed="rId2" cstate="print"/>
          <a:srcRect/>
          <a:stretch>
            <a:fillRect/>
          </a:stretch>
        </p:blipFill>
        <p:spPr bwMode="auto">
          <a:xfrm>
            <a:off x="1619672" y="1484784"/>
            <a:ext cx="5939790" cy="2453949"/>
          </a:xfrm>
          <a:prstGeom prst="rect">
            <a:avLst/>
          </a:prstGeom>
          <a:noFill/>
          <a:ln w="9525">
            <a:noFill/>
            <a:miter lim="800000"/>
            <a:headEnd/>
            <a:tailEnd/>
          </a:ln>
        </p:spPr>
      </p:pic>
      <p:pic>
        <p:nvPicPr>
          <p:cNvPr id="16" name="図 15"/>
          <p:cNvPicPr/>
          <p:nvPr/>
        </p:nvPicPr>
        <p:blipFill>
          <a:blip r:embed="rId3" cstate="print"/>
          <a:srcRect/>
          <a:stretch>
            <a:fillRect/>
          </a:stretch>
        </p:blipFill>
        <p:spPr bwMode="auto">
          <a:xfrm>
            <a:off x="1619672" y="4221088"/>
            <a:ext cx="5939790" cy="2453949"/>
          </a:xfrm>
          <a:prstGeom prst="rect">
            <a:avLst/>
          </a:prstGeom>
          <a:noFill/>
          <a:ln w="9525">
            <a:noFill/>
            <a:miter lim="800000"/>
            <a:headEnd/>
            <a:tailEnd/>
          </a:ln>
        </p:spPr>
      </p:pic>
      <p:sp>
        <p:nvSpPr>
          <p:cNvPr id="6" name="正方形/長方形 5"/>
          <p:cNvSpPr/>
          <p:nvPr/>
        </p:nvSpPr>
        <p:spPr>
          <a:xfrm>
            <a:off x="0" y="0"/>
            <a:ext cx="9144000" cy="4766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05800" y="-34290"/>
            <a:ext cx="8435280" cy="562074"/>
          </a:xfrm>
        </p:spPr>
        <p:txBody>
          <a:bodyPr>
            <a:normAutofit/>
          </a:bodyPr>
          <a:lstStyle/>
          <a:p>
            <a:pPr algn="l"/>
            <a:r>
              <a:rPr lang="ja-JP" altLang="en-US" sz="2000" dirty="0" smtClean="0"/>
              <a:t>６</a:t>
            </a:r>
            <a:r>
              <a:rPr lang="ja-JP" altLang="en-US" sz="2000" dirty="0"/>
              <a:t>．定期巡回・随時対応サービスに対する保険者の</a:t>
            </a:r>
            <a:r>
              <a:rPr lang="ja-JP" altLang="en-US" sz="2000" dirty="0" smtClean="0"/>
              <a:t>イメージ③</a:t>
            </a:r>
            <a:endParaRPr kumimoji="1" lang="ja-JP" altLang="en-US" sz="2000" dirty="0"/>
          </a:p>
        </p:txBody>
      </p:sp>
      <p:sp>
        <p:nvSpPr>
          <p:cNvPr id="7" name="テキスト ボックス 6"/>
          <p:cNvSpPr txBox="1"/>
          <p:nvPr/>
        </p:nvSpPr>
        <p:spPr>
          <a:xfrm>
            <a:off x="251520" y="563538"/>
            <a:ext cx="8712968" cy="646331"/>
          </a:xfrm>
          <a:prstGeom prst="rect">
            <a:avLst/>
          </a:prstGeom>
          <a:noFill/>
          <a:ln w="12700">
            <a:solidFill>
              <a:schemeClr val="tx1">
                <a:lumMod val="50000"/>
                <a:lumOff val="50000"/>
              </a:schemeClr>
            </a:solidFill>
            <a:prstDash val="sysDash"/>
          </a:ln>
        </p:spPr>
        <p:txBody>
          <a:bodyPr wrap="square" rtlCol="0">
            <a:spAutoFit/>
          </a:bodyPr>
          <a:lstStyle/>
          <a:p>
            <a:pPr marL="182563" indent="-182563">
              <a:buFont typeface="Wingdings" pitchFamily="2" charset="2"/>
              <a:buChar char="u"/>
            </a:pPr>
            <a:r>
              <a:rPr lang="ja-JP" altLang="ja-JP" sz="1200" dirty="0" smtClean="0">
                <a:latin typeface="+mn-ea"/>
              </a:rPr>
              <a:t>第５期</a:t>
            </a:r>
            <a:r>
              <a:rPr lang="ja-JP" altLang="en-US" sz="1200" dirty="0" smtClean="0">
                <a:latin typeface="+mn-ea"/>
              </a:rPr>
              <a:t>介護保険事業</a:t>
            </a:r>
            <a:r>
              <a:rPr lang="ja-JP" altLang="ja-JP" sz="1200" dirty="0" smtClean="0">
                <a:latin typeface="+mn-ea"/>
              </a:rPr>
              <a:t>計画</a:t>
            </a:r>
            <a:r>
              <a:rPr lang="ja-JP" altLang="ja-JP" sz="1200" dirty="0">
                <a:latin typeface="+mn-ea"/>
              </a:rPr>
              <a:t>にて検討を行わない理由と</a:t>
            </a:r>
            <a:r>
              <a:rPr lang="ja-JP" altLang="ja-JP" sz="1200" dirty="0" smtClean="0">
                <a:latin typeface="+mn-ea"/>
              </a:rPr>
              <a:t>して</a:t>
            </a:r>
            <a:r>
              <a:rPr lang="ja-JP" altLang="en-US" sz="1200" dirty="0" smtClean="0">
                <a:latin typeface="+mn-ea"/>
              </a:rPr>
              <a:t>、</a:t>
            </a:r>
            <a:r>
              <a:rPr lang="ja-JP" altLang="ja-JP" sz="1200" dirty="0" smtClean="0">
                <a:latin typeface="+mn-ea"/>
              </a:rPr>
              <a:t>「</a:t>
            </a:r>
            <a:r>
              <a:rPr lang="ja-JP" altLang="ja-JP" sz="1200" dirty="0">
                <a:latin typeface="+mn-ea"/>
              </a:rPr>
              <a:t>サービスの利用ニーズがない」とした保険者では、情報収集のみの保険者、情報収集も検討も行っていない保険者より</a:t>
            </a:r>
            <a:r>
              <a:rPr lang="ja-JP" altLang="ja-JP" sz="1200" dirty="0" smtClean="0">
                <a:latin typeface="+mn-ea"/>
              </a:rPr>
              <a:t>も</a:t>
            </a:r>
            <a:r>
              <a:rPr lang="ja-JP" altLang="en-US" sz="1200" dirty="0" smtClean="0">
                <a:latin typeface="+mn-ea"/>
              </a:rPr>
              <a:t>、</a:t>
            </a:r>
            <a:r>
              <a:rPr lang="ja-JP" altLang="ja-JP" sz="1200" dirty="0" smtClean="0">
                <a:latin typeface="+mn-ea"/>
              </a:rPr>
              <a:t> 「そう思う」、「ややそう思う」の割合</a:t>
            </a:r>
            <a:r>
              <a:rPr lang="ja-JP" altLang="ja-JP" sz="1200" dirty="0">
                <a:latin typeface="+mn-ea"/>
              </a:rPr>
              <a:t>が高かった（訪問看護ニーズで約６割、夜間、深夜ニーズで約７割）（</a:t>
            </a:r>
            <a:r>
              <a:rPr lang="ja-JP" altLang="ja-JP" sz="1200" dirty="0" smtClean="0">
                <a:latin typeface="+mn-ea"/>
              </a:rPr>
              <a:t>図表</a:t>
            </a:r>
            <a:r>
              <a:rPr lang="en-US" altLang="ja-JP" sz="1200" dirty="0" smtClean="0">
                <a:latin typeface="+mn-ea"/>
              </a:rPr>
              <a:t>31</a:t>
            </a:r>
            <a:r>
              <a:rPr lang="ja-JP" altLang="en-US" sz="1200" dirty="0" err="1" smtClean="0">
                <a:latin typeface="+mn-ea"/>
              </a:rPr>
              <a:t>、</a:t>
            </a:r>
            <a:r>
              <a:rPr lang="en-US" altLang="ja-JP" sz="1200" dirty="0" smtClean="0">
                <a:latin typeface="+mn-ea"/>
              </a:rPr>
              <a:t>32</a:t>
            </a:r>
            <a:r>
              <a:rPr lang="ja-JP" altLang="ja-JP" sz="1200" dirty="0" smtClean="0">
                <a:latin typeface="+mn-ea"/>
              </a:rPr>
              <a:t>）。</a:t>
            </a:r>
            <a:endParaRPr lang="en-US" altLang="ja-JP" sz="1200" dirty="0" smtClean="0">
              <a:latin typeface="+mn-ea"/>
            </a:endParaRPr>
          </a:p>
        </p:txBody>
      </p:sp>
      <p:sp>
        <p:nvSpPr>
          <p:cNvPr id="10" name="テキスト ボックス 9"/>
          <p:cNvSpPr txBox="1"/>
          <p:nvPr/>
        </p:nvSpPr>
        <p:spPr>
          <a:xfrm>
            <a:off x="3066828" y="1268760"/>
            <a:ext cx="3305713" cy="261610"/>
          </a:xfrm>
          <a:prstGeom prst="rect">
            <a:avLst/>
          </a:prstGeom>
          <a:noFill/>
        </p:spPr>
        <p:txBody>
          <a:bodyPr wrap="none" rtlCol="0">
            <a:spAutoFit/>
          </a:bodyPr>
          <a:lstStyle/>
          <a:p>
            <a:r>
              <a:rPr lang="ja-JP" altLang="en-US" sz="1100" dirty="0" smtClean="0">
                <a:latin typeface="+mn-ea"/>
              </a:rPr>
              <a:t>図表</a:t>
            </a:r>
            <a:r>
              <a:rPr lang="en-US" altLang="ja-JP" sz="1100" dirty="0" smtClean="0">
                <a:latin typeface="+mn-ea"/>
              </a:rPr>
              <a:t>31</a:t>
            </a:r>
            <a:r>
              <a:rPr lang="ja-JP" altLang="en-US" sz="1100" dirty="0" smtClean="0">
                <a:latin typeface="+mn-ea"/>
              </a:rPr>
              <a:t>　</a:t>
            </a:r>
            <a:r>
              <a:rPr lang="ja-JP" altLang="ja-JP" sz="1100" dirty="0"/>
              <a:t>訪問看護の利用ニーズがない人には不向き</a:t>
            </a:r>
            <a:endParaRPr kumimoji="1" lang="ja-JP" altLang="en-US" sz="1100" dirty="0">
              <a:latin typeface="+mn-ea"/>
            </a:endParaRPr>
          </a:p>
        </p:txBody>
      </p:sp>
      <p:sp>
        <p:nvSpPr>
          <p:cNvPr id="13" name="テキスト ボックス 12"/>
          <p:cNvSpPr txBox="1"/>
          <p:nvPr/>
        </p:nvSpPr>
        <p:spPr>
          <a:xfrm>
            <a:off x="3138836" y="4005064"/>
            <a:ext cx="3368230" cy="261610"/>
          </a:xfrm>
          <a:prstGeom prst="rect">
            <a:avLst/>
          </a:prstGeom>
          <a:noFill/>
        </p:spPr>
        <p:txBody>
          <a:bodyPr wrap="none" rtlCol="0">
            <a:spAutoFit/>
          </a:bodyPr>
          <a:lstStyle/>
          <a:p>
            <a:r>
              <a:rPr lang="ja-JP" altLang="en-US" sz="1100" dirty="0" smtClean="0">
                <a:latin typeface="+mn-ea"/>
              </a:rPr>
              <a:t>図表</a:t>
            </a:r>
            <a:r>
              <a:rPr lang="en-US" altLang="ja-JP" sz="1100" dirty="0" smtClean="0">
                <a:latin typeface="+mn-ea"/>
              </a:rPr>
              <a:t>32</a:t>
            </a:r>
            <a:r>
              <a:rPr lang="ja-JP" altLang="en-US" sz="1100" dirty="0" smtClean="0">
                <a:latin typeface="+mn-ea"/>
              </a:rPr>
              <a:t>　</a:t>
            </a:r>
            <a:r>
              <a:rPr lang="ja-JP" altLang="ja-JP" sz="1100" dirty="0"/>
              <a:t>夜間､深夜の利用ニーズがない人には不向き</a:t>
            </a:r>
            <a:endParaRPr kumimoji="1" lang="ja-JP" altLang="en-US" sz="1100" dirty="0">
              <a:latin typeface="+mn-ea"/>
            </a:endParaRPr>
          </a:p>
        </p:txBody>
      </p:sp>
      <p:sp>
        <p:nvSpPr>
          <p:cNvPr id="15" name="正方形/長方形 14"/>
          <p:cNvSpPr/>
          <p:nvPr/>
        </p:nvSpPr>
        <p:spPr>
          <a:xfrm>
            <a:off x="1691680" y="3068960"/>
            <a:ext cx="4464496" cy="43204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691680" y="5805264"/>
            <a:ext cx="4824536" cy="43204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 17"/>
          <p:cNvSpPr>
            <a:spLocks noGrp="1"/>
          </p:cNvSpPr>
          <p:nvPr>
            <p:ph type="sldNum" sz="quarter" idx="12"/>
          </p:nvPr>
        </p:nvSpPr>
        <p:spPr/>
        <p:txBody>
          <a:bodyPr/>
          <a:lstStyle/>
          <a:p>
            <a:fld id="{13C53433-21DB-4AC6-807D-54EC76DB8370}" type="slidenum">
              <a:rPr kumimoji="1" lang="ja-JP" altLang="en-US" smtClean="0"/>
              <a:pPr/>
              <a:t>22</a:t>
            </a:fld>
            <a:endParaRPr kumimoji="1" lang="ja-JP" altLang="en-US"/>
          </a:p>
        </p:txBody>
      </p:sp>
      <p:sp>
        <p:nvSpPr>
          <p:cNvPr id="14" name="正方形/長方形 13"/>
          <p:cNvSpPr/>
          <p:nvPr/>
        </p:nvSpPr>
        <p:spPr>
          <a:xfrm rot="5400000">
            <a:off x="-155319" y="55702"/>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330</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p:nvPr/>
        </p:nvPicPr>
        <p:blipFill>
          <a:blip r:embed="rId2" cstate="print"/>
          <a:srcRect/>
          <a:stretch>
            <a:fillRect/>
          </a:stretch>
        </p:blipFill>
        <p:spPr bwMode="auto">
          <a:xfrm>
            <a:off x="1619672" y="1484784"/>
            <a:ext cx="5939790" cy="2453949"/>
          </a:xfrm>
          <a:prstGeom prst="rect">
            <a:avLst/>
          </a:prstGeom>
          <a:noFill/>
          <a:ln w="9525">
            <a:noFill/>
            <a:miter lim="800000"/>
            <a:headEnd/>
            <a:tailEnd/>
          </a:ln>
        </p:spPr>
      </p:pic>
      <p:pic>
        <p:nvPicPr>
          <p:cNvPr id="14" name="図 13"/>
          <p:cNvPicPr/>
          <p:nvPr/>
        </p:nvPicPr>
        <p:blipFill>
          <a:blip r:embed="rId3" cstate="print"/>
          <a:srcRect/>
          <a:stretch>
            <a:fillRect/>
          </a:stretch>
        </p:blipFill>
        <p:spPr bwMode="auto">
          <a:xfrm>
            <a:off x="1619672" y="4221088"/>
            <a:ext cx="5939790" cy="2453949"/>
          </a:xfrm>
          <a:prstGeom prst="rect">
            <a:avLst/>
          </a:prstGeom>
          <a:noFill/>
          <a:ln w="9525">
            <a:noFill/>
            <a:miter lim="800000"/>
            <a:headEnd/>
            <a:tailEnd/>
          </a:ln>
        </p:spPr>
      </p:pic>
      <p:sp>
        <p:nvSpPr>
          <p:cNvPr id="6" name="正方形/長方形 5"/>
          <p:cNvSpPr/>
          <p:nvPr/>
        </p:nvSpPr>
        <p:spPr>
          <a:xfrm>
            <a:off x="0" y="0"/>
            <a:ext cx="9144000" cy="4766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05800" y="-34290"/>
            <a:ext cx="8435280" cy="562074"/>
          </a:xfrm>
        </p:spPr>
        <p:txBody>
          <a:bodyPr>
            <a:normAutofit/>
          </a:bodyPr>
          <a:lstStyle/>
          <a:p>
            <a:pPr algn="l"/>
            <a:r>
              <a:rPr lang="ja-JP" altLang="en-US" sz="2000" dirty="0" smtClean="0"/>
              <a:t>６</a:t>
            </a:r>
            <a:r>
              <a:rPr lang="ja-JP" altLang="en-US" sz="2000" dirty="0"/>
              <a:t>．定期巡回・随時対応サービスに対する保険者の</a:t>
            </a:r>
            <a:r>
              <a:rPr lang="ja-JP" altLang="en-US" sz="2000" dirty="0" smtClean="0"/>
              <a:t>イメージ④</a:t>
            </a:r>
            <a:endParaRPr kumimoji="1" lang="ja-JP" altLang="en-US" sz="2000" dirty="0"/>
          </a:p>
        </p:txBody>
      </p:sp>
      <p:sp>
        <p:nvSpPr>
          <p:cNvPr id="7" name="テキスト ボックス 6"/>
          <p:cNvSpPr txBox="1"/>
          <p:nvPr/>
        </p:nvSpPr>
        <p:spPr>
          <a:xfrm>
            <a:off x="251520" y="563538"/>
            <a:ext cx="8712968" cy="646331"/>
          </a:xfrm>
          <a:prstGeom prst="rect">
            <a:avLst/>
          </a:prstGeom>
          <a:noFill/>
          <a:ln w="12700">
            <a:solidFill>
              <a:schemeClr val="tx1">
                <a:lumMod val="50000"/>
                <a:lumOff val="50000"/>
              </a:schemeClr>
            </a:solidFill>
            <a:prstDash val="sysDash"/>
          </a:ln>
        </p:spPr>
        <p:txBody>
          <a:bodyPr wrap="square" rtlCol="0">
            <a:spAutoFit/>
          </a:bodyPr>
          <a:lstStyle/>
          <a:p>
            <a:pPr marL="182563" indent="-182563">
              <a:buFont typeface="Wingdings" pitchFamily="2" charset="2"/>
              <a:buChar char="u"/>
            </a:pPr>
            <a:r>
              <a:rPr lang="ja-JP" altLang="ja-JP" sz="1200" dirty="0">
                <a:latin typeface="+mn-ea"/>
              </a:rPr>
              <a:t>「夜間、深夜の対応が中心」（</a:t>
            </a:r>
            <a:r>
              <a:rPr lang="ja-JP" altLang="ja-JP" sz="1200" dirty="0" smtClean="0">
                <a:latin typeface="+mn-ea"/>
              </a:rPr>
              <a:t>図表</a:t>
            </a:r>
            <a:r>
              <a:rPr lang="en-US" altLang="ja-JP" sz="1200" dirty="0" smtClean="0">
                <a:latin typeface="+mn-ea"/>
              </a:rPr>
              <a:t>33</a:t>
            </a:r>
            <a:r>
              <a:rPr lang="ja-JP" altLang="ja-JP" sz="1200" dirty="0" smtClean="0">
                <a:latin typeface="+mn-ea"/>
              </a:rPr>
              <a:t>）</a:t>
            </a:r>
            <a:r>
              <a:rPr lang="ja-JP" altLang="ja-JP" sz="1200" dirty="0">
                <a:latin typeface="+mn-ea"/>
              </a:rPr>
              <a:t>、「利用者からのコール対応が中心」（</a:t>
            </a:r>
            <a:r>
              <a:rPr lang="ja-JP" altLang="ja-JP" sz="1200" dirty="0" smtClean="0">
                <a:latin typeface="+mn-ea"/>
              </a:rPr>
              <a:t>図表</a:t>
            </a:r>
            <a:r>
              <a:rPr lang="en-US" altLang="ja-JP" sz="1200" dirty="0" smtClean="0">
                <a:latin typeface="+mn-ea"/>
              </a:rPr>
              <a:t>34</a:t>
            </a:r>
            <a:r>
              <a:rPr lang="ja-JP" altLang="ja-JP" sz="1200" dirty="0" smtClean="0">
                <a:latin typeface="+mn-ea"/>
              </a:rPr>
              <a:t>）</a:t>
            </a:r>
            <a:r>
              <a:rPr lang="ja-JP" altLang="ja-JP" sz="1200" dirty="0">
                <a:latin typeface="+mn-ea"/>
              </a:rPr>
              <a:t>といったサービス提供に関する項目に</a:t>
            </a:r>
            <a:r>
              <a:rPr lang="ja-JP" altLang="ja-JP" sz="1200" dirty="0" smtClean="0">
                <a:latin typeface="+mn-ea"/>
              </a:rPr>
              <a:t>ついて</a:t>
            </a:r>
            <a:r>
              <a:rPr lang="ja-JP" altLang="en-US" sz="1200" dirty="0" smtClean="0">
                <a:latin typeface="+mn-ea"/>
              </a:rPr>
              <a:t>は</a:t>
            </a:r>
            <a:r>
              <a:rPr lang="ja-JP" altLang="ja-JP" sz="1200" dirty="0" smtClean="0">
                <a:latin typeface="+mn-ea"/>
              </a:rPr>
              <a:t>、</a:t>
            </a:r>
            <a:r>
              <a:rPr lang="ja-JP" altLang="ja-JP" sz="1200" dirty="0">
                <a:latin typeface="+mn-ea"/>
              </a:rPr>
              <a:t>具体的な検討を行った保険者に比べ、情報収集のみの保険者、情報収集も検討も行っていない保険者の「そう思う」、「ややそう思う」の割合が高かった。 </a:t>
            </a:r>
            <a:endParaRPr lang="en-US" altLang="ja-JP" sz="1200" dirty="0" smtClean="0">
              <a:latin typeface="+mn-ea"/>
            </a:endParaRPr>
          </a:p>
        </p:txBody>
      </p:sp>
      <p:sp>
        <p:nvSpPr>
          <p:cNvPr id="10" name="テキスト ボックス 9"/>
          <p:cNvSpPr txBox="1"/>
          <p:nvPr/>
        </p:nvSpPr>
        <p:spPr>
          <a:xfrm>
            <a:off x="3563888" y="1268760"/>
            <a:ext cx="2173993" cy="261610"/>
          </a:xfrm>
          <a:prstGeom prst="rect">
            <a:avLst/>
          </a:prstGeom>
          <a:noFill/>
        </p:spPr>
        <p:txBody>
          <a:bodyPr wrap="none" rtlCol="0">
            <a:spAutoFit/>
          </a:bodyPr>
          <a:lstStyle/>
          <a:p>
            <a:r>
              <a:rPr lang="ja-JP" altLang="en-US" sz="1100" dirty="0" smtClean="0">
                <a:latin typeface="+mn-ea"/>
              </a:rPr>
              <a:t>図表</a:t>
            </a:r>
            <a:r>
              <a:rPr lang="en-US" altLang="ja-JP" sz="1100" dirty="0" smtClean="0">
                <a:latin typeface="+mn-ea"/>
              </a:rPr>
              <a:t>33</a:t>
            </a:r>
            <a:r>
              <a:rPr lang="ja-JP" altLang="en-US" sz="1100" dirty="0" smtClean="0">
                <a:latin typeface="+mn-ea"/>
              </a:rPr>
              <a:t>　</a:t>
            </a:r>
            <a:r>
              <a:rPr lang="ja-JP" altLang="ja-JP" sz="1100" dirty="0"/>
              <a:t>夜間､深夜の対応が中心</a:t>
            </a:r>
            <a:endParaRPr kumimoji="1" lang="ja-JP" altLang="en-US" sz="1100" dirty="0">
              <a:latin typeface="+mn-ea"/>
            </a:endParaRPr>
          </a:p>
        </p:txBody>
      </p:sp>
      <p:sp>
        <p:nvSpPr>
          <p:cNvPr id="13" name="テキスト ボックス 12"/>
          <p:cNvSpPr txBox="1"/>
          <p:nvPr/>
        </p:nvSpPr>
        <p:spPr>
          <a:xfrm>
            <a:off x="3347864" y="4005064"/>
            <a:ext cx="2614818" cy="261610"/>
          </a:xfrm>
          <a:prstGeom prst="rect">
            <a:avLst/>
          </a:prstGeom>
          <a:noFill/>
        </p:spPr>
        <p:txBody>
          <a:bodyPr wrap="none" rtlCol="0">
            <a:spAutoFit/>
          </a:bodyPr>
          <a:lstStyle/>
          <a:p>
            <a:r>
              <a:rPr lang="ja-JP" altLang="en-US" sz="1100" dirty="0" smtClean="0">
                <a:latin typeface="+mn-ea"/>
              </a:rPr>
              <a:t>図表</a:t>
            </a:r>
            <a:r>
              <a:rPr lang="en-US" altLang="ja-JP" sz="1100" dirty="0" smtClean="0">
                <a:latin typeface="+mn-ea"/>
              </a:rPr>
              <a:t>34</a:t>
            </a:r>
            <a:r>
              <a:rPr lang="ja-JP" altLang="en-US" sz="1100" dirty="0" smtClean="0">
                <a:latin typeface="+mn-ea"/>
              </a:rPr>
              <a:t>　</a:t>
            </a:r>
            <a:r>
              <a:rPr lang="ja-JP" altLang="ja-JP" sz="1100" dirty="0"/>
              <a:t>利用者からのコール対応が中心</a:t>
            </a:r>
            <a:endParaRPr kumimoji="1" lang="ja-JP" altLang="en-US" sz="1100" dirty="0">
              <a:latin typeface="+mn-ea"/>
            </a:endParaRPr>
          </a:p>
        </p:txBody>
      </p:sp>
      <p:sp>
        <p:nvSpPr>
          <p:cNvPr id="15" name="正方形/長方形 14"/>
          <p:cNvSpPr/>
          <p:nvPr/>
        </p:nvSpPr>
        <p:spPr>
          <a:xfrm>
            <a:off x="1691680" y="2636912"/>
            <a:ext cx="4248472" cy="86409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1691680" y="5445224"/>
            <a:ext cx="4320480" cy="79208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 17"/>
          <p:cNvSpPr>
            <a:spLocks noGrp="1"/>
          </p:cNvSpPr>
          <p:nvPr>
            <p:ph type="sldNum" sz="quarter" idx="12"/>
          </p:nvPr>
        </p:nvSpPr>
        <p:spPr/>
        <p:txBody>
          <a:bodyPr/>
          <a:lstStyle/>
          <a:p>
            <a:fld id="{13C53433-21DB-4AC6-807D-54EC76DB8370}" type="slidenum">
              <a:rPr kumimoji="1" lang="ja-JP" altLang="en-US" smtClean="0"/>
              <a:pPr/>
              <a:t>23</a:t>
            </a:fld>
            <a:endParaRPr kumimoji="1" lang="ja-JP" altLang="en-US"/>
          </a:p>
        </p:txBody>
      </p:sp>
      <p:sp>
        <p:nvSpPr>
          <p:cNvPr id="12" name="正方形/長方形 11"/>
          <p:cNvSpPr/>
          <p:nvPr/>
        </p:nvSpPr>
        <p:spPr>
          <a:xfrm rot="5400000">
            <a:off x="-155319" y="6514265"/>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331</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p:nvPr/>
        </p:nvPicPr>
        <p:blipFill>
          <a:blip r:embed="rId2" cstate="print"/>
          <a:srcRect/>
          <a:stretch>
            <a:fillRect/>
          </a:stretch>
        </p:blipFill>
        <p:spPr bwMode="auto">
          <a:xfrm>
            <a:off x="4644008" y="730414"/>
            <a:ext cx="4277725" cy="5953280"/>
          </a:xfrm>
          <a:prstGeom prst="rect">
            <a:avLst/>
          </a:prstGeom>
          <a:noFill/>
          <a:ln w="9525">
            <a:noFill/>
            <a:miter lim="800000"/>
            <a:headEnd/>
            <a:tailEnd/>
          </a:ln>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067" y="3982714"/>
            <a:ext cx="4352925" cy="261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739000"/>
            <a:ext cx="4352925" cy="291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正方形/長方形 5"/>
          <p:cNvSpPr/>
          <p:nvPr/>
        </p:nvSpPr>
        <p:spPr>
          <a:xfrm>
            <a:off x="0" y="0"/>
            <a:ext cx="9144000" cy="4766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05800" y="-34290"/>
            <a:ext cx="8435280" cy="562074"/>
          </a:xfrm>
        </p:spPr>
        <p:txBody>
          <a:bodyPr>
            <a:normAutofit/>
          </a:bodyPr>
          <a:lstStyle/>
          <a:p>
            <a:pPr algn="l"/>
            <a:r>
              <a:rPr lang="ja-JP" altLang="en-US" sz="2000" dirty="0"/>
              <a:t>７</a:t>
            </a:r>
            <a:r>
              <a:rPr lang="ja-JP" altLang="en-US" sz="2000" dirty="0" smtClean="0"/>
              <a:t>．</a:t>
            </a:r>
            <a:r>
              <a:rPr lang="ja-JP" altLang="en-US" sz="2000" dirty="0"/>
              <a:t>定期巡回・随時対応サービスに</a:t>
            </a:r>
            <a:r>
              <a:rPr lang="ja-JP" altLang="en-US" sz="2000" dirty="0" smtClean="0"/>
              <a:t>対する未参入事業所のイメージ</a:t>
            </a:r>
            <a:endParaRPr kumimoji="1" lang="ja-JP" altLang="en-US" sz="2000" dirty="0"/>
          </a:p>
        </p:txBody>
      </p:sp>
      <p:sp>
        <p:nvSpPr>
          <p:cNvPr id="16" name="テキスト ボックス 15"/>
          <p:cNvSpPr txBox="1"/>
          <p:nvPr/>
        </p:nvSpPr>
        <p:spPr>
          <a:xfrm>
            <a:off x="4363978" y="476672"/>
            <a:ext cx="4426212" cy="261610"/>
          </a:xfrm>
          <a:prstGeom prst="rect">
            <a:avLst/>
          </a:prstGeom>
          <a:noFill/>
        </p:spPr>
        <p:txBody>
          <a:bodyPr wrap="none" rtlCol="0">
            <a:spAutoFit/>
          </a:bodyPr>
          <a:lstStyle/>
          <a:p>
            <a:r>
              <a:rPr lang="ja-JP" altLang="en-US" sz="1100" dirty="0" smtClean="0">
                <a:latin typeface="+mn-ea"/>
              </a:rPr>
              <a:t>図表</a:t>
            </a:r>
            <a:r>
              <a:rPr lang="en-US" altLang="ja-JP" sz="1100" dirty="0" smtClean="0">
                <a:latin typeface="+mn-ea"/>
              </a:rPr>
              <a:t>35</a:t>
            </a:r>
            <a:r>
              <a:rPr lang="ja-JP" altLang="en-US" sz="1100" dirty="0" smtClean="0">
                <a:latin typeface="+mn-ea"/>
              </a:rPr>
              <a:t>　</a:t>
            </a:r>
            <a:r>
              <a:rPr lang="ja-JP" altLang="ja-JP" sz="1100" dirty="0"/>
              <a:t>定期巡回・随時対応サービスに</a:t>
            </a:r>
            <a:r>
              <a:rPr lang="ja-JP" altLang="ja-JP" sz="1100" dirty="0" smtClean="0"/>
              <a:t>対する</a:t>
            </a:r>
            <a:r>
              <a:rPr lang="ja-JP" altLang="en-US" sz="1100" dirty="0" smtClean="0"/>
              <a:t>未参入事業所</a:t>
            </a:r>
            <a:r>
              <a:rPr lang="ja-JP" altLang="ja-JP" sz="1100" dirty="0" smtClean="0"/>
              <a:t>の</a:t>
            </a:r>
            <a:r>
              <a:rPr lang="ja-JP" altLang="ja-JP" sz="1100" dirty="0"/>
              <a:t>イメージ</a:t>
            </a:r>
            <a:endParaRPr kumimoji="1" lang="ja-JP" altLang="en-US" sz="1100" dirty="0">
              <a:latin typeface="+mn-ea"/>
            </a:endParaRPr>
          </a:p>
        </p:txBody>
      </p:sp>
      <p:sp>
        <p:nvSpPr>
          <p:cNvPr id="20" name="正方形/長方形 19"/>
          <p:cNvSpPr/>
          <p:nvPr/>
        </p:nvSpPr>
        <p:spPr>
          <a:xfrm>
            <a:off x="1835696" y="1879328"/>
            <a:ext cx="2528282" cy="1152128"/>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スライド番号プレースホルダ 22"/>
          <p:cNvSpPr>
            <a:spLocks noGrp="1"/>
          </p:cNvSpPr>
          <p:nvPr>
            <p:ph type="sldNum" sz="quarter" idx="12"/>
          </p:nvPr>
        </p:nvSpPr>
        <p:spPr/>
        <p:txBody>
          <a:bodyPr/>
          <a:lstStyle/>
          <a:p>
            <a:fld id="{13C53433-21DB-4AC6-807D-54EC76DB8370}" type="slidenum">
              <a:rPr kumimoji="1" lang="ja-JP" altLang="en-US" smtClean="0"/>
              <a:pPr/>
              <a:t>24</a:t>
            </a:fld>
            <a:endParaRPr kumimoji="1" lang="ja-JP" altLang="en-US"/>
          </a:p>
        </p:txBody>
      </p:sp>
      <p:sp>
        <p:nvSpPr>
          <p:cNvPr id="14" name="Rectangle 3"/>
          <p:cNvSpPr txBox="1">
            <a:spLocks noChangeArrowheads="1"/>
          </p:cNvSpPr>
          <p:nvPr/>
        </p:nvSpPr>
        <p:spPr bwMode="gray">
          <a:xfrm>
            <a:off x="35496" y="548680"/>
            <a:ext cx="4104456" cy="27091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355600" marR="0" lvl="0" indent="-355600" algn="ctr" defTabSz="914400" rtl="0" eaLnBrk="1" fontAlgn="base" latinLnBrk="0" hangingPunct="1">
              <a:lnSpc>
                <a:spcPct val="120000"/>
              </a:lnSpc>
              <a:spcBef>
                <a:spcPct val="30000"/>
              </a:spcBef>
              <a:spcAft>
                <a:spcPct val="0"/>
              </a:spcAft>
              <a:buClr>
                <a:schemeClr val="bg2"/>
              </a:buClr>
              <a:buSzTx/>
              <a:buFont typeface="Wingdings" pitchFamily="2" charset="2"/>
              <a:buNone/>
              <a:tabLst/>
              <a:defRPr/>
            </a:pPr>
            <a:r>
              <a:rPr kumimoji="1" lang="ja-JP" altLang="en-US" sz="1100" b="0" i="0" u="none" strike="noStrike" kern="0" cap="none" spc="0" normalizeH="0" baseline="0" noProof="0" dirty="0" smtClean="0">
                <a:ln>
                  <a:noFill/>
                </a:ln>
                <a:solidFill>
                  <a:srgbClr val="000000"/>
                </a:solidFill>
                <a:effectLst/>
                <a:uLnTx/>
                <a:uFillTx/>
                <a:latin typeface="+mn-lt"/>
                <a:ea typeface="+mn-ea"/>
                <a:cs typeface="+mn-cs"/>
              </a:rPr>
              <a:t>（参考）定期巡回・随時対応サービスに対する参入事業者</a:t>
            </a:r>
            <a:r>
              <a:rPr lang="ja-JP" altLang="en-US" sz="1100" kern="0" dirty="0" smtClean="0">
                <a:solidFill>
                  <a:srgbClr val="000000"/>
                </a:solidFill>
              </a:rPr>
              <a:t>の</a:t>
            </a:r>
            <a:r>
              <a:rPr lang="ja-JP" altLang="en-US" sz="1100" kern="0" dirty="0">
                <a:solidFill>
                  <a:srgbClr val="000000"/>
                </a:solidFill>
              </a:rPr>
              <a:t>イメージ</a:t>
            </a:r>
            <a:endParaRPr kumimoji="1" lang="en-US" altLang="ja-JP" sz="1100" b="0" i="0" u="none" strike="noStrike" kern="0" cap="none" spc="0" normalizeH="0" baseline="0" noProof="0" dirty="0">
              <a:ln>
                <a:noFill/>
              </a:ln>
              <a:solidFill>
                <a:srgbClr val="000000"/>
              </a:solidFill>
              <a:effectLst/>
              <a:uLnTx/>
              <a:uFillTx/>
              <a:latin typeface="+mn-lt"/>
              <a:ea typeface="+mn-ea"/>
              <a:cs typeface="+mn-cs"/>
            </a:endParaRPr>
          </a:p>
        </p:txBody>
      </p:sp>
      <p:grpSp>
        <p:nvGrpSpPr>
          <p:cNvPr id="5" name="グループ化 4"/>
          <p:cNvGrpSpPr/>
          <p:nvPr/>
        </p:nvGrpSpPr>
        <p:grpSpPr>
          <a:xfrm>
            <a:off x="3508222" y="2955123"/>
            <a:ext cx="3321605" cy="761909"/>
            <a:chOff x="3508222" y="3459179"/>
            <a:chExt cx="3321605" cy="761909"/>
          </a:xfrm>
        </p:grpSpPr>
        <p:sp>
          <p:nvSpPr>
            <p:cNvPr id="22" name="角丸四角形 21"/>
            <p:cNvSpPr/>
            <p:nvPr/>
          </p:nvSpPr>
          <p:spPr bwMode="auto">
            <a:xfrm>
              <a:off x="4088904" y="3789040"/>
              <a:ext cx="2160240" cy="432048"/>
            </a:xfrm>
            <a:prstGeom prst="roundRect">
              <a:avLst>
                <a:gd name="adj" fmla="val 5000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kumimoji="1" lang="ja-JP" altLang="en-US" sz="1600" b="0" i="0" u="none" strike="noStrike" cap="none" normalizeH="0" baseline="0" dirty="0" smtClean="0">
                  <a:ln>
                    <a:noFill/>
                  </a:ln>
                  <a:solidFill>
                    <a:srgbClr val="000000"/>
                  </a:solidFill>
                  <a:effectLst/>
                  <a:latin typeface="HG創英角ｺﾞｼｯｸUB" pitchFamily="49" charset="-128"/>
                  <a:ea typeface="HG創英角ｺﾞｼｯｸUB" pitchFamily="49" charset="-128"/>
                </a:rPr>
                <a:t>対象者イメージ</a:t>
              </a:r>
            </a:p>
          </p:txBody>
        </p:sp>
        <p:sp>
          <p:nvSpPr>
            <p:cNvPr id="24" name=" 3"/>
            <p:cNvSpPr/>
            <p:nvPr/>
          </p:nvSpPr>
          <p:spPr>
            <a:xfrm rot="17100000" flipV="1">
              <a:off x="6075301" y="3402366"/>
              <a:ext cx="635717" cy="873334"/>
            </a:xfrm>
            <a:prstGeom prst="swooshArrow">
              <a:avLst>
                <a:gd name="adj1" fmla="val 25000"/>
                <a:gd name="adj2" fmla="val 25000"/>
              </a:avLst>
            </a:prstGeom>
          </p:spPr>
          <p:style>
            <a:lnRef idx="0">
              <a:schemeClr val="accent6"/>
            </a:lnRef>
            <a:fillRef idx="3">
              <a:schemeClr val="accent6"/>
            </a:fillRef>
            <a:effectRef idx="3">
              <a:schemeClr val="accent6"/>
            </a:effectRef>
            <a:fontRef idx="minor">
              <a:schemeClr val="lt1"/>
            </a:fontRef>
          </p:style>
        </p:sp>
        <p:sp>
          <p:nvSpPr>
            <p:cNvPr id="25" name=" 3"/>
            <p:cNvSpPr/>
            <p:nvPr/>
          </p:nvSpPr>
          <p:spPr>
            <a:xfrm rot="4500000" flipH="1" flipV="1">
              <a:off x="3627030" y="3340371"/>
              <a:ext cx="635717" cy="873334"/>
            </a:xfrm>
            <a:prstGeom prst="swooshArrow">
              <a:avLst>
                <a:gd name="adj1" fmla="val 25000"/>
                <a:gd name="adj2" fmla="val 25000"/>
              </a:avLst>
            </a:prstGeom>
          </p:spPr>
          <p:style>
            <a:lnRef idx="0">
              <a:schemeClr val="accent6"/>
            </a:lnRef>
            <a:fillRef idx="3">
              <a:schemeClr val="accent6"/>
            </a:fillRef>
            <a:effectRef idx="3">
              <a:schemeClr val="accent6"/>
            </a:effectRef>
            <a:fontRef idx="minor">
              <a:schemeClr val="lt1"/>
            </a:fontRef>
          </p:style>
        </p:sp>
      </p:grpSp>
      <p:sp>
        <p:nvSpPr>
          <p:cNvPr id="26" name="正方形/長方形 25"/>
          <p:cNvSpPr/>
          <p:nvPr/>
        </p:nvSpPr>
        <p:spPr>
          <a:xfrm>
            <a:off x="6282940" y="1879328"/>
            <a:ext cx="2528282" cy="1152128"/>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1835696" y="4831656"/>
            <a:ext cx="2528282" cy="1477664"/>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6282940" y="4831656"/>
            <a:ext cx="2528282" cy="1477664"/>
          </a:xfrm>
          <a:prstGeom prst="rect">
            <a:avLst/>
          </a:prstGeom>
          <a:no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p:nvGrpSpPr>
        <p:grpSpPr>
          <a:xfrm>
            <a:off x="3508222" y="4077072"/>
            <a:ext cx="3321605" cy="833916"/>
            <a:chOff x="3508222" y="4077072"/>
            <a:chExt cx="3321605" cy="833916"/>
          </a:xfrm>
        </p:grpSpPr>
        <p:sp>
          <p:nvSpPr>
            <p:cNvPr id="32" name="角丸四角形 31"/>
            <p:cNvSpPr/>
            <p:nvPr/>
          </p:nvSpPr>
          <p:spPr bwMode="auto">
            <a:xfrm>
              <a:off x="4088904" y="4077072"/>
              <a:ext cx="2160240" cy="432048"/>
            </a:xfrm>
            <a:prstGeom prst="roundRect">
              <a:avLst>
                <a:gd name="adj" fmla="val 50000"/>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none" lIns="18000" tIns="18000" rIns="18000" bIns="18000" numCol="1" rtlCol="0" anchor="ctr" anchorCtr="0" compatLnSpc="1">
              <a:prstTxWarp prst="textNoShape">
                <a:avLst/>
              </a:prstTxWarp>
            </a:bodyPr>
            <a:lstStyle/>
            <a:p>
              <a:pPr marL="0" marR="0" indent="0" algn="ctr" defTabSz="914400" rtl="0" eaLnBrk="1" fontAlgn="base" latinLnBrk="0" hangingPunct="1">
                <a:lnSpc>
                  <a:spcPct val="120000"/>
                </a:lnSpc>
                <a:spcBef>
                  <a:spcPct val="50000"/>
                </a:spcBef>
                <a:spcAft>
                  <a:spcPct val="0"/>
                </a:spcAft>
                <a:buClr>
                  <a:schemeClr val="bg2"/>
                </a:buClr>
                <a:buSzTx/>
                <a:buFont typeface="Wingdings" pitchFamily="2" charset="2"/>
                <a:buNone/>
                <a:tabLst/>
              </a:pPr>
              <a:r>
                <a:rPr kumimoji="1" lang="ja-JP" altLang="en-US" sz="1600" b="0" i="0" u="none" strike="noStrike" cap="none" normalizeH="0" baseline="0" dirty="0" smtClean="0">
                  <a:ln>
                    <a:noFill/>
                  </a:ln>
                  <a:solidFill>
                    <a:srgbClr val="000000"/>
                  </a:solidFill>
                  <a:effectLst/>
                  <a:latin typeface="HG創英角ｺﾞｼｯｸUB" pitchFamily="49" charset="-128"/>
                  <a:ea typeface="HG創英角ｺﾞｼｯｸUB" pitchFamily="49" charset="-128"/>
                </a:rPr>
                <a:t>サービスの内容</a:t>
              </a:r>
            </a:p>
          </p:txBody>
        </p:sp>
        <p:sp>
          <p:nvSpPr>
            <p:cNvPr id="33" name=" 3"/>
            <p:cNvSpPr/>
            <p:nvPr/>
          </p:nvSpPr>
          <p:spPr>
            <a:xfrm rot="4500000">
              <a:off x="6075301" y="4156463"/>
              <a:ext cx="635717" cy="873334"/>
            </a:xfrm>
            <a:prstGeom prst="swooshArrow">
              <a:avLst>
                <a:gd name="adj1" fmla="val 25000"/>
                <a:gd name="adj2" fmla="val 25000"/>
              </a:avLst>
            </a:prstGeom>
          </p:spPr>
          <p:style>
            <a:lnRef idx="0">
              <a:schemeClr val="accent6"/>
            </a:lnRef>
            <a:fillRef idx="3">
              <a:schemeClr val="accent6"/>
            </a:fillRef>
            <a:effectRef idx="3">
              <a:schemeClr val="accent6"/>
            </a:effectRef>
            <a:fontRef idx="minor">
              <a:schemeClr val="lt1"/>
            </a:fontRef>
          </p:style>
        </p:sp>
        <p:sp>
          <p:nvSpPr>
            <p:cNvPr id="34" name=" 3"/>
            <p:cNvSpPr/>
            <p:nvPr/>
          </p:nvSpPr>
          <p:spPr>
            <a:xfrm rot="17100000" flipH="1">
              <a:off x="3627030" y="4094468"/>
              <a:ext cx="635717" cy="873334"/>
            </a:xfrm>
            <a:prstGeom prst="swooshArrow">
              <a:avLst>
                <a:gd name="adj1" fmla="val 25000"/>
                <a:gd name="adj2" fmla="val 25000"/>
              </a:avLst>
            </a:prstGeom>
          </p:spPr>
          <p:style>
            <a:lnRef idx="0">
              <a:schemeClr val="accent6"/>
            </a:lnRef>
            <a:fillRef idx="3">
              <a:schemeClr val="accent6"/>
            </a:fillRef>
            <a:effectRef idx="3">
              <a:schemeClr val="accent6"/>
            </a:effectRef>
            <a:fontRef idx="minor">
              <a:schemeClr val="lt1"/>
            </a:fontRef>
          </p:style>
        </p:sp>
      </p:grpSp>
      <p:sp>
        <p:nvSpPr>
          <p:cNvPr id="29" name="正方形/長方形 28"/>
          <p:cNvSpPr/>
          <p:nvPr/>
        </p:nvSpPr>
        <p:spPr>
          <a:xfrm rot="5400000">
            <a:off x="-155319" y="33545"/>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332</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3C53433-21DB-4AC6-807D-54EC76DB8370}" type="slidenum">
              <a:rPr kumimoji="1" lang="ja-JP" altLang="en-US" smtClean="0"/>
              <a:pPr/>
              <a:t>25</a:t>
            </a:fld>
            <a:endParaRPr kumimoji="1" lang="ja-JP" altLang="en-US" dirty="0"/>
          </a:p>
        </p:txBody>
      </p:sp>
      <p:sp>
        <p:nvSpPr>
          <p:cNvPr id="5" name="タイトル 1"/>
          <p:cNvSpPr txBox="1">
            <a:spLocks/>
          </p:cNvSpPr>
          <p:nvPr/>
        </p:nvSpPr>
        <p:spPr>
          <a:xfrm>
            <a:off x="0" y="1"/>
            <a:ext cx="9144000" cy="540000"/>
          </a:xfrm>
          <a:prstGeom prst="rect">
            <a:avLst/>
          </a:prstGeom>
          <a:solidFill>
            <a:schemeClr val="accent1">
              <a:lumMod val="40000"/>
              <a:lumOff val="60000"/>
            </a:schemeClr>
          </a:solid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dirty="0" smtClean="0">
                <a:latin typeface="+mn-ea"/>
                <a:ea typeface="+mn-ea"/>
              </a:rPr>
              <a:t>　調査結果から明らかとなった課題</a:t>
            </a:r>
            <a:endParaRPr lang="ja-JP" altLang="en-US" sz="2000" dirty="0">
              <a:latin typeface="+mn-ea"/>
              <a:ea typeface="+mn-ea"/>
            </a:endParaRPr>
          </a:p>
        </p:txBody>
      </p:sp>
      <p:sp>
        <p:nvSpPr>
          <p:cNvPr id="6" name="正方形/長方形 5"/>
          <p:cNvSpPr/>
          <p:nvPr/>
        </p:nvSpPr>
        <p:spPr>
          <a:xfrm>
            <a:off x="179512" y="836712"/>
            <a:ext cx="8784976" cy="590465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77800" indent="-177800"/>
            <a:endParaRPr lang="en-US" altLang="ja-JP" sz="2000" dirty="0" smtClean="0">
              <a:solidFill>
                <a:schemeClr val="tx1"/>
              </a:solidFill>
              <a:latin typeface="+mj-ea"/>
              <a:ea typeface="+mj-ea"/>
            </a:endParaRPr>
          </a:p>
          <a:p>
            <a:pPr marL="177800" indent="-177800"/>
            <a:r>
              <a:rPr lang="ja-JP" altLang="en-US" sz="2000" dirty="0" smtClean="0">
                <a:solidFill>
                  <a:schemeClr val="tx1"/>
                </a:solidFill>
                <a:latin typeface="+mj-ea"/>
                <a:ea typeface="+mj-ea"/>
              </a:rPr>
              <a:t>○　特に人口規模の小さい保険者で、定期巡回・随時対応サービスについての導入に向けた検討を行っている保険者が少なく、イメージ調査においても「都市部以外では成立しないサービス」とする保険者の割合が高い。</a:t>
            </a:r>
            <a:endParaRPr lang="en-US" altLang="ja-JP" sz="2000" dirty="0" smtClean="0">
              <a:solidFill>
                <a:schemeClr val="tx1"/>
              </a:solidFill>
              <a:latin typeface="+mj-ea"/>
              <a:ea typeface="+mj-ea"/>
            </a:endParaRPr>
          </a:p>
          <a:p>
            <a:pPr marL="177800" indent="-177800"/>
            <a:endParaRPr lang="en-US" altLang="ja-JP" sz="800" dirty="0" smtClean="0">
              <a:solidFill>
                <a:schemeClr val="tx1"/>
              </a:solidFill>
              <a:latin typeface="+mj-ea"/>
              <a:ea typeface="+mj-ea"/>
            </a:endParaRPr>
          </a:p>
          <a:p>
            <a:pPr marL="177800" indent="-177800"/>
            <a:r>
              <a:rPr lang="ja-JP" altLang="en-US" sz="2000" dirty="0" smtClean="0">
                <a:solidFill>
                  <a:schemeClr val="tx1"/>
                </a:solidFill>
                <a:latin typeface="+mj-ea"/>
                <a:ea typeface="+mj-ea"/>
              </a:rPr>
              <a:t>○　「地域の特徴に合わないこと」、「利用ニーズがないこと」を理由に検討を行わない保険者と導入保険者を比較しても、地域状況に大きな差は見られない。</a:t>
            </a:r>
            <a:endParaRPr lang="en-US" altLang="ja-JP" sz="2000" dirty="0">
              <a:solidFill>
                <a:schemeClr val="tx1"/>
              </a:solidFill>
              <a:latin typeface="+mj-ea"/>
              <a:ea typeface="+mj-ea"/>
            </a:endParaRPr>
          </a:p>
          <a:p>
            <a:pPr marL="177800" indent="-177800"/>
            <a:endParaRPr lang="en-US" altLang="ja-JP" sz="800" dirty="0" smtClean="0">
              <a:solidFill>
                <a:schemeClr val="tx1"/>
              </a:solidFill>
              <a:latin typeface="+mj-ea"/>
              <a:ea typeface="+mj-ea"/>
            </a:endParaRPr>
          </a:p>
          <a:p>
            <a:pPr marL="177800" indent="-177800"/>
            <a:r>
              <a:rPr lang="ja-JP" altLang="en-US" sz="2000" dirty="0" smtClean="0">
                <a:solidFill>
                  <a:schemeClr val="tx1"/>
                </a:solidFill>
                <a:latin typeface="+mj-ea"/>
                <a:ea typeface="+mj-ea"/>
              </a:rPr>
              <a:t>○ 　正確な理解が保険者、事業者の双方に普及していない状況があり、まずは、保険者、事業者に</a:t>
            </a:r>
            <a:r>
              <a:rPr lang="ja-JP" altLang="en-US" sz="2000" dirty="0">
                <a:solidFill>
                  <a:schemeClr val="tx1"/>
                </a:solidFill>
                <a:latin typeface="+mj-ea"/>
                <a:ea typeface="+mj-ea"/>
              </a:rPr>
              <a:t>対して、定期巡回・随時対応サービスの</a:t>
            </a:r>
            <a:r>
              <a:rPr lang="ja-JP" altLang="en-US" sz="2000" dirty="0" smtClean="0">
                <a:solidFill>
                  <a:schemeClr val="tx1"/>
                </a:solidFill>
                <a:latin typeface="+mj-ea"/>
                <a:ea typeface="+mj-ea"/>
              </a:rPr>
              <a:t>正確な理解を促すための情報提供が必要。</a:t>
            </a:r>
            <a:endParaRPr lang="en-US" altLang="ja-JP" sz="2000" dirty="0" smtClean="0">
              <a:solidFill>
                <a:schemeClr val="tx1"/>
              </a:solidFill>
              <a:latin typeface="+mj-ea"/>
              <a:ea typeface="+mj-ea"/>
            </a:endParaRPr>
          </a:p>
          <a:p>
            <a:pPr marL="177800" indent="-177800"/>
            <a:endParaRPr lang="en-US" altLang="ja-JP" sz="800" dirty="0">
              <a:solidFill>
                <a:schemeClr val="tx1"/>
              </a:solidFill>
              <a:latin typeface="+mj-ea"/>
              <a:ea typeface="+mj-ea"/>
            </a:endParaRPr>
          </a:p>
          <a:p>
            <a:pPr marL="177800" indent="-177800"/>
            <a:r>
              <a:rPr lang="ja-JP" altLang="en-US" sz="2000" dirty="0" smtClean="0">
                <a:solidFill>
                  <a:schemeClr val="tx1"/>
                </a:solidFill>
                <a:latin typeface="+mj-ea"/>
                <a:ea typeface="+mj-ea"/>
              </a:rPr>
              <a:t>○　検討を行わなかった理由として、「十分な情報がなかった」とする保険者は、人口規模が大きいほど多く、人口</a:t>
            </a:r>
            <a:r>
              <a:rPr lang="en-US" altLang="ja-JP" sz="2000" dirty="0" smtClean="0">
                <a:solidFill>
                  <a:schemeClr val="tx1"/>
                </a:solidFill>
                <a:latin typeface="+mj-ea"/>
                <a:ea typeface="+mj-ea"/>
              </a:rPr>
              <a:t>30</a:t>
            </a:r>
            <a:r>
              <a:rPr lang="ja-JP" altLang="en-US" sz="2000" dirty="0" smtClean="0">
                <a:solidFill>
                  <a:schemeClr val="tx1"/>
                </a:solidFill>
                <a:latin typeface="+mj-ea"/>
                <a:ea typeface="+mj-ea"/>
              </a:rPr>
              <a:t>万人以上の保険者の約４割。</a:t>
            </a:r>
            <a:endParaRPr lang="en-US" altLang="ja-JP" sz="2000" dirty="0" smtClean="0">
              <a:solidFill>
                <a:schemeClr val="tx1"/>
              </a:solidFill>
              <a:latin typeface="+mj-ea"/>
              <a:ea typeface="+mj-ea"/>
            </a:endParaRPr>
          </a:p>
          <a:p>
            <a:pPr marL="177800" indent="-177800"/>
            <a:endParaRPr lang="en-US" altLang="ja-JP" sz="800" dirty="0">
              <a:solidFill>
                <a:schemeClr val="tx1"/>
              </a:solidFill>
              <a:latin typeface="+mj-ea"/>
              <a:ea typeface="+mj-ea"/>
            </a:endParaRPr>
          </a:p>
          <a:p>
            <a:pPr marL="177800" indent="-177800"/>
            <a:r>
              <a:rPr lang="ja-JP" altLang="en-US" sz="2000" dirty="0" smtClean="0">
                <a:solidFill>
                  <a:schemeClr val="tx1"/>
                </a:solidFill>
                <a:latin typeface="+mj-ea"/>
                <a:ea typeface="+mj-ea"/>
              </a:rPr>
              <a:t>○　保険者の広報状況をみると、整備計画のある保険者であっても、４割の保険者が特に広報を行っていない状況であり、住民や地域の事業者に対する情報提供を保険者に促すことが必要。</a:t>
            </a:r>
            <a:endParaRPr lang="en-US" altLang="ja-JP" sz="2000" dirty="0" smtClean="0">
              <a:solidFill>
                <a:schemeClr val="tx1"/>
              </a:solidFill>
              <a:latin typeface="+mj-ea"/>
              <a:ea typeface="+mj-ea"/>
            </a:endParaRPr>
          </a:p>
          <a:p>
            <a:pPr marL="177800" indent="-177800"/>
            <a:endParaRPr lang="en-US" altLang="ja-JP" sz="800" dirty="0" smtClean="0">
              <a:solidFill>
                <a:schemeClr val="tx1"/>
              </a:solidFill>
              <a:latin typeface="+mj-ea"/>
              <a:ea typeface="+mj-ea"/>
            </a:endParaRPr>
          </a:p>
          <a:p>
            <a:pPr marL="177800" indent="-177800"/>
            <a:r>
              <a:rPr lang="ja-JP" altLang="en-US" sz="2000" dirty="0" smtClean="0">
                <a:solidFill>
                  <a:schemeClr val="tx1"/>
                </a:solidFill>
                <a:latin typeface="+mj-ea"/>
                <a:ea typeface="+mj-ea"/>
              </a:rPr>
              <a:t>○</a:t>
            </a:r>
            <a:r>
              <a:rPr lang="ja-JP" altLang="en-US" sz="2000" dirty="0">
                <a:solidFill>
                  <a:schemeClr val="tx1"/>
                </a:solidFill>
                <a:latin typeface="+mj-ea"/>
                <a:ea typeface="+mj-ea"/>
              </a:rPr>
              <a:t>　</a:t>
            </a:r>
            <a:r>
              <a:rPr lang="ja-JP" altLang="en-US" sz="2000" dirty="0" smtClean="0">
                <a:solidFill>
                  <a:schemeClr val="tx1"/>
                </a:solidFill>
                <a:latin typeface="+mj-ea"/>
                <a:ea typeface="+mj-ea"/>
              </a:rPr>
              <a:t>この他、定期巡回・随時対応サービスの整備計画がない保険者において、事業所から申請があった場合に「原則、申請を受け付けていない」とする回答が一定程度みられ、介護</a:t>
            </a:r>
            <a:r>
              <a:rPr lang="ja-JP" altLang="en-US" sz="2000" dirty="0">
                <a:solidFill>
                  <a:schemeClr val="tx1"/>
                </a:solidFill>
                <a:latin typeface="+mj-ea"/>
                <a:ea typeface="+mj-ea"/>
              </a:rPr>
              <a:t>保険事業計画に整備を計画していないことを理由に申請を拒むことがないよう、周知徹底</a:t>
            </a:r>
            <a:r>
              <a:rPr lang="ja-JP" altLang="en-US" sz="2000" dirty="0" smtClean="0">
                <a:solidFill>
                  <a:schemeClr val="tx1"/>
                </a:solidFill>
                <a:latin typeface="+mj-ea"/>
                <a:ea typeface="+mj-ea"/>
              </a:rPr>
              <a:t>。</a:t>
            </a:r>
            <a:endParaRPr lang="en-US" altLang="ja-JP" sz="2000" dirty="0" smtClean="0">
              <a:solidFill>
                <a:schemeClr val="tx1"/>
              </a:solidFill>
              <a:latin typeface="+mj-ea"/>
              <a:ea typeface="+mj-ea"/>
            </a:endParaRPr>
          </a:p>
          <a:p>
            <a:pPr marL="177800" indent="-177800"/>
            <a:endParaRPr lang="en-US" altLang="ja-JP" sz="2000" dirty="0">
              <a:solidFill>
                <a:schemeClr val="tx1"/>
              </a:solidFill>
              <a:latin typeface="+mj-ea"/>
              <a:ea typeface="+mj-ea"/>
            </a:endParaRPr>
          </a:p>
        </p:txBody>
      </p:sp>
      <p:sp>
        <p:nvSpPr>
          <p:cNvPr id="7" name="正方形/長方形 6"/>
          <p:cNvSpPr/>
          <p:nvPr/>
        </p:nvSpPr>
        <p:spPr>
          <a:xfrm rot="5400000">
            <a:off x="-155319" y="6514265"/>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333</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6977061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
            <a:ext cx="9144000" cy="540000"/>
          </a:xfrm>
          <a:solidFill>
            <a:schemeClr val="accent1">
              <a:lumMod val="40000"/>
              <a:lumOff val="60000"/>
            </a:schemeClr>
          </a:solidFill>
          <a:ln>
            <a:noFill/>
          </a:ln>
        </p:spPr>
        <p:txBody>
          <a:bodyPr>
            <a:normAutofit/>
          </a:bodyPr>
          <a:lstStyle/>
          <a:p>
            <a:pPr algn="l"/>
            <a:r>
              <a:rPr kumimoji="1" lang="ja-JP" altLang="en-US" sz="2000" smtClean="0"/>
              <a:t>　定期巡回・随時対応サービスの普及に向けた自治体の取組①（福岡県）</a:t>
            </a:r>
            <a:endParaRPr kumimoji="1" lang="ja-JP" altLang="en-US" sz="2000" dirty="0"/>
          </a:p>
        </p:txBody>
      </p:sp>
      <p:sp>
        <p:nvSpPr>
          <p:cNvPr id="4" name="正方形/長方形 3"/>
          <p:cNvSpPr/>
          <p:nvPr/>
        </p:nvSpPr>
        <p:spPr>
          <a:xfrm>
            <a:off x="971600" y="3445447"/>
            <a:ext cx="8033924" cy="360000"/>
          </a:xfrm>
          <a:prstGeom prst="rect">
            <a:avLst/>
          </a:prstGeom>
          <a:solidFill>
            <a:schemeClr val="tx2">
              <a:lumMod val="20000"/>
              <a:lumOff val="80000"/>
            </a:schemeClr>
          </a:solidFill>
          <a:ln w="12700">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600" dirty="0" smtClean="0">
                <a:latin typeface="HG丸ｺﾞｼｯｸM-PRO" panose="020F0600000000000000" pitchFamily="50" charset="-128"/>
                <a:ea typeface="HG丸ｺﾞｼｯｸM-PRO" panose="020F0600000000000000" pitchFamily="50" charset="-128"/>
              </a:rPr>
              <a:t>　　保険者、事業者、介護支援専門員のそれぞれに向けた研修会等</a:t>
            </a:r>
            <a:r>
              <a:rPr lang="ja-JP" altLang="en-US" sz="1600" dirty="0" smtClean="0">
                <a:latin typeface="HG丸ｺﾞｼｯｸM-PRO" panose="020F0600000000000000" pitchFamily="50" charset="-128"/>
                <a:ea typeface="HG丸ｺﾞｼｯｸM-PRO" panose="020F0600000000000000" pitchFamily="50" charset="-128"/>
              </a:rPr>
              <a:t>の</a:t>
            </a:r>
            <a:r>
              <a:rPr kumimoji="1" lang="ja-JP" altLang="en-US" sz="1600" dirty="0" smtClean="0">
                <a:latin typeface="HG丸ｺﾞｼｯｸM-PRO" panose="020F0600000000000000" pitchFamily="50" charset="-128"/>
                <a:ea typeface="HG丸ｺﾞｼｯｸM-PRO" panose="020F0600000000000000" pitchFamily="50" charset="-128"/>
              </a:rPr>
              <a:t>開催</a:t>
            </a:r>
            <a:endParaRPr kumimoji="1" lang="ja-JP" altLang="en-US" sz="1600" dirty="0">
              <a:latin typeface="HG丸ｺﾞｼｯｸM-PRO" panose="020F0600000000000000" pitchFamily="50" charset="-128"/>
              <a:ea typeface="HG丸ｺﾞｼｯｸM-PRO" panose="020F0600000000000000"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3940081026"/>
              </p:ext>
            </p:extLst>
          </p:nvPr>
        </p:nvGraphicFramePr>
        <p:xfrm>
          <a:off x="107505" y="4191953"/>
          <a:ext cx="8928991" cy="2076239"/>
        </p:xfrm>
        <a:graphic>
          <a:graphicData uri="http://schemas.openxmlformats.org/drawingml/2006/table">
            <a:tbl>
              <a:tblPr firstRow="1" bandRow="1">
                <a:tableStyleId>{5940675A-B579-460E-94D1-54222C63F5DA}</a:tableStyleId>
              </a:tblPr>
              <a:tblGrid>
                <a:gridCol w="1656183"/>
                <a:gridCol w="3960440"/>
                <a:gridCol w="3312368"/>
              </a:tblGrid>
              <a:tr h="284626">
                <a:tc>
                  <a:txBody>
                    <a:bodyPr/>
                    <a:lstStyle/>
                    <a:p>
                      <a:pPr algn="ctr"/>
                      <a:r>
                        <a:rPr kumimoji="1" lang="ja-JP" altLang="en-US" sz="1400" dirty="0" smtClean="0">
                          <a:latin typeface="+mj-ea"/>
                          <a:ea typeface="+mj-ea"/>
                        </a:rPr>
                        <a:t>事　　業</a:t>
                      </a:r>
                      <a:endParaRPr kumimoji="1" lang="ja-JP" altLang="en-US" sz="1400" dirty="0">
                        <a:latin typeface="+mj-ea"/>
                        <a:ea typeface="+mj-ea"/>
                      </a:endParaRPr>
                    </a:p>
                  </a:txBody>
                  <a:tcPr>
                    <a:solidFill>
                      <a:schemeClr val="bg1">
                        <a:lumMod val="85000"/>
                      </a:schemeClr>
                    </a:solidFill>
                  </a:tcPr>
                </a:tc>
                <a:tc>
                  <a:txBody>
                    <a:bodyPr/>
                    <a:lstStyle/>
                    <a:p>
                      <a:pPr algn="ctr"/>
                      <a:r>
                        <a:rPr kumimoji="1" lang="ja-JP" altLang="en-US" sz="1400" dirty="0" smtClean="0">
                          <a:latin typeface="+mj-ea"/>
                          <a:ea typeface="+mj-ea"/>
                        </a:rPr>
                        <a:t>目　　的</a:t>
                      </a:r>
                      <a:endParaRPr kumimoji="1" lang="ja-JP" altLang="en-US" sz="1400" dirty="0">
                        <a:latin typeface="+mj-ea"/>
                        <a:ea typeface="+mj-ea"/>
                      </a:endParaRPr>
                    </a:p>
                  </a:txBody>
                  <a:tcPr>
                    <a:solidFill>
                      <a:schemeClr val="bg1">
                        <a:lumMod val="85000"/>
                      </a:schemeClr>
                    </a:solidFill>
                  </a:tcPr>
                </a:tc>
                <a:tc>
                  <a:txBody>
                    <a:bodyPr/>
                    <a:lstStyle/>
                    <a:p>
                      <a:pPr algn="ctr"/>
                      <a:r>
                        <a:rPr kumimoji="1" lang="ja-JP" altLang="en-US" sz="1400" dirty="0" smtClean="0">
                          <a:latin typeface="+mj-ea"/>
                          <a:ea typeface="+mj-ea"/>
                        </a:rPr>
                        <a:t>対　　象</a:t>
                      </a:r>
                      <a:endParaRPr kumimoji="1" lang="ja-JP" altLang="en-US" sz="1400" dirty="0">
                        <a:latin typeface="+mj-ea"/>
                        <a:ea typeface="+mj-ea"/>
                      </a:endParaRPr>
                    </a:p>
                  </a:txBody>
                  <a:tcPr>
                    <a:solidFill>
                      <a:schemeClr val="bg1">
                        <a:lumMod val="85000"/>
                      </a:schemeClr>
                    </a:solidFill>
                  </a:tcPr>
                </a:tc>
              </a:tr>
              <a:tr h="521759">
                <a:tc>
                  <a:txBody>
                    <a:bodyPr/>
                    <a:lstStyle/>
                    <a:p>
                      <a:r>
                        <a:rPr kumimoji="1" lang="ja-JP" altLang="en-US" sz="1400" dirty="0" smtClean="0">
                          <a:latin typeface="+mj-ea"/>
                          <a:ea typeface="+mj-ea"/>
                        </a:rPr>
                        <a:t>普及促進研修会</a:t>
                      </a:r>
                      <a:endParaRPr kumimoji="1" lang="ja-JP" altLang="en-US" sz="1400" dirty="0">
                        <a:latin typeface="+mj-ea"/>
                        <a:ea typeface="+mj-ea"/>
                      </a:endParaRPr>
                    </a:p>
                  </a:txBody>
                  <a:tcPr anchor="ctr"/>
                </a:tc>
                <a:tc>
                  <a:txBody>
                    <a:bodyPr/>
                    <a:lstStyle/>
                    <a:p>
                      <a:r>
                        <a:rPr kumimoji="1" lang="ja-JP" altLang="en-US" sz="1400" dirty="0" smtClean="0">
                          <a:latin typeface="+mj-ea"/>
                          <a:ea typeface="+mj-ea"/>
                        </a:rPr>
                        <a:t>第６期介護保険事業計画への定期巡回・随時対応サービスの位置付け</a:t>
                      </a:r>
                      <a:endParaRPr kumimoji="1" lang="ja-JP" altLang="en-US" sz="1400" dirty="0">
                        <a:latin typeface="+mj-ea"/>
                        <a:ea typeface="+mj-ea"/>
                      </a:endParaRPr>
                    </a:p>
                  </a:txBody>
                  <a:tcPr anchor="ctr"/>
                </a:tc>
                <a:tc>
                  <a:txBody>
                    <a:bodyPr/>
                    <a:lstStyle/>
                    <a:p>
                      <a:r>
                        <a:rPr kumimoji="1" lang="ja-JP" altLang="en-US" sz="1400" dirty="0" smtClean="0">
                          <a:latin typeface="+mj-ea"/>
                          <a:ea typeface="+mj-ea"/>
                        </a:rPr>
                        <a:t>・市町村職員</a:t>
                      </a:r>
                      <a:endParaRPr kumimoji="1" lang="en-US" altLang="ja-JP" sz="1400" dirty="0" smtClean="0">
                        <a:latin typeface="+mj-ea"/>
                        <a:ea typeface="+mj-ea"/>
                      </a:endParaRPr>
                    </a:p>
                    <a:p>
                      <a:r>
                        <a:rPr kumimoji="1" lang="ja-JP" altLang="en-US" sz="1400" dirty="0" smtClean="0">
                          <a:latin typeface="+mj-ea"/>
                          <a:ea typeface="+mj-ea"/>
                        </a:rPr>
                        <a:t>・福岡県介護保険広域連合職員</a:t>
                      </a:r>
                      <a:endParaRPr kumimoji="1" lang="ja-JP" altLang="en-US" sz="1400" dirty="0">
                        <a:latin typeface="+mj-ea"/>
                        <a:ea typeface="+mj-ea"/>
                      </a:endParaRPr>
                    </a:p>
                  </a:txBody>
                  <a:tcPr anchor="ctr"/>
                </a:tc>
              </a:tr>
              <a:tr h="483864">
                <a:tc>
                  <a:txBody>
                    <a:bodyPr/>
                    <a:lstStyle/>
                    <a:p>
                      <a:r>
                        <a:rPr kumimoji="1" lang="ja-JP" altLang="en-US" sz="1400" dirty="0" smtClean="0">
                          <a:latin typeface="+mj-ea"/>
                          <a:ea typeface="+mj-ea"/>
                        </a:rPr>
                        <a:t>起業セミナー</a:t>
                      </a:r>
                      <a:endParaRPr kumimoji="1" lang="en-US" altLang="ja-JP" sz="1400" dirty="0" smtClean="0">
                        <a:latin typeface="+mj-ea"/>
                        <a:ea typeface="+mj-ea"/>
                      </a:endParaRPr>
                    </a:p>
                  </a:txBody>
                  <a:tcPr anchor="ctr"/>
                </a:tc>
                <a:tc>
                  <a:txBody>
                    <a:bodyPr/>
                    <a:lstStyle/>
                    <a:p>
                      <a:r>
                        <a:rPr kumimoji="1" lang="ja-JP" altLang="en-US" sz="1400" dirty="0" smtClean="0">
                          <a:latin typeface="+mj-ea"/>
                          <a:ea typeface="+mj-ea"/>
                        </a:rPr>
                        <a:t>介護サービス事業者の定期巡回・随時対応サービスへの参入意欲の喚起</a:t>
                      </a:r>
                      <a:endParaRPr kumimoji="1" lang="ja-JP" altLang="en-US" sz="1400" dirty="0">
                        <a:latin typeface="+mj-ea"/>
                        <a:ea typeface="+mj-ea"/>
                      </a:endParaRPr>
                    </a:p>
                  </a:txBody>
                  <a:tcPr anchor="ctr"/>
                </a:tc>
                <a:tc>
                  <a:txBody>
                    <a:bodyPr/>
                    <a:lstStyle/>
                    <a:p>
                      <a:r>
                        <a:rPr kumimoji="1" lang="ja-JP" altLang="en-US" sz="1400" dirty="0" smtClean="0">
                          <a:latin typeface="+mj-ea"/>
                          <a:ea typeface="+mj-ea"/>
                        </a:rPr>
                        <a:t>・介護サービス事業者等</a:t>
                      </a:r>
                      <a:endParaRPr kumimoji="1" lang="ja-JP" altLang="en-US" sz="1400" dirty="0">
                        <a:latin typeface="+mj-ea"/>
                        <a:ea typeface="+mj-ea"/>
                      </a:endParaRPr>
                    </a:p>
                  </a:txBody>
                  <a:tcPr anchor="ctr"/>
                </a:tc>
              </a:tr>
              <a:tr h="683102">
                <a:tc>
                  <a:txBody>
                    <a:bodyPr/>
                    <a:lstStyle/>
                    <a:p>
                      <a:r>
                        <a:rPr kumimoji="1" lang="ja-JP" altLang="en-US" sz="1400" dirty="0" smtClean="0">
                          <a:latin typeface="+mj-ea"/>
                          <a:ea typeface="+mj-ea"/>
                        </a:rPr>
                        <a:t>活用研修会</a:t>
                      </a:r>
                      <a:endParaRPr kumimoji="1" lang="ja-JP" altLang="en-US" sz="1400" dirty="0">
                        <a:latin typeface="+mj-ea"/>
                        <a:ea typeface="+mj-ea"/>
                      </a:endParaRPr>
                    </a:p>
                  </a:txBody>
                  <a:tcPr anchor="ctr"/>
                </a:tc>
                <a:tc>
                  <a:txBody>
                    <a:bodyPr/>
                    <a:lstStyle/>
                    <a:p>
                      <a:r>
                        <a:rPr kumimoji="1" lang="ja-JP" altLang="en-US" sz="1400" dirty="0" smtClean="0">
                          <a:latin typeface="+mj-ea"/>
                          <a:ea typeface="+mj-ea"/>
                        </a:rPr>
                        <a:t>介護支援専門員等の定期巡回・随時対応サービスへの理解を深め、サービスの活用を促進</a:t>
                      </a:r>
                      <a:endParaRPr kumimoji="1" lang="ja-JP" altLang="en-US" sz="1400" dirty="0">
                        <a:latin typeface="+mj-ea"/>
                        <a:ea typeface="+mj-ea"/>
                      </a:endParaRPr>
                    </a:p>
                  </a:txBody>
                  <a:tcPr anchor="ctr"/>
                </a:tc>
                <a:tc>
                  <a:txBody>
                    <a:bodyPr/>
                    <a:lstStyle/>
                    <a:p>
                      <a:r>
                        <a:rPr kumimoji="1" lang="ja-JP" altLang="en-US" sz="1400" dirty="0" smtClean="0">
                          <a:latin typeface="+mj-ea"/>
                          <a:ea typeface="+mj-ea"/>
                        </a:rPr>
                        <a:t>・地域包括支援センター職員</a:t>
                      </a:r>
                      <a:endParaRPr kumimoji="1" lang="en-US" altLang="ja-JP" sz="1400" dirty="0" smtClean="0">
                        <a:latin typeface="+mj-ea"/>
                        <a:ea typeface="+mj-ea"/>
                      </a:endParaRPr>
                    </a:p>
                    <a:p>
                      <a:r>
                        <a:rPr kumimoji="1" lang="ja-JP" altLang="en-US" sz="1400" dirty="0" smtClean="0">
                          <a:latin typeface="+mj-ea"/>
                          <a:ea typeface="+mj-ea"/>
                        </a:rPr>
                        <a:t>・居宅介護支援事業所の介護支援専門員</a:t>
                      </a:r>
                      <a:endParaRPr kumimoji="1" lang="en-US" altLang="ja-JP" sz="1400" dirty="0" smtClean="0">
                        <a:latin typeface="+mj-ea"/>
                        <a:ea typeface="+mj-ea"/>
                      </a:endParaRPr>
                    </a:p>
                    <a:p>
                      <a:r>
                        <a:rPr kumimoji="1" lang="ja-JP" altLang="en-US" sz="1400" dirty="0" smtClean="0">
                          <a:latin typeface="+mj-ea"/>
                          <a:ea typeface="+mj-ea"/>
                        </a:rPr>
                        <a:t>・医療ソーシャルワーカー　等</a:t>
                      </a:r>
                      <a:endParaRPr kumimoji="1" lang="ja-JP" altLang="en-US" sz="1400" dirty="0">
                        <a:latin typeface="+mj-ea"/>
                        <a:ea typeface="+mj-ea"/>
                      </a:endParaRPr>
                    </a:p>
                  </a:txBody>
                  <a:tcPr anchor="ctr"/>
                </a:tc>
              </a:tr>
            </a:tbl>
          </a:graphicData>
        </a:graphic>
      </p:graphicFrame>
      <p:sp>
        <p:nvSpPr>
          <p:cNvPr id="10" name="正方形/長方形 9"/>
          <p:cNvSpPr/>
          <p:nvPr/>
        </p:nvSpPr>
        <p:spPr>
          <a:xfrm>
            <a:off x="110113" y="6608385"/>
            <a:ext cx="3211135" cy="276999"/>
          </a:xfrm>
          <a:prstGeom prst="rect">
            <a:avLst/>
          </a:prstGeom>
        </p:spPr>
        <p:txBody>
          <a:bodyPr wrap="none">
            <a:spAutoFit/>
          </a:bodyPr>
          <a:lstStyle/>
          <a:p>
            <a:r>
              <a:rPr lang="ja-JP" altLang="en-US" sz="1200" dirty="0" smtClean="0"/>
              <a:t>（所管課）　福岡県</a:t>
            </a:r>
            <a:r>
              <a:rPr lang="ja-JP" altLang="en-US" sz="1200" dirty="0"/>
              <a:t>保健医療介護部介護保険課</a:t>
            </a:r>
          </a:p>
        </p:txBody>
      </p:sp>
      <p:sp>
        <p:nvSpPr>
          <p:cNvPr id="11" name="正方形/長方形 10"/>
          <p:cNvSpPr/>
          <p:nvPr/>
        </p:nvSpPr>
        <p:spPr>
          <a:xfrm>
            <a:off x="107504" y="987650"/>
            <a:ext cx="4965942" cy="2232248"/>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r>
              <a:rPr lang="ja-JP" altLang="ja-JP" sz="1400" dirty="0" smtClean="0"/>
              <a:t>〇　</a:t>
            </a:r>
            <a:r>
              <a:rPr lang="ja-JP" altLang="en-US" sz="1400" spc="-80" dirty="0" smtClean="0"/>
              <a:t>平成２５年度県民意識調査では、高齢者・障害者分野において</a:t>
            </a:r>
            <a:r>
              <a:rPr lang="en-US" altLang="ja-JP" sz="1400" spc="-80" dirty="0" smtClean="0"/>
              <a:t> </a:t>
            </a:r>
          </a:p>
          <a:p>
            <a:r>
              <a:rPr lang="ja-JP" altLang="en-US" sz="1400" spc="-90" dirty="0" smtClean="0"/>
              <a:t>　　</a:t>
            </a:r>
            <a:r>
              <a:rPr lang="ja-JP" altLang="en-US" sz="1400" spc="30" dirty="0" smtClean="0"/>
              <a:t>「住み慣れた地域で暮らし続けるための支援」を求める意見</a:t>
            </a:r>
            <a:endParaRPr lang="en-US" altLang="ja-JP" sz="1400" spc="30" dirty="0" smtClean="0"/>
          </a:p>
          <a:p>
            <a:r>
              <a:rPr lang="ja-JP" altLang="en-US" sz="1400" dirty="0" smtClean="0"/>
              <a:t>    が最も多く、地域包括ケアシステムの必要性が明らかとなった</a:t>
            </a:r>
            <a:r>
              <a:rPr lang="ja-JP" altLang="ja-JP" sz="1400" dirty="0" smtClean="0"/>
              <a:t>。</a:t>
            </a:r>
            <a:endParaRPr lang="en-US" altLang="ja-JP" sz="1400" dirty="0" smtClean="0"/>
          </a:p>
          <a:p>
            <a:r>
              <a:rPr lang="ja-JP" altLang="en-US" sz="1400" dirty="0" smtClean="0"/>
              <a:t>〇　このため、県では、地域包括ケアシステムの中核的な役割を</a:t>
            </a:r>
            <a:endParaRPr lang="en-US" altLang="ja-JP" sz="1400" dirty="0" smtClean="0"/>
          </a:p>
          <a:p>
            <a:r>
              <a:rPr lang="ja-JP" altLang="en-US" sz="1400" dirty="0" smtClean="0"/>
              <a:t>　 担う定期巡回・随時対応サービスの普及に取り組むこととした。</a:t>
            </a:r>
            <a:endParaRPr lang="ja-JP" altLang="ja-JP" sz="1400" dirty="0" smtClean="0"/>
          </a:p>
          <a:p>
            <a:r>
              <a:rPr lang="ja-JP" altLang="ja-JP" sz="1400" dirty="0" smtClean="0"/>
              <a:t>〇　</a:t>
            </a:r>
            <a:r>
              <a:rPr lang="ja-JP" altLang="en-US" sz="1400" dirty="0" smtClean="0"/>
              <a:t>県内事業者への聴き取り等の結果、サービスの普及のため</a:t>
            </a:r>
            <a:endParaRPr lang="en-US" altLang="ja-JP" sz="1400" dirty="0" smtClean="0"/>
          </a:p>
          <a:p>
            <a:r>
              <a:rPr lang="en-US" altLang="ja-JP" sz="1400" dirty="0" smtClean="0"/>
              <a:t>    </a:t>
            </a:r>
            <a:r>
              <a:rPr lang="ja-JP" altLang="en-US" sz="1400" dirty="0" smtClean="0"/>
              <a:t>には、保険者や介護支援専門員、</a:t>
            </a:r>
            <a:r>
              <a:rPr lang="ja-JP" altLang="en-US" sz="1400" spc="90" dirty="0" smtClean="0"/>
              <a:t>事業者が</a:t>
            </a:r>
            <a:r>
              <a:rPr lang="ja-JP" altLang="en-US" sz="1400" dirty="0" smtClean="0"/>
              <a:t>サービスを正しく</a:t>
            </a:r>
            <a:endParaRPr lang="en-US" altLang="ja-JP" sz="1400" dirty="0" smtClean="0"/>
          </a:p>
          <a:p>
            <a:r>
              <a:rPr lang="en-US" altLang="ja-JP" sz="1400" dirty="0" smtClean="0"/>
              <a:t>    </a:t>
            </a:r>
            <a:r>
              <a:rPr lang="ja-JP" altLang="en-US" sz="1400" dirty="0" smtClean="0"/>
              <a:t>理解する</a:t>
            </a:r>
            <a:r>
              <a:rPr lang="ja-JP" altLang="ja-JP" sz="1400" dirty="0" smtClean="0"/>
              <a:t>必要</a:t>
            </a:r>
            <a:r>
              <a:rPr lang="ja-JP" altLang="en-US" sz="1400" dirty="0" smtClean="0"/>
              <a:t>が</a:t>
            </a:r>
            <a:r>
              <a:rPr lang="ja-JP" altLang="ja-JP" sz="1400" dirty="0" smtClean="0"/>
              <a:t>ある</a:t>
            </a:r>
            <a:r>
              <a:rPr lang="ja-JP" altLang="en-US" sz="1400" dirty="0" smtClean="0"/>
              <a:t>ことが明らかとなった</a:t>
            </a:r>
            <a:r>
              <a:rPr lang="ja-JP" altLang="ja-JP" sz="1400" dirty="0" smtClean="0"/>
              <a:t>。</a:t>
            </a:r>
          </a:p>
          <a:p>
            <a:r>
              <a:rPr lang="ja-JP" altLang="ja-JP" sz="1400" dirty="0" smtClean="0"/>
              <a:t>〇　平成２６年度から対象</a:t>
            </a:r>
            <a:r>
              <a:rPr lang="ja-JP" altLang="en-US" sz="1400" dirty="0" smtClean="0"/>
              <a:t>者</a:t>
            </a:r>
            <a:r>
              <a:rPr lang="ja-JP" altLang="ja-JP" sz="1400" dirty="0" smtClean="0"/>
              <a:t>別に研修会等を実施し、</a:t>
            </a:r>
            <a:r>
              <a:rPr lang="ja-JP" altLang="en-US" sz="1400" dirty="0" smtClean="0"/>
              <a:t>第６期計画</a:t>
            </a:r>
            <a:endParaRPr lang="en-US" altLang="ja-JP" sz="1400" dirty="0" smtClean="0"/>
          </a:p>
          <a:p>
            <a:r>
              <a:rPr lang="ja-JP" altLang="en-US" sz="1400" dirty="0" smtClean="0"/>
              <a:t>　 期間中における</a:t>
            </a:r>
            <a:r>
              <a:rPr lang="ja-JP" altLang="ja-JP" sz="1400" dirty="0" smtClean="0"/>
              <a:t>サービスの普及を図る</a:t>
            </a:r>
            <a:r>
              <a:rPr lang="ja-JP" altLang="en-US" sz="1400" dirty="0" smtClean="0"/>
              <a:t>こととした</a:t>
            </a:r>
            <a:r>
              <a:rPr lang="ja-JP" altLang="ja-JP" sz="1400" dirty="0" smtClean="0"/>
              <a:t>。</a:t>
            </a:r>
            <a:endParaRPr lang="ja-JP" altLang="ja-JP" sz="1400" dirty="0"/>
          </a:p>
        </p:txBody>
      </p:sp>
      <p:sp>
        <p:nvSpPr>
          <p:cNvPr id="13" name="ホームベース 12"/>
          <p:cNvSpPr/>
          <p:nvPr/>
        </p:nvSpPr>
        <p:spPr>
          <a:xfrm>
            <a:off x="107504" y="3435922"/>
            <a:ext cx="1224136" cy="360040"/>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smtClean="0">
                <a:latin typeface="HG丸ｺﾞｼｯｸM-PRO" panose="020F0600000000000000" pitchFamily="50" charset="-128"/>
                <a:ea typeface="HG丸ｺﾞｼｯｸM-PRO" panose="020F0600000000000000" pitchFamily="50" charset="-128"/>
              </a:rPr>
              <a:t>ポイント</a:t>
            </a:r>
            <a:endParaRPr kumimoji="1" lang="ja-JP" altLang="en-US" sz="1600" dirty="0">
              <a:latin typeface="HG丸ｺﾞｼｯｸM-PRO" panose="020F0600000000000000" pitchFamily="50" charset="-128"/>
              <a:ea typeface="HG丸ｺﾞｼｯｸM-PRO" panose="020F0600000000000000" pitchFamily="50" charset="-128"/>
            </a:endParaRP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4075" y="987650"/>
            <a:ext cx="3720413" cy="2232248"/>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正方形/長方形 14"/>
          <p:cNvSpPr/>
          <p:nvPr/>
        </p:nvSpPr>
        <p:spPr>
          <a:xfrm>
            <a:off x="5815186" y="1806932"/>
            <a:ext cx="723275" cy="253916"/>
          </a:xfrm>
          <a:prstGeom prst="rect">
            <a:avLst/>
          </a:prstGeom>
        </p:spPr>
        <p:txBody>
          <a:bodyPr wrap="none">
            <a:spAutoFit/>
          </a:bodyPr>
          <a:lstStyle/>
          <a:p>
            <a:pPr algn="ctr"/>
            <a:r>
              <a:rPr lang="ja-JP" altLang="en-US" sz="1050" dirty="0"/>
              <a:t>福岡市④</a:t>
            </a:r>
          </a:p>
        </p:txBody>
      </p:sp>
      <p:sp>
        <p:nvSpPr>
          <p:cNvPr id="20" name="正方形/長方形 19"/>
          <p:cNvSpPr/>
          <p:nvPr/>
        </p:nvSpPr>
        <p:spPr>
          <a:xfrm>
            <a:off x="5648925" y="1988840"/>
            <a:ext cx="723275" cy="253916"/>
          </a:xfrm>
          <a:prstGeom prst="rect">
            <a:avLst/>
          </a:prstGeom>
        </p:spPr>
        <p:txBody>
          <a:bodyPr wrap="none">
            <a:spAutoFit/>
          </a:bodyPr>
          <a:lstStyle/>
          <a:p>
            <a:pPr algn="ctr"/>
            <a:r>
              <a:rPr lang="ja-JP" altLang="en-US" sz="1050" dirty="0" smtClean="0"/>
              <a:t>糸島市</a:t>
            </a:r>
            <a:r>
              <a:rPr lang="ja-JP" altLang="en-US" sz="1050" dirty="0"/>
              <a:t>①</a:t>
            </a:r>
          </a:p>
        </p:txBody>
      </p:sp>
      <p:sp>
        <p:nvSpPr>
          <p:cNvPr id="21" name="正方形/長方形 20"/>
          <p:cNvSpPr/>
          <p:nvPr/>
        </p:nvSpPr>
        <p:spPr>
          <a:xfrm>
            <a:off x="6732240" y="2007890"/>
            <a:ext cx="723275" cy="253916"/>
          </a:xfrm>
          <a:prstGeom prst="rect">
            <a:avLst/>
          </a:prstGeom>
        </p:spPr>
        <p:txBody>
          <a:bodyPr wrap="none">
            <a:spAutoFit/>
          </a:bodyPr>
          <a:lstStyle/>
          <a:p>
            <a:pPr algn="ctr"/>
            <a:r>
              <a:rPr lang="ja-JP" altLang="en-US" sz="1050" dirty="0" smtClean="0"/>
              <a:t>春日市</a:t>
            </a:r>
            <a:r>
              <a:rPr lang="ja-JP" altLang="en-US" sz="1050" dirty="0"/>
              <a:t>①</a:t>
            </a:r>
          </a:p>
        </p:txBody>
      </p:sp>
      <p:sp>
        <p:nvSpPr>
          <p:cNvPr id="22" name="正方形/長方形 21"/>
          <p:cNvSpPr/>
          <p:nvPr/>
        </p:nvSpPr>
        <p:spPr>
          <a:xfrm>
            <a:off x="7226478" y="1845032"/>
            <a:ext cx="1800493" cy="253916"/>
          </a:xfrm>
          <a:prstGeom prst="rect">
            <a:avLst/>
          </a:prstGeom>
          <a:noFill/>
        </p:spPr>
        <p:txBody>
          <a:bodyPr wrap="none">
            <a:spAutoFit/>
          </a:bodyPr>
          <a:lstStyle/>
          <a:p>
            <a:pPr algn="ctr"/>
            <a:r>
              <a:rPr lang="ja-JP" altLang="en-US" sz="1050" dirty="0" smtClean="0"/>
              <a:t>福岡県介護保険広域連合①</a:t>
            </a:r>
            <a:endParaRPr lang="ja-JP" altLang="en-US" sz="1050" dirty="0"/>
          </a:p>
        </p:txBody>
      </p:sp>
      <p:sp>
        <p:nvSpPr>
          <p:cNvPr id="23" name="正方形/長方形 22"/>
          <p:cNvSpPr/>
          <p:nvPr/>
        </p:nvSpPr>
        <p:spPr>
          <a:xfrm>
            <a:off x="7524328" y="1237790"/>
            <a:ext cx="857927" cy="253916"/>
          </a:xfrm>
          <a:prstGeom prst="rect">
            <a:avLst/>
          </a:prstGeom>
        </p:spPr>
        <p:txBody>
          <a:bodyPr wrap="none">
            <a:spAutoFit/>
          </a:bodyPr>
          <a:lstStyle/>
          <a:p>
            <a:pPr algn="ctr"/>
            <a:r>
              <a:rPr lang="ja-JP" altLang="en-US" sz="1050" dirty="0" smtClean="0"/>
              <a:t>北九州市</a:t>
            </a:r>
            <a:r>
              <a:rPr lang="ja-JP" altLang="en-US" sz="1050" dirty="0"/>
              <a:t>③</a:t>
            </a:r>
          </a:p>
        </p:txBody>
      </p:sp>
      <p:sp>
        <p:nvSpPr>
          <p:cNvPr id="24" name="正方形/長方形 23"/>
          <p:cNvSpPr/>
          <p:nvPr/>
        </p:nvSpPr>
        <p:spPr>
          <a:xfrm>
            <a:off x="6460062" y="2238980"/>
            <a:ext cx="723276" cy="253916"/>
          </a:xfrm>
          <a:prstGeom prst="rect">
            <a:avLst/>
          </a:prstGeom>
        </p:spPr>
        <p:txBody>
          <a:bodyPr wrap="none">
            <a:spAutoFit/>
          </a:bodyPr>
          <a:lstStyle/>
          <a:p>
            <a:pPr algn="ctr"/>
            <a:r>
              <a:rPr lang="ja-JP" altLang="en-US" sz="1050" dirty="0"/>
              <a:t>小郡</a:t>
            </a:r>
            <a:r>
              <a:rPr lang="ja-JP" altLang="en-US" sz="1050" dirty="0" smtClean="0"/>
              <a:t>市</a:t>
            </a:r>
            <a:r>
              <a:rPr lang="ja-JP" altLang="en-US" sz="1050" dirty="0"/>
              <a:t>①</a:t>
            </a:r>
          </a:p>
        </p:txBody>
      </p:sp>
      <p:sp>
        <p:nvSpPr>
          <p:cNvPr id="25" name="正方形/長方形 24"/>
          <p:cNvSpPr/>
          <p:nvPr/>
        </p:nvSpPr>
        <p:spPr>
          <a:xfrm>
            <a:off x="6234352" y="2455004"/>
            <a:ext cx="857928" cy="253916"/>
          </a:xfrm>
          <a:prstGeom prst="rect">
            <a:avLst/>
          </a:prstGeom>
        </p:spPr>
        <p:txBody>
          <a:bodyPr wrap="none">
            <a:spAutoFit/>
          </a:bodyPr>
          <a:lstStyle/>
          <a:p>
            <a:pPr algn="r"/>
            <a:r>
              <a:rPr lang="ja-JP" altLang="en-US" sz="1050" dirty="0"/>
              <a:t>久留米</a:t>
            </a:r>
            <a:r>
              <a:rPr lang="ja-JP" altLang="en-US" sz="1050" dirty="0" smtClean="0"/>
              <a:t>市</a:t>
            </a:r>
            <a:r>
              <a:rPr lang="ja-JP" altLang="en-US" sz="1050" dirty="0"/>
              <a:t>①</a:t>
            </a:r>
          </a:p>
        </p:txBody>
      </p:sp>
      <p:sp>
        <p:nvSpPr>
          <p:cNvPr id="17" name="正方形/長方形 16"/>
          <p:cNvSpPr/>
          <p:nvPr/>
        </p:nvSpPr>
        <p:spPr>
          <a:xfrm>
            <a:off x="5182479" y="672951"/>
            <a:ext cx="3457998" cy="307777"/>
          </a:xfrm>
          <a:prstGeom prst="rect">
            <a:avLst/>
          </a:prstGeom>
        </p:spPr>
        <p:txBody>
          <a:bodyPr wrap="none">
            <a:spAutoFit/>
          </a:bodyPr>
          <a:lstStyle/>
          <a:p>
            <a:r>
              <a:rPr lang="en-US" altLang="ja-JP" sz="1400" dirty="0">
                <a:latin typeface="+mj-ea"/>
                <a:ea typeface="+mj-ea"/>
              </a:rPr>
              <a:t>【</a:t>
            </a:r>
            <a:r>
              <a:rPr lang="ja-JP" altLang="en-US" sz="1400" dirty="0">
                <a:latin typeface="+mj-ea"/>
                <a:ea typeface="+mj-ea"/>
              </a:rPr>
              <a:t>定期巡回・随時対応サービスの実施状況</a:t>
            </a:r>
            <a:r>
              <a:rPr lang="en-US" altLang="ja-JP" sz="1400" dirty="0">
                <a:latin typeface="+mj-ea"/>
                <a:ea typeface="+mj-ea"/>
              </a:rPr>
              <a:t>】</a:t>
            </a:r>
            <a:endParaRPr lang="ja-JP" altLang="en-US" sz="1400" dirty="0">
              <a:latin typeface="+mj-ea"/>
              <a:ea typeface="+mj-ea"/>
            </a:endParaRPr>
          </a:p>
        </p:txBody>
      </p:sp>
      <p:sp>
        <p:nvSpPr>
          <p:cNvPr id="18" name="正方形/長方形 17"/>
          <p:cNvSpPr/>
          <p:nvPr/>
        </p:nvSpPr>
        <p:spPr>
          <a:xfrm>
            <a:off x="5292080" y="1014844"/>
            <a:ext cx="1593994" cy="253916"/>
          </a:xfrm>
          <a:prstGeom prst="rect">
            <a:avLst/>
          </a:prstGeom>
          <a:solidFill>
            <a:schemeClr val="bg1"/>
          </a:solidFill>
          <a:ln>
            <a:solidFill>
              <a:schemeClr val="tx1"/>
            </a:solidFill>
            <a:prstDash val="sysDot"/>
          </a:ln>
        </p:spPr>
        <p:txBody>
          <a:bodyPr wrap="square" anchor="ctr" anchorCtr="0">
            <a:spAutoFit/>
          </a:bodyPr>
          <a:lstStyle/>
          <a:p>
            <a:pPr algn="ctr"/>
            <a:r>
              <a:rPr lang="ja-JP" altLang="en-US" sz="1050" dirty="0" smtClean="0">
                <a:latin typeface="+mj-ea"/>
                <a:ea typeface="+mj-ea"/>
              </a:rPr>
              <a:t>県内：</a:t>
            </a:r>
            <a:r>
              <a:rPr lang="en-US" altLang="ja-JP" sz="1050" dirty="0" smtClean="0">
                <a:latin typeface="+mj-ea"/>
                <a:ea typeface="+mj-ea"/>
              </a:rPr>
              <a:t>7</a:t>
            </a:r>
            <a:r>
              <a:rPr lang="ja-JP" altLang="en-US" sz="1050" dirty="0" smtClean="0">
                <a:latin typeface="+mj-ea"/>
                <a:ea typeface="+mj-ea"/>
              </a:rPr>
              <a:t>保険者</a:t>
            </a:r>
            <a:r>
              <a:rPr lang="en-US" altLang="ja-JP" sz="1050" dirty="0" smtClean="0">
                <a:latin typeface="+mj-ea"/>
                <a:ea typeface="+mj-ea"/>
              </a:rPr>
              <a:t>15</a:t>
            </a:r>
            <a:r>
              <a:rPr lang="ja-JP" altLang="en-US" sz="1050" dirty="0">
                <a:latin typeface="+mj-ea"/>
                <a:ea typeface="+mj-ea"/>
              </a:rPr>
              <a:t>事業所</a:t>
            </a:r>
          </a:p>
        </p:txBody>
      </p:sp>
      <p:sp>
        <p:nvSpPr>
          <p:cNvPr id="19" name="正方形/長方形 18"/>
          <p:cNvSpPr/>
          <p:nvPr/>
        </p:nvSpPr>
        <p:spPr>
          <a:xfrm>
            <a:off x="35496" y="620688"/>
            <a:ext cx="1928733" cy="338554"/>
          </a:xfrm>
          <a:prstGeom prst="rect">
            <a:avLst/>
          </a:prstGeom>
        </p:spPr>
        <p:txBody>
          <a:bodyPr wrap="none">
            <a:spAutoFit/>
          </a:bodyPr>
          <a:lstStyle/>
          <a:p>
            <a:r>
              <a:rPr lang="en-US" altLang="ja-JP" sz="1600" dirty="0">
                <a:latin typeface="+mj-ea"/>
                <a:ea typeface="+mj-ea"/>
              </a:rPr>
              <a:t>【</a:t>
            </a:r>
            <a:r>
              <a:rPr lang="ja-JP" altLang="en-US" sz="1600" dirty="0">
                <a:latin typeface="+mj-ea"/>
                <a:ea typeface="+mj-ea"/>
              </a:rPr>
              <a:t>背景</a:t>
            </a:r>
            <a:r>
              <a:rPr lang="ja-JP" altLang="en-US" sz="1600" dirty="0" smtClean="0">
                <a:latin typeface="+mj-ea"/>
                <a:ea typeface="+mj-ea"/>
              </a:rPr>
              <a:t>・実施の経緯</a:t>
            </a:r>
            <a:r>
              <a:rPr lang="en-US" altLang="ja-JP" sz="1600" dirty="0" smtClean="0">
                <a:latin typeface="+mj-ea"/>
                <a:ea typeface="+mj-ea"/>
              </a:rPr>
              <a:t>】</a:t>
            </a:r>
            <a:endParaRPr lang="en-US" altLang="ja-JP" sz="1600" dirty="0">
              <a:latin typeface="+mj-ea"/>
              <a:ea typeface="+mj-ea"/>
            </a:endParaRPr>
          </a:p>
        </p:txBody>
      </p:sp>
      <p:sp>
        <p:nvSpPr>
          <p:cNvPr id="31" name="正方形/長方形 30"/>
          <p:cNvSpPr/>
          <p:nvPr/>
        </p:nvSpPr>
        <p:spPr>
          <a:xfrm>
            <a:off x="35496" y="3861048"/>
            <a:ext cx="1210588" cy="338554"/>
          </a:xfrm>
          <a:prstGeom prst="rect">
            <a:avLst/>
          </a:prstGeom>
        </p:spPr>
        <p:txBody>
          <a:bodyPr wrap="none">
            <a:spAutoFit/>
          </a:bodyPr>
          <a:lstStyle/>
          <a:p>
            <a:r>
              <a:rPr lang="en-US" altLang="ja-JP" sz="1600" dirty="0" smtClean="0">
                <a:latin typeface="+mj-ea"/>
                <a:ea typeface="+mj-ea"/>
              </a:rPr>
              <a:t>【</a:t>
            </a:r>
            <a:r>
              <a:rPr lang="ja-JP" altLang="en-US" sz="1600" dirty="0" smtClean="0">
                <a:latin typeface="+mj-ea"/>
                <a:ea typeface="+mj-ea"/>
              </a:rPr>
              <a:t>事業概要</a:t>
            </a:r>
            <a:r>
              <a:rPr lang="en-US" altLang="ja-JP" sz="1600" dirty="0" smtClean="0">
                <a:latin typeface="+mj-ea"/>
                <a:ea typeface="+mj-ea"/>
              </a:rPr>
              <a:t>】</a:t>
            </a:r>
            <a:endParaRPr lang="en-US" altLang="ja-JP" sz="1600" dirty="0">
              <a:latin typeface="+mj-ea"/>
              <a:ea typeface="+mj-ea"/>
            </a:endParaRPr>
          </a:p>
        </p:txBody>
      </p:sp>
      <p:sp>
        <p:nvSpPr>
          <p:cNvPr id="26" name="正方形/長方形 25"/>
          <p:cNvSpPr/>
          <p:nvPr/>
        </p:nvSpPr>
        <p:spPr>
          <a:xfrm>
            <a:off x="7635278" y="2959060"/>
            <a:ext cx="1329210" cy="253916"/>
          </a:xfrm>
          <a:prstGeom prst="rect">
            <a:avLst/>
          </a:prstGeom>
        </p:spPr>
        <p:txBody>
          <a:bodyPr wrap="none">
            <a:spAutoFit/>
          </a:bodyPr>
          <a:lstStyle/>
          <a:p>
            <a:pPr algn="r"/>
            <a:r>
              <a:rPr lang="ja-JP" altLang="en-US" sz="1050" dirty="0">
                <a:latin typeface="+mj-ea"/>
                <a:ea typeface="+mj-ea"/>
              </a:rPr>
              <a:t>（平成</a:t>
            </a:r>
            <a:r>
              <a:rPr lang="en-US" altLang="ja-JP" sz="1050" dirty="0">
                <a:latin typeface="+mj-ea"/>
                <a:ea typeface="+mj-ea"/>
              </a:rPr>
              <a:t>26</a:t>
            </a:r>
            <a:r>
              <a:rPr lang="ja-JP" altLang="en-US" sz="1050" dirty="0">
                <a:latin typeface="+mj-ea"/>
                <a:ea typeface="+mj-ea"/>
              </a:rPr>
              <a:t>年</a:t>
            </a:r>
            <a:r>
              <a:rPr lang="en-US" altLang="ja-JP" sz="1050" dirty="0">
                <a:latin typeface="+mj-ea"/>
                <a:ea typeface="+mj-ea"/>
              </a:rPr>
              <a:t>4</a:t>
            </a:r>
            <a:r>
              <a:rPr lang="ja-JP" altLang="en-US" sz="1050" dirty="0">
                <a:latin typeface="+mj-ea"/>
                <a:ea typeface="+mj-ea"/>
              </a:rPr>
              <a:t>月現在）</a:t>
            </a:r>
          </a:p>
        </p:txBody>
      </p:sp>
      <p:sp>
        <p:nvSpPr>
          <p:cNvPr id="27" name="正方形/長方形 26"/>
          <p:cNvSpPr/>
          <p:nvPr/>
        </p:nvSpPr>
        <p:spPr>
          <a:xfrm rot="5400000">
            <a:off x="-155319" y="33545"/>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334</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7669829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4488" y="980728"/>
            <a:ext cx="3720000" cy="223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ctrTitle"/>
          </p:nvPr>
        </p:nvSpPr>
        <p:spPr>
          <a:xfrm>
            <a:off x="0" y="1"/>
            <a:ext cx="9144000" cy="540000"/>
          </a:xfrm>
          <a:solidFill>
            <a:schemeClr val="accent1">
              <a:lumMod val="40000"/>
              <a:lumOff val="60000"/>
            </a:schemeClr>
          </a:solidFill>
          <a:ln>
            <a:noFill/>
          </a:ln>
        </p:spPr>
        <p:txBody>
          <a:bodyPr>
            <a:normAutofit/>
          </a:bodyPr>
          <a:lstStyle/>
          <a:p>
            <a:pPr algn="l"/>
            <a:r>
              <a:rPr kumimoji="1" lang="ja-JP" altLang="en-US" sz="2000" dirty="0" smtClean="0"/>
              <a:t>　定期巡回・随時対応サービスの普及に向けた自治体の取組➁（富山県）</a:t>
            </a:r>
            <a:endParaRPr kumimoji="1" lang="ja-JP" altLang="en-US" sz="2000" dirty="0"/>
          </a:p>
        </p:txBody>
      </p:sp>
      <p:sp>
        <p:nvSpPr>
          <p:cNvPr id="4" name="正方形/長方形 3"/>
          <p:cNvSpPr/>
          <p:nvPr/>
        </p:nvSpPr>
        <p:spPr>
          <a:xfrm>
            <a:off x="971600" y="3445447"/>
            <a:ext cx="8033924" cy="360000"/>
          </a:xfrm>
          <a:prstGeom prst="rect">
            <a:avLst/>
          </a:prstGeom>
          <a:solidFill>
            <a:schemeClr val="tx2">
              <a:lumMod val="20000"/>
              <a:lumOff val="80000"/>
            </a:schemeClr>
          </a:solidFill>
          <a:ln w="12700">
            <a:noFill/>
          </a:ln>
        </p:spPr>
        <p:style>
          <a:lnRef idx="2">
            <a:schemeClr val="dk1"/>
          </a:lnRef>
          <a:fillRef idx="1">
            <a:schemeClr val="lt1"/>
          </a:fillRef>
          <a:effectRef idx="0">
            <a:schemeClr val="dk1"/>
          </a:effectRef>
          <a:fontRef idx="minor">
            <a:schemeClr val="dk1"/>
          </a:fontRef>
        </p:style>
        <p:txBody>
          <a:bodyPr rtlCol="0" anchor="ctr"/>
          <a:lstStyle/>
          <a:p>
            <a:r>
              <a:rPr kumimoji="1" lang="ja-JP" altLang="en-US" sz="1600" dirty="0" smtClean="0">
                <a:latin typeface="HG丸ｺﾞｼｯｸM-PRO" panose="020F0600000000000000" pitchFamily="50" charset="-128"/>
                <a:ea typeface="HG丸ｺﾞｼｯｸM-PRO" panose="020F0600000000000000" pitchFamily="50" charset="-128"/>
              </a:rPr>
              <a:t>　　新たに参入する事業者への経営支援アドバイザーの派遣</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10" name="正方形/長方形 9"/>
          <p:cNvSpPr/>
          <p:nvPr/>
        </p:nvSpPr>
        <p:spPr>
          <a:xfrm>
            <a:off x="110113" y="6608385"/>
            <a:ext cx="2595582" cy="276999"/>
          </a:xfrm>
          <a:prstGeom prst="rect">
            <a:avLst/>
          </a:prstGeom>
        </p:spPr>
        <p:txBody>
          <a:bodyPr wrap="none">
            <a:spAutoFit/>
          </a:bodyPr>
          <a:lstStyle/>
          <a:p>
            <a:r>
              <a:rPr lang="ja-JP" altLang="en-US" sz="1200" dirty="0" smtClean="0"/>
              <a:t>（所管課）　富山県厚生部高齢福祉課</a:t>
            </a:r>
            <a:endParaRPr lang="ja-JP" altLang="en-US" sz="1200" dirty="0"/>
          </a:p>
        </p:txBody>
      </p:sp>
      <p:sp>
        <p:nvSpPr>
          <p:cNvPr id="11" name="正方形/長方形 10"/>
          <p:cNvSpPr/>
          <p:nvPr/>
        </p:nvSpPr>
        <p:spPr>
          <a:xfrm>
            <a:off x="107504" y="987650"/>
            <a:ext cx="4965942" cy="2232248"/>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pPr marL="180975" indent="-180975"/>
            <a:r>
              <a:rPr lang="ja-JP" altLang="en-US" sz="1400" dirty="0" smtClean="0">
                <a:latin typeface="+mj-ea"/>
                <a:ea typeface="+mj-ea"/>
              </a:rPr>
              <a:t>○　県内の定期</a:t>
            </a:r>
            <a:r>
              <a:rPr lang="ja-JP" altLang="en-US" sz="1400" dirty="0">
                <a:latin typeface="+mj-ea"/>
                <a:ea typeface="+mj-ea"/>
              </a:rPr>
              <a:t>巡回・随時対応型訪問介護</a:t>
            </a:r>
            <a:r>
              <a:rPr lang="ja-JP" altLang="en-US" sz="1400" dirty="0" smtClean="0">
                <a:latin typeface="+mj-ea"/>
                <a:ea typeface="+mj-ea"/>
              </a:rPr>
              <a:t>看護サービス参入状況は、１</a:t>
            </a:r>
            <a:r>
              <a:rPr lang="ja-JP" altLang="en-US" sz="1400" dirty="0">
                <a:latin typeface="+mj-ea"/>
                <a:ea typeface="+mj-ea"/>
              </a:rPr>
              <a:t>事</a:t>
            </a:r>
            <a:r>
              <a:rPr lang="ja-JP" altLang="en-US" sz="1400" dirty="0" smtClean="0">
                <a:latin typeface="+mj-ea"/>
                <a:ea typeface="+mj-ea"/>
              </a:rPr>
              <a:t>業者（平成２４年度末時点）に止まっていた。</a:t>
            </a:r>
          </a:p>
          <a:p>
            <a:pPr marL="180975" indent="-180975"/>
            <a:r>
              <a:rPr lang="ja-JP" altLang="en-US" sz="1400" dirty="0" smtClean="0">
                <a:latin typeface="+mj-ea"/>
                <a:ea typeface="+mj-ea"/>
              </a:rPr>
              <a:t>○　参入意向を持つ事業者はあったが、事業の採算性や事業内容への不安の声があり、当該サービス</a:t>
            </a:r>
            <a:r>
              <a:rPr lang="ja-JP" altLang="en-US" sz="1400" dirty="0">
                <a:latin typeface="+mj-ea"/>
                <a:ea typeface="+mj-ea"/>
              </a:rPr>
              <a:t>に</a:t>
            </a:r>
            <a:r>
              <a:rPr lang="ja-JP" altLang="en-US" sz="1400" dirty="0" smtClean="0">
                <a:latin typeface="+mj-ea"/>
                <a:ea typeface="+mj-ea"/>
              </a:rPr>
              <a:t>対する事業者の理解を深める支援事業に取り組むこととした。</a:t>
            </a:r>
            <a:endParaRPr lang="en-US" altLang="ja-JP" sz="1400" dirty="0" smtClean="0">
              <a:latin typeface="+mj-ea"/>
              <a:ea typeface="+mj-ea"/>
            </a:endParaRPr>
          </a:p>
          <a:p>
            <a:pPr marL="180975" indent="-180975"/>
            <a:r>
              <a:rPr lang="ja-JP" altLang="en-US" sz="1400" dirty="0" smtClean="0">
                <a:latin typeface="+mj-ea"/>
                <a:ea typeface="+mj-ea"/>
              </a:rPr>
              <a:t>○　県では、民間企業向けに</a:t>
            </a:r>
            <a:r>
              <a:rPr lang="ja-JP" altLang="en-US" sz="1400" dirty="0">
                <a:latin typeface="+mj-ea"/>
                <a:ea typeface="+mj-ea"/>
              </a:rPr>
              <a:t>専門家</a:t>
            </a:r>
            <a:r>
              <a:rPr lang="ja-JP" altLang="en-US" sz="1400" dirty="0" smtClean="0">
                <a:latin typeface="+mj-ea"/>
                <a:ea typeface="+mj-ea"/>
              </a:rPr>
              <a:t>をアドバイザーとして派遣する事業を実施しており、このスキームを活用。</a:t>
            </a:r>
            <a:r>
              <a:rPr lang="ja-JP" altLang="en-US" sz="1400" dirty="0">
                <a:latin typeface="+mj-ea"/>
                <a:ea typeface="+mj-ea"/>
              </a:rPr>
              <a:t>　</a:t>
            </a:r>
            <a:endParaRPr lang="en-US" altLang="ja-JP" sz="1400" dirty="0" smtClean="0">
              <a:latin typeface="+mj-ea"/>
              <a:ea typeface="+mj-ea"/>
            </a:endParaRPr>
          </a:p>
          <a:p>
            <a:pPr marL="180975" indent="-180975"/>
            <a:r>
              <a:rPr lang="ja-JP" altLang="en-US" sz="1400" dirty="0" smtClean="0">
                <a:latin typeface="+mj-ea"/>
                <a:ea typeface="+mj-ea"/>
              </a:rPr>
              <a:t>○　事業者向けのセミナーにより派遣事業の活用を周知。</a:t>
            </a:r>
          </a:p>
          <a:p>
            <a:pPr marL="180975" indent="-180975"/>
            <a:r>
              <a:rPr lang="ja-JP" altLang="en-US" sz="1400" dirty="0" smtClean="0">
                <a:latin typeface="+mj-ea"/>
                <a:ea typeface="+mj-ea"/>
              </a:rPr>
              <a:t>○　この取組により、当該サービスへの参入を</a:t>
            </a:r>
            <a:r>
              <a:rPr lang="ja-JP" altLang="en-US" sz="1400" smtClean="0">
                <a:latin typeface="+mj-ea"/>
                <a:ea typeface="+mj-ea"/>
              </a:rPr>
              <a:t>具体的に検討する事</a:t>
            </a:r>
            <a:r>
              <a:rPr lang="ja-JP" altLang="en-US" sz="1400" dirty="0" smtClean="0">
                <a:latin typeface="+mj-ea"/>
                <a:ea typeface="+mj-ea"/>
              </a:rPr>
              <a:t>業者が</a:t>
            </a:r>
            <a:r>
              <a:rPr lang="ja-JP" altLang="en-US" sz="1400" smtClean="0">
                <a:latin typeface="+mj-ea"/>
                <a:ea typeface="+mj-ea"/>
              </a:rPr>
              <a:t>増加。</a:t>
            </a:r>
            <a:endParaRPr lang="en-US" altLang="ja-JP" sz="1400" dirty="0" smtClean="0">
              <a:latin typeface="+mj-ea"/>
              <a:ea typeface="+mj-ea"/>
            </a:endParaRPr>
          </a:p>
        </p:txBody>
      </p:sp>
      <p:sp>
        <p:nvSpPr>
          <p:cNvPr id="13" name="ホームベース 12"/>
          <p:cNvSpPr/>
          <p:nvPr/>
        </p:nvSpPr>
        <p:spPr>
          <a:xfrm>
            <a:off x="107504" y="3435922"/>
            <a:ext cx="1224136" cy="360040"/>
          </a:xfrm>
          <a:prstGeom prst="homePlat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dirty="0" smtClean="0">
                <a:latin typeface="HG丸ｺﾞｼｯｸM-PRO" panose="020F0600000000000000" pitchFamily="50" charset="-128"/>
                <a:ea typeface="HG丸ｺﾞｼｯｸM-PRO" panose="020F0600000000000000" pitchFamily="50" charset="-128"/>
              </a:rPr>
              <a:t>ポイント</a:t>
            </a:r>
            <a:endParaRPr kumimoji="1" lang="ja-JP" altLang="en-US" sz="1600" dirty="0">
              <a:latin typeface="HG丸ｺﾞｼｯｸM-PRO" panose="020F0600000000000000" pitchFamily="50" charset="-128"/>
              <a:ea typeface="HG丸ｺﾞｼｯｸM-PRO" panose="020F0600000000000000" pitchFamily="50" charset="-128"/>
            </a:endParaRPr>
          </a:p>
        </p:txBody>
      </p:sp>
      <p:sp>
        <p:nvSpPr>
          <p:cNvPr id="15" name="正方形/長方形 14"/>
          <p:cNvSpPr/>
          <p:nvPr/>
        </p:nvSpPr>
        <p:spPr>
          <a:xfrm>
            <a:off x="6732240" y="2276872"/>
            <a:ext cx="723275" cy="253916"/>
          </a:xfrm>
          <a:prstGeom prst="rect">
            <a:avLst/>
          </a:prstGeom>
        </p:spPr>
        <p:txBody>
          <a:bodyPr wrap="none">
            <a:spAutoFit/>
          </a:bodyPr>
          <a:lstStyle/>
          <a:p>
            <a:pPr algn="ctr"/>
            <a:r>
              <a:rPr lang="ja-JP" altLang="en-US" sz="1050" dirty="0" smtClean="0"/>
              <a:t>富山市</a:t>
            </a:r>
            <a:r>
              <a:rPr lang="ja-JP" altLang="en-US" sz="1050" dirty="0"/>
              <a:t>③</a:t>
            </a:r>
          </a:p>
        </p:txBody>
      </p:sp>
      <p:sp>
        <p:nvSpPr>
          <p:cNvPr id="20" name="正方形/長方形 19"/>
          <p:cNvSpPr/>
          <p:nvPr/>
        </p:nvSpPr>
        <p:spPr>
          <a:xfrm>
            <a:off x="6444208" y="1729383"/>
            <a:ext cx="723276" cy="253916"/>
          </a:xfrm>
          <a:prstGeom prst="rect">
            <a:avLst/>
          </a:prstGeom>
        </p:spPr>
        <p:txBody>
          <a:bodyPr wrap="none">
            <a:spAutoFit/>
          </a:bodyPr>
          <a:lstStyle/>
          <a:p>
            <a:pPr algn="ctr"/>
            <a:r>
              <a:rPr lang="ja-JP" altLang="en-US" sz="1050" dirty="0"/>
              <a:t>射水</a:t>
            </a:r>
            <a:r>
              <a:rPr lang="ja-JP" altLang="en-US" sz="1050" dirty="0" smtClean="0"/>
              <a:t>市</a:t>
            </a:r>
            <a:r>
              <a:rPr lang="ja-JP" altLang="en-US" sz="1050" dirty="0"/>
              <a:t>①</a:t>
            </a:r>
          </a:p>
        </p:txBody>
      </p:sp>
      <p:sp>
        <p:nvSpPr>
          <p:cNvPr id="21" name="正方形/長方形 20"/>
          <p:cNvSpPr/>
          <p:nvPr/>
        </p:nvSpPr>
        <p:spPr>
          <a:xfrm>
            <a:off x="5864948" y="1628800"/>
            <a:ext cx="723276" cy="253916"/>
          </a:xfrm>
          <a:prstGeom prst="rect">
            <a:avLst/>
          </a:prstGeom>
        </p:spPr>
        <p:txBody>
          <a:bodyPr wrap="none">
            <a:spAutoFit/>
          </a:bodyPr>
          <a:lstStyle/>
          <a:p>
            <a:pPr algn="ctr"/>
            <a:r>
              <a:rPr lang="ja-JP" altLang="en-US" sz="1050" dirty="0"/>
              <a:t>高岡市</a:t>
            </a:r>
            <a:r>
              <a:rPr lang="ja-JP" altLang="en-US" sz="1050" dirty="0" smtClean="0"/>
              <a:t>①</a:t>
            </a:r>
            <a:endParaRPr lang="ja-JP" altLang="en-US" sz="1050" dirty="0"/>
          </a:p>
        </p:txBody>
      </p:sp>
      <p:sp>
        <p:nvSpPr>
          <p:cNvPr id="22" name="正方形/長方形 21"/>
          <p:cNvSpPr/>
          <p:nvPr/>
        </p:nvSpPr>
        <p:spPr>
          <a:xfrm>
            <a:off x="7164288" y="1124744"/>
            <a:ext cx="1665841" cy="253916"/>
          </a:xfrm>
          <a:prstGeom prst="rect">
            <a:avLst/>
          </a:prstGeom>
          <a:noFill/>
        </p:spPr>
        <p:txBody>
          <a:bodyPr wrap="none">
            <a:spAutoFit/>
          </a:bodyPr>
          <a:lstStyle/>
          <a:p>
            <a:pPr algn="ctr"/>
            <a:r>
              <a:rPr lang="ja-JP" altLang="en-US" sz="1050" dirty="0"/>
              <a:t>新川</a:t>
            </a:r>
            <a:r>
              <a:rPr lang="ja-JP" altLang="en-US" sz="1050" dirty="0" smtClean="0"/>
              <a:t>地域介護保険組合①</a:t>
            </a:r>
            <a:endParaRPr lang="ja-JP" altLang="en-US" sz="1050" dirty="0"/>
          </a:p>
        </p:txBody>
      </p:sp>
      <p:sp>
        <p:nvSpPr>
          <p:cNvPr id="17" name="正方形/長方形 16"/>
          <p:cNvSpPr/>
          <p:nvPr/>
        </p:nvSpPr>
        <p:spPr>
          <a:xfrm>
            <a:off x="5182479" y="672951"/>
            <a:ext cx="3457998" cy="307777"/>
          </a:xfrm>
          <a:prstGeom prst="rect">
            <a:avLst/>
          </a:prstGeom>
        </p:spPr>
        <p:txBody>
          <a:bodyPr wrap="none">
            <a:spAutoFit/>
          </a:bodyPr>
          <a:lstStyle/>
          <a:p>
            <a:r>
              <a:rPr lang="en-US" altLang="ja-JP" sz="1400" dirty="0">
                <a:latin typeface="+mj-ea"/>
                <a:ea typeface="+mj-ea"/>
              </a:rPr>
              <a:t>【</a:t>
            </a:r>
            <a:r>
              <a:rPr lang="ja-JP" altLang="en-US" sz="1400" dirty="0">
                <a:latin typeface="+mj-ea"/>
                <a:ea typeface="+mj-ea"/>
              </a:rPr>
              <a:t>定期巡回・随時対応サービスの実施状況</a:t>
            </a:r>
            <a:r>
              <a:rPr lang="en-US" altLang="ja-JP" sz="1400" dirty="0">
                <a:latin typeface="+mj-ea"/>
                <a:ea typeface="+mj-ea"/>
              </a:rPr>
              <a:t>】</a:t>
            </a:r>
            <a:endParaRPr lang="ja-JP" altLang="en-US" sz="1400" dirty="0">
              <a:latin typeface="+mj-ea"/>
              <a:ea typeface="+mj-ea"/>
            </a:endParaRPr>
          </a:p>
        </p:txBody>
      </p:sp>
      <p:sp>
        <p:nvSpPr>
          <p:cNvPr id="18" name="正方形/長方形 17"/>
          <p:cNvSpPr/>
          <p:nvPr/>
        </p:nvSpPr>
        <p:spPr>
          <a:xfrm>
            <a:off x="5292080" y="1014844"/>
            <a:ext cx="1584176" cy="253916"/>
          </a:xfrm>
          <a:prstGeom prst="rect">
            <a:avLst/>
          </a:prstGeom>
          <a:solidFill>
            <a:schemeClr val="bg1">
              <a:alpha val="50000"/>
            </a:schemeClr>
          </a:solidFill>
          <a:ln>
            <a:solidFill>
              <a:schemeClr val="tx1"/>
            </a:solidFill>
            <a:prstDash val="sysDot"/>
          </a:ln>
        </p:spPr>
        <p:txBody>
          <a:bodyPr wrap="square">
            <a:spAutoFit/>
          </a:bodyPr>
          <a:lstStyle/>
          <a:p>
            <a:pPr algn="ctr"/>
            <a:r>
              <a:rPr lang="ja-JP" altLang="en-US" sz="1050" dirty="0" smtClean="0">
                <a:latin typeface="+mj-ea"/>
                <a:ea typeface="+mj-ea"/>
              </a:rPr>
              <a:t>県内：</a:t>
            </a:r>
            <a:r>
              <a:rPr lang="en-US" altLang="ja-JP" sz="1050" dirty="0" smtClean="0">
                <a:latin typeface="+mj-ea"/>
                <a:ea typeface="+mj-ea"/>
              </a:rPr>
              <a:t>4</a:t>
            </a:r>
            <a:r>
              <a:rPr lang="ja-JP" altLang="en-US" sz="1050" dirty="0" smtClean="0">
                <a:latin typeface="+mj-ea"/>
                <a:ea typeface="+mj-ea"/>
              </a:rPr>
              <a:t>保険者</a:t>
            </a:r>
            <a:r>
              <a:rPr lang="en-US" altLang="ja-JP" sz="1050" dirty="0" smtClean="0">
                <a:latin typeface="+mj-ea"/>
                <a:ea typeface="+mj-ea"/>
              </a:rPr>
              <a:t>6</a:t>
            </a:r>
            <a:r>
              <a:rPr lang="ja-JP" altLang="en-US" sz="1050" dirty="0" smtClean="0">
                <a:latin typeface="+mj-ea"/>
                <a:ea typeface="+mj-ea"/>
              </a:rPr>
              <a:t>事業所</a:t>
            </a:r>
            <a:endParaRPr lang="ja-JP" altLang="en-US" sz="1050" dirty="0">
              <a:latin typeface="+mj-ea"/>
              <a:ea typeface="+mj-ea"/>
            </a:endParaRPr>
          </a:p>
        </p:txBody>
      </p:sp>
      <p:sp>
        <p:nvSpPr>
          <p:cNvPr id="19" name="正方形/長方形 18"/>
          <p:cNvSpPr/>
          <p:nvPr/>
        </p:nvSpPr>
        <p:spPr>
          <a:xfrm>
            <a:off x="35496" y="620688"/>
            <a:ext cx="1928733" cy="338554"/>
          </a:xfrm>
          <a:prstGeom prst="rect">
            <a:avLst/>
          </a:prstGeom>
        </p:spPr>
        <p:txBody>
          <a:bodyPr wrap="none">
            <a:spAutoFit/>
          </a:bodyPr>
          <a:lstStyle/>
          <a:p>
            <a:r>
              <a:rPr lang="en-US" altLang="ja-JP" sz="1600" dirty="0">
                <a:latin typeface="+mj-ea"/>
                <a:ea typeface="+mj-ea"/>
              </a:rPr>
              <a:t>【</a:t>
            </a:r>
            <a:r>
              <a:rPr lang="ja-JP" altLang="en-US" sz="1600" dirty="0">
                <a:latin typeface="+mj-ea"/>
                <a:ea typeface="+mj-ea"/>
              </a:rPr>
              <a:t>背景</a:t>
            </a:r>
            <a:r>
              <a:rPr lang="ja-JP" altLang="en-US" sz="1600" dirty="0" smtClean="0">
                <a:latin typeface="+mj-ea"/>
                <a:ea typeface="+mj-ea"/>
              </a:rPr>
              <a:t>・実施の経緯</a:t>
            </a:r>
            <a:r>
              <a:rPr lang="en-US" altLang="ja-JP" sz="1600" dirty="0" smtClean="0">
                <a:latin typeface="+mj-ea"/>
                <a:ea typeface="+mj-ea"/>
              </a:rPr>
              <a:t>】</a:t>
            </a:r>
            <a:endParaRPr lang="en-US" altLang="ja-JP" sz="1600" dirty="0">
              <a:latin typeface="+mj-ea"/>
              <a:ea typeface="+mj-ea"/>
            </a:endParaRPr>
          </a:p>
        </p:txBody>
      </p:sp>
      <p:sp>
        <p:nvSpPr>
          <p:cNvPr id="31" name="正方形/長方形 30"/>
          <p:cNvSpPr/>
          <p:nvPr/>
        </p:nvSpPr>
        <p:spPr>
          <a:xfrm>
            <a:off x="35496" y="3861048"/>
            <a:ext cx="1210588" cy="338554"/>
          </a:xfrm>
          <a:prstGeom prst="rect">
            <a:avLst/>
          </a:prstGeom>
        </p:spPr>
        <p:txBody>
          <a:bodyPr wrap="none">
            <a:spAutoFit/>
          </a:bodyPr>
          <a:lstStyle/>
          <a:p>
            <a:r>
              <a:rPr lang="en-US" altLang="ja-JP" sz="1600" dirty="0" smtClean="0">
                <a:latin typeface="+mj-ea"/>
                <a:ea typeface="+mj-ea"/>
              </a:rPr>
              <a:t>【</a:t>
            </a:r>
            <a:r>
              <a:rPr lang="ja-JP" altLang="en-US" sz="1600" dirty="0" smtClean="0">
                <a:latin typeface="+mj-ea"/>
                <a:ea typeface="+mj-ea"/>
              </a:rPr>
              <a:t>事業概要</a:t>
            </a:r>
            <a:r>
              <a:rPr lang="en-US" altLang="ja-JP" sz="1600" dirty="0" smtClean="0">
                <a:latin typeface="+mj-ea"/>
                <a:ea typeface="+mj-ea"/>
              </a:rPr>
              <a:t>】</a:t>
            </a:r>
            <a:endParaRPr lang="en-US" altLang="ja-JP" sz="1600" dirty="0">
              <a:latin typeface="+mj-ea"/>
              <a:ea typeface="+mj-ea"/>
            </a:endParaRPr>
          </a:p>
        </p:txBody>
      </p:sp>
      <p:graphicFrame>
        <p:nvGraphicFramePr>
          <p:cNvPr id="26" name="表 25"/>
          <p:cNvGraphicFramePr>
            <a:graphicFrameLocks noGrp="1"/>
          </p:cNvGraphicFramePr>
          <p:nvPr>
            <p:extLst>
              <p:ext uri="{D42A27DB-BD31-4B8C-83A1-F6EECF244321}">
                <p14:modId xmlns:p14="http://schemas.microsoft.com/office/powerpoint/2010/main" val="4140483649"/>
              </p:ext>
            </p:extLst>
          </p:nvPr>
        </p:nvGraphicFramePr>
        <p:xfrm>
          <a:off x="107505" y="4191952"/>
          <a:ext cx="8928991" cy="1348850"/>
        </p:xfrm>
        <a:graphic>
          <a:graphicData uri="http://schemas.openxmlformats.org/drawingml/2006/table">
            <a:tbl>
              <a:tblPr firstRow="1" bandRow="1">
                <a:tableStyleId>{5940675A-B579-460E-94D1-54222C63F5DA}</a:tableStyleId>
              </a:tblPr>
              <a:tblGrid>
                <a:gridCol w="1656183"/>
                <a:gridCol w="3960440"/>
                <a:gridCol w="3312368"/>
              </a:tblGrid>
              <a:tr h="312530">
                <a:tc>
                  <a:txBody>
                    <a:bodyPr/>
                    <a:lstStyle/>
                    <a:p>
                      <a:pPr algn="ctr"/>
                      <a:r>
                        <a:rPr kumimoji="1" lang="ja-JP" altLang="en-US" sz="1400" dirty="0" smtClean="0">
                          <a:latin typeface="+mj-ea"/>
                          <a:ea typeface="+mj-ea"/>
                        </a:rPr>
                        <a:t>事　　業</a:t>
                      </a:r>
                      <a:endParaRPr kumimoji="1" lang="ja-JP" altLang="en-US" sz="1400" dirty="0">
                        <a:latin typeface="+mj-ea"/>
                        <a:ea typeface="+mj-ea"/>
                      </a:endParaRPr>
                    </a:p>
                  </a:txBody>
                  <a:tcPr anchor="ctr">
                    <a:solidFill>
                      <a:schemeClr val="bg1">
                        <a:lumMod val="85000"/>
                      </a:schemeClr>
                    </a:solidFill>
                  </a:tcPr>
                </a:tc>
                <a:tc>
                  <a:txBody>
                    <a:bodyPr/>
                    <a:lstStyle/>
                    <a:p>
                      <a:pPr algn="ctr"/>
                      <a:r>
                        <a:rPr kumimoji="1" lang="ja-JP" altLang="en-US" sz="1400" dirty="0" smtClean="0">
                          <a:latin typeface="+mj-ea"/>
                          <a:ea typeface="+mj-ea"/>
                        </a:rPr>
                        <a:t>目　　的</a:t>
                      </a:r>
                      <a:endParaRPr kumimoji="1" lang="ja-JP" altLang="en-US" sz="1400" dirty="0">
                        <a:latin typeface="+mj-ea"/>
                        <a:ea typeface="+mj-ea"/>
                      </a:endParaRPr>
                    </a:p>
                  </a:txBody>
                  <a:tcPr anchor="ctr">
                    <a:solidFill>
                      <a:schemeClr val="bg1">
                        <a:lumMod val="85000"/>
                      </a:schemeClr>
                    </a:solidFill>
                  </a:tcPr>
                </a:tc>
                <a:tc>
                  <a:txBody>
                    <a:bodyPr/>
                    <a:lstStyle/>
                    <a:p>
                      <a:pPr algn="ctr"/>
                      <a:r>
                        <a:rPr kumimoji="1" lang="ja-JP" altLang="en-US" sz="1400" dirty="0" smtClean="0">
                          <a:latin typeface="+mj-ea"/>
                          <a:ea typeface="+mj-ea"/>
                        </a:rPr>
                        <a:t>対　　象</a:t>
                      </a:r>
                      <a:endParaRPr kumimoji="1" lang="ja-JP" altLang="en-US" sz="1400" dirty="0">
                        <a:latin typeface="+mj-ea"/>
                        <a:ea typeface="+mj-ea"/>
                      </a:endParaRPr>
                    </a:p>
                  </a:txBody>
                  <a:tcPr anchor="ctr">
                    <a:solidFill>
                      <a:schemeClr val="bg1">
                        <a:lumMod val="85000"/>
                      </a:schemeClr>
                    </a:solidFill>
                  </a:tcPr>
                </a:tc>
              </a:tr>
              <a:tr h="436686">
                <a:tc>
                  <a:txBody>
                    <a:bodyPr/>
                    <a:lstStyle/>
                    <a:p>
                      <a:r>
                        <a:rPr kumimoji="1" lang="ja-JP" altLang="en-US" sz="1200" dirty="0" smtClean="0">
                          <a:latin typeface="+mj-ea"/>
                          <a:ea typeface="+mj-ea"/>
                        </a:rPr>
                        <a:t>スタートアップセミナー</a:t>
                      </a:r>
                      <a:endParaRPr kumimoji="1" lang="en-US" altLang="ja-JP" sz="1200" dirty="0" smtClean="0">
                        <a:latin typeface="+mj-ea"/>
                        <a:ea typeface="+mj-ea"/>
                      </a:endParaRPr>
                    </a:p>
                  </a:txBody>
                  <a:tcPr anchor="ctr"/>
                </a:tc>
                <a:tc>
                  <a:txBody>
                    <a:bodyPr/>
                    <a:lstStyle/>
                    <a:p>
                      <a:r>
                        <a:rPr kumimoji="1" lang="ja-JP" altLang="en-US" sz="1400" dirty="0" smtClean="0">
                          <a:latin typeface="+mj-ea"/>
                          <a:ea typeface="+mj-ea"/>
                        </a:rPr>
                        <a:t>サービスの現状や事業展開の方法、経営上の問題点の説明により、事業者の理解を高める</a:t>
                      </a:r>
                      <a:endParaRPr kumimoji="1" lang="ja-JP" altLang="en-US" sz="1400" dirty="0">
                        <a:latin typeface="+mj-ea"/>
                        <a:ea typeface="+mj-ea"/>
                      </a:endParaRPr>
                    </a:p>
                  </a:txBody>
                  <a:tcPr anchor="ctr"/>
                </a:tc>
                <a:tc>
                  <a:txBody>
                    <a:bodyPr/>
                    <a:lstStyle/>
                    <a:p>
                      <a:r>
                        <a:rPr kumimoji="1" lang="ja-JP" altLang="en-US" sz="1400" dirty="0" smtClean="0">
                          <a:latin typeface="+mj-ea"/>
                          <a:ea typeface="+mj-ea"/>
                        </a:rPr>
                        <a:t>・市町村、訪問介護事業所、訪問看護事業所、居宅介護支援事業所等の関係者</a:t>
                      </a:r>
                      <a:endParaRPr kumimoji="1" lang="ja-JP" altLang="en-US" sz="1400" dirty="0">
                        <a:latin typeface="+mj-ea"/>
                        <a:ea typeface="+mj-ea"/>
                      </a:endParaRPr>
                    </a:p>
                  </a:txBody>
                  <a:tcPr anchor="ctr"/>
                </a:tc>
              </a:tr>
              <a:tr h="436686">
                <a:tc>
                  <a:txBody>
                    <a:bodyPr/>
                    <a:lstStyle/>
                    <a:p>
                      <a:r>
                        <a:rPr kumimoji="1" lang="ja-JP" altLang="en-US" sz="1400" dirty="0" smtClean="0">
                          <a:latin typeface="+mj-ea"/>
                          <a:ea typeface="+mj-ea"/>
                        </a:rPr>
                        <a:t>支援アドバイザー派遣事業</a:t>
                      </a:r>
                      <a:r>
                        <a:rPr kumimoji="1" lang="ja-JP" altLang="en-US" sz="1050" dirty="0" smtClean="0">
                          <a:latin typeface="+mj-ea"/>
                          <a:ea typeface="+mj-ea"/>
                        </a:rPr>
                        <a:t>（</a:t>
                      </a:r>
                      <a:r>
                        <a:rPr kumimoji="1" lang="en-US" altLang="ja-JP" sz="1050" dirty="0" smtClean="0">
                          <a:latin typeface="+mj-ea"/>
                          <a:ea typeface="+mj-ea"/>
                        </a:rPr>
                        <a:t>※</a:t>
                      </a:r>
                      <a:r>
                        <a:rPr kumimoji="1" lang="ja-JP" altLang="en-US" sz="1050" dirty="0" smtClean="0">
                          <a:latin typeface="+mj-ea"/>
                          <a:ea typeface="+mj-ea"/>
                        </a:rPr>
                        <a:t>）</a:t>
                      </a:r>
                      <a:endParaRPr kumimoji="1" lang="en-US" altLang="ja-JP" sz="1050" dirty="0" smtClean="0">
                        <a:latin typeface="+mj-ea"/>
                        <a:ea typeface="+mj-ea"/>
                      </a:endParaRPr>
                    </a:p>
                  </a:txBody>
                  <a:tcPr anchor="ctr"/>
                </a:tc>
                <a:tc>
                  <a:txBody>
                    <a:bodyPr/>
                    <a:lstStyle/>
                    <a:p>
                      <a:r>
                        <a:rPr kumimoji="1" lang="ja-JP" altLang="en-US" sz="1400" dirty="0" smtClean="0">
                          <a:latin typeface="+mj-ea"/>
                          <a:ea typeface="+mj-ea"/>
                        </a:rPr>
                        <a:t>介護サービス事業者の定期巡回・随時対応サービス等への参入意欲の喚起</a:t>
                      </a:r>
                      <a:endParaRPr kumimoji="1" lang="ja-JP" altLang="en-US" sz="1400" dirty="0">
                        <a:latin typeface="+mj-ea"/>
                        <a:ea typeface="+mj-ea"/>
                      </a:endParaRPr>
                    </a:p>
                  </a:txBody>
                  <a:tcPr anchor="ctr"/>
                </a:tc>
                <a:tc>
                  <a:txBody>
                    <a:bodyPr/>
                    <a:lstStyle/>
                    <a:p>
                      <a:r>
                        <a:rPr kumimoji="1" lang="ja-JP" altLang="en-US" sz="1400" dirty="0" smtClean="0">
                          <a:latin typeface="+mj-ea"/>
                          <a:ea typeface="+mj-ea"/>
                        </a:rPr>
                        <a:t>・介護サービス事業者等</a:t>
                      </a:r>
                      <a:endParaRPr kumimoji="1" lang="ja-JP" altLang="en-US" sz="1400" dirty="0">
                        <a:latin typeface="+mj-ea"/>
                        <a:ea typeface="+mj-ea"/>
                      </a:endParaRPr>
                    </a:p>
                  </a:txBody>
                  <a:tcPr anchor="ctr"/>
                </a:tc>
              </a:tr>
            </a:tbl>
          </a:graphicData>
        </a:graphic>
      </p:graphicFrame>
      <p:sp>
        <p:nvSpPr>
          <p:cNvPr id="3" name="正方形/長方形 2"/>
          <p:cNvSpPr/>
          <p:nvPr/>
        </p:nvSpPr>
        <p:spPr>
          <a:xfrm>
            <a:off x="110113" y="5581689"/>
            <a:ext cx="8895411" cy="1015663"/>
          </a:xfrm>
          <a:prstGeom prst="rect">
            <a:avLst/>
          </a:prstGeom>
        </p:spPr>
        <p:txBody>
          <a:bodyPr wrap="square">
            <a:spAutoFit/>
          </a:bodyPr>
          <a:lstStyle/>
          <a:p>
            <a:r>
              <a:rPr lang="ja-JP" altLang="en-US" sz="1200" dirty="0" smtClean="0">
                <a:latin typeface="+mj-ea"/>
                <a:ea typeface="+mj-ea"/>
              </a:rPr>
              <a:t>（</a:t>
            </a:r>
            <a:r>
              <a:rPr lang="en-US" altLang="ja-JP" sz="1200" dirty="0" smtClean="0">
                <a:latin typeface="+mj-ea"/>
                <a:ea typeface="+mj-ea"/>
              </a:rPr>
              <a:t>※</a:t>
            </a:r>
            <a:r>
              <a:rPr lang="ja-JP" altLang="en-US" sz="1200" dirty="0" smtClean="0">
                <a:latin typeface="+mj-ea"/>
                <a:ea typeface="+mj-ea"/>
              </a:rPr>
              <a:t>）事業内容</a:t>
            </a:r>
            <a:endParaRPr lang="en-US" altLang="ja-JP" sz="1200" dirty="0">
              <a:latin typeface="+mj-ea"/>
              <a:ea typeface="+mj-ea"/>
            </a:endParaRPr>
          </a:p>
          <a:p>
            <a:r>
              <a:rPr lang="ja-JP" altLang="en-US" sz="1200" dirty="0" smtClean="0">
                <a:latin typeface="+mj-ea"/>
                <a:ea typeface="+mj-ea"/>
              </a:rPr>
              <a:t>　○　実施主体は「富山県（富山県ホームヘルパー協議会委託）」</a:t>
            </a:r>
            <a:endParaRPr lang="en-US" altLang="ja-JP" sz="1200" dirty="0" smtClean="0">
              <a:latin typeface="+mj-ea"/>
              <a:ea typeface="+mj-ea"/>
            </a:endParaRPr>
          </a:p>
          <a:p>
            <a:r>
              <a:rPr lang="ja-JP" altLang="en-US" sz="1200" dirty="0">
                <a:latin typeface="+mj-ea"/>
                <a:ea typeface="+mj-ea"/>
              </a:rPr>
              <a:t>　</a:t>
            </a:r>
            <a:r>
              <a:rPr lang="ja-JP" altLang="en-US" sz="1200" dirty="0" smtClean="0">
                <a:latin typeface="+mj-ea"/>
                <a:ea typeface="+mj-ea"/>
              </a:rPr>
              <a:t>○　経営的</a:t>
            </a:r>
            <a:r>
              <a:rPr lang="ja-JP" altLang="en-US" sz="1200" dirty="0">
                <a:latin typeface="+mj-ea"/>
                <a:ea typeface="+mj-ea"/>
              </a:rPr>
              <a:t>な観点からアドバイス</a:t>
            </a:r>
            <a:r>
              <a:rPr lang="ja-JP" altLang="en-US" sz="1200" dirty="0" smtClean="0">
                <a:latin typeface="+mj-ea"/>
                <a:ea typeface="+mj-ea"/>
              </a:rPr>
              <a:t>できる経験豊富な専門家をアドバイザーとして派遣</a:t>
            </a:r>
          </a:p>
          <a:p>
            <a:r>
              <a:rPr lang="ja-JP" altLang="en-US" sz="1200" dirty="0" smtClean="0">
                <a:latin typeface="+mj-ea"/>
                <a:ea typeface="+mj-ea"/>
              </a:rPr>
              <a:t>　○　申込いただいた後、アドバイザーが会社に訪問して相談に対応</a:t>
            </a:r>
            <a:endParaRPr lang="en-US" altLang="ja-JP" sz="1200" dirty="0" smtClean="0">
              <a:latin typeface="+mj-ea"/>
              <a:ea typeface="+mj-ea"/>
            </a:endParaRPr>
          </a:p>
          <a:p>
            <a:r>
              <a:rPr lang="ja-JP" altLang="en-US" sz="1200" dirty="0">
                <a:latin typeface="+mj-ea"/>
                <a:ea typeface="+mj-ea"/>
              </a:rPr>
              <a:t>　</a:t>
            </a:r>
            <a:r>
              <a:rPr lang="ja-JP" altLang="en-US" sz="1200" dirty="0" smtClean="0">
                <a:latin typeface="+mj-ea"/>
                <a:ea typeface="+mj-ea"/>
              </a:rPr>
              <a:t>○　アドバイザー派遣に係る費用は原則無料（平成</a:t>
            </a:r>
            <a:r>
              <a:rPr lang="en-US" altLang="ja-JP" sz="1200" dirty="0" smtClean="0">
                <a:latin typeface="+mj-ea"/>
                <a:ea typeface="+mj-ea"/>
              </a:rPr>
              <a:t>25</a:t>
            </a:r>
            <a:r>
              <a:rPr lang="ja-JP" altLang="en-US" sz="1200" dirty="0" smtClean="0">
                <a:latin typeface="+mj-ea"/>
                <a:ea typeface="+mj-ea"/>
              </a:rPr>
              <a:t>年度は７法人が利用）</a:t>
            </a:r>
            <a:endParaRPr lang="ja-JP" altLang="en-US" sz="1200" dirty="0">
              <a:latin typeface="+mj-ea"/>
              <a:ea typeface="+mj-ea"/>
            </a:endParaRPr>
          </a:p>
        </p:txBody>
      </p:sp>
      <p:sp>
        <p:nvSpPr>
          <p:cNvPr id="27" name="正方形/長方形 26"/>
          <p:cNvSpPr/>
          <p:nvPr/>
        </p:nvSpPr>
        <p:spPr>
          <a:xfrm>
            <a:off x="7635278" y="2959060"/>
            <a:ext cx="1329210" cy="253916"/>
          </a:xfrm>
          <a:prstGeom prst="rect">
            <a:avLst/>
          </a:prstGeom>
        </p:spPr>
        <p:txBody>
          <a:bodyPr wrap="none">
            <a:spAutoFit/>
          </a:bodyPr>
          <a:lstStyle/>
          <a:p>
            <a:pPr algn="r"/>
            <a:r>
              <a:rPr lang="ja-JP" altLang="en-US" sz="1050" dirty="0">
                <a:latin typeface="+mj-ea"/>
                <a:ea typeface="+mj-ea"/>
              </a:rPr>
              <a:t>（平成</a:t>
            </a:r>
            <a:r>
              <a:rPr lang="en-US" altLang="ja-JP" sz="1050" dirty="0">
                <a:latin typeface="+mj-ea"/>
                <a:ea typeface="+mj-ea"/>
              </a:rPr>
              <a:t>26</a:t>
            </a:r>
            <a:r>
              <a:rPr lang="ja-JP" altLang="en-US" sz="1050" dirty="0">
                <a:latin typeface="+mj-ea"/>
                <a:ea typeface="+mj-ea"/>
              </a:rPr>
              <a:t>年</a:t>
            </a:r>
            <a:r>
              <a:rPr lang="en-US" altLang="ja-JP" sz="1050" dirty="0">
                <a:latin typeface="+mj-ea"/>
                <a:ea typeface="+mj-ea"/>
              </a:rPr>
              <a:t>4</a:t>
            </a:r>
            <a:r>
              <a:rPr lang="ja-JP" altLang="en-US" sz="1050" dirty="0">
                <a:latin typeface="+mj-ea"/>
                <a:ea typeface="+mj-ea"/>
              </a:rPr>
              <a:t>月現在）</a:t>
            </a:r>
          </a:p>
        </p:txBody>
      </p:sp>
      <p:sp>
        <p:nvSpPr>
          <p:cNvPr id="23" name="正方形/長方形 22"/>
          <p:cNvSpPr/>
          <p:nvPr/>
        </p:nvSpPr>
        <p:spPr>
          <a:xfrm rot="5400000">
            <a:off x="-155319" y="6514265"/>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335</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0102270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13C53433-21DB-4AC6-807D-54EC76DB8370}" type="slidenum">
              <a:rPr kumimoji="1" lang="ja-JP" altLang="en-US" smtClean="0"/>
              <a:pPr/>
              <a:t>28</a:t>
            </a:fld>
            <a:endParaRPr kumimoji="1" lang="ja-JP"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7984" y="5085184"/>
            <a:ext cx="4680520" cy="175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正方形/長方形 4"/>
          <p:cNvSpPr/>
          <p:nvPr/>
        </p:nvSpPr>
        <p:spPr>
          <a:xfrm>
            <a:off x="4427984" y="3397349"/>
            <a:ext cx="4623728" cy="1615827"/>
          </a:xfrm>
          <a:prstGeom prst="rect">
            <a:avLst/>
          </a:prstGeom>
          <a:ln w="3175">
            <a:solidFill>
              <a:schemeClr val="tx1"/>
            </a:solidFill>
            <a:prstDash val="sysDot"/>
          </a:ln>
        </p:spPr>
        <p:txBody>
          <a:bodyPr wrap="square">
            <a:spAutoFit/>
          </a:bodyPr>
          <a:lstStyle/>
          <a:p>
            <a:pPr marL="82550" indent="-82550"/>
            <a:r>
              <a:rPr lang="ja-JP" altLang="en-US" sz="1100" dirty="0" smtClean="0">
                <a:latin typeface="+mj-ea"/>
                <a:ea typeface="+mj-ea"/>
              </a:rPr>
              <a:t>・　妻</a:t>
            </a:r>
            <a:r>
              <a:rPr lang="ja-JP" altLang="en-US" sz="1100" dirty="0">
                <a:latin typeface="+mj-ea"/>
                <a:ea typeface="+mj-ea"/>
              </a:rPr>
              <a:t>の介護負担、とりわけ体力面での負担が大きく、訪問介護から</a:t>
            </a:r>
            <a:r>
              <a:rPr lang="ja-JP" altLang="en-US" sz="1100" dirty="0" smtClean="0">
                <a:latin typeface="+mj-ea"/>
                <a:ea typeface="+mj-ea"/>
              </a:rPr>
              <a:t>定期</a:t>
            </a:r>
            <a:r>
              <a:rPr lang="ja-JP" altLang="en-US" sz="1100" dirty="0">
                <a:latin typeface="+mj-ea"/>
                <a:ea typeface="+mj-ea"/>
              </a:rPr>
              <a:t>巡回・随時対応サービスに切り替え、サービスを開始</a:t>
            </a:r>
            <a:r>
              <a:rPr lang="ja-JP" altLang="en-US" sz="1100" dirty="0" smtClean="0">
                <a:latin typeface="+mj-ea"/>
                <a:ea typeface="+mj-ea"/>
              </a:rPr>
              <a:t>。</a:t>
            </a:r>
            <a:endParaRPr lang="en-US" altLang="ja-JP" sz="1100" dirty="0" smtClean="0">
              <a:latin typeface="+mj-ea"/>
              <a:ea typeface="+mj-ea"/>
            </a:endParaRPr>
          </a:p>
          <a:p>
            <a:pPr marL="82550" indent="-82550"/>
            <a:r>
              <a:rPr lang="ja-JP" altLang="en-US" sz="1100" dirty="0" smtClean="0">
                <a:latin typeface="+mj-ea"/>
                <a:ea typeface="+mj-ea"/>
              </a:rPr>
              <a:t>・　起床</a:t>
            </a:r>
            <a:r>
              <a:rPr lang="ja-JP" altLang="en-US" sz="1100" dirty="0">
                <a:latin typeface="+mj-ea"/>
                <a:ea typeface="+mj-ea"/>
              </a:rPr>
              <a:t>介助、昼食前後の移乗介助、就寝介助など移動移乗を伴う</a:t>
            </a:r>
            <a:r>
              <a:rPr lang="ja-JP" altLang="en-US" sz="1100" dirty="0" smtClean="0">
                <a:latin typeface="+mj-ea"/>
                <a:ea typeface="+mj-ea"/>
              </a:rPr>
              <a:t>介護を</a:t>
            </a:r>
            <a:r>
              <a:rPr lang="ja-JP" altLang="en-US" sz="1100" dirty="0">
                <a:latin typeface="+mj-ea"/>
                <a:ea typeface="+mj-ea"/>
              </a:rPr>
              <a:t>提供。一日４回。生活支援、食事介助、オムツ交換は妻が行う</a:t>
            </a:r>
            <a:r>
              <a:rPr lang="ja-JP" altLang="en-US" sz="1100" dirty="0" smtClean="0">
                <a:latin typeface="+mj-ea"/>
                <a:ea typeface="+mj-ea"/>
              </a:rPr>
              <a:t>。</a:t>
            </a:r>
            <a:endParaRPr lang="en-US" altLang="ja-JP" sz="1100" dirty="0" smtClean="0">
              <a:latin typeface="+mj-ea"/>
              <a:ea typeface="+mj-ea"/>
            </a:endParaRPr>
          </a:p>
          <a:p>
            <a:pPr marL="82550" indent="-82550"/>
            <a:r>
              <a:rPr lang="ja-JP" altLang="en-US" sz="1100" dirty="0" smtClean="0">
                <a:latin typeface="+mj-ea"/>
                <a:ea typeface="+mj-ea"/>
              </a:rPr>
              <a:t>・　一回</a:t>
            </a:r>
            <a:r>
              <a:rPr lang="ja-JP" altLang="en-US" sz="1100" dirty="0">
                <a:latin typeface="+mj-ea"/>
                <a:ea typeface="+mj-ea"/>
              </a:rPr>
              <a:t>あたりの訪問時間は５分程度。延長や支援内容の変更、随時</a:t>
            </a:r>
            <a:r>
              <a:rPr lang="ja-JP" altLang="en-US" sz="1100" dirty="0" smtClean="0">
                <a:latin typeface="+mj-ea"/>
                <a:ea typeface="+mj-ea"/>
              </a:rPr>
              <a:t>コール</a:t>
            </a:r>
            <a:r>
              <a:rPr lang="ja-JP" altLang="en-US" sz="1100" dirty="0">
                <a:latin typeface="+mj-ea"/>
                <a:ea typeface="+mj-ea"/>
              </a:rPr>
              <a:t>はほぼない</a:t>
            </a:r>
            <a:r>
              <a:rPr lang="ja-JP" altLang="en-US" sz="1100" dirty="0" smtClean="0">
                <a:latin typeface="+mj-ea"/>
                <a:ea typeface="+mj-ea"/>
              </a:rPr>
              <a:t>。</a:t>
            </a:r>
            <a:endParaRPr lang="en-US" altLang="ja-JP" sz="1100" dirty="0" smtClean="0">
              <a:latin typeface="+mj-ea"/>
              <a:ea typeface="+mj-ea"/>
            </a:endParaRPr>
          </a:p>
          <a:p>
            <a:pPr marL="82550" indent="-82550"/>
            <a:r>
              <a:rPr lang="ja-JP" altLang="en-US" sz="1100" dirty="0" smtClean="0">
                <a:latin typeface="+mj-ea"/>
                <a:ea typeface="+mj-ea"/>
              </a:rPr>
              <a:t>・　医療</a:t>
            </a:r>
            <a:r>
              <a:rPr lang="ja-JP" altLang="en-US" sz="1100" dirty="0">
                <a:latin typeface="+mj-ea"/>
                <a:ea typeface="+mj-ea"/>
              </a:rPr>
              <a:t>保険で訪問看護を週１回、訪問リハビリを週１回、医療や</a:t>
            </a:r>
            <a:r>
              <a:rPr lang="ja-JP" altLang="en-US" sz="1100" dirty="0" smtClean="0">
                <a:latin typeface="+mj-ea"/>
                <a:ea typeface="+mj-ea"/>
              </a:rPr>
              <a:t>看護とも</a:t>
            </a:r>
            <a:r>
              <a:rPr lang="ja-JP" altLang="en-US" sz="1100" dirty="0">
                <a:latin typeface="+mj-ea"/>
                <a:ea typeface="+mj-ea"/>
              </a:rPr>
              <a:t>連携がとれている</a:t>
            </a:r>
            <a:r>
              <a:rPr lang="ja-JP" altLang="en-US" sz="1100" dirty="0" smtClean="0">
                <a:latin typeface="+mj-ea"/>
                <a:ea typeface="+mj-ea"/>
              </a:rPr>
              <a:t>。</a:t>
            </a:r>
            <a:endParaRPr lang="en-US" altLang="ja-JP" sz="1100" dirty="0" smtClean="0">
              <a:latin typeface="+mj-ea"/>
              <a:ea typeface="+mj-ea"/>
            </a:endParaRPr>
          </a:p>
          <a:p>
            <a:pPr marL="82550" indent="-82550"/>
            <a:r>
              <a:rPr lang="ja-JP" altLang="en-US" sz="1100" dirty="0" smtClean="0">
                <a:latin typeface="+mj-ea"/>
                <a:ea typeface="+mj-ea"/>
              </a:rPr>
              <a:t>・　在宅</a:t>
            </a:r>
            <a:r>
              <a:rPr lang="ja-JP" altLang="en-US" sz="1100" dirty="0">
                <a:latin typeface="+mj-ea"/>
                <a:ea typeface="+mj-ea"/>
              </a:rPr>
              <a:t>生活を続けたいという意欲が強く、</a:t>
            </a:r>
            <a:r>
              <a:rPr lang="ja-JP" altLang="en-US" sz="1100" dirty="0" smtClean="0">
                <a:latin typeface="+mj-ea"/>
                <a:ea typeface="+mj-ea"/>
              </a:rPr>
              <a:t>ケアマネや</a:t>
            </a:r>
            <a:r>
              <a:rPr lang="ja-JP" altLang="en-US" sz="1100" dirty="0">
                <a:latin typeface="+mj-ea"/>
                <a:ea typeface="+mj-ea"/>
              </a:rPr>
              <a:t>家族と</a:t>
            </a:r>
            <a:r>
              <a:rPr lang="ja-JP" altLang="en-US" sz="1100" dirty="0" smtClean="0">
                <a:latin typeface="+mj-ea"/>
                <a:ea typeface="+mj-ea"/>
              </a:rPr>
              <a:t>の関係</a:t>
            </a:r>
            <a:r>
              <a:rPr lang="ja-JP" altLang="en-US" sz="1100" dirty="0">
                <a:latin typeface="+mj-ea"/>
                <a:ea typeface="+mj-ea"/>
              </a:rPr>
              <a:t>も良好。</a:t>
            </a:r>
          </a:p>
        </p:txBody>
      </p:sp>
      <p:sp>
        <p:nvSpPr>
          <p:cNvPr id="6" name="正方形/長方形 5"/>
          <p:cNvSpPr/>
          <p:nvPr/>
        </p:nvSpPr>
        <p:spPr>
          <a:xfrm>
            <a:off x="4427984" y="2348880"/>
            <a:ext cx="4623728" cy="360396"/>
          </a:xfrm>
          <a:prstGeom prst="rect">
            <a:avLst/>
          </a:prstGeom>
          <a:solidFill>
            <a:schemeClr val="accent3">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smtClean="0">
                <a:latin typeface="+mj-ea"/>
                <a:ea typeface="+mj-ea"/>
              </a:rPr>
              <a:t>サービス提供事例</a:t>
            </a:r>
            <a:endParaRPr lang="en-US" altLang="ja-JP" sz="1400" dirty="0" smtClean="0">
              <a:latin typeface="+mj-ea"/>
              <a:ea typeface="+mj-ea"/>
            </a:endParaRPr>
          </a:p>
          <a:p>
            <a:pPr algn="ctr"/>
            <a:r>
              <a:rPr lang="ja-JP" altLang="en-US" sz="1050" dirty="0" smtClean="0">
                <a:latin typeface="+mj-ea"/>
                <a:ea typeface="+mj-ea"/>
              </a:rPr>
              <a:t>（移乗</a:t>
            </a:r>
            <a:r>
              <a:rPr lang="ja-JP" altLang="en-US" sz="1050" dirty="0">
                <a:latin typeface="+mj-ea"/>
                <a:ea typeface="+mj-ea"/>
              </a:rPr>
              <a:t>介助</a:t>
            </a:r>
            <a:r>
              <a:rPr lang="ja-JP" altLang="en-US" sz="1050" dirty="0" smtClean="0">
                <a:latin typeface="+mj-ea"/>
                <a:ea typeface="+mj-ea"/>
              </a:rPr>
              <a:t>を中心に家族の介護負担を軽減し、自宅生活を継続している事例）</a:t>
            </a:r>
            <a:endParaRPr kumimoji="1" lang="ja-JP" altLang="en-US" sz="1050" dirty="0">
              <a:latin typeface="+mj-ea"/>
              <a:ea typeface="+mj-ea"/>
            </a:endParaRPr>
          </a:p>
        </p:txBody>
      </p:sp>
      <p:sp>
        <p:nvSpPr>
          <p:cNvPr id="8" name="正方形/長方形 7"/>
          <p:cNvSpPr/>
          <p:nvPr/>
        </p:nvSpPr>
        <p:spPr>
          <a:xfrm>
            <a:off x="4427984" y="2780578"/>
            <a:ext cx="4623728" cy="600164"/>
          </a:xfrm>
          <a:prstGeom prst="rect">
            <a:avLst/>
          </a:prstGeom>
          <a:ln w="3175">
            <a:noFill/>
            <a:prstDash val="sysDot"/>
          </a:ln>
        </p:spPr>
        <p:txBody>
          <a:bodyPr wrap="square">
            <a:spAutoFit/>
          </a:bodyPr>
          <a:lstStyle/>
          <a:p>
            <a:pPr marL="82550" indent="-82550"/>
            <a:r>
              <a:rPr lang="en-US" altLang="ja-JP" sz="1100" dirty="0" smtClean="0">
                <a:latin typeface="+mj-ea"/>
                <a:ea typeface="+mj-ea"/>
              </a:rPr>
              <a:t>【</a:t>
            </a:r>
            <a:r>
              <a:rPr lang="ja-JP" altLang="en-US" sz="1100" dirty="0" smtClean="0">
                <a:latin typeface="+mj-ea"/>
                <a:ea typeface="+mj-ea"/>
              </a:rPr>
              <a:t>利用者の状態像</a:t>
            </a:r>
            <a:r>
              <a:rPr lang="en-US" altLang="ja-JP" sz="1100" dirty="0" smtClean="0">
                <a:latin typeface="+mj-ea"/>
                <a:ea typeface="+mj-ea"/>
              </a:rPr>
              <a:t>】</a:t>
            </a:r>
          </a:p>
          <a:p>
            <a:pPr marL="82550" indent="-82550"/>
            <a:r>
              <a:rPr lang="ja-JP" altLang="en-US" sz="1100" dirty="0" smtClean="0">
                <a:latin typeface="+mj-ea"/>
                <a:ea typeface="+mj-ea"/>
              </a:rPr>
              <a:t>　男性（</a:t>
            </a:r>
            <a:r>
              <a:rPr lang="en-US" altLang="ja-JP" sz="1100" dirty="0" smtClean="0">
                <a:latin typeface="+mj-ea"/>
                <a:ea typeface="+mj-ea"/>
              </a:rPr>
              <a:t>77</a:t>
            </a:r>
            <a:r>
              <a:rPr lang="ja-JP" altLang="en-US" sz="1100" dirty="0" smtClean="0">
                <a:latin typeface="+mj-ea"/>
                <a:ea typeface="+mj-ea"/>
              </a:rPr>
              <a:t>歳）／要介護</a:t>
            </a:r>
            <a:r>
              <a:rPr lang="en-US" altLang="ja-JP" sz="1100" dirty="0" smtClean="0">
                <a:latin typeface="+mj-ea"/>
                <a:ea typeface="+mj-ea"/>
              </a:rPr>
              <a:t>5</a:t>
            </a:r>
            <a:r>
              <a:rPr lang="ja-JP" altLang="en-US" sz="1100" dirty="0" smtClean="0">
                <a:latin typeface="+mj-ea"/>
                <a:ea typeface="+mj-ea"/>
              </a:rPr>
              <a:t>・認知症自立度</a:t>
            </a:r>
            <a:r>
              <a:rPr lang="en-US" altLang="ja-JP" sz="1100" dirty="0" smtClean="0">
                <a:latin typeface="+mj-ea"/>
                <a:ea typeface="+mj-ea"/>
              </a:rPr>
              <a:t>Ⅰ</a:t>
            </a:r>
            <a:r>
              <a:rPr lang="ja-JP" altLang="en-US" sz="1100" dirty="0" smtClean="0">
                <a:latin typeface="+mj-ea"/>
                <a:ea typeface="+mj-ea"/>
              </a:rPr>
              <a:t>／夫婦のみ世帯</a:t>
            </a:r>
            <a:endParaRPr lang="en-US" altLang="ja-JP" sz="1100" dirty="0" smtClean="0">
              <a:latin typeface="+mj-ea"/>
              <a:ea typeface="+mj-ea"/>
            </a:endParaRPr>
          </a:p>
          <a:p>
            <a:pPr marL="82550" indent="-82550"/>
            <a:r>
              <a:rPr lang="ja-JP" altLang="en-US" sz="1100" dirty="0">
                <a:latin typeface="+mj-ea"/>
                <a:ea typeface="+mj-ea"/>
              </a:rPr>
              <a:t>　</a:t>
            </a:r>
            <a:r>
              <a:rPr lang="ja-JP" altLang="en-US" sz="1100" dirty="0" smtClean="0">
                <a:latin typeface="+mj-ea"/>
                <a:ea typeface="+mj-ea"/>
              </a:rPr>
              <a:t>既往歴（進行性核上性麻痺）</a:t>
            </a:r>
            <a:endParaRPr lang="ja-JP" altLang="en-US" sz="1100" dirty="0">
              <a:latin typeface="+mj-ea"/>
              <a:ea typeface="+mj-ea"/>
            </a:endParaRPr>
          </a:p>
        </p:txBody>
      </p:sp>
      <p:sp>
        <p:nvSpPr>
          <p:cNvPr id="9" name="タイトル 1"/>
          <p:cNvSpPr txBox="1">
            <a:spLocks/>
          </p:cNvSpPr>
          <p:nvPr/>
        </p:nvSpPr>
        <p:spPr>
          <a:xfrm>
            <a:off x="0" y="0"/>
            <a:ext cx="9144000" cy="504000"/>
          </a:xfrm>
          <a:prstGeom prst="rect">
            <a:avLst/>
          </a:prstGeom>
          <a:solidFill>
            <a:schemeClr val="accent1">
              <a:lumMod val="40000"/>
              <a:lumOff val="60000"/>
            </a:schemeClr>
          </a:solid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t>　定期巡回・随時対応サービスの取組事例①（天正寺サポートセンター）</a:t>
            </a:r>
            <a:endParaRPr lang="ja-JP" altLang="en-US" sz="2000" dirty="0"/>
          </a:p>
        </p:txBody>
      </p:sp>
      <p:sp>
        <p:nvSpPr>
          <p:cNvPr id="10" name="正方形/長方形 9"/>
          <p:cNvSpPr/>
          <p:nvPr/>
        </p:nvSpPr>
        <p:spPr>
          <a:xfrm>
            <a:off x="110114" y="601637"/>
            <a:ext cx="7486222" cy="1596207"/>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pPr marL="180975" indent="-180975"/>
            <a:r>
              <a:rPr lang="ja-JP" altLang="en-US" sz="1400" dirty="0" smtClean="0">
                <a:latin typeface="+mj-ea"/>
                <a:ea typeface="+mj-ea"/>
              </a:rPr>
              <a:t>　名　　　称 ：</a:t>
            </a:r>
            <a:r>
              <a:rPr lang="ja-JP" altLang="en-US" sz="1400" dirty="0">
                <a:latin typeface="+mj-ea"/>
                <a:ea typeface="+mj-ea"/>
              </a:rPr>
              <a:t> </a:t>
            </a:r>
            <a:r>
              <a:rPr lang="ja-JP" altLang="en-US" sz="1400" dirty="0" smtClean="0">
                <a:latin typeface="+mj-ea"/>
                <a:ea typeface="+mj-ea"/>
              </a:rPr>
              <a:t>社会福祉法人射水万葉会　天正寺サポートセンター　（富山県富山市）</a:t>
            </a:r>
            <a:endParaRPr lang="en-US" altLang="ja-JP" sz="1400" dirty="0" smtClean="0">
              <a:latin typeface="+mj-ea"/>
              <a:ea typeface="+mj-ea"/>
            </a:endParaRPr>
          </a:p>
          <a:p>
            <a:pPr marL="180975" indent="-180975"/>
            <a:r>
              <a:rPr lang="ja-JP" altLang="en-US" sz="1400" dirty="0">
                <a:latin typeface="+mj-ea"/>
                <a:ea typeface="+mj-ea"/>
              </a:rPr>
              <a:t>　</a:t>
            </a:r>
            <a:r>
              <a:rPr lang="ja-JP" altLang="en-US" sz="1400" dirty="0" smtClean="0">
                <a:latin typeface="+mj-ea"/>
                <a:ea typeface="+mj-ea"/>
              </a:rPr>
              <a:t>開設年月</a:t>
            </a:r>
            <a:r>
              <a:rPr lang="ja-JP" altLang="en-US" sz="1400" dirty="0">
                <a:latin typeface="+mj-ea"/>
                <a:ea typeface="+mj-ea"/>
              </a:rPr>
              <a:t> </a:t>
            </a:r>
            <a:r>
              <a:rPr lang="ja-JP" altLang="en-US" sz="1400" dirty="0" smtClean="0">
                <a:latin typeface="+mj-ea"/>
                <a:ea typeface="+mj-ea"/>
              </a:rPr>
              <a:t>：</a:t>
            </a:r>
            <a:r>
              <a:rPr lang="ja-JP" altLang="en-US" sz="1400" dirty="0">
                <a:latin typeface="+mj-ea"/>
                <a:ea typeface="+mj-ea"/>
              </a:rPr>
              <a:t> </a:t>
            </a:r>
            <a:r>
              <a:rPr lang="ja-JP" altLang="en-US" sz="1400" dirty="0" smtClean="0">
                <a:latin typeface="+mj-ea"/>
                <a:ea typeface="+mj-ea"/>
              </a:rPr>
              <a:t>平成</a:t>
            </a:r>
            <a:r>
              <a:rPr lang="en-US" altLang="ja-JP" sz="1400" dirty="0" smtClean="0">
                <a:latin typeface="+mj-ea"/>
                <a:ea typeface="+mj-ea"/>
              </a:rPr>
              <a:t>24</a:t>
            </a:r>
            <a:r>
              <a:rPr lang="ja-JP" altLang="en-US" sz="1400" dirty="0" smtClean="0">
                <a:latin typeface="+mj-ea"/>
                <a:ea typeface="+mj-ea"/>
              </a:rPr>
              <a:t>年</a:t>
            </a:r>
            <a:r>
              <a:rPr lang="en-US" altLang="ja-JP" sz="1400" dirty="0" smtClean="0">
                <a:latin typeface="+mj-ea"/>
                <a:ea typeface="+mj-ea"/>
              </a:rPr>
              <a:t>4</a:t>
            </a:r>
            <a:r>
              <a:rPr lang="ja-JP" altLang="en-US" sz="1400" dirty="0" smtClean="0">
                <a:latin typeface="+mj-ea"/>
                <a:ea typeface="+mj-ea"/>
              </a:rPr>
              <a:t>月開設</a:t>
            </a:r>
            <a:endParaRPr lang="en-US" altLang="ja-JP" sz="1400" dirty="0">
              <a:latin typeface="+mj-ea"/>
              <a:ea typeface="+mj-ea"/>
            </a:endParaRPr>
          </a:p>
          <a:p>
            <a:pPr marL="180975" indent="-180975"/>
            <a:r>
              <a:rPr lang="ja-JP" altLang="en-US" sz="1400" dirty="0" smtClean="0">
                <a:latin typeface="+mj-ea"/>
                <a:ea typeface="+mj-ea"/>
              </a:rPr>
              <a:t>　看護類型 ：</a:t>
            </a:r>
            <a:r>
              <a:rPr lang="ja-JP" altLang="en-US" sz="1400" dirty="0">
                <a:latin typeface="+mj-ea"/>
                <a:ea typeface="+mj-ea"/>
              </a:rPr>
              <a:t> </a:t>
            </a:r>
            <a:r>
              <a:rPr lang="ja-JP" altLang="en-US" sz="1400" dirty="0" smtClean="0">
                <a:latin typeface="+mj-ea"/>
                <a:ea typeface="+mj-ea"/>
              </a:rPr>
              <a:t>連携型</a:t>
            </a:r>
            <a:endParaRPr lang="en-US" altLang="ja-JP" sz="1400" dirty="0" smtClean="0">
              <a:latin typeface="+mj-ea"/>
              <a:ea typeface="+mj-ea"/>
            </a:endParaRPr>
          </a:p>
          <a:p>
            <a:pPr marL="180975" indent="-180975"/>
            <a:r>
              <a:rPr lang="ja-JP" altLang="en-US" sz="1400" dirty="0" smtClean="0">
                <a:latin typeface="+mj-ea"/>
                <a:ea typeface="+mj-ea"/>
              </a:rPr>
              <a:t>　併設事業 ：認知症対応型共同生活介護、小規模多機能型居宅介護、認知症対応型通所介護</a:t>
            </a:r>
            <a:endParaRPr lang="en-US" altLang="ja-JP" sz="1400" dirty="0" smtClean="0">
              <a:latin typeface="+mj-ea"/>
              <a:ea typeface="+mj-ea"/>
            </a:endParaRPr>
          </a:p>
          <a:p>
            <a:pPr marL="180975" indent="-180975"/>
            <a:r>
              <a:rPr lang="ja-JP" altLang="en-US" sz="1400" dirty="0">
                <a:latin typeface="+mj-ea"/>
                <a:ea typeface="+mj-ea"/>
              </a:rPr>
              <a:t>　</a:t>
            </a:r>
            <a:r>
              <a:rPr lang="ja-JP" altLang="en-US" sz="1400" dirty="0" smtClean="0">
                <a:latin typeface="+mj-ea"/>
                <a:ea typeface="+mj-ea"/>
              </a:rPr>
              <a:t>　　　　　　　居宅介護支援</a:t>
            </a:r>
            <a:endParaRPr lang="en-US" altLang="ja-JP" sz="1400" dirty="0" smtClean="0">
              <a:latin typeface="+mj-ea"/>
              <a:ea typeface="+mj-ea"/>
            </a:endParaRPr>
          </a:p>
          <a:p>
            <a:pPr marL="180975" indent="-180975"/>
            <a:r>
              <a:rPr lang="ja-JP" altLang="en-US" sz="1400" dirty="0">
                <a:latin typeface="+mj-ea"/>
                <a:ea typeface="+mj-ea"/>
              </a:rPr>
              <a:t>　</a:t>
            </a:r>
            <a:r>
              <a:rPr lang="ja-JP" altLang="en-US" sz="1400" dirty="0" smtClean="0">
                <a:latin typeface="+mj-ea"/>
                <a:ea typeface="+mj-ea"/>
              </a:rPr>
              <a:t>エリア特性 ： 市内中心部／車の渋滞が激しいエリアに立地／冬期は積雪あり</a:t>
            </a:r>
            <a:endParaRPr lang="en-US" altLang="ja-JP" sz="1400" dirty="0" smtClean="0">
              <a:latin typeface="+mj-ea"/>
              <a:ea typeface="+mj-ea"/>
            </a:endParaRPr>
          </a:p>
          <a:p>
            <a:pPr marL="180975" indent="-180975"/>
            <a:r>
              <a:rPr lang="ja-JP" altLang="en-US" sz="1400" dirty="0">
                <a:latin typeface="+mj-ea"/>
                <a:ea typeface="+mj-ea"/>
              </a:rPr>
              <a:t>　</a:t>
            </a:r>
            <a:r>
              <a:rPr lang="ja-JP" altLang="en-US" sz="1400" dirty="0" smtClean="0">
                <a:latin typeface="+mj-ea"/>
                <a:ea typeface="+mj-ea"/>
              </a:rPr>
              <a:t>移動手段 ： 自動車（</a:t>
            </a:r>
            <a:r>
              <a:rPr lang="en-US" altLang="ja-JP" sz="1400" dirty="0" smtClean="0">
                <a:latin typeface="+mj-ea"/>
                <a:ea typeface="+mj-ea"/>
              </a:rPr>
              <a:t>100</a:t>
            </a:r>
            <a:r>
              <a:rPr lang="ja-JP" altLang="en-US" sz="1400" dirty="0" smtClean="0">
                <a:latin typeface="+mj-ea"/>
                <a:ea typeface="+mj-ea"/>
              </a:rPr>
              <a:t>％）</a:t>
            </a:r>
            <a:endParaRPr lang="en-US" altLang="ja-JP" sz="1400" dirty="0" smtClean="0">
              <a:latin typeface="+mj-ea"/>
              <a:ea typeface="+mj-ea"/>
            </a:endParaRPr>
          </a:p>
        </p:txBody>
      </p:sp>
      <p:pic>
        <p:nvPicPr>
          <p:cNvPr id="1027" name="Picture 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8344" y="584305"/>
            <a:ext cx="1383368" cy="1632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正方形/長方形 15"/>
          <p:cNvSpPr/>
          <p:nvPr/>
        </p:nvSpPr>
        <p:spPr>
          <a:xfrm>
            <a:off x="8102147" y="1761833"/>
            <a:ext cx="731025" cy="108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 dirty="0" smtClean="0">
                <a:solidFill>
                  <a:schemeClr val="tx1"/>
                </a:solidFill>
                <a:latin typeface="+mj-ea"/>
                <a:ea typeface="+mj-ea"/>
              </a:rPr>
              <a:t>(</a:t>
            </a:r>
            <a:r>
              <a:rPr lang="ja-JP" altLang="en-US" sz="400" dirty="0" smtClean="0">
                <a:solidFill>
                  <a:schemeClr val="tx1"/>
                </a:solidFill>
                <a:latin typeface="+mj-ea"/>
                <a:ea typeface="+mj-ea"/>
              </a:rPr>
              <a:t>最も遠い利用者宅</a:t>
            </a:r>
            <a:r>
              <a:rPr lang="en-US" altLang="ja-JP" sz="400" dirty="0" smtClean="0">
                <a:solidFill>
                  <a:schemeClr val="tx1"/>
                </a:solidFill>
                <a:latin typeface="+mj-ea"/>
                <a:ea typeface="+mj-ea"/>
              </a:rPr>
              <a:t>10km</a:t>
            </a:r>
            <a:r>
              <a:rPr kumimoji="1" lang="en-US" altLang="ja-JP" sz="400" dirty="0" smtClean="0">
                <a:solidFill>
                  <a:schemeClr val="tx1"/>
                </a:solidFill>
                <a:latin typeface="+mj-ea"/>
                <a:ea typeface="+mj-ea"/>
              </a:rPr>
              <a:t>)</a:t>
            </a:r>
            <a:endParaRPr kumimoji="1" lang="ja-JP" altLang="en-US" sz="400" dirty="0">
              <a:solidFill>
                <a:schemeClr val="tx1"/>
              </a:solidFill>
              <a:latin typeface="+mj-ea"/>
              <a:ea typeface="+mj-ea"/>
            </a:endParaRPr>
          </a:p>
        </p:txBody>
      </p:sp>
      <p:graphicFrame>
        <p:nvGraphicFramePr>
          <p:cNvPr id="19" name="表 18"/>
          <p:cNvGraphicFramePr>
            <a:graphicFrameLocks noGrp="1"/>
          </p:cNvGraphicFramePr>
          <p:nvPr>
            <p:extLst>
              <p:ext uri="{D42A27DB-BD31-4B8C-83A1-F6EECF244321}">
                <p14:modId xmlns:p14="http://schemas.microsoft.com/office/powerpoint/2010/main" val="3896927826"/>
              </p:ext>
            </p:extLst>
          </p:nvPr>
        </p:nvGraphicFramePr>
        <p:xfrm>
          <a:off x="119501" y="2852936"/>
          <a:ext cx="4164467" cy="2926080"/>
        </p:xfrm>
        <a:graphic>
          <a:graphicData uri="http://schemas.openxmlformats.org/drawingml/2006/table">
            <a:tbl>
              <a:tblPr firstRow="1">
                <a:tableStyleId>{5940675A-B579-460E-94D1-54222C63F5DA}</a:tableStyleId>
              </a:tblPr>
              <a:tblGrid>
                <a:gridCol w="213116"/>
                <a:gridCol w="1071031"/>
                <a:gridCol w="720080"/>
                <a:gridCol w="648072"/>
                <a:gridCol w="1512168"/>
              </a:tblGrid>
              <a:tr h="240142">
                <a:tc gridSpan="2">
                  <a:txBody>
                    <a:bodyPr/>
                    <a:lstStyle/>
                    <a:p>
                      <a:r>
                        <a:rPr kumimoji="1" lang="ja-JP" altLang="en-US" sz="1100" dirty="0" smtClean="0"/>
                        <a:t>利用者数：</a:t>
                      </a:r>
                      <a:r>
                        <a:rPr kumimoji="1" lang="en-US" altLang="ja-JP" sz="1100" dirty="0" smtClean="0"/>
                        <a:t>24</a:t>
                      </a:r>
                      <a:r>
                        <a:rPr kumimoji="1" lang="ja-JP" altLang="en-US" sz="1100" dirty="0" smtClean="0"/>
                        <a:t>名</a:t>
                      </a:r>
                      <a:endParaRPr kumimoji="1" lang="ja-JP" altLang="en-US" sz="1100" dirty="0"/>
                    </a:p>
                  </a:txBody>
                  <a:tcPr anchor="ctr">
                    <a:lnR w="12700" cap="flat" cmpd="sng" algn="ctr">
                      <a:solidFill>
                        <a:schemeClr val="tx1"/>
                      </a:solidFill>
                      <a:prstDash val="solid"/>
                      <a:round/>
                      <a:headEnd type="none" w="med" len="med"/>
                      <a:tailEnd type="none" w="med" len="med"/>
                    </a:lnR>
                  </a:tcPr>
                </a:tc>
                <a:tc hMerge="1">
                  <a:txBody>
                    <a:bodyPr/>
                    <a:lstStyle/>
                    <a:p>
                      <a:endParaRPr kumimoji="1" lang="ja-JP" altLang="en-US"/>
                    </a:p>
                  </a:txBody>
                  <a:tcPr/>
                </a:tc>
                <a:tc gridSpan="2">
                  <a:txBody>
                    <a:bodyPr/>
                    <a:lstStyle/>
                    <a:p>
                      <a:r>
                        <a:rPr kumimoji="1" lang="ja-JP" altLang="en-US" sz="1100" dirty="0" smtClean="0"/>
                        <a:t>平均年齢：</a:t>
                      </a:r>
                      <a:r>
                        <a:rPr kumimoji="1" lang="en-US" altLang="ja-JP" sz="1100" dirty="0" smtClean="0"/>
                        <a:t>83.1</a:t>
                      </a:r>
                      <a:r>
                        <a:rPr kumimoji="1" lang="ja-JP" altLang="en-US" sz="1100" dirty="0" smtClean="0"/>
                        <a:t>歳</a:t>
                      </a: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kumimoji="1" lang="ja-JP" altLang="en-US"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t>平均要介護度</a:t>
                      </a:r>
                      <a:r>
                        <a:rPr kumimoji="1" lang="ja-JP" altLang="en-US" sz="1100" dirty="0"/>
                        <a:t>　</a:t>
                      </a:r>
                      <a:r>
                        <a:rPr kumimoji="1" lang="en-US" altLang="ja-JP" sz="1100" dirty="0" smtClean="0"/>
                        <a:t>2.9</a:t>
                      </a:r>
                      <a:endParaRPr kumimoji="1" lang="ja-JP" altLang="en-US" sz="1100" dirty="0" smtClean="0"/>
                    </a:p>
                  </a:txBody>
                  <a:tcPr anchor="ctr">
                    <a:lnL w="12700" cap="flat" cmpd="sng" algn="ctr">
                      <a:solidFill>
                        <a:schemeClr val="tx1"/>
                      </a:solidFill>
                      <a:prstDash val="solid"/>
                      <a:round/>
                      <a:headEnd type="none" w="med" len="med"/>
                      <a:tailEnd type="none" w="med" len="med"/>
                    </a:lnL>
                  </a:tcPr>
                </a:tc>
              </a:tr>
              <a:tr h="550913">
                <a:tc gridSpan="3">
                  <a:txBody>
                    <a:bodyPr/>
                    <a:lstStyle/>
                    <a:p>
                      <a:r>
                        <a:rPr kumimoji="1" lang="ja-JP" altLang="en-US" sz="1100" dirty="0" smtClean="0"/>
                        <a:t>月間延べ利用日数</a:t>
                      </a:r>
                      <a:endParaRPr kumimoji="1" lang="en-US" altLang="ja-JP" sz="1100" dirty="0" smtClean="0"/>
                    </a:p>
                    <a:p>
                      <a:r>
                        <a:rPr kumimoji="1" lang="ja-JP" altLang="en-US" sz="1100" dirty="0" smtClean="0"/>
                        <a:t>（利用者</a:t>
                      </a:r>
                      <a:r>
                        <a:rPr kumimoji="1" lang="en-US" altLang="ja-JP" sz="1100" dirty="0" smtClean="0"/>
                        <a:t>1</a:t>
                      </a:r>
                      <a:r>
                        <a:rPr kumimoji="1" lang="ja-JP" altLang="en-US" sz="1100" dirty="0" smtClean="0"/>
                        <a:t>人あたり）</a:t>
                      </a:r>
                      <a:endParaRPr kumimoji="1" lang="ja-JP" altLang="en-US" sz="1100" dirty="0"/>
                    </a:p>
                  </a:txBody>
                  <a:tcPr anchor="ct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ja-JP" altLang="en-US" sz="1100" dirty="0" smtClean="0"/>
                        <a:t>平均</a:t>
                      </a:r>
                      <a:r>
                        <a:rPr kumimoji="1" lang="en-US" altLang="ja-JP" sz="1100" dirty="0" smtClean="0"/>
                        <a:t>28.8</a:t>
                      </a:r>
                      <a:r>
                        <a:rPr kumimoji="1" lang="ja-JP" altLang="en-US" sz="1100" dirty="0" smtClean="0"/>
                        <a:t>日</a:t>
                      </a:r>
                      <a:endParaRPr kumimoji="1" lang="en-US" altLang="ja-JP" sz="1100" dirty="0" smtClean="0"/>
                    </a:p>
                    <a:p>
                      <a:r>
                        <a:rPr kumimoji="1" lang="ja-JP" altLang="en-US" sz="1100" dirty="0" smtClean="0"/>
                        <a:t>うち通所系利用日数　　　 ： </a:t>
                      </a:r>
                      <a:r>
                        <a:rPr kumimoji="1" lang="en-US" altLang="ja-JP" sz="1100" dirty="0" smtClean="0"/>
                        <a:t>5.0</a:t>
                      </a:r>
                      <a:r>
                        <a:rPr kumimoji="1" lang="ja-JP" altLang="en-US" sz="1100" dirty="0" smtClean="0"/>
                        <a:t>日</a:t>
                      </a:r>
                      <a:endParaRPr kumimoji="1" lang="en-US" altLang="ja-JP" sz="1100" dirty="0" smtClean="0"/>
                    </a:p>
                    <a:p>
                      <a:r>
                        <a:rPr kumimoji="1" lang="ja-JP" altLang="en-US" sz="1100" dirty="0" smtClean="0"/>
                        <a:t>うち短期入所系利用日数 ： </a:t>
                      </a:r>
                      <a:r>
                        <a:rPr kumimoji="1" lang="en-US" altLang="ja-JP" sz="1100" dirty="0" smtClean="0"/>
                        <a:t>0.9</a:t>
                      </a:r>
                      <a:r>
                        <a:rPr kumimoji="1" lang="ja-JP" altLang="en-US" sz="1100" dirty="0" smtClean="0"/>
                        <a:t>日</a:t>
                      </a:r>
                      <a:endParaRPr kumimoji="1" lang="ja-JP" altLang="en-US" sz="1100" dirty="0"/>
                    </a:p>
                  </a:txBody>
                  <a:tcPr/>
                </a:tc>
                <a:tc hMerge="1">
                  <a:txBody>
                    <a:bodyPr/>
                    <a:lstStyle/>
                    <a:p>
                      <a:endParaRPr kumimoji="1" lang="ja-JP" altLang="en-US"/>
                    </a:p>
                  </a:txBody>
                  <a:tcPr/>
                </a:tc>
              </a:tr>
              <a:tr h="240142">
                <a:tc gridSpan="3">
                  <a:txBody>
                    <a:bodyPr/>
                    <a:lstStyle/>
                    <a:p>
                      <a:r>
                        <a:rPr kumimoji="1" lang="ja-JP" altLang="en-US" sz="1100" dirty="0" smtClean="0"/>
                        <a:t>訪問看護利用者数</a:t>
                      </a:r>
                      <a:endParaRPr kumimoji="1" lang="ja-JP" altLang="en-US" sz="1100" dirty="0"/>
                    </a:p>
                  </a:txBody>
                  <a:tcPr anchor="ct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1100" dirty="0" smtClean="0"/>
                        <a:t>1</a:t>
                      </a:r>
                      <a:r>
                        <a:rPr kumimoji="1" lang="ja-JP" altLang="en-US" sz="1100" dirty="0" smtClean="0"/>
                        <a:t>名</a:t>
                      </a:r>
                      <a:endParaRPr kumimoji="1" lang="ja-JP" altLang="en-US" sz="1100" dirty="0"/>
                    </a:p>
                  </a:txBody>
                  <a:tcPr/>
                </a:tc>
                <a:tc hMerge="1">
                  <a:txBody>
                    <a:bodyPr/>
                    <a:lstStyle/>
                    <a:p>
                      <a:endParaRPr kumimoji="1" lang="ja-JP" altLang="en-US"/>
                    </a:p>
                  </a:txBody>
                  <a:tcPr/>
                </a:tc>
              </a:tr>
              <a:tr h="240142">
                <a:tc rowSpan="3">
                  <a:txBody>
                    <a:bodyPr/>
                    <a:lstStyle/>
                    <a:p>
                      <a:pPr algn="ctr"/>
                      <a:r>
                        <a:rPr kumimoji="1" lang="ja-JP" altLang="en-US" sz="1100" dirty="0" smtClean="0"/>
                        <a:t>定期</a:t>
                      </a:r>
                      <a:endParaRPr kumimoji="1" lang="ja-JP" altLang="en-US" sz="1100" dirty="0"/>
                    </a:p>
                  </a:txBody>
                  <a:tcPr vert="eaVert" anchor="ctr">
                    <a:lnR w="12700" cap="flat" cmpd="sng" algn="ctr">
                      <a:solidFill>
                        <a:schemeClr val="tx1"/>
                      </a:solidFill>
                      <a:prstDash val="solid"/>
                      <a:round/>
                      <a:headEnd type="none" w="med" len="med"/>
                      <a:tailEnd type="none" w="med" len="med"/>
                    </a:lnR>
                  </a:tcPr>
                </a:tc>
                <a:tc gridSpan="2">
                  <a:txBody>
                    <a:bodyPr/>
                    <a:lstStyle/>
                    <a:p>
                      <a:r>
                        <a:rPr kumimoji="1" lang="ja-JP" altLang="en-US" sz="1100" dirty="0" smtClean="0"/>
                        <a:t>利用者あたり</a:t>
                      </a:r>
                      <a:r>
                        <a:rPr kumimoji="1" lang="en-US" altLang="ja-JP" sz="1100" dirty="0" smtClean="0"/>
                        <a:t>1</a:t>
                      </a:r>
                      <a:r>
                        <a:rPr kumimoji="1" lang="ja-JP" altLang="en-US" sz="1100" dirty="0" smtClean="0"/>
                        <a:t>日訪問回数</a:t>
                      </a:r>
                      <a:endParaRPr kumimoji="1" lang="ja-JP" altLang="en-US" sz="1100" dirty="0"/>
                    </a:p>
                  </a:txBody>
                  <a:tcPr anchor="ctr">
                    <a:lnL w="12700" cap="flat" cmpd="sng" algn="ctr">
                      <a:solidFill>
                        <a:schemeClr val="tx1"/>
                      </a:solidFill>
                      <a:prstDash val="solid"/>
                      <a:round/>
                      <a:headEnd type="none" w="med" len="med"/>
                      <a:tailEnd type="none" w="med" len="med"/>
                    </a:lnL>
                  </a:tcPr>
                </a:tc>
                <a:tc hMerge="1">
                  <a:txBody>
                    <a:bodyPr/>
                    <a:lstStyle/>
                    <a:p>
                      <a:endParaRPr kumimoji="1" lang="ja-JP" altLang="en-US"/>
                    </a:p>
                  </a:txBody>
                  <a:tcPr/>
                </a:tc>
                <a:tc gridSpan="2">
                  <a:txBody>
                    <a:bodyPr/>
                    <a:lstStyle/>
                    <a:p>
                      <a:r>
                        <a:rPr kumimoji="1" lang="en-US" altLang="ja-JP" sz="1100" dirty="0" smtClean="0"/>
                        <a:t>2.8</a:t>
                      </a:r>
                      <a:r>
                        <a:rPr kumimoji="1" lang="ja-JP" altLang="en-US" sz="1100" dirty="0" smtClean="0"/>
                        <a:t>回／日</a:t>
                      </a:r>
                      <a:endParaRPr kumimoji="1" lang="ja-JP" altLang="en-US" sz="1100" dirty="0"/>
                    </a:p>
                  </a:txBody>
                  <a:tcPr/>
                </a:tc>
                <a:tc hMerge="1">
                  <a:txBody>
                    <a:bodyPr/>
                    <a:lstStyle/>
                    <a:p>
                      <a:endParaRPr kumimoji="1" lang="ja-JP" altLang="en-US"/>
                    </a:p>
                  </a:txBody>
                  <a:tcPr/>
                </a:tc>
              </a:tr>
              <a:tr h="240142">
                <a:tc vMerge="1">
                  <a:txBody>
                    <a:bodyPr/>
                    <a:lstStyle/>
                    <a:p>
                      <a:endParaRPr kumimoji="1" lang="ja-JP" altLang="en-US" sz="1100" dirty="0"/>
                    </a:p>
                  </a:txBody>
                  <a:tcPr>
                    <a:lnR w="12700" cap="flat" cmpd="sng" algn="ctr">
                      <a:solidFill>
                        <a:schemeClr val="tx1"/>
                      </a:solidFill>
                      <a:prstDash val="solid"/>
                      <a:round/>
                      <a:headEnd type="none" w="med" len="med"/>
                      <a:tailEnd type="none" w="med" len="med"/>
                    </a:lnR>
                  </a:tcPr>
                </a:tc>
                <a:tc gridSpan="2">
                  <a:txBody>
                    <a:bodyPr/>
                    <a:lstStyle/>
                    <a:p>
                      <a:r>
                        <a:rPr kumimoji="1" lang="ja-JP" altLang="en-US" sz="1100" dirty="0" smtClean="0"/>
                        <a:t>訪問</a:t>
                      </a:r>
                      <a:r>
                        <a:rPr kumimoji="1" lang="en-US" altLang="ja-JP" sz="1100" dirty="0" smtClean="0"/>
                        <a:t>1</a:t>
                      </a:r>
                      <a:r>
                        <a:rPr kumimoji="1" lang="ja-JP" altLang="en-US" sz="1100" dirty="0" smtClean="0"/>
                        <a:t>回あたり提供時間</a:t>
                      </a:r>
                      <a:endParaRPr kumimoji="1" lang="ja-JP" altLang="en-US" sz="1100" dirty="0"/>
                    </a:p>
                  </a:txBody>
                  <a:tcPr anchor="ctr">
                    <a:lnL w="12700" cap="flat" cmpd="sng" algn="ctr">
                      <a:solidFill>
                        <a:schemeClr val="tx1"/>
                      </a:solidFill>
                      <a:prstDash val="solid"/>
                      <a:round/>
                      <a:headEnd type="none" w="med" len="med"/>
                      <a:tailEnd type="none" w="med" len="med"/>
                    </a:lnL>
                  </a:tcPr>
                </a:tc>
                <a:tc hMerge="1">
                  <a:txBody>
                    <a:bodyPr/>
                    <a:lstStyle/>
                    <a:p>
                      <a:endParaRPr kumimoji="1" lang="ja-JP" altLang="en-US"/>
                    </a:p>
                  </a:txBody>
                  <a:tcPr/>
                </a:tc>
                <a:tc gridSpan="2">
                  <a:txBody>
                    <a:bodyPr/>
                    <a:lstStyle/>
                    <a:p>
                      <a:r>
                        <a:rPr kumimoji="1" lang="en-US" altLang="ja-JP" sz="1100" dirty="0" smtClean="0"/>
                        <a:t>20</a:t>
                      </a:r>
                      <a:r>
                        <a:rPr kumimoji="1" lang="ja-JP" altLang="en-US" sz="1100" dirty="0" smtClean="0"/>
                        <a:t>分未満：</a:t>
                      </a:r>
                      <a:r>
                        <a:rPr kumimoji="1" lang="en-US" altLang="ja-JP" sz="1100" dirty="0" smtClean="0"/>
                        <a:t>88.2</a:t>
                      </a:r>
                      <a:r>
                        <a:rPr kumimoji="1" lang="ja-JP" altLang="en-US" sz="1100" dirty="0" smtClean="0"/>
                        <a:t>％</a:t>
                      </a:r>
                      <a:endParaRPr kumimoji="1" lang="ja-JP" altLang="en-US" sz="1100" dirty="0"/>
                    </a:p>
                  </a:txBody>
                  <a:tcPr/>
                </a:tc>
                <a:tc hMerge="1">
                  <a:txBody>
                    <a:bodyPr/>
                    <a:lstStyle/>
                    <a:p>
                      <a:endParaRPr kumimoji="1" lang="ja-JP" altLang="en-US"/>
                    </a:p>
                  </a:txBody>
                  <a:tcPr/>
                </a:tc>
              </a:tr>
              <a:tr h="240142">
                <a:tc vMerge="1">
                  <a:txBody>
                    <a:bodyPr/>
                    <a:lstStyle/>
                    <a:p>
                      <a:endParaRPr kumimoji="1" lang="ja-JP" altLang="en-US" sz="1100" dirty="0"/>
                    </a:p>
                  </a:txBody>
                  <a:tcPr>
                    <a:lnR w="12700" cap="flat" cmpd="sng" algn="ctr">
                      <a:solidFill>
                        <a:schemeClr val="tx1"/>
                      </a:solidFill>
                      <a:prstDash val="solid"/>
                      <a:round/>
                      <a:headEnd type="none" w="med" len="med"/>
                      <a:tailEnd type="none" w="med" len="med"/>
                    </a:lnR>
                  </a:tcPr>
                </a:tc>
                <a:tc gridSpan="2">
                  <a:txBody>
                    <a:bodyPr/>
                    <a:lstStyle/>
                    <a:p>
                      <a:r>
                        <a:rPr kumimoji="1" lang="ja-JP" altLang="en-US" sz="1100" dirty="0" smtClean="0"/>
                        <a:t>訪問内容（複数回答）</a:t>
                      </a:r>
                      <a:endParaRPr kumimoji="1" lang="ja-JP" altLang="en-US" sz="1100" dirty="0"/>
                    </a:p>
                  </a:txBody>
                  <a:tcPr anchor="ctr">
                    <a:lnL w="12700" cap="flat" cmpd="sng" algn="ctr">
                      <a:solidFill>
                        <a:schemeClr val="tx1"/>
                      </a:solidFill>
                      <a:prstDash val="solid"/>
                      <a:round/>
                      <a:headEnd type="none" w="med" len="med"/>
                      <a:tailEnd type="none" w="med" len="med"/>
                    </a:lnL>
                  </a:tcPr>
                </a:tc>
                <a:tc hMerge="1">
                  <a:txBody>
                    <a:bodyPr/>
                    <a:lstStyle/>
                    <a:p>
                      <a:endParaRPr kumimoji="1" lang="ja-JP" altLang="en-US"/>
                    </a:p>
                  </a:txBody>
                  <a:tcPr/>
                </a:tc>
                <a:tc gridSpan="2">
                  <a:txBody>
                    <a:bodyPr/>
                    <a:lstStyle/>
                    <a:p>
                      <a:r>
                        <a:rPr kumimoji="1" lang="ja-JP" altLang="en-US" sz="1100" dirty="0" smtClean="0"/>
                        <a:t>排泄</a:t>
                      </a:r>
                      <a:r>
                        <a:rPr kumimoji="1" lang="en-US" altLang="ja-JP" sz="1100" dirty="0" smtClean="0"/>
                        <a:t>43</a:t>
                      </a:r>
                      <a:r>
                        <a:rPr kumimoji="1" lang="ja-JP" altLang="en-US" sz="1100" dirty="0" smtClean="0"/>
                        <a:t>％、服薬確認</a:t>
                      </a:r>
                      <a:r>
                        <a:rPr kumimoji="1" lang="en-US" altLang="ja-JP" sz="1100" dirty="0" smtClean="0"/>
                        <a:t>25</a:t>
                      </a:r>
                      <a:r>
                        <a:rPr kumimoji="1" lang="ja-JP" altLang="en-US" sz="1100" dirty="0" smtClean="0"/>
                        <a:t>％</a:t>
                      </a:r>
                      <a:endParaRPr kumimoji="1" lang="ja-JP" altLang="en-US" sz="1100" dirty="0"/>
                    </a:p>
                  </a:txBody>
                  <a:tcPr/>
                </a:tc>
                <a:tc hMerge="1">
                  <a:txBody>
                    <a:bodyPr/>
                    <a:lstStyle/>
                    <a:p>
                      <a:endParaRPr kumimoji="1" lang="ja-JP" altLang="en-US"/>
                    </a:p>
                  </a:txBody>
                  <a:tcPr/>
                </a:tc>
              </a:tr>
              <a:tr h="240142">
                <a:tc rowSpan="3">
                  <a:txBody>
                    <a:bodyPr/>
                    <a:lstStyle/>
                    <a:p>
                      <a:pPr algn="ctr"/>
                      <a:r>
                        <a:rPr kumimoji="1" lang="ja-JP" altLang="en-US" sz="1100" dirty="0" smtClean="0"/>
                        <a:t>随時</a:t>
                      </a:r>
                      <a:endParaRPr kumimoji="1" lang="ja-JP" altLang="en-US" sz="1100" dirty="0"/>
                    </a:p>
                  </a:txBody>
                  <a:tcPr anchor="ctr">
                    <a:lnR w="12700" cap="flat" cmpd="sng" algn="ctr">
                      <a:solidFill>
                        <a:schemeClr val="tx1"/>
                      </a:solidFill>
                      <a:prstDash val="solid"/>
                      <a:round/>
                      <a:headEnd type="none" w="med" len="med"/>
                      <a:tailEnd type="none" w="med" len="med"/>
                    </a:lnR>
                  </a:tcPr>
                </a:tc>
                <a:tc gridSpan="2">
                  <a:txBody>
                    <a:bodyPr/>
                    <a:lstStyle/>
                    <a:p>
                      <a:r>
                        <a:rPr kumimoji="1" lang="ja-JP" altLang="en-US" sz="1100" dirty="0" smtClean="0"/>
                        <a:t>利用者あたり</a:t>
                      </a:r>
                      <a:r>
                        <a:rPr kumimoji="1" lang="en-US" altLang="ja-JP" sz="1100" dirty="0" smtClean="0"/>
                        <a:t>1</a:t>
                      </a:r>
                      <a:r>
                        <a:rPr kumimoji="1" lang="ja-JP" altLang="en-US" sz="1100" dirty="0" smtClean="0"/>
                        <a:t>日訪問回数</a:t>
                      </a:r>
                      <a:endParaRPr kumimoji="1" lang="ja-JP" altLang="en-US" sz="1100" dirty="0"/>
                    </a:p>
                  </a:txBody>
                  <a:tcPr anchor="ctr">
                    <a:lnL w="12700" cap="flat" cmpd="sng" algn="ctr">
                      <a:solidFill>
                        <a:schemeClr val="tx1"/>
                      </a:solidFill>
                      <a:prstDash val="solid"/>
                      <a:round/>
                      <a:headEnd type="none" w="med" len="med"/>
                      <a:tailEnd type="none" w="med" len="med"/>
                    </a:lnL>
                  </a:tcPr>
                </a:tc>
                <a:tc hMerge="1">
                  <a:txBody>
                    <a:bodyPr/>
                    <a:lstStyle/>
                    <a:p>
                      <a:endParaRPr kumimoji="1" lang="ja-JP" altLang="en-US"/>
                    </a:p>
                  </a:txBody>
                  <a:tcPr/>
                </a:tc>
                <a:tc gridSpan="2">
                  <a:txBody>
                    <a:bodyPr/>
                    <a:lstStyle/>
                    <a:p>
                      <a:r>
                        <a:rPr kumimoji="1" lang="en-US" altLang="ja-JP" sz="1100" dirty="0" smtClean="0"/>
                        <a:t>3.5</a:t>
                      </a:r>
                      <a:r>
                        <a:rPr kumimoji="1" lang="ja-JP" altLang="en-US" sz="1100" dirty="0" smtClean="0"/>
                        <a:t>回／日（日中・夜間：</a:t>
                      </a:r>
                      <a:r>
                        <a:rPr kumimoji="1" lang="en-US" altLang="ja-JP" sz="1100" dirty="0" smtClean="0"/>
                        <a:t>96.0</a:t>
                      </a:r>
                      <a:r>
                        <a:rPr kumimoji="1" lang="ja-JP" altLang="en-US" sz="1100" dirty="0" smtClean="0"/>
                        <a:t>％）</a:t>
                      </a:r>
                      <a:endParaRPr kumimoji="1" lang="ja-JP" altLang="en-US" sz="1100" dirty="0"/>
                    </a:p>
                  </a:txBody>
                  <a:tcPr/>
                </a:tc>
                <a:tc hMerge="1">
                  <a:txBody>
                    <a:bodyPr/>
                    <a:lstStyle/>
                    <a:p>
                      <a:endParaRPr kumimoji="1" lang="ja-JP" altLang="en-US"/>
                    </a:p>
                  </a:txBody>
                  <a:tcPr/>
                </a:tc>
              </a:tr>
              <a:tr h="240142">
                <a:tc vMerge="1">
                  <a:txBody>
                    <a:bodyPr/>
                    <a:lstStyle/>
                    <a:p>
                      <a:endParaRPr kumimoji="1" lang="ja-JP" altLang="en-US" sz="1100" dirty="0"/>
                    </a:p>
                  </a:txBody>
                  <a:tcPr>
                    <a:lnR w="12700" cap="flat" cmpd="sng" algn="ctr">
                      <a:solidFill>
                        <a:schemeClr val="tx1"/>
                      </a:solidFill>
                      <a:prstDash val="solid"/>
                      <a:round/>
                      <a:headEnd type="none" w="med" len="med"/>
                      <a:tailEnd type="none" w="med" len="med"/>
                    </a:lnR>
                  </a:tcPr>
                </a:tc>
                <a:tc gridSpan="2">
                  <a:txBody>
                    <a:bodyPr/>
                    <a:lstStyle/>
                    <a:p>
                      <a:r>
                        <a:rPr kumimoji="1" lang="ja-JP" altLang="en-US" sz="1100" dirty="0" smtClean="0"/>
                        <a:t>随時コールのうち訪問割合</a:t>
                      </a:r>
                      <a:endParaRPr kumimoji="1" lang="ja-JP" altLang="en-US" sz="1100" dirty="0"/>
                    </a:p>
                  </a:txBody>
                  <a:tcPr anchor="ctr">
                    <a:lnL w="12700" cap="flat" cmpd="sng" algn="ctr">
                      <a:solidFill>
                        <a:schemeClr val="tx1"/>
                      </a:solidFill>
                      <a:prstDash val="solid"/>
                      <a:round/>
                      <a:headEnd type="none" w="med" len="med"/>
                      <a:tailEnd type="none" w="med" len="med"/>
                    </a:lnL>
                  </a:tcPr>
                </a:tc>
                <a:tc hMerge="1">
                  <a:txBody>
                    <a:bodyPr/>
                    <a:lstStyle/>
                    <a:p>
                      <a:endParaRPr kumimoji="1" lang="ja-JP" altLang="en-US"/>
                    </a:p>
                  </a:txBody>
                  <a:tcPr/>
                </a:tc>
                <a:tc gridSpan="2">
                  <a:txBody>
                    <a:bodyPr/>
                    <a:lstStyle/>
                    <a:p>
                      <a:r>
                        <a:rPr kumimoji="1" lang="en-US" altLang="ja-JP" sz="1100" dirty="0" smtClean="0"/>
                        <a:t>90.1</a:t>
                      </a:r>
                      <a:r>
                        <a:rPr kumimoji="1" lang="ja-JP" altLang="en-US" sz="1100" dirty="0" smtClean="0"/>
                        <a:t>％</a:t>
                      </a:r>
                      <a:endParaRPr kumimoji="1" lang="ja-JP" altLang="en-US" sz="1100" dirty="0"/>
                    </a:p>
                  </a:txBody>
                  <a:tcPr/>
                </a:tc>
                <a:tc hMerge="1">
                  <a:txBody>
                    <a:bodyPr/>
                    <a:lstStyle/>
                    <a:p>
                      <a:endParaRPr kumimoji="1" lang="ja-JP" altLang="en-US"/>
                    </a:p>
                  </a:txBody>
                  <a:tcPr/>
                </a:tc>
              </a:tr>
              <a:tr h="240142">
                <a:tc vMerge="1">
                  <a:txBody>
                    <a:bodyPr/>
                    <a:lstStyle/>
                    <a:p>
                      <a:endParaRPr kumimoji="1" lang="ja-JP" altLang="en-US" sz="1100" dirty="0"/>
                    </a:p>
                  </a:txBody>
                  <a:tcPr>
                    <a:lnR w="12700" cap="flat" cmpd="sng" algn="ctr">
                      <a:solidFill>
                        <a:schemeClr val="tx1"/>
                      </a:solidFill>
                      <a:prstDash val="solid"/>
                      <a:round/>
                      <a:headEnd type="none" w="med" len="med"/>
                      <a:tailEnd type="none" w="med" len="med"/>
                    </a:lnR>
                  </a:tcPr>
                </a:tc>
                <a:tc gridSpan="2">
                  <a:txBody>
                    <a:bodyPr/>
                    <a:lstStyle/>
                    <a:p>
                      <a:r>
                        <a:rPr kumimoji="1" lang="ja-JP" altLang="en-US" sz="1100" dirty="0" smtClean="0"/>
                        <a:t>訪問内容（複数回答）</a:t>
                      </a:r>
                      <a:endParaRPr kumimoji="1" lang="ja-JP" altLang="en-US" sz="1100" dirty="0"/>
                    </a:p>
                  </a:txBody>
                  <a:tcPr anchor="ctr">
                    <a:lnL w="12700" cap="flat" cmpd="sng" algn="ctr">
                      <a:solidFill>
                        <a:schemeClr val="tx1"/>
                      </a:solidFill>
                      <a:prstDash val="solid"/>
                      <a:round/>
                      <a:headEnd type="none" w="med" len="med"/>
                      <a:tailEnd type="none" w="med" len="med"/>
                    </a:lnL>
                  </a:tcPr>
                </a:tc>
                <a:tc hMerge="1">
                  <a:txBody>
                    <a:bodyPr/>
                    <a:lstStyle/>
                    <a:p>
                      <a:endParaRPr kumimoji="1" lang="ja-JP" altLang="en-US"/>
                    </a:p>
                  </a:txBody>
                  <a:tcPr/>
                </a:tc>
                <a:tc gridSpan="2">
                  <a:txBody>
                    <a:bodyPr/>
                    <a:lstStyle/>
                    <a:p>
                      <a:r>
                        <a:rPr kumimoji="1" lang="ja-JP" altLang="en-US" sz="1100" dirty="0" smtClean="0"/>
                        <a:t>排泄</a:t>
                      </a:r>
                      <a:r>
                        <a:rPr kumimoji="1" lang="en-US" altLang="ja-JP" sz="1100" dirty="0" smtClean="0"/>
                        <a:t>36</a:t>
                      </a:r>
                      <a:r>
                        <a:rPr kumimoji="1" lang="ja-JP" altLang="en-US" sz="1100" dirty="0" smtClean="0"/>
                        <a:t>％、移動移乗介助</a:t>
                      </a:r>
                      <a:r>
                        <a:rPr kumimoji="1" lang="en-US" altLang="ja-JP" sz="1100" dirty="0" smtClean="0"/>
                        <a:t>47</a:t>
                      </a:r>
                      <a:r>
                        <a:rPr kumimoji="1" lang="ja-JP" altLang="en-US" sz="1100" dirty="0" smtClean="0"/>
                        <a:t>％</a:t>
                      </a:r>
                      <a:endParaRPr kumimoji="1" lang="ja-JP" altLang="en-US" sz="1100" dirty="0"/>
                    </a:p>
                  </a:txBody>
                  <a:tcPr/>
                </a:tc>
                <a:tc hMerge="1">
                  <a:txBody>
                    <a:bodyPr/>
                    <a:lstStyle/>
                    <a:p>
                      <a:endParaRPr kumimoji="1" lang="ja-JP" altLang="en-US"/>
                    </a:p>
                  </a:txBody>
                  <a:tcPr/>
                </a:tc>
              </a:tr>
              <a:tr h="240142">
                <a:tc gridSpan="3">
                  <a:txBody>
                    <a:bodyPr/>
                    <a:lstStyle/>
                    <a:p>
                      <a:r>
                        <a:rPr kumimoji="1" lang="ja-JP" altLang="en-US" sz="1100" dirty="0" smtClean="0"/>
                        <a:t>利用者に貸与している端末</a:t>
                      </a:r>
                      <a:endParaRPr kumimoji="1" lang="ja-JP" altLang="en-US" sz="1100" dirty="0"/>
                    </a:p>
                  </a:txBody>
                  <a:tcPr anchor="ct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ja-JP" altLang="en-US" sz="1100" dirty="0" smtClean="0"/>
                        <a:t>テレビ電話</a:t>
                      </a:r>
                      <a:endParaRPr kumimoji="1" lang="ja-JP" altLang="en-US" sz="1100" dirty="0"/>
                    </a:p>
                  </a:txBody>
                  <a:tcPr/>
                </a:tc>
                <a:tc hMerge="1">
                  <a:txBody>
                    <a:bodyPr/>
                    <a:lstStyle/>
                    <a:p>
                      <a:endParaRPr kumimoji="1" lang="ja-JP" altLang="en-US"/>
                    </a:p>
                  </a:txBody>
                  <a:tcPr/>
                </a:tc>
              </a:tr>
            </a:tbl>
          </a:graphicData>
        </a:graphic>
      </p:graphicFrame>
      <p:sp>
        <p:nvSpPr>
          <p:cNvPr id="20" name="正方形/長方形 19"/>
          <p:cNvSpPr/>
          <p:nvPr/>
        </p:nvSpPr>
        <p:spPr>
          <a:xfrm>
            <a:off x="107504" y="2348880"/>
            <a:ext cx="4176464" cy="360396"/>
          </a:xfrm>
          <a:prstGeom prst="rect">
            <a:avLst/>
          </a:prstGeom>
          <a:solidFill>
            <a:schemeClr val="accent3">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latin typeface="+mj-ea"/>
                <a:ea typeface="+mj-ea"/>
              </a:rPr>
              <a:t>サービス概要</a:t>
            </a:r>
            <a:endParaRPr kumimoji="1" lang="ja-JP" altLang="en-US" sz="1400" dirty="0">
              <a:latin typeface="+mj-ea"/>
              <a:ea typeface="+mj-ea"/>
            </a:endParaRPr>
          </a:p>
        </p:txBody>
      </p:sp>
      <p:sp>
        <p:nvSpPr>
          <p:cNvPr id="21" name="正方形/長方形 20"/>
          <p:cNvSpPr/>
          <p:nvPr/>
        </p:nvSpPr>
        <p:spPr>
          <a:xfrm>
            <a:off x="8028384" y="1613625"/>
            <a:ext cx="570200" cy="108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 dirty="0" smtClean="0">
                <a:solidFill>
                  <a:schemeClr val="tx1"/>
                </a:solidFill>
                <a:latin typeface="+mj-ea"/>
                <a:ea typeface="+mj-ea"/>
              </a:rPr>
              <a:t>(80</a:t>
            </a:r>
            <a:r>
              <a:rPr kumimoji="1" lang="ja-JP" altLang="en-US" sz="400" dirty="0" smtClean="0">
                <a:solidFill>
                  <a:schemeClr val="tx1"/>
                </a:solidFill>
                <a:latin typeface="+mj-ea"/>
                <a:ea typeface="+mj-ea"/>
              </a:rPr>
              <a:t>％カバー圏域</a:t>
            </a:r>
            <a:r>
              <a:rPr kumimoji="1" lang="en-US" altLang="ja-JP" sz="400" dirty="0" smtClean="0">
                <a:solidFill>
                  <a:schemeClr val="tx1"/>
                </a:solidFill>
                <a:latin typeface="+mj-ea"/>
                <a:ea typeface="+mj-ea"/>
              </a:rPr>
              <a:t>)</a:t>
            </a:r>
            <a:endParaRPr kumimoji="1" lang="ja-JP" altLang="en-US" sz="400" dirty="0">
              <a:solidFill>
                <a:schemeClr val="tx1"/>
              </a:solidFill>
              <a:latin typeface="+mj-ea"/>
              <a:ea typeface="+mj-ea"/>
            </a:endParaRPr>
          </a:p>
        </p:txBody>
      </p:sp>
      <p:sp>
        <p:nvSpPr>
          <p:cNvPr id="22" name="正方形/長方形 21"/>
          <p:cNvSpPr/>
          <p:nvPr/>
        </p:nvSpPr>
        <p:spPr>
          <a:xfrm>
            <a:off x="7674208" y="1052736"/>
            <a:ext cx="570200" cy="108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 dirty="0" smtClean="0">
                <a:solidFill>
                  <a:schemeClr val="tx1"/>
                </a:solidFill>
                <a:latin typeface="+mj-ea"/>
                <a:ea typeface="+mj-ea"/>
              </a:rPr>
              <a:t>(50</a:t>
            </a:r>
            <a:r>
              <a:rPr kumimoji="1" lang="ja-JP" altLang="en-US" sz="400" dirty="0" smtClean="0">
                <a:solidFill>
                  <a:schemeClr val="tx1"/>
                </a:solidFill>
                <a:latin typeface="+mj-ea"/>
                <a:ea typeface="+mj-ea"/>
              </a:rPr>
              <a:t>％カバー圏域</a:t>
            </a:r>
            <a:r>
              <a:rPr kumimoji="1" lang="en-US" altLang="ja-JP" sz="400" dirty="0" smtClean="0">
                <a:solidFill>
                  <a:schemeClr val="tx1"/>
                </a:solidFill>
                <a:latin typeface="+mj-ea"/>
                <a:ea typeface="+mj-ea"/>
              </a:rPr>
              <a:t>)</a:t>
            </a:r>
            <a:endParaRPr kumimoji="1" lang="ja-JP" altLang="en-US" sz="400" dirty="0">
              <a:solidFill>
                <a:schemeClr val="tx1"/>
              </a:solidFill>
              <a:latin typeface="+mj-ea"/>
              <a:ea typeface="+mj-ea"/>
            </a:endParaRPr>
          </a:p>
        </p:txBody>
      </p:sp>
      <p:sp>
        <p:nvSpPr>
          <p:cNvPr id="23" name="正方形/長方形 22"/>
          <p:cNvSpPr/>
          <p:nvPr/>
        </p:nvSpPr>
        <p:spPr>
          <a:xfrm>
            <a:off x="7714952" y="1990556"/>
            <a:ext cx="798240"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00" dirty="0" smtClean="0">
                <a:solidFill>
                  <a:srgbClr val="0070C0"/>
                </a:solidFill>
                <a:latin typeface="+mj-ea"/>
                <a:ea typeface="+mj-ea"/>
              </a:rPr>
              <a:t>★</a:t>
            </a:r>
            <a:r>
              <a:rPr lang="ja-JP" altLang="en-US" sz="400" dirty="0">
                <a:solidFill>
                  <a:srgbClr val="0070C0"/>
                </a:solidFill>
                <a:latin typeface="+mj-ea"/>
                <a:ea typeface="+mj-ea"/>
              </a:rPr>
              <a:t>　</a:t>
            </a:r>
            <a:r>
              <a:rPr kumimoji="1" lang="ja-JP" altLang="en-US" sz="400" dirty="0" smtClean="0">
                <a:solidFill>
                  <a:schemeClr val="tx1"/>
                </a:solidFill>
                <a:latin typeface="+mj-ea"/>
                <a:ea typeface="+mj-ea"/>
              </a:rPr>
              <a:t>天正寺サポートセンター</a:t>
            </a:r>
            <a:endParaRPr kumimoji="1" lang="en-US" altLang="ja-JP" sz="400" dirty="0" smtClean="0">
              <a:solidFill>
                <a:schemeClr val="tx1"/>
              </a:solidFill>
              <a:latin typeface="+mj-ea"/>
              <a:ea typeface="+mj-ea"/>
            </a:endParaRPr>
          </a:p>
          <a:p>
            <a:r>
              <a:rPr lang="ja-JP" altLang="en-US" sz="400" dirty="0" smtClean="0">
                <a:solidFill>
                  <a:schemeClr val="accent6"/>
                </a:solidFill>
                <a:latin typeface="+mj-ea"/>
                <a:ea typeface="+mj-ea"/>
              </a:rPr>
              <a:t>●</a:t>
            </a:r>
            <a:r>
              <a:rPr lang="ja-JP" altLang="en-US" sz="400" dirty="0" smtClean="0">
                <a:solidFill>
                  <a:schemeClr val="tx1"/>
                </a:solidFill>
                <a:latin typeface="+mj-ea"/>
                <a:ea typeface="+mj-ea"/>
              </a:rPr>
              <a:t>　利用者宅</a:t>
            </a:r>
            <a:endParaRPr lang="en-US" altLang="ja-JP" sz="400" dirty="0" smtClean="0">
              <a:solidFill>
                <a:schemeClr val="tx1"/>
              </a:solidFill>
              <a:latin typeface="+mj-ea"/>
              <a:ea typeface="+mj-ea"/>
            </a:endParaRPr>
          </a:p>
          <a:p>
            <a:r>
              <a:rPr kumimoji="1" lang="ja-JP" altLang="en-US" sz="400" dirty="0" smtClean="0">
                <a:solidFill>
                  <a:srgbClr val="00B050"/>
                </a:solidFill>
                <a:latin typeface="+mj-ea"/>
                <a:ea typeface="+mj-ea"/>
              </a:rPr>
              <a:t>■</a:t>
            </a:r>
            <a:r>
              <a:rPr kumimoji="1" lang="ja-JP" altLang="en-US" sz="400" dirty="0" smtClean="0">
                <a:solidFill>
                  <a:schemeClr val="tx1"/>
                </a:solidFill>
                <a:latin typeface="+mj-ea"/>
                <a:ea typeface="+mj-ea"/>
              </a:rPr>
              <a:t>　小規模</a:t>
            </a:r>
            <a:r>
              <a:rPr kumimoji="1" lang="ja-JP" altLang="en-US" sz="400" dirty="0">
                <a:solidFill>
                  <a:schemeClr val="tx1"/>
                </a:solidFill>
                <a:latin typeface="+mj-ea"/>
                <a:ea typeface="+mj-ea"/>
              </a:rPr>
              <a:t>多機能</a:t>
            </a:r>
          </a:p>
        </p:txBody>
      </p:sp>
      <p:sp>
        <p:nvSpPr>
          <p:cNvPr id="17" name="正方形/長方形 16"/>
          <p:cNvSpPr/>
          <p:nvPr/>
        </p:nvSpPr>
        <p:spPr>
          <a:xfrm>
            <a:off x="107504" y="5845621"/>
            <a:ext cx="4176464" cy="938719"/>
          </a:xfrm>
          <a:prstGeom prst="rect">
            <a:avLst/>
          </a:prstGeom>
          <a:ln w="3175">
            <a:solidFill>
              <a:schemeClr val="tx1"/>
            </a:solidFill>
            <a:prstDash val="sysDot"/>
          </a:ln>
        </p:spPr>
        <p:txBody>
          <a:bodyPr wrap="square">
            <a:spAutoFit/>
          </a:bodyPr>
          <a:lstStyle/>
          <a:p>
            <a:pPr marL="82550" indent="-82550"/>
            <a:r>
              <a:rPr lang="ja-JP" altLang="en-US" sz="1100" dirty="0" smtClean="0">
                <a:latin typeface="+mj-ea"/>
                <a:ea typeface="+mj-ea"/>
              </a:rPr>
              <a:t>（事業の複合化）</a:t>
            </a:r>
            <a:endParaRPr lang="en-US" altLang="ja-JP" sz="1100" dirty="0" smtClean="0">
              <a:latin typeface="+mj-ea"/>
              <a:ea typeface="+mj-ea"/>
            </a:endParaRPr>
          </a:p>
          <a:p>
            <a:pPr marL="82550" indent="-82550"/>
            <a:r>
              <a:rPr lang="ja-JP" altLang="en-US" sz="1100" dirty="0" smtClean="0">
                <a:latin typeface="+mj-ea"/>
                <a:ea typeface="+mj-ea"/>
              </a:rPr>
              <a:t>・　</a:t>
            </a:r>
            <a:r>
              <a:rPr lang="ja-JP" altLang="en-US" sz="1100" u="sng" dirty="0" smtClean="0">
                <a:latin typeface="+mj-ea"/>
                <a:ea typeface="+mj-ea"/>
              </a:rPr>
              <a:t>夜間対応型訪問介護や小規模多機能型居宅介護等を併設する複合施設の利点を活かし、オペレーターを兼務</a:t>
            </a:r>
            <a:endParaRPr lang="en-US" altLang="ja-JP" sz="1100" u="sng" dirty="0" smtClean="0">
              <a:latin typeface="+mj-ea"/>
              <a:ea typeface="+mj-ea"/>
            </a:endParaRPr>
          </a:p>
          <a:p>
            <a:pPr marL="82550" indent="-82550"/>
            <a:r>
              <a:rPr lang="ja-JP" altLang="en-US" sz="1100" dirty="0" smtClean="0">
                <a:latin typeface="+mj-ea"/>
                <a:ea typeface="+mj-ea"/>
              </a:rPr>
              <a:t>・　</a:t>
            </a:r>
            <a:r>
              <a:rPr lang="ja-JP" altLang="en-US" sz="1100" u="sng" dirty="0" smtClean="0">
                <a:latin typeface="+mj-ea"/>
                <a:ea typeface="+mj-ea"/>
              </a:rPr>
              <a:t>ヘルパーは、訪問介護と定期巡回の双方を担当</a:t>
            </a:r>
            <a:r>
              <a:rPr lang="ja-JP" altLang="en-US" sz="1100" dirty="0" smtClean="0">
                <a:latin typeface="+mj-ea"/>
                <a:ea typeface="+mj-ea"/>
              </a:rPr>
              <a:t>。効率的なルート確保が可能</a:t>
            </a:r>
            <a:endParaRPr lang="en-US" altLang="ja-JP" sz="1100" dirty="0" smtClean="0">
              <a:latin typeface="+mj-ea"/>
              <a:ea typeface="+mj-ea"/>
            </a:endParaRPr>
          </a:p>
        </p:txBody>
      </p:sp>
      <p:sp>
        <p:nvSpPr>
          <p:cNvPr id="18" name="正方形/長方形 17"/>
          <p:cNvSpPr/>
          <p:nvPr/>
        </p:nvSpPr>
        <p:spPr>
          <a:xfrm rot="5400000">
            <a:off x="-155319" y="33545"/>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336</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2810244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919" y="601637"/>
            <a:ext cx="1380242" cy="1596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スライド番号プレースホルダー 3"/>
          <p:cNvSpPr>
            <a:spLocks noGrp="1"/>
          </p:cNvSpPr>
          <p:nvPr>
            <p:ph type="sldNum" sz="quarter" idx="12"/>
          </p:nvPr>
        </p:nvSpPr>
        <p:spPr>
          <a:xfrm>
            <a:off x="7010400" y="6457250"/>
            <a:ext cx="2133600" cy="365125"/>
          </a:xfrm>
        </p:spPr>
        <p:txBody>
          <a:bodyPr/>
          <a:lstStyle/>
          <a:p>
            <a:fld id="{13C53433-21DB-4AC6-807D-54EC76DB8370}" type="slidenum">
              <a:rPr kumimoji="1" lang="ja-JP" altLang="en-US" smtClean="0"/>
              <a:pPr/>
              <a:t>29</a:t>
            </a:fld>
            <a:endParaRPr kumimoji="1" lang="ja-JP" altLang="en-US" dirty="0"/>
          </a:p>
        </p:txBody>
      </p:sp>
      <p:sp>
        <p:nvSpPr>
          <p:cNvPr id="5" name="正方形/長方形 4"/>
          <p:cNvSpPr/>
          <p:nvPr/>
        </p:nvSpPr>
        <p:spPr>
          <a:xfrm>
            <a:off x="4427984" y="3081310"/>
            <a:ext cx="4623728" cy="1954381"/>
          </a:xfrm>
          <a:prstGeom prst="rect">
            <a:avLst/>
          </a:prstGeom>
          <a:ln w="3175">
            <a:solidFill>
              <a:schemeClr val="tx1"/>
            </a:solidFill>
            <a:prstDash val="sysDot"/>
          </a:ln>
        </p:spPr>
        <p:txBody>
          <a:bodyPr wrap="square">
            <a:spAutoFit/>
          </a:bodyPr>
          <a:lstStyle/>
          <a:p>
            <a:pPr marL="82550" indent="-82550"/>
            <a:r>
              <a:rPr lang="ja-JP" altLang="en-US" sz="1100" dirty="0" smtClean="0">
                <a:latin typeface="+mj-ea"/>
                <a:ea typeface="+mj-ea"/>
              </a:rPr>
              <a:t>・</a:t>
            </a:r>
            <a:r>
              <a:rPr lang="ja-JP" altLang="en-US" sz="1100" dirty="0">
                <a:latin typeface="+mj-ea"/>
                <a:ea typeface="+mj-ea"/>
              </a:rPr>
              <a:t>糖尿病により一日４回のインスリン注射をしながら在宅で暮らす。　</a:t>
            </a:r>
          </a:p>
          <a:p>
            <a:pPr marL="82550" indent="-82550"/>
            <a:r>
              <a:rPr lang="ja-JP" altLang="en-US" sz="1100" dirty="0">
                <a:latin typeface="+mj-ea"/>
                <a:ea typeface="+mj-ea"/>
              </a:rPr>
              <a:t>　平成</a:t>
            </a:r>
            <a:r>
              <a:rPr lang="en-US" altLang="ja-JP" sz="1100" dirty="0">
                <a:latin typeface="+mj-ea"/>
                <a:ea typeface="+mj-ea"/>
              </a:rPr>
              <a:t>24 </a:t>
            </a:r>
            <a:r>
              <a:rPr lang="ja-JP" altLang="en-US" sz="1100" dirty="0">
                <a:latin typeface="+mj-ea"/>
                <a:ea typeface="+mj-ea"/>
              </a:rPr>
              <a:t>年、自宅で転倒、骨折し入院。その間に夫が脳梗塞で入院。　</a:t>
            </a:r>
          </a:p>
          <a:p>
            <a:pPr marL="82550" indent="-82550"/>
            <a:r>
              <a:rPr lang="ja-JP" altLang="en-US" sz="1100" dirty="0">
                <a:latin typeface="+mj-ea"/>
                <a:ea typeface="+mj-ea"/>
              </a:rPr>
              <a:t>　本人の退院後の生活に備えて</a:t>
            </a:r>
            <a:r>
              <a:rPr lang="en-US" altLang="ja-JP" sz="1100" dirty="0">
                <a:latin typeface="+mj-ea"/>
                <a:ea typeface="+mj-ea"/>
              </a:rPr>
              <a:t>MSW </a:t>
            </a:r>
            <a:r>
              <a:rPr lang="ja-JP" altLang="en-US" sz="1100" dirty="0">
                <a:latin typeface="+mj-ea"/>
                <a:ea typeface="+mj-ea"/>
              </a:rPr>
              <a:t>からの紹介で利用開始。</a:t>
            </a:r>
          </a:p>
          <a:p>
            <a:pPr marL="82550" indent="-82550"/>
            <a:r>
              <a:rPr lang="ja-JP" altLang="en-US" sz="1100" dirty="0">
                <a:latin typeface="+mj-ea"/>
                <a:ea typeface="+mj-ea"/>
              </a:rPr>
              <a:t>・開始時は一日４回訪問。注射の確認と低血糖への早めの対応、食事</a:t>
            </a:r>
            <a:r>
              <a:rPr lang="ja-JP" altLang="en-US" sz="1100" dirty="0" smtClean="0">
                <a:latin typeface="+mj-ea"/>
                <a:ea typeface="+mj-ea"/>
              </a:rPr>
              <a:t>、入浴</a:t>
            </a:r>
            <a:r>
              <a:rPr lang="ja-JP" altLang="en-US" sz="1100" dirty="0">
                <a:latin typeface="+mj-ea"/>
                <a:ea typeface="+mj-ea"/>
              </a:rPr>
              <a:t>が主目的。開始後一週間で、夜の訪問不要に。　</a:t>
            </a:r>
          </a:p>
          <a:p>
            <a:pPr marL="82550" indent="-82550"/>
            <a:r>
              <a:rPr lang="ja-JP" altLang="en-US" sz="1100" dirty="0">
                <a:latin typeface="+mj-ea"/>
                <a:ea typeface="+mj-ea"/>
              </a:rPr>
              <a:t>　「緊急通報があるので大丈夫そうだから」。</a:t>
            </a:r>
          </a:p>
          <a:p>
            <a:pPr marL="82550" indent="-82550"/>
            <a:r>
              <a:rPr lang="ja-JP" altLang="en-US" sz="1100" dirty="0">
                <a:latin typeface="+mj-ea"/>
                <a:ea typeface="+mj-ea"/>
              </a:rPr>
              <a:t>・自信を取り戻しヘルパーとの関わりを通して前向きになり、表情豊かに。</a:t>
            </a:r>
          </a:p>
          <a:p>
            <a:pPr marL="82550" indent="-82550"/>
            <a:r>
              <a:rPr lang="ja-JP" altLang="en-US" sz="1100" dirty="0">
                <a:latin typeface="+mj-ea"/>
                <a:ea typeface="+mj-ea"/>
              </a:rPr>
              <a:t>　台所に立ち食器を洗う。入浴時に手の届く範囲を自分で洗う。腕が</a:t>
            </a:r>
            <a:r>
              <a:rPr lang="ja-JP" altLang="en-US" sz="1100" dirty="0" smtClean="0">
                <a:latin typeface="+mj-ea"/>
                <a:ea typeface="+mj-ea"/>
              </a:rPr>
              <a:t>上がるように</a:t>
            </a:r>
            <a:r>
              <a:rPr lang="ja-JP" altLang="en-US" sz="1100" dirty="0">
                <a:latin typeface="+mj-ea"/>
                <a:ea typeface="+mj-ea"/>
              </a:rPr>
              <a:t>なる。</a:t>
            </a:r>
          </a:p>
          <a:p>
            <a:pPr marL="82550" indent="-82550"/>
            <a:r>
              <a:rPr lang="ja-JP" altLang="en-US" sz="1100" dirty="0">
                <a:latin typeface="+mj-ea"/>
                <a:ea typeface="+mj-ea"/>
              </a:rPr>
              <a:t>・現在は一日３回の訪問。低血糖の発見が主目的となる。随時コールなし。</a:t>
            </a:r>
          </a:p>
          <a:p>
            <a:pPr marL="82550" indent="-82550"/>
            <a:r>
              <a:rPr lang="ja-JP" altLang="en-US" sz="1100" dirty="0">
                <a:latin typeface="+mj-ea"/>
                <a:ea typeface="+mj-ea"/>
              </a:rPr>
              <a:t>　服薬確認、水分補給、安否確認、食事促しなど短時間サービスとなる。</a:t>
            </a:r>
          </a:p>
        </p:txBody>
      </p:sp>
      <p:sp>
        <p:nvSpPr>
          <p:cNvPr id="6" name="正方形/長方形 5"/>
          <p:cNvSpPr/>
          <p:nvPr/>
        </p:nvSpPr>
        <p:spPr>
          <a:xfrm>
            <a:off x="4427984" y="2313255"/>
            <a:ext cx="4623728" cy="360396"/>
          </a:xfrm>
          <a:prstGeom prst="rect">
            <a:avLst/>
          </a:prstGeom>
          <a:solidFill>
            <a:schemeClr val="accent3">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smtClean="0">
                <a:latin typeface="+mj-ea"/>
                <a:ea typeface="+mj-ea"/>
              </a:rPr>
              <a:t>サービス提供事例</a:t>
            </a:r>
            <a:endParaRPr lang="en-US" altLang="ja-JP" sz="1400" dirty="0" smtClean="0">
              <a:latin typeface="+mj-ea"/>
              <a:ea typeface="+mj-ea"/>
            </a:endParaRPr>
          </a:p>
          <a:p>
            <a:pPr algn="ctr"/>
            <a:r>
              <a:rPr lang="ja-JP" altLang="en-US" sz="1050" dirty="0" smtClean="0">
                <a:latin typeface="+mj-ea"/>
                <a:ea typeface="+mj-ea"/>
              </a:rPr>
              <a:t>（サービスによって生活が安定し、退院支援が成功した事例）</a:t>
            </a:r>
            <a:endParaRPr kumimoji="1" lang="ja-JP" altLang="en-US" sz="1050" dirty="0">
              <a:latin typeface="+mj-ea"/>
              <a:ea typeface="+mj-ea"/>
            </a:endParaRPr>
          </a:p>
        </p:txBody>
      </p:sp>
      <p:sp>
        <p:nvSpPr>
          <p:cNvPr id="8" name="正方形/長方形 7"/>
          <p:cNvSpPr/>
          <p:nvPr/>
        </p:nvSpPr>
        <p:spPr>
          <a:xfrm>
            <a:off x="4427984" y="2673295"/>
            <a:ext cx="4623728" cy="430887"/>
          </a:xfrm>
          <a:prstGeom prst="rect">
            <a:avLst/>
          </a:prstGeom>
          <a:ln w="3175">
            <a:noFill/>
            <a:prstDash val="sysDot"/>
          </a:ln>
        </p:spPr>
        <p:txBody>
          <a:bodyPr wrap="square">
            <a:spAutoFit/>
          </a:bodyPr>
          <a:lstStyle/>
          <a:p>
            <a:pPr marL="82550" indent="-82550"/>
            <a:r>
              <a:rPr lang="en-US" altLang="ja-JP" sz="1100" dirty="0" smtClean="0">
                <a:latin typeface="+mj-ea"/>
                <a:ea typeface="+mj-ea"/>
              </a:rPr>
              <a:t>【</a:t>
            </a:r>
            <a:r>
              <a:rPr lang="ja-JP" altLang="en-US" sz="1100" dirty="0" smtClean="0">
                <a:latin typeface="+mj-ea"/>
                <a:ea typeface="+mj-ea"/>
              </a:rPr>
              <a:t>利用者の状態像</a:t>
            </a:r>
            <a:r>
              <a:rPr lang="en-US" altLang="ja-JP" sz="1100" dirty="0" smtClean="0">
                <a:latin typeface="+mj-ea"/>
                <a:ea typeface="+mj-ea"/>
              </a:rPr>
              <a:t>】</a:t>
            </a:r>
          </a:p>
          <a:p>
            <a:pPr marL="82550" indent="-82550"/>
            <a:r>
              <a:rPr lang="ja-JP" altLang="en-US" sz="1100" dirty="0" smtClean="0">
                <a:latin typeface="+mj-ea"/>
                <a:ea typeface="+mj-ea"/>
              </a:rPr>
              <a:t>　</a:t>
            </a:r>
            <a:r>
              <a:rPr lang="ja-JP" altLang="en-US" sz="1100" dirty="0">
                <a:latin typeface="+mj-ea"/>
                <a:ea typeface="+mj-ea"/>
              </a:rPr>
              <a:t>女性</a:t>
            </a:r>
            <a:r>
              <a:rPr lang="ja-JP" altLang="en-US" sz="1100" dirty="0" smtClean="0">
                <a:latin typeface="+mj-ea"/>
                <a:ea typeface="+mj-ea"/>
              </a:rPr>
              <a:t>（</a:t>
            </a:r>
            <a:r>
              <a:rPr lang="en-US" altLang="ja-JP" sz="1100" dirty="0">
                <a:latin typeface="+mj-ea"/>
                <a:ea typeface="+mj-ea"/>
              </a:rPr>
              <a:t>70</a:t>
            </a:r>
            <a:r>
              <a:rPr lang="ja-JP" altLang="en-US" sz="1100" dirty="0" smtClean="0">
                <a:latin typeface="+mj-ea"/>
                <a:ea typeface="+mj-ea"/>
              </a:rPr>
              <a:t>歳）／要介護</a:t>
            </a:r>
            <a:r>
              <a:rPr lang="en-US" altLang="ja-JP" sz="1100" dirty="0" smtClean="0">
                <a:latin typeface="+mj-ea"/>
                <a:ea typeface="+mj-ea"/>
              </a:rPr>
              <a:t>3</a:t>
            </a:r>
            <a:r>
              <a:rPr lang="ja-JP" altLang="en-US" sz="1100" dirty="0" smtClean="0">
                <a:latin typeface="+mj-ea"/>
                <a:ea typeface="+mj-ea"/>
              </a:rPr>
              <a:t>／独居　</a:t>
            </a:r>
            <a:r>
              <a:rPr lang="ja-JP" altLang="en-US" sz="1100" dirty="0">
                <a:latin typeface="+mj-ea"/>
                <a:ea typeface="+mj-ea"/>
              </a:rPr>
              <a:t>　</a:t>
            </a:r>
            <a:r>
              <a:rPr lang="ja-JP" altLang="en-US" sz="1100" dirty="0" smtClean="0">
                <a:latin typeface="+mj-ea"/>
                <a:ea typeface="+mj-ea"/>
              </a:rPr>
              <a:t>既往歴（糖尿病、頸髄症）</a:t>
            </a:r>
            <a:endParaRPr lang="ja-JP" altLang="en-US" sz="1100" dirty="0">
              <a:latin typeface="+mj-ea"/>
              <a:ea typeface="+mj-ea"/>
            </a:endParaRPr>
          </a:p>
        </p:txBody>
      </p:sp>
      <p:sp>
        <p:nvSpPr>
          <p:cNvPr id="9" name="タイトル 1"/>
          <p:cNvSpPr txBox="1">
            <a:spLocks/>
          </p:cNvSpPr>
          <p:nvPr/>
        </p:nvSpPr>
        <p:spPr>
          <a:xfrm>
            <a:off x="0" y="0"/>
            <a:ext cx="9144000" cy="504000"/>
          </a:xfrm>
          <a:prstGeom prst="rect">
            <a:avLst/>
          </a:prstGeom>
          <a:solidFill>
            <a:schemeClr val="accent1">
              <a:lumMod val="40000"/>
              <a:lumOff val="60000"/>
            </a:schemeClr>
          </a:solid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smtClean="0">
                <a:latin typeface="+mn-ea"/>
                <a:ea typeface="+mn-ea"/>
              </a:rPr>
              <a:t>　定期巡回・随時対応サービスの取組事例②（</a:t>
            </a:r>
            <a:r>
              <a:rPr lang="en-US" altLang="ja-JP" sz="2000" dirty="0" smtClean="0">
                <a:latin typeface="+mn-ea"/>
                <a:ea typeface="+mn-ea"/>
              </a:rPr>
              <a:t>24</a:t>
            </a:r>
            <a:r>
              <a:rPr lang="ja-JP" altLang="en-US" sz="2000" dirty="0" smtClean="0">
                <a:latin typeface="+mn-ea"/>
                <a:ea typeface="+mn-ea"/>
              </a:rPr>
              <a:t>時間訪問介護事業所つばさ）</a:t>
            </a:r>
            <a:endParaRPr lang="ja-JP" altLang="en-US" sz="2000" dirty="0">
              <a:latin typeface="+mn-ea"/>
              <a:ea typeface="+mn-ea"/>
            </a:endParaRPr>
          </a:p>
        </p:txBody>
      </p:sp>
      <p:sp>
        <p:nvSpPr>
          <p:cNvPr id="10" name="正方形/長方形 9"/>
          <p:cNvSpPr/>
          <p:nvPr/>
        </p:nvSpPr>
        <p:spPr>
          <a:xfrm>
            <a:off x="110114" y="601637"/>
            <a:ext cx="7486222" cy="1596207"/>
          </a:xfrm>
          <a:prstGeom prst="rect">
            <a:avLst/>
          </a:prstGeom>
          <a:ln>
            <a:prstDash val="sysDot"/>
          </a:ln>
        </p:spPr>
        <p:style>
          <a:lnRef idx="2">
            <a:schemeClr val="dk1"/>
          </a:lnRef>
          <a:fillRef idx="1">
            <a:schemeClr val="lt1"/>
          </a:fillRef>
          <a:effectRef idx="0">
            <a:schemeClr val="dk1"/>
          </a:effectRef>
          <a:fontRef idx="minor">
            <a:schemeClr val="dk1"/>
          </a:fontRef>
        </p:style>
        <p:txBody>
          <a:bodyPr rtlCol="0" anchor="ctr"/>
          <a:lstStyle/>
          <a:p>
            <a:pPr marL="180975" indent="-180975"/>
            <a:r>
              <a:rPr lang="ja-JP" altLang="en-US" sz="1400" dirty="0" smtClean="0">
                <a:latin typeface="+mj-ea"/>
                <a:ea typeface="+mj-ea"/>
              </a:rPr>
              <a:t>　名　　　称 ：</a:t>
            </a:r>
            <a:r>
              <a:rPr lang="ja-JP" altLang="en-US" sz="1400" dirty="0">
                <a:latin typeface="+mj-ea"/>
                <a:ea typeface="+mj-ea"/>
              </a:rPr>
              <a:t> </a:t>
            </a:r>
            <a:r>
              <a:rPr lang="ja-JP" altLang="en-US" sz="1400" dirty="0" smtClean="0">
                <a:latin typeface="+mj-ea"/>
                <a:ea typeface="+mj-ea"/>
              </a:rPr>
              <a:t>社会福祉法人志真会　</a:t>
            </a:r>
            <a:r>
              <a:rPr lang="en-US" altLang="ja-JP" sz="1400" dirty="0" smtClean="0">
                <a:latin typeface="+mj-ea"/>
                <a:ea typeface="+mj-ea"/>
              </a:rPr>
              <a:t>24</a:t>
            </a:r>
            <a:r>
              <a:rPr lang="ja-JP" altLang="en-US" sz="1400" dirty="0" smtClean="0">
                <a:latin typeface="+mj-ea"/>
                <a:ea typeface="+mj-ea"/>
              </a:rPr>
              <a:t>時間訪問介護事業所つばさ　（千葉県君津市）</a:t>
            </a:r>
            <a:endParaRPr lang="en-US" altLang="ja-JP" sz="1400" dirty="0" smtClean="0">
              <a:latin typeface="+mj-ea"/>
              <a:ea typeface="+mj-ea"/>
            </a:endParaRPr>
          </a:p>
          <a:p>
            <a:pPr marL="180975" indent="-180975"/>
            <a:r>
              <a:rPr lang="ja-JP" altLang="en-US" sz="1400" dirty="0">
                <a:latin typeface="+mj-ea"/>
                <a:ea typeface="+mj-ea"/>
              </a:rPr>
              <a:t>　</a:t>
            </a:r>
            <a:r>
              <a:rPr lang="ja-JP" altLang="en-US" sz="1400" dirty="0" smtClean="0">
                <a:latin typeface="+mj-ea"/>
                <a:ea typeface="+mj-ea"/>
              </a:rPr>
              <a:t>開設年月</a:t>
            </a:r>
            <a:r>
              <a:rPr lang="ja-JP" altLang="en-US" sz="1400" dirty="0">
                <a:latin typeface="+mj-ea"/>
                <a:ea typeface="+mj-ea"/>
              </a:rPr>
              <a:t> </a:t>
            </a:r>
            <a:r>
              <a:rPr lang="ja-JP" altLang="en-US" sz="1400" dirty="0" smtClean="0">
                <a:latin typeface="+mj-ea"/>
                <a:ea typeface="+mj-ea"/>
              </a:rPr>
              <a:t>：</a:t>
            </a:r>
            <a:r>
              <a:rPr lang="ja-JP" altLang="en-US" sz="1400" dirty="0">
                <a:latin typeface="+mj-ea"/>
                <a:ea typeface="+mj-ea"/>
              </a:rPr>
              <a:t> </a:t>
            </a:r>
            <a:r>
              <a:rPr lang="ja-JP" altLang="en-US" sz="1400" dirty="0" smtClean="0">
                <a:latin typeface="+mj-ea"/>
                <a:ea typeface="+mj-ea"/>
              </a:rPr>
              <a:t>平成</a:t>
            </a:r>
            <a:r>
              <a:rPr lang="en-US" altLang="ja-JP" sz="1400" dirty="0" smtClean="0">
                <a:latin typeface="+mj-ea"/>
                <a:ea typeface="+mj-ea"/>
              </a:rPr>
              <a:t>24</a:t>
            </a:r>
            <a:r>
              <a:rPr lang="ja-JP" altLang="en-US" sz="1400" dirty="0" smtClean="0">
                <a:latin typeface="+mj-ea"/>
                <a:ea typeface="+mj-ea"/>
              </a:rPr>
              <a:t>年</a:t>
            </a:r>
            <a:r>
              <a:rPr lang="en-US" altLang="ja-JP" sz="1400" dirty="0" smtClean="0">
                <a:latin typeface="+mj-ea"/>
                <a:ea typeface="+mj-ea"/>
              </a:rPr>
              <a:t>4</a:t>
            </a:r>
            <a:r>
              <a:rPr lang="ja-JP" altLang="en-US" sz="1400" dirty="0" smtClean="0">
                <a:latin typeface="+mj-ea"/>
                <a:ea typeface="+mj-ea"/>
              </a:rPr>
              <a:t>月開設</a:t>
            </a:r>
            <a:endParaRPr lang="en-US" altLang="ja-JP" sz="1400" dirty="0">
              <a:latin typeface="+mj-ea"/>
              <a:ea typeface="+mj-ea"/>
            </a:endParaRPr>
          </a:p>
          <a:p>
            <a:pPr marL="180975" indent="-180975"/>
            <a:r>
              <a:rPr lang="ja-JP" altLang="en-US" sz="1400" dirty="0" smtClean="0">
                <a:latin typeface="+mj-ea"/>
                <a:ea typeface="+mj-ea"/>
              </a:rPr>
              <a:t>　看護類型 ：</a:t>
            </a:r>
            <a:r>
              <a:rPr lang="ja-JP" altLang="en-US" sz="1400" dirty="0">
                <a:latin typeface="+mj-ea"/>
                <a:ea typeface="+mj-ea"/>
              </a:rPr>
              <a:t> </a:t>
            </a:r>
            <a:r>
              <a:rPr lang="ja-JP" altLang="en-US" sz="1400" dirty="0" smtClean="0">
                <a:latin typeface="+mj-ea"/>
                <a:ea typeface="+mj-ea"/>
              </a:rPr>
              <a:t>連携型</a:t>
            </a:r>
            <a:endParaRPr lang="en-US" altLang="ja-JP" sz="1400" dirty="0" smtClean="0">
              <a:latin typeface="+mj-ea"/>
              <a:ea typeface="+mj-ea"/>
            </a:endParaRPr>
          </a:p>
          <a:p>
            <a:pPr marL="180975" indent="-180975"/>
            <a:r>
              <a:rPr lang="ja-JP" altLang="en-US" sz="1400" dirty="0" smtClean="0">
                <a:latin typeface="+mj-ea"/>
                <a:ea typeface="+mj-ea"/>
              </a:rPr>
              <a:t>　併設事業 ：地域密着型特別養護老人ホーム、短期入所生活介護</a:t>
            </a:r>
            <a:endParaRPr lang="en-US" altLang="ja-JP" sz="1400" dirty="0" smtClean="0">
              <a:latin typeface="+mj-ea"/>
              <a:ea typeface="+mj-ea"/>
            </a:endParaRPr>
          </a:p>
          <a:p>
            <a:pPr marL="180975" indent="-180975"/>
            <a:r>
              <a:rPr lang="ja-JP" altLang="en-US" sz="1400" dirty="0">
                <a:latin typeface="+mj-ea"/>
                <a:ea typeface="+mj-ea"/>
              </a:rPr>
              <a:t>　</a:t>
            </a:r>
            <a:r>
              <a:rPr lang="ja-JP" altLang="en-US" sz="1400" dirty="0" smtClean="0">
                <a:latin typeface="+mj-ea"/>
                <a:ea typeface="+mj-ea"/>
              </a:rPr>
              <a:t>エリア特性 ：市中心部居住者が多い、山越えの部分は、冬期は積雪のため移動に時間を要する</a:t>
            </a:r>
            <a:endParaRPr lang="en-US" altLang="ja-JP" sz="1400" dirty="0" smtClean="0">
              <a:latin typeface="+mj-ea"/>
              <a:ea typeface="+mj-ea"/>
            </a:endParaRPr>
          </a:p>
          <a:p>
            <a:pPr marL="180975" indent="-180975"/>
            <a:r>
              <a:rPr lang="ja-JP" altLang="en-US" sz="1400" dirty="0">
                <a:latin typeface="+mj-ea"/>
                <a:ea typeface="+mj-ea"/>
              </a:rPr>
              <a:t>　</a:t>
            </a:r>
            <a:r>
              <a:rPr lang="ja-JP" altLang="en-US" sz="1400" dirty="0" smtClean="0">
                <a:latin typeface="+mj-ea"/>
                <a:ea typeface="+mj-ea"/>
              </a:rPr>
              <a:t>移動手段 ： 自動車（</a:t>
            </a:r>
            <a:r>
              <a:rPr lang="en-US" altLang="ja-JP" sz="1400" dirty="0" smtClean="0">
                <a:latin typeface="+mj-ea"/>
                <a:ea typeface="+mj-ea"/>
              </a:rPr>
              <a:t>100</a:t>
            </a:r>
            <a:r>
              <a:rPr lang="ja-JP" altLang="en-US" sz="1400" dirty="0" smtClean="0">
                <a:latin typeface="+mj-ea"/>
                <a:ea typeface="+mj-ea"/>
              </a:rPr>
              <a:t>％）</a:t>
            </a:r>
            <a:endParaRPr lang="en-US" altLang="ja-JP" sz="1400" dirty="0" smtClean="0">
              <a:latin typeface="+mj-ea"/>
              <a:ea typeface="+mj-ea"/>
            </a:endParaRPr>
          </a:p>
        </p:txBody>
      </p:sp>
      <p:graphicFrame>
        <p:nvGraphicFramePr>
          <p:cNvPr id="19" name="表 18"/>
          <p:cNvGraphicFramePr>
            <a:graphicFrameLocks noGrp="1"/>
          </p:cNvGraphicFramePr>
          <p:nvPr>
            <p:extLst>
              <p:ext uri="{D42A27DB-BD31-4B8C-83A1-F6EECF244321}">
                <p14:modId xmlns:p14="http://schemas.microsoft.com/office/powerpoint/2010/main" val="1862527099"/>
              </p:ext>
            </p:extLst>
          </p:nvPr>
        </p:nvGraphicFramePr>
        <p:xfrm>
          <a:off x="119501" y="2745653"/>
          <a:ext cx="4164467" cy="2926080"/>
        </p:xfrm>
        <a:graphic>
          <a:graphicData uri="http://schemas.openxmlformats.org/drawingml/2006/table">
            <a:tbl>
              <a:tblPr firstRow="1">
                <a:tableStyleId>{5940675A-B579-460E-94D1-54222C63F5DA}</a:tableStyleId>
              </a:tblPr>
              <a:tblGrid>
                <a:gridCol w="213116"/>
                <a:gridCol w="1010408"/>
                <a:gridCol w="780703"/>
                <a:gridCol w="648072"/>
                <a:gridCol w="1512168"/>
              </a:tblGrid>
              <a:tr h="218246">
                <a:tc gridSpan="2">
                  <a:txBody>
                    <a:bodyPr/>
                    <a:lstStyle/>
                    <a:p>
                      <a:r>
                        <a:rPr kumimoji="1" lang="ja-JP" altLang="en-US" sz="1100" dirty="0" smtClean="0"/>
                        <a:t>利用者数：</a:t>
                      </a:r>
                      <a:r>
                        <a:rPr kumimoji="1" lang="en-US" altLang="ja-JP" sz="1100" dirty="0" smtClean="0"/>
                        <a:t>32</a:t>
                      </a:r>
                      <a:r>
                        <a:rPr kumimoji="1" lang="ja-JP" altLang="en-US" sz="1100" dirty="0" smtClean="0"/>
                        <a:t>名</a:t>
                      </a:r>
                      <a:endParaRPr kumimoji="1" lang="ja-JP" altLang="en-US" sz="1100" dirty="0"/>
                    </a:p>
                  </a:txBody>
                  <a:tcPr anchor="ctr">
                    <a:lnR w="12700" cap="flat" cmpd="sng" algn="ctr">
                      <a:solidFill>
                        <a:schemeClr val="tx1"/>
                      </a:solidFill>
                      <a:prstDash val="solid"/>
                      <a:round/>
                      <a:headEnd type="none" w="med" len="med"/>
                      <a:tailEnd type="none" w="med" len="med"/>
                    </a:lnR>
                  </a:tcPr>
                </a:tc>
                <a:tc hMerge="1">
                  <a:txBody>
                    <a:bodyPr/>
                    <a:lstStyle/>
                    <a:p>
                      <a:endParaRPr kumimoji="1" lang="ja-JP" altLang="en-US"/>
                    </a:p>
                  </a:txBody>
                  <a:tcPr/>
                </a:tc>
                <a:tc gridSpan="2">
                  <a:txBody>
                    <a:bodyPr/>
                    <a:lstStyle/>
                    <a:p>
                      <a:r>
                        <a:rPr kumimoji="1" lang="ja-JP" altLang="en-US" sz="1100" dirty="0" smtClean="0"/>
                        <a:t>平均年齢：</a:t>
                      </a:r>
                      <a:r>
                        <a:rPr kumimoji="1" lang="en-US" altLang="ja-JP" sz="1100" dirty="0" smtClean="0"/>
                        <a:t>78.2</a:t>
                      </a:r>
                      <a:r>
                        <a:rPr kumimoji="1" lang="ja-JP" altLang="en-US" sz="1100" dirty="0" smtClean="0"/>
                        <a:t>歳</a:t>
                      </a: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hMerge="1">
                  <a:txBody>
                    <a:bodyPr/>
                    <a:lstStyle/>
                    <a:p>
                      <a:endParaRPr kumimoji="1" lang="ja-JP" altLang="en-US" sz="1100" dirty="0"/>
                    </a:p>
                  </a:txBody>
                  <a:tcPr/>
                </a:tc>
                <a:tc>
                  <a:txBody>
                    <a:bodyPr/>
                    <a:lstStyle/>
                    <a:p>
                      <a:r>
                        <a:rPr kumimoji="1" lang="ja-JP" altLang="en-US" sz="1100" dirty="0" smtClean="0"/>
                        <a:t>平均要介護度：</a:t>
                      </a:r>
                      <a:r>
                        <a:rPr kumimoji="1" lang="en-US" altLang="ja-JP" sz="1100" dirty="0" smtClean="0"/>
                        <a:t>2.9</a:t>
                      </a:r>
                      <a:endParaRPr kumimoji="1" lang="ja-JP" altLang="en-US" sz="1100" dirty="0"/>
                    </a:p>
                  </a:txBody>
                  <a:tcPr anchor="ctr">
                    <a:lnL w="12700" cap="flat" cmpd="sng" algn="ctr">
                      <a:solidFill>
                        <a:schemeClr val="tx1"/>
                      </a:solidFill>
                      <a:prstDash val="solid"/>
                      <a:round/>
                      <a:headEnd type="none" w="med" len="med"/>
                      <a:tailEnd type="none" w="med" len="med"/>
                    </a:lnL>
                  </a:tcPr>
                </a:tc>
              </a:tr>
              <a:tr h="500681">
                <a:tc gridSpan="3">
                  <a:txBody>
                    <a:bodyPr/>
                    <a:lstStyle/>
                    <a:p>
                      <a:r>
                        <a:rPr kumimoji="1" lang="ja-JP" altLang="en-US" sz="1100" dirty="0" smtClean="0"/>
                        <a:t>月間延べ利用日数</a:t>
                      </a:r>
                      <a:endParaRPr kumimoji="1" lang="en-US" altLang="ja-JP" sz="1100" dirty="0" smtClean="0"/>
                    </a:p>
                    <a:p>
                      <a:r>
                        <a:rPr kumimoji="1" lang="ja-JP" altLang="en-US" sz="1100" dirty="0" smtClean="0"/>
                        <a:t>（利用者</a:t>
                      </a:r>
                      <a:r>
                        <a:rPr kumimoji="1" lang="en-US" altLang="ja-JP" sz="1100" dirty="0" smtClean="0"/>
                        <a:t>1</a:t>
                      </a:r>
                      <a:r>
                        <a:rPr kumimoji="1" lang="ja-JP" altLang="en-US" sz="1100" dirty="0" smtClean="0"/>
                        <a:t>人あたり）</a:t>
                      </a:r>
                      <a:endParaRPr kumimoji="1" lang="ja-JP" altLang="en-US" sz="1100" dirty="0"/>
                    </a:p>
                  </a:txBody>
                  <a:tcPr anchor="ct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ja-JP" altLang="en-US" sz="1100" dirty="0" smtClean="0"/>
                        <a:t>平均</a:t>
                      </a:r>
                      <a:r>
                        <a:rPr kumimoji="1" lang="en-US" altLang="ja-JP" sz="1100" dirty="0" smtClean="0"/>
                        <a:t>26.4</a:t>
                      </a:r>
                      <a:r>
                        <a:rPr kumimoji="1" lang="ja-JP" altLang="en-US" sz="1100" dirty="0" smtClean="0"/>
                        <a:t>日</a:t>
                      </a:r>
                      <a:endParaRPr kumimoji="1" lang="en-US" altLang="ja-JP" sz="1100" dirty="0" smtClean="0"/>
                    </a:p>
                    <a:p>
                      <a:r>
                        <a:rPr kumimoji="1" lang="ja-JP" altLang="en-US" sz="1100" dirty="0" smtClean="0"/>
                        <a:t>うち通所系利用日数　　　 ： </a:t>
                      </a:r>
                      <a:r>
                        <a:rPr kumimoji="1" lang="en-US" altLang="ja-JP" sz="1100" dirty="0" smtClean="0"/>
                        <a:t>3.7</a:t>
                      </a:r>
                      <a:r>
                        <a:rPr kumimoji="1" lang="ja-JP" altLang="en-US" sz="1100" dirty="0" smtClean="0"/>
                        <a:t>日</a:t>
                      </a:r>
                      <a:endParaRPr kumimoji="1" lang="en-US" altLang="ja-JP" sz="1100" dirty="0" smtClean="0"/>
                    </a:p>
                    <a:p>
                      <a:r>
                        <a:rPr kumimoji="1" lang="ja-JP" altLang="en-US" sz="1100" dirty="0" smtClean="0"/>
                        <a:t>うち短期入所系利用日数 ： </a:t>
                      </a:r>
                      <a:r>
                        <a:rPr kumimoji="1" lang="en-US" altLang="ja-JP" sz="1100" dirty="0" smtClean="0"/>
                        <a:t>0</a:t>
                      </a:r>
                      <a:r>
                        <a:rPr kumimoji="1" lang="ja-JP" altLang="en-US" sz="1100" dirty="0" smtClean="0"/>
                        <a:t>日</a:t>
                      </a:r>
                      <a:endParaRPr kumimoji="1" lang="ja-JP" altLang="en-US" sz="1100" dirty="0"/>
                    </a:p>
                  </a:txBody>
                  <a:tcPr/>
                </a:tc>
                <a:tc hMerge="1">
                  <a:txBody>
                    <a:bodyPr/>
                    <a:lstStyle/>
                    <a:p>
                      <a:endParaRPr kumimoji="1" lang="ja-JP" altLang="en-US"/>
                    </a:p>
                  </a:txBody>
                  <a:tcPr/>
                </a:tc>
              </a:tr>
              <a:tr h="243171">
                <a:tc gridSpan="3">
                  <a:txBody>
                    <a:bodyPr/>
                    <a:lstStyle/>
                    <a:p>
                      <a:r>
                        <a:rPr kumimoji="1" lang="ja-JP" altLang="en-US" sz="1100" dirty="0" smtClean="0"/>
                        <a:t>訪問看護利用者数</a:t>
                      </a:r>
                      <a:endParaRPr kumimoji="1" lang="ja-JP" altLang="en-US" sz="1100" dirty="0"/>
                    </a:p>
                  </a:txBody>
                  <a:tcPr anchor="ct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en-US" altLang="ja-JP" sz="1100" dirty="0" smtClean="0"/>
                        <a:t>2</a:t>
                      </a:r>
                      <a:r>
                        <a:rPr kumimoji="1" lang="ja-JP" altLang="en-US" sz="1100" dirty="0" smtClean="0"/>
                        <a:t>名</a:t>
                      </a:r>
                      <a:endParaRPr kumimoji="1" lang="ja-JP" altLang="en-US" sz="1100" dirty="0"/>
                    </a:p>
                  </a:txBody>
                  <a:tcPr/>
                </a:tc>
                <a:tc hMerge="1">
                  <a:txBody>
                    <a:bodyPr/>
                    <a:lstStyle/>
                    <a:p>
                      <a:endParaRPr kumimoji="1" lang="ja-JP" altLang="en-US"/>
                    </a:p>
                  </a:txBody>
                  <a:tcPr/>
                </a:tc>
              </a:tr>
              <a:tr h="243171">
                <a:tc rowSpan="3">
                  <a:txBody>
                    <a:bodyPr/>
                    <a:lstStyle/>
                    <a:p>
                      <a:pPr algn="ctr"/>
                      <a:r>
                        <a:rPr kumimoji="1" lang="ja-JP" altLang="en-US" sz="1100" dirty="0" smtClean="0"/>
                        <a:t>定期</a:t>
                      </a:r>
                      <a:endParaRPr kumimoji="1" lang="ja-JP" altLang="en-US" sz="1100" dirty="0"/>
                    </a:p>
                  </a:txBody>
                  <a:tcPr vert="eaVert" anchor="ctr">
                    <a:lnR w="12700" cap="flat" cmpd="sng" algn="ctr">
                      <a:solidFill>
                        <a:schemeClr val="tx1"/>
                      </a:solidFill>
                      <a:prstDash val="solid"/>
                      <a:round/>
                      <a:headEnd type="none" w="med" len="med"/>
                      <a:tailEnd type="none" w="med" len="med"/>
                    </a:lnR>
                  </a:tcPr>
                </a:tc>
                <a:tc gridSpan="2">
                  <a:txBody>
                    <a:bodyPr/>
                    <a:lstStyle/>
                    <a:p>
                      <a:r>
                        <a:rPr kumimoji="1" lang="ja-JP" altLang="en-US" sz="1100" dirty="0" smtClean="0"/>
                        <a:t>利用者あたり</a:t>
                      </a:r>
                      <a:r>
                        <a:rPr kumimoji="1" lang="en-US" altLang="ja-JP" sz="1100" dirty="0" smtClean="0"/>
                        <a:t>1</a:t>
                      </a:r>
                      <a:r>
                        <a:rPr kumimoji="1" lang="ja-JP" altLang="en-US" sz="1100" dirty="0" smtClean="0"/>
                        <a:t>日訪問回数</a:t>
                      </a:r>
                      <a:endParaRPr kumimoji="1" lang="ja-JP" altLang="en-US" sz="1100" dirty="0"/>
                    </a:p>
                  </a:txBody>
                  <a:tcPr anchor="ctr">
                    <a:lnL w="12700" cap="flat" cmpd="sng" algn="ctr">
                      <a:solidFill>
                        <a:schemeClr val="tx1"/>
                      </a:solidFill>
                      <a:prstDash val="solid"/>
                      <a:round/>
                      <a:headEnd type="none" w="med" len="med"/>
                      <a:tailEnd type="none" w="med" len="med"/>
                    </a:lnL>
                  </a:tcPr>
                </a:tc>
                <a:tc hMerge="1">
                  <a:txBody>
                    <a:bodyPr/>
                    <a:lstStyle/>
                    <a:p>
                      <a:endParaRPr kumimoji="1" lang="ja-JP" altLang="en-US"/>
                    </a:p>
                  </a:txBody>
                  <a:tcPr/>
                </a:tc>
                <a:tc gridSpan="2">
                  <a:txBody>
                    <a:bodyPr/>
                    <a:lstStyle/>
                    <a:p>
                      <a:r>
                        <a:rPr kumimoji="1" lang="en-US" altLang="ja-JP" sz="1100" dirty="0" smtClean="0"/>
                        <a:t>3.8</a:t>
                      </a:r>
                      <a:r>
                        <a:rPr kumimoji="1" lang="ja-JP" altLang="en-US" sz="1100" dirty="0" smtClean="0"/>
                        <a:t>回／日</a:t>
                      </a:r>
                      <a:endParaRPr kumimoji="1" lang="ja-JP" altLang="en-US" sz="1100" dirty="0"/>
                    </a:p>
                  </a:txBody>
                  <a:tcPr/>
                </a:tc>
                <a:tc hMerge="1">
                  <a:txBody>
                    <a:bodyPr/>
                    <a:lstStyle/>
                    <a:p>
                      <a:endParaRPr kumimoji="1" lang="ja-JP" altLang="en-US"/>
                    </a:p>
                  </a:txBody>
                  <a:tcPr/>
                </a:tc>
              </a:tr>
              <a:tr h="243171">
                <a:tc vMerge="1">
                  <a:txBody>
                    <a:bodyPr/>
                    <a:lstStyle/>
                    <a:p>
                      <a:endParaRPr kumimoji="1" lang="ja-JP" altLang="en-US" sz="1100" dirty="0"/>
                    </a:p>
                  </a:txBody>
                  <a:tcPr>
                    <a:lnR w="12700" cap="flat" cmpd="sng" algn="ctr">
                      <a:solidFill>
                        <a:schemeClr val="tx1"/>
                      </a:solidFill>
                      <a:prstDash val="solid"/>
                      <a:round/>
                      <a:headEnd type="none" w="med" len="med"/>
                      <a:tailEnd type="none" w="med" len="med"/>
                    </a:lnR>
                  </a:tcPr>
                </a:tc>
                <a:tc gridSpan="2">
                  <a:txBody>
                    <a:bodyPr/>
                    <a:lstStyle/>
                    <a:p>
                      <a:r>
                        <a:rPr kumimoji="1" lang="ja-JP" altLang="en-US" sz="1100" dirty="0" smtClean="0"/>
                        <a:t>訪問</a:t>
                      </a:r>
                      <a:r>
                        <a:rPr kumimoji="1" lang="en-US" altLang="ja-JP" sz="1100" dirty="0" smtClean="0"/>
                        <a:t>1</a:t>
                      </a:r>
                      <a:r>
                        <a:rPr kumimoji="1" lang="ja-JP" altLang="en-US" sz="1100" dirty="0" smtClean="0"/>
                        <a:t>回あたり提供時間</a:t>
                      </a:r>
                      <a:endParaRPr kumimoji="1" lang="ja-JP" altLang="en-US" sz="1100" dirty="0"/>
                    </a:p>
                  </a:txBody>
                  <a:tcPr anchor="ctr">
                    <a:lnL w="12700" cap="flat" cmpd="sng" algn="ctr">
                      <a:solidFill>
                        <a:schemeClr val="tx1"/>
                      </a:solidFill>
                      <a:prstDash val="solid"/>
                      <a:round/>
                      <a:headEnd type="none" w="med" len="med"/>
                      <a:tailEnd type="none" w="med" len="med"/>
                    </a:lnL>
                  </a:tcPr>
                </a:tc>
                <a:tc hMerge="1">
                  <a:txBody>
                    <a:bodyPr/>
                    <a:lstStyle/>
                    <a:p>
                      <a:endParaRPr kumimoji="1" lang="ja-JP" altLang="en-US"/>
                    </a:p>
                  </a:txBody>
                  <a:tcPr/>
                </a:tc>
                <a:tc gridSpan="2">
                  <a:txBody>
                    <a:bodyPr/>
                    <a:lstStyle/>
                    <a:p>
                      <a:r>
                        <a:rPr kumimoji="1" lang="en-US" altLang="ja-JP" sz="1100" dirty="0" smtClean="0"/>
                        <a:t>20</a:t>
                      </a:r>
                      <a:r>
                        <a:rPr kumimoji="1" lang="ja-JP" altLang="en-US" sz="1100" dirty="0" smtClean="0"/>
                        <a:t>分未満：</a:t>
                      </a:r>
                      <a:r>
                        <a:rPr kumimoji="1" lang="en-US" altLang="ja-JP" sz="1100" dirty="0" smtClean="0"/>
                        <a:t>53</a:t>
                      </a:r>
                      <a:r>
                        <a:rPr kumimoji="1" lang="ja-JP" altLang="en-US" sz="1100" dirty="0" smtClean="0"/>
                        <a:t>％</a:t>
                      </a:r>
                      <a:endParaRPr kumimoji="1" lang="ja-JP" altLang="en-US" sz="1100" dirty="0"/>
                    </a:p>
                  </a:txBody>
                  <a:tcPr/>
                </a:tc>
                <a:tc hMerge="1">
                  <a:txBody>
                    <a:bodyPr/>
                    <a:lstStyle/>
                    <a:p>
                      <a:endParaRPr kumimoji="1" lang="ja-JP" altLang="en-US"/>
                    </a:p>
                  </a:txBody>
                  <a:tcPr/>
                </a:tc>
              </a:tr>
              <a:tr h="243171">
                <a:tc vMerge="1">
                  <a:txBody>
                    <a:bodyPr/>
                    <a:lstStyle/>
                    <a:p>
                      <a:endParaRPr kumimoji="1" lang="ja-JP" altLang="en-US" sz="1100" dirty="0"/>
                    </a:p>
                  </a:txBody>
                  <a:tcPr>
                    <a:lnR w="12700" cap="flat" cmpd="sng" algn="ctr">
                      <a:solidFill>
                        <a:schemeClr val="tx1"/>
                      </a:solidFill>
                      <a:prstDash val="solid"/>
                      <a:round/>
                      <a:headEnd type="none" w="med" len="med"/>
                      <a:tailEnd type="none" w="med" len="med"/>
                    </a:lnR>
                  </a:tcPr>
                </a:tc>
                <a:tc gridSpan="2">
                  <a:txBody>
                    <a:bodyPr/>
                    <a:lstStyle/>
                    <a:p>
                      <a:r>
                        <a:rPr kumimoji="1" lang="ja-JP" altLang="en-US" sz="1100" dirty="0" smtClean="0"/>
                        <a:t>訪問内容（複数回答）</a:t>
                      </a:r>
                      <a:endParaRPr kumimoji="1" lang="ja-JP" altLang="en-US" sz="1100" dirty="0"/>
                    </a:p>
                  </a:txBody>
                  <a:tcPr anchor="ctr">
                    <a:lnL w="12700" cap="flat" cmpd="sng" algn="ctr">
                      <a:solidFill>
                        <a:schemeClr val="tx1"/>
                      </a:solidFill>
                      <a:prstDash val="solid"/>
                      <a:round/>
                      <a:headEnd type="none" w="med" len="med"/>
                      <a:tailEnd type="none" w="med" len="med"/>
                    </a:lnL>
                  </a:tcPr>
                </a:tc>
                <a:tc hMerge="1">
                  <a:txBody>
                    <a:bodyPr/>
                    <a:lstStyle/>
                    <a:p>
                      <a:endParaRPr kumimoji="1" lang="ja-JP" altLang="en-US"/>
                    </a:p>
                  </a:txBody>
                  <a:tcPr/>
                </a:tc>
                <a:tc gridSpan="2">
                  <a:txBody>
                    <a:bodyPr/>
                    <a:lstStyle/>
                    <a:p>
                      <a:r>
                        <a:rPr kumimoji="1" lang="ja-JP" altLang="en-US" sz="1100" dirty="0" smtClean="0"/>
                        <a:t>排泄</a:t>
                      </a:r>
                      <a:r>
                        <a:rPr kumimoji="1" lang="en-US" altLang="ja-JP" sz="1100" dirty="0" smtClean="0"/>
                        <a:t>43</a:t>
                      </a:r>
                      <a:r>
                        <a:rPr kumimoji="1" lang="ja-JP" altLang="en-US" sz="1100" dirty="0" smtClean="0"/>
                        <a:t>％、服薬確認</a:t>
                      </a:r>
                      <a:r>
                        <a:rPr kumimoji="1" lang="en-US" altLang="ja-JP" sz="1100" dirty="0" smtClean="0"/>
                        <a:t>25</a:t>
                      </a:r>
                      <a:r>
                        <a:rPr kumimoji="1" lang="ja-JP" altLang="en-US" sz="1100" dirty="0" smtClean="0"/>
                        <a:t>％</a:t>
                      </a:r>
                      <a:endParaRPr kumimoji="1" lang="ja-JP" altLang="en-US" sz="1100" dirty="0"/>
                    </a:p>
                  </a:txBody>
                  <a:tcPr/>
                </a:tc>
                <a:tc hMerge="1">
                  <a:txBody>
                    <a:bodyPr/>
                    <a:lstStyle/>
                    <a:p>
                      <a:endParaRPr kumimoji="1" lang="ja-JP" altLang="en-US"/>
                    </a:p>
                  </a:txBody>
                  <a:tcPr/>
                </a:tc>
              </a:tr>
              <a:tr h="243171">
                <a:tc rowSpan="3">
                  <a:txBody>
                    <a:bodyPr/>
                    <a:lstStyle/>
                    <a:p>
                      <a:pPr algn="ctr"/>
                      <a:r>
                        <a:rPr kumimoji="1" lang="ja-JP" altLang="en-US" sz="1100" dirty="0" smtClean="0"/>
                        <a:t>随時</a:t>
                      </a:r>
                      <a:endParaRPr kumimoji="1" lang="ja-JP" altLang="en-US" sz="1100" dirty="0"/>
                    </a:p>
                  </a:txBody>
                  <a:tcPr anchor="ctr">
                    <a:lnR w="12700" cap="flat" cmpd="sng" algn="ctr">
                      <a:solidFill>
                        <a:schemeClr val="tx1"/>
                      </a:solidFill>
                      <a:prstDash val="solid"/>
                      <a:round/>
                      <a:headEnd type="none" w="med" len="med"/>
                      <a:tailEnd type="none" w="med" len="med"/>
                    </a:lnR>
                  </a:tcPr>
                </a:tc>
                <a:tc gridSpan="2">
                  <a:txBody>
                    <a:bodyPr/>
                    <a:lstStyle/>
                    <a:p>
                      <a:r>
                        <a:rPr kumimoji="1" lang="ja-JP" altLang="en-US" sz="1100" dirty="0" smtClean="0"/>
                        <a:t>利用者あたり</a:t>
                      </a:r>
                      <a:r>
                        <a:rPr kumimoji="1" lang="en-US" altLang="ja-JP" sz="1100" dirty="0" smtClean="0"/>
                        <a:t>1</a:t>
                      </a:r>
                      <a:r>
                        <a:rPr kumimoji="1" lang="ja-JP" altLang="en-US" sz="1100" dirty="0" smtClean="0"/>
                        <a:t>日訪問回数</a:t>
                      </a:r>
                      <a:endParaRPr kumimoji="1" lang="ja-JP" altLang="en-US" sz="1100" dirty="0"/>
                    </a:p>
                  </a:txBody>
                  <a:tcPr anchor="ctr">
                    <a:lnL w="12700" cap="flat" cmpd="sng" algn="ctr">
                      <a:solidFill>
                        <a:schemeClr val="tx1"/>
                      </a:solidFill>
                      <a:prstDash val="solid"/>
                      <a:round/>
                      <a:headEnd type="none" w="med" len="med"/>
                      <a:tailEnd type="none" w="med" len="med"/>
                    </a:lnL>
                  </a:tcPr>
                </a:tc>
                <a:tc hMerge="1">
                  <a:txBody>
                    <a:bodyPr/>
                    <a:lstStyle/>
                    <a:p>
                      <a:endParaRPr kumimoji="1" lang="ja-JP" altLang="en-US"/>
                    </a:p>
                  </a:txBody>
                  <a:tcPr/>
                </a:tc>
                <a:tc gridSpan="2">
                  <a:txBody>
                    <a:bodyPr/>
                    <a:lstStyle/>
                    <a:p>
                      <a:r>
                        <a:rPr kumimoji="1" lang="en-US" altLang="ja-JP" sz="1100" dirty="0" smtClean="0"/>
                        <a:t>3.5</a:t>
                      </a:r>
                      <a:r>
                        <a:rPr kumimoji="1" lang="ja-JP" altLang="en-US" sz="1100" dirty="0" smtClean="0"/>
                        <a:t>回／日（日中・夜間：</a:t>
                      </a:r>
                      <a:r>
                        <a:rPr kumimoji="1" lang="en-US" altLang="ja-JP" sz="1100" dirty="0" smtClean="0"/>
                        <a:t>96.0</a:t>
                      </a:r>
                      <a:r>
                        <a:rPr kumimoji="1" lang="ja-JP" altLang="en-US" sz="1100" dirty="0" smtClean="0"/>
                        <a:t>％）</a:t>
                      </a:r>
                      <a:endParaRPr kumimoji="1" lang="ja-JP" altLang="en-US" sz="1100" dirty="0"/>
                    </a:p>
                  </a:txBody>
                  <a:tcPr/>
                </a:tc>
                <a:tc hMerge="1">
                  <a:txBody>
                    <a:bodyPr/>
                    <a:lstStyle/>
                    <a:p>
                      <a:endParaRPr kumimoji="1" lang="ja-JP" altLang="en-US"/>
                    </a:p>
                  </a:txBody>
                  <a:tcPr/>
                </a:tc>
              </a:tr>
              <a:tr h="243171">
                <a:tc vMerge="1">
                  <a:txBody>
                    <a:bodyPr/>
                    <a:lstStyle/>
                    <a:p>
                      <a:endParaRPr kumimoji="1" lang="ja-JP" altLang="en-US" sz="1100" dirty="0"/>
                    </a:p>
                  </a:txBody>
                  <a:tcPr>
                    <a:lnR w="12700" cap="flat" cmpd="sng" algn="ctr">
                      <a:solidFill>
                        <a:schemeClr val="tx1"/>
                      </a:solidFill>
                      <a:prstDash val="solid"/>
                      <a:round/>
                      <a:headEnd type="none" w="med" len="med"/>
                      <a:tailEnd type="none" w="med" len="med"/>
                    </a:lnR>
                  </a:tcPr>
                </a:tc>
                <a:tc gridSpan="2">
                  <a:txBody>
                    <a:bodyPr/>
                    <a:lstStyle/>
                    <a:p>
                      <a:r>
                        <a:rPr kumimoji="1" lang="ja-JP" altLang="en-US" sz="1100" dirty="0" smtClean="0"/>
                        <a:t>随時コールのうち訪問割合</a:t>
                      </a:r>
                      <a:endParaRPr kumimoji="1" lang="ja-JP" altLang="en-US" sz="1100" dirty="0"/>
                    </a:p>
                  </a:txBody>
                  <a:tcPr anchor="ctr">
                    <a:lnL w="12700" cap="flat" cmpd="sng" algn="ctr">
                      <a:solidFill>
                        <a:schemeClr val="tx1"/>
                      </a:solidFill>
                      <a:prstDash val="solid"/>
                      <a:round/>
                      <a:headEnd type="none" w="med" len="med"/>
                      <a:tailEnd type="none" w="med" len="med"/>
                    </a:lnL>
                  </a:tcPr>
                </a:tc>
                <a:tc hMerge="1">
                  <a:txBody>
                    <a:bodyPr/>
                    <a:lstStyle/>
                    <a:p>
                      <a:endParaRPr kumimoji="1" lang="ja-JP" altLang="en-US"/>
                    </a:p>
                  </a:txBody>
                  <a:tcPr/>
                </a:tc>
                <a:tc gridSpan="2">
                  <a:txBody>
                    <a:bodyPr/>
                    <a:lstStyle/>
                    <a:p>
                      <a:r>
                        <a:rPr kumimoji="1" lang="en-US" altLang="ja-JP" sz="1100" dirty="0" smtClean="0"/>
                        <a:t>98.9</a:t>
                      </a:r>
                      <a:r>
                        <a:rPr kumimoji="1" lang="ja-JP" altLang="en-US" sz="1100" dirty="0" smtClean="0"/>
                        <a:t>％</a:t>
                      </a:r>
                      <a:endParaRPr kumimoji="1" lang="ja-JP" altLang="en-US" sz="1100" dirty="0"/>
                    </a:p>
                  </a:txBody>
                  <a:tcPr/>
                </a:tc>
                <a:tc hMerge="1">
                  <a:txBody>
                    <a:bodyPr/>
                    <a:lstStyle/>
                    <a:p>
                      <a:endParaRPr kumimoji="1" lang="ja-JP" altLang="en-US"/>
                    </a:p>
                  </a:txBody>
                  <a:tcPr/>
                </a:tc>
              </a:tr>
              <a:tr h="243171">
                <a:tc vMerge="1">
                  <a:txBody>
                    <a:bodyPr/>
                    <a:lstStyle/>
                    <a:p>
                      <a:endParaRPr kumimoji="1" lang="ja-JP" altLang="en-US" sz="1100" dirty="0"/>
                    </a:p>
                  </a:txBody>
                  <a:tcPr>
                    <a:lnR w="12700" cap="flat" cmpd="sng" algn="ctr">
                      <a:solidFill>
                        <a:schemeClr val="tx1"/>
                      </a:solidFill>
                      <a:prstDash val="solid"/>
                      <a:round/>
                      <a:headEnd type="none" w="med" len="med"/>
                      <a:tailEnd type="none" w="med" len="med"/>
                    </a:lnR>
                  </a:tcPr>
                </a:tc>
                <a:tc gridSpan="2">
                  <a:txBody>
                    <a:bodyPr/>
                    <a:lstStyle/>
                    <a:p>
                      <a:r>
                        <a:rPr kumimoji="1" lang="ja-JP" altLang="en-US" sz="1100" dirty="0" smtClean="0"/>
                        <a:t>訪問内容（複数回答）</a:t>
                      </a:r>
                      <a:endParaRPr kumimoji="1" lang="ja-JP" altLang="en-US" sz="1100" dirty="0"/>
                    </a:p>
                  </a:txBody>
                  <a:tcPr anchor="ctr">
                    <a:lnL w="12700" cap="flat" cmpd="sng" algn="ctr">
                      <a:solidFill>
                        <a:schemeClr val="tx1"/>
                      </a:solidFill>
                      <a:prstDash val="solid"/>
                      <a:round/>
                      <a:headEnd type="none" w="med" len="med"/>
                      <a:tailEnd type="none" w="med" len="med"/>
                    </a:lnL>
                  </a:tcPr>
                </a:tc>
                <a:tc hMerge="1">
                  <a:txBody>
                    <a:bodyPr/>
                    <a:lstStyle/>
                    <a:p>
                      <a:endParaRPr kumimoji="1" lang="ja-JP" altLang="en-US"/>
                    </a:p>
                  </a:txBody>
                  <a:tcPr/>
                </a:tc>
                <a:tc gridSpan="2">
                  <a:txBody>
                    <a:bodyPr/>
                    <a:lstStyle/>
                    <a:p>
                      <a:r>
                        <a:rPr kumimoji="1" lang="ja-JP" altLang="en-US" sz="1100" dirty="0" smtClean="0"/>
                        <a:t>排泄</a:t>
                      </a:r>
                      <a:r>
                        <a:rPr kumimoji="1" lang="en-US" altLang="ja-JP" sz="1100" dirty="0" smtClean="0"/>
                        <a:t>92.2</a:t>
                      </a:r>
                      <a:r>
                        <a:rPr kumimoji="1" lang="ja-JP" altLang="en-US" sz="1100" dirty="0" smtClean="0"/>
                        <a:t>％</a:t>
                      </a:r>
                      <a:endParaRPr kumimoji="1" lang="ja-JP" altLang="en-US" sz="1100" dirty="0"/>
                    </a:p>
                  </a:txBody>
                  <a:tcPr/>
                </a:tc>
                <a:tc hMerge="1">
                  <a:txBody>
                    <a:bodyPr/>
                    <a:lstStyle/>
                    <a:p>
                      <a:endParaRPr kumimoji="1" lang="ja-JP" altLang="en-US"/>
                    </a:p>
                  </a:txBody>
                  <a:tcPr/>
                </a:tc>
              </a:tr>
              <a:tr h="243171">
                <a:tc gridSpan="3">
                  <a:txBody>
                    <a:bodyPr/>
                    <a:lstStyle/>
                    <a:p>
                      <a:r>
                        <a:rPr kumimoji="1" lang="ja-JP" altLang="en-US" sz="1100" dirty="0" smtClean="0"/>
                        <a:t>利用者に貸与している端末</a:t>
                      </a:r>
                      <a:endParaRPr kumimoji="1" lang="ja-JP" altLang="en-US" sz="1100" dirty="0"/>
                    </a:p>
                  </a:txBody>
                  <a:tcPr anchor="ctr"/>
                </a:tc>
                <a:tc hMerge="1">
                  <a:txBody>
                    <a:bodyPr/>
                    <a:lstStyle/>
                    <a:p>
                      <a:endParaRPr kumimoji="1" lang="ja-JP" altLang="en-US"/>
                    </a:p>
                  </a:txBody>
                  <a:tcPr/>
                </a:tc>
                <a:tc hMerge="1">
                  <a:txBody>
                    <a:bodyPr/>
                    <a:lstStyle/>
                    <a:p>
                      <a:endParaRPr kumimoji="1" lang="ja-JP" altLang="en-US"/>
                    </a:p>
                  </a:txBody>
                  <a:tcPr/>
                </a:tc>
                <a:tc gridSpan="2">
                  <a:txBody>
                    <a:bodyPr/>
                    <a:lstStyle/>
                    <a:p>
                      <a:r>
                        <a:rPr kumimoji="1" lang="ja-JP" altLang="en-US" sz="1100" dirty="0" smtClean="0"/>
                        <a:t>ケアコール（固定回線・音声のみ）</a:t>
                      </a:r>
                      <a:endParaRPr kumimoji="1" lang="ja-JP" altLang="en-US" sz="1100" dirty="0"/>
                    </a:p>
                  </a:txBody>
                  <a:tcPr/>
                </a:tc>
                <a:tc hMerge="1">
                  <a:txBody>
                    <a:bodyPr/>
                    <a:lstStyle/>
                    <a:p>
                      <a:endParaRPr kumimoji="1" lang="ja-JP" altLang="en-US"/>
                    </a:p>
                  </a:txBody>
                  <a:tcPr/>
                </a:tc>
              </a:tr>
            </a:tbl>
          </a:graphicData>
        </a:graphic>
      </p:graphicFrame>
      <p:sp>
        <p:nvSpPr>
          <p:cNvPr id="20" name="正方形/長方形 19"/>
          <p:cNvSpPr/>
          <p:nvPr/>
        </p:nvSpPr>
        <p:spPr>
          <a:xfrm>
            <a:off x="107504" y="2313255"/>
            <a:ext cx="4176464" cy="360396"/>
          </a:xfrm>
          <a:prstGeom prst="rect">
            <a:avLst/>
          </a:prstGeom>
          <a:solidFill>
            <a:schemeClr val="accent3">
              <a:lumMod val="60000"/>
              <a:lumOff val="4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kumimoji="1" lang="ja-JP" altLang="en-US" sz="1400" dirty="0" smtClean="0">
                <a:latin typeface="+mj-ea"/>
                <a:ea typeface="+mj-ea"/>
              </a:rPr>
              <a:t>サービス概要</a:t>
            </a:r>
            <a:endParaRPr kumimoji="1" lang="ja-JP" altLang="en-US" sz="1400" dirty="0">
              <a:latin typeface="+mj-ea"/>
              <a:ea typeface="+mj-ea"/>
            </a:endParaRPr>
          </a:p>
        </p:txBody>
      </p:sp>
      <p:sp>
        <p:nvSpPr>
          <p:cNvPr id="21" name="正方形/長方形 20"/>
          <p:cNvSpPr/>
          <p:nvPr/>
        </p:nvSpPr>
        <p:spPr>
          <a:xfrm>
            <a:off x="8106256" y="974065"/>
            <a:ext cx="570200" cy="108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 dirty="0" smtClean="0">
                <a:solidFill>
                  <a:schemeClr val="tx1"/>
                </a:solidFill>
                <a:latin typeface="+mj-ea"/>
                <a:ea typeface="+mj-ea"/>
              </a:rPr>
              <a:t>(80</a:t>
            </a:r>
            <a:r>
              <a:rPr kumimoji="1" lang="ja-JP" altLang="en-US" sz="400" dirty="0" smtClean="0">
                <a:solidFill>
                  <a:schemeClr val="tx1"/>
                </a:solidFill>
                <a:latin typeface="+mj-ea"/>
                <a:ea typeface="+mj-ea"/>
              </a:rPr>
              <a:t>％カバー圏域</a:t>
            </a:r>
            <a:r>
              <a:rPr kumimoji="1" lang="en-US" altLang="ja-JP" sz="400" dirty="0" smtClean="0">
                <a:solidFill>
                  <a:schemeClr val="tx1"/>
                </a:solidFill>
                <a:latin typeface="+mj-ea"/>
                <a:ea typeface="+mj-ea"/>
              </a:rPr>
              <a:t>)</a:t>
            </a:r>
            <a:endParaRPr kumimoji="1" lang="ja-JP" altLang="en-US" sz="400" dirty="0">
              <a:solidFill>
                <a:schemeClr val="tx1"/>
              </a:solidFill>
              <a:latin typeface="+mj-ea"/>
              <a:ea typeface="+mj-ea"/>
            </a:endParaRPr>
          </a:p>
        </p:txBody>
      </p:sp>
      <p:sp>
        <p:nvSpPr>
          <p:cNvPr id="22" name="正方形/長方形 21"/>
          <p:cNvSpPr/>
          <p:nvPr/>
        </p:nvSpPr>
        <p:spPr>
          <a:xfrm>
            <a:off x="8270838" y="1242949"/>
            <a:ext cx="570200" cy="1083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 dirty="0" smtClean="0">
                <a:solidFill>
                  <a:schemeClr val="tx1"/>
                </a:solidFill>
                <a:latin typeface="+mj-ea"/>
                <a:ea typeface="+mj-ea"/>
              </a:rPr>
              <a:t>(50</a:t>
            </a:r>
            <a:r>
              <a:rPr kumimoji="1" lang="ja-JP" altLang="en-US" sz="400" dirty="0" smtClean="0">
                <a:solidFill>
                  <a:schemeClr val="tx1"/>
                </a:solidFill>
                <a:latin typeface="+mj-ea"/>
                <a:ea typeface="+mj-ea"/>
              </a:rPr>
              <a:t>％カバー圏域</a:t>
            </a:r>
            <a:r>
              <a:rPr kumimoji="1" lang="en-US" altLang="ja-JP" sz="400" dirty="0" smtClean="0">
                <a:solidFill>
                  <a:schemeClr val="tx1"/>
                </a:solidFill>
                <a:latin typeface="+mj-ea"/>
                <a:ea typeface="+mj-ea"/>
              </a:rPr>
              <a:t>)</a:t>
            </a:r>
            <a:endParaRPr kumimoji="1" lang="ja-JP" altLang="en-US" sz="400" dirty="0">
              <a:solidFill>
                <a:schemeClr val="tx1"/>
              </a:solidFill>
              <a:latin typeface="+mj-ea"/>
              <a:ea typeface="+mj-ea"/>
            </a:endParaRPr>
          </a:p>
        </p:txBody>
      </p:sp>
      <p:sp>
        <p:nvSpPr>
          <p:cNvPr id="23" name="正方形/長方形 22"/>
          <p:cNvSpPr/>
          <p:nvPr/>
        </p:nvSpPr>
        <p:spPr>
          <a:xfrm>
            <a:off x="8121640" y="1911546"/>
            <a:ext cx="936000" cy="2213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00" dirty="0" smtClean="0">
                <a:solidFill>
                  <a:srgbClr val="0070C0"/>
                </a:solidFill>
                <a:latin typeface="+mj-ea"/>
                <a:ea typeface="+mj-ea"/>
              </a:rPr>
              <a:t>★</a:t>
            </a:r>
            <a:r>
              <a:rPr lang="ja-JP" altLang="en-US" sz="400" dirty="0">
                <a:solidFill>
                  <a:srgbClr val="0070C0"/>
                </a:solidFill>
                <a:latin typeface="+mj-ea"/>
                <a:ea typeface="+mj-ea"/>
              </a:rPr>
              <a:t>　</a:t>
            </a:r>
            <a:r>
              <a:rPr lang="en-US" altLang="ja-JP" sz="400" dirty="0">
                <a:solidFill>
                  <a:schemeClr val="tx1"/>
                </a:solidFill>
                <a:latin typeface="+mj-ea"/>
                <a:ea typeface="+mj-ea"/>
              </a:rPr>
              <a:t>24</a:t>
            </a:r>
            <a:r>
              <a:rPr lang="ja-JP" altLang="en-US" sz="400" dirty="0" smtClean="0">
                <a:solidFill>
                  <a:schemeClr val="tx1"/>
                </a:solidFill>
                <a:latin typeface="+mj-ea"/>
                <a:ea typeface="+mj-ea"/>
              </a:rPr>
              <a:t>時間訪問介護事業所つばさ</a:t>
            </a:r>
            <a:endParaRPr kumimoji="1" lang="en-US" altLang="ja-JP" sz="400" dirty="0" smtClean="0">
              <a:solidFill>
                <a:schemeClr val="tx1"/>
              </a:solidFill>
              <a:latin typeface="+mj-ea"/>
              <a:ea typeface="+mj-ea"/>
            </a:endParaRPr>
          </a:p>
          <a:p>
            <a:r>
              <a:rPr lang="ja-JP" altLang="en-US" sz="400" dirty="0" smtClean="0">
                <a:solidFill>
                  <a:schemeClr val="accent6"/>
                </a:solidFill>
                <a:latin typeface="+mj-ea"/>
                <a:ea typeface="+mj-ea"/>
              </a:rPr>
              <a:t>●</a:t>
            </a:r>
            <a:r>
              <a:rPr lang="ja-JP" altLang="en-US" sz="400" dirty="0" smtClean="0">
                <a:solidFill>
                  <a:schemeClr val="tx1"/>
                </a:solidFill>
                <a:latin typeface="+mj-ea"/>
                <a:ea typeface="+mj-ea"/>
              </a:rPr>
              <a:t>　君津市利用者宅</a:t>
            </a:r>
            <a:endParaRPr lang="en-US" altLang="ja-JP" sz="400" dirty="0" smtClean="0">
              <a:solidFill>
                <a:schemeClr val="tx1"/>
              </a:solidFill>
              <a:latin typeface="+mj-ea"/>
              <a:ea typeface="+mj-ea"/>
            </a:endParaRPr>
          </a:p>
          <a:p>
            <a:r>
              <a:rPr lang="ja-JP" altLang="en-US" sz="400" dirty="0">
                <a:solidFill>
                  <a:schemeClr val="accent6">
                    <a:lumMod val="50000"/>
                  </a:schemeClr>
                </a:solidFill>
                <a:latin typeface="+mj-ea"/>
                <a:ea typeface="+mj-ea"/>
              </a:rPr>
              <a:t>●</a:t>
            </a:r>
            <a:r>
              <a:rPr kumimoji="1" lang="ja-JP" altLang="en-US" sz="400" dirty="0" smtClean="0">
                <a:solidFill>
                  <a:schemeClr val="tx1"/>
                </a:solidFill>
                <a:latin typeface="+mj-ea"/>
                <a:ea typeface="+mj-ea"/>
              </a:rPr>
              <a:t>　富津市利用者宅</a:t>
            </a:r>
            <a:endParaRPr kumimoji="1" lang="ja-JP" altLang="en-US" sz="400" dirty="0">
              <a:solidFill>
                <a:schemeClr val="tx1"/>
              </a:solidFill>
              <a:latin typeface="+mj-ea"/>
              <a:ea typeface="+mj-ea"/>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5049909"/>
            <a:ext cx="4626670" cy="153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正方形/長方形 14"/>
          <p:cNvSpPr/>
          <p:nvPr/>
        </p:nvSpPr>
        <p:spPr>
          <a:xfrm>
            <a:off x="107504" y="5697631"/>
            <a:ext cx="4176464" cy="1107996"/>
          </a:xfrm>
          <a:prstGeom prst="rect">
            <a:avLst/>
          </a:prstGeom>
          <a:ln w="3175">
            <a:solidFill>
              <a:schemeClr val="tx1"/>
            </a:solidFill>
            <a:prstDash val="sysDot"/>
          </a:ln>
        </p:spPr>
        <p:txBody>
          <a:bodyPr wrap="square">
            <a:spAutoFit/>
          </a:bodyPr>
          <a:lstStyle/>
          <a:p>
            <a:pPr marL="82550" indent="-82550"/>
            <a:r>
              <a:rPr lang="ja-JP" altLang="en-US" sz="1100" dirty="0" smtClean="0">
                <a:latin typeface="+mj-ea"/>
                <a:ea typeface="+mj-ea"/>
              </a:rPr>
              <a:t>（事業の複合化）</a:t>
            </a:r>
            <a:endParaRPr lang="en-US" altLang="ja-JP" sz="1100" dirty="0" smtClean="0">
              <a:latin typeface="+mj-ea"/>
              <a:ea typeface="+mj-ea"/>
            </a:endParaRPr>
          </a:p>
          <a:p>
            <a:pPr marL="82550" indent="-82550"/>
            <a:r>
              <a:rPr lang="ja-JP" altLang="en-US" sz="1100" dirty="0" smtClean="0">
                <a:latin typeface="+mj-ea"/>
                <a:ea typeface="+mj-ea"/>
              </a:rPr>
              <a:t>・　アセスメントは外部委託せず、特養の看護師が対応</a:t>
            </a:r>
            <a:endParaRPr lang="en-US" altLang="ja-JP" sz="1100" dirty="0" smtClean="0">
              <a:latin typeface="+mj-ea"/>
              <a:ea typeface="+mj-ea"/>
            </a:endParaRPr>
          </a:p>
          <a:p>
            <a:pPr marL="82550" indent="-82550"/>
            <a:r>
              <a:rPr lang="ja-JP" altLang="en-US" sz="1100" dirty="0" smtClean="0">
                <a:latin typeface="+mj-ea"/>
                <a:ea typeface="+mj-ea"/>
              </a:rPr>
              <a:t>・　</a:t>
            </a:r>
            <a:r>
              <a:rPr lang="ja-JP" altLang="en-US" sz="1100" u="sng" dirty="0" smtClean="0">
                <a:latin typeface="+mj-ea"/>
                <a:ea typeface="+mj-ea"/>
              </a:rPr>
              <a:t>グループ内の訪問介護事業所にサービスを一部委託し、利用者の増減に柔軟に対応</a:t>
            </a:r>
            <a:endParaRPr lang="en-US" altLang="ja-JP" sz="1100" u="sng" dirty="0" smtClean="0">
              <a:latin typeface="+mj-ea"/>
              <a:ea typeface="+mj-ea"/>
            </a:endParaRPr>
          </a:p>
          <a:p>
            <a:pPr marL="82550" indent="-82550"/>
            <a:r>
              <a:rPr lang="ja-JP" altLang="en-US" sz="1100" dirty="0" smtClean="0">
                <a:latin typeface="+mj-ea"/>
                <a:ea typeface="+mj-ea"/>
              </a:rPr>
              <a:t>・　</a:t>
            </a:r>
            <a:r>
              <a:rPr lang="ja-JP" altLang="en-US" sz="1100" u="sng" dirty="0" smtClean="0">
                <a:latin typeface="+mj-ea"/>
                <a:ea typeface="+mj-ea"/>
              </a:rPr>
              <a:t>夜間対応型訪問介護と定期巡回・随時対応サービスのオペレーターを特養の夜勤職員（加配）が兼務</a:t>
            </a:r>
            <a:endParaRPr lang="en-US" altLang="ja-JP" sz="1100" u="sng" dirty="0" smtClean="0">
              <a:latin typeface="+mj-ea"/>
              <a:ea typeface="+mj-ea"/>
            </a:endParaRPr>
          </a:p>
        </p:txBody>
      </p:sp>
      <p:sp>
        <p:nvSpPr>
          <p:cNvPr id="16" name="正方形/長方形 15"/>
          <p:cNvSpPr/>
          <p:nvPr/>
        </p:nvSpPr>
        <p:spPr>
          <a:xfrm rot="5400000">
            <a:off x="-191605" y="6514265"/>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337</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642184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136085" y="3284988"/>
            <a:ext cx="712879" cy="1296144"/>
          </a:xfrm>
          <a:prstGeom prst="rect">
            <a:avLst/>
          </a:prstGeom>
          <a:solidFill>
            <a:schemeClr val="accent5">
              <a:lumMod val="40000"/>
              <a:lumOff val="60000"/>
            </a:schemeClr>
          </a:solidFill>
          <a:ln w="12700"/>
        </p:spPr>
        <p:style>
          <a:lnRef idx="2">
            <a:schemeClr val="dk1"/>
          </a:lnRef>
          <a:fillRef idx="1">
            <a:schemeClr val="lt1"/>
          </a:fillRef>
          <a:effectRef idx="0">
            <a:schemeClr val="dk1"/>
          </a:effectRef>
          <a:fontRef idx="minor">
            <a:schemeClr val="dk1"/>
          </a:fontRef>
        </p:style>
        <p:txBody>
          <a:bodyPr lIns="91383" tIns="45691" rIns="91383" bIns="45691" rtlCol="0" anchor="ctr"/>
          <a:lstStyle/>
          <a:p>
            <a:pPr algn="ctr"/>
            <a:endParaRPr lang="ja-JP" altLang="en-US" sz="1000" dirty="0">
              <a:solidFill>
                <a:prstClr val="black"/>
              </a:solidFill>
            </a:endParaRPr>
          </a:p>
        </p:txBody>
      </p:sp>
      <p:sp>
        <p:nvSpPr>
          <p:cNvPr id="9" name="正方形/長方形 8"/>
          <p:cNvSpPr/>
          <p:nvPr/>
        </p:nvSpPr>
        <p:spPr>
          <a:xfrm>
            <a:off x="851973" y="3068960"/>
            <a:ext cx="712879" cy="1512168"/>
          </a:xfrm>
          <a:prstGeom prst="rect">
            <a:avLst/>
          </a:prstGeom>
          <a:solidFill>
            <a:schemeClr val="accent5">
              <a:lumMod val="40000"/>
              <a:lumOff val="60000"/>
            </a:schemeClr>
          </a:solidFill>
          <a:ln w="12700"/>
        </p:spPr>
        <p:style>
          <a:lnRef idx="2">
            <a:schemeClr val="dk1"/>
          </a:lnRef>
          <a:fillRef idx="1">
            <a:schemeClr val="lt1"/>
          </a:fillRef>
          <a:effectRef idx="0">
            <a:schemeClr val="dk1"/>
          </a:effectRef>
          <a:fontRef idx="minor">
            <a:schemeClr val="dk1"/>
          </a:fontRef>
        </p:style>
        <p:txBody>
          <a:bodyPr lIns="91383" tIns="45691" rIns="91383" bIns="45691" rtlCol="0" anchor="ctr"/>
          <a:lstStyle/>
          <a:p>
            <a:pPr algn="ctr"/>
            <a:endParaRPr lang="ja-JP" altLang="en-US" sz="1000" dirty="0">
              <a:solidFill>
                <a:prstClr val="black"/>
              </a:solidFill>
            </a:endParaRPr>
          </a:p>
        </p:txBody>
      </p:sp>
      <p:sp>
        <p:nvSpPr>
          <p:cNvPr id="10" name="正方形/長方形 9"/>
          <p:cNvSpPr/>
          <p:nvPr/>
        </p:nvSpPr>
        <p:spPr>
          <a:xfrm>
            <a:off x="1567860" y="2708922"/>
            <a:ext cx="712879" cy="1872208"/>
          </a:xfrm>
          <a:prstGeom prst="rect">
            <a:avLst/>
          </a:prstGeom>
          <a:solidFill>
            <a:schemeClr val="accent5">
              <a:lumMod val="40000"/>
              <a:lumOff val="60000"/>
            </a:schemeClr>
          </a:solidFill>
          <a:ln w="12700"/>
        </p:spPr>
        <p:style>
          <a:lnRef idx="2">
            <a:schemeClr val="dk1"/>
          </a:lnRef>
          <a:fillRef idx="1">
            <a:schemeClr val="lt1"/>
          </a:fillRef>
          <a:effectRef idx="0">
            <a:schemeClr val="dk1"/>
          </a:effectRef>
          <a:fontRef idx="minor">
            <a:schemeClr val="dk1"/>
          </a:fontRef>
        </p:style>
        <p:txBody>
          <a:bodyPr lIns="91383" tIns="45691" rIns="91383" bIns="45691" rtlCol="0" anchor="ctr"/>
          <a:lstStyle/>
          <a:p>
            <a:pPr algn="ctr"/>
            <a:endParaRPr lang="ja-JP" altLang="en-US" sz="1000" dirty="0">
              <a:solidFill>
                <a:prstClr val="black"/>
              </a:solidFill>
            </a:endParaRPr>
          </a:p>
        </p:txBody>
      </p:sp>
      <p:sp>
        <p:nvSpPr>
          <p:cNvPr id="11" name="正方形/長方形 10"/>
          <p:cNvSpPr/>
          <p:nvPr/>
        </p:nvSpPr>
        <p:spPr>
          <a:xfrm>
            <a:off x="2283749" y="2420889"/>
            <a:ext cx="712879" cy="2160240"/>
          </a:xfrm>
          <a:prstGeom prst="rect">
            <a:avLst/>
          </a:prstGeom>
          <a:solidFill>
            <a:schemeClr val="accent5">
              <a:lumMod val="40000"/>
              <a:lumOff val="60000"/>
            </a:schemeClr>
          </a:solidFill>
          <a:ln w="12700"/>
        </p:spPr>
        <p:style>
          <a:lnRef idx="2">
            <a:schemeClr val="dk1"/>
          </a:lnRef>
          <a:fillRef idx="1">
            <a:schemeClr val="lt1"/>
          </a:fillRef>
          <a:effectRef idx="0">
            <a:schemeClr val="dk1"/>
          </a:effectRef>
          <a:fontRef idx="minor">
            <a:schemeClr val="dk1"/>
          </a:fontRef>
        </p:style>
        <p:txBody>
          <a:bodyPr lIns="91383" tIns="45691" rIns="91383" bIns="45691" rtlCol="0" anchor="ctr"/>
          <a:lstStyle/>
          <a:p>
            <a:pPr algn="ctr"/>
            <a:endParaRPr lang="ja-JP" altLang="en-US" sz="1000" dirty="0">
              <a:solidFill>
                <a:prstClr val="black"/>
              </a:solidFill>
            </a:endParaRPr>
          </a:p>
        </p:txBody>
      </p:sp>
      <p:sp>
        <p:nvSpPr>
          <p:cNvPr id="12" name="正方形/長方形 11"/>
          <p:cNvSpPr/>
          <p:nvPr/>
        </p:nvSpPr>
        <p:spPr>
          <a:xfrm>
            <a:off x="2996508" y="2204864"/>
            <a:ext cx="712879" cy="2376264"/>
          </a:xfrm>
          <a:prstGeom prst="rect">
            <a:avLst/>
          </a:prstGeom>
          <a:solidFill>
            <a:schemeClr val="accent5">
              <a:lumMod val="40000"/>
              <a:lumOff val="60000"/>
            </a:schemeClr>
          </a:solidFill>
          <a:ln w="12700"/>
        </p:spPr>
        <p:style>
          <a:lnRef idx="2">
            <a:schemeClr val="dk1"/>
          </a:lnRef>
          <a:fillRef idx="1">
            <a:schemeClr val="lt1"/>
          </a:fillRef>
          <a:effectRef idx="0">
            <a:schemeClr val="dk1"/>
          </a:effectRef>
          <a:fontRef idx="minor">
            <a:schemeClr val="dk1"/>
          </a:fontRef>
        </p:style>
        <p:txBody>
          <a:bodyPr lIns="91383" tIns="45691" rIns="91383" bIns="45691" rtlCol="0" anchor="ctr"/>
          <a:lstStyle/>
          <a:p>
            <a:pPr algn="ctr"/>
            <a:endParaRPr lang="ja-JP" altLang="en-US" sz="1000" dirty="0">
              <a:solidFill>
                <a:prstClr val="black"/>
              </a:solidFill>
            </a:endParaRPr>
          </a:p>
        </p:txBody>
      </p:sp>
      <p:sp>
        <p:nvSpPr>
          <p:cNvPr id="13" name="テキスト ボックス 12"/>
          <p:cNvSpPr txBox="1"/>
          <p:nvPr/>
        </p:nvSpPr>
        <p:spPr>
          <a:xfrm>
            <a:off x="107505" y="4580565"/>
            <a:ext cx="792088" cy="276030"/>
          </a:xfrm>
          <a:prstGeom prst="rect">
            <a:avLst/>
          </a:prstGeom>
          <a:noFill/>
        </p:spPr>
        <p:txBody>
          <a:bodyPr wrap="square" rtlCol="0">
            <a:spAutoFit/>
          </a:bodyPr>
          <a:lstStyle/>
          <a:p>
            <a:pPr algn="ctr"/>
            <a:r>
              <a:rPr lang="ja-JP" altLang="en-US" sz="1200" dirty="0" smtClean="0">
                <a:solidFill>
                  <a:prstClr val="black"/>
                </a:solidFill>
                <a:latin typeface="Times New Roman" pitchFamily="18" charset="0"/>
              </a:rPr>
              <a:t>要介護１</a:t>
            </a:r>
            <a:endParaRPr lang="ja-JP" altLang="en-US" sz="1200" dirty="0">
              <a:solidFill>
                <a:prstClr val="black"/>
              </a:solidFill>
              <a:latin typeface="Times New Roman" pitchFamily="18" charset="0"/>
            </a:endParaRPr>
          </a:p>
        </p:txBody>
      </p:sp>
      <p:sp>
        <p:nvSpPr>
          <p:cNvPr id="14" name="テキスト ボックス 13"/>
          <p:cNvSpPr txBox="1"/>
          <p:nvPr/>
        </p:nvSpPr>
        <p:spPr>
          <a:xfrm>
            <a:off x="827585" y="4580565"/>
            <a:ext cx="792088" cy="276030"/>
          </a:xfrm>
          <a:prstGeom prst="rect">
            <a:avLst/>
          </a:prstGeom>
          <a:noFill/>
        </p:spPr>
        <p:txBody>
          <a:bodyPr wrap="square" rtlCol="0">
            <a:spAutoFit/>
          </a:bodyPr>
          <a:lstStyle/>
          <a:p>
            <a:pPr algn="ctr"/>
            <a:r>
              <a:rPr lang="ja-JP" altLang="en-US" sz="1200" dirty="0" smtClean="0">
                <a:solidFill>
                  <a:prstClr val="black"/>
                </a:solidFill>
                <a:latin typeface="Times New Roman" pitchFamily="18" charset="0"/>
              </a:rPr>
              <a:t>要介護２</a:t>
            </a:r>
            <a:endParaRPr lang="ja-JP" altLang="en-US" sz="1200" dirty="0">
              <a:solidFill>
                <a:prstClr val="black"/>
              </a:solidFill>
              <a:latin typeface="Times New Roman" pitchFamily="18" charset="0"/>
            </a:endParaRPr>
          </a:p>
        </p:txBody>
      </p:sp>
      <p:sp>
        <p:nvSpPr>
          <p:cNvPr id="15" name="テキスト ボックス 14"/>
          <p:cNvSpPr txBox="1"/>
          <p:nvPr/>
        </p:nvSpPr>
        <p:spPr>
          <a:xfrm>
            <a:off x="1538139" y="4580565"/>
            <a:ext cx="792088" cy="276030"/>
          </a:xfrm>
          <a:prstGeom prst="rect">
            <a:avLst/>
          </a:prstGeom>
          <a:noFill/>
        </p:spPr>
        <p:txBody>
          <a:bodyPr wrap="square" rtlCol="0">
            <a:spAutoFit/>
          </a:bodyPr>
          <a:lstStyle/>
          <a:p>
            <a:pPr algn="ctr"/>
            <a:r>
              <a:rPr lang="ja-JP" altLang="en-US" sz="1200" dirty="0" smtClean="0">
                <a:solidFill>
                  <a:prstClr val="black"/>
                </a:solidFill>
                <a:latin typeface="Times New Roman" pitchFamily="18" charset="0"/>
              </a:rPr>
              <a:t>要介護３</a:t>
            </a:r>
            <a:endParaRPr lang="ja-JP" altLang="en-US" sz="1200" dirty="0">
              <a:solidFill>
                <a:prstClr val="black"/>
              </a:solidFill>
              <a:latin typeface="Times New Roman" pitchFamily="18" charset="0"/>
            </a:endParaRPr>
          </a:p>
        </p:txBody>
      </p:sp>
      <p:sp>
        <p:nvSpPr>
          <p:cNvPr id="16" name="テキスト ボックス 15"/>
          <p:cNvSpPr txBox="1"/>
          <p:nvPr/>
        </p:nvSpPr>
        <p:spPr>
          <a:xfrm>
            <a:off x="2258219" y="4580565"/>
            <a:ext cx="792088" cy="276030"/>
          </a:xfrm>
          <a:prstGeom prst="rect">
            <a:avLst/>
          </a:prstGeom>
          <a:noFill/>
        </p:spPr>
        <p:txBody>
          <a:bodyPr wrap="square" rtlCol="0">
            <a:spAutoFit/>
          </a:bodyPr>
          <a:lstStyle/>
          <a:p>
            <a:pPr algn="ctr"/>
            <a:r>
              <a:rPr lang="ja-JP" altLang="en-US" sz="1200" dirty="0" smtClean="0">
                <a:solidFill>
                  <a:prstClr val="black"/>
                </a:solidFill>
                <a:latin typeface="Times New Roman" pitchFamily="18" charset="0"/>
              </a:rPr>
              <a:t>要介護４</a:t>
            </a:r>
            <a:endParaRPr lang="ja-JP" altLang="en-US" sz="1200" dirty="0">
              <a:solidFill>
                <a:prstClr val="black"/>
              </a:solidFill>
              <a:latin typeface="Times New Roman" pitchFamily="18" charset="0"/>
            </a:endParaRPr>
          </a:p>
        </p:txBody>
      </p:sp>
      <p:sp>
        <p:nvSpPr>
          <p:cNvPr id="17" name="テキスト ボックス 16"/>
          <p:cNvSpPr txBox="1"/>
          <p:nvPr/>
        </p:nvSpPr>
        <p:spPr>
          <a:xfrm>
            <a:off x="2979167" y="4580567"/>
            <a:ext cx="792088" cy="276999"/>
          </a:xfrm>
          <a:prstGeom prst="rect">
            <a:avLst/>
          </a:prstGeom>
          <a:noFill/>
        </p:spPr>
        <p:txBody>
          <a:bodyPr wrap="square" rtlCol="0">
            <a:spAutoFit/>
          </a:bodyPr>
          <a:lstStyle/>
          <a:p>
            <a:pPr algn="ctr"/>
            <a:r>
              <a:rPr lang="ja-JP" altLang="en-US" sz="1200" dirty="0" smtClean="0">
                <a:solidFill>
                  <a:prstClr val="black"/>
                </a:solidFill>
                <a:latin typeface="Times New Roman" pitchFamily="18" charset="0"/>
              </a:rPr>
              <a:t>要介護５</a:t>
            </a:r>
            <a:endParaRPr lang="ja-JP" altLang="en-US" sz="1200" dirty="0">
              <a:solidFill>
                <a:prstClr val="black"/>
              </a:solidFill>
              <a:latin typeface="Times New Roman" pitchFamily="18" charset="0"/>
            </a:endParaRPr>
          </a:p>
        </p:txBody>
      </p:sp>
      <p:sp>
        <p:nvSpPr>
          <p:cNvPr id="20" name="正方形/長方形 19"/>
          <p:cNvSpPr/>
          <p:nvPr/>
        </p:nvSpPr>
        <p:spPr>
          <a:xfrm>
            <a:off x="136085" y="2924944"/>
            <a:ext cx="712879" cy="360040"/>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83" tIns="45691" rIns="91383" bIns="45691" rtlCol="0" anchor="ctr"/>
          <a:lstStyle/>
          <a:p>
            <a:pPr algn="ctr"/>
            <a:endParaRPr lang="ja-JP" altLang="en-US" sz="1000" dirty="0">
              <a:solidFill>
                <a:prstClr val="white"/>
              </a:solidFill>
            </a:endParaRPr>
          </a:p>
        </p:txBody>
      </p:sp>
      <p:sp>
        <p:nvSpPr>
          <p:cNvPr id="21" name="正方形/長方形 20"/>
          <p:cNvSpPr/>
          <p:nvPr/>
        </p:nvSpPr>
        <p:spPr>
          <a:xfrm>
            <a:off x="851973" y="2708920"/>
            <a:ext cx="712879" cy="360040"/>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83" tIns="45691" rIns="91383" bIns="45691" rtlCol="0" anchor="ctr"/>
          <a:lstStyle/>
          <a:p>
            <a:pPr algn="ctr"/>
            <a:endParaRPr lang="ja-JP" altLang="en-US" sz="1000" dirty="0">
              <a:solidFill>
                <a:prstClr val="white"/>
              </a:solidFill>
            </a:endParaRPr>
          </a:p>
        </p:txBody>
      </p:sp>
      <p:sp>
        <p:nvSpPr>
          <p:cNvPr id="22" name="正方形/長方形 21"/>
          <p:cNvSpPr/>
          <p:nvPr/>
        </p:nvSpPr>
        <p:spPr>
          <a:xfrm>
            <a:off x="1567860" y="2276873"/>
            <a:ext cx="712879" cy="432048"/>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83" tIns="45691" rIns="91383" bIns="45691" rtlCol="0" anchor="ctr"/>
          <a:lstStyle/>
          <a:p>
            <a:pPr algn="ctr"/>
            <a:endParaRPr lang="ja-JP" altLang="en-US" sz="1000" dirty="0">
              <a:solidFill>
                <a:prstClr val="white"/>
              </a:solidFill>
            </a:endParaRPr>
          </a:p>
        </p:txBody>
      </p:sp>
      <p:sp>
        <p:nvSpPr>
          <p:cNvPr id="23" name="正方形/長方形 22"/>
          <p:cNvSpPr/>
          <p:nvPr/>
        </p:nvSpPr>
        <p:spPr>
          <a:xfrm>
            <a:off x="2283749" y="1916834"/>
            <a:ext cx="712879" cy="504056"/>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83" tIns="45691" rIns="91383" bIns="45691" rtlCol="0" anchor="ctr"/>
          <a:lstStyle/>
          <a:p>
            <a:pPr algn="ctr"/>
            <a:endParaRPr lang="ja-JP" altLang="en-US" sz="1000" dirty="0">
              <a:solidFill>
                <a:prstClr val="white"/>
              </a:solidFill>
            </a:endParaRPr>
          </a:p>
        </p:txBody>
      </p:sp>
      <p:sp>
        <p:nvSpPr>
          <p:cNvPr id="24" name="正方形/長方形 23"/>
          <p:cNvSpPr/>
          <p:nvPr/>
        </p:nvSpPr>
        <p:spPr>
          <a:xfrm>
            <a:off x="2996508" y="1700808"/>
            <a:ext cx="712879" cy="504056"/>
          </a:xfrm>
          <a:prstGeom prst="rect">
            <a:avLst/>
          </a:prstGeom>
          <a:solidFill>
            <a:schemeClr val="accent2">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83" tIns="45691" rIns="91383" bIns="45691" rtlCol="0" anchor="ctr"/>
          <a:lstStyle/>
          <a:p>
            <a:pPr algn="ctr"/>
            <a:endParaRPr lang="ja-JP" altLang="en-US" sz="1000" dirty="0">
              <a:solidFill>
                <a:prstClr val="white"/>
              </a:solidFill>
            </a:endParaRPr>
          </a:p>
        </p:txBody>
      </p:sp>
      <p:sp>
        <p:nvSpPr>
          <p:cNvPr id="3" name="十字形 2"/>
          <p:cNvSpPr>
            <a:spLocks noChangeAspect="1"/>
          </p:cNvSpPr>
          <p:nvPr/>
        </p:nvSpPr>
        <p:spPr>
          <a:xfrm>
            <a:off x="3851920" y="2380443"/>
            <a:ext cx="328514" cy="328479"/>
          </a:xfrm>
          <a:prstGeom prst="plus">
            <a:avLst>
              <a:gd name="adj" fmla="val 3677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47" name="テキスト ボックス 46"/>
          <p:cNvSpPr txBox="1"/>
          <p:nvPr/>
        </p:nvSpPr>
        <p:spPr>
          <a:xfrm>
            <a:off x="4300206" y="884339"/>
            <a:ext cx="4753675" cy="289441"/>
          </a:xfrm>
          <a:prstGeom prst="roundRect">
            <a:avLst/>
          </a:prstGeom>
          <a:ln>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100" dirty="0" smtClean="0">
                <a:solidFill>
                  <a:prstClr val="black"/>
                </a:solidFill>
                <a:latin typeface="HG丸ｺﾞｼｯｸM-PRO" pitchFamily="50" charset="-128"/>
                <a:ea typeface="HG丸ｺﾞｼｯｸM-PRO" pitchFamily="50" charset="-128"/>
              </a:rPr>
              <a:t>利用者の状態に応じたサービス提供や事業所の体制に対する</a:t>
            </a:r>
            <a:r>
              <a:rPr lang="ja-JP" altLang="en-US" sz="1100" b="1" dirty="0" smtClean="0">
                <a:solidFill>
                  <a:prstClr val="black"/>
                </a:solidFill>
                <a:latin typeface="HG丸ｺﾞｼｯｸM-PRO" pitchFamily="50" charset="-128"/>
                <a:ea typeface="HG丸ｺﾞｼｯｸM-PRO" pitchFamily="50" charset="-128"/>
              </a:rPr>
              <a:t>加算・減算</a:t>
            </a:r>
            <a:endParaRPr lang="en-US" altLang="ja-JP" sz="1100" b="1" dirty="0" smtClean="0">
              <a:solidFill>
                <a:prstClr val="black"/>
              </a:solidFill>
              <a:latin typeface="HG丸ｺﾞｼｯｸM-PRO" pitchFamily="50" charset="-128"/>
              <a:ea typeface="HG丸ｺﾞｼｯｸM-PRO" pitchFamily="50" charset="-128"/>
            </a:endParaRPr>
          </a:p>
        </p:txBody>
      </p:sp>
      <p:sp>
        <p:nvSpPr>
          <p:cNvPr id="49" name="正方形/長方形 48"/>
          <p:cNvSpPr/>
          <p:nvPr/>
        </p:nvSpPr>
        <p:spPr>
          <a:xfrm>
            <a:off x="4296173" y="1243659"/>
            <a:ext cx="2336400" cy="566172"/>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r>
              <a:rPr lang="ja-JP" altLang="en-US" sz="1050" b="1" dirty="0">
                <a:solidFill>
                  <a:prstClr val="black"/>
                </a:solidFill>
                <a:latin typeface="HG丸ｺﾞｼｯｸM-PRO" pitchFamily="50" charset="-128"/>
                <a:ea typeface="HG丸ｺﾞｼｯｸM-PRO" pitchFamily="50" charset="-128"/>
              </a:rPr>
              <a:t>利用開始</a:t>
            </a:r>
            <a:r>
              <a:rPr lang="ja-JP" altLang="en-US" sz="1050" b="1" dirty="0" smtClean="0">
                <a:solidFill>
                  <a:prstClr val="black"/>
                </a:solidFill>
                <a:latin typeface="HG丸ｺﾞｼｯｸM-PRO" pitchFamily="50" charset="-128"/>
                <a:ea typeface="HG丸ｺﾞｼｯｸM-PRO" pitchFamily="50" charset="-128"/>
              </a:rPr>
              <a:t>日から</a:t>
            </a:r>
            <a:r>
              <a:rPr lang="en-US" altLang="ja-JP" sz="1050" b="1" dirty="0" smtClean="0">
                <a:solidFill>
                  <a:prstClr val="black"/>
                </a:solidFill>
                <a:latin typeface="HG丸ｺﾞｼｯｸM-PRO" pitchFamily="50" charset="-128"/>
                <a:ea typeface="HG丸ｺﾞｼｯｸM-PRO" pitchFamily="50" charset="-128"/>
              </a:rPr>
              <a:t>30</a:t>
            </a:r>
            <a:r>
              <a:rPr lang="ja-JP" altLang="en-US" sz="1050" b="1" dirty="0" smtClean="0">
                <a:solidFill>
                  <a:prstClr val="black"/>
                </a:solidFill>
                <a:latin typeface="HG丸ｺﾞｼｯｸM-PRO" pitchFamily="50" charset="-128"/>
                <a:ea typeface="HG丸ｺﾞｼｯｸM-PRO" pitchFamily="50" charset="-128"/>
              </a:rPr>
              <a:t>日以内の期間</a:t>
            </a:r>
            <a:r>
              <a:rPr lang="en-US" altLang="ja-JP" sz="1050" b="1" dirty="0" smtClean="0">
                <a:solidFill>
                  <a:prstClr val="black"/>
                </a:solidFill>
                <a:latin typeface="HG丸ｺﾞｼｯｸM-PRO" pitchFamily="50" charset="-128"/>
                <a:ea typeface="HG丸ｺﾞｼｯｸM-PRO" pitchFamily="50" charset="-128"/>
              </a:rPr>
              <a:t>【</a:t>
            </a:r>
            <a:r>
              <a:rPr lang="ja-JP" altLang="en-US" sz="1050" b="1" dirty="0" smtClean="0">
                <a:solidFill>
                  <a:prstClr val="black"/>
                </a:solidFill>
                <a:latin typeface="HG丸ｺﾞｼｯｸM-PRO" pitchFamily="50" charset="-128"/>
                <a:ea typeface="HG丸ｺﾞｼｯｸM-PRO" pitchFamily="50" charset="-128"/>
              </a:rPr>
              <a:t>初期加算</a:t>
            </a:r>
            <a:r>
              <a:rPr lang="en-US" altLang="ja-JP" sz="1050" b="1" dirty="0" smtClean="0">
                <a:solidFill>
                  <a:prstClr val="black"/>
                </a:solidFill>
                <a:latin typeface="HG丸ｺﾞｼｯｸM-PRO" pitchFamily="50" charset="-128"/>
                <a:ea typeface="HG丸ｺﾞｼｯｸM-PRO" pitchFamily="50" charset="-128"/>
              </a:rPr>
              <a:t>】</a:t>
            </a:r>
            <a:r>
              <a:rPr lang="ja-JP" altLang="en-US" sz="1050" b="1" dirty="0" smtClean="0">
                <a:solidFill>
                  <a:prstClr val="black"/>
                </a:solidFill>
                <a:latin typeface="HG丸ｺﾞｼｯｸM-PRO" pitchFamily="50" charset="-128"/>
                <a:ea typeface="HG丸ｺﾞｼｯｸM-PRO" pitchFamily="50" charset="-128"/>
              </a:rPr>
              <a:t>　　</a:t>
            </a:r>
            <a:r>
              <a:rPr lang="ja-JP" altLang="en-US" sz="1050" dirty="0" smtClean="0">
                <a:solidFill>
                  <a:prstClr val="black"/>
                </a:solidFill>
                <a:latin typeface="HG丸ｺﾞｼｯｸM-PRO" pitchFamily="50" charset="-128"/>
                <a:ea typeface="HG丸ｺﾞｼｯｸM-PRO" pitchFamily="50" charset="-128"/>
              </a:rPr>
              <a:t>（</a:t>
            </a:r>
            <a:r>
              <a:rPr lang="en-US" altLang="ja-JP" sz="1050" dirty="0" smtClean="0">
                <a:solidFill>
                  <a:prstClr val="black"/>
                </a:solidFill>
                <a:latin typeface="HG丸ｺﾞｼｯｸM-PRO" pitchFamily="50" charset="-128"/>
                <a:ea typeface="HG丸ｺﾞｼｯｸM-PRO" pitchFamily="50" charset="-128"/>
              </a:rPr>
              <a:t>30</a:t>
            </a:r>
            <a:r>
              <a:rPr lang="ja-JP" altLang="en-US" sz="1050" dirty="0" smtClean="0">
                <a:solidFill>
                  <a:prstClr val="black"/>
                </a:solidFill>
                <a:latin typeface="HG丸ｺﾞｼｯｸM-PRO" pitchFamily="50" charset="-128"/>
                <a:ea typeface="HG丸ｺﾞｼｯｸM-PRO" pitchFamily="50" charset="-128"/>
              </a:rPr>
              <a:t>単位／日）</a:t>
            </a:r>
            <a:endParaRPr lang="en-US" altLang="ja-JP" sz="1050" dirty="0" smtClean="0">
              <a:solidFill>
                <a:prstClr val="black"/>
              </a:solidFill>
              <a:latin typeface="HG丸ｺﾞｼｯｸM-PRO" pitchFamily="50" charset="-128"/>
              <a:ea typeface="HG丸ｺﾞｼｯｸM-PRO" pitchFamily="50" charset="-128"/>
            </a:endParaRPr>
          </a:p>
        </p:txBody>
      </p:sp>
      <p:sp>
        <p:nvSpPr>
          <p:cNvPr id="50" name="正方形/長方形 49"/>
          <p:cNvSpPr/>
          <p:nvPr/>
        </p:nvSpPr>
        <p:spPr>
          <a:xfrm>
            <a:off x="6719503" y="3212976"/>
            <a:ext cx="2334377" cy="646986"/>
          </a:xfrm>
          <a:prstGeom prst="rect">
            <a:avLst/>
          </a:prstGeom>
          <a:noFill/>
          <a:ln>
            <a:prstDash val="dash"/>
          </a:ln>
        </p:spPr>
        <p:style>
          <a:lnRef idx="2">
            <a:schemeClr val="dk1"/>
          </a:lnRef>
          <a:fillRef idx="1">
            <a:schemeClr val="lt1"/>
          </a:fillRef>
          <a:effectRef idx="0">
            <a:schemeClr val="dk1"/>
          </a:effectRef>
          <a:fontRef idx="minor">
            <a:schemeClr val="dk1"/>
          </a:fontRef>
        </p:style>
        <p:txBody>
          <a:bodyPr wrap="square" rtlCol="0" anchor="ctr">
            <a:noAutofit/>
          </a:bodyPr>
          <a:lstStyle/>
          <a:p>
            <a:r>
              <a:rPr lang="ja-JP" altLang="en-US" sz="1050" b="1" dirty="0" smtClean="0">
                <a:solidFill>
                  <a:prstClr val="black"/>
                </a:solidFill>
                <a:latin typeface="HG丸ｺﾞｼｯｸM-PRO" pitchFamily="50" charset="-128"/>
                <a:ea typeface="HG丸ｺﾞｼｯｸM-PRO" pitchFamily="50" charset="-128"/>
              </a:rPr>
              <a:t>介護職員の賃金改善の取り組む事業所に加算</a:t>
            </a:r>
            <a:r>
              <a:rPr lang="en-US" altLang="ja-JP" sz="1050" b="1" dirty="0" smtClean="0">
                <a:solidFill>
                  <a:prstClr val="black"/>
                </a:solidFill>
                <a:latin typeface="HG丸ｺﾞｼｯｸM-PRO" pitchFamily="50" charset="-128"/>
                <a:ea typeface="HG丸ｺﾞｼｯｸM-PRO" pitchFamily="50" charset="-128"/>
              </a:rPr>
              <a:t>【</a:t>
            </a:r>
            <a:r>
              <a:rPr lang="ja-JP" altLang="en-US" sz="1050" b="1" dirty="0" smtClean="0">
                <a:solidFill>
                  <a:prstClr val="black"/>
                </a:solidFill>
                <a:latin typeface="HG丸ｺﾞｼｯｸM-PRO" pitchFamily="50" charset="-128"/>
                <a:ea typeface="HG丸ｺﾞｼｯｸM-PRO" pitchFamily="50" charset="-128"/>
              </a:rPr>
              <a:t>介護職員処遇改善加算</a:t>
            </a:r>
            <a:r>
              <a:rPr lang="en-US" altLang="ja-JP" sz="1050" b="1" dirty="0" smtClean="0">
                <a:solidFill>
                  <a:prstClr val="black"/>
                </a:solidFill>
                <a:latin typeface="HG丸ｺﾞｼｯｸM-PRO" pitchFamily="50" charset="-128"/>
                <a:ea typeface="HG丸ｺﾞｼｯｸM-PRO" pitchFamily="50" charset="-128"/>
              </a:rPr>
              <a:t>】</a:t>
            </a:r>
            <a:r>
              <a:rPr lang="ja-JP" altLang="en-US" sz="1050" b="1" dirty="0" smtClean="0">
                <a:solidFill>
                  <a:prstClr val="black"/>
                </a:solidFill>
                <a:latin typeface="HG丸ｺﾞｼｯｸM-PRO" pitchFamily="50" charset="-128"/>
                <a:ea typeface="HG丸ｺﾞｼｯｸM-PRO" pitchFamily="50" charset="-128"/>
              </a:rPr>
              <a:t>　　　</a:t>
            </a:r>
            <a:endParaRPr lang="en-US" altLang="ja-JP" sz="1050" b="1" dirty="0" smtClean="0">
              <a:solidFill>
                <a:prstClr val="black"/>
              </a:solidFill>
              <a:latin typeface="HG丸ｺﾞｼｯｸM-PRO" pitchFamily="50" charset="-128"/>
              <a:ea typeface="HG丸ｺﾞｼｯｸM-PRO" pitchFamily="50" charset="-128"/>
            </a:endParaRPr>
          </a:p>
          <a:p>
            <a:pPr indent="82550"/>
            <a:r>
              <a:rPr lang="en-US" altLang="ja-JP" sz="1000" dirty="0" smtClean="0">
                <a:solidFill>
                  <a:prstClr val="black"/>
                </a:solidFill>
                <a:latin typeface="HG丸ｺﾞｼｯｸM-PRO" pitchFamily="50" charset="-128"/>
                <a:ea typeface="HG丸ｺﾞｼｯｸM-PRO" pitchFamily="50" charset="-128"/>
              </a:rPr>
              <a:t>(Ⅰ)</a:t>
            </a:r>
            <a:r>
              <a:rPr lang="ja-JP" altLang="en-US" sz="1000" dirty="0" smtClean="0">
                <a:solidFill>
                  <a:prstClr val="black"/>
                </a:solidFill>
                <a:latin typeface="HG丸ｺﾞｼｯｸM-PRO" pitchFamily="50" charset="-128"/>
                <a:ea typeface="HG丸ｺﾞｼｯｸM-PRO" pitchFamily="50" charset="-128"/>
              </a:rPr>
              <a:t>所定単位数</a:t>
            </a:r>
            <a:r>
              <a:rPr lang="en-US" altLang="ja-JP" sz="1000" dirty="0" smtClean="0">
                <a:solidFill>
                  <a:prstClr val="black"/>
                </a:solidFill>
                <a:latin typeface="HG丸ｺﾞｼｯｸM-PRO" pitchFamily="50" charset="-128"/>
                <a:ea typeface="HG丸ｺﾞｼｯｸM-PRO" pitchFamily="50" charset="-128"/>
              </a:rPr>
              <a:t>×4.0</a:t>
            </a:r>
            <a:r>
              <a:rPr lang="ja-JP" altLang="en-US" sz="1000" dirty="0" smtClean="0">
                <a:solidFill>
                  <a:prstClr val="black"/>
                </a:solidFill>
                <a:latin typeface="HG丸ｺﾞｼｯｸM-PRO" pitchFamily="50" charset="-128"/>
                <a:ea typeface="HG丸ｺﾞｼｯｸM-PRO" pitchFamily="50" charset="-128"/>
              </a:rPr>
              <a:t>％</a:t>
            </a:r>
            <a:endParaRPr lang="en-US" altLang="ja-JP" sz="1000" dirty="0" smtClean="0">
              <a:solidFill>
                <a:prstClr val="black"/>
              </a:solidFill>
              <a:latin typeface="HG丸ｺﾞｼｯｸM-PRO" pitchFamily="50" charset="-128"/>
              <a:ea typeface="HG丸ｺﾞｼｯｸM-PRO" pitchFamily="50" charset="-128"/>
            </a:endParaRPr>
          </a:p>
          <a:p>
            <a:pPr indent="82550"/>
            <a:r>
              <a:rPr lang="en-US" altLang="ja-JP" sz="1000" dirty="0" smtClean="0">
                <a:solidFill>
                  <a:prstClr val="black"/>
                </a:solidFill>
                <a:latin typeface="HG丸ｺﾞｼｯｸM-PRO" pitchFamily="50" charset="-128"/>
                <a:ea typeface="HG丸ｺﾞｼｯｸM-PRO" pitchFamily="50" charset="-128"/>
              </a:rPr>
              <a:t>(Ⅱ)(Ⅰ)</a:t>
            </a:r>
            <a:r>
              <a:rPr lang="ja-JP" altLang="en-US" sz="1000" dirty="0" smtClean="0">
                <a:solidFill>
                  <a:prstClr val="black"/>
                </a:solidFill>
                <a:latin typeface="HG丸ｺﾞｼｯｸM-PRO" pitchFamily="50" charset="-128"/>
                <a:ea typeface="HG丸ｺﾞｼｯｸM-PRO" pitchFamily="50" charset="-128"/>
              </a:rPr>
              <a:t>の</a:t>
            </a:r>
            <a:r>
              <a:rPr lang="en-US" altLang="ja-JP" sz="1000" dirty="0" smtClean="0">
                <a:solidFill>
                  <a:prstClr val="black"/>
                </a:solidFill>
                <a:latin typeface="HG丸ｺﾞｼｯｸM-PRO" pitchFamily="50" charset="-128"/>
                <a:ea typeface="HG丸ｺﾞｼｯｸM-PRO" pitchFamily="50" charset="-128"/>
              </a:rPr>
              <a:t>90</a:t>
            </a:r>
            <a:r>
              <a:rPr lang="ja-JP" altLang="en-US" sz="1000" dirty="0" smtClean="0">
                <a:solidFill>
                  <a:prstClr val="black"/>
                </a:solidFill>
                <a:latin typeface="HG丸ｺﾞｼｯｸM-PRO" pitchFamily="50" charset="-128"/>
                <a:ea typeface="HG丸ｺﾞｼｯｸM-PRO" pitchFamily="50" charset="-128"/>
              </a:rPr>
              <a:t>％ </a:t>
            </a:r>
            <a:r>
              <a:rPr lang="en-US" altLang="ja-JP" sz="1000" dirty="0" smtClean="0">
                <a:solidFill>
                  <a:prstClr val="black"/>
                </a:solidFill>
                <a:latin typeface="HG丸ｺﾞｼｯｸM-PRO" pitchFamily="50" charset="-128"/>
                <a:ea typeface="HG丸ｺﾞｼｯｸM-PRO" pitchFamily="50" charset="-128"/>
              </a:rPr>
              <a:t>(Ⅲ)(Ⅰ)</a:t>
            </a:r>
            <a:r>
              <a:rPr lang="ja-JP" altLang="en-US" sz="1000" dirty="0" smtClean="0">
                <a:solidFill>
                  <a:prstClr val="black"/>
                </a:solidFill>
                <a:latin typeface="HG丸ｺﾞｼｯｸM-PRO" pitchFamily="50" charset="-128"/>
                <a:ea typeface="HG丸ｺﾞｼｯｸM-PRO" pitchFamily="50" charset="-128"/>
              </a:rPr>
              <a:t>の</a:t>
            </a:r>
            <a:r>
              <a:rPr lang="en-US" altLang="ja-JP" sz="1000" dirty="0" smtClean="0">
                <a:solidFill>
                  <a:prstClr val="black"/>
                </a:solidFill>
                <a:latin typeface="HG丸ｺﾞｼｯｸM-PRO" pitchFamily="50" charset="-128"/>
                <a:ea typeface="HG丸ｺﾞｼｯｸM-PRO" pitchFamily="50" charset="-128"/>
              </a:rPr>
              <a:t>80</a:t>
            </a:r>
            <a:r>
              <a:rPr lang="ja-JP" altLang="en-US" sz="1000" dirty="0" smtClean="0">
                <a:solidFill>
                  <a:prstClr val="black"/>
                </a:solidFill>
                <a:latin typeface="HG丸ｺﾞｼｯｸM-PRO" pitchFamily="50" charset="-128"/>
                <a:ea typeface="HG丸ｺﾞｼｯｸM-PRO" pitchFamily="50" charset="-128"/>
              </a:rPr>
              <a:t>％</a:t>
            </a:r>
            <a:endParaRPr lang="en-US" altLang="ja-JP" sz="1000" dirty="0" smtClean="0">
              <a:solidFill>
                <a:prstClr val="black"/>
              </a:solidFill>
              <a:latin typeface="HG丸ｺﾞｼｯｸM-PRO" pitchFamily="50" charset="-128"/>
              <a:ea typeface="HG丸ｺﾞｼｯｸM-PRO" pitchFamily="50" charset="-128"/>
            </a:endParaRPr>
          </a:p>
        </p:txBody>
      </p:sp>
      <p:sp>
        <p:nvSpPr>
          <p:cNvPr id="52" name="正方形/長方形 51"/>
          <p:cNvSpPr/>
          <p:nvPr/>
        </p:nvSpPr>
        <p:spPr>
          <a:xfrm>
            <a:off x="6719503" y="1882205"/>
            <a:ext cx="2334377" cy="566172"/>
          </a:xfrm>
          <a:prstGeom prst="rect">
            <a:avLst/>
          </a:prstGeom>
          <a:pattFill prst="pct10">
            <a:fgClr>
              <a:schemeClr val="tx1"/>
            </a:fgClr>
            <a:bgClr>
              <a:schemeClr val="bg1"/>
            </a:bgClr>
          </a:pattFill>
          <a:ln>
            <a:solidFill>
              <a:schemeClr val="tx1"/>
            </a:solidFill>
            <a:prstDash val="dash"/>
          </a:ln>
        </p:spPr>
        <p:style>
          <a:lnRef idx="2">
            <a:schemeClr val="dk1"/>
          </a:lnRef>
          <a:fillRef idx="1">
            <a:schemeClr val="lt1"/>
          </a:fillRef>
          <a:effectRef idx="0">
            <a:schemeClr val="dk1"/>
          </a:effectRef>
          <a:fontRef idx="minor">
            <a:schemeClr val="dk1"/>
          </a:fontRef>
        </p:style>
        <p:txBody>
          <a:bodyPr wrap="square" rtlCol="0" anchor="ctr">
            <a:noAutofit/>
          </a:bodyPr>
          <a:lstStyle/>
          <a:p>
            <a:r>
              <a:rPr lang="ja-JP" altLang="en-US" sz="1050" b="1" dirty="0" smtClean="0">
                <a:solidFill>
                  <a:prstClr val="black"/>
                </a:solidFill>
                <a:latin typeface="HG丸ｺﾞｼｯｸM-PRO" pitchFamily="50" charset="-128"/>
                <a:ea typeface="HG丸ｺﾞｼｯｸM-PRO" pitchFamily="50" charset="-128"/>
              </a:rPr>
              <a:t>訪問看護に関する特別な管理の評価</a:t>
            </a:r>
            <a:r>
              <a:rPr lang="en-US" altLang="ja-JP" sz="1050" b="1" dirty="0" smtClean="0">
                <a:solidFill>
                  <a:prstClr val="black"/>
                </a:solidFill>
                <a:latin typeface="HG丸ｺﾞｼｯｸM-PRO" pitchFamily="50" charset="-128"/>
                <a:ea typeface="HG丸ｺﾞｼｯｸM-PRO" pitchFamily="50" charset="-128"/>
              </a:rPr>
              <a:t>【</a:t>
            </a:r>
            <a:r>
              <a:rPr lang="ja-JP" altLang="en-US" sz="1050" b="1" dirty="0" smtClean="0">
                <a:solidFill>
                  <a:prstClr val="black"/>
                </a:solidFill>
                <a:latin typeface="HG丸ｺﾞｼｯｸM-PRO" pitchFamily="50" charset="-128"/>
                <a:ea typeface="HG丸ｺﾞｼｯｸM-PRO" pitchFamily="50" charset="-128"/>
              </a:rPr>
              <a:t>特別管理加算</a:t>
            </a:r>
            <a:r>
              <a:rPr lang="en-US" altLang="ja-JP" sz="1050" b="1" dirty="0" smtClean="0">
                <a:solidFill>
                  <a:prstClr val="black"/>
                </a:solidFill>
                <a:latin typeface="HG丸ｺﾞｼｯｸM-PRO" pitchFamily="50" charset="-128"/>
                <a:ea typeface="HG丸ｺﾞｼｯｸM-PRO" pitchFamily="50" charset="-128"/>
              </a:rPr>
              <a:t>】</a:t>
            </a:r>
          </a:p>
          <a:p>
            <a:pPr algn="r"/>
            <a:r>
              <a:rPr lang="en-US" altLang="ja-JP" sz="1000" dirty="0" smtClean="0">
                <a:solidFill>
                  <a:prstClr val="black"/>
                </a:solidFill>
                <a:latin typeface="HG丸ｺﾞｼｯｸM-PRO" pitchFamily="50" charset="-128"/>
                <a:ea typeface="HG丸ｺﾞｼｯｸM-PRO" pitchFamily="50" charset="-128"/>
              </a:rPr>
              <a:t>((Ⅰ)500</a:t>
            </a:r>
            <a:r>
              <a:rPr lang="ja-JP" altLang="en-US" sz="1000" dirty="0" smtClean="0">
                <a:solidFill>
                  <a:prstClr val="black"/>
                </a:solidFill>
                <a:latin typeface="HG丸ｺﾞｼｯｸM-PRO" pitchFamily="50" charset="-128"/>
                <a:ea typeface="HG丸ｺﾞｼｯｸM-PRO" pitchFamily="50" charset="-128"/>
              </a:rPr>
              <a:t>単位</a:t>
            </a:r>
            <a:r>
              <a:rPr lang="en-US" altLang="ja-JP" sz="1000" dirty="0" smtClean="0">
                <a:solidFill>
                  <a:prstClr val="black"/>
                </a:solidFill>
                <a:latin typeface="HG丸ｺﾞｼｯｸM-PRO" pitchFamily="50" charset="-128"/>
                <a:ea typeface="HG丸ｺﾞｼｯｸM-PRO" pitchFamily="50" charset="-128"/>
              </a:rPr>
              <a:t>/</a:t>
            </a:r>
            <a:r>
              <a:rPr lang="ja-JP" altLang="en-US" sz="1000" dirty="0" smtClean="0">
                <a:solidFill>
                  <a:prstClr val="black"/>
                </a:solidFill>
                <a:latin typeface="HG丸ｺﾞｼｯｸM-PRO" pitchFamily="50" charset="-128"/>
                <a:ea typeface="HG丸ｺﾞｼｯｸM-PRO" pitchFamily="50" charset="-128"/>
              </a:rPr>
              <a:t>月、</a:t>
            </a:r>
            <a:r>
              <a:rPr lang="en-US" altLang="ja-JP" sz="1000" dirty="0" smtClean="0">
                <a:solidFill>
                  <a:prstClr val="black"/>
                </a:solidFill>
                <a:latin typeface="HG丸ｺﾞｼｯｸM-PRO" pitchFamily="50" charset="-128"/>
                <a:ea typeface="HG丸ｺﾞｼｯｸM-PRO" pitchFamily="50" charset="-128"/>
              </a:rPr>
              <a:t>(Ⅱ)250</a:t>
            </a:r>
            <a:r>
              <a:rPr lang="ja-JP" altLang="en-US" sz="1000" dirty="0" smtClean="0">
                <a:solidFill>
                  <a:prstClr val="black"/>
                </a:solidFill>
                <a:latin typeface="HG丸ｺﾞｼｯｸM-PRO" pitchFamily="50" charset="-128"/>
                <a:ea typeface="HG丸ｺﾞｼｯｸM-PRO" pitchFamily="50" charset="-128"/>
              </a:rPr>
              <a:t>単位</a:t>
            </a:r>
            <a:r>
              <a:rPr lang="en-US" altLang="ja-JP" sz="1000" dirty="0" smtClean="0">
                <a:solidFill>
                  <a:prstClr val="black"/>
                </a:solidFill>
                <a:latin typeface="HG丸ｺﾞｼｯｸM-PRO" pitchFamily="50" charset="-128"/>
                <a:ea typeface="HG丸ｺﾞｼｯｸM-PRO" pitchFamily="50" charset="-128"/>
              </a:rPr>
              <a:t>/</a:t>
            </a:r>
            <a:r>
              <a:rPr lang="ja-JP" altLang="en-US" sz="1000" dirty="0" smtClean="0">
                <a:solidFill>
                  <a:prstClr val="black"/>
                </a:solidFill>
                <a:latin typeface="HG丸ｺﾞｼｯｸM-PRO" pitchFamily="50" charset="-128"/>
                <a:ea typeface="HG丸ｺﾞｼｯｸM-PRO" pitchFamily="50" charset="-128"/>
              </a:rPr>
              <a:t>月</a:t>
            </a:r>
            <a:r>
              <a:rPr lang="en-US" altLang="ja-JP" sz="1000" dirty="0" smtClean="0">
                <a:solidFill>
                  <a:prstClr val="black"/>
                </a:solidFill>
                <a:latin typeface="HG丸ｺﾞｼｯｸM-PRO" pitchFamily="50" charset="-128"/>
                <a:ea typeface="HG丸ｺﾞｼｯｸM-PRO" pitchFamily="50" charset="-128"/>
              </a:rPr>
              <a:t>)</a:t>
            </a:r>
          </a:p>
        </p:txBody>
      </p:sp>
      <p:sp>
        <p:nvSpPr>
          <p:cNvPr id="53" name="正方形/長方形 52"/>
          <p:cNvSpPr/>
          <p:nvPr/>
        </p:nvSpPr>
        <p:spPr>
          <a:xfrm>
            <a:off x="6719504" y="2501702"/>
            <a:ext cx="2331507" cy="648000"/>
          </a:xfrm>
          <a:prstGeom prst="rect">
            <a:avLst/>
          </a:prstGeom>
          <a:pattFill prst="pct10">
            <a:fgClr>
              <a:schemeClr val="tx1"/>
            </a:fgClr>
            <a:bgClr>
              <a:schemeClr val="bg1"/>
            </a:bgClr>
          </a:pattFill>
          <a:ln>
            <a:solidFill>
              <a:schemeClr val="tx1"/>
            </a:solidFill>
            <a:prstDash val="dash"/>
          </a:ln>
        </p:spPr>
        <p:style>
          <a:lnRef idx="2">
            <a:schemeClr val="dk1"/>
          </a:lnRef>
          <a:fillRef idx="1">
            <a:schemeClr val="lt1"/>
          </a:fillRef>
          <a:effectRef idx="0">
            <a:schemeClr val="dk1"/>
          </a:effectRef>
          <a:fontRef idx="minor">
            <a:schemeClr val="dk1"/>
          </a:fontRef>
        </p:style>
        <p:txBody>
          <a:bodyPr wrap="square" rtlCol="0" anchor="ctr">
            <a:noAutofit/>
          </a:bodyPr>
          <a:lstStyle/>
          <a:p>
            <a:r>
              <a:rPr lang="ja-JP" altLang="en-US" sz="1050" b="1" dirty="0" smtClean="0">
                <a:solidFill>
                  <a:prstClr val="black"/>
                </a:solidFill>
                <a:latin typeface="HG丸ｺﾞｼｯｸM-PRO" pitchFamily="50" charset="-128"/>
                <a:ea typeface="HG丸ｺﾞｼｯｸM-PRO" pitchFamily="50" charset="-128"/>
              </a:rPr>
              <a:t>死亡日及び死亡日前</a:t>
            </a:r>
            <a:r>
              <a:rPr lang="en-US" altLang="ja-JP" sz="1050" b="1" dirty="0" smtClean="0">
                <a:solidFill>
                  <a:prstClr val="black"/>
                </a:solidFill>
                <a:latin typeface="HG丸ｺﾞｼｯｸM-PRO" pitchFamily="50" charset="-128"/>
                <a:ea typeface="HG丸ｺﾞｼｯｸM-PRO" pitchFamily="50" charset="-128"/>
              </a:rPr>
              <a:t>14</a:t>
            </a:r>
            <a:r>
              <a:rPr lang="ja-JP" altLang="en-US" sz="1050" b="1" dirty="0" smtClean="0">
                <a:solidFill>
                  <a:prstClr val="black"/>
                </a:solidFill>
                <a:latin typeface="HG丸ｺﾞｼｯｸM-PRO" pitchFamily="50" charset="-128"/>
                <a:ea typeface="HG丸ｺﾞｼｯｸM-PRO" pitchFamily="50" charset="-128"/>
              </a:rPr>
              <a:t>日以内に実施したターミナルケアを評価</a:t>
            </a:r>
            <a:endParaRPr lang="en-US" altLang="ja-JP" sz="1050" b="1" dirty="0" smtClean="0">
              <a:solidFill>
                <a:prstClr val="black"/>
              </a:solidFill>
              <a:latin typeface="HG丸ｺﾞｼｯｸM-PRO" pitchFamily="50" charset="-128"/>
              <a:ea typeface="HG丸ｺﾞｼｯｸM-PRO" pitchFamily="50" charset="-128"/>
            </a:endParaRPr>
          </a:p>
          <a:p>
            <a:r>
              <a:rPr lang="en-US" altLang="ja-JP" sz="1050" b="1" dirty="0" smtClean="0">
                <a:solidFill>
                  <a:prstClr val="black"/>
                </a:solidFill>
                <a:latin typeface="HG丸ｺﾞｼｯｸM-PRO" pitchFamily="50" charset="-128"/>
                <a:ea typeface="HG丸ｺﾞｼｯｸM-PRO" pitchFamily="50" charset="-128"/>
              </a:rPr>
              <a:t>【</a:t>
            </a:r>
            <a:r>
              <a:rPr lang="ja-JP" altLang="en-US" sz="1050" b="1" dirty="0" smtClean="0">
                <a:solidFill>
                  <a:prstClr val="black"/>
                </a:solidFill>
                <a:latin typeface="HG丸ｺﾞｼｯｸM-PRO" pitchFamily="50" charset="-128"/>
                <a:ea typeface="HG丸ｺﾞｼｯｸM-PRO" pitchFamily="50" charset="-128"/>
              </a:rPr>
              <a:t>ターミナルケア加算</a:t>
            </a:r>
            <a:r>
              <a:rPr lang="en-US" altLang="ja-JP" sz="1050" b="1" dirty="0" smtClean="0">
                <a:solidFill>
                  <a:prstClr val="black"/>
                </a:solidFill>
                <a:latin typeface="HG丸ｺﾞｼｯｸM-PRO" pitchFamily="50" charset="-128"/>
                <a:ea typeface="HG丸ｺﾞｼｯｸM-PRO" pitchFamily="50" charset="-128"/>
              </a:rPr>
              <a:t>】</a:t>
            </a:r>
            <a:endParaRPr lang="en-US" altLang="ja-JP" sz="1050" b="1" dirty="0">
              <a:solidFill>
                <a:prstClr val="black"/>
              </a:solidFill>
              <a:latin typeface="HG丸ｺﾞｼｯｸM-PRO" pitchFamily="50" charset="-128"/>
              <a:ea typeface="HG丸ｺﾞｼｯｸM-PRO" pitchFamily="50" charset="-128"/>
            </a:endParaRPr>
          </a:p>
          <a:p>
            <a:pPr algn="r"/>
            <a:r>
              <a:rPr lang="ja-JP" altLang="en-US" sz="1050" dirty="0" smtClean="0">
                <a:solidFill>
                  <a:prstClr val="black"/>
                </a:solidFill>
                <a:latin typeface="HG丸ｺﾞｼｯｸM-PRO" pitchFamily="50" charset="-128"/>
                <a:ea typeface="HG丸ｺﾞｼｯｸM-PRO" pitchFamily="50" charset="-128"/>
              </a:rPr>
              <a:t>（</a:t>
            </a:r>
            <a:r>
              <a:rPr lang="en-US" altLang="ja-JP" sz="1050" dirty="0" smtClean="0">
                <a:solidFill>
                  <a:prstClr val="black"/>
                </a:solidFill>
                <a:latin typeface="HG丸ｺﾞｼｯｸM-PRO" pitchFamily="50" charset="-128"/>
                <a:ea typeface="HG丸ｺﾞｼｯｸM-PRO" pitchFamily="50" charset="-128"/>
              </a:rPr>
              <a:t>2,000</a:t>
            </a:r>
            <a:r>
              <a:rPr lang="ja-JP" altLang="en-US" sz="1050" dirty="0" smtClean="0">
                <a:solidFill>
                  <a:prstClr val="black"/>
                </a:solidFill>
                <a:latin typeface="HG丸ｺﾞｼｯｸM-PRO" pitchFamily="50" charset="-128"/>
                <a:ea typeface="HG丸ｺﾞｼｯｸM-PRO" pitchFamily="50" charset="-128"/>
              </a:rPr>
              <a:t>単位</a:t>
            </a:r>
            <a:r>
              <a:rPr lang="en-US" altLang="ja-JP" sz="1050" dirty="0" smtClean="0">
                <a:solidFill>
                  <a:prstClr val="black"/>
                </a:solidFill>
                <a:latin typeface="HG丸ｺﾞｼｯｸM-PRO" pitchFamily="50" charset="-128"/>
                <a:ea typeface="HG丸ｺﾞｼｯｸM-PRO" pitchFamily="50" charset="-128"/>
              </a:rPr>
              <a:t>/</a:t>
            </a:r>
            <a:r>
              <a:rPr lang="ja-JP" altLang="en-US" sz="1050" dirty="0" smtClean="0">
                <a:solidFill>
                  <a:prstClr val="black"/>
                </a:solidFill>
                <a:latin typeface="HG丸ｺﾞｼｯｸM-PRO" pitchFamily="50" charset="-128"/>
                <a:ea typeface="HG丸ｺﾞｼｯｸM-PRO" pitchFamily="50" charset="-128"/>
              </a:rPr>
              <a:t>死亡月）</a:t>
            </a:r>
            <a:endParaRPr lang="en-US" altLang="ja-JP" sz="1050" dirty="0" smtClean="0">
              <a:solidFill>
                <a:prstClr val="black"/>
              </a:solidFill>
              <a:latin typeface="HG丸ｺﾞｼｯｸM-PRO" pitchFamily="50" charset="-128"/>
              <a:ea typeface="HG丸ｺﾞｼｯｸM-PRO" pitchFamily="50" charset="-128"/>
            </a:endParaRPr>
          </a:p>
        </p:txBody>
      </p:sp>
      <p:sp>
        <p:nvSpPr>
          <p:cNvPr id="54" name="正方形/長方形 53"/>
          <p:cNvSpPr/>
          <p:nvPr/>
        </p:nvSpPr>
        <p:spPr>
          <a:xfrm>
            <a:off x="4300205" y="2511594"/>
            <a:ext cx="2334377" cy="648000"/>
          </a:xfrm>
          <a:prstGeom prst="rect">
            <a:avLst/>
          </a:prstGeom>
          <a:noFill/>
        </p:spPr>
        <p:style>
          <a:lnRef idx="2">
            <a:schemeClr val="dk1"/>
          </a:lnRef>
          <a:fillRef idx="1">
            <a:schemeClr val="lt1"/>
          </a:fillRef>
          <a:effectRef idx="0">
            <a:schemeClr val="dk1"/>
          </a:effectRef>
          <a:fontRef idx="minor">
            <a:schemeClr val="dk1"/>
          </a:fontRef>
        </p:style>
        <p:txBody>
          <a:bodyPr wrap="square" rtlCol="0" anchor="ctr">
            <a:noAutofit/>
          </a:bodyPr>
          <a:lstStyle/>
          <a:p>
            <a:r>
              <a:rPr lang="ja-JP" altLang="en-US" sz="1000" b="1" dirty="0">
                <a:solidFill>
                  <a:prstClr val="black"/>
                </a:solidFill>
                <a:latin typeface="HG丸ｺﾞｼｯｸM-PRO" pitchFamily="50" charset="-128"/>
                <a:ea typeface="HG丸ｺﾞｼｯｸM-PRO" pitchFamily="50" charset="-128"/>
              </a:rPr>
              <a:t>介護</a:t>
            </a:r>
            <a:r>
              <a:rPr lang="ja-JP" altLang="en-US" sz="1000" b="1" dirty="0" smtClean="0">
                <a:solidFill>
                  <a:prstClr val="black"/>
                </a:solidFill>
                <a:latin typeface="HG丸ｺﾞｼｯｸM-PRO" pitchFamily="50" charset="-128"/>
                <a:ea typeface="HG丸ｺﾞｼｯｸM-PRO" pitchFamily="50" charset="-128"/>
              </a:rPr>
              <a:t>福祉士や常勤職員等の割合や職員研修の実施等の要件を満たす場合</a:t>
            </a:r>
            <a:r>
              <a:rPr lang="en-US" altLang="ja-JP" sz="1000" b="1" dirty="0" smtClean="0">
                <a:solidFill>
                  <a:prstClr val="black"/>
                </a:solidFill>
                <a:latin typeface="HG丸ｺﾞｼｯｸM-PRO" pitchFamily="50" charset="-128"/>
                <a:ea typeface="HG丸ｺﾞｼｯｸM-PRO" pitchFamily="50" charset="-128"/>
              </a:rPr>
              <a:t>【</a:t>
            </a:r>
            <a:r>
              <a:rPr lang="ja-JP" altLang="en-US" sz="1000" b="1" dirty="0" smtClean="0">
                <a:solidFill>
                  <a:prstClr val="black"/>
                </a:solidFill>
                <a:latin typeface="HG丸ｺﾞｼｯｸM-PRO" pitchFamily="50" charset="-128"/>
                <a:ea typeface="HG丸ｺﾞｼｯｸM-PRO" pitchFamily="50" charset="-128"/>
              </a:rPr>
              <a:t>サービス提供体制強化加算</a:t>
            </a:r>
            <a:r>
              <a:rPr lang="en-US" altLang="ja-JP" sz="1000" b="1" dirty="0" smtClean="0">
                <a:solidFill>
                  <a:prstClr val="black"/>
                </a:solidFill>
                <a:latin typeface="HG丸ｺﾞｼｯｸM-PRO" pitchFamily="50" charset="-128"/>
                <a:ea typeface="HG丸ｺﾞｼｯｸM-PRO" pitchFamily="50" charset="-128"/>
              </a:rPr>
              <a:t>】</a:t>
            </a:r>
          </a:p>
          <a:p>
            <a:pPr algn="r"/>
            <a:r>
              <a:rPr lang="en-US" altLang="ja-JP" sz="900" dirty="0" smtClean="0">
                <a:solidFill>
                  <a:prstClr val="black"/>
                </a:solidFill>
                <a:latin typeface="HG丸ｺﾞｼｯｸM-PRO" pitchFamily="50" charset="-128"/>
                <a:ea typeface="HG丸ｺﾞｼｯｸM-PRO" pitchFamily="50" charset="-128"/>
              </a:rPr>
              <a:t>((Ⅰ)500</a:t>
            </a:r>
            <a:r>
              <a:rPr lang="ja-JP" altLang="en-US" sz="900" dirty="0" smtClean="0">
                <a:solidFill>
                  <a:prstClr val="black"/>
                </a:solidFill>
                <a:latin typeface="HG丸ｺﾞｼｯｸM-PRO" pitchFamily="50" charset="-128"/>
                <a:ea typeface="HG丸ｺﾞｼｯｸM-PRO" pitchFamily="50" charset="-128"/>
              </a:rPr>
              <a:t>単位</a:t>
            </a:r>
            <a:r>
              <a:rPr lang="en-US" altLang="ja-JP" sz="900" dirty="0" smtClean="0">
                <a:solidFill>
                  <a:prstClr val="black"/>
                </a:solidFill>
                <a:latin typeface="HG丸ｺﾞｼｯｸM-PRO" pitchFamily="50" charset="-128"/>
                <a:ea typeface="HG丸ｺﾞｼｯｸM-PRO" pitchFamily="50" charset="-128"/>
              </a:rPr>
              <a:t>/</a:t>
            </a:r>
            <a:r>
              <a:rPr lang="ja-JP" altLang="en-US" sz="900" dirty="0" smtClean="0">
                <a:solidFill>
                  <a:prstClr val="black"/>
                </a:solidFill>
                <a:latin typeface="HG丸ｺﾞｼｯｸM-PRO" pitchFamily="50" charset="-128"/>
                <a:ea typeface="HG丸ｺﾞｼｯｸM-PRO" pitchFamily="50" charset="-128"/>
              </a:rPr>
              <a:t>月、</a:t>
            </a:r>
            <a:r>
              <a:rPr lang="en-US" altLang="ja-JP" sz="900" dirty="0" smtClean="0">
                <a:solidFill>
                  <a:prstClr val="black"/>
                </a:solidFill>
                <a:latin typeface="HG丸ｺﾞｼｯｸM-PRO" pitchFamily="50" charset="-128"/>
                <a:ea typeface="HG丸ｺﾞｼｯｸM-PRO" pitchFamily="50" charset="-128"/>
              </a:rPr>
              <a:t>(Ⅱ)(Ⅲ)350</a:t>
            </a:r>
            <a:r>
              <a:rPr lang="ja-JP" altLang="en-US" sz="900" dirty="0" smtClean="0">
                <a:solidFill>
                  <a:prstClr val="black"/>
                </a:solidFill>
                <a:latin typeface="HG丸ｺﾞｼｯｸM-PRO" pitchFamily="50" charset="-128"/>
                <a:ea typeface="HG丸ｺﾞｼｯｸM-PRO" pitchFamily="50" charset="-128"/>
              </a:rPr>
              <a:t>単位</a:t>
            </a:r>
            <a:r>
              <a:rPr lang="en-US" altLang="ja-JP" sz="900" dirty="0" smtClean="0">
                <a:solidFill>
                  <a:prstClr val="black"/>
                </a:solidFill>
                <a:latin typeface="HG丸ｺﾞｼｯｸM-PRO" pitchFamily="50" charset="-128"/>
                <a:ea typeface="HG丸ｺﾞｼｯｸM-PRO" pitchFamily="50" charset="-128"/>
              </a:rPr>
              <a:t>/</a:t>
            </a:r>
            <a:r>
              <a:rPr lang="ja-JP" altLang="en-US" sz="900" dirty="0" smtClean="0">
                <a:solidFill>
                  <a:prstClr val="black"/>
                </a:solidFill>
                <a:latin typeface="HG丸ｺﾞｼｯｸM-PRO" pitchFamily="50" charset="-128"/>
                <a:ea typeface="HG丸ｺﾞｼｯｸM-PRO" pitchFamily="50" charset="-128"/>
              </a:rPr>
              <a:t>月</a:t>
            </a:r>
            <a:r>
              <a:rPr lang="en-US" altLang="ja-JP" sz="900" dirty="0">
                <a:solidFill>
                  <a:prstClr val="black"/>
                </a:solidFill>
                <a:latin typeface="HG丸ｺﾞｼｯｸM-PRO" pitchFamily="50" charset="-128"/>
                <a:ea typeface="HG丸ｺﾞｼｯｸM-PRO" pitchFamily="50" charset="-128"/>
              </a:rPr>
              <a:t>)</a:t>
            </a:r>
            <a:endParaRPr lang="en-US" altLang="ja-JP" sz="900" dirty="0" smtClean="0">
              <a:solidFill>
                <a:prstClr val="black"/>
              </a:solidFill>
              <a:latin typeface="HG丸ｺﾞｼｯｸM-PRO" pitchFamily="50" charset="-128"/>
              <a:ea typeface="HG丸ｺﾞｼｯｸM-PRO" pitchFamily="50" charset="-128"/>
            </a:endParaRPr>
          </a:p>
        </p:txBody>
      </p:sp>
      <p:sp>
        <p:nvSpPr>
          <p:cNvPr id="55" name="正方形/長方形 54"/>
          <p:cNvSpPr/>
          <p:nvPr/>
        </p:nvSpPr>
        <p:spPr>
          <a:xfrm>
            <a:off x="4283968" y="1881004"/>
            <a:ext cx="2334377" cy="566172"/>
          </a:xfrm>
          <a:prstGeom prst="rect">
            <a:avLst/>
          </a:prstGeom>
          <a:pattFill prst="pct10">
            <a:fgClr>
              <a:schemeClr val="tx1"/>
            </a:fgClr>
            <a:bgClr>
              <a:schemeClr val="bg1"/>
            </a:bgClr>
          </a:pattFill>
        </p:spPr>
        <p:style>
          <a:lnRef idx="2">
            <a:schemeClr val="dk1"/>
          </a:lnRef>
          <a:fillRef idx="1">
            <a:schemeClr val="lt1"/>
          </a:fillRef>
          <a:effectRef idx="0">
            <a:schemeClr val="dk1"/>
          </a:effectRef>
          <a:fontRef idx="minor">
            <a:schemeClr val="dk1"/>
          </a:fontRef>
        </p:style>
        <p:txBody>
          <a:bodyPr wrap="square" rtlCol="0" anchor="ctr">
            <a:noAutofit/>
          </a:bodyPr>
          <a:lstStyle/>
          <a:p>
            <a:r>
              <a:rPr lang="ja-JP" altLang="en-US" sz="1050" b="1" dirty="0" smtClean="0">
                <a:solidFill>
                  <a:prstClr val="black"/>
                </a:solidFill>
                <a:latin typeface="HG丸ｺﾞｼｯｸM-PRO" pitchFamily="50" charset="-128"/>
                <a:ea typeface="HG丸ｺﾞｼｯｸM-PRO" pitchFamily="50" charset="-128"/>
              </a:rPr>
              <a:t>退院退所時、医師等と共同指導した場合</a:t>
            </a:r>
            <a:r>
              <a:rPr lang="en-US" altLang="ja-JP" sz="1050" b="1" dirty="0" smtClean="0">
                <a:solidFill>
                  <a:prstClr val="black"/>
                </a:solidFill>
                <a:latin typeface="HG丸ｺﾞｼｯｸM-PRO" pitchFamily="50" charset="-128"/>
                <a:ea typeface="HG丸ｺﾞｼｯｸM-PRO" pitchFamily="50" charset="-128"/>
              </a:rPr>
              <a:t>【</a:t>
            </a:r>
            <a:r>
              <a:rPr lang="ja-JP" altLang="en-US" sz="1050" b="1" dirty="0" smtClean="0">
                <a:solidFill>
                  <a:prstClr val="black"/>
                </a:solidFill>
                <a:latin typeface="HG丸ｺﾞｼｯｸM-PRO" pitchFamily="50" charset="-128"/>
                <a:ea typeface="HG丸ｺﾞｼｯｸM-PRO" pitchFamily="50" charset="-128"/>
              </a:rPr>
              <a:t>退院時共同指導加算</a:t>
            </a:r>
            <a:r>
              <a:rPr lang="en-US" altLang="ja-JP" sz="1050" b="1" dirty="0" smtClean="0">
                <a:solidFill>
                  <a:prstClr val="black"/>
                </a:solidFill>
                <a:latin typeface="HG丸ｺﾞｼｯｸM-PRO" pitchFamily="50" charset="-128"/>
                <a:ea typeface="HG丸ｺﾞｼｯｸM-PRO" pitchFamily="50" charset="-128"/>
              </a:rPr>
              <a:t>】</a:t>
            </a:r>
          </a:p>
          <a:p>
            <a:pPr algn="r"/>
            <a:r>
              <a:rPr lang="ja-JP" altLang="en-US" sz="1050" dirty="0" smtClean="0">
                <a:solidFill>
                  <a:prstClr val="black"/>
                </a:solidFill>
                <a:latin typeface="HG丸ｺﾞｼｯｸM-PRO" pitchFamily="50" charset="-128"/>
                <a:ea typeface="HG丸ｺﾞｼｯｸM-PRO" pitchFamily="50" charset="-128"/>
              </a:rPr>
              <a:t>（</a:t>
            </a:r>
            <a:r>
              <a:rPr lang="en-US" altLang="ja-JP" sz="1050" dirty="0" smtClean="0">
                <a:solidFill>
                  <a:prstClr val="black"/>
                </a:solidFill>
                <a:latin typeface="HG丸ｺﾞｼｯｸM-PRO" pitchFamily="50" charset="-128"/>
                <a:ea typeface="HG丸ｺﾞｼｯｸM-PRO" pitchFamily="50" charset="-128"/>
              </a:rPr>
              <a:t>600</a:t>
            </a:r>
            <a:r>
              <a:rPr lang="ja-JP" altLang="en-US" sz="1050" dirty="0" smtClean="0">
                <a:solidFill>
                  <a:prstClr val="black"/>
                </a:solidFill>
                <a:latin typeface="HG丸ｺﾞｼｯｸM-PRO" pitchFamily="50" charset="-128"/>
                <a:ea typeface="HG丸ｺﾞｼｯｸM-PRO" pitchFamily="50" charset="-128"/>
              </a:rPr>
              <a:t>単位／回）</a:t>
            </a:r>
            <a:endParaRPr lang="en-US" altLang="ja-JP" sz="1050" dirty="0" smtClean="0">
              <a:solidFill>
                <a:prstClr val="black"/>
              </a:solidFill>
              <a:latin typeface="HG丸ｺﾞｼｯｸM-PRO" pitchFamily="50" charset="-128"/>
              <a:ea typeface="HG丸ｺﾞｼｯｸM-PRO" pitchFamily="50" charset="-128"/>
            </a:endParaRPr>
          </a:p>
        </p:txBody>
      </p:sp>
      <p:sp>
        <p:nvSpPr>
          <p:cNvPr id="61" name="正方形/長方形 60"/>
          <p:cNvSpPr/>
          <p:nvPr/>
        </p:nvSpPr>
        <p:spPr>
          <a:xfrm>
            <a:off x="4300205" y="3212976"/>
            <a:ext cx="2318140" cy="648000"/>
          </a:xfrm>
          <a:prstGeom prst="rect">
            <a:avLst/>
          </a:prstGeom>
        </p:spPr>
        <p:style>
          <a:lnRef idx="2">
            <a:schemeClr val="dk1"/>
          </a:lnRef>
          <a:fillRef idx="1">
            <a:schemeClr val="lt1"/>
          </a:fillRef>
          <a:effectRef idx="0">
            <a:schemeClr val="dk1"/>
          </a:effectRef>
          <a:fontRef idx="minor">
            <a:schemeClr val="dk1"/>
          </a:fontRef>
        </p:style>
        <p:txBody>
          <a:bodyPr wrap="square" rtlCol="0" anchor="ctr">
            <a:noAutofit/>
          </a:bodyPr>
          <a:lstStyle/>
          <a:p>
            <a:r>
              <a:rPr lang="ja-JP" altLang="en-US" sz="1050" b="1" dirty="0" smtClean="0">
                <a:solidFill>
                  <a:prstClr val="black"/>
                </a:solidFill>
                <a:latin typeface="HG丸ｺﾞｼｯｸM-PRO" pitchFamily="50" charset="-128"/>
                <a:ea typeface="HG丸ｺﾞｼｯｸM-PRO" pitchFamily="50" charset="-128"/>
              </a:rPr>
              <a:t>市町村が定める要件を満たす場合</a:t>
            </a:r>
            <a:r>
              <a:rPr lang="en-US" altLang="ja-JP" sz="1050" b="1" dirty="0" smtClean="0">
                <a:solidFill>
                  <a:prstClr val="black"/>
                </a:solidFill>
                <a:latin typeface="HG丸ｺﾞｼｯｸM-PRO" pitchFamily="50" charset="-128"/>
                <a:ea typeface="HG丸ｺﾞｼｯｸM-PRO" pitchFamily="50" charset="-128"/>
              </a:rPr>
              <a:t>【</a:t>
            </a:r>
            <a:r>
              <a:rPr lang="ja-JP" altLang="en-US" sz="1050" b="1" dirty="0" smtClean="0">
                <a:solidFill>
                  <a:prstClr val="black"/>
                </a:solidFill>
                <a:latin typeface="HG丸ｺﾞｼｯｸM-PRO" pitchFamily="50" charset="-128"/>
                <a:ea typeface="HG丸ｺﾞｼｯｸM-PRO" pitchFamily="50" charset="-128"/>
              </a:rPr>
              <a:t>市町村独自報酬</a:t>
            </a:r>
            <a:r>
              <a:rPr lang="en-US" altLang="ja-JP" sz="1050" b="1" dirty="0" smtClean="0">
                <a:solidFill>
                  <a:prstClr val="black"/>
                </a:solidFill>
                <a:latin typeface="HG丸ｺﾞｼｯｸM-PRO" pitchFamily="50" charset="-128"/>
                <a:ea typeface="HG丸ｺﾞｼｯｸM-PRO" pitchFamily="50" charset="-128"/>
              </a:rPr>
              <a:t>】</a:t>
            </a:r>
            <a:endParaRPr lang="en-US" altLang="ja-JP" sz="900" dirty="0">
              <a:solidFill>
                <a:prstClr val="black"/>
              </a:solidFill>
              <a:latin typeface="HG丸ｺﾞｼｯｸM-PRO" pitchFamily="50" charset="-128"/>
              <a:ea typeface="HG丸ｺﾞｼｯｸM-PRO" pitchFamily="50" charset="-128"/>
            </a:endParaRPr>
          </a:p>
          <a:p>
            <a:pPr algn="r"/>
            <a:r>
              <a:rPr lang="ja-JP" altLang="en-US" sz="1050" dirty="0" smtClean="0">
                <a:solidFill>
                  <a:prstClr val="black"/>
                </a:solidFill>
                <a:latin typeface="HG丸ｺﾞｼｯｸM-PRO" pitchFamily="50" charset="-128"/>
                <a:ea typeface="HG丸ｺﾞｼｯｸM-PRO" pitchFamily="50" charset="-128"/>
              </a:rPr>
              <a:t>（</a:t>
            </a:r>
            <a:r>
              <a:rPr lang="en-US" altLang="ja-JP" sz="1050" dirty="0" smtClean="0">
                <a:solidFill>
                  <a:prstClr val="black"/>
                </a:solidFill>
                <a:latin typeface="HG丸ｺﾞｼｯｸM-PRO" pitchFamily="50" charset="-128"/>
                <a:ea typeface="HG丸ｺﾞｼｯｸM-PRO" pitchFamily="50" charset="-128"/>
              </a:rPr>
              <a:t>500</a:t>
            </a:r>
            <a:r>
              <a:rPr lang="ja-JP" altLang="en-US" sz="1050" dirty="0" smtClean="0">
                <a:solidFill>
                  <a:prstClr val="black"/>
                </a:solidFill>
                <a:latin typeface="HG丸ｺﾞｼｯｸM-PRO" pitchFamily="50" charset="-128"/>
                <a:ea typeface="HG丸ｺﾞｼｯｸM-PRO" pitchFamily="50" charset="-128"/>
              </a:rPr>
              <a:t>単位を上限）</a:t>
            </a:r>
            <a:endParaRPr lang="en-US" altLang="ja-JP" sz="1050" dirty="0" smtClean="0">
              <a:solidFill>
                <a:prstClr val="black"/>
              </a:solidFill>
              <a:latin typeface="HG丸ｺﾞｼｯｸM-PRO" pitchFamily="50" charset="-128"/>
              <a:ea typeface="HG丸ｺﾞｼｯｸM-PRO" pitchFamily="50" charset="-128"/>
            </a:endParaRPr>
          </a:p>
        </p:txBody>
      </p:sp>
      <p:sp>
        <p:nvSpPr>
          <p:cNvPr id="62" name="正方形/長方形 61"/>
          <p:cNvSpPr/>
          <p:nvPr/>
        </p:nvSpPr>
        <p:spPr>
          <a:xfrm>
            <a:off x="6719503" y="1243658"/>
            <a:ext cx="2334377" cy="566172"/>
          </a:xfrm>
          <a:prstGeom prst="rect">
            <a:avLst/>
          </a:prstGeom>
          <a:pattFill prst="pct10">
            <a:fgClr>
              <a:schemeClr val="tx1"/>
            </a:fgClr>
            <a:bgClr>
              <a:schemeClr val="bg1"/>
            </a:bgClr>
          </a:pattFill>
          <a:ln>
            <a:prstDash val="dash"/>
          </a:ln>
        </p:spPr>
        <p:style>
          <a:lnRef idx="2">
            <a:schemeClr val="dk1"/>
          </a:lnRef>
          <a:fillRef idx="1">
            <a:schemeClr val="lt1"/>
          </a:fillRef>
          <a:effectRef idx="0">
            <a:schemeClr val="dk1"/>
          </a:effectRef>
          <a:fontRef idx="minor">
            <a:schemeClr val="dk1"/>
          </a:fontRef>
        </p:style>
        <p:txBody>
          <a:bodyPr wrap="square" rtlCol="0" anchor="ctr">
            <a:noAutofit/>
          </a:bodyPr>
          <a:lstStyle/>
          <a:p>
            <a:r>
              <a:rPr lang="ja-JP" altLang="en-US" sz="1050" b="1" dirty="0">
                <a:solidFill>
                  <a:prstClr val="black"/>
                </a:solidFill>
                <a:latin typeface="HG丸ｺﾞｼｯｸM-PRO" pitchFamily="50" charset="-128"/>
                <a:ea typeface="HG丸ｺﾞｼｯｸM-PRO" pitchFamily="50" charset="-128"/>
              </a:rPr>
              <a:t>緊急時</a:t>
            </a:r>
            <a:r>
              <a:rPr lang="ja-JP" altLang="en-US" sz="1050" b="1" dirty="0" smtClean="0">
                <a:solidFill>
                  <a:prstClr val="black"/>
                </a:solidFill>
                <a:latin typeface="HG丸ｺﾞｼｯｸM-PRO" pitchFamily="50" charset="-128"/>
                <a:ea typeface="HG丸ｺﾞｼｯｸM-PRO" pitchFamily="50" charset="-128"/>
              </a:rPr>
              <a:t>の訪問看護サービスの提供</a:t>
            </a:r>
            <a:r>
              <a:rPr lang="en-US" altLang="ja-JP" sz="1050" b="1" dirty="0" smtClean="0">
                <a:solidFill>
                  <a:prstClr val="black"/>
                </a:solidFill>
                <a:latin typeface="HG丸ｺﾞｼｯｸM-PRO" pitchFamily="50" charset="-128"/>
                <a:ea typeface="HG丸ｺﾞｼｯｸM-PRO" pitchFamily="50" charset="-128"/>
              </a:rPr>
              <a:t>【</a:t>
            </a:r>
            <a:r>
              <a:rPr lang="ja-JP" altLang="en-US" sz="1050" b="1" dirty="0" smtClean="0">
                <a:solidFill>
                  <a:prstClr val="black"/>
                </a:solidFill>
                <a:latin typeface="HG丸ｺﾞｼｯｸM-PRO" pitchFamily="50" charset="-128"/>
                <a:ea typeface="HG丸ｺﾞｼｯｸM-PRO" pitchFamily="50" charset="-128"/>
              </a:rPr>
              <a:t>緊急時訪問看護加算</a:t>
            </a:r>
            <a:r>
              <a:rPr lang="en-US" altLang="ja-JP" sz="1050" b="1" dirty="0" smtClean="0">
                <a:solidFill>
                  <a:prstClr val="black"/>
                </a:solidFill>
                <a:latin typeface="HG丸ｺﾞｼｯｸM-PRO" pitchFamily="50" charset="-128"/>
                <a:ea typeface="HG丸ｺﾞｼｯｸM-PRO" pitchFamily="50" charset="-128"/>
              </a:rPr>
              <a:t>】</a:t>
            </a:r>
            <a:r>
              <a:rPr lang="ja-JP" altLang="en-US" sz="1050" b="1" dirty="0" smtClean="0">
                <a:solidFill>
                  <a:prstClr val="black"/>
                </a:solidFill>
                <a:latin typeface="HG丸ｺﾞｼｯｸM-PRO" pitchFamily="50" charset="-128"/>
                <a:ea typeface="HG丸ｺﾞｼｯｸM-PRO" pitchFamily="50" charset="-128"/>
              </a:rPr>
              <a:t>　　　　　　　</a:t>
            </a:r>
            <a:r>
              <a:rPr lang="ja-JP" altLang="en-US" sz="1050" dirty="0" smtClean="0">
                <a:solidFill>
                  <a:prstClr val="black"/>
                </a:solidFill>
                <a:latin typeface="HG丸ｺﾞｼｯｸM-PRO" pitchFamily="50" charset="-128"/>
                <a:ea typeface="HG丸ｺﾞｼｯｸM-PRO" pitchFamily="50" charset="-128"/>
              </a:rPr>
              <a:t>（</a:t>
            </a:r>
            <a:r>
              <a:rPr lang="en-US" altLang="ja-JP" sz="1050" dirty="0" smtClean="0">
                <a:solidFill>
                  <a:prstClr val="black"/>
                </a:solidFill>
                <a:latin typeface="HG丸ｺﾞｼｯｸM-PRO" pitchFamily="50" charset="-128"/>
                <a:ea typeface="HG丸ｺﾞｼｯｸM-PRO" pitchFamily="50" charset="-128"/>
              </a:rPr>
              <a:t>290</a:t>
            </a:r>
            <a:r>
              <a:rPr lang="ja-JP" altLang="en-US" sz="1050" dirty="0" smtClean="0">
                <a:solidFill>
                  <a:prstClr val="black"/>
                </a:solidFill>
                <a:latin typeface="HG丸ｺﾞｼｯｸM-PRO" pitchFamily="50" charset="-128"/>
                <a:ea typeface="HG丸ｺﾞｼｯｸM-PRO" pitchFamily="50" charset="-128"/>
              </a:rPr>
              <a:t>単位／月）</a:t>
            </a:r>
            <a:endParaRPr lang="en-US" altLang="ja-JP" sz="1050" dirty="0" smtClean="0">
              <a:solidFill>
                <a:prstClr val="black"/>
              </a:solidFill>
              <a:latin typeface="HG丸ｺﾞｼｯｸM-PRO" pitchFamily="50" charset="-128"/>
              <a:ea typeface="HG丸ｺﾞｼｯｸM-PRO" pitchFamily="50" charset="-128"/>
            </a:endParaRPr>
          </a:p>
        </p:txBody>
      </p:sp>
      <p:sp>
        <p:nvSpPr>
          <p:cNvPr id="4" name="左大かっこ 3"/>
          <p:cNvSpPr/>
          <p:nvPr/>
        </p:nvSpPr>
        <p:spPr>
          <a:xfrm>
            <a:off x="6804249" y="3612992"/>
            <a:ext cx="72008" cy="176048"/>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5" name="正方形/長方形 4"/>
          <p:cNvSpPr/>
          <p:nvPr/>
        </p:nvSpPr>
        <p:spPr>
          <a:xfrm>
            <a:off x="4239809" y="4539056"/>
            <a:ext cx="4867698" cy="369332"/>
          </a:xfrm>
          <a:prstGeom prst="rect">
            <a:avLst/>
          </a:prstGeom>
        </p:spPr>
        <p:txBody>
          <a:bodyPr wrap="square">
            <a:spAutoFit/>
          </a:bodyPr>
          <a:lstStyle/>
          <a:p>
            <a:r>
              <a:rPr lang="ja-JP" altLang="en-US" sz="900" dirty="0" smtClean="0">
                <a:latin typeface="+mj-ea"/>
                <a:ea typeface="+mj-ea"/>
              </a:rPr>
              <a:t>（注１）点線枠</a:t>
            </a:r>
            <a:r>
              <a:rPr lang="ja-JP" altLang="en-US" sz="900" dirty="0">
                <a:latin typeface="+mj-ea"/>
                <a:ea typeface="+mj-ea"/>
              </a:rPr>
              <a:t>の加算</a:t>
            </a:r>
            <a:r>
              <a:rPr lang="ja-JP" altLang="en-US" sz="900" dirty="0" smtClean="0">
                <a:latin typeface="+mj-ea"/>
                <a:ea typeface="+mj-ea"/>
              </a:rPr>
              <a:t>は、区分</a:t>
            </a:r>
            <a:r>
              <a:rPr lang="ja-JP" altLang="en-US" sz="900" dirty="0">
                <a:latin typeface="+mj-ea"/>
                <a:ea typeface="+mj-ea"/>
              </a:rPr>
              <a:t>支給</a:t>
            </a:r>
            <a:r>
              <a:rPr lang="ja-JP" altLang="en-US" sz="900" dirty="0" smtClean="0">
                <a:latin typeface="+mj-ea"/>
                <a:ea typeface="+mj-ea"/>
              </a:rPr>
              <a:t>限度基準額の</a:t>
            </a:r>
            <a:r>
              <a:rPr lang="ja-JP" altLang="en-US" sz="900" dirty="0">
                <a:latin typeface="+mj-ea"/>
                <a:ea typeface="+mj-ea"/>
              </a:rPr>
              <a:t>算定</a:t>
            </a:r>
            <a:r>
              <a:rPr lang="ja-JP" altLang="en-US" sz="900" dirty="0" smtClean="0">
                <a:latin typeface="+mj-ea"/>
                <a:ea typeface="+mj-ea"/>
              </a:rPr>
              <a:t>対象外</a:t>
            </a:r>
            <a:r>
              <a:rPr lang="ja-JP" altLang="en-US" sz="900" dirty="0">
                <a:latin typeface="+mj-ea"/>
                <a:ea typeface="+mj-ea"/>
              </a:rPr>
              <a:t>　</a:t>
            </a:r>
            <a:r>
              <a:rPr lang="ja-JP" altLang="en-US" sz="900" dirty="0" smtClean="0">
                <a:latin typeface="+mj-ea"/>
                <a:ea typeface="+mj-ea"/>
              </a:rPr>
              <a:t>（注２）</a:t>
            </a:r>
            <a:r>
              <a:rPr lang="ja-JP" altLang="en-US" sz="900" dirty="0">
                <a:latin typeface="+mj-ea"/>
                <a:ea typeface="+mj-ea"/>
              </a:rPr>
              <a:t> </a:t>
            </a:r>
            <a:r>
              <a:rPr lang="ja-JP" altLang="en-US" sz="900" dirty="0" smtClean="0">
                <a:latin typeface="+mj-ea"/>
                <a:ea typeface="+mj-ea"/>
              </a:rPr>
              <a:t>は、一体型事業所のみ算定。</a:t>
            </a:r>
            <a:endParaRPr lang="en-US" altLang="ja-JP" sz="900" dirty="0" smtClean="0">
              <a:latin typeface="+mj-ea"/>
              <a:ea typeface="+mj-ea"/>
            </a:endParaRPr>
          </a:p>
          <a:p>
            <a:r>
              <a:rPr lang="ja-JP" altLang="en-US" sz="900" dirty="0" smtClean="0">
                <a:latin typeface="+mj-ea"/>
                <a:ea typeface="+mj-ea"/>
              </a:rPr>
              <a:t>（注３）平成</a:t>
            </a:r>
            <a:r>
              <a:rPr lang="en-US" altLang="ja-JP" sz="900" dirty="0">
                <a:latin typeface="+mj-ea"/>
                <a:ea typeface="+mj-ea"/>
              </a:rPr>
              <a:t>26</a:t>
            </a:r>
            <a:r>
              <a:rPr lang="ja-JP" altLang="en-US" sz="900" dirty="0">
                <a:latin typeface="+mj-ea"/>
                <a:ea typeface="+mj-ea"/>
              </a:rPr>
              <a:t>年度介護報酬改定後の単位数となっている。</a:t>
            </a:r>
          </a:p>
        </p:txBody>
      </p:sp>
      <p:cxnSp>
        <p:nvCxnSpPr>
          <p:cNvPr id="64" name="直線コネクタ 63"/>
          <p:cNvCxnSpPr/>
          <p:nvPr/>
        </p:nvCxnSpPr>
        <p:spPr>
          <a:xfrm>
            <a:off x="4300205" y="3934668"/>
            <a:ext cx="4760024"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5" name="正方形/長方形 64"/>
          <p:cNvSpPr/>
          <p:nvPr/>
        </p:nvSpPr>
        <p:spPr>
          <a:xfrm>
            <a:off x="4283968" y="4014739"/>
            <a:ext cx="4767042" cy="547345"/>
          </a:xfrm>
          <a:prstGeom prst="rect">
            <a:avLst/>
          </a:prstGeom>
          <a:noFill/>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wrap="square" rtlCol="0" anchor="ctr">
            <a:noAutofit/>
          </a:bodyPr>
          <a:lstStyle/>
          <a:p>
            <a:r>
              <a:rPr lang="ja-JP" altLang="en-US" sz="1050" b="1" dirty="0" smtClean="0">
                <a:solidFill>
                  <a:schemeClr val="tx1"/>
                </a:solidFill>
                <a:latin typeface="HG丸ｺﾞｼｯｸM-PRO" pitchFamily="50" charset="-128"/>
                <a:ea typeface="HG丸ｺﾞｼｯｸM-PRO" pitchFamily="50" charset="-128"/>
              </a:rPr>
              <a:t>通所系サービス又は短期入所系サービスを利用した場合の減算</a:t>
            </a:r>
            <a:endParaRPr lang="en-US" altLang="ja-JP" sz="1050" b="1" dirty="0" smtClean="0">
              <a:solidFill>
                <a:schemeClr val="tx1"/>
              </a:solidFill>
              <a:latin typeface="HG丸ｺﾞｼｯｸM-PRO" pitchFamily="50" charset="-128"/>
              <a:ea typeface="HG丸ｺﾞｼｯｸM-PRO" pitchFamily="50" charset="-128"/>
            </a:endParaRPr>
          </a:p>
          <a:p>
            <a:r>
              <a:rPr lang="ja-JP" altLang="en-US" sz="1000" dirty="0" smtClean="0">
                <a:solidFill>
                  <a:schemeClr val="tx1"/>
                </a:solidFill>
                <a:latin typeface="HG丸ｺﾞｼｯｸM-PRO" pitchFamily="50" charset="-128"/>
                <a:ea typeface="HG丸ｺﾞｼｯｸM-PRO" pitchFamily="50" charset="-128"/>
              </a:rPr>
              <a:t>　　通所系サービス利用１日当たり△</a:t>
            </a:r>
            <a:r>
              <a:rPr lang="en-US" altLang="ja-JP" sz="1000" dirty="0" smtClean="0">
                <a:solidFill>
                  <a:schemeClr val="tx1"/>
                </a:solidFill>
                <a:latin typeface="HG丸ｺﾞｼｯｸM-PRO" pitchFamily="50" charset="-128"/>
                <a:ea typeface="HG丸ｺﾞｼｯｸM-PRO" pitchFamily="50" charset="-128"/>
              </a:rPr>
              <a:t>146</a:t>
            </a:r>
            <a:r>
              <a:rPr lang="ja-JP" altLang="en-US" sz="1000" dirty="0" smtClean="0">
                <a:solidFill>
                  <a:schemeClr val="tx1"/>
                </a:solidFill>
                <a:latin typeface="HG丸ｺﾞｼｯｸM-PRO" pitchFamily="50" charset="-128"/>
                <a:ea typeface="HG丸ｺﾞｼｯｸM-PRO" pitchFamily="50" charset="-128"/>
              </a:rPr>
              <a:t>単位～△</a:t>
            </a:r>
            <a:r>
              <a:rPr lang="en-US" altLang="ja-JP" sz="1000" dirty="0" smtClean="0">
                <a:solidFill>
                  <a:schemeClr val="tx1"/>
                </a:solidFill>
                <a:latin typeface="HG丸ｺﾞｼｯｸM-PRO" pitchFamily="50" charset="-128"/>
                <a:ea typeface="HG丸ｺﾞｼｯｸM-PRO" pitchFamily="50" charset="-128"/>
              </a:rPr>
              <a:t>665</a:t>
            </a:r>
            <a:r>
              <a:rPr lang="ja-JP" altLang="en-US" sz="1000" dirty="0" smtClean="0">
                <a:solidFill>
                  <a:schemeClr val="tx1"/>
                </a:solidFill>
                <a:latin typeface="HG丸ｺﾞｼｯｸM-PRO" pitchFamily="50" charset="-128"/>
                <a:ea typeface="HG丸ｺﾞｼｯｸM-PRO" pitchFamily="50" charset="-128"/>
              </a:rPr>
              <a:t>単位</a:t>
            </a:r>
            <a:endParaRPr lang="en-US" altLang="ja-JP" sz="1000" dirty="0">
              <a:solidFill>
                <a:schemeClr val="tx1"/>
              </a:solidFill>
              <a:latin typeface="HG丸ｺﾞｼｯｸM-PRO" pitchFamily="50" charset="-128"/>
              <a:ea typeface="HG丸ｺﾞｼｯｸM-PRO" pitchFamily="50" charset="-128"/>
            </a:endParaRPr>
          </a:p>
          <a:p>
            <a:r>
              <a:rPr lang="en-US" altLang="ja-JP" sz="1000" dirty="0" smtClean="0">
                <a:solidFill>
                  <a:schemeClr val="tx1"/>
                </a:solidFill>
                <a:latin typeface="HG丸ｺﾞｼｯｸM-PRO" pitchFamily="50" charset="-128"/>
                <a:ea typeface="HG丸ｺﾞｼｯｸM-PRO" pitchFamily="50" charset="-128"/>
              </a:rPr>
              <a:t>      </a:t>
            </a:r>
            <a:r>
              <a:rPr lang="ja-JP" altLang="en-US" sz="1000" dirty="0" smtClean="0">
                <a:solidFill>
                  <a:schemeClr val="tx1"/>
                </a:solidFill>
                <a:latin typeface="HG丸ｺﾞｼｯｸM-PRO" pitchFamily="50" charset="-128"/>
                <a:ea typeface="HG丸ｺﾞｼｯｸM-PRO" pitchFamily="50" charset="-128"/>
              </a:rPr>
              <a:t>短期入所系ｻｰﾋﾞｽ利用時は、短期入所系ｻｰﾋﾞｽの利用日数に応じて日割り計算</a:t>
            </a:r>
            <a:endParaRPr lang="en-US" altLang="ja-JP" sz="1000" dirty="0" smtClean="0">
              <a:solidFill>
                <a:schemeClr val="tx1"/>
              </a:solidFill>
              <a:latin typeface="HG丸ｺﾞｼｯｸM-PRO" pitchFamily="50" charset="-128"/>
              <a:ea typeface="HG丸ｺﾞｼｯｸM-PRO" pitchFamily="50" charset="-128"/>
            </a:endParaRPr>
          </a:p>
        </p:txBody>
      </p:sp>
      <p:sp>
        <p:nvSpPr>
          <p:cNvPr id="66" name="左大かっこ 65"/>
          <p:cNvSpPr/>
          <p:nvPr/>
        </p:nvSpPr>
        <p:spPr>
          <a:xfrm>
            <a:off x="4499992" y="4312146"/>
            <a:ext cx="72008" cy="176048"/>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7" name="正方形/長方形 66"/>
          <p:cNvSpPr/>
          <p:nvPr/>
        </p:nvSpPr>
        <p:spPr>
          <a:xfrm>
            <a:off x="3808487" y="4287763"/>
            <a:ext cx="360000" cy="72000"/>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ja-JP" altLang="en-US">
              <a:solidFill>
                <a:prstClr val="white"/>
              </a:solidFill>
            </a:endParaRPr>
          </a:p>
        </p:txBody>
      </p:sp>
      <p:sp>
        <p:nvSpPr>
          <p:cNvPr id="7" name="四角形吹き出し 6"/>
          <p:cNvSpPr/>
          <p:nvPr/>
        </p:nvSpPr>
        <p:spPr>
          <a:xfrm>
            <a:off x="77916" y="1294133"/>
            <a:ext cx="2837901" cy="526308"/>
          </a:xfrm>
          <a:prstGeom prst="wedgeRectCallout">
            <a:avLst>
              <a:gd name="adj1" fmla="val 40296"/>
              <a:gd name="adj2" fmla="val 102571"/>
            </a:avLst>
          </a:prstGeom>
          <a:solidFill>
            <a:schemeClr val="bg1"/>
          </a:solidFill>
          <a:ln>
            <a:solidFill>
              <a:schemeClr val="accent2"/>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accent2"/>
                </a:solidFill>
                <a:latin typeface="+mj-ea"/>
                <a:ea typeface="+mj-ea"/>
              </a:rPr>
              <a:t>医師の指示に基づく看護を受ける者に算定される部分</a:t>
            </a:r>
          </a:p>
          <a:p>
            <a:r>
              <a:rPr lang="ja-JP" altLang="en-US" sz="900" dirty="0">
                <a:solidFill>
                  <a:schemeClr val="accent2"/>
                </a:solidFill>
                <a:latin typeface="+mj-ea"/>
                <a:ea typeface="+mj-ea"/>
              </a:rPr>
              <a:t>（</a:t>
            </a:r>
            <a:r>
              <a:rPr lang="ja-JP" altLang="en-US" sz="900" dirty="0" smtClean="0">
                <a:solidFill>
                  <a:schemeClr val="accent2"/>
                </a:solidFill>
                <a:latin typeface="+mj-ea"/>
                <a:ea typeface="+mj-ea"/>
              </a:rPr>
              <a:t>看護</a:t>
            </a:r>
            <a:r>
              <a:rPr lang="ja-JP" altLang="en-US" sz="900" dirty="0">
                <a:solidFill>
                  <a:schemeClr val="accent2"/>
                </a:solidFill>
                <a:latin typeface="+mj-ea"/>
                <a:ea typeface="+mj-ea"/>
              </a:rPr>
              <a:t>職員による療養上の世話又は診療の</a:t>
            </a:r>
            <a:r>
              <a:rPr lang="ja-JP" altLang="en-US" sz="900" dirty="0" smtClean="0">
                <a:solidFill>
                  <a:schemeClr val="accent2"/>
                </a:solidFill>
                <a:latin typeface="+mj-ea"/>
                <a:ea typeface="+mj-ea"/>
              </a:rPr>
              <a:t>補助）</a:t>
            </a:r>
            <a:endParaRPr lang="ja-JP" altLang="en-US" sz="900" dirty="0">
              <a:solidFill>
                <a:schemeClr val="accent2"/>
              </a:solidFill>
              <a:latin typeface="+mj-ea"/>
              <a:ea typeface="+mj-ea"/>
            </a:endParaRPr>
          </a:p>
          <a:p>
            <a:r>
              <a:rPr lang="ja-JP" altLang="en-US" sz="900" dirty="0" smtClean="0">
                <a:solidFill>
                  <a:schemeClr val="accent2"/>
                </a:solidFill>
                <a:latin typeface="+mj-ea"/>
                <a:ea typeface="+mj-ea"/>
              </a:rPr>
              <a:t>　</a:t>
            </a:r>
            <a:r>
              <a:rPr lang="en-US" altLang="ja-JP" sz="800" dirty="0" smtClean="0">
                <a:solidFill>
                  <a:schemeClr val="accent2"/>
                </a:solidFill>
                <a:latin typeface="+mj-ea"/>
                <a:ea typeface="+mj-ea"/>
              </a:rPr>
              <a:t>※</a:t>
            </a:r>
            <a:r>
              <a:rPr lang="ja-JP" altLang="en-US" sz="800" dirty="0">
                <a:solidFill>
                  <a:schemeClr val="accent2"/>
                </a:solidFill>
                <a:latin typeface="+mj-ea"/>
                <a:ea typeface="+mj-ea"/>
              </a:rPr>
              <a:t>　訪問看護を利用しない者・医療保険適用者は算定</a:t>
            </a:r>
            <a:r>
              <a:rPr lang="ja-JP" altLang="en-US" sz="800" dirty="0" smtClean="0">
                <a:solidFill>
                  <a:schemeClr val="accent2"/>
                </a:solidFill>
                <a:latin typeface="+mj-ea"/>
                <a:ea typeface="+mj-ea"/>
              </a:rPr>
              <a:t>しない</a:t>
            </a:r>
            <a:endParaRPr kumimoji="1" lang="ja-JP" altLang="en-US" sz="800" dirty="0">
              <a:solidFill>
                <a:schemeClr val="accent2"/>
              </a:solidFill>
              <a:latin typeface="+mj-ea"/>
              <a:ea typeface="+mj-ea"/>
            </a:endParaRPr>
          </a:p>
        </p:txBody>
      </p:sp>
      <p:sp>
        <p:nvSpPr>
          <p:cNvPr id="68" name="テキスト ボックス 67"/>
          <p:cNvSpPr txBox="1"/>
          <p:nvPr/>
        </p:nvSpPr>
        <p:spPr>
          <a:xfrm>
            <a:off x="106359" y="882929"/>
            <a:ext cx="3603030" cy="289441"/>
          </a:xfrm>
          <a:prstGeom prst="roundRect">
            <a:avLst/>
          </a:prstGeom>
          <a:ln>
            <a:prstDash val="sysDot"/>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100" dirty="0" smtClean="0">
                <a:solidFill>
                  <a:prstClr val="black"/>
                </a:solidFill>
                <a:latin typeface="HG丸ｺﾞｼｯｸM-PRO" pitchFamily="50" charset="-128"/>
                <a:ea typeface="HG丸ｺﾞｼｯｸM-PRO" pitchFamily="50" charset="-128"/>
              </a:rPr>
              <a:t>利用者の要介護度に応じた基本サービス費</a:t>
            </a:r>
            <a:endParaRPr lang="en-US" altLang="ja-JP" sz="1100" dirty="0" smtClean="0">
              <a:solidFill>
                <a:prstClr val="black"/>
              </a:solidFill>
              <a:latin typeface="HG丸ｺﾞｼｯｸM-PRO" pitchFamily="50" charset="-128"/>
              <a:ea typeface="HG丸ｺﾞｼｯｸM-PRO" pitchFamily="50" charset="-128"/>
            </a:endParaRPr>
          </a:p>
        </p:txBody>
      </p:sp>
      <p:sp>
        <p:nvSpPr>
          <p:cNvPr id="26" name="正方形/長方形 25"/>
          <p:cNvSpPr/>
          <p:nvPr/>
        </p:nvSpPr>
        <p:spPr>
          <a:xfrm>
            <a:off x="11874" y="604768"/>
            <a:ext cx="9108504" cy="4264392"/>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角丸四角形 68"/>
          <p:cNvSpPr/>
          <p:nvPr/>
        </p:nvSpPr>
        <p:spPr>
          <a:xfrm>
            <a:off x="11876" y="4917418"/>
            <a:ext cx="9096629" cy="1916832"/>
          </a:xfrm>
          <a:prstGeom prst="roundRect">
            <a:avLst>
              <a:gd name="adj" fmla="val 0"/>
            </a:avLst>
          </a:prstGeom>
          <a:ln w="12700">
            <a:solidFill>
              <a:schemeClr val="tx1"/>
            </a:solidFill>
          </a:ln>
        </p:spPr>
        <p:style>
          <a:lnRef idx="2">
            <a:schemeClr val="accent2"/>
          </a:lnRef>
          <a:fillRef idx="1">
            <a:schemeClr val="lt1"/>
          </a:fillRef>
          <a:effectRef idx="0">
            <a:schemeClr val="accent2"/>
          </a:effectRef>
          <a:fontRef idx="minor">
            <a:schemeClr val="dk1"/>
          </a:fontRef>
        </p:style>
        <p:txBody>
          <a:bodyPr lIns="91194" tIns="45599" rIns="91194" bIns="45599" rtlCol="0" anchor="ctr"/>
          <a:lstStyle/>
          <a:p>
            <a:pPr algn="ctr"/>
            <a:endParaRPr lang="ja-JP" altLang="en-US" sz="1000" dirty="0">
              <a:solidFill>
                <a:prstClr val="black"/>
              </a:solidFill>
            </a:endParaRPr>
          </a:p>
        </p:txBody>
      </p:sp>
      <p:sp>
        <p:nvSpPr>
          <p:cNvPr id="70" name="テキスト ボックス 69"/>
          <p:cNvSpPr txBox="1"/>
          <p:nvPr/>
        </p:nvSpPr>
        <p:spPr>
          <a:xfrm>
            <a:off x="145785" y="4983445"/>
            <a:ext cx="8866722" cy="307514"/>
          </a:xfrm>
          <a:prstGeom prst="rect">
            <a:avLst/>
          </a:prstGeom>
          <a:noFill/>
          <a:ln>
            <a:noFill/>
            <a:prstDash val="dash"/>
          </a:ln>
        </p:spPr>
        <p:txBody>
          <a:bodyPr wrap="square" lIns="91181" tIns="45590" rIns="91181" bIns="45590" rtlCol="0">
            <a:spAutoFit/>
          </a:bodyPr>
          <a:lstStyle/>
          <a:p>
            <a:r>
              <a:rPr lang="ja-JP" altLang="en-US" sz="1400" dirty="0" smtClean="0">
                <a:solidFill>
                  <a:prstClr val="black"/>
                </a:solidFill>
                <a:latin typeface="ＭＳ ゴシック" pitchFamily="49" charset="-128"/>
                <a:ea typeface="ＭＳ ゴシック" pitchFamily="49" charset="-128"/>
              </a:rPr>
              <a:t>　　　　　　　　　　　　　　　　　　　　　　　　　　　</a:t>
            </a:r>
            <a:endParaRPr lang="en-US" altLang="ja-JP" sz="1400" dirty="0" smtClean="0">
              <a:solidFill>
                <a:prstClr val="black"/>
              </a:solidFill>
              <a:latin typeface="ＭＳ ゴシック" pitchFamily="49" charset="-128"/>
              <a:ea typeface="ＭＳ ゴシック" pitchFamily="49" charset="-128"/>
            </a:endParaRPr>
          </a:p>
        </p:txBody>
      </p:sp>
      <p:graphicFrame>
        <p:nvGraphicFramePr>
          <p:cNvPr id="71" name="表 70"/>
          <p:cNvGraphicFramePr>
            <a:graphicFrameLocks noGrp="1"/>
          </p:cNvGraphicFramePr>
          <p:nvPr>
            <p:extLst>
              <p:ext uri="{D42A27DB-BD31-4B8C-83A1-F6EECF244321}">
                <p14:modId xmlns:p14="http://schemas.microsoft.com/office/powerpoint/2010/main" val="2046411044"/>
              </p:ext>
            </p:extLst>
          </p:nvPr>
        </p:nvGraphicFramePr>
        <p:xfrm>
          <a:off x="185051" y="4983440"/>
          <a:ext cx="4638664" cy="1813560"/>
        </p:xfrm>
        <a:graphic>
          <a:graphicData uri="http://schemas.openxmlformats.org/drawingml/2006/table">
            <a:tbl>
              <a:tblPr firstRow="1" bandRow="1">
                <a:tableStyleId>{5940675A-B579-460E-94D1-54222C63F5DA}</a:tableStyleId>
              </a:tblPr>
              <a:tblGrid>
                <a:gridCol w="1194807"/>
                <a:gridCol w="1757070"/>
                <a:gridCol w="1686787"/>
              </a:tblGrid>
              <a:tr h="144016">
                <a:tc rowSpan="2">
                  <a:txBody>
                    <a:bodyPr/>
                    <a:lstStyle/>
                    <a:p>
                      <a:pPr algn="ctr"/>
                      <a:endParaRPr kumimoji="1" lang="ja-JP" altLang="en-US" sz="1100" dirty="0"/>
                    </a:p>
                  </a:txBody>
                  <a:tcPr anchor="ctr"/>
                </a:tc>
                <a:tc gridSpan="2">
                  <a:txBody>
                    <a:bodyPr/>
                    <a:lstStyle/>
                    <a:p>
                      <a:pPr algn="ctr"/>
                      <a:r>
                        <a:rPr kumimoji="1" lang="ja-JP" altLang="en-US" sz="1100" b="0" dirty="0" smtClean="0">
                          <a:ea typeface="ＤＨＰ特太ゴシック体" pitchFamily="2" charset="-128"/>
                        </a:rPr>
                        <a:t>一体型事業所</a:t>
                      </a:r>
                      <a:endParaRPr kumimoji="1" lang="ja-JP" altLang="en-US" sz="1100" b="0" dirty="0">
                        <a:ea typeface="ＤＨＰ特太ゴシック体" pitchFamily="2" charset="-128"/>
                      </a:endParaRPr>
                    </a:p>
                  </a:txBody>
                  <a:tcPr anchor="ctr"/>
                </a:tc>
                <a:tc hMerge="1">
                  <a:txBody>
                    <a:bodyPr/>
                    <a:lstStyle/>
                    <a:p>
                      <a:endParaRPr kumimoji="1" lang="ja-JP" altLang="en-US" sz="1400" dirty="0"/>
                    </a:p>
                  </a:txBody>
                  <a:tcPr/>
                </a:tc>
              </a:tr>
              <a:tr h="157728">
                <a:tc vMerge="1">
                  <a:txBody>
                    <a:bodyPr/>
                    <a:lstStyle/>
                    <a:p>
                      <a:pPr algn="ctr"/>
                      <a:endParaRPr kumimoji="1" lang="ja-JP" altLang="en-US" sz="1400" dirty="0"/>
                    </a:p>
                  </a:txBody>
                  <a:tcPr anchor="ctr"/>
                </a:tc>
                <a:tc>
                  <a:txBody>
                    <a:bodyPr/>
                    <a:lstStyle/>
                    <a:p>
                      <a:pPr algn="ctr"/>
                      <a:r>
                        <a:rPr kumimoji="1" lang="ja-JP" altLang="en-US" sz="1100" b="0" dirty="0" smtClean="0"/>
                        <a:t>介護・看護利用者</a:t>
                      </a:r>
                      <a:endParaRPr kumimoji="1" lang="ja-JP" altLang="en-US" sz="1100" b="0" dirty="0"/>
                    </a:p>
                  </a:txBody>
                  <a:tcPr anchor="ctr">
                    <a:noFill/>
                  </a:tcPr>
                </a:tc>
                <a:tc>
                  <a:txBody>
                    <a:bodyPr/>
                    <a:lstStyle/>
                    <a:p>
                      <a:pPr algn="ctr"/>
                      <a:r>
                        <a:rPr lang="ja-JP" altLang="en-US" sz="1100" b="0" dirty="0" smtClean="0"/>
                        <a:t>介護利用者</a:t>
                      </a:r>
                      <a:endParaRPr lang="ja-JP" altLang="en-US" sz="1100" b="0" dirty="0"/>
                    </a:p>
                  </a:txBody>
                  <a:tcPr anchor="ctr">
                    <a:noFill/>
                  </a:tcPr>
                </a:tc>
              </a:tr>
              <a:tr h="257171">
                <a:tc>
                  <a:txBody>
                    <a:bodyPr/>
                    <a:lstStyle/>
                    <a:p>
                      <a:pPr algn="ctr"/>
                      <a:r>
                        <a:rPr kumimoji="1" lang="ja-JP" altLang="en-US" sz="1100" dirty="0" smtClean="0"/>
                        <a:t>要介護１</a:t>
                      </a:r>
                      <a:endParaRPr kumimoji="1" lang="ja-JP" altLang="en-US" sz="1100" dirty="0"/>
                    </a:p>
                  </a:txBody>
                  <a:tcPr anchor="ctr"/>
                </a:tc>
                <a:tc>
                  <a:txBody>
                    <a:bodyPr/>
                    <a:lstStyle/>
                    <a:p>
                      <a:pPr algn="ctr"/>
                      <a:r>
                        <a:rPr kumimoji="1" lang="ja-JP" altLang="en-US" sz="1100" b="0" dirty="0" smtClean="0"/>
                        <a:t>９，３２３単位</a:t>
                      </a:r>
                      <a:endParaRPr kumimoji="1" lang="ja-JP" altLang="en-US" sz="1100" b="0" dirty="0"/>
                    </a:p>
                  </a:txBody>
                  <a:tcPr anchor="ctr">
                    <a:solidFill>
                      <a:schemeClr val="accent2">
                        <a:lumMod val="40000"/>
                        <a:lumOff val="60000"/>
                      </a:schemeClr>
                    </a:solidFill>
                  </a:tcPr>
                </a:tc>
                <a:tc>
                  <a:txBody>
                    <a:bodyPr/>
                    <a:lstStyle/>
                    <a:p>
                      <a:pPr algn="ctr"/>
                      <a:r>
                        <a:rPr lang="ja-JP" altLang="en-US" sz="1100" b="0" dirty="0" smtClean="0"/>
                        <a:t>６，７０７単位</a:t>
                      </a:r>
                      <a:endParaRPr lang="ja-JP" altLang="en-US" sz="1100" b="0" dirty="0"/>
                    </a:p>
                  </a:txBody>
                  <a:tcPr anchor="ctr">
                    <a:solidFill>
                      <a:schemeClr val="accent5">
                        <a:lumMod val="40000"/>
                        <a:lumOff val="60000"/>
                      </a:schemeClr>
                    </a:solidFill>
                  </a:tcPr>
                </a:tc>
              </a:tr>
              <a:tr h="257171">
                <a:tc>
                  <a:txBody>
                    <a:bodyPr/>
                    <a:lstStyle/>
                    <a:p>
                      <a:pPr algn="ctr"/>
                      <a:r>
                        <a:rPr kumimoji="1" lang="ja-JP" altLang="en-US" sz="1100" dirty="0" smtClean="0"/>
                        <a:t>要介護２</a:t>
                      </a:r>
                      <a:endParaRPr kumimoji="1" lang="ja-JP" altLang="en-US" sz="1100" dirty="0"/>
                    </a:p>
                  </a:txBody>
                  <a:tcPr anchor="ctr"/>
                </a:tc>
                <a:tc>
                  <a:txBody>
                    <a:bodyPr/>
                    <a:lstStyle/>
                    <a:p>
                      <a:pPr algn="ctr"/>
                      <a:r>
                        <a:rPr kumimoji="1" lang="ja-JP" altLang="en-US" sz="1100" b="0" dirty="0" smtClean="0"/>
                        <a:t>１３，９９９単位</a:t>
                      </a:r>
                      <a:endParaRPr kumimoji="1" lang="ja-JP" altLang="en-US" sz="1100" b="0" dirty="0"/>
                    </a:p>
                  </a:txBody>
                  <a:tcPr anchor="ctr">
                    <a:solidFill>
                      <a:schemeClr val="accent2">
                        <a:lumMod val="40000"/>
                        <a:lumOff val="60000"/>
                      </a:schemeClr>
                    </a:solidFill>
                  </a:tcPr>
                </a:tc>
                <a:tc>
                  <a:txBody>
                    <a:bodyPr/>
                    <a:lstStyle/>
                    <a:p>
                      <a:pPr algn="ctr"/>
                      <a:r>
                        <a:rPr lang="ja-JP" altLang="en-US" sz="1100" b="0" dirty="0" smtClean="0"/>
                        <a:t>１１，１８２単位</a:t>
                      </a:r>
                      <a:endParaRPr lang="ja-JP" altLang="en-US" sz="1100" b="0" dirty="0"/>
                    </a:p>
                  </a:txBody>
                  <a:tcPr anchor="ctr">
                    <a:solidFill>
                      <a:schemeClr val="accent5">
                        <a:lumMod val="40000"/>
                        <a:lumOff val="60000"/>
                      </a:schemeClr>
                    </a:solidFill>
                  </a:tcPr>
                </a:tc>
              </a:tr>
              <a:tr h="257171">
                <a:tc>
                  <a:txBody>
                    <a:bodyPr/>
                    <a:lstStyle/>
                    <a:p>
                      <a:pPr algn="ctr"/>
                      <a:r>
                        <a:rPr kumimoji="1" lang="ja-JP" altLang="en-US" sz="1100" dirty="0" smtClean="0"/>
                        <a:t>要介護３</a:t>
                      </a:r>
                      <a:endParaRPr kumimoji="1" lang="ja-JP" altLang="en-US" sz="1100" dirty="0"/>
                    </a:p>
                  </a:txBody>
                  <a:tcPr anchor="ctr"/>
                </a:tc>
                <a:tc>
                  <a:txBody>
                    <a:bodyPr/>
                    <a:lstStyle/>
                    <a:p>
                      <a:pPr algn="ctr"/>
                      <a:r>
                        <a:rPr kumimoji="1" lang="ja-JP" altLang="en-US" sz="1100" b="0" dirty="0" smtClean="0"/>
                        <a:t>２０，８３８単位</a:t>
                      </a:r>
                      <a:endParaRPr kumimoji="1" lang="ja-JP" altLang="en-US" sz="1100" b="0" dirty="0"/>
                    </a:p>
                  </a:txBody>
                  <a:tcPr anchor="ctr">
                    <a:solidFill>
                      <a:schemeClr val="accent2">
                        <a:lumMod val="40000"/>
                        <a:lumOff val="60000"/>
                      </a:schemeClr>
                    </a:solidFill>
                  </a:tcPr>
                </a:tc>
                <a:tc>
                  <a:txBody>
                    <a:bodyPr/>
                    <a:lstStyle/>
                    <a:p>
                      <a:pPr algn="ctr"/>
                      <a:r>
                        <a:rPr lang="ja-JP" altLang="en-US" sz="1100" b="0" dirty="0" smtClean="0"/>
                        <a:t>１７，９００単位</a:t>
                      </a:r>
                      <a:endParaRPr lang="ja-JP" altLang="en-US" sz="1100" b="0" dirty="0"/>
                    </a:p>
                  </a:txBody>
                  <a:tcPr anchor="ctr">
                    <a:solidFill>
                      <a:schemeClr val="accent5">
                        <a:lumMod val="40000"/>
                        <a:lumOff val="60000"/>
                      </a:schemeClr>
                    </a:solidFill>
                  </a:tcPr>
                </a:tc>
              </a:tr>
              <a:tr h="257171">
                <a:tc>
                  <a:txBody>
                    <a:bodyPr/>
                    <a:lstStyle/>
                    <a:p>
                      <a:pPr algn="ctr"/>
                      <a:r>
                        <a:rPr kumimoji="1" lang="ja-JP" altLang="en-US" sz="1100" dirty="0" smtClean="0"/>
                        <a:t>要介護４</a:t>
                      </a:r>
                      <a:endParaRPr kumimoji="1" lang="ja-JP" altLang="en-US" sz="1100" dirty="0"/>
                    </a:p>
                  </a:txBody>
                  <a:tcPr anchor="ctr"/>
                </a:tc>
                <a:tc>
                  <a:txBody>
                    <a:bodyPr/>
                    <a:lstStyle/>
                    <a:p>
                      <a:pPr algn="ctr"/>
                      <a:r>
                        <a:rPr kumimoji="1" lang="ja-JP" altLang="en-US" sz="1100" b="0" dirty="0" smtClean="0"/>
                        <a:t>２５，４５４単位</a:t>
                      </a:r>
                      <a:endParaRPr kumimoji="1" lang="ja-JP" altLang="en-US" sz="1100" b="0" dirty="0"/>
                    </a:p>
                  </a:txBody>
                  <a:tcPr anchor="ctr">
                    <a:solidFill>
                      <a:schemeClr val="accent2">
                        <a:lumMod val="40000"/>
                        <a:lumOff val="60000"/>
                      </a:schemeClr>
                    </a:solidFill>
                  </a:tcPr>
                </a:tc>
                <a:tc>
                  <a:txBody>
                    <a:bodyPr/>
                    <a:lstStyle/>
                    <a:p>
                      <a:pPr algn="ctr"/>
                      <a:r>
                        <a:rPr lang="ja-JP" altLang="en-US" sz="1100" b="0" dirty="0" smtClean="0"/>
                        <a:t>２２，３７５単位</a:t>
                      </a:r>
                      <a:endParaRPr lang="ja-JP" altLang="en-US" sz="1100" b="0" dirty="0"/>
                    </a:p>
                  </a:txBody>
                  <a:tcPr anchor="ctr">
                    <a:solidFill>
                      <a:schemeClr val="accent5">
                        <a:lumMod val="40000"/>
                        <a:lumOff val="60000"/>
                      </a:schemeClr>
                    </a:solidFill>
                  </a:tcPr>
                </a:tc>
              </a:tr>
              <a:tr h="257171">
                <a:tc>
                  <a:txBody>
                    <a:bodyPr/>
                    <a:lstStyle/>
                    <a:p>
                      <a:pPr algn="ctr"/>
                      <a:r>
                        <a:rPr kumimoji="1" lang="ja-JP" altLang="en-US" sz="1100" dirty="0" smtClean="0"/>
                        <a:t>要介護５</a:t>
                      </a:r>
                      <a:endParaRPr kumimoji="1" lang="ja-JP" altLang="en-US" sz="1100" dirty="0"/>
                    </a:p>
                  </a:txBody>
                  <a:tcPr anchor="ctr"/>
                </a:tc>
                <a:tc>
                  <a:txBody>
                    <a:bodyPr/>
                    <a:lstStyle/>
                    <a:p>
                      <a:pPr algn="ctr"/>
                      <a:r>
                        <a:rPr kumimoji="1" lang="ja-JP" altLang="en-US" sz="1100" b="0" dirty="0" smtClean="0"/>
                        <a:t>３０，６２３単位</a:t>
                      </a:r>
                      <a:endParaRPr kumimoji="1" lang="ja-JP" altLang="en-US" sz="1100" b="0" dirty="0"/>
                    </a:p>
                  </a:txBody>
                  <a:tcPr anchor="ctr">
                    <a:solidFill>
                      <a:schemeClr val="accent2">
                        <a:lumMod val="40000"/>
                        <a:lumOff val="60000"/>
                      </a:schemeClr>
                    </a:solidFill>
                  </a:tcPr>
                </a:tc>
                <a:tc>
                  <a:txBody>
                    <a:bodyPr/>
                    <a:lstStyle/>
                    <a:p>
                      <a:pPr algn="ctr"/>
                      <a:r>
                        <a:rPr lang="ja-JP" altLang="en-US" sz="1100" b="0" dirty="0" smtClean="0"/>
                        <a:t>２６，８５０単位</a:t>
                      </a:r>
                      <a:endParaRPr lang="ja-JP" altLang="en-US" sz="1100" b="0" dirty="0"/>
                    </a:p>
                  </a:txBody>
                  <a:tcPr anchor="ctr">
                    <a:solidFill>
                      <a:schemeClr val="accent5">
                        <a:lumMod val="40000"/>
                        <a:lumOff val="60000"/>
                      </a:schemeClr>
                    </a:solidFill>
                  </a:tcPr>
                </a:tc>
              </a:tr>
            </a:tbl>
          </a:graphicData>
        </a:graphic>
      </p:graphicFrame>
      <p:graphicFrame>
        <p:nvGraphicFramePr>
          <p:cNvPr id="72" name="表 71"/>
          <p:cNvGraphicFramePr>
            <a:graphicFrameLocks noGrp="1"/>
          </p:cNvGraphicFramePr>
          <p:nvPr>
            <p:extLst>
              <p:ext uri="{D42A27DB-BD31-4B8C-83A1-F6EECF244321}">
                <p14:modId xmlns:p14="http://schemas.microsoft.com/office/powerpoint/2010/main" val="238000917"/>
              </p:ext>
            </p:extLst>
          </p:nvPr>
        </p:nvGraphicFramePr>
        <p:xfrm>
          <a:off x="5236690" y="4983440"/>
          <a:ext cx="1656184" cy="1813560"/>
        </p:xfrm>
        <a:graphic>
          <a:graphicData uri="http://schemas.openxmlformats.org/drawingml/2006/table">
            <a:tbl>
              <a:tblPr firstRow="1" bandRow="1">
                <a:tableStyleId>{5940675A-B579-460E-94D1-54222C63F5DA}</a:tableStyleId>
              </a:tblPr>
              <a:tblGrid>
                <a:gridCol w="1656184"/>
              </a:tblGrid>
              <a:tr h="144016">
                <a:tc>
                  <a:txBody>
                    <a:bodyPr/>
                    <a:lstStyle/>
                    <a:p>
                      <a:pPr algn="ctr"/>
                      <a:r>
                        <a:rPr kumimoji="1" lang="ja-JP" altLang="en-US" sz="1100" dirty="0" smtClean="0">
                          <a:ea typeface="ＤＨＰ特太ゴシック体" pitchFamily="2" charset="-128"/>
                        </a:rPr>
                        <a:t>連携型事業所</a:t>
                      </a:r>
                      <a:endParaRPr kumimoji="1" lang="ja-JP" altLang="en-US" sz="1100" dirty="0">
                        <a:ea typeface="ＤＨＰ特太ゴシック体" pitchFamily="2" charset="-128"/>
                      </a:endParaRPr>
                    </a:p>
                  </a:txBody>
                  <a:tcPr anchor="ctr"/>
                </a:tc>
              </a:tr>
              <a:tr h="157728">
                <a:tc>
                  <a:txBody>
                    <a:bodyPr/>
                    <a:lstStyle/>
                    <a:p>
                      <a:pPr algn="ctr"/>
                      <a:r>
                        <a:rPr lang="ja-JP" altLang="en-US" sz="1100" dirty="0" smtClean="0"/>
                        <a:t>介護分を評価</a:t>
                      </a:r>
                      <a:endParaRPr lang="ja-JP" altLang="en-US" sz="1100" dirty="0"/>
                    </a:p>
                  </a:txBody>
                  <a:tcPr anchor="ctr">
                    <a:noFill/>
                  </a:tcPr>
                </a:tc>
              </a:tr>
              <a:tr h="257171">
                <a:tc>
                  <a:txBody>
                    <a:bodyPr/>
                    <a:lstStyle/>
                    <a:p>
                      <a:pPr algn="ctr"/>
                      <a:r>
                        <a:rPr lang="ja-JP" altLang="en-US" sz="1100" b="0" dirty="0" smtClean="0"/>
                        <a:t>６，７０７単位</a:t>
                      </a:r>
                      <a:endParaRPr lang="ja-JP" altLang="en-US" sz="1100" b="0" dirty="0"/>
                    </a:p>
                  </a:txBody>
                  <a:tcPr anchor="ctr">
                    <a:solidFill>
                      <a:schemeClr val="accent5">
                        <a:lumMod val="40000"/>
                        <a:lumOff val="60000"/>
                      </a:schemeClr>
                    </a:solidFill>
                  </a:tcPr>
                </a:tc>
              </a:tr>
              <a:tr h="257171">
                <a:tc>
                  <a:txBody>
                    <a:bodyPr/>
                    <a:lstStyle/>
                    <a:p>
                      <a:pPr algn="ctr"/>
                      <a:r>
                        <a:rPr lang="ja-JP" altLang="en-US" sz="1100" b="0" dirty="0" smtClean="0"/>
                        <a:t>１１，１８２単位</a:t>
                      </a:r>
                      <a:endParaRPr lang="ja-JP" altLang="en-US" sz="1100" b="0" dirty="0"/>
                    </a:p>
                  </a:txBody>
                  <a:tcPr anchor="ctr">
                    <a:solidFill>
                      <a:schemeClr val="accent5">
                        <a:lumMod val="40000"/>
                        <a:lumOff val="60000"/>
                      </a:schemeClr>
                    </a:solidFill>
                  </a:tcPr>
                </a:tc>
              </a:tr>
              <a:tr h="257171">
                <a:tc>
                  <a:txBody>
                    <a:bodyPr/>
                    <a:lstStyle/>
                    <a:p>
                      <a:pPr algn="ctr"/>
                      <a:r>
                        <a:rPr lang="ja-JP" altLang="en-US" sz="1100" b="0" dirty="0" smtClean="0"/>
                        <a:t>１７，９００単位</a:t>
                      </a:r>
                      <a:endParaRPr lang="ja-JP" altLang="en-US" sz="1100" b="0" dirty="0"/>
                    </a:p>
                  </a:txBody>
                  <a:tcPr anchor="ctr">
                    <a:solidFill>
                      <a:schemeClr val="accent5">
                        <a:lumMod val="40000"/>
                        <a:lumOff val="60000"/>
                      </a:schemeClr>
                    </a:solidFill>
                  </a:tcPr>
                </a:tc>
              </a:tr>
              <a:tr h="257171">
                <a:tc>
                  <a:txBody>
                    <a:bodyPr/>
                    <a:lstStyle/>
                    <a:p>
                      <a:pPr algn="ctr"/>
                      <a:r>
                        <a:rPr lang="ja-JP" altLang="en-US" sz="1100" b="0" dirty="0" smtClean="0"/>
                        <a:t>２２，３７５単位</a:t>
                      </a:r>
                      <a:endParaRPr lang="ja-JP" altLang="en-US" sz="1100" b="0" dirty="0"/>
                    </a:p>
                  </a:txBody>
                  <a:tcPr anchor="ctr">
                    <a:solidFill>
                      <a:schemeClr val="accent5">
                        <a:lumMod val="40000"/>
                        <a:lumOff val="60000"/>
                      </a:schemeClr>
                    </a:solidFill>
                  </a:tcPr>
                </a:tc>
              </a:tr>
              <a:tr h="257171">
                <a:tc>
                  <a:txBody>
                    <a:bodyPr/>
                    <a:lstStyle/>
                    <a:p>
                      <a:pPr algn="ctr"/>
                      <a:r>
                        <a:rPr lang="ja-JP" altLang="en-US" sz="1100" b="0" dirty="0" smtClean="0"/>
                        <a:t>２６，８５０単位</a:t>
                      </a:r>
                      <a:endParaRPr lang="ja-JP" altLang="en-US" sz="1100" b="0" dirty="0"/>
                    </a:p>
                  </a:txBody>
                  <a:tcPr anchor="ctr">
                    <a:solidFill>
                      <a:schemeClr val="accent5">
                        <a:lumMod val="40000"/>
                        <a:lumOff val="60000"/>
                      </a:schemeClr>
                    </a:solidFill>
                  </a:tcPr>
                </a:tc>
              </a:tr>
            </a:tbl>
          </a:graphicData>
        </a:graphic>
      </p:graphicFrame>
      <p:graphicFrame>
        <p:nvGraphicFramePr>
          <p:cNvPr id="73" name="表 72"/>
          <p:cNvGraphicFramePr>
            <a:graphicFrameLocks noGrp="1"/>
          </p:cNvGraphicFramePr>
          <p:nvPr>
            <p:extLst>
              <p:ext uri="{D42A27DB-BD31-4B8C-83A1-F6EECF244321}">
                <p14:modId xmlns:p14="http://schemas.microsoft.com/office/powerpoint/2010/main" val="996541194"/>
              </p:ext>
            </p:extLst>
          </p:nvPr>
        </p:nvGraphicFramePr>
        <p:xfrm>
          <a:off x="7472716" y="5516073"/>
          <a:ext cx="1296144" cy="1281747"/>
        </p:xfrm>
        <a:graphic>
          <a:graphicData uri="http://schemas.openxmlformats.org/drawingml/2006/table">
            <a:tbl>
              <a:tblPr firstRow="1" bandRow="1">
                <a:tableStyleId>{5940675A-B579-460E-94D1-54222C63F5DA}</a:tableStyleId>
              </a:tblPr>
              <a:tblGrid>
                <a:gridCol w="1296144"/>
              </a:tblGrid>
              <a:tr h="999525">
                <a:tc>
                  <a:txBody>
                    <a:bodyPr/>
                    <a:lstStyle/>
                    <a:p>
                      <a:pPr algn="ctr"/>
                      <a:r>
                        <a:rPr kumimoji="1" lang="ja-JP" altLang="en-US" sz="1100" b="0" dirty="0" smtClean="0"/>
                        <a:t>２，９３５単位</a:t>
                      </a:r>
                      <a:endParaRPr kumimoji="1" lang="ja-JP" altLang="en-US" sz="1100" b="0" dirty="0"/>
                    </a:p>
                  </a:txBody>
                  <a:tcPr anchor="ctr">
                    <a:solidFill>
                      <a:schemeClr val="accent2">
                        <a:lumMod val="40000"/>
                        <a:lumOff val="60000"/>
                      </a:schemeClr>
                    </a:solidFill>
                  </a:tcPr>
                </a:tc>
              </a:tr>
              <a:tr h="282222">
                <a:tc>
                  <a:txBody>
                    <a:bodyPr/>
                    <a:lstStyle/>
                    <a:p>
                      <a:pPr algn="ctr"/>
                      <a:r>
                        <a:rPr kumimoji="1" lang="ja-JP" altLang="en-US" sz="1100" b="0" dirty="0" smtClean="0"/>
                        <a:t>３，７３５単位</a:t>
                      </a:r>
                      <a:endParaRPr kumimoji="1" lang="ja-JP" altLang="en-US" sz="1100" b="0" dirty="0"/>
                    </a:p>
                  </a:txBody>
                  <a:tcPr anchor="ctr">
                    <a:solidFill>
                      <a:schemeClr val="accent2">
                        <a:lumMod val="40000"/>
                        <a:lumOff val="60000"/>
                      </a:schemeClr>
                    </a:solidFill>
                  </a:tcPr>
                </a:tc>
              </a:tr>
            </a:tbl>
          </a:graphicData>
        </a:graphic>
      </p:graphicFrame>
      <p:sp>
        <p:nvSpPr>
          <p:cNvPr id="74" name="テキスト ボックス 73"/>
          <p:cNvSpPr txBox="1"/>
          <p:nvPr/>
        </p:nvSpPr>
        <p:spPr>
          <a:xfrm>
            <a:off x="7097819" y="4917420"/>
            <a:ext cx="1848218" cy="577081"/>
          </a:xfrm>
          <a:prstGeom prst="rect">
            <a:avLst/>
          </a:prstGeom>
          <a:noFill/>
        </p:spPr>
        <p:txBody>
          <a:bodyPr wrap="square" rtlCol="0">
            <a:spAutoFit/>
          </a:bodyPr>
          <a:lstStyle/>
          <a:p>
            <a:pPr algn="ctr"/>
            <a:r>
              <a:rPr lang="ja-JP" altLang="en-US" sz="1050" dirty="0" smtClean="0">
                <a:solidFill>
                  <a:prstClr val="black"/>
                </a:solidFill>
                <a:latin typeface="+mj-ea"/>
                <a:ea typeface="+mj-ea"/>
              </a:rPr>
              <a:t>連携先訪問看護事業所を</a:t>
            </a:r>
            <a:endParaRPr lang="en-US" altLang="ja-JP" sz="1050" dirty="0" smtClean="0">
              <a:solidFill>
                <a:prstClr val="black"/>
              </a:solidFill>
              <a:latin typeface="+mj-ea"/>
              <a:ea typeface="+mj-ea"/>
            </a:endParaRPr>
          </a:p>
          <a:p>
            <a:pPr algn="ctr"/>
            <a:r>
              <a:rPr lang="ja-JP" altLang="en-US" sz="1050" dirty="0" smtClean="0">
                <a:solidFill>
                  <a:prstClr val="black"/>
                </a:solidFill>
                <a:latin typeface="+mj-ea"/>
                <a:ea typeface="+mj-ea"/>
              </a:rPr>
              <a:t>利用する場合の訪問看護費</a:t>
            </a:r>
            <a:endParaRPr lang="en-US" altLang="ja-JP" sz="1050" dirty="0" smtClean="0">
              <a:solidFill>
                <a:prstClr val="black"/>
              </a:solidFill>
              <a:latin typeface="+mj-ea"/>
              <a:ea typeface="+mj-ea"/>
            </a:endParaRPr>
          </a:p>
          <a:p>
            <a:pPr algn="ctr"/>
            <a:r>
              <a:rPr lang="ja-JP" altLang="en-US" sz="1050" dirty="0" smtClean="0">
                <a:solidFill>
                  <a:prstClr val="black"/>
                </a:solidFill>
                <a:latin typeface="+mj-ea"/>
                <a:ea typeface="+mj-ea"/>
              </a:rPr>
              <a:t>（連携先で算定）</a:t>
            </a:r>
            <a:endParaRPr lang="ja-JP" altLang="en-US" sz="1050" dirty="0">
              <a:solidFill>
                <a:prstClr val="black"/>
              </a:solidFill>
              <a:latin typeface="+mj-ea"/>
              <a:ea typeface="+mj-ea"/>
            </a:endParaRPr>
          </a:p>
        </p:txBody>
      </p:sp>
      <p:sp>
        <p:nvSpPr>
          <p:cNvPr id="75" name="十字形 74"/>
          <p:cNvSpPr>
            <a:spLocks noChangeAspect="1"/>
          </p:cNvSpPr>
          <p:nvPr/>
        </p:nvSpPr>
        <p:spPr>
          <a:xfrm>
            <a:off x="6964881" y="5951107"/>
            <a:ext cx="328514" cy="328479"/>
          </a:xfrm>
          <a:prstGeom prst="plus">
            <a:avLst>
              <a:gd name="adj" fmla="val 3677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7" name="正方形/長方形 26"/>
          <p:cNvSpPr/>
          <p:nvPr/>
        </p:nvSpPr>
        <p:spPr>
          <a:xfrm>
            <a:off x="696201" y="4033788"/>
            <a:ext cx="2381346" cy="475333"/>
          </a:xfrm>
          <a:prstGeom prst="rect">
            <a:avLst/>
          </a:prstGeom>
          <a:solidFill>
            <a:schemeClr val="bg1"/>
          </a:solidFill>
          <a:ln>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dirty="0" smtClean="0">
                <a:solidFill>
                  <a:sysClr val="windowText" lastClr="000000"/>
                </a:solidFill>
              </a:rPr>
              <a:t>基本報酬は事業所の形態及び</a:t>
            </a:r>
            <a:endParaRPr kumimoji="1" lang="en-US" altLang="ja-JP" sz="1050" dirty="0" smtClean="0">
              <a:solidFill>
                <a:sysClr val="windowText" lastClr="000000"/>
              </a:solidFill>
            </a:endParaRPr>
          </a:p>
          <a:p>
            <a:pPr algn="ctr"/>
            <a:r>
              <a:rPr kumimoji="1" lang="ja-JP" altLang="en-US" sz="1050" dirty="0" smtClean="0">
                <a:solidFill>
                  <a:sysClr val="windowText" lastClr="000000"/>
                </a:solidFill>
              </a:rPr>
              <a:t>訪問看護の利用の有無により異なる</a:t>
            </a:r>
            <a:endParaRPr kumimoji="1" lang="en-US" altLang="ja-JP" sz="1050" dirty="0" smtClean="0">
              <a:solidFill>
                <a:sysClr val="windowText" lastClr="000000"/>
              </a:solidFill>
            </a:endParaRPr>
          </a:p>
          <a:p>
            <a:pPr algn="ctr"/>
            <a:r>
              <a:rPr kumimoji="1" lang="ja-JP" altLang="en-US" sz="1050" dirty="0" smtClean="0">
                <a:solidFill>
                  <a:sysClr val="windowText" lastClr="000000"/>
                </a:solidFill>
              </a:rPr>
              <a:t>（下図参照）</a:t>
            </a:r>
            <a:endParaRPr kumimoji="1" lang="ja-JP" altLang="en-US" sz="1050" dirty="0">
              <a:solidFill>
                <a:sysClr val="windowText" lastClr="000000"/>
              </a:solidFill>
            </a:endParaRPr>
          </a:p>
        </p:txBody>
      </p:sp>
      <p:sp>
        <p:nvSpPr>
          <p:cNvPr id="76" name="四角形吹き出し 75"/>
          <p:cNvSpPr/>
          <p:nvPr/>
        </p:nvSpPr>
        <p:spPr>
          <a:xfrm>
            <a:off x="1187625" y="3140968"/>
            <a:ext cx="2405853" cy="634320"/>
          </a:xfrm>
          <a:prstGeom prst="wedgeRectCallout">
            <a:avLst>
              <a:gd name="adj1" fmla="val 2345"/>
              <a:gd name="adj2" fmla="val -95030"/>
            </a:avLst>
          </a:prstGeom>
          <a:solidFill>
            <a:schemeClr val="bg1"/>
          </a:solid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smtClean="0">
                <a:solidFill>
                  <a:schemeClr val="tx2"/>
                </a:solidFill>
                <a:latin typeface="+mj-ea"/>
                <a:ea typeface="+mj-ea"/>
              </a:rPr>
              <a:t>要介護度に応じて全ての者に算定される部分</a:t>
            </a:r>
            <a:endParaRPr lang="en-US" altLang="ja-JP" sz="900" dirty="0" smtClean="0">
              <a:solidFill>
                <a:schemeClr val="tx2"/>
              </a:solidFill>
              <a:latin typeface="+mj-ea"/>
              <a:ea typeface="+mj-ea"/>
            </a:endParaRPr>
          </a:p>
          <a:p>
            <a:r>
              <a:rPr lang="ja-JP" altLang="en-US" sz="900" dirty="0" smtClean="0">
                <a:solidFill>
                  <a:schemeClr val="tx2"/>
                </a:solidFill>
                <a:latin typeface="+mj-ea"/>
                <a:ea typeface="+mj-ea"/>
              </a:rPr>
              <a:t>　○定期巡回サービス</a:t>
            </a:r>
            <a:endParaRPr lang="en-US" altLang="ja-JP" sz="900" dirty="0" smtClean="0">
              <a:solidFill>
                <a:schemeClr val="tx2"/>
              </a:solidFill>
              <a:latin typeface="+mj-ea"/>
              <a:ea typeface="+mj-ea"/>
            </a:endParaRPr>
          </a:p>
          <a:p>
            <a:r>
              <a:rPr lang="ja-JP" altLang="en-US" sz="900" dirty="0" smtClean="0">
                <a:solidFill>
                  <a:schemeClr val="tx2"/>
                </a:solidFill>
                <a:latin typeface="+mj-ea"/>
                <a:ea typeface="+mj-ea"/>
              </a:rPr>
              <a:t>　○随時の対応サービス</a:t>
            </a:r>
            <a:endParaRPr lang="en-US" altLang="ja-JP" sz="900" dirty="0" smtClean="0">
              <a:solidFill>
                <a:schemeClr val="tx2"/>
              </a:solidFill>
              <a:latin typeface="+mj-ea"/>
              <a:ea typeface="+mj-ea"/>
            </a:endParaRPr>
          </a:p>
          <a:p>
            <a:r>
              <a:rPr lang="ja-JP" altLang="en-US" sz="900" dirty="0" smtClean="0">
                <a:solidFill>
                  <a:schemeClr val="tx2"/>
                </a:solidFill>
                <a:latin typeface="+mj-ea"/>
                <a:ea typeface="+mj-ea"/>
              </a:rPr>
              <a:t>　○看護職員による定期的なアセスメント</a:t>
            </a:r>
            <a:endParaRPr lang="en-US" altLang="ja-JP" sz="900" dirty="0" smtClean="0">
              <a:solidFill>
                <a:schemeClr val="tx2"/>
              </a:solidFill>
              <a:latin typeface="+mj-ea"/>
              <a:ea typeface="+mj-ea"/>
            </a:endParaRPr>
          </a:p>
        </p:txBody>
      </p:sp>
      <p:sp>
        <p:nvSpPr>
          <p:cNvPr id="32" name="正方形/長方形 31"/>
          <p:cNvSpPr/>
          <p:nvPr/>
        </p:nvSpPr>
        <p:spPr>
          <a:xfrm>
            <a:off x="7199367" y="596938"/>
            <a:ext cx="1944763" cy="253916"/>
          </a:xfrm>
          <a:prstGeom prst="rect">
            <a:avLst/>
          </a:prstGeom>
        </p:spPr>
        <p:txBody>
          <a:bodyPr wrap="none">
            <a:spAutoFit/>
          </a:bodyPr>
          <a:lstStyle/>
          <a:p>
            <a:r>
              <a:rPr lang="en-US" altLang="ja-JP" sz="1050" dirty="0">
                <a:latin typeface="+mj-ea"/>
              </a:rPr>
              <a:t>※</a:t>
            </a:r>
            <a:r>
              <a:rPr lang="ja-JP" altLang="en-US" sz="1050" dirty="0" smtClean="0">
                <a:latin typeface="+mj-ea"/>
              </a:rPr>
              <a:t>加算</a:t>
            </a:r>
            <a:r>
              <a:rPr lang="ja-JP" altLang="en-US" sz="1050" dirty="0">
                <a:latin typeface="+mj-ea"/>
              </a:rPr>
              <a:t>・減算は主なものを記載</a:t>
            </a:r>
          </a:p>
        </p:txBody>
      </p:sp>
      <p:sp>
        <p:nvSpPr>
          <p:cNvPr id="48" name="正方形/長方形 47"/>
          <p:cNvSpPr>
            <a:spLocks noChangeAspect="1"/>
          </p:cNvSpPr>
          <p:nvPr/>
        </p:nvSpPr>
        <p:spPr>
          <a:xfrm>
            <a:off x="7373994" y="4598349"/>
            <a:ext cx="237615" cy="112860"/>
          </a:xfrm>
          <a:prstGeom prst="rect">
            <a:avLst/>
          </a:prstGeom>
          <a:pattFill prst="pct10">
            <a:fgClr>
              <a:schemeClr val="tx1"/>
            </a:fgClr>
            <a:bgClr>
              <a:schemeClr val="bg1"/>
            </a:bgClr>
          </a:pattFill>
          <a:ln w="6350"/>
        </p:spPr>
        <p:style>
          <a:lnRef idx="2">
            <a:schemeClr val="dk1"/>
          </a:lnRef>
          <a:fillRef idx="1">
            <a:schemeClr val="lt1"/>
          </a:fillRef>
          <a:effectRef idx="0">
            <a:schemeClr val="dk1"/>
          </a:effectRef>
          <a:fontRef idx="minor">
            <a:schemeClr val="dk1"/>
          </a:fontRef>
        </p:style>
        <p:txBody>
          <a:bodyPr wrap="square" rtlCol="0" anchor="ctr">
            <a:noAutofit/>
          </a:bodyPr>
          <a:lstStyle/>
          <a:p>
            <a:endParaRPr lang="en-US" altLang="ja-JP" sz="1050" dirty="0" smtClean="0">
              <a:solidFill>
                <a:prstClr val="black"/>
              </a:solidFill>
              <a:latin typeface="HG丸ｺﾞｼｯｸM-PRO" pitchFamily="50" charset="-128"/>
              <a:ea typeface="HG丸ｺﾞｼｯｸM-PRO" pitchFamily="50" charset="-128"/>
            </a:endParaRPr>
          </a:p>
        </p:txBody>
      </p:sp>
      <p:sp>
        <p:nvSpPr>
          <p:cNvPr id="51" name="正方形/長方形 50"/>
          <p:cNvSpPr/>
          <p:nvPr/>
        </p:nvSpPr>
        <p:spPr>
          <a:xfrm>
            <a:off x="0" y="-2"/>
            <a:ext cx="9144000" cy="35926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HG丸ｺﾞｼｯｸM-PRO" panose="020F0600000000000000" pitchFamily="50" charset="-128"/>
                <a:ea typeface="HG丸ｺﾞｼｯｸM-PRO" panose="020F0600000000000000" pitchFamily="50" charset="-128"/>
              </a:rPr>
              <a:t>定期巡回･随時対応サービス</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の介護報酬</a:t>
            </a:r>
            <a:endParaRPr lang="ja-JP" altLang="en-US" sz="20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8" name="正方形/長方形 17"/>
          <p:cNvSpPr/>
          <p:nvPr/>
        </p:nvSpPr>
        <p:spPr>
          <a:xfrm>
            <a:off x="11876" y="450882"/>
            <a:ext cx="5568237" cy="307777"/>
          </a:xfrm>
          <a:prstGeom prst="rect">
            <a:avLst/>
          </a:prstGeom>
          <a:solidFill>
            <a:schemeClr val="bg1"/>
          </a:solidFill>
          <a:ln>
            <a:solidFill>
              <a:schemeClr val="tx1"/>
            </a:solidFill>
          </a:ln>
        </p:spPr>
        <p:txBody>
          <a:bodyPr wrap="square">
            <a:spAutoFit/>
          </a:bodyPr>
          <a:lstStyle/>
          <a:p>
            <a:pPr algn="ctr"/>
            <a:r>
              <a:rPr lang="ja-JP" altLang="en-US" sz="1400" dirty="0">
                <a:latin typeface="HG丸ｺﾞｼｯｸM-PRO" panose="020F0600000000000000" pitchFamily="50" charset="-128"/>
                <a:ea typeface="HG丸ｺﾞｼｯｸM-PRO" panose="020F0600000000000000" pitchFamily="50" charset="-128"/>
              </a:rPr>
              <a:t>指定定期巡回・随時対応型訪問介護看護のイメージ（</a:t>
            </a:r>
            <a:r>
              <a:rPr lang="en-US" altLang="ja-JP" sz="1400" dirty="0">
                <a:latin typeface="HG丸ｺﾞｼｯｸM-PRO" panose="020F0600000000000000" pitchFamily="50" charset="-128"/>
                <a:ea typeface="HG丸ｺﾞｼｯｸM-PRO" panose="020F0600000000000000" pitchFamily="50" charset="-128"/>
              </a:rPr>
              <a:t>1</a:t>
            </a:r>
            <a:r>
              <a:rPr lang="ja-JP" altLang="en-US" sz="1400" dirty="0">
                <a:latin typeface="HG丸ｺﾞｼｯｸM-PRO" panose="020F0600000000000000" pitchFamily="50" charset="-128"/>
                <a:ea typeface="HG丸ｺﾞｼｯｸM-PRO" panose="020F0600000000000000" pitchFamily="50" charset="-128"/>
              </a:rPr>
              <a:t>月あたり）</a:t>
            </a:r>
          </a:p>
        </p:txBody>
      </p:sp>
      <p:sp>
        <p:nvSpPr>
          <p:cNvPr id="56" name="正方形/長方形 55"/>
          <p:cNvSpPr/>
          <p:nvPr/>
        </p:nvSpPr>
        <p:spPr>
          <a:xfrm rot="5400000">
            <a:off x="-155094" y="6414874"/>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311</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7779524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角丸四角形 14"/>
          <p:cNvSpPr/>
          <p:nvPr/>
        </p:nvSpPr>
        <p:spPr>
          <a:xfrm>
            <a:off x="99136" y="3221269"/>
            <a:ext cx="8928000" cy="2736000"/>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anchor="t" anchorCtr="0"/>
          <a:lstStyle/>
          <a:p>
            <a:pPr marL="177800" indent="-177800">
              <a:defRPr/>
            </a:pPr>
            <a:endParaRPr lang="en-US" altLang="ja-JP" sz="1200" dirty="0" smtClean="0">
              <a:solidFill>
                <a:prstClr val="black"/>
              </a:solidFill>
              <a:latin typeface="ＭＳ ゴシック" pitchFamily="49" charset="-128"/>
              <a:ea typeface="ＭＳ ゴシック" pitchFamily="49" charset="-128"/>
            </a:endParaRPr>
          </a:p>
          <a:p>
            <a:pPr marL="177800" indent="-177800">
              <a:defRPr/>
            </a:pPr>
            <a:endParaRPr lang="en-US" altLang="ja-JP" sz="800" dirty="0" smtClean="0">
              <a:solidFill>
                <a:prstClr val="black"/>
              </a:solidFill>
              <a:latin typeface="ＭＳ ゴシック" pitchFamily="49" charset="-128"/>
              <a:ea typeface="ＭＳ ゴシック" pitchFamily="49" charset="-128"/>
            </a:endParaRPr>
          </a:p>
          <a:p>
            <a:pPr marL="174625" indent="-174625" algn="just">
              <a:defRPr/>
            </a:pPr>
            <a:r>
              <a:rPr lang="ja-JP" altLang="ja-JP" sz="1400" dirty="0" smtClean="0"/>
              <a:t>○</a:t>
            </a:r>
            <a:r>
              <a:rPr lang="ja-JP" altLang="ja-JP" sz="1400" dirty="0"/>
              <a:t>　平成</a:t>
            </a:r>
            <a:r>
              <a:rPr lang="en-US" altLang="ja-JP" sz="1400" dirty="0">
                <a:latin typeface="+mn-ea"/>
              </a:rPr>
              <a:t>25</a:t>
            </a:r>
            <a:r>
              <a:rPr lang="ja-JP" altLang="ja-JP" sz="1400" dirty="0">
                <a:latin typeface="+mn-ea"/>
              </a:rPr>
              <a:t>年</a:t>
            </a:r>
            <a:r>
              <a:rPr lang="en-US" altLang="ja-JP" sz="1400" dirty="0">
                <a:latin typeface="+mn-ea"/>
              </a:rPr>
              <a:t>9</a:t>
            </a:r>
            <a:r>
              <a:rPr lang="ja-JP" altLang="ja-JP" sz="1400" dirty="0">
                <a:latin typeface="+mn-ea"/>
              </a:rPr>
              <a:t>月末日現在、定期巡回・随時対応型訪問介護看護は、</a:t>
            </a:r>
            <a:r>
              <a:rPr lang="en-US" altLang="ja-JP" sz="1400" dirty="0">
                <a:latin typeface="+mn-ea"/>
              </a:rPr>
              <a:t>166</a:t>
            </a:r>
            <a:r>
              <a:rPr lang="ja-JP" altLang="ja-JP" sz="1400" dirty="0">
                <a:latin typeface="+mn-ea"/>
              </a:rPr>
              <a:t>保険者で</a:t>
            </a:r>
            <a:r>
              <a:rPr lang="en-US" altLang="ja-JP" sz="1400" dirty="0">
                <a:latin typeface="+mn-ea"/>
              </a:rPr>
              <a:t>335</a:t>
            </a:r>
            <a:r>
              <a:rPr lang="ja-JP" altLang="ja-JP" sz="1400" dirty="0">
                <a:latin typeface="+mn-ea"/>
              </a:rPr>
              <a:t>事業所が指定を受け、</a:t>
            </a:r>
            <a:r>
              <a:rPr lang="en-US" altLang="ja-JP" sz="1400" dirty="0">
                <a:latin typeface="+mn-ea"/>
              </a:rPr>
              <a:t>4,261</a:t>
            </a:r>
            <a:r>
              <a:rPr lang="ja-JP" altLang="ja-JP" sz="1400" dirty="0">
                <a:latin typeface="+mn-ea"/>
              </a:rPr>
              <a:t>人が利用している。サービスの普及は徐々には進んでいるものの必ずしも十分ではなく、更にサービスを普及していくためには、市町村、事業者、介護支援専門員等が、サービスについての理解を深めていくとともに、地域のニーズを正しく把握していくことが重要である。また、看護職員の確保や訪問看護事業所との連携が参入の障壁の一つと言われている。</a:t>
            </a:r>
          </a:p>
          <a:p>
            <a:r>
              <a:rPr lang="en-US" altLang="ja-JP" sz="1400" dirty="0">
                <a:latin typeface="+mn-ea"/>
              </a:rPr>
              <a:t> </a:t>
            </a:r>
            <a:endParaRPr lang="ja-JP" altLang="ja-JP" sz="1400" dirty="0">
              <a:latin typeface="+mn-ea"/>
            </a:endParaRPr>
          </a:p>
          <a:p>
            <a:pPr marL="174625" indent="-174625"/>
            <a:r>
              <a:rPr lang="ja-JP" altLang="ja-JP" sz="1400" dirty="0">
                <a:latin typeface="+mn-ea"/>
              </a:rPr>
              <a:t>○　定期巡回・随時対応型訪問介護看護の普及を図るため、地方自治体や事業者、介護支援専門員、看護関係者を中心に、サービスの普及啓発を行っていくことが重要である。また、定期</a:t>
            </a:r>
            <a:r>
              <a:rPr lang="ja-JP" altLang="ja-JP" sz="1400" dirty="0"/>
              <a:t>巡回・随時対応サービス事業所と訪問看護事業所との連携の在り方等を検討していくことが必要である。なお、介護サービスと看護サービスを一体的に提供かつ運営がなされている事業所の設置を促進する方策を検討していくことが必要であるとの意見があった</a:t>
            </a:r>
            <a:r>
              <a:rPr lang="ja-JP" altLang="ja-JP" sz="1400" dirty="0" smtClean="0"/>
              <a:t>。</a:t>
            </a:r>
            <a:endParaRPr lang="en-US" altLang="ja-JP" sz="1400" dirty="0">
              <a:solidFill>
                <a:prstClr val="black"/>
              </a:solidFill>
              <a:latin typeface="ＭＳ ゴシック" pitchFamily="49" charset="-128"/>
              <a:ea typeface="ＭＳ ゴシック" pitchFamily="49" charset="-128"/>
            </a:endParaRPr>
          </a:p>
          <a:p>
            <a:pPr marL="266700" indent="-266700">
              <a:defRPr/>
            </a:pPr>
            <a:endParaRPr lang="en-US" altLang="ja-JP" sz="1400" dirty="0">
              <a:solidFill>
                <a:prstClr val="black"/>
              </a:solidFill>
              <a:latin typeface="ＭＳ ゴシック" pitchFamily="49" charset="-128"/>
              <a:ea typeface="ＭＳ ゴシック" pitchFamily="49" charset="-128"/>
            </a:endParaRPr>
          </a:p>
          <a:p>
            <a:pPr marL="177800" indent="-177800">
              <a:defRPr/>
            </a:pPr>
            <a:endParaRPr lang="en-US" altLang="ja-JP" sz="1400" dirty="0">
              <a:solidFill>
                <a:srgbClr val="FF0000"/>
              </a:solidFill>
              <a:latin typeface="ＭＳ ゴシック" pitchFamily="49" charset="-128"/>
              <a:ea typeface="ＭＳ ゴシック" pitchFamily="49" charset="-128"/>
            </a:endParaRPr>
          </a:p>
        </p:txBody>
      </p:sp>
      <p:sp>
        <p:nvSpPr>
          <p:cNvPr id="8" name="角丸四角形 7"/>
          <p:cNvSpPr/>
          <p:nvPr/>
        </p:nvSpPr>
        <p:spPr>
          <a:xfrm>
            <a:off x="251520" y="2996952"/>
            <a:ext cx="4316170" cy="36004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latin typeface="HGP創英角ｺﾞｼｯｸUB" pitchFamily="50" charset="-128"/>
                <a:ea typeface="HGP創英角ｺﾞｼｯｸUB" pitchFamily="50" charset="-128"/>
              </a:rPr>
              <a:t>平成２５年１２月　介護</a:t>
            </a:r>
            <a:r>
              <a:rPr lang="ja-JP" altLang="en-US" sz="1600" dirty="0">
                <a:solidFill>
                  <a:prstClr val="black"/>
                </a:solidFill>
                <a:latin typeface="HGP創英角ｺﾞｼｯｸUB" pitchFamily="50" charset="-128"/>
                <a:ea typeface="HGP創英角ｺﾞｼｯｸUB" pitchFamily="50" charset="-128"/>
              </a:rPr>
              <a:t>保険</a:t>
            </a:r>
            <a:r>
              <a:rPr lang="ja-JP" altLang="en-US" sz="1600" dirty="0" smtClean="0">
                <a:solidFill>
                  <a:prstClr val="black"/>
                </a:solidFill>
                <a:latin typeface="HGP創英角ｺﾞｼｯｸUB" pitchFamily="50" charset="-128"/>
                <a:ea typeface="HGP創英角ｺﾞｼｯｸUB" pitchFamily="50" charset="-128"/>
              </a:rPr>
              <a:t>部会　意見書（抄）</a:t>
            </a:r>
            <a:endParaRPr lang="ja-JP" altLang="en-US" sz="1600" dirty="0">
              <a:solidFill>
                <a:prstClr val="black"/>
              </a:solidFill>
              <a:latin typeface="HGP創英角ｺﾞｼｯｸUB" pitchFamily="50" charset="-128"/>
              <a:ea typeface="HGP創英角ｺﾞｼｯｸUB" pitchFamily="50" charset="-128"/>
            </a:endParaRPr>
          </a:p>
        </p:txBody>
      </p:sp>
      <p:sp>
        <p:nvSpPr>
          <p:cNvPr id="6" name="角丸四角形 5"/>
          <p:cNvSpPr/>
          <p:nvPr/>
        </p:nvSpPr>
        <p:spPr>
          <a:xfrm>
            <a:off x="99136" y="1061029"/>
            <a:ext cx="8928000" cy="1719899"/>
          </a:xfrm>
          <a:prstGeom prst="roundRect">
            <a:avLst>
              <a:gd name="adj" fmla="val 0"/>
            </a:avLst>
          </a:prstGeom>
          <a:ln/>
        </p:spPr>
        <p:style>
          <a:lnRef idx="2">
            <a:schemeClr val="dk1"/>
          </a:lnRef>
          <a:fillRef idx="1">
            <a:schemeClr val="lt1"/>
          </a:fillRef>
          <a:effectRef idx="0">
            <a:schemeClr val="dk1"/>
          </a:effectRef>
          <a:fontRef idx="minor">
            <a:schemeClr val="dk1"/>
          </a:fontRef>
        </p:style>
        <p:txBody>
          <a:bodyPr anchor="ctr" anchorCtr="0"/>
          <a:lstStyle/>
          <a:p>
            <a:pPr marL="4763" indent="-4763" algn="just">
              <a:defRPr/>
            </a:pPr>
            <a:r>
              <a:rPr lang="en-US" altLang="ja-JP" sz="1400" dirty="0" smtClean="0">
                <a:solidFill>
                  <a:schemeClr val="tx1"/>
                </a:solidFill>
              </a:rPr>
              <a:t>Ⅲ</a:t>
            </a:r>
            <a:r>
              <a:rPr lang="ja-JP" altLang="en-US" sz="1400" dirty="0" smtClean="0">
                <a:solidFill>
                  <a:schemeClr val="tx1"/>
                </a:solidFill>
              </a:rPr>
              <a:t>　今後の課題</a:t>
            </a:r>
            <a:endParaRPr lang="en-US" altLang="ja-JP" sz="1400" dirty="0" smtClean="0">
              <a:solidFill>
                <a:schemeClr val="tx1"/>
              </a:solidFill>
            </a:endParaRPr>
          </a:p>
          <a:p>
            <a:pPr marL="4763" indent="-4763" algn="just">
              <a:defRPr/>
            </a:pPr>
            <a:endParaRPr lang="en-US" altLang="ja-JP" sz="1400" dirty="0">
              <a:solidFill>
                <a:schemeClr val="tx1"/>
              </a:solidFill>
            </a:endParaRPr>
          </a:p>
          <a:p>
            <a:pPr marL="180975" indent="-180975" algn="just">
              <a:defRPr/>
            </a:pPr>
            <a:r>
              <a:rPr lang="ja-JP" altLang="en-US" sz="1400" dirty="0" smtClean="0">
                <a:solidFill>
                  <a:schemeClr val="tx1"/>
                </a:solidFill>
              </a:rPr>
              <a:t>○　集合</a:t>
            </a:r>
            <a:r>
              <a:rPr lang="ja-JP" altLang="en-US" sz="1400" dirty="0">
                <a:solidFill>
                  <a:schemeClr val="tx1"/>
                </a:solidFill>
              </a:rPr>
              <a:t>住宅における訪問系サービスの提供の在り方については、適切に実態把握を行い、必要に応じて適宜見直しを行う</a:t>
            </a:r>
            <a:r>
              <a:rPr lang="ja-JP" altLang="en-US" sz="1400" dirty="0" smtClean="0">
                <a:solidFill>
                  <a:schemeClr val="tx1"/>
                </a:solidFill>
              </a:rPr>
              <a:t>。</a:t>
            </a:r>
            <a:endParaRPr lang="en-US" altLang="ja-JP" sz="1400" dirty="0" smtClean="0">
              <a:solidFill>
                <a:schemeClr val="tx1"/>
              </a:solidFill>
            </a:endParaRPr>
          </a:p>
          <a:p>
            <a:pPr marL="180975" indent="-180975" algn="just">
              <a:defRPr/>
            </a:pPr>
            <a:r>
              <a:rPr lang="ja-JP" altLang="en-US" sz="1400" dirty="0" smtClean="0">
                <a:solidFill>
                  <a:schemeClr val="tx1"/>
                </a:solidFill>
              </a:rPr>
              <a:t>○　サービス付き</a:t>
            </a:r>
            <a:r>
              <a:rPr lang="ja-JP" altLang="en-US" sz="1400" dirty="0">
                <a:solidFill>
                  <a:schemeClr val="tx1"/>
                </a:solidFill>
              </a:rPr>
              <a:t>高齢者向け住宅や、定期巡回・随時対応サービス、複合型サービスの実施状況について、適切に実態把握を行い、必要に応じて適宜見直しを行う</a:t>
            </a:r>
            <a:r>
              <a:rPr lang="ja-JP" altLang="en-US" sz="1400" dirty="0" smtClean="0">
                <a:solidFill>
                  <a:schemeClr val="tx1"/>
                </a:solidFill>
              </a:rPr>
              <a:t>。</a:t>
            </a:r>
            <a:endParaRPr lang="en-US" altLang="ja-JP" sz="1400" dirty="0" smtClean="0">
              <a:solidFill>
                <a:schemeClr val="tx1"/>
              </a:solidFill>
            </a:endParaRPr>
          </a:p>
        </p:txBody>
      </p:sp>
      <p:sp>
        <p:nvSpPr>
          <p:cNvPr id="9" name="角丸四角形 8"/>
          <p:cNvSpPr/>
          <p:nvPr/>
        </p:nvSpPr>
        <p:spPr>
          <a:xfrm>
            <a:off x="251520" y="836712"/>
            <a:ext cx="4896544" cy="360040"/>
          </a:xfrm>
          <a:prstGeom prst="roundRect">
            <a:avLst/>
          </a:prstGeom>
          <a:solidFill>
            <a:schemeClr val="accent1">
              <a:lumMod val="20000"/>
              <a:lumOff val="80000"/>
            </a:schemeClr>
          </a:solidFill>
          <a:ln w="6350"/>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smtClean="0">
                <a:solidFill>
                  <a:prstClr val="black"/>
                </a:solidFill>
                <a:latin typeface="HGP創英角ｺﾞｼｯｸUB" pitchFamily="50" charset="-128"/>
                <a:ea typeface="HGP創英角ｺﾞｼｯｸUB" pitchFamily="50" charset="-128"/>
              </a:rPr>
              <a:t>平成</a:t>
            </a:r>
            <a:r>
              <a:rPr lang="ja-JP" altLang="en-US" sz="1600" dirty="0">
                <a:solidFill>
                  <a:prstClr val="black"/>
                </a:solidFill>
                <a:latin typeface="HGP創英角ｺﾞｼｯｸUB" pitchFamily="50" charset="-128"/>
                <a:ea typeface="HGP創英角ｺﾞｼｯｸUB" pitchFamily="50" charset="-128"/>
              </a:rPr>
              <a:t>２３</a:t>
            </a:r>
            <a:r>
              <a:rPr lang="ja-JP" altLang="en-US" sz="1600" dirty="0" smtClean="0">
                <a:solidFill>
                  <a:prstClr val="black"/>
                </a:solidFill>
                <a:latin typeface="HGP創英角ｺﾞｼｯｸUB" pitchFamily="50" charset="-128"/>
                <a:ea typeface="HGP創英角ｺﾞｼｯｸUB" pitchFamily="50" charset="-128"/>
              </a:rPr>
              <a:t>年１２月　介護給付費分科会　</a:t>
            </a:r>
            <a:r>
              <a:rPr lang="ja-JP" altLang="en-US" sz="1600" dirty="0">
                <a:solidFill>
                  <a:prstClr val="black"/>
                </a:solidFill>
                <a:latin typeface="HGP創英角ｺﾞｼｯｸUB" pitchFamily="50" charset="-128"/>
                <a:ea typeface="HGP創英角ｺﾞｼｯｸUB" pitchFamily="50" charset="-128"/>
              </a:rPr>
              <a:t>審議報告</a:t>
            </a:r>
            <a:r>
              <a:rPr lang="ja-JP" altLang="en-US" sz="1600" dirty="0" smtClean="0">
                <a:solidFill>
                  <a:prstClr val="black"/>
                </a:solidFill>
                <a:latin typeface="HGP創英角ｺﾞｼｯｸUB" pitchFamily="50" charset="-128"/>
                <a:ea typeface="HGP創英角ｺﾞｼｯｸUB" pitchFamily="50" charset="-128"/>
              </a:rPr>
              <a:t>（抄）</a:t>
            </a:r>
            <a:endParaRPr lang="ja-JP" altLang="en-US" sz="1600" dirty="0">
              <a:solidFill>
                <a:prstClr val="black"/>
              </a:solidFill>
              <a:latin typeface="HGP創英角ｺﾞｼｯｸUB" pitchFamily="50" charset="-128"/>
              <a:ea typeface="HGP創英角ｺﾞｼｯｸUB" pitchFamily="50" charset="-128"/>
            </a:endParaRPr>
          </a:p>
        </p:txBody>
      </p:sp>
      <p:sp>
        <p:nvSpPr>
          <p:cNvPr id="12" name="スライド番号プレースホルダー 11"/>
          <p:cNvSpPr>
            <a:spLocks noGrp="1"/>
          </p:cNvSpPr>
          <p:nvPr>
            <p:ph type="sldNum" sz="quarter" idx="12"/>
          </p:nvPr>
        </p:nvSpPr>
        <p:spPr>
          <a:xfrm>
            <a:off x="7018140" y="6520259"/>
            <a:ext cx="2133600" cy="365125"/>
          </a:xfrm>
        </p:spPr>
        <p:txBody>
          <a:bodyPr/>
          <a:lstStyle/>
          <a:p>
            <a:fld id="{32927FFD-3D24-4EC2-AEC8-E83A8D96C0AC}" type="slidenum">
              <a:rPr kumimoji="1" lang="ja-JP" altLang="en-US" smtClean="0">
                <a:solidFill>
                  <a:schemeClr val="tx1"/>
                </a:solidFill>
              </a:rPr>
              <a:pPr/>
              <a:t>30</a:t>
            </a:fld>
            <a:endParaRPr kumimoji="1" lang="ja-JP" altLang="en-US">
              <a:solidFill>
                <a:schemeClr val="tx1"/>
              </a:solidFill>
            </a:endParaRPr>
          </a:p>
        </p:txBody>
      </p:sp>
      <p:sp>
        <p:nvSpPr>
          <p:cNvPr id="10" name="タイトル 1"/>
          <p:cNvSpPr txBox="1">
            <a:spLocks/>
          </p:cNvSpPr>
          <p:nvPr/>
        </p:nvSpPr>
        <p:spPr>
          <a:xfrm>
            <a:off x="0" y="0"/>
            <a:ext cx="9144000" cy="504000"/>
          </a:xfrm>
          <a:prstGeom prst="rect">
            <a:avLst/>
          </a:prstGeom>
          <a:solidFill>
            <a:schemeClr val="accent1">
              <a:lumMod val="40000"/>
              <a:lumOff val="60000"/>
            </a:schemeClr>
          </a:solid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dirty="0" smtClean="0"/>
              <a:t>　定期巡回・随時対応サービスに関する部会・分科会における意見</a:t>
            </a:r>
            <a:endParaRPr lang="ja-JP" altLang="en-US" sz="2000" dirty="0"/>
          </a:p>
        </p:txBody>
      </p:sp>
      <p:sp>
        <p:nvSpPr>
          <p:cNvPr id="11" name="正方形/長方形 10"/>
          <p:cNvSpPr/>
          <p:nvPr/>
        </p:nvSpPr>
        <p:spPr>
          <a:xfrm rot="5400000">
            <a:off x="-155319" y="33545"/>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338</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67466182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 2"/>
          <p:cNvSpPr txBox="1">
            <a:spLocks/>
          </p:cNvSpPr>
          <p:nvPr/>
        </p:nvSpPr>
        <p:spPr>
          <a:xfrm>
            <a:off x="282122" y="1124744"/>
            <a:ext cx="8620008" cy="4968552"/>
          </a:xfrm>
          <a:prstGeom prst="rect">
            <a:avLst/>
          </a:prstGeom>
        </p:spPr>
        <p:style>
          <a:lnRef idx="2">
            <a:schemeClr val="dk1"/>
          </a:lnRef>
          <a:fillRef idx="1">
            <a:schemeClr val="lt1"/>
          </a:fillRef>
          <a:effectRef idx="0">
            <a:schemeClr val="dk1"/>
          </a:effectRef>
          <a:fontRef idx="minor">
            <a:schemeClr val="dk1"/>
          </a:fontRef>
        </p:style>
        <p:txBody>
          <a:bodyPr lIns="72000" rIns="108000" bIns="108000" anchor="ctr">
            <a:noAutofit/>
          </a:bodyPr>
          <a:lstStyle>
            <a:lvl1pPr marL="342900" indent="-342900" algn="l" defTabSz="914400" rtl="0" eaLnBrk="1" latinLnBrk="0" hangingPunct="1">
              <a:spcBef>
                <a:spcPct val="20000"/>
              </a:spcBef>
              <a:buFont typeface="Arial" pitchFamily="34" charset="0"/>
              <a:buChar char="•"/>
              <a:defRPr kumimoji="1"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dk1"/>
                </a:solidFill>
                <a:latin typeface="+mn-lt"/>
                <a:ea typeface="+mn-ea"/>
                <a:cs typeface="+mn-cs"/>
              </a:defRPr>
            </a:lvl9pPr>
          </a:lstStyle>
          <a:p>
            <a:pPr marL="177800" lvl="0" indent="-177800" fontAlgn="base">
              <a:spcBef>
                <a:spcPct val="0"/>
              </a:spcBef>
              <a:spcAft>
                <a:spcPct val="0"/>
              </a:spcAft>
              <a:buNone/>
            </a:pPr>
            <a:r>
              <a:rPr lang="ja-JP" altLang="en-US" sz="1800" dirty="0">
                <a:solidFill>
                  <a:schemeClr val="tx1"/>
                </a:solidFill>
                <a:latin typeface="+mj-ea"/>
                <a:ea typeface="+mj-ea"/>
              </a:rPr>
              <a:t>○</a:t>
            </a:r>
            <a:r>
              <a:rPr lang="ja-JP" altLang="en-US" sz="1800" dirty="0" smtClean="0">
                <a:solidFill>
                  <a:schemeClr val="tx1"/>
                </a:solidFill>
                <a:latin typeface="+mj-ea"/>
                <a:ea typeface="+mj-ea"/>
              </a:rPr>
              <a:t>　</a:t>
            </a:r>
            <a:r>
              <a:rPr lang="en-US" altLang="ja-JP" sz="1800" dirty="0" smtClean="0">
                <a:solidFill>
                  <a:schemeClr val="tx1"/>
                </a:solidFill>
                <a:latin typeface="+mj-ea"/>
                <a:ea typeface="+mj-ea"/>
              </a:rPr>
              <a:t>24</a:t>
            </a:r>
            <a:r>
              <a:rPr lang="ja-JP" altLang="en-US" sz="1800" dirty="0">
                <a:solidFill>
                  <a:schemeClr val="tx1"/>
                </a:solidFill>
                <a:latin typeface="+mj-ea"/>
                <a:ea typeface="+mj-ea"/>
              </a:rPr>
              <a:t>時間</a:t>
            </a:r>
            <a:r>
              <a:rPr lang="en-US" altLang="ja-JP" sz="1800" dirty="0">
                <a:solidFill>
                  <a:schemeClr val="tx1"/>
                </a:solidFill>
                <a:latin typeface="+mj-ea"/>
                <a:ea typeface="+mj-ea"/>
              </a:rPr>
              <a:t>365</a:t>
            </a:r>
            <a:r>
              <a:rPr lang="ja-JP" altLang="en-US" sz="1800" dirty="0">
                <a:solidFill>
                  <a:schemeClr val="tx1"/>
                </a:solidFill>
                <a:latin typeface="+mj-ea"/>
                <a:ea typeface="+mj-ea"/>
              </a:rPr>
              <a:t>日</a:t>
            </a:r>
            <a:r>
              <a:rPr lang="ja-JP" altLang="en-US" sz="1800" dirty="0" smtClean="0">
                <a:solidFill>
                  <a:schemeClr val="tx1"/>
                </a:solidFill>
                <a:latin typeface="+mj-ea"/>
                <a:ea typeface="+mj-ea"/>
              </a:rPr>
              <a:t>対応できる機能を維持しつつ、サービス提供実態に則った体制とする観点から、</a:t>
            </a:r>
            <a:r>
              <a:rPr lang="ja-JP" altLang="en-US" sz="1800" dirty="0" smtClean="0">
                <a:solidFill>
                  <a:schemeClr val="tx1"/>
                </a:solidFill>
                <a:latin typeface="+mj-ea"/>
              </a:rPr>
              <a:t>訪問</a:t>
            </a:r>
            <a:r>
              <a:rPr lang="ja-JP" altLang="en-US" sz="1800" dirty="0">
                <a:solidFill>
                  <a:schemeClr val="tx1"/>
                </a:solidFill>
                <a:latin typeface="+mj-ea"/>
              </a:rPr>
              <a:t>看護事業所との</a:t>
            </a:r>
            <a:r>
              <a:rPr lang="ja-JP" altLang="en-US" sz="1800" dirty="0" smtClean="0">
                <a:solidFill>
                  <a:schemeClr val="tx1"/>
                </a:solidFill>
                <a:latin typeface="+mj-ea"/>
              </a:rPr>
              <a:t>連携</a:t>
            </a:r>
            <a:r>
              <a:rPr lang="ja-JP" altLang="en-US" sz="1800" dirty="0">
                <a:solidFill>
                  <a:schemeClr val="tx1"/>
                </a:solidFill>
                <a:latin typeface="+mj-ea"/>
              </a:rPr>
              <a:t>、</a:t>
            </a:r>
            <a:r>
              <a:rPr lang="ja-JP" altLang="en-US" sz="1800" dirty="0" smtClean="0">
                <a:solidFill>
                  <a:schemeClr val="tx1"/>
                </a:solidFill>
                <a:latin typeface="+mj-ea"/>
                <a:ea typeface="+mj-ea"/>
              </a:rPr>
              <a:t>看護職員の配置要件、看護師によるアセスメントについてどう考えるか。</a:t>
            </a:r>
          </a:p>
          <a:p>
            <a:pPr marL="177800" lvl="0" indent="-177800" fontAlgn="base">
              <a:spcBef>
                <a:spcPct val="0"/>
              </a:spcBef>
              <a:spcAft>
                <a:spcPct val="0"/>
              </a:spcAft>
              <a:buNone/>
            </a:pPr>
            <a:endParaRPr lang="en-US" altLang="ja-JP" sz="1050" dirty="0" smtClean="0">
              <a:solidFill>
                <a:schemeClr val="tx1"/>
              </a:solidFill>
              <a:latin typeface="+mj-ea"/>
              <a:ea typeface="+mj-ea"/>
            </a:endParaRPr>
          </a:p>
          <a:p>
            <a:pPr marL="177800" lvl="0" indent="-177800" fontAlgn="base">
              <a:spcBef>
                <a:spcPct val="0"/>
              </a:spcBef>
              <a:spcAft>
                <a:spcPct val="0"/>
              </a:spcAft>
              <a:buNone/>
            </a:pPr>
            <a:r>
              <a:rPr lang="ja-JP" altLang="en-US" sz="1800" dirty="0">
                <a:solidFill>
                  <a:schemeClr val="tx1"/>
                </a:solidFill>
                <a:latin typeface="+mj-ea"/>
                <a:ea typeface="+mj-ea"/>
              </a:rPr>
              <a:t>○　通所サービス利用時の報酬算定（減算）についてどう考えるか。</a:t>
            </a:r>
            <a:endParaRPr lang="en-US" altLang="ja-JP" sz="1800" dirty="0">
              <a:solidFill>
                <a:schemeClr val="tx1"/>
              </a:solidFill>
              <a:latin typeface="+mj-ea"/>
              <a:ea typeface="+mj-ea"/>
            </a:endParaRPr>
          </a:p>
          <a:p>
            <a:pPr marL="177800" lvl="0" indent="-177800" fontAlgn="base">
              <a:spcBef>
                <a:spcPct val="0"/>
              </a:spcBef>
              <a:spcAft>
                <a:spcPct val="0"/>
              </a:spcAft>
              <a:buNone/>
            </a:pPr>
            <a:endParaRPr lang="en-US" altLang="ja-JP" sz="1050" dirty="0">
              <a:solidFill>
                <a:schemeClr val="tx1"/>
              </a:solidFill>
              <a:latin typeface="+mj-ea"/>
              <a:ea typeface="+mj-ea"/>
            </a:endParaRPr>
          </a:p>
          <a:p>
            <a:pPr marL="177800" lvl="0" indent="-177800" fontAlgn="base">
              <a:spcBef>
                <a:spcPct val="0"/>
              </a:spcBef>
              <a:spcAft>
                <a:spcPct val="0"/>
              </a:spcAft>
              <a:buNone/>
            </a:pPr>
            <a:r>
              <a:rPr lang="ja-JP" altLang="en-US" sz="1800" dirty="0">
                <a:solidFill>
                  <a:schemeClr val="tx1"/>
                </a:solidFill>
                <a:latin typeface="+mj-ea"/>
                <a:ea typeface="+mj-ea"/>
              </a:rPr>
              <a:t>○　看取りに取り組む体制づくりを、さらにどう進めていくか。</a:t>
            </a:r>
            <a:endParaRPr lang="en-US" altLang="ja-JP" sz="1800" dirty="0">
              <a:solidFill>
                <a:schemeClr val="tx1"/>
              </a:solidFill>
              <a:latin typeface="+mj-ea"/>
              <a:ea typeface="+mj-ea"/>
            </a:endParaRPr>
          </a:p>
          <a:p>
            <a:pPr marL="177800" lvl="0" indent="-177800" fontAlgn="base">
              <a:spcBef>
                <a:spcPct val="0"/>
              </a:spcBef>
              <a:spcAft>
                <a:spcPct val="0"/>
              </a:spcAft>
              <a:buNone/>
            </a:pPr>
            <a:endParaRPr lang="en-US" altLang="ja-JP" sz="800" dirty="0" smtClean="0">
              <a:solidFill>
                <a:schemeClr val="tx1"/>
              </a:solidFill>
              <a:latin typeface="+mj-ea"/>
              <a:ea typeface="+mj-ea"/>
            </a:endParaRPr>
          </a:p>
          <a:p>
            <a:pPr marL="177800" indent="-177800" fontAlgn="base">
              <a:spcBef>
                <a:spcPct val="0"/>
              </a:spcBef>
              <a:spcAft>
                <a:spcPct val="0"/>
              </a:spcAft>
              <a:buNone/>
            </a:pPr>
            <a:r>
              <a:rPr lang="ja-JP" altLang="en-US" sz="1800" dirty="0">
                <a:solidFill>
                  <a:schemeClr val="tx1"/>
                </a:solidFill>
                <a:latin typeface="+mj-ea"/>
                <a:ea typeface="+mj-ea"/>
              </a:rPr>
              <a:t>○　</a:t>
            </a:r>
            <a:r>
              <a:rPr lang="ja-JP" altLang="en-US" sz="1800" dirty="0" smtClean="0">
                <a:solidFill>
                  <a:schemeClr val="tx1"/>
                </a:solidFill>
                <a:latin typeface="+mj-ea"/>
                <a:ea typeface="+mj-ea"/>
              </a:rPr>
              <a:t>こうしたことと、区分</a:t>
            </a:r>
            <a:r>
              <a:rPr lang="ja-JP" altLang="en-US" sz="1800" dirty="0">
                <a:solidFill>
                  <a:schemeClr val="tx1"/>
                </a:solidFill>
                <a:latin typeface="+mj-ea"/>
                <a:ea typeface="+mj-ea"/>
              </a:rPr>
              <a:t>支給限度基</a:t>
            </a:r>
            <a:r>
              <a:rPr lang="ja-JP" altLang="en-US" sz="1800" dirty="0" smtClean="0">
                <a:solidFill>
                  <a:schemeClr val="tx1"/>
                </a:solidFill>
                <a:latin typeface="+mj-ea"/>
                <a:ea typeface="+mj-ea"/>
              </a:rPr>
              <a:t>準額との関係について</a:t>
            </a:r>
            <a:r>
              <a:rPr lang="ja-JP" altLang="en-US" sz="1800" dirty="0">
                <a:solidFill>
                  <a:schemeClr val="tx1"/>
                </a:solidFill>
                <a:latin typeface="+mj-ea"/>
                <a:ea typeface="+mj-ea"/>
              </a:rPr>
              <a:t>どう考えるか。</a:t>
            </a:r>
            <a:endParaRPr lang="en-US" altLang="ja-JP" sz="1800" dirty="0">
              <a:solidFill>
                <a:schemeClr val="tx1"/>
              </a:solidFill>
              <a:latin typeface="+mj-ea"/>
              <a:ea typeface="+mj-ea"/>
            </a:endParaRPr>
          </a:p>
          <a:p>
            <a:pPr marL="177800" lvl="0" indent="-177800" fontAlgn="base">
              <a:spcBef>
                <a:spcPct val="0"/>
              </a:spcBef>
              <a:spcAft>
                <a:spcPct val="0"/>
              </a:spcAft>
              <a:buNone/>
            </a:pPr>
            <a:endParaRPr lang="en-US" altLang="ja-JP" sz="1050" dirty="0" smtClean="0">
              <a:solidFill>
                <a:schemeClr val="tx1"/>
              </a:solidFill>
              <a:latin typeface="+mj-ea"/>
              <a:ea typeface="+mj-ea"/>
            </a:endParaRPr>
          </a:p>
          <a:p>
            <a:pPr marL="177800" lvl="0" indent="-177800" fontAlgn="base">
              <a:spcBef>
                <a:spcPct val="0"/>
              </a:spcBef>
              <a:spcAft>
                <a:spcPct val="0"/>
              </a:spcAft>
              <a:buNone/>
            </a:pPr>
            <a:r>
              <a:rPr lang="ja-JP" altLang="en-US" sz="1800" dirty="0" smtClean="0">
                <a:solidFill>
                  <a:schemeClr val="tx1"/>
                </a:solidFill>
                <a:latin typeface="+mj-ea"/>
                <a:ea typeface="+mj-ea"/>
              </a:rPr>
              <a:t>○</a:t>
            </a:r>
            <a:r>
              <a:rPr lang="ja-JP" altLang="en-US" sz="1800" dirty="0">
                <a:solidFill>
                  <a:schemeClr val="tx1"/>
                </a:solidFill>
                <a:latin typeface="+mj-ea"/>
                <a:ea typeface="+mj-ea"/>
              </a:rPr>
              <a:t>　</a:t>
            </a:r>
            <a:r>
              <a:rPr lang="ja-JP" altLang="en-US" sz="1800" dirty="0" smtClean="0">
                <a:solidFill>
                  <a:schemeClr val="tx1"/>
                </a:solidFill>
                <a:latin typeface="+mj-ea"/>
                <a:ea typeface="+mj-ea"/>
              </a:rPr>
              <a:t>地域の人的</a:t>
            </a:r>
            <a:r>
              <a:rPr lang="ja-JP" altLang="en-US" sz="1800" dirty="0">
                <a:solidFill>
                  <a:schemeClr val="tx1"/>
                </a:solidFill>
                <a:latin typeface="+mj-ea"/>
                <a:ea typeface="+mj-ea"/>
              </a:rPr>
              <a:t>資源の有効活用を図る観点から</a:t>
            </a:r>
            <a:r>
              <a:rPr lang="ja-JP" altLang="en-US" sz="1800" dirty="0" smtClean="0">
                <a:solidFill>
                  <a:schemeClr val="tx1"/>
                </a:solidFill>
                <a:latin typeface="+mj-ea"/>
                <a:ea typeface="+mj-ea"/>
              </a:rPr>
              <a:t>、</a:t>
            </a:r>
            <a:endParaRPr lang="en-US" altLang="ja-JP" sz="1800" dirty="0" smtClean="0">
              <a:solidFill>
                <a:schemeClr val="tx1"/>
              </a:solidFill>
              <a:latin typeface="+mj-ea"/>
              <a:ea typeface="+mj-ea"/>
            </a:endParaRPr>
          </a:p>
          <a:p>
            <a:pPr marL="266700" lvl="0" indent="-85725" fontAlgn="base">
              <a:spcBef>
                <a:spcPct val="0"/>
              </a:spcBef>
              <a:spcAft>
                <a:spcPct val="0"/>
              </a:spcAft>
              <a:buNone/>
            </a:pPr>
            <a:r>
              <a:rPr lang="ja-JP" altLang="en-US" sz="1800" dirty="0" smtClean="0">
                <a:solidFill>
                  <a:schemeClr val="tx1"/>
                </a:solidFill>
                <a:latin typeface="+mj-ea"/>
                <a:ea typeface="+mj-ea"/>
              </a:rPr>
              <a:t>・　オペレーター</a:t>
            </a:r>
            <a:r>
              <a:rPr lang="ja-JP" altLang="en-US" sz="1800" dirty="0">
                <a:solidFill>
                  <a:schemeClr val="tx1"/>
                </a:solidFill>
                <a:latin typeface="+mj-ea"/>
                <a:ea typeface="+mj-ea"/>
              </a:rPr>
              <a:t>について、特に人材が不足する夜間・早朝等に</a:t>
            </a:r>
            <a:r>
              <a:rPr lang="ja-JP" altLang="en-US" sz="1800" dirty="0" smtClean="0">
                <a:solidFill>
                  <a:schemeClr val="tx1"/>
                </a:solidFill>
                <a:latin typeface="+mj-ea"/>
                <a:ea typeface="+mj-ea"/>
              </a:rPr>
              <a:t>おける配置</a:t>
            </a:r>
            <a:r>
              <a:rPr lang="ja-JP" altLang="en-US" sz="1800" dirty="0">
                <a:solidFill>
                  <a:schemeClr val="tx1"/>
                </a:solidFill>
                <a:latin typeface="+mj-ea"/>
                <a:ea typeface="+mj-ea"/>
              </a:rPr>
              <a:t>基準や</a:t>
            </a:r>
            <a:r>
              <a:rPr lang="ja-JP" altLang="en-US" sz="1800" dirty="0" smtClean="0">
                <a:solidFill>
                  <a:schemeClr val="tx1"/>
                </a:solidFill>
                <a:latin typeface="+mj-ea"/>
                <a:ea typeface="+mj-ea"/>
              </a:rPr>
              <a:t>資格・兼務要件</a:t>
            </a:r>
            <a:endParaRPr lang="en-US" altLang="ja-JP" sz="1800" dirty="0" smtClean="0">
              <a:solidFill>
                <a:schemeClr val="tx1"/>
              </a:solidFill>
              <a:latin typeface="+mj-ea"/>
              <a:ea typeface="+mj-ea"/>
            </a:endParaRPr>
          </a:p>
          <a:p>
            <a:pPr marL="266700" lvl="0" indent="-85725" fontAlgn="base">
              <a:spcBef>
                <a:spcPct val="0"/>
              </a:spcBef>
              <a:spcAft>
                <a:spcPct val="0"/>
              </a:spcAft>
              <a:buNone/>
            </a:pPr>
            <a:r>
              <a:rPr lang="ja-JP" altLang="en-US" sz="1800" dirty="0" smtClean="0">
                <a:solidFill>
                  <a:schemeClr val="tx1"/>
                </a:solidFill>
                <a:latin typeface="+mj-ea"/>
                <a:ea typeface="+mj-ea"/>
              </a:rPr>
              <a:t>・　特別養護老人ホームや老人保健施設による定期巡回・随時対応サービスへの参入促進に資する兼務要件</a:t>
            </a:r>
            <a:endParaRPr lang="en-US" altLang="ja-JP" sz="1800" dirty="0" smtClean="0">
              <a:solidFill>
                <a:schemeClr val="tx1"/>
              </a:solidFill>
              <a:latin typeface="+mj-ea"/>
              <a:ea typeface="+mj-ea"/>
            </a:endParaRPr>
          </a:p>
          <a:p>
            <a:pPr marL="266700" lvl="0" indent="-85725" fontAlgn="base">
              <a:spcBef>
                <a:spcPct val="0"/>
              </a:spcBef>
              <a:spcAft>
                <a:spcPct val="0"/>
              </a:spcAft>
              <a:buNone/>
            </a:pPr>
            <a:r>
              <a:rPr lang="ja-JP" altLang="en-US" sz="1800" dirty="0" smtClean="0">
                <a:solidFill>
                  <a:schemeClr val="tx1"/>
                </a:solidFill>
                <a:latin typeface="+mj-ea"/>
                <a:ea typeface="+mj-ea"/>
              </a:rPr>
              <a:t>についてどう考えるか。</a:t>
            </a:r>
            <a:endParaRPr lang="en-US" altLang="ja-JP" sz="1800" dirty="0" smtClean="0">
              <a:solidFill>
                <a:schemeClr val="tx1"/>
              </a:solidFill>
              <a:latin typeface="+mj-ea"/>
              <a:ea typeface="+mj-ea"/>
            </a:endParaRPr>
          </a:p>
          <a:p>
            <a:pPr marL="177800" indent="-177800" fontAlgn="base">
              <a:spcBef>
                <a:spcPct val="0"/>
              </a:spcBef>
              <a:spcAft>
                <a:spcPct val="0"/>
              </a:spcAft>
              <a:buNone/>
            </a:pPr>
            <a:endParaRPr lang="en-US" altLang="ja-JP" sz="1050" dirty="0" smtClean="0">
              <a:solidFill>
                <a:schemeClr val="tx1"/>
              </a:solidFill>
              <a:latin typeface="+mj-ea"/>
            </a:endParaRPr>
          </a:p>
          <a:p>
            <a:pPr marL="177800" indent="-177800" fontAlgn="base">
              <a:spcBef>
                <a:spcPct val="0"/>
              </a:spcBef>
              <a:spcAft>
                <a:spcPct val="0"/>
              </a:spcAft>
              <a:buNone/>
            </a:pPr>
            <a:r>
              <a:rPr lang="ja-JP" altLang="en-US" sz="1800" dirty="0">
                <a:solidFill>
                  <a:schemeClr val="tx1"/>
                </a:solidFill>
                <a:latin typeface="+mj-ea"/>
              </a:rPr>
              <a:t>○</a:t>
            </a:r>
            <a:r>
              <a:rPr lang="ja-JP" altLang="en-US" sz="1800" dirty="0" smtClean="0">
                <a:solidFill>
                  <a:schemeClr val="tx1"/>
                </a:solidFill>
                <a:latin typeface="+mj-ea"/>
              </a:rPr>
              <a:t>　</a:t>
            </a:r>
            <a:r>
              <a:rPr lang="ja-JP" altLang="en-US" sz="1800" dirty="0">
                <a:solidFill>
                  <a:schemeClr val="tx1"/>
                </a:solidFill>
                <a:latin typeface="+mj-ea"/>
              </a:rPr>
              <a:t>定期</a:t>
            </a:r>
            <a:r>
              <a:rPr lang="ja-JP" altLang="en-US" sz="1800" dirty="0" smtClean="0">
                <a:solidFill>
                  <a:schemeClr val="tx1"/>
                </a:solidFill>
                <a:latin typeface="+mj-ea"/>
              </a:rPr>
              <a:t>巡回・随時対応サービスの普及を図る観点から、保険者やケアマネジャー</a:t>
            </a:r>
            <a:r>
              <a:rPr lang="ja-JP" altLang="en-US" sz="1800" dirty="0">
                <a:solidFill>
                  <a:schemeClr val="tx1"/>
                </a:solidFill>
                <a:latin typeface="+mj-ea"/>
              </a:rPr>
              <a:t>の</a:t>
            </a:r>
            <a:r>
              <a:rPr lang="ja-JP" altLang="en-US" sz="1800" dirty="0" smtClean="0">
                <a:solidFill>
                  <a:schemeClr val="tx1"/>
                </a:solidFill>
                <a:latin typeface="+mj-ea"/>
              </a:rPr>
              <a:t>定期巡回・随時対応サービスに対する</a:t>
            </a:r>
            <a:r>
              <a:rPr lang="ja-JP" altLang="en-US" sz="1800" dirty="0">
                <a:solidFill>
                  <a:schemeClr val="tx1"/>
                </a:solidFill>
                <a:latin typeface="+mj-ea"/>
              </a:rPr>
              <a:t>認知度</a:t>
            </a:r>
            <a:r>
              <a:rPr lang="ja-JP" altLang="en-US" sz="1800" dirty="0" smtClean="0">
                <a:solidFill>
                  <a:schemeClr val="tx1"/>
                </a:solidFill>
                <a:latin typeface="+mj-ea"/>
              </a:rPr>
              <a:t>の向上についてどう考えるか。</a:t>
            </a:r>
            <a:endParaRPr lang="en-US" altLang="ja-JP" sz="1800" dirty="0">
              <a:solidFill>
                <a:schemeClr val="tx1"/>
              </a:solidFill>
              <a:latin typeface="+mj-ea"/>
            </a:endParaRPr>
          </a:p>
        </p:txBody>
      </p:sp>
      <p:sp>
        <p:nvSpPr>
          <p:cNvPr id="5" name="スライド番号プレースホルダー 4"/>
          <p:cNvSpPr>
            <a:spLocks noGrp="1"/>
          </p:cNvSpPr>
          <p:nvPr>
            <p:ph type="sldNum" sz="quarter" idx="12"/>
          </p:nvPr>
        </p:nvSpPr>
        <p:spPr>
          <a:xfrm>
            <a:off x="7046912" y="6495844"/>
            <a:ext cx="2133600" cy="365125"/>
          </a:xfrm>
        </p:spPr>
        <p:txBody>
          <a:bodyPr/>
          <a:lstStyle/>
          <a:p>
            <a:fld id="{32927FFD-3D24-4EC2-AEC8-E83A8D96C0AC}" type="slidenum">
              <a:rPr kumimoji="1" lang="ja-JP" altLang="en-US" smtClean="0">
                <a:solidFill>
                  <a:schemeClr val="tx1"/>
                </a:solidFill>
              </a:rPr>
              <a:pPr/>
              <a:t>31</a:t>
            </a:fld>
            <a:endParaRPr kumimoji="1" lang="ja-JP" altLang="en-US" dirty="0">
              <a:solidFill>
                <a:schemeClr val="tx1"/>
              </a:solidFill>
            </a:endParaRPr>
          </a:p>
        </p:txBody>
      </p:sp>
      <p:sp>
        <p:nvSpPr>
          <p:cNvPr id="7" name="タイトル 1"/>
          <p:cNvSpPr txBox="1">
            <a:spLocks/>
          </p:cNvSpPr>
          <p:nvPr/>
        </p:nvSpPr>
        <p:spPr>
          <a:xfrm>
            <a:off x="0" y="0"/>
            <a:ext cx="9144000" cy="504000"/>
          </a:xfrm>
          <a:prstGeom prst="rect">
            <a:avLst/>
          </a:prstGeom>
          <a:solidFill>
            <a:schemeClr val="accent1">
              <a:lumMod val="40000"/>
              <a:lumOff val="60000"/>
            </a:schemeClr>
          </a:solidFill>
          <a:ln>
            <a:noFill/>
          </a:ln>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000" dirty="0" smtClean="0"/>
              <a:t>　定期巡回・随時対応サービスに関する分科会における主な論点（抄）</a:t>
            </a:r>
            <a:endParaRPr lang="ja-JP" altLang="en-US" sz="2000" dirty="0"/>
          </a:p>
        </p:txBody>
      </p:sp>
      <p:sp>
        <p:nvSpPr>
          <p:cNvPr id="8" name="正方形/長方形 7"/>
          <p:cNvSpPr/>
          <p:nvPr/>
        </p:nvSpPr>
        <p:spPr>
          <a:xfrm rot="5400000">
            <a:off x="-155319" y="6514265"/>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339</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8204896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118450" y="1325547"/>
            <a:ext cx="1974455" cy="307777"/>
          </a:xfrm>
          <a:prstGeom prst="rect">
            <a:avLst/>
          </a:prstGeom>
          <a:noFill/>
        </p:spPr>
        <p:txBody>
          <a:bodyPr wrap="square" rtlCol="0">
            <a:spAutoFit/>
          </a:bodyPr>
          <a:lstStyle/>
          <a:p>
            <a:pPr algn="ctr"/>
            <a:r>
              <a:rPr lang="ja-JP" altLang="en-US" sz="1400" dirty="0">
                <a:solidFill>
                  <a:prstClr val="black"/>
                </a:solidFill>
                <a:latin typeface="HG丸ｺﾞｼｯｸM-PRO" pitchFamily="50" charset="-128"/>
                <a:ea typeface="ＤＦ特太ゴシック体" pitchFamily="1" charset="-128"/>
              </a:rPr>
              <a:t>②</a:t>
            </a:r>
            <a:r>
              <a:rPr lang="ja-JP" altLang="en-US" sz="1400" dirty="0" smtClean="0">
                <a:solidFill>
                  <a:prstClr val="black"/>
                </a:solidFill>
                <a:latin typeface="HG丸ｺﾞｼｯｸM-PRO" pitchFamily="50" charset="-128"/>
                <a:ea typeface="ＤＦ特太ゴシック体" pitchFamily="1" charset="-128"/>
              </a:rPr>
              <a:t>実施形態別事業所数</a:t>
            </a:r>
            <a:endParaRPr lang="ja-JP" altLang="en-US" sz="1400" dirty="0">
              <a:solidFill>
                <a:prstClr val="black"/>
              </a:solidFill>
              <a:latin typeface="HG丸ｺﾞｼｯｸM-PRO" pitchFamily="50" charset="-128"/>
              <a:ea typeface="ＤＦ特太ゴシック体" pitchFamily="1" charset="-128"/>
            </a:endParaRPr>
          </a:p>
        </p:txBody>
      </p:sp>
      <p:graphicFrame>
        <p:nvGraphicFramePr>
          <p:cNvPr id="9" name="表 8"/>
          <p:cNvGraphicFramePr>
            <a:graphicFrameLocks noGrp="1"/>
          </p:cNvGraphicFramePr>
          <p:nvPr>
            <p:extLst>
              <p:ext uri="{D42A27DB-BD31-4B8C-83A1-F6EECF244321}">
                <p14:modId xmlns:p14="http://schemas.microsoft.com/office/powerpoint/2010/main" val="2028538073"/>
              </p:ext>
            </p:extLst>
          </p:nvPr>
        </p:nvGraphicFramePr>
        <p:xfrm>
          <a:off x="553703" y="1685970"/>
          <a:ext cx="4824537" cy="878934"/>
        </p:xfrm>
        <a:graphic>
          <a:graphicData uri="http://schemas.openxmlformats.org/drawingml/2006/table">
            <a:tbl>
              <a:tblPr/>
              <a:tblGrid>
                <a:gridCol w="2199989"/>
                <a:gridCol w="1312274"/>
                <a:gridCol w="1312274"/>
              </a:tblGrid>
              <a:tr h="292978">
                <a:tc>
                  <a:txBody>
                    <a:bodyPr/>
                    <a:lstStyle/>
                    <a:p>
                      <a:pPr algn="ctr" fontAlgn="ctr"/>
                      <a:r>
                        <a:rPr lang="ja-JP" altLang="en-US" sz="1400" b="0" i="0" u="none" strike="noStrike" dirty="0" smtClean="0">
                          <a:solidFill>
                            <a:srgbClr val="000000"/>
                          </a:solidFill>
                          <a:latin typeface="ＭＳ ゴシック" pitchFamily="49" charset="-128"/>
                          <a:ea typeface="ＭＳ ゴシック" pitchFamily="49" charset="-128"/>
                        </a:rPr>
                        <a:t>実施形態</a:t>
                      </a:r>
                      <a:endParaRPr lang="ja-JP" altLang="en-US" sz="1400" b="0" i="0" u="none" strike="noStrike" dirty="0">
                        <a:solidFill>
                          <a:srgbClr val="000000"/>
                        </a:solidFill>
                        <a:latin typeface="ＭＳ ゴシック" pitchFamily="49" charset="-128"/>
                        <a:ea typeface="ＭＳ ゴシック"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400" b="0" i="0" u="none" strike="noStrike" dirty="0" smtClean="0">
                          <a:solidFill>
                            <a:srgbClr val="000000"/>
                          </a:solidFill>
                          <a:latin typeface="ＭＳ ゴシック" pitchFamily="49" charset="-128"/>
                          <a:ea typeface="ＭＳ ゴシック" pitchFamily="49" charset="-128"/>
                        </a:rPr>
                        <a:t>事業所数</a:t>
                      </a:r>
                      <a:endParaRPr lang="ja-JP" altLang="en-US" sz="1400" b="0" i="0" u="none" strike="noStrike" dirty="0">
                        <a:solidFill>
                          <a:srgbClr val="000000"/>
                        </a:solidFill>
                        <a:latin typeface="ＭＳ ゴシック" pitchFamily="49" charset="-128"/>
                        <a:ea typeface="ＭＳ ゴシック"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400" b="0" i="0" u="none" strike="noStrike" dirty="0" smtClean="0">
                          <a:solidFill>
                            <a:srgbClr val="000000"/>
                          </a:solidFill>
                          <a:latin typeface="ＭＳ ゴシック" pitchFamily="49" charset="-128"/>
                          <a:ea typeface="ＭＳ ゴシック" pitchFamily="49" charset="-128"/>
                        </a:rPr>
                        <a:t>割合</a:t>
                      </a:r>
                      <a:endParaRPr lang="ja-JP" altLang="en-US" sz="1400" b="0" i="0" u="none" strike="noStrike" dirty="0">
                        <a:solidFill>
                          <a:srgbClr val="000000"/>
                        </a:solidFill>
                        <a:latin typeface="ＭＳ ゴシック" pitchFamily="49" charset="-128"/>
                        <a:ea typeface="ＭＳ ゴシック"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r h="292978">
                <a:tc>
                  <a:txBody>
                    <a:bodyPr/>
                    <a:lstStyle/>
                    <a:p>
                      <a:pPr algn="ctr" fontAlgn="ctr"/>
                      <a:r>
                        <a:rPr lang="ja-JP" altLang="en-US" sz="1400" b="0" i="0" u="none" strike="noStrike" dirty="0" smtClean="0">
                          <a:solidFill>
                            <a:srgbClr val="000000"/>
                          </a:solidFill>
                          <a:latin typeface="ＭＳ ゴシック" pitchFamily="49" charset="-128"/>
                          <a:ea typeface="ＭＳ ゴシック" pitchFamily="49" charset="-128"/>
                        </a:rPr>
                        <a:t>一体型</a:t>
                      </a:r>
                      <a:endParaRPr lang="ja-JP" altLang="en-US" sz="1400" b="0" i="0" u="none" strike="noStrike" dirty="0">
                        <a:solidFill>
                          <a:srgbClr val="000000"/>
                        </a:solidFill>
                        <a:latin typeface="ＭＳ ゴシック" pitchFamily="49" charset="-128"/>
                        <a:ea typeface="ＭＳ ゴシック"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400" b="0" i="0" u="none" strike="noStrike" dirty="0" smtClean="0">
                          <a:solidFill>
                            <a:srgbClr val="000000"/>
                          </a:solidFill>
                          <a:latin typeface="ＭＳ ゴシック" pitchFamily="49" charset="-128"/>
                          <a:ea typeface="ＭＳ ゴシック" pitchFamily="49" charset="-128"/>
                        </a:rPr>
                        <a:t>１７４</a:t>
                      </a:r>
                      <a:endParaRPr lang="en-US" altLang="ja-JP" sz="1400" b="0" i="0" u="none" strike="noStrike" dirty="0">
                        <a:solidFill>
                          <a:srgbClr val="000000"/>
                        </a:solidFill>
                        <a:latin typeface="ＭＳ ゴシック" pitchFamily="49" charset="-128"/>
                        <a:ea typeface="ＭＳ ゴシック"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dirty="0" smtClean="0">
                          <a:solidFill>
                            <a:srgbClr val="000000"/>
                          </a:solidFill>
                          <a:latin typeface="ＭＳ ゴシック" pitchFamily="49" charset="-128"/>
                          <a:ea typeface="ＭＳ ゴシック" pitchFamily="49" charset="-128"/>
                        </a:rPr>
                        <a:t>36.7%</a:t>
                      </a:r>
                      <a:endParaRPr lang="en-US" altLang="ja-JP" sz="1400" b="0" i="0" u="none" strike="noStrike" dirty="0">
                        <a:solidFill>
                          <a:srgbClr val="000000"/>
                        </a:solidFill>
                        <a:latin typeface="ＭＳ ゴシック" pitchFamily="49" charset="-128"/>
                        <a:ea typeface="ＭＳ ゴシック"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2978">
                <a:tc>
                  <a:txBody>
                    <a:bodyPr/>
                    <a:lstStyle/>
                    <a:p>
                      <a:pPr algn="ctr" fontAlgn="ctr"/>
                      <a:r>
                        <a:rPr lang="ja-JP" altLang="en-US" sz="1400" b="0" i="0" u="none" strike="noStrike" dirty="0" smtClean="0">
                          <a:solidFill>
                            <a:srgbClr val="000000"/>
                          </a:solidFill>
                          <a:latin typeface="ＭＳ ゴシック" pitchFamily="49" charset="-128"/>
                          <a:ea typeface="ＭＳ ゴシック" pitchFamily="49" charset="-128"/>
                        </a:rPr>
                        <a:t>連携型</a:t>
                      </a:r>
                      <a:endParaRPr lang="ja-JP" altLang="en-US" sz="1400" b="0" i="0" u="none" strike="noStrike" dirty="0">
                        <a:solidFill>
                          <a:srgbClr val="000000"/>
                        </a:solidFill>
                        <a:latin typeface="ＭＳ ゴシック" pitchFamily="49" charset="-128"/>
                        <a:ea typeface="ＭＳ ゴシック"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400" b="0" i="0" u="none" strike="noStrike" dirty="0" smtClean="0">
                          <a:solidFill>
                            <a:srgbClr val="000000"/>
                          </a:solidFill>
                          <a:latin typeface="ＭＳ ゴシック" pitchFamily="49" charset="-128"/>
                          <a:ea typeface="ＭＳ ゴシック" pitchFamily="49" charset="-128"/>
                        </a:rPr>
                        <a:t>３０５</a:t>
                      </a:r>
                      <a:endParaRPr lang="en-US" altLang="ja-JP" sz="1400" b="0" i="0" u="none" strike="noStrike" dirty="0">
                        <a:solidFill>
                          <a:srgbClr val="000000"/>
                        </a:solidFill>
                        <a:latin typeface="ＭＳ ゴシック" pitchFamily="49" charset="-128"/>
                        <a:ea typeface="ＭＳ ゴシック"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altLang="ja-JP" sz="1400" b="0" i="0" u="none" strike="noStrike" dirty="0" smtClean="0">
                          <a:solidFill>
                            <a:srgbClr val="000000"/>
                          </a:solidFill>
                          <a:latin typeface="ＭＳ ゴシック" pitchFamily="49" charset="-128"/>
                          <a:ea typeface="ＭＳ ゴシック" pitchFamily="49" charset="-128"/>
                        </a:rPr>
                        <a:t>64.3%</a:t>
                      </a:r>
                      <a:endParaRPr lang="en-US" altLang="ja-JP" sz="1400" b="0" i="0" u="none" strike="noStrike" dirty="0">
                        <a:solidFill>
                          <a:srgbClr val="000000"/>
                        </a:solidFill>
                        <a:latin typeface="ＭＳ ゴシック" pitchFamily="49" charset="-128"/>
                        <a:ea typeface="ＭＳ ゴシック"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1" name="テキスト ボックス 10"/>
          <p:cNvSpPr txBox="1"/>
          <p:nvPr/>
        </p:nvSpPr>
        <p:spPr>
          <a:xfrm>
            <a:off x="556239" y="2648493"/>
            <a:ext cx="6696744" cy="261610"/>
          </a:xfrm>
          <a:prstGeom prst="rect">
            <a:avLst/>
          </a:prstGeom>
          <a:noFill/>
        </p:spPr>
        <p:txBody>
          <a:bodyPr wrap="square" rtlCol="0">
            <a:spAutoFit/>
          </a:bodyPr>
          <a:lstStyle/>
          <a:p>
            <a:r>
              <a:rPr lang="en-US" altLang="ja-JP" sz="1100" dirty="0" smtClean="0">
                <a:solidFill>
                  <a:prstClr val="black"/>
                </a:solidFill>
              </a:rPr>
              <a:t>※</a:t>
            </a:r>
            <a:r>
              <a:rPr lang="ja-JP" altLang="en-US" sz="1100" dirty="0" smtClean="0">
                <a:solidFill>
                  <a:prstClr val="black"/>
                </a:solidFill>
              </a:rPr>
              <a:t>一体型と連携型の両方を実施している事業所があるため、　事業所数の合計が①と一致しない。</a:t>
            </a:r>
            <a:endParaRPr lang="ja-JP" altLang="en-US" sz="1100" dirty="0">
              <a:solidFill>
                <a:prstClr val="black"/>
              </a:solidFill>
            </a:endParaRPr>
          </a:p>
        </p:txBody>
      </p:sp>
      <p:sp>
        <p:nvSpPr>
          <p:cNvPr id="12" name="テキスト ボックス 11"/>
          <p:cNvSpPr txBox="1"/>
          <p:nvPr/>
        </p:nvSpPr>
        <p:spPr>
          <a:xfrm>
            <a:off x="90423" y="2838095"/>
            <a:ext cx="1296144" cy="310874"/>
          </a:xfrm>
          <a:prstGeom prst="rect">
            <a:avLst/>
          </a:prstGeom>
          <a:noFill/>
        </p:spPr>
        <p:txBody>
          <a:bodyPr wrap="square" rtlCol="0">
            <a:spAutoFit/>
          </a:bodyPr>
          <a:lstStyle/>
          <a:p>
            <a:pPr algn="ctr"/>
            <a:r>
              <a:rPr lang="ja-JP" altLang="en-US" sz="1400" dirty="0">
                <a:solidFill>
                  <a:prstClr val="black"/>
                </a:solidFill>
                <a:latin typeface="HG丸ｺﾞｼｯｸM-PRO" pitchFamily="50" charset="-128"/>
                <a:ea typeface="ＤＦ特太ゴシック体" pitchFamily="1" charset="-128"/>
              </a:rPr>
              <a:t>③</a:t>
            </a:r>
            <a:r>
              <a:rPr lang="ja-JP" altLang="en-US" sz="1400" dirty="0" smtClean="0">
                <a:solidFill>
                  <a:prstClr val="black"/>
                </a:solidFill>
                <a:latin typeface="HG丸ｺﾞｼｯｸM-PRO" pitchFamily="50" charset="-128"/>
                <a:ea typeface="ＤＦ特太ゴシック体" pitchFamily="1" charset="-128"/>
              </a:rPr>
              <a:t>利用者数</a:t>
            </a:r>
            <a:endParaRPr lang="ja-JP" altLang="en-US" sz="1400" dirty="0">
              <a:solidFill>
                <a:prstClr val="black"/>
              </a:solidFill>
              <a:latin typeface="HG丸ｺﾞｼｯｸM-PRO" pitchFamily="50" charset="-128"/>
              <a:ea typeface="ＤＦ特太ゴシック体" pitchFamily="1"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4202649198"/>
              </p:ext>
            </p:extLst>
          </p:nvPr>
        </p:nvGraphicFramePr>
        <p:xfrm>
          <a:off x="588708" y="3149032"/>
          <a:ext cx="3529039" cy="352039"/>
        </p:xfrm>
        <a:graphic>
          <a:graphicData uri="http://schemas.openxmlformats.org/drawingml/2006/table">
            <a:tbl>
              <a:tblPr/>
              <a:tblGrid>
                <a:gridCol w="2230434"/>
                <a:gridCol w="1298605"/>
              </a:tblGrid>
              <a:tr h="352039">
                <a:tc>
                  <a:txBody>
                    <a:bodyPr/>
                    <a:lstStyle/>
                    <a:p>
                      <a:pPr algn="ctr" fontAlgn="ctr"/>
                      <a:r>
                        <a:rPr lang="ja-JP" altLang="en-US" sz="1400" b="0" i="0" u="none" strike="noStrike" dirty="0" smtClean="0">
                          <a:solidFill>
                            <a:srgbClr val="000000"/>
                          </a:solidFill>
                          <a:latin typeface="ＭＳ ゴシック" pitchFamily="49" charset="-128"/>
                          <a:ea typeface="ＭＳ ゴシック" pitchFamily="49" charset="-128"/>
                        </a:rPr>
                        <a:t>利用者数</a:t>
                      </a:r>
                      <a:endParaRPr lang="ja-JP" altLang="en-US" sz="1400" b="0" i="0" u="none" strike="noStrike" dirty="0">
                        <a:solidFill>
                          <a:srgbClr val="000000"/>
                        </a:solidFill>
                        <a:latin typeface="ＭＳ ゴシック" pitchFamily="49" charset="-128"/>
                        <a:ea typeface="ＭＳ ゴシック"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400" b="0" i="0" u="none" strike="noStrike" dirty="0" smtClean="0">
                          <a:solidFill>
                            <a:srgbClr val="000000"/>
                          </a:solidFill>
                          <a:latin typeface="ＭＳ ゴシック" pitchFamily="49" charset="-128"/>
                          <a:ea typeface="ＭＳ ゴシック" pitchFamily="49" charset="-128"/>
                        </a:rPr>
                        <a:t>７，３３９</a:t>
                      </a:r>
                      <a:endParaRPr lang="en-US" altLang="ja-JP" sz="1400" b="0" i="0" u="none" strike="noStrike" dirty="0" smtClean="0">
                        <a:solidFill>
                          <a:srgbClr val="000000"/>
                        </a:solidFill>
                        <a:latin typeface="ＭＳ ゴシック" pitchFamily="49" charset="-128"/>
                        <a:ea typeface="ＭＳ ゴシック"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4" name="テキスト ボックス 13"/>
          <p:cNvSpPr txBox="1"/>
          <p:nvPr/>
        </p:nvSpPr>
        <p:spPr>
          <a:xfrm>
            <a:off x="6372200" y="404666"/>
            <a:ext cx="2772024" cy="261610"/>
          </a:xfrm>
          <a:prstGeom prst="rect">
            <a:avLst/>
          </a:prstGeom>
          <a:noFill/>
        </p:spPr>
        <p:txBody>
          <a:bodyPr wrap="square" rtlCol="0">
            <a:spAutoFit/>
          </a:bodyPr>
          <a:lstStyle/>
          <a:p>
            <a:pPr algn="r"/>
            <a:r>
              <a:rPr lang="ja-JP" altLang="en-US" sz="1100" dirty="0" smtClean="0">
                <a:solidFill>
                  <a:prstClr val="black"/>
                </a:solidFill>
              </a:rPr>
              <a:t>（平成２６年４月末現在　振興課調べ）</a:t>
            </a:r>
            <a:endParaRPr lang="ja-JP" altLang="en-US" sz="1100" dirty="0">
              <a:solidFill>
                <a:prstClr val="black"/>
              </a:solidFill>
            </a:endParaRPr>
          </a:p>
        </p:txBody>
      </p:sp>
      <p:sp>
        <p:nvSpPr>
          <p:cNvPr id="15" name="テキスト ボックス 14"/>
          <p:cNvSpPr txBox="1"/>
          <p:nvPr/>
        </p:nvSpPr>
        <p:spPr>
          <a:xfrm>
            <a:off x="-225" y="548682"/>
            <a:ext cx="2664296" cy="307777"/>
          </a:xfrm>
          <a:prstGeom prst="rect">
            <a:avLst/>
          </a:prstGeom>
          <a:noFill/>
        </p:spPr>
        <p:txBody>
          <a:bodyPr wrap="square" rtlCol="0">
            <a:spAutoFit/>
          </a:bodyPr>
          <a:lstStyle/>
          <a:p>
            <a:pPr algn="ctr"/>
            <a:r>
              <a:rPr lang="ja-JP" altLang="en-US" sz="1400" dirty="0" smtClean="0">
                <a:solidFill>
                  <a:prstClr val="black"/>
                </a:solidFill>
                <a:latin typeface="HG丸ｺﾞｼｯｸM-PRO" pitchFamily="50" charset="-128"/>
                <a:ea typeface="ＤＦ特太ゴシック体" pitchFamily="1" charset="-128"/>
              </a:rPr>
              <a:t>①実施保険者数及び事業所数</a:t>
            </a:r>
            <a:endParaRPr lang="ja-JP" altLang="en-US" sz="1400" dirty="0">
              <a:solidFill>
                <a:prstClr val="black"/>
              </a:solidFill>
              <a:latin typeface="HG丸ｺﾞｼｯｸM-PRO" pitchFamily="50" charset="-128"/>
              <a:ea typeface="ＤＦ特太ゴシック体" pitchFamily="1"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3277752696"/>
              </p:ext>
            </p:extLst>
          </p:nvPr>
        </p:nvGraphicFramePr>
        <p:xfrm>
          <a:off x="553789" y="908277"/>
          <a:ext cx="5400600" cy="360483"/>
        </p:xfrm>
        <a:graphic>
          <a:graphicData uri="http://schemas.openxmlformats.org/drawingml/2006/table">
            <a:tbl>
              <a:tblPr/>
              <a:tblGrid>
                <a:gridCol w="2664296"/>
                <a:gridCol w="1368152"/>
                <a:gridCol w="1368152"/>
              </a:tblGrid>
              <a:tr h="360483">
                <a:tc>
                  <a:txBody>
                    <a:bodyPr/>
                    <a:lstStyle/>
                    <a:p>
                      <a:pPr algn="ctr" fontAlgn="ctr"/>
                      <a:r>
                        <a:rPr lang="ja-JP" altLang="en-US" sz="1400" b="0" i="0" u="none" strike="noStrike" dirty="0" smtClean="0">
                          <a:solidFill>
                            <a:srgbClr val="000000"/>
                          </a:solidFill>
                          <a:latin typeface="ＭＳ ゴシック" pitchFamily="49" charset="-128"/>
                          <a:ea typeface="ＭＳ ゴシック" pitchFamily="49" charset="-128"/>
                        </a:rPr>
                        <a:t>実施保険者数及び事業所数</a:t>
                      </a:r>
                      <a:endParaRPr lang="ja-JP" altLang="en-US" sz="1400" b="0" i="0" u="none" strike="noStrike" dirty="0">
                        <a:solidFill>
                          <a:srgbClr val="000000"/>
                        </a:solidFill>
                        <a:latin typeface="ＭＳ ゴシック" pitchFamily="49" charset="-128"/>
                        <a:ea typeface="ＭＳ ゴシック"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400" b="0" i="0" u="none" strike="noStrike" dirty="0" smtClean="0">
                          <a:solidFill>
                            <a:srgbClr val="000000"/>
                          </a:solidFill>
                          <a:latin typeface="ＭＳ ゴシック" pitchFamily="49" charset="-128"/>
                          <a:ea typeface="ＭＳ ゴシック" pitchFamily="49" charset="-128"/>
                        </a:rPr>
                        <a:t>２１３保険者</a:t>
                      </a:r>
                      <a:endParaRPr lang="en-US" altLang="ja-JP" sz="1400" b="0" i="0" u="none" strike="noStrike" dirty="0">
                        <a:solidFill>
                          <a:srgbClr val="000000"/>
                        </a:solidFill>
                        <a:latin typeface="ＭＳ ゴシック" pitchFamily="49" charset="-128"/>
                        <a:ea typeface="ＭＳ ゴシック"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ja-JP" altLang="en-US" sz="1400" b="0" i="0" u="none" strike="noStrike" dirty="0" smtClean="0">
                          <a:solidFill>
                            <a:srgbClr val="000000"/>
                          </a:solidFill>
                          <a:latin typeface="ＭＳ ゴシック" pitchFamily="49" charset="-128"/>
                          <a:ea typeface="ＭＳ ゴシック" pitchFamily="49" charset="-128"/>
                        </a:rPr>
                        <a:t>４７４事業所</a:t>
                      </a:r>
                      <a:endParaRPr lang="en-US" altLang="ja-JP" sz="1400" b="0" i="0" u="none" strike="noStrike" dirty="0">
                        <a:solidFill>
                          <a:srgbClr val="000000"/>
                        </a:solidFill>
                        <a:latin typeface="ＭＳ ゴシック" pitchFamily="49" charset="-128"/>
                        <a:ea typeface="ＭＳ ゴシック" pitchFamily="49"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8" name="テキスト ボックス 17"/>
          <p:cNvSpPr txBox="1"/>
          <p:nvPr/>
        </p:nvSpPr>
        <p:spPr>
          <a:xfrm>
            <a:off x="90417" y="3622182"/>
            <a:ext cx="996582" cy="310874"/>
          </a:xfrm>
          <a:prstGeom prst="rect">
            <a:avLst/>
          </a:prstGeom>
          <a:noFill/>
        </p:spPr>
        <p:txBody>
          <a:bodyPr wrap="square" rtlCol="0">
            <a:spAutoFit/>
          </a:bodyPr>
          <a:lstStyle/>
          <a:p>
            <a:pPr algn="ctr"/>
            <a:r>
              <a:rPr lang="ja-JP" altLang="en-US" sz="1400" dirty="0" smtClean="0">
                <a:solidFill>
                  <a:prstClr val="black"/>
                </a:solidFill>
                <a:latin typeface="HG丸ｺﾞｼｯｸM-PRO" pitchFamily="50" charset="-128"/>
                <a:ea typeface="ＤＦ特太ゴシック体" pitchFamily="1" charset="-128"/>
              </a:rPr>
              <a:t>④推移</a:t>
            </a:r>
            <a:endParaRPr lang="ja-JP" altLang="en-US" sz="1400" dirty="0">
              <a:solidFill>
                <a:prstClr val="black"/>
              </a:solidFill>
              <a:latin typeface="HG丸ｺﾞｼｯｸM-PRO" pitchFamily="50" charset="-128"/>
              <a:ea typeface="ＤＦ特太ゴシック体" pitchFamily="1" charset="-128"/>
            </a:endParaRPr>
          </a:p>
        </p:txBody>
      </p:sp>
      <p:sp>
        <p:nvSpPr>
          <p:cNvPr id="25" name="テキスト ボックス 24"/>
          <p:cNvSpPr txBox="1"/>
          <p:nvPr/>
        </p:nvSpPr>
        <p:spPr>
          <a:xfrm>
            <a:off x="179512" y="3963104"/>
            <a:ext cx="1095763" cy="253916"/>
          </a:xfrm>
          <a:prstGeom prst="rect">
            <a:avLst/>
          </a:prstGeom>
          <a:noFill/>
        </p:spPr>
        <p:txBody>
          <a:bodyPr wrap="square" rtlCol="0">
            <a:spAutoFit/>
          </a:bodyPr>
          <a:lstStyle/>
          <a:p>
            <a:pPr algn="l" rtl="0"/>
            <a:r>
              <a:rPr kumimoji="1" lang="en-US" altLang="ja-JP" sz="1050" kern="1200" dirty="0">
                <a:solidFill>
                  <a:prstClr val="black"/>
                </a:solidFill>
                <a:latin typeface="Calibri"/>
                <a:ea typeface="ＭＳ Ｐゴシック"/>
                <a:cs typeface="+mn-cs"/>
              </a:rPr>
              <a:t>〈</a:t>
            </a:r>
            <a:r>
              <a:rPr kumimoji="1" lang="ja-JP" altLang="en-US" sz="1050" kern="1200" dirty="0">
                <a:solidFill>
                  <a:prstClr val="black"/>
                </a:solidFill>
                <a:latin typeface="Calibri"/>
                <a:ea typeface="ＭＳ Ｐゴシック"/>
                <a:cs typeface="+mn-cs"/>
              </a:rPr>
              <a:t>単位</a:t>
            </a:r>
            <a:r>
              <a:rPr kumimoji="1" lang="ja-JP" altLang="en-US" sz="1050" kern="1200" dirty="0" smtClean="0">
                <a:solidFill>
                  <a:prstClr val="black"/>
                </a:solidFill>
                <a:latin typeface="Calibri"/>
                <a:ea typeface="ＭＳ Ｐゴシック"/>
                <a:cs typeface="+mn-cs"/>
              </a:rPr>
              <a:t>：</a:t>
            </a:r>
            <a:r>
              <a:rPr lang="ja-JP" altLang="en-US" sz="1050" dirty="0" smtClean="0">
                <a:solidFill>
                  <a:prstClr val="black"/>
                </a:solidFill>
                <a:latin typeface="Calibri"/>
                <a:ea typeface="ＭＳ Ｐゴシック"/>
              </a:rPr>
              <a:t>箇所数</a:t>
            </a:r>
            <a:r>
              <a:rPr kumimoji="1" lang="ja-JP" altLang="en-US" sz="1050" kern="1200" dirty="0" smtClean="0">
                <a:solidFill>
                  <a:prstClr val="black"/>
                </a:solidFill>
                <a:latin typeface="Calibri"/>
                <a:ea typeface="ＭＳ Ｐゴシック"/>
                <a:cs typeface="+mn-cs"/>
              </a:rPr>
              <a:t>）</a:t>
            </a:r>
            <a:endParaRPr kumimoji="1" lang="ja-JP" altLang="en-US" sz="1050" kern="1200" dirty="0">
              <a:solidFill>
                <a:prstClr val="black"/>
              </a:solidFill>
              <a:latin typeface="Calibri"/>
              <a:ea typeface="ＭＳ Ｐゴシック"/>
              <a:cs typeface="+mn-cs"/>
            </a:endParaRPr>
          </a:p>
        </p:txBody>
      </p:sp>
      <p:sp>
        <p:nvSpPr>
          <p:cNvPr id="26" name="テキスト ボックス 25"/>
          <p:cNvSpPr txBox="1"/>
          <p:nvPr/>
        </p:nvSpPr>
        <p:spPr>
          <a:xfrm>
            <a:off x="4781005" y="3975984"/>
            <a:ext cx="1126734" cy="253916"/>
          </a:xfrm>
          <a:prstGeom prst="rect">
            <a:avLst/>
          </a:prstGeom>
          <a:noFill/>
        </p:spPr>
        <p:txBody>
          <a:bodyPr wrap="square" rtlCol="0">
            <a:spAutoFit/>
          </a:bodyPr>
          <a:lstStyle/>
          <a:p>
            <a:pPr algn="l" rtl="0"/>
            <a:r>
              <a:rPr kumimoji="1" lang="en-US" altLang="ja-JP" sz="1050" kern="1200" dirty="0">
                <a:solidFill>
                  <a:prstClr val="black"/>
                </a:solidFill>
                <a:latin typeface="Calibri"/>
                <a:ea typeface="ＭＳ Ｐゴシック"/>
                <a:cs typeface="+mn-cs"/>
              </a:rPr>
              <a:t>〈</a:t>
            </a:r>
            <a:r>
              <a:rPr kumimoji="1" lang="ja-JP" altLang="en-US" sz="1050" kern="1200" dirty="0">
                <a:solidFill>
                  <a:prstClr val="black"/>
                </a:solidFill>
                <a:latin typeface="Calibri"/>
                <a:ea typeface="ＭＳ Ｐゴシック"/>
                <a:cs typeface="+mn-cs"/>
              </a:rPr>
              <a:t>単位</a:t>
            </a:r>
            <a:r>
              <a:rPr kumimoji="1" lang="ja-JP" altLang="en-US" sz="1050" kern="1200" dirty="0" smtClean="0">
                <a:solidFill>
                  <a:prstClr val="black"/>
                </a:solidFill>
                <a:latin typeface="Calibri"/>
                <a:ea typeface="ＭＳ Ｐゴシック"/>
                <a:cs typeface="+mn-cs"/>
              </a:rPr>
              <a:t>：人）</a:t>
            </a:r>
            <a:endParaRPr kumimoji="1" lang="ja-JP" altLang="en-US" sz="1050" kern="1200" dirty="0">
              <a:solidFill>
                <a:prstClr val="black"/>
              </a:solidFill>
              <a:latin typeface="Calibri"/>
              <a:ea typeface="ＭＳ Ｐゴシック"/>
              <a:cs typeface="+mn-cs"/>
            </a:endParaRPr>
          </a:p>
        </p:txBody>
      </p:sp>
      <p:sp>
        <p:nvSpPr>
          <p:cNvPr id="27" name="テキスト ボックス 26"/>
          <p:cNvSpPr txBox="1"/>
          <p:nvPr/>
        </p:nvSpPr>
        <p:spPr>
          <a:xfrm>
            <a:off x="323528" y="6582544"/>
            <a:ext cx="4260830" cy="230832"/>
          </a:xfrm>
          <a:prstGeom prst="rect">
            <a:avLst/>
          </a:prstGeom>
          <a:noFill/>
        </p:spPr>
        <p:txBody>
          <a:bodyPr wrap="square" rtlCol="0">
            <a:spAutoFit/>
          </a:bodyPr>
          <a:lstStyle/>
          <a:p>
            <a:pPr marL="177800" indent="-177800" algn="l" rtl="0"/>
            <a:r>
              <a:rPr kumimoji="1" lang="ja-JP" altLang="en-US" sz="900" kern="1200" dirty="0" smtClean="0">
                <a:solidFill>
                  <a:prstClr val="black"/>
                </a:solidFill>
                <a:latin typeface="Calibri"/>
                <a:ea typeface="ＭＳ Ｐゴシック"/>
                <a:cs typeface="+mn-cs"/>
              </a:rPr>
              <a:t>平成</a:t>
            </a:r>
            <a:r>
              <a:rPr kumimoji="1" lang="en-US" altLang="ja-JP" sz="900" kern="1200" dirty="0" smtClean="0">
                <a:solidFill>
                  <a:prstClr val="black"/>
                </a:solidFill>
                <a:latin typeface="Calibri"/>
                <a:ea typeface="ＭＳ Ｐゴシック"/>
                <a:cs typeface="+mn-cs"/>
              </a:rPr>
              <a:t>24</a:t>
            </a:r>
            <a:r>
              <a:rPr kumimoji="1" lang="ja-JP" altLang="en-US" sz="900" kern="1200" dirty="0" smtClean="0">
                <a:solidFill>
                  <a:prstClr val="black"/>
                </a:solidFill>
                <a:latin typeface="Calibri"/>
                <a:ea typeface="ＭＳ Ｐゴシック"/>
                <a:cs typeface="+mn-cs"/>
              </a:rPr>
              <a:t>年　　　　　　　　　　　　　　　平成</a:t>
            </a:r>
            <a:r>
              <a:rPr kumimoji="1" lang="en-US" altLang="ja-JP" sz="900" kern="1200" dirty="0" smtClean="0">
                <a:solidFill>
                  <a:prstClr val="black"/>
                </a:solidFill>
                <a:latin typeface="Calibri"/>
                <a:ea typeface="ＭＳ Ｐゴシック"/>
                <a:cs typeface="+mn-cs"/>
              </a:rPr>
              <a:t>25</a:t>
            </a:r>
            <a:r>
              <a:rPr kumimoji="1" lang="ja-JP" altLang="en-US" sz="900" kern="1200" dirty="0" smtClean="0">
                <a:solidFill>
                  <a:prstClr val="black"/>
                </a:solidFill>
                <a:latin typeface="Calibri"/>
                <a:ea typeface="ＭＳ Ｐゴシック"/>
                <a:cs typeface="+mn-cs"/>
              </a:rPr>
              <a:t>年　　　　　　　　　　　　　　　　　　平成</a:t>
            </a:r>
            <a:r>
              <a:rPr kumimoji="1" lang="en-US" altLang="ja-JP" sz="900" kern="1200" dirty="0" smtClean="0">
                <a:solidFill>
                  <a:prstClr val="black"/>
                </a:solidFill>
                <a:latin typeface="Calibri"/>
                <a:ea typeface="ＭＳ Ｐゴシック"/>
                <a:cs typeface="+mn-cs"/>
              </a:rPr>
              <a:t>26</a:t>
            </a:r>
            <a:r>
              <a:rPr kumimoji="1" lang="ja-JP" altLang="en-US" sz="900" kern="1200" dirty="0" smtClean="0">
                <a:solidFill>
                  <a:prstClr val="black"/>
                </a:solidFill>
                <a:latin typeface="Calibri"/>
                <a:ea typeface="ＭＳ Ｐゴシック"/>
                <a:cs typeface="+mn-cs"/>
              </a:rPr>
              <a:t>年</a:t>
            </a:r>
            <a:endParaRPr kumimoji="1" lang="en-US" altLang="ja-JP" sz="900" kern="1200" dirty="0">
              <a:solidFill>
                <a:prstClr val="black"/>
              </a:solidFill>
              <a:latin typeface="Calibri"/>
              <a:ea typeface="ＭＳ Ｐゴシック"/>
              <a:cs typeface="+mn-cs"/>
            </a:endParaRPr>
          </a:p>
        </p:txBody>
      </p:sp>
      <p:sp>
        <p:nvSpPr>
          <p:cNvPr id="28" name="テキスト ボックス 27"/>
          <p:cNvSpPr txBox="1"/>
          <p:nvPr/>
        </p:nvSpPr>
        <p:spPr>
          <a:xfrm>
            <a:off x="4968553" y="6582543"/>
            <a:ext cx="4211959" cy="230832"/>
          </a:xfrm>
          <a:prstGeom prst="rect">
            <a:avLst/>
          </a:prstGeom>
          <a:noFill/>
        </p:spPr>
        <p:txBody>
          <a:bodyPr wrap="square" rtlCol="0">
            <a:spAutoFit/>
          </a:bodyPr>
          <a:lstStyle/>
          <a:p>
            <a:pPr marL="177800" indent="-177800" algn="l" rtl="0"/>
            <a:r>
              <a:rPr kumimoji="1" lang="ja-JP" altLang="en-US" sz="900" kern="1200" dirty="0" smtClean="0">
                <a:solidFill>
                  <a:prstClr val="black"/>
                </a:solidFill>
                <a:latin typeface="Calibri"/>
                <a:ea typeface="ＭＳ Ｐゴシック"/>
                <a:cs typeface="+mn-cs"/>
              </a:rPr>
              <a:t>平成</a:t>
            </a:r>
            <a:r>
              <a:rPr kumimoji="1" lang="en-US" altLang="ja-JP" sz="900" kern="1200" dirty="0" smtClean="0">
                <a:solidFill>
                  <a:prstClr val="black"/>
                </a:solidFill>
                <a:latin typeface="Calibri"/>
                <a:ea typeface="ＭＳ Ｐゴシック"/>
                <a:cs typeface="+mn-cs"/>
              </a:rPr>
              <a:t>24</a:t>
            </a:r>
            <a:r>
              <a:rPr kumimoji="1" lang="ja-JP" altLang="en-US" sz="900" kern="1200" dirty="0" smtClean="0">
                <a:solidFill>
                  <a:prstClr val="black"/>
                </a:solidFill>
                <a:latin typeface="Calibri"/>
                <a:ea typeface="ＭＳ Ｐゴシック"/>
                <a:cs typeface="+mn-cs"/>
              </a:rPr>
              <a:t>年　　　　　　　　　　　　　平成</a:t>
            </a:r>
            <a:r>
              <a:rPr kumimoji="1" lang="en-US" altLang="ja-JP" sz="900" kern="1200" dirty="0" smtClean="0">
                <a:solidFill>
                  <a:prstClr val="black"/>
                </a:solidFill>
                <a:latin typeface="Calibri"/>
                <a:ea typeface="ＭＳ Ｐゴシック"/>
                <a:cs typeface="+mn-cs"/>
              </a:rPr>
              <a:t>25</a:t>
            </a:r>
            <a:r>
              <a:rPr kumimoji="1" lang="ja-JP" altLang="en-US" sz="900" kern="1200" dirty="0" smtClean="0">
                <a:solidFill>
                  <a:prstClr val="black"/>
                </a:solidFill>
                <a:latin typeface="Calibri"/>
                <a:ea typeface="ＭＳ Ｐゴシック"/>
                <a:cs typeface="+mn-cs"/>
              </a:rPr>
              <a:t>年　　　　　　　　　　　　　　　　　平成</a:t>
            </a:r>
            <a:r>
              <a:rPr kumimoji="1" lang="en-US" altLang="ja-JP" sz="900" kern="1200" dirty="0" smtClean="0">
                <a:solidFill>
                  <a:prstClr val="black"/>
                </a:solidFill>
                <a:latin typeface="Calibri"/>
                <a:ea typeface="ＭＳ Ｐゴシック"/>
                <a:cs typeface="+mn-cs"/>
              </a:rPr>
              <a:t>26</a:t>
            </a:r>
            <a:r>
              <a:rPr kumimoji="1" lang="ja-JP" altLang="en-US" sz="900" kern="1200" dirty="0" smtClean="0">
                <a:solidFill>
                  <a:prstClr val="black"/>
                </a:solidFill>
                <a:latin typeface="Calibri"/>
                <a:ea typeface="ＭＳ Ｐゴシック"/>
                <a:cs typeface="+mn-cs"/>
              </a:rPr>
              <a:t>年</a:t>
            </a:r>
            <a:endParaRPr kumimoji="1" lang="en-US" altLang="ja-JP" sz="900" kern="1200" dirty="0">
              <a:solidFill>
                <a:prstClr val="black"/>
              </a:solidFill>
              <a:latin typeface="Calibri"/>
              <a:ea typeface="ＭＳ Ｐゴシック"/>
              <a:cs typeface="+mn-cs"/>
            </a:endParaRPr>
          </a:p>
        </p:txBody>
      </p:sp>
      <p:sp>
        <p:nvSpPr>
          <p:cNvPr id="19" name="正方形/長方形 18"/>
          <p:cNvSpPr/>
          <p:nvPr/>
        </p:nvSpPr>
        <p:spPr>
          <a:xfrm>
            <a:off x="0" y="-2"/>
            <a:ext cx="9144000" cy="35926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a:solidFill>
                  <a:schemeClr val="tx1"/>
                </a:solidFill>
                <a:latin typeface="HG丸ｺﾞｼｯｸM-PRO" panose="020F0600000000000000" pitchFamily="50" charset="-128"/>
                <a:ea typeface="HG丸ｺﾞｼｯｸM-PRO" panose="020F0600000000000000" pitchFamily="50" charset="-128"/>
              </a:rPr>
              <a:t>定期巡回･随時対応サービス</a:t>
            </a:r>
            <a:r>
              <a:rPr lang="ja-JP" altLang="en-US" sz="2000" dirty="0" smtClean="0">
                <a:solidFill>
                  <a:schemeClr val="tx1"/>
                </a:solidFill>
                <a:latin typeface="HG丸ｺﾞｼｯｸM-PRO" panose="020F0600000000000000" pitchFamily="50" charset="-128"/>
                <a:ea typeface="HG丸ｺﾞｼｯｸM-PRO" panose="020F0600000000000000" pitchFamily="50" charset="-128"/>
              </a:rPr>
              <a:t>の実施状況</a:t>
            </a:r>
            <a:endParaRPr lang="ja-JP" altLang="en-US" sz="2000"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22" name="グラフ 21"/>
          <p:cNvGraphicFramePr>
            <a:graphicFrameLocks/>
          </p:cNvGraphicFramePr>
          <p:nvPr>
            <p:extLst>
              <p:ext uri="{D42A27DB-BD31-4B8C-83A1-F6EECF244321}">
                <p14:modId xmlns:p14="http://schemas.microsoft.com/office/powerpoint/2010/main" val="4167454330"/>
              </p:ext>
            </p:extLst>
          </p:nvPr>
        </p:nvGraphicFramePr>
        <p:xfrm>
          <a:off x="4584358" y="3785556"/>
          <a:ext cx="4392000" cy="279698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グラフ 22"/>
          <p:cNvGraphicFramePr>
            <a:graphicFrameLocks/>
          </p:cNvGraphicFramePr>
          <p:nvPr>
            <p:extLst>
              <p:ext uri="{D42A27DB-BD31-4B8C-83A1-F6EECF244321}">
                <p14:modId xmlns:p14="http://schemas.microsoft.com/office/powerpoint/2010/main" val="2794588490"/>
              </p:ext>
            </p:extLst>
          </p:nvPr>
        </p:nvGraphicFramePr>
        <p:xfrm>
          <a:off x="149540" y="3777619"/>
          <a:ext cx="4392000" cy="2796988"/>
        </p:xfrm>
        <a:graphic>
          <a:graphicData uri="http://schemas.openxmlformats.org/drawingml/2006/chart">
            <c:chart xmlns:c="http://schemas.openxmlformats.org/drawingml/2006/chart" xmlns:r="http://schemas.openxmlformats.org/officeDocument/2006/relationships" r:id="rId4"/>
          </a:graphicData>
        </a:graphic>
      </p:graphicFrame>
      <p:sp>
        <p:nvSpPr>
          <p:cNvPr id="20" name="正方形/長方形 19"/>
          <p:cNvSpPr/>
          <p:nvPr/>
        </p:nvSpPr>
        <p:spPr>
          <a:xfrm rot="5400000">
            <a:off x="-162785" y="35614"/>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312</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2848760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正方形/長方形 14"/>
          <p:cNvSpPr/>
          <p:nvPr/>
        </p:nvSpPr>
        <p:spPr>
          <a:xfrm>
            <a:off x="6228184" y="944724"/>
            <a:ext cx="2820945" cy="5760640"/>
          </a:xfrm>
          <a:prstGeom prst="rect">
            <a:avLst/>
          </a:prstGeom>
          <a:solidFill>
            <a:srgbClr val="FAFED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smtClean="0">
              <a:solidFill>
                <a:schemeClr val="tx1"/>
              </a:solidFill>
              <a:latin typeface="+mj-ea"/>
              <a:ea typeface="+mj-ea"/>
            </a:endParaRPr>
          </a:p>
        </p:txBody>
      </p:sp>
      <p:sp>
        <p:nvSpPr>
          <p:cNvPr id="14" name="正方形/長方形 13"/>
          <p:cNvSpPr/>
          <p:nvPr/>
        </p:nvSpPr>
        <p:spPr>
          <a:xfrm>
            <a:off x="2339752" y="944724"/>
            <a:ext cx="3780000" cy="5760640"/>
          </a:xfrm>
          <a:prstGeom prst="rect">
            <a:avLst/>
          </a:prstGeom>
          <a:solidFill>
            <a:schemeClr val="accent3">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smtClean="0">
              <a:solidFill>
                <a:schemeClr val="tx1"/>
              </a:solidFill>
              <a:latin typeface="+mj-ea"/>
              <a:ea typeface="+mj-ea"/>
            </a:endParaRPr>
          </a:p>
        </p:txBody>
      </p:sp>
      <p:sp>
        <p:nvSpPr>
          <p:cNvPr id="5" name="正方形/長方形 4"/>
          <p:cNvSpPr/>
          <p:nvPr/>
        </p:nvSpPr>
        <p:spPr>
          <a:xfrm>
            <a:off x="35495" y="944724"/>
            <a:ext cx="2185081" cy="5760640"/>
          </a:xfrm>
          <a:prstGeom prst="rect">
            <a:avLst/>
          </a:prstGeom>
          <a:solidFill>
            <a:schemeClr val="accent6">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1600" dirty="0" smtClean="0">
              <a:solidFill>
                <a:schemeClr val="tx1"/>
              </a:solidFill>
              <a:latin typeface="+mj-ea"/>
              <a:ea typeface="+mj-ea"/>
            </a:endParaRPr>
          </a:p>
        </p:txBody>
      </p:sp>
      <p:graphicFrame>
        <p:nvGraphicFramePr>
          <p:cNvPr id="3" name="表 2"/>
          <p:cNvGraphicFramePr>
            <a:graphicFrameLocks noGrp="1"/>
          </p:cNvGraphicFramePr>
          <p:nvPr>
            <p:extLst>
              <p:ext uri="{D42A27DB-BD31-4B8C-83A1-F6EECF244321}">
                <p14:modId xmlns:p14="http://schemas.microsoft.com/office/powerpoint/2010/main" val="2691501084"/>
              </p:ext>
            </p:extLst>
          </p:nvPr>
        </p:nvGraphicFramePr>
        <p:xfrm>
          <a:off x="91529" y="728699"/>
          <a:ext cx="8974835" cy="5329939"/>
        </p:xfrm>
        <a:graphic>
          <a:graphicData uri="http://schemas.openxmlformats.org/drawingml/2006/table">
            <a:tbl>
              <a:tblPr/>
              <a:tblGrid>
                <a:gridCol w="343467"/>
                <a:gridCol w="175923"/>
                <a:gridCol w="111697"/>
                <a:gridCol w="346261"/>
                <a:gridCol w="178715"/>
                <a:gridCol w="111697"/>
                <a:gridCol w="346261"/>
                <a:gridCol w="346261"/>
                <a:gridCol w="178715"/>
                <a:gridCol w="111697"/>
                <a:gridCol w="343467"/>
                <a:gridCol w="343467"/>
                <a:gridCol w="175923"/>
                <a:gridCol w="111697"/>
                <a:gridCol w="368599"/>
                <a:gridCol w="368599"/>
                <a:gridCol w="178715"/>
                <a:gridCol w="111697"/>
                <a:gridCol w="301581"/>
                <a:gridCol w="301581"/>
                <a:gridCol w="180110"/>
                <a:gridCol w="111697"/>
                <a:gridCol w="318335"/>
                <a:gridCol w="389543"/>
                <a:gridCol w="180110"/>
                <a:gridCol w="111697"/>
                <a:gridCol w="301581"/>
                <a:gridCol w="301581"/>
                <a:gridCol w="184300"/>
                <a:gridCol w="111697"/>
                <a:gridCol w="301581"/>
                <a:gridCol w="464937"/>
                <a:gridCol w="184300"/>
                <a:gridCol w="111697"/>
                <a:gridCol w="343467"/>
                <a:gridCol w="343467"/>
                <a:gridCol w="178715"/>
              </a:tblGrid>
              <a:tr h="121878">
                <a:tc gridSpan="2">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a:noFill/>
                    </a:lnB>
                  </a:tcPr>
                </a:tc>
                <a:tc hMerge="1">
                  <a:txBody>
                    <a:bodyPr/>
                    <a:lstStyle/>
                    <a:p>
                      <a:endParaRPr kumimoji="1" lang="ja-JP" altLang="en-US"/>
                    </a:p>
                  </a:txBody>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gridSpan="3">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a:noFill/>
                    </a:lnB>
                  </a:tcPr>
                </a:tc>
                <a:tc hMerge="1">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a:noFill/>
                    </a:lnB>
                  </a:tcPr>
                </a:tc>
                <a:tc hMerge="1">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gridSpan="3">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a:noFill/>
                    </a:lnB>
                  </a:tcPr>
                </a:tc>
                <a:tc gridSpan="3">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a:noFill/>
                    </a:lnB>
                  </a:tcPr>
                </a:tc>
                <a:tc hMerge="1">
                  <a:txBody>
                    <a:bodyPr/>
                    <a:lstStyle/>
                    <a:p>
                      <a:endParaRPr kumimoji="1" lang="ja-JP" altLang="en-US"/>
                    </a:p>
                  </a:txBody>
                  <a:tcPr/>
                </a:tc>
                <a:tc hMerge="1">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a:noFill/>
                    </a:lnB>
                  </a:tcPr>
                </a:tc>
                <a:tc gridSpan="3">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a:noFill/>
                    </a:lnB>
                  </a:tcPr>
                </a:tc>
                <a:tc gridSpan="3">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a:noFill/>
                    </a:lnB>
                  </a:tcPr>
                </a:tc>
                <a:tc gridSpan="3">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a:noFill/>
                    </a:lnB>
                  </a:tcPr>
                </a:tc>
                <a:tc hMerge="1">
                  <a:txBody>
                    <a:bodyPr/>
                    <a:lstStyle/>
                    <a:p>
                      <a:endParaRPr kumimoji="1" lang="ja-JP" altLang="en-US"/>
                    </a:p>
                  </a:txBody>
                  <a:tcPr/>
                </a:tc>
                <a:tc hMerge="1">
                  <a:txBody>
                    <a:bodyPr/>
                    <a:lstStyle/>
                    <a:p>
                      <a:endParaRPr kumimoji="1" lang="ja-JP" altLang="en-US"/>
                    </a:p>
                  </a:txBody>
                  <a:tcPr/>
                </a:tc>
                <a:tc>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a:noFill/>
                    </a:lnB>
                  </a:tcPr>
                </a:tc>
                <a:tc gridSpan="2">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a:noFill/>
                    </a:lnB>
                  </a:tcPr>
                </a:tc>
                <a:tc hMerge="1">
                  <a:txBody>
                    <a:bodyPr/>
                    <a:lstStyle/>
                    <a:p>
                      <a:endParaRPr kumimoji="1" lang="ja-JP" altLang="en-US"/>
                    </a:p>
                  </a:txBody>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gridSpan="2">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a:noFill/>
                    </a:lnB>
                  </a:tcPr>
                </a:tc>
                <a:tc hMerge="1">
                  <a:txBody>
                    <a:bodyPr/>
                    <a:lstStyle/>
                    <a:p>
                      <a:endParaRPr kumimoji="1" lang="ja-JP" altLang="en-US"/>
                    </a:p>
                  </a:txBody>
                  <a:tcPr/>
                </a:tc>
                <a:tc>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a:noFill/>
                    </a:lnB>
                  </a:tcPr>
                </a:tc>
              </a:tr>
              <a:tr h="98934">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w="6350" cap="flat" cmpd="sng" algn="ctr">
                      <a:solidFill>
                        <a:srgbClr val="000000"/>
                      </a:solidFill>
                      <a:prstDash val="solid"/>
                      <a:round/>
                      <a:headEnd type="none" w="med" len="med"/>
                      <a:tailEnd type="none" w="med" len="med"/>
                    </a:lnB>
                  </a:tcPr>
                </a:tc>
              </a:tr>
              <a:tr h="307855">
                <a:tc>
                  <a:txBody>
                    <a:bodyPr/>
                    <a:lstStyle/>
                    <a:p>
                      <a:pPr algn="ctr" fontAlgn="ctr"/>
                      <a:r>
                        <a:rPr lang="ja-JP" altLang="en-US" sz="550" b="0" i="0" u="none" strike="noStrike">
                          <a:solidFill>
                            <a:srgbClr val="000000"/>
                          </a:solidFill>
                          <a:effectLst/>
                          <a:latin typeface="ＭＳ Ｐゴシック"/>
                        </a:rPr>
                        <a:t>保険者名</a:t>
                      </a:r>
                    </a:p>
                  </a:txBody>
                  <a:tcPr marL="3834" marR="3834" marT="3834"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550" b="0" i="0" u="none" strike="noStrike">
                          <a:solidFill>
                            <a:srgbClr val="000000"/>
                          </a:solidFill>
                          <a:effectLst/>
                          <a:latin typeface="ＭＳ Ｐゴシック"/>
                        </a:rPr>
                        <a:t>事業所数</a:t>
                      </a:r>
                    </a:p>
                  </a:txBody>
                  <a:tcPr marL="3834" marR="3834" marT="3834"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endParaRPr lang="ja-JP" altLang="en-US" sz="550" b="0" i="0" u="none" strike="noStrike">
                        <a:effectLst/>
                        <a:latin typeface="ＭＳ Ｐゴシック"/>
                      </a:endParaRPr>
                    </a:p>
                  </a:txBody>
                  <a:tcPr marL="3834" marR="3834" marT="3834"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550" b="0" i="0" u="none" strike="noStrike">
                          <a:solidFill>
                            <a:srgbClr val="000000"/>
                          </a:solidFill>
                          <a:effectLst/>
                          <a:latin typeface="ＭＳ Ｐゴシック"/>
                        </a:rPr>
                        <a:t>保険者名</a:t>
                      </a:r>
                    </a:p>
                  </a:txBody>
                  <a:tcPr marL="3834" marR="3834" marT="3834"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550" b="0" i="0" u="none" strike="noStrike">
                          <a:solidFill>
                            <a:srgbClr val="000000"/>
                          </a:solidFill>
                          <a:effectLst/>
                          <a:latin typeface="ＭＳ Ｐゴシック"/>
                        </a:rPr>
                        <a:t>事業所数</a:t>
                      </a:r>
                    </a:p>
                  </a:txBody>
                  <a:tcPr marL="3834" marR="3834" marT="3834"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endParaRPr lang="ja-JP" altLang="en-US" sz="550" b="0" i="0" u="none" strike="noStrike" dirty="0">
                        <a:effectLst/>
                        <a:latin typeface="ＭＳ Ｐゴシック"/>
                      </a:endParaRPr>
                    </a:p>
                  </a:txBody>
                  <a:tcPr marL="3834" marR="3834" marT="3834"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550" b="0" i="0" u="none" strike="noStrike">
                          <a:solidFill>
                            <a:srgbClr val="000000"/>
                          </a:solidFill>
                          <a:effectLst/>
                          <a:latin typeface="ＭＳ Ｐゴシック"/>
                        </a:rPr>
                        <a:t>都道府県</a:t>
                      </a:r>
                    </a:p>
                  </a:txBody>
                  <a:tcPr marL="3834" marR="3834" marT="3834"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550" b="0" i="0" u="none" strike="noStrike" dirty="0">
                          <a:solidFill>
                            <a:srgbClr val="000000"/>
                          </a:solidFill>
                          <a:effectLst/>
                          <a:latin typeface="ＭＳ Ｐゴシック"/>
                        </a:rPr>
                        <a:t>保険者名</a:t>
                      </a:r>
                    </a:p>
                  </a:txBody>
                  <a:tcPr marL="3834" marR="3834" marT="3834"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550" b="0" i="0" u="none" strike="noStrike">
                          <a:solidFill>
                            <a:srgbClr val="000000"/>
                          </a:solidFill>
                          <a:effectLst/>
                          <a:latin typeface="ＭＳ Ｐゴシック"/>
                        </a:rPr>
                        <a:t>事業所数</a:t>
                      </a:r>
                    </a:p>
                  </a:txBody>
                  <a:tcPr marL="3834" marR="3834" marT="3834"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endParaRPr lang="ja-JP" altLang="en-US" sz="550" b="0" i="0" u="none" strike="noStrike">
                        <a:effectLst/>
                        <a:latin typeface="ＭＳ Ｐゴシック"/>
                      </a:endParaRPr>
                    </a:p>
                  </a:txBody>
                  <a:tcPr marL="3834" marR="3834" marT="3834"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550" b="0" i="0" u="none" strike="noStrike">
                          <a:solidFill>
                            <a:srgbClr val="000000"/>
                          </a:solidFill>
                          <a:effectLst/>
                          <a:latin typeface="ＭＳ Ｐゴシック"/>
                        </a:rPr>
                        <a:t>都道府県</a:t>
                      </a:r>
                    </a:p>
                  </a:txBody>
                  <a:tcPr marL="3834" marR="3834" marT="3834"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550" b="0" i="0" u="none" strike="noStrike">
                          <a:solidFill>
                            <a:srgbClr val="000000"/>
                          </a:solidFill>
                          <a:effectLst/>
                          <a:latin typeface="ＭＳ Ｐゴシック"/>
                        </a:rPr>
                        <a:t>保険者名</a:t>
                      </a:r>
                    </a:p>
                  </a:txBody>
                  <a:tcPr marL="3834" marR="3834" marT="3834"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550" b="0" i="0" u="none" strike="noStrike">
                          <a:solidFill>
                            <a:srgbClr val="000000"/>
                          </a:solidFill>
                          <a:effectLst/>
                          <a:latin typeface="ＭＳ Ｐゴシック"/>
                        </a:rPr>
                        <a:t>事業所数</a:t>
                      </a:r>
                    </a:p>
                  </a:txBody>
                  <a:tcPr marL="3834" marR="3834" marT="3834"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endParaRPr lang="ja-JP" altLang="en-US" sz="550" b="0" i="0" u="none" strike="noStrike">
                        <a:effectLst/>
                        <a:latin typeface="ＭＳ Ｐゴシック"/>
                      </a:endParaRPr>
                    </a:p>
                  </a:txBody>
                  <a:tcPr marL="3834" marR="3834" marT="3834"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550" b="0" i="0" u="none" strike="noStrike">
                          <a:solidFill>
                            <a:srgbClr val="000000"/>
                          </a:solidFill>
                          <a:effectLst/>
                          <a:latin typeface="ＭＳ Ｐゴシック"/>
                        </a:rPr>
                        <a:t>都道府県</a:t>
                      </a:r>
                    </a:p>
                  </a:txBody>
                  <a:tcPr marL="3834" marR="3834" marT="3834"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550" b="0" i="0" u="none" strike="noStrike">
                          <a:solidFill>
                            <a:srgbClr val="000000"/>
                          </a:solidFill>
                          <a:effectLst/>
                          <a:latin typeface="ＭＳ Ｐゴシック"/>
                        </a:rPr>
                        <a:t>保険者名</a:t>
                      </a:r>
                    </a:p>
                  </a:txBody>
                  <a:tcPr marL="3834" marR="3834" marT="3834"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550" b="0" i="0" u="none" strike="noStrike">
                          <a:solidFill>
                            <a:srgbClr val="000000"/>
                          </a:solidFill>
                          <a:effectLst/>
                          <a:latin typeface="ＭＳ Ｐゴシック"/>
                        </a:rPr>
                        <a:t>事業所数</a:t>
                      </a:r>
                    </a:p>
                  </a:txBody>
                  <a:tcPr marL="3834" marR="3834" marT="3834"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endParaRPr lang="ja-JP" altLang="en-US" sz="550" b="0" i="0" u="none" strike="noStrike">
                        <a:effectLst/>
                        <a:latin typeface="ＭＳ Ｐゴシック"/>
                      </a:endParaRPr>
                    </a:p>
                  </a:txBody>
                  <a:tcPr marL="3834" marR="3834" marT="3834"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550" b="0" i="0" u="none" strike="noStrike">
                          <a:solidFill>
                            <a:srgbClr val="000000"/>
                          </a:solidFill>
                          <a:effectLst/>
                          <a:latin typeface="ＭＳ Ｐゴシック"/>
                        </a:rPr>
                        <a:t>都道府県</a:t>
                      </a:r>
                    </a:p>
                  </a:txBody>
                  <a:tcPr marL="3834" marR="3834" marT="3834"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550" b="0" i="0" u="none" strike="noStrike">
                          <a:solidFill>
                            <a:srgbClr val="000000"/>
                          </a:solidFill>
                          <a:effectLst/>
                          <a:latin typeface="ＭＳ Ｐゴシック"/>
                        </a:rPr>
                        <a:t>保険者名</a:t>
                      </a:r>
                    </a:p>
                  </a:txBody>
                  <a:tcPr marL="3834" marR="3834" marT="3834"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550" b="0" i="0" u="none" strike="noStrike" dirty="0">
                          <a:solidFill>
                            <a:srgbClr val="000000"/>
                          </a:solidFill>
                          <a:effectLst/>
                          <a:latin typeface="ＭＳ Ｐゴシック"/>
                        </a:rPr>
                        <a:t>事業所数</a:t>
                      </a:r>
                    </a:p>
                  </a:txBody>
                  <a:tcPr marL="3834" marR="3834" marT="3834"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endParaRPr lang="ja-JP" altLang="en-US" sz="550" b="0" i="0" u="none" strike="noStrike">
                        <a:effectLst/>
                        <a:latin typeface="ＭＳ Ｐゴシック"/>
                      </a:endParaRPr>
                    </a:p>
                  </a:txBody>
                  <a:tcPr marL="3834" marR="3834" marT="3834"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550" b="0" i="0" u="none" strike="noStrike">
                          <a:solidFill>
                            <a:srgbClr val="000000"/>
                          </a:solidFill>
                          <a:effectLst/>
                          <a:latin typeface="ＭＳ Ｐゴシック"/>
                        </a:rPr>
                        <a:t>都道府県</a:t>
                      </a:r>
                    </a:p>
                  </a:txBody>
                  <a:tcPr marL="3834" marR="3834" marT="3834"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550" b="0" i="0" u="none" strike="noStrike">
                          <a:solidFill>
                            <a:srgbClr val="000000"/>
                          </a:solidFill>
                          <a:effectLst/>
                          <a:latin typeface="ＭＳ Ｐゴシック"/>
                        </a:rPr>
                        <a:t>保険者名</a:t>
                      </a:r>
                    </a:p>
                  </a:txBody>
                  <a:tcPr marL="3834" marR="3834" marT="3834"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550" b="0" i="0" u="none" strike="noStrike">
                          <a:solidFill>
                            <a:srgbClr val="000000"/>
                          </a:solidFill>
                          <a:effectLst/>
                          <a:latin typeface="ＭＳ Ｐゴシック"/>
                        </a:rPr>
                        <a:t>事業所数</a:t>
                      </a:r>
                    </a:p>
                  </a:txBody>
                  <a:tcPr marL="3834" marR="3834" marT="3834"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550" b="0" i="0" u="none" strike="noStrike">
                          <a:solidFill>
                            <a:srgbClr val="000000"/>
                          </a:solidFill>
                          <a:effectLst/>
                          <a:latin typeface="ＭＳ Ｐゴシック"/>
                        </a:rPr>
                        <a:t>都道府県</a:t>
                      </a:r>
                    </a:p>
                  </a:txBody>
                  <a:tcPr marL="3834" marR="3834" marT="3834"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550" b="0" i="0" u="none" strike="noStrike">
                          <a:solidFill>
                            <a:srgbClr val="000000"/>
                          </a:solidFill>
                          <a:effectLst/>
                          <a:latin typeface="ＭＳ Ｐゴシック"/>
                        </a:rPr>
                        <a:t>保険者名</a:t>
                      </a:r>
                    </a:p>
                  </a:txBody>
                  <a:tcPr marL="3834" marR="3834" marT="3834"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550" b="0" i="0" u="none" strike="noStrike">
                          <a:solidFill>
                            <a:srgbClr val="000000"/>
                          </a:solidFill>
                          <a:effectLst/>
                          <a:latin typeface="ＭＳ Ｐゴシック"/>
                        </a:rPr>
                        <a:t>事業所数</a:t>
                      </a:r>
                    </a:p>
                  </a:txBody>
                  <a:tcPr marL="3834" marR="3834" marT="3834"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550" b="0" i="0" u="none" strike="noStrike">
                          <a:solidFill>
                            <a:srgbClr val="000000"/>
                          </a:solidFill>
                          <a:effectLst/>
                          <a:latin typeface="ＭＳ Ｐゴシック"/>
                        </a:rPr>
                        <a:t>都道府県</a:t>
                      </a:r>
                    </a:p>
                  </a:txBody>
                  <a:tcPr marL="3834" marR="3834" marT="3834"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550" b="0" i="0" u="none" strike="noStrike">
                          <a:solidFill>
                            <a:srgbClr val="000000"/>
                          </a:solidFill>
                          <a:effectLst/>
                          <a:latin typeface="ＭＳ Ｐゴシック"/>
                        </a:rPr>
                        <a:t>保険者名</a:t>
                      </a:r>
                    </a:p>
                  </a:txBody>
                  <a:tcPr marL="3834" marR="3834" marT="3834"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550" b="0" i="0" u="none" strike="noStrike">
                          <a:solidFill>
                            <a:srgbClr val="000000"/>
                          </a:solidFill>
                          <a:effectLst/>
                          <a:latin typeface="ＭＳ Ｐゴシック"/>
                        </a:rPr>
                        <a:t>事業所数</a:t>
                      </a:r>
                    </a:p>
                  </a:txBody>
                  <a:tcPr marL="3834" marR="3834" marT="3834"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550" b="0" i="0" u="none" strike="noStrike">
                          <a:solidFill>
                            <a:srgbClr val="000000"/>
                          </a:solidFill>
                          <a:effectLst/>
                          <a:latin typeface="ＭＳ Ｐゴシック"/>
                        </a:rPr>
                        <a:t>都道府県</a:t>
                      </a:r>
                    </a:p>
                  </a:txBody>
                  <a:tcPr marL="3834" marR="3834" marT="3834"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550" b="0" i="0" u="none" strike="noStrike">
                          <a:solidFill>
                            <a:srgbClr val="000000"/>
                          </a:solidFill>
                          <a:effectLst/>
                          <a:latin typeface="ＭＳ Ｐゴシック"/>
                        </a:rPr>
                        <a:t>保険者名</a:t>
                      </a:r>
                    </a:p>
                  </a:txBody>
                  <a:tcPr marL="3834" marR="3834" marT="3834"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550" b="0" i="0" u="none" strike="noStrike">
                          <a:solidFill>
                            <a:srgbClr val="000000"/>
                          </a:solidFill>
                          <a:effectLst/>
                          <a:latin typeface="ＭＳ Ｐゴシック"/>
                        </a:rPr>
                        <a:t>事業所数</a:t>
                      </a:r>
                    </a:p>
                  </a:txBody>
                  <a:tcPr marL="3834" marR="3834" marT="3834" marB="0" vert="eaVert"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71474">
                <a:tc>
                  <a:txBody>
                    <a:bodyPr/>
                    <a:lstStyle/>
                    <a:p>
                      <a:pPr algn="l" fontAlgn="b"/>
                      <a:r>
                        <a:rPr lang="ja-JP" altLang="en-US" sz="550" b="0" i="0" u="none" strike="noStrike" dirty="0">
                          <a:effectLst/>
                          <a:latin typeface="ＭＳ Ｐゴシック"/>
                        </a:rPr>
                        <a:t>札幌市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altLang="ja-JP" sz="550" b="0" i="0" u="none" strike="noStrike">
                          <a:effectLst/>
                          <a:latin typeface="ＭＳ Ｐゴシック"/>
                        </a:rPr>
                        <a:t>28</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函館市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9</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550" b="0" i="0" u="none" strike="noStrike" dirty="0">
                          <a:solidFill>
                            <a:srgbClr val="000000"/>
                          </a:solidFill>
                          <a:effectLst/>
                          <a:latin typeface="ＭＳ Ｐゴシック"/>
                        </a:rPr>
                        <a:t>埼玉県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越谷市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北海道</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小樽市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千葉県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a:solidFill>
                            <a:srgbClr val="000000"/>
                          </a:solidFill>
                          <a:effectLst/>
                          <a:latin typeface="ＭＳ Ｐゴシック"/>
                        </a:rPr>
                        <a:t>木更津市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550" b="0" i="0" u="none" strike="noStrike" dirty="0">
                          <a:solidFill>
                            <a:srgbClr val="000000"/>
                          </a:solidFill>
                          <a:effectLst/>
                          <a:latin typeface="ＭＳ Ｐゴシック"/>
                        </a:rPr>
                        <a:t>神奈川県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a:solidFill>
                            <a:srgbClr val="000000"/>
                          </a:solidFill>
                          <a:effectLst/>
                          <a:latin typeface="ＭＳ Ｐゴシック"/>
                        </a:rPr>
                        <a:t>秦野市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京都府</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a:solidFill>
                            <a:srgbClr val="000000"/>
                          </a:solidFill>
                          <a:effectLst/>
                          <a:latin typeface="ＭＳ Ｐゴシック"/>
                        </a:rPr>
                        <a:t>富田林市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r>
                        <a:rPr lang="ja-JP" altLang="en-US" sz="550" b="0" i="0" u="none" strike="noStrike">
                          <a:solidFill>
                            <a:srgbClr val="000000"/>
                          </a:solidFill>
                          <a:effectLst/>
                          <a:latin typeface="ＭＳ Ｐゴシック"/>
                        </a:rPr>
                        <a:t>（</a:t>
                      </a:r>
                      <a:r>
                        <a:rPr lang="en-US" altLang="ja-JP" sz="550" b="0" i="0" u="none" strike="noStrike">
                          <a:solidFill>
                            <a:srgbClr val="000000"/>
                          </a:solidFill>
                          <a:effectLst/>
                          <a:latin typeface="ＭＳ Ｐゴシック"/>
                        </a:rPr>
                        <a:t>1</a:t>
                      </a:r>
                      <a:r>
                        <a:rPr lang="ja-JP" altLang="en-US" sz="550" b="0" i="0" u="none" strike="noStrike">
                          <a:solidFill>
                            <a:srgbClr val="000000"/>
                          </a:solidFill>
                          <a:effectLst/>
                          <a:latin typeface="ＭＳ Ｐゴシック"/>
                        </a:rPr>
                        <a:t>）</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北海道</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a:solidFill>
                            <a:srgbClr val="000000"/>
                          </a:solidFill>
                          <a:effectLst/>
                          <a:latin typeface="ＭＳ Ｐゴシック"/>
                        </a:rPr>
                        <a:t>室蘭市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福井県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a:solidFill>
                            <a:srgbClr val="000000"/>
                          </a:solidFill>
                          <a:effectLst/>
                          <a:latin typeface="ＭＳ Ｐゴシック"/>
                        </a:rPr>
                        <a:t>鯖江市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北海道</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夕張市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1474">
                <a:tc>
                  <a:txBody>
                    <a:bodyPr/>
                    <a:lstStyle/>
                    <a:p>
                      <a:pPr algn="l" fontAlgn="b"/>
                      <a:r>
                        <a:rPr lang="ja-JP" altLang="en-US" sz="550" b="0" i="0" u="none" strike="noStrike" dirty="0">
                          <a:effectLst/>
                          <a:latin typeface="ＭＳ Ｐゴシック"/>
                        </a:rPr>
                        <a:t>さいたま市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altLang="ja-JP" sz="550" b="0" i="0" u="none" strike="noStrike">
                          <a:effectLst/>
                          <a:latin typeface="ＭＳ Ｐゴシック"/>
                        </a:rPr>
                        <a:t>4(</a:t>
                      </a:r>
                      <a:r>
                        <a:rPr lang="ja-JP" altLang="en-US" sz="550" b="0" i="0" u="none" strike="noStrike">
                          <a:effectLst/>
                          <a:latin typeface="ＭＳ Ｐゴシック"/>
                        </a:rPr>
                        <a:t>１</a:t>
                      </a:r>
                      <a:r>
                        <a:rPr lang="en-US" altLang="ja-JP" sz="550" b="0" i="0" u="none" strike="noStrike">
                          <a:effectLst/>
                          <a:latin typeface="ＭＳ Ｐゴシック"/>
                        </a:rPr>
                        <a:t>)</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旭川市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550" b="0" i="0" u="none" strike="noStrike" dirty="0">
                          <a:solidFill>
                            <a:srgbClr val="000000"/>
                          </a:solidFill>
                          <a:effectLst/>
                          <a:latin typeface="ＭＳ Ｐゴシック"/>
                        </a:rPr>
                        <a:t>埼玉県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TW" altLang="en-US" sz="500" b="0" i="0" u="none" strike="noStrike" dirty="0">
                          <a:solidFill>
                            <a:srgbClr val="000000"/>
                          </a:solidFill>
                          <a:effectLst/>
                          <a:latin typeface="ＭＳ Ｐゴシック" panose="020B0600070205080204" pitchFamily="50" charset="-128"/>
                          <a:ea typeface="ＭＳ Ｐゴシック" panose="020B0600070205080204" pitchFamily="50" charset="-128"/>
                        </a:rPr>
                        <a:t>大里広域市町村圏組合</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2</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北海道</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帯広市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東京都</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a:solidFill>
                            <a:srgbClr val="000000"/>
                          </a:solidFill>
                          <a:effectLst/>
                          <a:latin typeface="ＭＳ Ｐゴシック"/>
                        </a:rPr>
                        <a:t>中央区</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2</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550" b="0" i="0" u="none" strike="noStrike">
                          <a:solidFill>
                            <a:srgbClr val="000000"/>
                          </a:solidFill>
                          <a:effectLst/>
                          <a:latin typeface="ＭＳ Ｐゴシック"/>
                        </a:rPr>
                        <a:t>神奈川県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a:solidFill>
                            <a:srgbClr val="000000"/>
                          </a:solidFill>
                          <a:effectLst/>
                          <a:latin typeface="ＭＳ Ｐゴシック"/>
                        </a:rPr>
                        <a:t>厚木市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京都府</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a:solidFill>
                            <a:srgbClr val="000000"/>
                          </a:solidFill>
                          <a:effectLst/>
                          <a:latin typeface="ＭＳ Ｐゴシック"/>
                        </a:rPr>
                        <a:t>松原市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北海道</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a:solidFill>
                            <a:srgbClr val="000000"/>
                          </a:solidFill>
                          <a:effectLst/>
                          <a:latin typeface="ＭＳ Ｐゴシック"/>
                        </a:rPr>
                        <a:t>千歳市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山梨県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a:solidFill>
                            <a:srgbClr val="000000"/>
                          </a:solidFill>
                          <a:effectLst/>
                          <a:latin typeface="ＭＳ Ｐゴシック"/>
                        </a:rPr>
                        <a:t>笛吹市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北海道</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TW" altLang="en-US" sz="55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中川郡</a:t>
                      </a:r>
                      <a:endParaRPr lang="en-US" altLang="zh-TW" sz="55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zh-TW" altLang="en-US" sz="55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幕別町</a:t>
                      </a:r>
                      <a:endParaRPr lang="zh-TW" altLang="en-US" sz="5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1474">
                <a:tc>
                  <a:txBody>
                    <a:bodyPr/>
                    <a:lstStyle/>
                    <a:p>
                      <a:pPr algn="l" fontAlgn="b"/>
                      <a:r>
                        <a:rPr lang="ja-JP" altLang="en-US" sz="550" b="0" i="0" u="none" strike="noStrike" dirty="0">
                          <a:effectLst/>
                          <a:latin typeface="ＭＳ Ｐゴシック"/>
                        </a:rPr>
                        <a:t>千葉市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altLang="ja-JP" sz="550" b="0" i="0" u="none" strike="noStrike">
                          <a:effectLst/>
                          <a:latin typeface="ＭＳ Ｐゴシック"/>
                        </a:rPr>
                        <a:t>2</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盛岡市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550" b="0" i="0" u="none" strike="noStrike" dirty="0">
                          <a:solidFill>
                            <a:srgbClr val="000000"/>
                          </a:solidFill>
                          <a:effectLst/>
                          <a:latin typeface="ＭＳ Ｐゴシック"/>
                        </a:rPr>
                        <a:t>千葉県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a:solidFill>
                            <a:srgbClr val="000000"/>
                          </a:solidFill>
                          <a:effectLst/>
                          <a:latin typeface="ＭＳ Ｐゴシック"/>
                        </a:rPr>
                        <a:t>市川市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2</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岩手県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a:solidFill>
                            <a:srgbClr val="000000"/>
                          </a:solidFill>
                          <a:effectLst/>
                          <a:latin typeface="ＭＳ Ｐゴシック"/>
                        </a:rPr>
                        <a:t>奥州市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東京都</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a:solidFill>
                            <a:srgbClr val="000000"/>
                          </a:solidFill>
                          <a:effectLst/>
                          <a:latin typeface="ＭＳ Ｐゴシック"/>
                        </a:rPr>
                        <a:t>港区</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3</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550" b="0" i="0" u="none" strike="noStrike">
                          <a:solidFill>
                            <a:srgbClr val="000000"/>
                          </a:solidFill>
                          <a:effectLst/>
                          <a:latin typeface="ＭＳ Ｐゴシック"/>
                        </a:rPr>
                        <a:t>新潟県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a:solidFill>
                            <a:srgbClr val="000000"/>
                          </a:solidFill>
                          <a:effectLst/>
                          <a:latin typeface="ＭＳ Ｐゴシック"/>
                        </a:rPr>
                        <a:t>上越市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4</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京都府</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a:solidFill>
                            <a:srgbClr val="000000"/>
                          </a:solidFill>
                          <a:effectLst/>
                          <a:latin typeface="ＭＳ Ｐゴシック"/>
                        </a:rPr>
                        <a:t>河内長野市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北海道</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a:solidFill>
                            <a:srgbClr val="000000"/>
                          </a:solidFill>
                          <a:effectLst/>
                          <a:latin typeface="ＭＳ Ｐゴシック"/>
                        </a:rPr>
                        <a:t>石狩市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静岡県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a:solidFill>
                            <a:srgbClr val="000000"/>
                          </a:solidFill>
                          <a:effectLst/>
                          <a:latin typeface="ＭＳ Ｐゴシック"/>
                        </a:rPr>
                        <a:t>伊東市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福島県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panose="020B0600070205080204" pitchFamily="50" charset="-128"/>
                          <a:ea typeface="ＭＳ Ｐゴシック" panose="020B0600070205080204" pitchFamily="50" charset="-128"/>
                        </a:rPr>
                        <a:t>伊達市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1474">
                <a:tc>
                  <a:txBody>
                    <a:bodyPr/>
                    <a:lstStyle/>
                    <a:p>
                      <a:pPr algn="l" fontAlgn="b"/>
                      <a:r>
                        <a:rPr lang="ja-JP" altLang="en-US" sz="550" b="0" i="0" u="none" strike="noStrike" dirty="0">
                          <a:effectLst/>
                          <a:latin typeface="ＭＳ Ｐゴシック"/>
                        </a:rPr>
                        <a:t>川崎市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altLang="ja-JP" sz="550" b="0" i="0" u="none" strike="noStrike">
                          <a:effectLst/>
                          <a:latin typeface="ＭＳ Ｐゴシック"/>
                        </a:rPr>
                        <a:t>9</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前橋市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550" b="0" i="0" u="none" strike="noStrike" dirty="0">
                          <a:solidFill>
                            <a:srgbClr val="000000"/>
                          </a:solidFill>
                          <a:effectLst/>
                          <a:latin typeface="ＭＳ Ｐゴシック"/>
                        </a:rPr>
                        <a:t>東京都</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板橋区</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3</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秋田県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TW" altLang="en-US" sz="400" b="0" i="0" u="none" strike="noStrike" dirty="0">
                          <a:solidFill>
                            <a:srgbClr val="000000"/>
                          </a:solidFill>
                          <a:effectLst/>
                          <a:latin typeface="ＭＳ Ｐゴシック" panose="020B0600070205080204" pitchFamily="50" charset="-128"/>
                          <a:ea typeface="ＭＳ Ｐゴシック" panose="020B0600070205080204" pitchFamily="50" charset="-128"/>
                        </a:rPr>
                        <a:t>本荘由利広域市町村圏組合</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東京都</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墨田区</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2</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550" b="0" i="0" u="none" strike="noStrike">
                          <a:solidFill>
                            <a:srgbClr val="000000"/>
                          </a:solidFill>
                          <a:effectLst/>
                          <a:latin typeface="ＭＳ Ｐゴシック"/>
                        </a:rPr>
                        <a:t>新潟県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a:solidFill>
                            <a:srgbClr val="000000"/>
                          </a:solidFill>
                          <a:effectLst/>
                          <a:latin typeface="ＭＳ Ｐゴシック"/>
                        </a:rPr>
                        <a:t>長岡市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2</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京都府</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a:solidFill>
                            <a:srgbClr val="000000"/>
                          </a:solidFill>
                          <a:effectLst/>
                          <a:latin typeface="ＭＳ Ｐゴシック"/>
                        </a:rPr>
                        <a:t>岸和田市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2</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北海道</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a:solidFill>
                            <a:srgbClr val="000000"/>
                          </a:solidFill>
                          <a:effectLst/>
                          <a:latin typeface="ＭＳ Ｐゴシック"/>
                        </a:rPr>
                        <a:t>恵庭市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愛知県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a:solidFill>
                            <a:srgbClr val="000000"/>
                          </a:solidFill>
                          <a:effectLst/>
                          <a:latin typeface="ＭＳ Ｐゴシック"/>
                        </a:rPr>
                        <a:t>北名古屋市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福島県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双葉郡</a:t>
                      </a:r>
                      <a:endParaRPr lang="en-US" altLang="ja-JP" sz="55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55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大熊町</a:t>
                      </a:r>
                      <a:endParaRPr lang="ja-JP" altLang="en-US" sz="5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(2)</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1474">
                <a:tc>
                  <a:txBody>
                    <a:bodyPr/>
                    <a:lstStyle/>
                    <a:p>
                      <a:pPr algn="l" fontAlgn="b"/>
                      <a:r>
                        <a:rPr lang="ja-JP" altLang="en-US" sz="550" b="0" i="0" u="none" strike="noStrike">
                          <a:effectLst/>
                          <a:latin typeface="ＭＳ Ｐゴシック"/>
                        </a:rPr>
                        <a:t>横浜市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altLang="ja-JP" sz="550" b="0" i="0" u="none" strike="noStrike" dirty="0">
                          <a:effectLst/>
                          <a:latin typeface="ＭＳ Ｐゴシック"/>
                        </a:rPr>
                        <a:t>27</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高崎市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2</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550" b="0" i="0" u="none" strike="noStrike">
                          <a:solidFill>
                            <a:srgbClr val="000000"/>
                          </a:solidFill>
                          <a:effectLst/>
                          <a:latin typeface="ＭＳ Ｐゴシック"/>
                        </a:rPr>
                        <a:t>東京都</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新宿区</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2</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山形県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山形市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2</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東京都</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豊島区</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3</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550" b="0" i="0" u="none" strike="noStrike">
                          <a:solidFill>
                            <a:srgbClr val="000000"/>
                          </a:solidFill>
                          <a:effectLst/>
                          <a:latin typeface="ＭＳ Ｐゴシック"/>
                        </a:rPr>
                        <a:t>富山県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高岡市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京都府</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a:solidFill>
                            <a:srgbClr val="000000"/>
                          </a:solidFill>
                          <a:effectLst/>
                          <a:latin typeface="ＭＳ Ｐゴシック"/>
                        </a:rPr>
                        <a:t>茨木市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2</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岩手県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北上市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愛知県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長久手市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2</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福島県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双葉郡</a:t>
                      </a:r>
                      <a:endParaRPr lang="en-US" altLang="ja-JP" sz="55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55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浪江町</a:t>
                      </a:r>
                      <a:endParaRPr lang="ja-JP" altLang="en-US" sz="5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1474">
                <a:tc>
                  <a:txBody>
                    <a:bodyPr/>
                    <a:lstStyle/>
                    <a:p>
                      <a:pPr algn="l" fontAlgn="b"/>
                      <a:r>
                        <a:rPr lang="ja-JP" altLang="en-US" sz="550" b="0" i="0" u="none" strike="noStrike" dirty="0">
                          <a:effectLst/>
                          <a:latin typeface="ＭＳ Ｐゴシック"/>
                        </a:rPr>
                        <a:t>新潟市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altLang="ja-JP" sz="550" b="0" i="0" u="none" strike="noStrike" dirty="0">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船橋市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4</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550" b="0" i="0" u="none" strike="noStrike">
                          <a:solidFill>
                            <a:srgbClr val="000000"/>
                          </a:solidFill>
                          <a:effectLst/>
                          <a:latin typeface="ＭＳ Ｐゴシック"/>
                        </a:rPr>
                        <a:t>東京都</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江東区</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3</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山形県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鶴岡市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東京都</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目黒区</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5</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550" b="0" i="0" u="none" strike="noStrike">
                          <a:solidFill>
                            <a:srgbClr val="000000"/>
                          </a:solidFill>
                          <a:effectLst/>
                          <a:latin typeface="ＭＳ Ｐゴシック"/>
                        </a:rPr>
                        <a:t>福井県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福井市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4</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京都府</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a:solidFill>
                            <a:srgbClr val="000000"/>
                          </a:solidFill>
                          <a:effectLst/>
                          <a:latin typeface="ＭＳ Ｐゴシック"/>
                        </a:rPr>
                        <a:t>大東市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ja-JP" altLang="en-US" sz="550" b="0" i="0" u="none" strike="noStrike">
                          <a:solidFill>
                            <a:srgbClr val="000000"/>
                          </a:solidFill>
                          <a:effectLst/>
                          <a:latin typeface="ＭＳ Ｐゴシック"/>
                        </a:rPr>
                        <a:t>（</a:t>
                      </a:r>
                      <a:r>
                        <a:rPr lang="en-US" altLang="ja-JP" sz="550" b="0" i="0" u="none" strike="noStrike">
                          <a:solidFill>
                            <a:srgbClr val="000000"/>
                          </a:solidFill>
                          <a:effectLst/>
                          <a:latin typeface="ＭＳ Ｐゴシック"/>
                        </a:rPr>
                        <a:t>1</a:t>
                      </a:r>
                      <a:r>
                        <a:rPr lang="ja-JP" altLang="en-US" sz="550" b="0" i="0" u="none" strike="noStrike">
                          <a:solidFill>
                            <a:srgbClr val="000000"/>
                          </a:solidFill>
                          <a:effectLst/>
                          <a:latin typeface="ＭＳ Ｐゴシック"/>
                        </a:rPr>
                        <a:t>）</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茨城県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a:solidFill>
                            <a:srgbClr val="000000"/>
                          </a:solidFill>
                          <a:effectLst/>
                          <a:latin typeface="ＭＳ Ｐゴシック"/>
                        </a:rPr>
                        <a:t>結城市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滋賀県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栗東市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茨城県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00" b="0" i="0" u="none" strike="noStrike" dirty="0">
                          <a:solidFill>
                            <a:srgbClr val="000000"/>
                          </a:solidFill>
                          <a:effectLst/>
                          <a:latin typeface="ＭＳ Ｐゴシック" panose="020B0600070205080204" pitchFamily="50" charset="-128"/>
                          <a:ea typeface="ＭＳ Ｐゴシック" panose="020B0600070205080204" pitchFamily="50" charset="-128"/>
                        </a:rPr>
                        <a:t>常陸大宮市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1474">
                <a:tc>
                  <a:txBody>
                    <a:bodyPr/>
                    <a:lstStyle/>
                    <a:p>
                      <a:pPr algn="l" fontAlgn="b"/>
                      <a:r>
                        <a:rPr lang="ja-JP" altLang="en-US" sz="550" b="0" i="0" u="none" strike="noStrike" dirty="0">
                          <a:effectLst/>
                          <a:latin typeface="ＭＳ Ｐゴシック"/>
                        </a:rPr>
                        <a:t>静岡市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altLang="ja-JP" sz="550" b="0" i="0" u="none" strike="noStrike" dirty="0">
                          <a:effectLst/>
                          <a:latin typeface="ＭＳ Ｐゴシック"/>
                        </a:rPr>
                        <a:t>4</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柏市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3</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550" b="0" i="0" u="none" strike="noStrike">
                          <a:solidFill>
                            <a:srgbClr val="000000"/>
                          </a:solidFill>
                          <a:effectLst/>
                          <a:latin typeface="ＭＳ Ｐゴシック"/>
                        </a:rPr>
                        <a:t>東京都</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品川区</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福島県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福島市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4</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東京都</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荒川区</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550" b="0" i="0" u="none" strike="noStrike">
                          <a:solidFill>
                            <a:srgbClr val="000000"/>
                          </a:solidFill>
                          <a:effectLst/>
                          <a:latin typeface="ＭＳ Ｐゴシック"/>
                        </a:rPr>
                        <a:t>福井県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CN" altLang="en-US" sz="550" b="0" i="0" u="none" strike="noStrike" dirty="0">
                          <a:solidFill>
                            <a:srgbClr val="000000"/>
                          </a:solidFill>
                          <a:effectLst/>
                          <a:latin typeface="ＭＳ Ｐゴシック" panose="020B0600070205080204" pitchFamily="50" charset="-128"/>
                          <a:ea typeface="ＭＳ Ｐゴシック" panose="020B0600070205080204" pitchFamily="50" charset="-128"/>
                        </a:rPr>
                        <a:t>坂井地区広域連合</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4</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京都府</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池田市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茨城県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鹿嶋市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滋賀県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守山市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2</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埼玉県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TW" altLang="en-US" sz="550" b="0" i="0" u="none" strike="noStrike" dirty="0">
                          <a:solidFill>
                            <a:srgbClr val="000000"/>
                          </a:solidFill>
                          <a:effectLst/>
                          <a:latin typeface="ＭＳ Ｐゴシック" panose="020B0600070205080204" pitchFamily="50" charset="-128"/>
                          <a:ea typeface="ＭＳ Ｐゴシック" panose="020B0600070205080204" pitchFamily="50" charset="-128"/>
                        </a:rPr>
                        <a:t>南埼玉郡宮代町</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1474">
                <a:tc>
                  <a:txBody>
                    <a:bodyPr/>
                    <a:lstStyle/>
                    <a:p>
                      <a:pPr algn="l" fontAlgn="b"/>
                      <a:r>
                        <a:rPr lang="ja-JP" altLang="en-US" sz="550" b="0" i="0" u="none" strike="noStrike" dirty="0">
                          <a:effectLst/>
                          <a:latin typeface="ＭＳ Ｐゴシック"/>
                        </a:rPr>
                        <a:t>浜松市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altLang="ja-JP" sz="550" b="0" i="0" u="none" strike="noStrike" dirty="0">
                          <a:effectLst/>
                          <a:latin typeface="ＭＳ Ｐゴシック"/>
                        </a:rPr>
                        <a:t>6</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八王子市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3</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550" b="0" i="0" u="none" strike="noStrike">
                          <a:solidFill>
                            <a:srgbClr val="000000"/>
                          </a:solidFill>
                          <a:effectLst/>
                          <a:latin typeface="ＭＳ Ｐゴシック"/>
                        </a:rPr>
                        <a:t>東京都</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世田谷区</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5</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00" b="0" i="0" u="none" strike="noStrike">
                          <a:solidFill>
                            <a:srgbClr val="000000"/>
                          </a:solidFill>
                          <a:effectLst/>
                          <a:latin typeface="ＭＳ Ｐゴシック"/>
                        </a:rPr>
                        <a:t>福島県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00" b="0" i="0" u="none" strike="noStrike" dirty="0">
                          <a:solidFill>
                            <a:srgbClr val="000000"/>
                          </a:solidFill>
                          <a:effectLst/>
                          <a:latin typeface="ＭＳ Ｐゴシック"/>
                        </a:rPr>
                        <a:t>会津若松市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東京都</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台東区</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550" b="0" i="0" u="none" strike="noStrike">
                          <a:solidFill>
                            <a:srgbClr val="000000"/>
                          </a:solidFill>
                          <a:effectLst/>
                          <a:latin typeface="ＭＳ Ｐゴシック"/>
                        </a:rPr>
                        <a:t>山梨県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甲府市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2</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京都府</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羽曳野市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埼玉県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行田市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京都府</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福知山市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3</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埼玉県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TW" altLang="en-US" sz="550" b="0" i="0" u="none" strike="noStrike" dirty="0">
                          <a:solidFill>
                            <a:srgbClr val="000000"/>
                          </a:solidFill>
                          <a:effectLst/>
                          <a:latin typeface="ＭＳ Ｐゴシック" panose="020B0600070205080204" pitchFamily="50" charset="-128"/>
                          <a:ea typeface="ＭＳ Ｐゴシック" panose="020B0600070205080204" pitchFamily="50" charset="-128"/>
                        </a:rPr>
                        <a:t>北葛飾郡杉戸町</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1474">
                <a:tc>
                  <a:txBody>
                    <a:bodyPr/>
                    <a:lstStyle/>
                    <a:p>
                      <a:pPr algn="l" fontAlgn="b"/>
                      <a:r>
                        <a:rPr lang="ja-JP" altLang="en-US" sz="550" b="0" i="0" u="none" strike="noStrike" dirty="0">
                          <a:effectLst/>
                          <a:latin typeface="ＭＳ Ｐゴシック"/>
                        </a:rPr>
                        <a:t>名古屋市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altLang="ja-JP" sz="550" b="0" i="0" u="none" strike="noStrike" dirty="0">
                          <a:effectLst/>
                          <a:latin typeface="ＭＳ Ｐゴシック"/>
                        </a:rPr>
                        <a:t>11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横須賀市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3</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550" b="0" i="0" u="none" strike="noStrike">
                          <a:solidFill>
                            <a:srgbClr val="000000"/>
                          </a:solidFill>
                          <a:effectLst/>
                          <a:latin typeface="ＭＳ Ｐゴシック"/>
                        </a:rPr>
                        <a:t>東京都</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中野区</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茨城県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a:solidFill>
                            <a:srgbClr val="000000"/>
                          </a:solidFill>
                          <a:effectLst/>
                          <a:latin typeface="ＭＳ Ｐゴシック"/>
                        </a:rPr>
                        <a:t>土浦市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東京都</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文京区</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550" b="0" i="0" u="none" strike="noStrike">
                          <a:solidFill>
                            <a:srgbClr val="000000"/>
                          </a:solidFill>
                          <a:effectLst/>
                          <a:latin typeface="ＭＳ Ｐゴシック"/>
                        </a:rPr>
                        <a:t>長野県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松本市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兵庫県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明石市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埼玉県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本庄市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京都府</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向日市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千葉県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panose="020B0600070205080204" pitchFamily="50" charset="-128"/>
                          <a:ea typeface="ＭＳ Ｐゴシック" panose="020B0600070205080204" pitchFamily="50" charset="-128"/>
                        </a:rPr>
                        <a:t>富津市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1474">
                <a:tc>
                  <a:txBody>
                    <a:bodyPr/>
                    <a:lstStyle/>
                    <a:p>
                      <a:pPr algn="l" fontAlgn="b"/>
                      <a:r>
                        <a:rPr lang="ja-JP" altLang="en-US" sz="550" b="0" i="0" u="none" strike="noStrike" dirty="0">
                          <a:effectLst/>
                          <a:latin typeface="ＭＳ Ｐゴシック"/>
                        </a:rPr>
                        <a:t>京都市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altLang="ja-JP" sz="550" b="0" i="0" u="none" strike="noStrike" dirty="0">
                          <a:effectLst/>
                          <a:latin typeface="ＭＳ Ｐゴシック"/>
                        </a:rPr>
                        <a:t>4</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富山市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3</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550" b="0" i="0" u="none" strike="noStrike">
                          <a:solidFill>
                            <a:srgbClr val="000000"/>
                          </a:solidFill>
                          <a:effectLst/>
                          <a:latin typeface="ＭＳ Ｐゴシック"/>
                        </a:rPr>
                        <a:t>東京都</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杉並区</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4</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埼玉県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a:solidFill>
                            <a:srgbClr val="000000"/>
                          </a:solidFill>
                          <a:effectLst/>
                          <a:latin typeface="ＭＳ Ｐゴシック"/>
                        </a:rPr>
                        <a:t>春日部市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2</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東京都</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武蔵野市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550" b="0" i="0" u="none" strike="noStrike">
                          <a:solidFill>
                            <a:srgbClr val="000000"/>
                          </a:solidFill>
                          <a:effectLst/>
                          <a:latin typeface="ＭＳ Ｐゴシック"/>
                        </a:rPr>
                        <a:t>岐阜県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大垣市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2</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鳥取県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米子市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5</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埼玉県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志木市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京都府</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長岡京市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神奈川県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panose="020B0600070205080204" pitchFamily="50" charset="-128"/>
                          <a:ea typeface="ＭＳ Ｐゴシック" panose="020B0600070205080204" pitchFamily="50" charset="-128"/>
                        </a:rPr>
                        <a:t>足柄下郡箱根町</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1474">
                <a:tc>
                  <a:txBody>
                    <a:bodyPr/>
                    <a:lstStyle/>
                    <a:p>
                      <a:pPr algn="l" fontAlgn="b"/>
                      <a:r>
                        <a:rPr lang="ja-JP" altLang="en-US" sz="550" b="0" i="0" u="none" strike="noStrike" dirty="0">
                          <a:effectLst/>
                          <a:latin typeface="ＭＳ Ｐゴシック"/>
                        </a:rPr>
                        <a:t>大阪市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altLang="ja-JP" sz="550" b="0" i="0" u="none" strike="noStrike" dirty="0">
                          <a:effectLst/>
                          <a:latin typeface="ＭＳ Ｐゴシック"/>
                        </a:rPr>
                        <a:t>10</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金沢市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2</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dirty="0">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550" b="0" i="0" u="none" strike="noStrike" dirty="0">
                          <a:solidFill>
                            <a:srgbClr val="000000"/>
                          </a:solidFill>
                          <a:effectLst/>
                          <a:latin typeface="ＭＳ Ｐゴシック"/>
                        </a:rPr>
                        <a:t>東京都</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練馬区</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6</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埼玉県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a:solidFill>
                            <a:srgbClr val="000000"/>
                          </a:solidFill>
                          <a:effectLst/>
                          <a:latin typeface="ＭＳ Ｐゴシック"/>
                        </a:rPr>
                        <a:t>狭山市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東京都</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小金井市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550" b="0" i="0" u="none" strike="noStrike">
                          <a:solidFill>
                            <a:srgbClr val="000000"/>
                          </a:solidFill>
                          <a:effectLst/>
                          <a:latin typeface="ＭＳ Ｐゴシック"/>
                        </a:rPr>
                        <a:t>岐阜県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もと</a:t>
                      </a:r>
                      <a:r>
                        <a:rPr lang="ja-JP" altLang="en-US" sz="550" b="0" i="0" u="none" strike="noStrike" dirty="0" err="1">
                          <a:solidFill>
                            <a:srgbClr val="000000"/>
                          </a:solidFill>
                          <a:effectLst/>
                          <a:latin typeface="ＭＳ Ｐゴシック"/>
                        </a:rPr>
                        <a:t>す</a:t>
                      </a:r>
                      <a:r>
                        <a:rPr lang="ja-JP" altLang="en-US" sz="550" b="0" i="0" u="none" strike="noStrike" dirty="0">
                          <a:solidFill>
                            <a:srgbClr val="000000"/>
                          </a:solidFill>
                          <a:effectLst/>
                          <a:latin typeface="ＭＳ Ｐゴシック"/>
                        </a:rPr>
                        <a:t>広域連合</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鳥取県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鳥取市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埼玉県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和光市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3</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京都府</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藤井寺市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石川県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panose="020B0600070205080204" pitchFamily="50" charset="-128"/>
                          <a:ea typeface="ＭＳ Ｐゴシック" panose="020B0600070205080204" pitchFamily="50" charset="-128"/>
                        </a:rPr>
                        <a:t>かほく市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1474">
                <a:tc>
                  <a:txBody>
                    <a:bodyPr/>
                    <a:lstStyle/>
                    <a:p>
                      <a:pPr algn="l" fontAlgn="b"/>
                      <a:r>
                        <a:rPr lang="ja-JP" altLang="en-US" sz="550" b="0" i="0" u="none" strike="noStrike" dirty="0">
                          <a:effectLst/>
                          <a:latin typeface="ＭＳ Ｐゴシック"/>
                        </a:rPr>
                        <a:t>堺市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altLang="ja-JP" sz="550" b="0" i="0" u="none" strike="noStrike">
                          <a:effectLst/>
                          <a:latin typeface="ＭＳ Ｐゴシック"/>
                        </a:rPr>
                        <a:t>3</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長野市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2</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550" b="0" i="0" u="none" strike="noStrike" dirty="0">
                          <a:solidFill>
                            <a:srgbClr val="000000"/>
                          </a:solidFill>
                          <a:effectLst/>
                          <a:latin typeface="ＭＳ Ｐゴシック"/>
                        </a:rPr>
                        <a:t>東京都</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足立区</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5</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埼玉県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a:solidFill>
                            <a:srgbClr val="000000"/>
                          </a:solidFill>
                          <a:effectLst/>
                          <a:latin typeface="ＭＳ Ｐゴシック"/>
                        </a:rPr>
                        <a:t>鴻巣市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東京都</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調布市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550" b="0" i="0" u="none" strike="noStrike">
                          <a:solidFill>
                            <a:srgbClr val="000000"/>
                          </a:solidFill>
                          <a:effectLst/>
                          <a:latin typeface="ＭＳ Ｐゴシック"/>
                        </a:rPr>
                        <a:t>静岡県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富士宮市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広島県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尾道市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埼玉県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桶川市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京都府</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交野市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dirty="0">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石川県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河北郡</a:t>
                      </a:r>
                      <a:endParaRPr lang="en-US" altLang="ja-JP" sz="55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ja-JP" altLang="en-US" sz="55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津幡町</a:t>
                      </a:r>
                      <a:endParaRPr lang="ja-JP" altLang="en-US" sz="5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1474">
                <a:tc>
                  <a:txBody>
                    <a:bodyPr/>
                    <a:lstStyle/>
                    <a:p>
                      <a:pPr algn="l" fontAlgn="b"/>
                      <a:r>
                        <a:rPr lang="ja-JP" altLang="en-US" sz="550" b="0" i="0" u="none" strike="noStrike" dirty="0">
                          <a:effectLst/>
                          <a:latin typeface="ＭＳ Ｐゴシック"/>
                        </a:rPr>
                        <a:t>神戸市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altLang="ja-JP" sz="550" b="0" i="0" u="none" strike="noStrike">
                          <a:effectLst/>
                          <a:latin typeface="ＭＳ Ｐゴシック"/>
                        </a:rPr>
                        <a:t>9</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岐阜市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4</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550" b="0" i="0" u="none" strike="noStrike" dirty="0">
                          <a:solidFill>
                            <a:srgbClr val="000000"/>
                          </a:solidFill>
                          <a:effectLst/>
                          <a:latin typeface="ＭＳ Ｐゴシック"/>
                        </a:rPr>
                        <a:t>東京都</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江戸川区</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2</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埼玉県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a:solidFill>
                            <a:srgbClr val="000000"/>
                          </a:solidFill>
                          <a:effectLst/>
                          <a:latin typeface="ＭＳ Ｐゴシック"/>
                        </a:rPr>
                        <a:t>上尾市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東京都</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立川市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2</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550" b="0" i="0" u="none" strike="noStrike">
                          <a:solidFill>
                            <a:srgbClr val="000000"/>
                          </a:solidFill>
                          <a:effectLst/>
                          <a:latin typeface="ＭＳ Ｐゴシック"/>
                        </a:rPr>
                        <a:t>愛知県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稲沢市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愛媛県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新居浜市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2</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埼玉県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八潮市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兵庫県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err="1">
                          <a:solidFill>
                            <a:srgbClr val="000000"/>
                          </a:solidFill>
                          <a:effectLst/>
                          <a:latin typeface="ＭＳ Ｐゴシック"/>
                        </a:rPr>
                        <a:t>たつの</a:t>
                      </a:r>
                      <a:r>
                        <a:rPr lang="ja-JP" altLang="en-US" sz="550" b="0" i="0" u="none" strike="noStrike" dirty="0">
                          <a:solidFill>
                            <a:srgbClr val="000000"/>
                          </a:solidFill>
                          <a:effectLst/>
                          <a:latin typeface="ＭＳ Ｐゴシック"/>
                        </a:rPr>
                        <a:t>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dirty="0">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山梨県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panose="020B0600070205080204" pitchFamily="50" charset="-128"/>
                          <a:ea typeface="ＭＳ Ｐゴシック" panose="020B0600070205080204" pitchFamily="50" charset="-128"/>
                        </a:rPr>
                        <a:t>都留市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1474">
                <a:tc>
                  <a:txBody>
                    <a:bodyPr/>
                    <a:lstStyle/>
                    <a:p>
                      <a:pPr algn="l" fontAlgn="b"/>
                      <a:r>
                        <a:rPr lang="ja-JP" altLang="en-US" sz="550" b="0" i="0" u="none" strike="noStrike" dirty="0">
                          <a:effectLst/>
                          <a:latin typeface="ＭＳ Ｐゴシック"/>
                        </a:rPr>
                        <a:t>岡山市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altLang="ja-JP" sz="550" b="0" i="0" u="none" strike="noStrike">
                          <a:effectLst/>
                          <a:latin typeface="ＭＳ Ｐゴシック"/>
                        </a:rPr>
                        <a:t>5</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岡崎市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3</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550" b="0" i="0" u="none" strike="noStrike">
                          <a:solidFill>
                            <a:srgbClr val="000000"/>
                          </a:solidFill>
                          <a:effectLst/>
                          <a:latin typeface="ＭＳ Ｐゴシック"/>
                        </a:rPr>
                        <a:t>東京都</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大田区</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埼玉県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a:solidFill>
                            <a:srgbClr val="000000"/>
                          </a:solidFill>
                          <a:effectLst/>
                          <a:latin typeface="ＭＳ Ｐゴシック"/>
                        </a:rPr>
                        <a:t>朝霞市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(2)</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東京都</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三鷹市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550" b="0" i="0" u="none" strike="noStrike">
                          <a:solidFill>
                            <a:srgbClr val="000000"/>
                          </a:solidFill>
                          <a:effectLst/>
                          <a:latin typeface="ＭＳ Ｐゴシック"/>
                        </a:rPr>
                        <a:t>愛知県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a:solidFill>
                            <a:srgbClr val="000000"/>
                          </a:solidFill>
                          <a:effectLst/>
                          <a:latin typeface="ＭＳ Ｐゴシック"/>
                        </a:rPr>
                        <a:t>西尾市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2</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福岡県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春日市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埼玉県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幸手市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奈良県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大和郡山市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dirty="0">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愛知県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panose="020B0600070205080204" pitchFamily="50" charset="-128"/>
                          <a:ea typeface="ＭＳ Ｐゴシック" panose="020B0600070205080204" pitchFamily="50" charset="-128"/>
                        </a:rPr>
                        <a:t>高浜市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1474">
                <a:tc>
                  <a:txBody>
                    <a:bodyPr/>
                    <a:lstStyle/>
                    <a:p>
                      <a:pPr algn="l" fontAlgn="b"/>
                      <a:r>
                        <a:rPr lang="ja-JP" altLang="en-US" sz="550" b="0" i="0" u="none" strike="noStrike" dirty="0">
                          <a:effectLst/>
                          <a:latin typeface="ＭＳ Ｐゴシック"/>
                        </a:rPr>
                        <a:t>広島市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altLang="ja-JP" sz="550" b="0" i="0" u="none" strike="noStrike">
                          <a:effectLst/>
                          <a:latin typeface="ＭＳ Ｐゴシック"/>
                        </a:rPr>
                        <a:t>5</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豊橋市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3</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550" b="0" i="0" u="none" strike="noStrike">
                          <a:solidFill>
                            <a:srgbClr val="000000"/>
                          </a:solidFill>
                          <a:effectLst/>
                          <a:latin typeface="ＭＳ Ｐゴシック"/>
                        </a:rPr>
                        <a:t>東京都</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北区</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埼玉県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a:solidFill>
                            <a:srgbClr val="000000"/>
                          </a:solidFill>
                          <a:effectLst/>
                          <a:latin typeface="ＭＳ Ｐゴシック"/>
                        </a:rPr>
                        <a:t>新座市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東京都</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東久留米市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550" b="0" i="0" u="none" strike="noStrike">
                          <a:solidFill>
                            <a:srgbClr val="000000"/>
                          </a:solidFill>
                          <a:effectLst/>
                          <a:latin typeface="ＭＳ Ｐゴシック"/>
                        </a:rPr>
                        <a:t>愛知県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安城市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福岡県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糸島市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埼玉県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白岡市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広島県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三原市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dirty="0">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奈良県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TW" altLang="en-US" sz="55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生駒郡</a:t>
                      </a:r>
                      <a:endParaRPr lang="en-US" altLang="zh-TW" sz="55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zh-TW" altLang="en-US" sz="55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三郷町</a:t>
                      </a:r>
                      <a:endParaRPr lang="zh-TW" altLang="en-US" sz="55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1474">
                <a:tc>
                  <a:txBody>
                    <a:bodyPr/>
                    <a:lstStyle/>
                    <a:p>
                      <a:pPr algn="l" fontAlgn="b"/>
                      <a:r>
                        <a:rPr lang="ja-JP" altLang="en-US" sz="550" b="0" i="0" u="none" strike="noStrike" dirty="0">
                          <a:effectLst/>
                          <a:latin typeface="ＭＳ Ｐゴシック"/>
                        </a:rPr>
                        <a:t>北九州市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altLang="ja-JP" sz="550" b="0" i="0" u="none" strike="noStrike">
                          <a:effectLst/>
                          <a:latin typeface="ＭＳ Ｐゴシック"/>
                        </a:rPr>
                        <a:t>3</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豊田市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550" b="0" i="0" u="none" strike="noStrike">
                          <a:solidFill>
                            <a:srgbClr val="000000"/>
                          </a:solidFill>
                          <a:effectLst/>
                          <a:latin typeface="ＭＳ Ｐゴシック"/>
                        </a:rPr>
                        <a:t>京都府</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くすのき広域連合</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2</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埼玉県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a:solidFill>
                            <a:srgbClr val="000000"/>
                          </a:solidFill>
                          <a:effectLst/>
                          <a:latin typeface="ＭＳ Ｐゴシック"/>
                        </a:rPr>
                        <a:t>久喜市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東京都</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日野市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550" b="0" i="0" u="none" strike="noStrike">
                          <a:solidFill>
                            <a:srgbClr val="000000"/>
                          </a:solidFill>
                          <a:effectLst/>
                          <a:latin typeface="ＭＳ Ｐゴシック"/>
                        </a:rPr>
                        <a:t>三重県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津市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2</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佐賀県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唐津市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千葉県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君津市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広島県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panose="020B0600070205080204" pitchFamily="50" charset="-128"/>
                          <a:ea typeface="ＭＳ Ｐゴシック" panose="020B0600070205080204" pitchFamily="50" charset="-128"/>
                        </a:rPr>
                        <a:t>三次市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panose="020B0600070205080204" pitchFamily="50" charset="-128"/>
                          <a:ea typeface="ＭＳ Ｐゴシック" panose="020B0600070205080204" pitchFamily="50" charset="-128"/>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dirty="0">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鳥取県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panose="020B0600070205080204" pitchFamily="50" charset="-128"/>
                          <a:ea typeface="ＭＳ Ｐゴシック" panose="020B0600070205080204" pitchFamily="50" charset="-128"/>
                        </a:rPr>
                        <a:t>境港市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1474">
                <a:tc>
                  <a:txBody>
                    <a:bodyPr/>
                    <a:lstStyle/>
                    <a:p>
                      <a:pPr algn="l" fontAlgn="b"/>
                      <a:r>
                        <a:rPr lang="ja-JP" altLang="en-US" sz="550" b="0" i="0" u="none" strike="noStrike" dirty="0">
                          <a:effectLst/>
                          <a:latin typeface="ＭＳ Ｐゴシック"/>
                        </a:rPr>
                        <a:t>福岡市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altLang="ja-JP" sz="550" b="0" i="0" u="none" strike="noStrike">
                          <a:effectLst/>
                          <a:latin typeface="ＭＳ Ｐゴシック"/>
                        </a:rPr>
                        <a:t>4</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東大阪市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5</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550" b="0" i="0" u="none" strike="noStrike">
                          <a:solidFill>
                            <a:srgbClr val="000000"/>
                          </a:solidFill>
                          <a:effectLst/>
                          <a:latin typeface="ＭＳ Ｐゴシック"/>
                        </a:rPr>
                        <a:t>京都府</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吹田市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千葉県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a:solidFill>
                            <a:srgbClr val="000000"/>
                          </a:solidFill>
                          <a:effectLst/>
                          <a:latin typeface="ＭＳ Ｐゴシック"/>
                        </a:rPr>
                        <a:t>佐倉市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東京都</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国分寺市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550" b="0" i="0" u="none" strike="noStrike">
                          <a:solidFill>
                            <a:srgbClr val="000000"/>
                          </a:solidFill>
                          <a:effectLst/>
                          <a:latin typeface="ＭＳ Ｐゴシック"/>
                        </a:rPr>
                        <a:t>三重県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伊勢市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長崎県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佐世保市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東京都</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千代田区</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2</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山口県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TW" altLang="en-US" sz="550" b="0" i="0" u="none" strike="noStrike" dirty="0">
                          <a:solidFill>
                            <a:srgbClr val="000000"/>
                          </a:solidFill>
                          <a:effectLst/>
                          <a:latin typeface="ＭＳ Ｐゴシック" panose="020B0600070205080204" pitchFamily="50" charset="-128"/>
                          <a:ea typeface="ＭＳ Ｐゴシック" panose="020B0600070205080204" pitchFamily="50" charset="-128"/>
                        </a:rPr>
                        <a:t>山陽小野田市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panose="020B0600070205080204" pitchFamily="50" charset="-128"/>
                          <a:ea typeface="ＭＳ Ｐゴシック" panose="020B0600070205080204" pitchFamily="50" charset="-128"/>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dirty="0">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広島県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TW" altLang="en-US" sz="55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山県郡</a:t>
                      </a:r>
                      <a:endParaRPr lang="en-US" altLang="zh-TW" sz="550" b="0" i="0" u="none" strike="noStrike" dirty="0" smtClean="0">
                        <a:solidFill>
                          <a:srgbClr val="000000"/>
                        </a:solidFill>
                        <a:effectLst/>
                        <a:latin typeface="ＭＳ Ｐゴシック" panose="020B0600070205080204" pitchFamily="50" charset="-128"/>
                        <a:ea typeface="ＭＳ Ｐゴシック" panose="020B0600070205080204" pitchFamily="50" charset="-128"/>
                      </a:endParaRPr>
                    </a:p>
                    <a:p>
                      <a:pPr algn="l" fontAlgn="ctr"/>
                      <a:r>
                        <a:rPr lang="zh-TW" altLang="en-US" sz="550" b="0" i="0" u="none" strike="noStrike" dirty="0" smtClean="0">
                          <a:solidFill>
                            <a:srgbClr val="000000"/>
                          </a:solidFill>
                          <a:effectLst/>
                          <a:latin typeface="ＭＳ Ｐゴシック" panose="020B0600070205080204" pitchFamily="50" charset="-128"/>
                          <a:ea typeface="ＭＳ Ｐゴシック" panose="020B0600070205080204" pitchFamily="50" charset="-128"/>
                        </a:rPr>
                        <a:t>北</a:t>
                      </a:r>
                      <a:r>
                        <a:rPr lang="zh-TW" altLang="en-US" sz="550" b="0" i="0" u="none" strike="noStrike" dirty="0">
                          <a:solidFill>
                            <a:srgbClr val="000000"/>
                          </a:solidFill>
                          <a:effectLst/>
                          <a:latin typeface="ＭＳ Ｐゴシック" panose="020B0600070205080204" pitchFamily="50" charset="-128"/>
                          <a:ea typeface="ＭＳ Ｐゴシック" panose="020B0600070205080204" pitchFamily="50" charset="-128"/>
                        </a:rPr>
                        <a:t>広島町</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1474">
                <a:tc>
                  <a:txBody>
                    <a:bodyPr/>
                    <a:lstStyle/>
                    <a:p>
                      <a:pPr algn="l" fontAlgn="b"/>
                      <a:r>
                        <a:rPr lang="ja-JP" altLang="en-US" sz="550" b="0" i="0" u="none" strike="noStrike" dirty="0">
                          <a:effectLst/>
                          <a:latin typeface="ＭＳ Ｐゴシック"/>
                        </a:rPr>
                        <a:t>熊本市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altLang="ja-JP" sz="550" b="0" i="0" u="none" strike="noStrike" dirty="0">
                          <a:effectLst/>
                          <a:latin typeface="ＭＳ Ｐゴシック"/>
                        </a:rPr>
                        <a:t>5</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豊中市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2</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550" b="0" i="0" u="none" strike="noStrike">
                          <a:solidFill>
                            <a:srgbClr val="000000"/>
                          </a:solidFill>
                          <a:effectLst/>
                          <a:latin typeface="ＭＳ Ｐゴシック"/>
                        </a:rPr>
                        <a:t>福岡県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TW" altLang="en-US" sz="400" b="0" i="0" u="none" strike="noStrike" dirty="0">
                          <a:solidFill>
                            <a:srgbClr val="000000"/>
                          </a:solidFill>
                          <a:effectLst/>
                          <a:latin typeface="ＭＳ Ｐゴシック" panose="020B0600070205080204" pitchFamily="50" charset="-128"/>
                          <a:ea typeface="ＭＳ Ｐゴシック" panose="020B0600070205080204" pitchFamily="50" charset="-128"/>
                        </a:rPr>
                        <a:t>福岡県介護保険広域連合</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r>
                        <a:rPr lang="ja-JP" altLang="en-US" sz="550" b="0" i="0" u="none" strike="noStrike" dirty="0">
                          <a:solidFill>
                            <a:srgbClr val="000000"/>
                          </a:solidFill>
                          <a:effectLst/>
                          <a:latin typeface="ＭＳ Ｐゴシック"/>
                        </a:rPr>
                        <a:t>（</a:t>
                      </a:r>
                      <a:r>
                        <a:rPr lang="en-US" altLang="ja-JP" sz="550" b="0" i="0" u="none" strike="noStrike" dirty="0">
                          <a:solidFill>
                            <a:srgbClr val="000000"/>
                          </a:solidFill>
                          <a:effectLst/>
                          <a:latin typeface="ＭＳ Ｐゴシック"/>
                        </a:rPr>
                        <a:t>1</a:t>
                      </a:r>
                      <a:r>
                        <a:rPr lang="ja-JP" altLang="en-US" sz="550" b="0" i="0" u="none" strike="noStrike" dirty="0">
                          <a:solidFill>
                            <a:srgbClr val="000000"/>
                          </a:solidFill>
                          <a:effectLst/>
                          <a:latin typeface="ＭＳ Ｐゴシック"/>
                        </a:rPr>
                        <a:t>）</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千葉県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a:solidFill>
                            <a:srgbClr val="000000"/>
                          </a:solidFill>
                          <a:effectLst/>
                          <a:latin typeface="ＭＳ Ｐゴシック"/>
                        </a:rPr>
                        <a:t>流山市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r>
                        <a:rPr lang="ja-JP" altLang="en-US" sz="550" b="0" i="0" u="none" strike="noStrike" dirty="0">
                          <a:solidFill>
                            <a:srgbClr val="000000"/>
                          </a:solidFill>
                          <a:effectLst/>
                          <a:latin typeface="ＭＳ Ｐゴシック"/>
                        </a:rPr>
                        <a:t>（</a:t>
                      </a:r>
                      <a:r>
                        <a:rPr lang="en-US" altLang="ja-JP" sz="550" b="0" i="0" u="none" strike="noStrike" dirty="0">
                          <a:solidFill>
                            <a:srgbClr val="000000"/>
                          </a:solidFill>
                          <a:effectLst/>
                          <a:latin typeface="ＭＳ Ｐゴシック"/>
                        </a:rPr>
                        <a:t>1</a:t>
                      </a:r>
                      <a:r>
                        <a:rPr lang="ja-JP" altLang="en-US" sz="550" b="0" i="0" u="none" strike="noStrike" dirty="0">
                          <a:solidFill>
                            <a:srgbClr val="000000"/>
                          </a:solidFill>
                          <a:effectLst/>
                          <a:latin typeface="ＭＳ Ｐゴシック"/>
                        </a:rPr>
                        <a:t>）</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神奈川県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小田原市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550" b="0" i="0" u="none" strike="noStrike">
                          <a:solidFill>
                            <a:srgbClr val="000000"/>
                          </a:solidFill>
                          <a:effectLst/>
                          <a:latin typeface="ＭＳ Ｐゴシック"/>
                        </a:rPr>
                        <a:t>三重県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panose="020B0600070205080204" pitchFamily="50" charset="-128"/>
                          <a:ea typeface="ＭＳ Ｐゴシック" panose="020B0600070205080204" pitchFamily="50" charset="-128"/>
                        </a:rPr>
                        <a:t>桑名市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dirty="0">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鹿児島県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鹿屋市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東京都</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稲城市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香川県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panose="020B0600070205080204" pitchFamily="50" charset="-128"/>
                          <a:ea typeface="ＭＳ Ｐゴシック" panose="020B0600070205080204" pitchFamily="50" charset="-128"/>
                        </a:rPr>
                        <a:t>坂出市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panose="020B0600070205080204" pitchFamily="50" charset="-128"/>
                          <a:ea typeface="ＭＳ Ｐゴシック" panose="020B0600070205080204" pitchFamily="50" charset="-128"/>
                        </a:rPr>
                        <a:t>2</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dirty="0">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長崎県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壱岐市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1474">
                <a:tc>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尼崎市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550" b="0" i="0" u="none" strike="noStrike">
                          <a:solidFill>
                            <a:srgbClr val="000000"/>
                          </a:solidFill>
                          <a:effectLst/>
                          <a:latin typeface="ＭＳ Ｐゴシック"/>
                        </a:rPr>
                        <a:t>佐賀県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TW" altLang="en-US" sz="550" b="0" i="0" u="none" strike="noStrike" dirty="0">
                          <a:solidFill>
                            <a:srgbClr val="000000"/>
                          </a:solidFill>
                          <a:effectLst/>
                          <a:latin typeface="ＭＳ Ｐゴシック" panose="020B0600070205080204" pitchFamily="50" charset="-128"/>
                          <a:ea typeface="ＭＳ Ｐゴシック" panose="020B0600070205080204" pitchFamily="50" charset="-128"/>
                        </a:rPr>
                        <a:t>佐賀中部広域連合</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千葉県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a:solidFill>
                            <a:srgbClr val="000000"/>
                          </a:solidFill>
                          <a:effectLst/>
                          <a:latin typeface="ＭＳ Ｐゴシック"/>
                        </a:rPr>
                        <a:t>八千代市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dirty="0">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神奈川県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平塚市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dirty="0">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550" b="0" i="0" u="none" strike="noStrike" dirty="0">
                          <a:solidFill>
                            <a:srgbClr val="000000"/>
                          </a:solidFill>
                          <a:effectLst/>
                          <a:latin typeface="ＭＳ Ｐゴシック"/>
                        </a:rPr>
                        <a:t>滋賀県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草津市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dirty="0">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沖縄県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うるま市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神奈川県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伊勢原市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r>
                        <a:rPr lang="ja-JP" altLang="en-US" sz="550" b="0" i="0" u="none" strike="noStrike">
                          <a:solidFill>
                            <a:srgbClr val="000000"/>
                          </a:solidFill>
                          <a:effectLst/>
                          <a:latin typeface="ＭＳ Ｐゴシック"/>
                        </a:rPr>
                        <a:t>（</a:t>
                      </a:r>
                      <a:r>
                        <a:rPr lang="en-US" altLang="ja-JP" sz="550" b="0" i="0" u="none" strike="noStrike">
                          <a:solidFill>
                            <a:srgbClr val="000000"/>
                          </a:solidFill>
                          <a:effectLst/>
                          <a:latin typeface="ＭＳ Ｐゴシック"/>
                        </a:rPr>
                        <a:t>1</a:t>
                      </a:r>
                      <a:r>
                        <a:rPr lang="ja-JP" altLang="en-US" sz="550" b="0" i="0" u="none" strike="noStrike">
                          <a:solidFill>
                            <a:srgbClr val="000000"/>
                          </a:solidFill>
                          <a:effectLst/>
                          <a:latin typeface="ＭＳ Ｐゴシック"/>
                        </a:rPr>
                        <a:t>）</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福岡県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小郡市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dirty="0">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熊本県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人吉市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1474">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奈良市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6</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550" b="0" i="0" u="none" strike="noStrike" dirty="0">
                        <a:effectLst/>
                        <a:latin typeface="ＭＳ Ｐゴシック"/>
                      </a:endParaRPr>
                    </a:p>
                  </a:txBody>
                  <a:tcPr marL="3834" marR="3834" marT="383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千葉県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浦安市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dirty="0">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神奈川県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鎌倉市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ja-JP" altLang="en-US" sz="550" b="0" i="0" u="none" strike="noStrike" dirty="0">
                          <a:solidFill>
                            <a:srgbClr val="000000"/>
                          </a:solidFill>
                          <a:effectLst/>
                          <a:latin typeface="ＭＳ Ｐゴシック"/>
                        </a:rPr>
                        <a:t>京都府</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八尾市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r>
                        <a:rPr lang="ja-JP" altLang="en-US" sz="550" b="0" i="0" u="none" strike="noStrike" dirty="0">
                          <a:solidFill>
                            <a:srgbClr val="000000"/>
                          </a:solidFill>
                          <a:effectLst/>
                          <a:latin typeface="ＭＳ Ｐゴシック"/>
                        </a:rPr>
                        <a:t>（</a:t>
                      </a:r>
                      <a:r>
                        <a:rPr lang="en-US" altLang="ja-JP" sz="550" b="0" i="0" u="none" strike="noStrike" dirty="0">
                          <a:solidFill>
                            <a:srgbClr val="000000"/>
                          </a:solidFill>
                          <a:effectLst/>
                          <a:latin typeface="ＭＳ Ｐゴシック"/>
                        </a:rPr>
                        <a:t>1</a:t>
                      </a:r>
                      <a:r>
                        <a:rPr lang="ja-JP" altLang="en-US" sz="550" b="0" i="0" u="none" strike="noStrike" dirty="0">
                          <a:solidFill>
                            <a:srgbClr val="000000"/>
                          </a:solidFill>
                          <a:effectLst/>
                          <a:latin typeface="ＭＳ Ｐゴシック"/>
                        </a:rPr>
                        <a:t>）</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dirty="0">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noFill/>
                      <a:prstDash val="solid"/>
                      <a:round/>
                      <a:headEnd type="none" w="med" len="med"/>
                      <a:tailEnd type="none" w="med" len="med"/>
                    </a:lnR>
                    <a:lnT>
                      <a:noFill/>
                    </a:lnT>
                    <a:lnB>
                      <a:noFill/>
                    </a:lnB>
                  </a:tcPr>
                </a:tc>
                <a:tc rowSpan="2" gridSpan="3">
                  <a:txBody>
                    <a:bodyPr/>
                    <a:lstStyle/>
                    <a:p>
                      <a:endParaRPr lang="ja-JP" altLang="en-US" dirty="0"/>
                    </a:p>
                  </a:txBody>
                  <a:tcPr marL="3834" marR="3834" marT="3834"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tcPr>
                </a:tc>
                <a:tc rowSpan="2" hMerge="1">
                  <a:txBody>
                    <a:bodyPr/>
                    <a:lstStyle/>
                    <a:p>
                      <a:endParaRPr lang="ja-JP" altLang="en-US" dirty="0"/>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tcPr>
                </a:tc>
                <a:tc rowSpan="2" hMerge="1">
                  <a:txBody>
                    <a:bodyPr/>
                    <a:lstStyle/>
                    <a:p>
                      <a:endParaRPr lang="ja-JP" altLang="en-US" dirty="0"/>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神奈川県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綾瀬市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長崎県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大村市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dirty="0">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熊本県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水俣市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1474">
                <a:tc>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和歌山市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gridSpan="3" vMerge="1">
                  <a:txBody>
                    <a:bodyPr/>
                    <a:lstStyle/>
                    <a:p>
                      <a:pPr algn="l" fontAlgn="b"/>
                      <a:endParaRPr lang="ja-JP" altLang="en-US" sz="550" b="0" i="0" u="none" strike="noStrike">
                        <a:effectLst/>
                        <a:latin typeface="ＭＳ Ｐゴシック"/>
                      </a:endParaRPr>
                    </a:p>
                  </a:txBody>
                  <a:tcPr marL="3834" marR="3834" marT="3834" marB="0" anchor="ctr">
                    <a:lnL>
                      <a:noFill/>
                    </a:lnL>
                    <a:lnR>
                      <a:noFill/>
                    </a:lnR>
                    <a:lnT w="6350" cap="flat" cmpd="sng" algn="ctr">
                      <a:solidFill>
                        <a:srgbClr val="000000"/>
                      </a:solidFill>
                      <a:prstDash val="solid"/>
                      <a:round/>
                      <a:headEnd type="none" w="med" len="med"/>
                      <a:tailEnd type="none" w="med" len="med"/>
                    </a:lnT>
                    <a:lnB>
                      <a:noFill/>
                    </a:lnB>
                  </a:tcPr>
                </a:tc>
                <a:tc hMerge="1" vMerge="1">
                  <a:txBody>
                    <a:bodyPr/>
                    <a:lstStyle/>
                    <a:p>
                      <a:pPr algn="l" fontAlgn="b"/>
                      <a:endParaRPr lang="ja-JP" altLang="en-US" sz="550" b="0" i="0" u="none" strike="noStrike">
                        <a:effectLst/>
                        <a:latin typeface="ＭＳ Ｐゴシック"/>
                      </a:endParaRPr>
                    </a:p>
                  </a:txBody>
                  <a:tcPr marL="3834" marR="3834" marT="3834" marB="0" anchor="ctr">
                    <a:lnL>
                      <a:noFill/>
                    </a:lnL>
                    <a:lnR>
                      <a:noFill/>
                    </a:lnR>
                    <a:lnT w="6350" cap="flat" cmpd="sng" algn="ctr">
                      <a:solidFill>
                        <a:srgbClr val="000000"/>
                      </a:solidFill>
                      <a:prstDash val="solid"/>
                      <a:round/>
                      <a:headEnd type="none" w="med" len="med"/>
                      <a:tailEnd type="none" w="med" len="med"/>
                    </a:lnT>
                    <a:lnB>
                      <a:noFill/>
                    </a:lnB>
                  </a:tcPr>
                </a:tc>
                <a:tc hMerge="1" vMerge="1">
                  <a:txBody>
                    <a:bodyPr/>
                    <a:lstStyle/>
                    <a:p>
                      <a:pPr algn="l" fontAlgn="b"/>
                      <a:endParaRPr lang="ja-JP" altLang="en-US" sz="550" b="0" i="0" u="none" strike="noStrike">
                        <a:effectLst/>
                        <a:latin typeface="ＭＳ Ｐゴシック"/>
                      </a:endParaRPr>
                    </a:p>
                  </a:txBody>
                  <a:tcPr marL="3834" marR="3834" marT="38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富山県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射水市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熊本県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山鹿市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dirty="0">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大分県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00" b="0" i="0" u="none" strike="noStrike" dirty="0">
                          <a:solidFill>
                            <a:srgbClr val="000000"/>
                          </a:solidFill>
                          <a:effectLst/>
                          <a:latin typeface="ＭＳ Ｐゴシック"/>
                        </a:rPr>
                        <a:t>豊後大野市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1474">
                <a:tc>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福山市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4</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panose="020B0600070205080204" pitchFamily="50" charset="-128"/>
                          <a:ea typeface="ＭＳ Ｐゴシック" panose="020B0600070205080204" pitchFamily="50" charset="-128"/>
                        </a:rPr>
                        <a:t>富山県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zh-TW" altLang="en-US" sz="450" b="0" i="0" u="none" strike="noStrike" dirty="0">
                          <a:solidFill>
                            <a:srgbClr val="000000"/>
                          </a:solidFill>
                          <a:effectLst/>
                          <a:latin typeface="ＭＳ Ｐゴシック" panose="020B0600070205080204" pitchFamily="50" charset="-128"/>
                          <a:ea typeface="ＭＳ Ｐゴシック" panose="020B0600070205080204" pitchFamily="50" charset="-128"/>
                        </a:rPr>
                        <a:t>新川地域介護保険組合</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大分県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a:solidFill>
                            <a:srgbClr val="000000"/>
                          </a:solidFill>
                          <a:effectLst/>
                          <a:latin typeface="ＭＳ Ｐゴシック"/>
                        </a:rPr>
                        <a:t>中津市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2</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dirty="0">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宮崎県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西都市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1474">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下関市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2</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石川県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加賀市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大分県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a:solidFill>
                            <a:srgbClr val="000000"/>
                          </a:solidFill>
                          <a:effectLst/>
                          <a:latin typeface="ＭＳ Ｐゴシック"/>
                        </a:rPr>
                        <a:t>佐伯市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a:solidFill>
                            <a:srgbClr val="000000"/>
                          </a:solidFill>
                          <a:effectLst/>
                          <a:latin typeface="ＭＳ Ｐゴシック"/>
                        </a:rPr>
                        <a:t>鹿児島県</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ja-JP" altLang="en-US" sz="550" b="0" i="0" u="none" strike="noStrike" dirty="0">
                          <a:solidFill>
                            <a:srgbClr val="000000"/>
                          </a:solidFill>
                          <a:effectLst/>
                          <a:latin typeface="ＭＳ Ｐゴシック"/>
                        </a:rPr>
                        <a:t>指宿市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171474">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高松市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w="6350" cap="flat" cmpd="sng" algn="ctr">
                      <a:solidFill>
                        <a:srgbClr val="000000"/>
                      </a:solidFill>
                      <a:prstDash val="solid"/>
                      <a:round/>
                      <a:headEnd type="none" w="med" len="med"/>
                      <a:tailEnd type="none" w="med" len="med"/>
                    </a:lnT>
                    <a:lnB>
                      <a:noFill/>
                    </a:lnB>
                  </a:tcPr>
                </a:tc>
              </a:tr>
              <a:tr h="171474">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高知市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a:noFill/>
                    </a:lnB>
                  </a:tcPr>
                </a:tc>
              </a:tr>
              <a:tr h="171474">
                <a:tc>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久留米市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4</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r>
              <a:tr h="171474">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長崎市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a:solidFill>
                            <a:srgbClr val="000000"/>
                          </a:solidFill>
                          <a:effectLst/>
                          <a:latin typeface="ＭＳ Ｐゴシック"/>
                        </a:rPr>
                        <a:t>3</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a:noFill/>
                    </a:lnB>
                  </a:tcPr>
                </a:tc>
              </a:tr>
              <a:tr h="171474">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l" fontAlgn="ctr"/>
                      <a:r>
                        <a:rPr lang="ja-JP" altLang="en-US" sz="550" b="0" i="0" u="none" strike="noStrike" dirty="0">
                          <a:solidFill>
                            <a:srgbClr val="000000"/>
                          </a:solidFill>
                          <a:effectLst/>
                          <a:latin typeface="ＭＳ Ｐゴシック"/>
                        </a:rPr>
                        <a:t>鹿児島市</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en-US" altLang="ja-JP" sz="550" b="0" i="0" u="none" strike="noStrike" dirty="0">
                          <a:solidFill>
                            <a:srgbClr val="000000"/>
                          </a:solidFill>
                          <a:effectLst/>
                          <a:latin typeface="ＭＳ Ｐゴシック"/>
                        </a:rPr>
                        <a:t>11</a:t>
                      </a:r>
                    </a:p>
                  </a:txBody>
                  <a:tcPr marL="3834" marR="3834" marT="38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ja-JP" altLang="en-US" sz="550" b="0" i="0" u="none" strike="noStrike">
                        <a:effectLst/>
                        <a:latin typeface="ＭＳ Ｐゴシック"/>
                      </a:endParaRPr>
                    </a:p>
                  </a:txBody>
                  <a:tcPr marL="3834" marR="3834" marT="3834"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a:noFill/>
                    </a:lnB>
                  </a:tcPr>
                </a:tc>
                <a:tc>
                  <a:txBody>
                    <a:bodyPr/>
                    <a:lstStyle/>
                    <a:p>
                      <a:pPr algn="l" fontAlgn="b"/>
                      <a:endParaRPr lang="ja-JP" altLang="en-US" sz="550" b="0" i="0" u="none" strike="noStrike" dirty="0">
                        <a:effectLst/>
                        <a:latin typeface="ＭＳ Ｐゴシック"/>
                      </a:endParaRPr>
                    </a:p>
                  </a:txBody>
                  <a:tcPr marL="3834" marR="3834" marT="3834" marB="0" anchor="ctr">
                    <a:lnL>
                      <a:noFill/>
                    </a:lnL>
                    <a:lnR>
                      <a:noFill/>
                    </a:lnR>
                    <a:lnT>
                      <a:noFill/>
                    </a:lnT>
                    <a:lnB>
                      <a:noFill/>
                    </a:lnB>
                  </a:tcPr>
                </a:tc>
              </a:tr>
            </a:tbl>
          </a:graphicData>
        </a:graphic>
      </p:graphicFrame>
      <p:sp>
        <p:nvSpPr>
          <p:cNvPr id="4" name="正方形/長方形 3"/>
          <p:cNvSpPr/>
          <p:nvPr/>
        </p:nvSpPr>
        <p:spPr>
          <a:xfrm>
            <a:off x="0" y="-2"/>
            <a:ext cx="9144000" cy="35926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HG丸ｺﾞｼｯｸM-PRO" panose="020F0600000000000000" pitchFamily="50" charset="-128"/>
                <a:ea typeface="HG丸ｺﾞｼｯｸM-PRO" panose="020F0600000000000000" pitchFamily="50" charset="-128"/>
              </a:rPr>
              <a:t>定期巡回･随時対応サービス</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の</a:t>
            </a:r>
            <a:r>
              <a:rPr lang="ja-JP" altLang="en-US" dirty="0">
                <a:solidFill>
                  <a:schemeClr val="tx1"/>
                </a:solidFill>
                <a:latin typeface="HG丸ｺﾞｼｯｸM-PRO" panose="020F0600000000000000" pitchFamily="50" charset="-128"/>
                <a:ea typeface="HG丸ｺﾞｼｯｸM-PRO" panose="020F0600000000000000" pitchFamily="50" charset="-128"/>
              </a:rPr>
              <a:t>実施</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状況（平成</a:t>
            </a:r>
            <a:r>
              <a:rPr lang="en-US" altLang="ja-JP" dirty="0" smtClean="0">
                <a:solidFill>
                  <a:schemeClr val="tx1"/>
                </a:solidFill>
                <a:latin typeface="HG丸ｺﾞｼｯｸM-PRO" panose="020F0600000000000000" pitchFamily="50" charset="-128"/>
                <a:ea typeface="HG丸ｺﾞｼｯｸM-PRO" panose="020F0600000000000000" pitchFamily="50" charset="-128"/>
              </a:rPr>
              <a:t>26</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年</a:t>
            </a:r>
            <a:r>
              <a:rPr lang="en-US" altLang="ja-JP" dirty="0" smtClean="0">
                <a:solidFill>
                  <a:schemeClr val="tx1"/>
                </a:solidFill>
                <a:latin typeface="HG丸ｺﾞｼｯｸM-PRO" panose="020F0600000000000000" pitchFamily="50" charset="-128"/>
                <a:ea typeface="HG丸ｺﾞｼｯｸM-PRO" panose="020F0600000000000000" pitchFamily="50" charset="-128"/>
              </a:rPr>
              <a:t>4</a:t>
            </a:r>
            <a:r>
              <a:rPr lang="ja-JP" altLang="en-US" dirty="0" smtClean="0">
                <a:solidFill>
                  <a:schemeClr val="tx1"/>
                </a:solidFill>
                <a:latin typeface="HG丸ｺﾞｼｯｸM-PRO" panose="020F0600000000000000" pitchFamily="50" charset="-128"/>
                <a:ea typeface="HG丸ｺﾞｼｯｸM-PRO" panose="020F0600000000000000" pitchFamily="50" charset="-128"/>
              </a:rPr>
              <a:t>月末現在）</a:t>
            </a:r>
            <a:endParaRPr lang="ja-JP" altLang="en-US"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11" name="表 10"/>
          <p:cNvGraphicFramePr>
            <a:graphicFrameLocks noGrp="1"/>
          </p:cNvGraphicFramePr>
          <p:nvPr>
            <p:extLst>
              <p:ext uri="{D42A27DB-BD31-4B8C-83A1-F6EECF244321}">
                <p14:modId xmlns:p14="http://schemas.microsoft.com/office/powerpoint/2010/main" val="986037456"/>
              </p:ext>
            </p:extLst>
          </p:nvPr>
        </p:nvGraphicFramePr>
        <p:xfrm>
          <a:off x="1979712" y="4941168"/>
          <a:ext cx="3675299" cy="1656184"/>
        </p:xfrm>
        <a:graphic>
          <a:graphicData uri="http://schemas.openxmlformats.org/drawingml/2006/table">
            <a:tbl>
              <a:tblPr/>
              <a:tblGrid>
                <a:gridCol w="2166051"/>
                <a:gridCol w="754624"/>
                <a:gridCol w="754624"/>
              </a:tblGrid>
              <a:tr h="207023">
                <a:tc>
                  <a:txBody>
                    <a:bodyPr/>
                    <a:lstStyle/>
                    <a:p>
                      <a:pPr algn="l" fontAlgn="b"/>
                      <a:r>
                        <a:rPr lang="ja-JP" altLang="en-US" sz="1050" b="0" i="0" u="none" strike="noStrike" dirty="0">
                          <a:effectLst/>
                          <a:latin typeface="+mn-ea"/>
                          <a:ea typeface="+mn-e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ja-JP" altLang="en-US" sz="1050" b="0" i="0" u="none" strike="noStrike" dirty="0">
                          <a:effectLst/>
                          <a:latin typeface="+mn-ea"/>
                          <a:ea typeface="+mn-ea"/>
                        </a:rPr>
                        <a:t>保険者数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ja-JP" altLang="en-US" sz="1050" b="0" i="0" u="none" strike="noStrike" dirty="0">
                          <a:effectLst/>
                          <a:latin typeface="+mn-ea"/>
                          <a:ea typeface="+mn-ea"/>
                        </a:rPr>
                        <a:t>事業所数</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207023">
                <a:tc>
                  <a:txBody>
                    <a:bodyPr/>
                    <a:lstStyle/>
                    <a:p>
                      <a:pPr algn="l" fontAlgn="b"/>
                      <a:r>
                        <a:rPr lang="ja-JP" altLang="en-US" sz="1050" b="0" i="0" u="none" strike="noStrike" dirty="0" smtClean="0">
                          <a:effectLst/>
                          <a:latin typeface="+mn-ea"/>
                          <a:ea typeface="+mn-ea"/>
                        </a:rPr>
                        <a:t> 政令</a:t>
                      </a:r>
                      <a:r>
                        <a:rPr lang="ja-JP" altLang="en-US" sz="1050" b="0" i="0" u="none" strike="noStrike" dirty="0">
                          <a:effectLst/>
                          <a:latin typeface="+mn-ea"/>
                          <a:ea typeface="+mn-ea"/>
                        </a:rPr>
                        <a:t>指定</a:t>
                      </a:r>
                      <a:r>
                        <a:rPr lang="ja-JP" altLang="en-US" sz="1050" b="0" i="0" u="none" strike="noStrike" dirty="0" smtClean="0">
                          <a:effectLst/>
                          <a:latin typeface="+mn-ea"/>
                          <a:ea typeface="+mn-ea"/>
                        </a:rPr>
                        <a:t>都市（全国</a:t>
                      </a:r>
                      <a:r>
                        <a:rPr lang="en-US" altLang="ja-JP" sz="1050" b="0" i="0" u="none" strike="noStrike" dirty="0" smtClean="0">
                          <a:effectLst/>
                          <a:latin typeface="+mn-ea"/>
                          <a:ea typeface="+mn-ea"/>
                        </a:rPr>
                        <a:t>20</a:t>
                      </a:r>
                      <a:r>
                        <a:rPr lang="ja-JP" altLang="en-US" sz="1050" b="0" i="0" u="none" strike="noStrike" dirty="0" smtClean="0">
                          <a:effectLst/>
                          <a:latin typeface="+mn-ea"/>
                          <a:ea typeface="+mn-ea"/>
                        </a:rPr>
                        <a:t>市）</a:t>
                      </a:r>
                      <a:endParaRPr lang="ja-JP" altLang="en-US" sz="1050" b="0" i="0" u="none" strike="noStrike" dirty="0">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ja-JP" sz="1050" b="0" i="0" u="none" strike="noStrike">
                          <a:effectLst/>
                          <a:latin typeface="+mn-ea"/>
                          <a:ea typeface="+mn-ea"/>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ja-JP" sz="1050" b="0" i="0" u="none" strike="noStrike">
                          <a:effectLst/>
                          <a:latin typeface="+mn-ea"/>
                          <a:ea typeface="+mn-ea"/>
                        </a:rPr>
                        <a:t>141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07023">
                <a:tc>
                  <a:txBody>
                    <a:bodyPr/>
                    <a:lstStyle/>
                    <a:p>
                      <a:pPr algn="l" fontAlgn="b"/>
                      <a:r>
                        <a:rPr lang="ja-JP" altLang="en-US" sz="1050" b="0" i="0" u="none" strike="noStrike" dirty="0" smtClean="0">
                          <a:effectLst/>
                          <a:latin typeface="+mn-ea"/>
                          <a:ea typeface="+mn-ea"/>
                        </a:rPr>
                        <a:t> 中核市（全国</a:t>
                      </a:r>
                      <a:r>
                        <a:rPr lang="en-US" altLang="ja-JP" sz="1050" b="0" i="0" u="none" strike="noStrike" dirty="0" smtClean="0">
                          <a:effectLst/>
                          <a:latin typeface="+mn-ea"/>
                          <a:ea typeface="+mn-ea"/>
                        </a:rPr>
                        <a:t>43</a:t>
                      </a:r>
                      <a:r>
                        <a:rPr lang="ja-JP" altLang="en-US" sz="1050" b="0" i="0" u="none" strike="noStrike" dirty="0" smtClean="0">
                          <a:effectLst/>
                          <a:latin typeface="+mn-ea"/>
                          <a:ea typeface="+mn-ea"/>
                        </a:rPr>
                        <a:t>市）</a:t>
                      </a:r>
                      <a:endParaRPr lang="ja-JP" altLang="en-US" sz="1050" b="0" i="0" u="none" strike="noStrike" dirty="0">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ja-JP" sz="1050" b="0" i="0" u="none" strike="noStrike">
                          <a:effectLst/>
                          <a:latin typeface="+mn-ea"/>
                          <a:ea typeface="+mn-ea"/>
                        </a:rPr>
                        <a:t>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ja-JP" sz="1050" b="0" i="0" u="none" strike="noStrike" dirty="0">
                          <a:effectLst/>
                          <a:latin typeface="+mn-ea"/>
                          <a:ea typeface="+mn-ea"/>
                        </a:rPr>
                        <a:t>86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07023">
                <a:tc>
                  <a:txBody>
                    <a:bodyPr/>
                    <a:lstStyle/>
                    <a:p>
                      <a:pPr algn="l" fontAlgn="b"/>
                      <a:r>
                        <a:rPr lang="ja-JP" altLang="en-US" sz="1050" b="0" i="0" u="none" strike="noStrike" dirty="0" smtClean="0">
                          <a:effectLst/>
                          <a:latin typeface="+mn-ea"/>
                          <a:ea typeface="+mn-ea"/>
                        </a:rPr>
                        <a:t> 人口</a:t>
                      </a:r>
                      <a:r>
                        <a:rPr lang="en-US" altLang="ja-JP" sz="1050" b="0" i="0" u="none" strike="noStrike" dirty="0">
                          <a:effectLst/>
                          <a:latin typeface="+mn-ea"/>
                          <a:ea typeface="+mn-ea"/>
                        </a:rPr>
                        <a:t>30</a:t>
                      </a:r>
                      <a:r>
                        <a:rPr lang="ja-JP" altLang="en-US" sz="1050" b="0" i="0" u="none" strike="noStrike" dirty="0">
                          <a:effectLst/>
                          <a:latin typeface="+mn-ea"/>
                          <a:ea typeface="+mn-ea"/>
                        </a:rPr>
                        <a:t>万人以上</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ja-JP" sz="1050" b="0" i="0" u="none" strike="noStrike" dirty="0">
                          <a:effectLst/>
                          <a:latin typeface="+mn-ea"/>
                          <a:ea typeface="+mn-ea"/>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ja-JP" sz="1050" b="0" i="0" u="none" strike="noStrike">
                          <a:effectLst/>
                          <a:latin typeface="+mn-ea"/>
                          <a:ea typeface="+mn-ea"/>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07023">
                <a:tc>
                  <a:txBody>
                    <a:bodyPr/>
                    <a:lstStyle/>
                    <a:p>
                      <a:pPr algn="l" fontAlgn="b"/>
                      <a:r>
                        <a:rPr lang="ja-JP" altLang="en-US" sz="1050" b="0" i="0" u="none" strike="noStrike" dirty="0" smtClean="0">
                          <a:effectLst/>
                          <a:latin typeface="+mn-ea"/>
                          <a:ea typeface="+mn-ea"/>
                        </a:rPr>
                        <a:t> 人口</a:t>
                      </a:r>
                      <a:r>
                        <a:rPr lang="en-US" altLang="ja-JP" sz="1050" b="0" i="0" u="none" strike="noStrike" dirty="0">
                          <a:effectLst/>
                          <a:latin typeface="+mn-ea"/>
                          <a:ea typeface="+mn-ea"/>
                        </a:rPr>
                        <a:t>10</a:t>
                      </a:r>
                      <a:r>
                        <a:rPr lang="ja-JP" altLang="en-US" sz="1050" b="0" i="0" u="none" strike="noStrike" dirty="0">
                          <a:effectLst/>
                          <a:latin typeface="+mn-ea"/>
                          <a:ea typeface="+mn-ea"/>
                        </a:rPr>
                        <a:t>万人以上</a:t>
                      </a:r>
                      <a:r>
                        <a:rPr lang="en-US" altLang="ja-JP" sz="1050" b="0" i="0" u="none" strike="noStrike" dirty="0">
                          <a:effectLst/>
                          <a:latin typeface="+mn-ea"/>
                          <a:ea typeface="+mn-ea"/>
                        </a:rPr>
                        <a:t>30</a:t>
                      </a:r>
                      <a:r>
                        <a:rPr lang="ja-JP" altLang="en-US" sz="1050" b="0" i="0" u="none" strike="noStrike" dirty="0">
                          <a:effectLst/>
                          <a:latin typeface="+mn-ea"/>
                          <a:ea typeface="+mn-ea"/>
                        </a:rPr>
                        <a:t>万人未満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ja-JP" sz="1050" b="0" i="0" u="none" strike="noStrike" dirty="0">
                          <a:effectLst/>
                          <a:latin typeface="+mn-ea"/>
                          <a:ea typeface="+mn-ea"/>
                        </a:rPr>
                        <a:t>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ja-JP" sz="1050" b="0" i="0" u="none" strike="noStrike" dirty="0" smtClean="0">
                          <a:effectLst/>
                          <a:latin typeface="+mn-ea"/>
                          <a:ea typeface="+mn-ea"/>
                        </a:rPr>
                        <a:t>121</a:t>
                      </a:r>
                      <a:endParaRPr lang="en-US" altLang="ja-JP" sz="1050" b="0" i="0" u="none" strike="noStrike" dirty="0">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07023">
                <a:tc>
                  <a:txBody>
                    <a:bodyPr/>
                    <a:lstStyle/>
                    <a:p>
                      <a:pPr algn="l" fontAlgn="b"/>
                      <a:r>
                        <a:rPr lang="ja-JP" altLang="en-US" sz="1050" b="0" i="0" u="none" strike="noStrike" dirty="0" smtClean="0">
                          <a:effectLst/>
                          <a:latin typeface="+mn-ea"/>
                          <a:ea typeface="+mn-ea"/>
                        </a:rPr>
                        <a:t> 人口</a:t>
                      </a:r>
                      <a:r>
                        <a:rPr lang="en-US" altLang="ja-JP" sz="1050" b="0" i="0" u="none" strike="noStrike" dirty="0">
                          <a:effectLst/>
                          <a:latin typeface="+mn-ea"/>
                          <a:ea typeface="+mn-ea"/>
                        </a:rPr>
                        <a:t>5</a:t>
                      </a:r>
                      <a:r>
                        <a:rPr lang="ja-JP" altLang="en-US" sz="1050" b="0" i="0" u="none" strike="noStrike" dirty="0">
                          <a:effectLst/>
                          <a:latin typeface="+mn-ea"/>
                          <a:ea typeface="+mn-ea"/>
                        </a:rPr>
                        <a:t>万人以上</a:t>
                      </a:r>
                      <a:r>
                        <a:rPr lang="en-US" altLang="ja-JP" sz="1050" b="0" i="0" u="none" strike="noStrike" dirty="0">
                          <a:effectLst/>
                          <a:latin typeface="+mn-ea"/>
                          <a:ea typeface="+mn-ea"/>
                        </a:rPr>
                        <a:t>10</a:t>
                      </a:r>
                      <a:r>
                        <a:rPr lang="ja-JP" altLang="en-US" sz="1050" b="0" i="0" u="none" strike="noStrike" dirty="0">
                          <a:effectLst/>
                          <a:latin typeface="+mn-ea"/>
                          <a:ea typeface="+mn-ea"/>
                        </a:rPr>
                        <a:t>万人未満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ja-JP" sz="1050" b="0" i="0" u="none" strike="noStrike" dirty="0">
                          <a:effectLst/>
                          <a:latin typeface="+mn-ea"/>
                          <a:ea typeface="+mn-ea"/>
                        </a:rPr>
                        <a:t>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ja-JP" sz="1050" b="0" i="0" u="none" strike="noStrike" dirty="0">
                          <a:effectLst/>
                          <a:latin typeface="+mn-ea"/>
                          <a:ea typeface="+mn-ea"/>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207023">
                <a:tc>
                  <a:txBody>
                    <a:bodyPr/>
                    <a:lstStyle/>
                    <a:p>
                      <a:pPr algn="l" fontAlgn="b"/>
                      <a:r>
                        <a:rPr lang="ja-JP" altLang="en-US" sz="1050" b="0" i="0" u="none" strike="noStrike" dirty="0" smtClean="0">
                          <a:effectLst/>
                          <a:latin typeface="+mn-ea"/>
                          <a:ea typeface="+mn-ea"/>
                        </a:rPr>
                        <a:t> 人口</a:t>
                      </a:r>
                      <a:r>
                        <a:rPr lang="en-US" altLang="ja-JP" sz="1050" b="0" i="0" u="none" strike="noStrike" dirty="0">
                          <a:effectLst/>
                          <a:latin typeface="+mn-ea"/>
                          <a:ea typeface="+mn-ea"/>
                        </a:rPr>
                        <a:t>1</a:t>
                      </a:r>
                      <a:r>
                        <a:rPr lang="ja-JP" altLang="en-US" sz="1050" b="0" i="0" u="none" strike="noStrike" dirty="0">
                          <a:effectLst/>
                          <a:latin typeface="+mn-ea"/>
                          <a:ea typeface="+mn-ea"/>
                        </a:rPr>
                        <a:t>万人以上</a:t>
                      </a:r>
                      <a:r>
                        <a:rPr lang="en-US" altLang="ja-JP" sz="1050" b="0" i="0" u="none" strike="noStrike" dirty="0">
                          <a:effectLst/>
                          <a:latin typeface="+mn-ea"/>
                          <a:ea typeface="+mn-ea"/>
                        </a:rPr>
                        <a:t>5</a:t>
                      </a:r>
                      <a:r>
                        <a:rPr lang="ja-JP" altLang="en-US" sz="1050" b="0" i="0" u="none" strike="noStrike" dirty="0">
                          <a:effectLst/>
                          <a:latin typeface="+mn-ea"/>
                          <a:ea typeface="+mn-ea"/>
                        </a:rPr>
                        <a:t>万人未満</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r" fontAlgn="b"/>
                      <a:r>
                        <a:rPr lang="en-US" altLang="ja-JP" sz="1050" b="0" i="0" u="none" strike="noStrike" dirty="0">
                          <a:effectLst/>
                          <a:latin typeface="+mn-ea"/>
                          <a:ea typeface="+mn-ea"/>
                        </a:rPr>
                        <a:t>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c>
                  <a:txBody>
                    <a:bodyPr/>
                    <a:lstStyle/>
                    <a:p>
                      <a:pPr algn="r" fontAlgn="b"/>
                      <a:r>
                        <a:rPr lang="en-US" altLang="ja-JP" sz="1050" b="0" i="0" u="none" strike="noStrike" dirty="0">
                          <a:effectLst/>
                          <a:latin typeface="+mn-ea"/>
                          <a:ea typeface="+mn-ea"/>
                        </a:rPr>
                        <a:t>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bg1"/>
                    </a:solidFill>
                  </a:tcPr>
                </a:tc>
              </a:tr>
              <a:tr h="207023">
                <a:tc>
                  <a:txBody>
                    <a:bodyPr/>
                    <a:lstStyle/>
                    <a:p>
                      <a:pPr algn="l" fontAlgn="b"/>
                      <a:r>
                        <a:rPr lang="ja-JP" altLang="en-US" sz="1050" b="0" i="0" u="none" strike="noStrike" dirty="0" smtClean="0">
                          <a:effectLst/>
                          <a:latin typeface="+mn-ea"/>
                          <a:ea typeface="+mn-ea"/>
                        </a:rPr>
                        <a:t> 合計</a:t>
                      </a:r>
                      <a:endParaRPr lang="ja-JP" altLang="en-US" sz="1050" b="0" i="0" u="none" strike="noStrike" dirty="0">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ja-JP" sz="1050" b="0" i="0" u="none" strike="noStrike" dirty="0">
                          <a:effectLst/>
                          <a:latin typeface="+mn-ea"/>
                          <a:ea typeface="+mn-ea"/>
                        </a:rPr>
                        <a:t>213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altLang="ja-JP" sz="1050" b="0" i="0" u="none" strike="noStrike" dirty="0" smtClean="0">
                          <a:effectLst/>
                          <a:latin typeface="+mn-ea"/>
                          <a:ea typeface="+mn-ea"/>
                        </a:rPr>
                        <a:t>474</a:t>
                      </a:r>
                      <a:endParaRPr lang="en-US" altLang="ja-JP" sz="1050" b="0" i="0" u="none" strike="noStrike" dirty="0">
                        <a:effectLst/>
                        <a:latin typeface="+mn-ea"/>
                        <a:ea typeface="+mn-ea"/>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
        <p:nvSpPr>
          <p:cNvPr id="12" name="正方形/長方形 11"/>
          <p:cNvSpPr/>
          <p:nvPr/>
        </p:nvSpPr>
        <p:spPr>
          <a:xfrm>
            <a:off x="6228184" y="5997478"/>
            <a:ext cx="2834593" cy="707886"/>
          </a:xfrm>
          <a:prstGeom prst="rect">
            <a:avLst/>
          </a:prstGeom>
          <a:solidFill>
            <a:schemeClr val="bg1"/>
          </a:solidFill>
        </p:spPr>
        <p:txBody>
          <a:bodyPr wrap="square">
            <a:spAutoFit/>
          </a:bodyPr>
          <a:lstStyle/>
          <a:p>
            <a:r>
              <a:rPr lang="en-US" altLang="ja-JP" sz="1000" dirty="0" smtClean="0"/>
              <a:t>※</a:t>
            </a:r>
            <a:r>
              <a:rPr lang="en-US" altLang="ja-JP" sz="1000" dirty="0"/>
              <a:t>1</a:t>
            </a:r>
            <a:r>
              <a:rPr lang="ja-JP" altLang="en-US" sz="1000" dirty="0" smtClean="0"/>
              <a:t>　老健局</a:t>
            </a:r>
            <a:r>
              <a:rPr lang="ja-JP" altLang="en-US" sz="1000" dirty="0"/>
              <a:t>振興課</a:t>
            </a:r>
            <a:r>
              <a:rPr lang="ja-JP" altLang="en-US" sz="1000" dirty="0" smtClean="0"/>
              <a:t>調べ</a:t>
            </a:r>
            <a:endParaRPr lang="en-US" altLang="ja-JP" sz="1000" dirty="0" smtClean="0"/>
          </a:p>
          <a:p>
            <a:pPr marL="177800" indent="-177800"/>
            <a:r>
              <a:rPr lang="en-US" altLang="ja-JP" sz="1000" dirty="0" smtClean="0"/>
              <a:t>※2</a:t>
            </a:r>
            <a:r>
              <a:rPr lang="ja-JP" altLang="en-US" sz="1000" dirty="0" smtClean="0"/>
              <a:t>　（ ）は、他の市町村（保険者）に所在する事業所を指定しているもの</a:t>
            </a:r>
            <a:endParaRPr lang="en-US" altLang="ja-JP" sz="1000" dirty="0" smtClean="0"/>
          </a:p>
          <a:p>
            <a:r>
              <a:rPr lang="en-US" altLang="ja-JP" sz="1000" dirty="0"/>
              <a:t>※</a:t>
            </a:r>
            <a:r>
              <a:rPr lang="en-US" altLang="ja-JP" sz="1000" dirty="0" smtClean="0"/>
              <a:t>3</a:t>
            </a:r>
            <a:r>
              <a:rPr lang="ja-JP" altLang="en-US" sz="1000" dirty="0"/>
              <a:t>　人口</a:t>
            </a:r>
            <a:r>
              <a:rPr lang="ja-JP" altLang="en-US" sz="1000" dirty="0" smtClean="0"/>
              <a:t>は平成</a:t>
            </a:r>
            <a:r>
              <a:rPr lang="en-US" altLang="ja-JP" sz="1000" dirty="0"/>
              <a:t>25</a:t>
            </a:r>
            <a:r>
              <a:rPr lang="ja-JP" altLang="en-US" sz="1000" dirty="0"/>
              <a:t>年</a:t>
            </a:r>
            <a:r>
              <a:rPr lang="en-US" altLang="ja-JP" sz="1000" dirty="0"/>
              <a:t>3</a:t>
            </a:r>
            <a:r>
              <a:rPr lang="ja-JP" altLang="en-US" sz="1000" dirty="0"/>
              <a:t>月</a:t>
            </a:r>
            <a:r>
              <a:rPr lang="en-US" altLang="ja-JP" sz="1000" dirty="0"/>
              <a:t>31</a:t>
            </a:r>
            <a:r>
              <a:rPr lang="ja-JP" altLang="en-US" sz="1000" dirty="0"/>
              <a:t>日住民基本台帳</a:t>
            </a:r>
            <a:r>
              <a:rPr lang="ja-JP" altLang="en-US" sz="1000" dirty="0" smtClean="0"/>
              <a:t>人口</a:t>
            </a:r>
            <a:endParaRPr lang="ja-JP" altLang="en-US" sz="1000" dirty="0"/>
          </a:p>
        </p:txBody>
      </p:sp>
      <p:sp>
        <p:nvSpPr>
          <p:cNvPr id="2" name="正方形/長方形 1"/>
          <p:cNvSpPr/>
          <p:nvPr/>
        </p:nvSpPr>
        <p:spPr>
          <a:xfrm>
            <a:off x="683570" y="692696"/>
            <a:ext cx="612000" cy="180020"/>
          </a:xfrm>
          <a:prstGeom prst="rect">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50" dirty="0" smtClean="0">
                <a:solidFill>
                  <a:schemeClr val="tx1"/>
                </a:solidFill>
                <a:latin typeface="+mj-ea"/>
                <a:ea typeface="+mj-ea"/>
              </a:rPr>
              <a:t>中核市</a:t>
            </a:r>
          </a:p>
        </p:txBody>
      </p:sp>
      <p:sp>
        <p:nvSpPr>
          <p:cNvPr id="7" name="正方形/長方形 6"/>
          <p:cNvSpPr/>
          <p:nvPr/>
        </p:nvSpPr>
        <p:spPr>
          <a:xfrm>
            <a:off x="35496" y="692696"/>
            <a:ext cx="612000" cy="180020"/>
          </a:xfrm>
          <a:prstGeom prst="rect">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050" dirty="0">
                <a:solidFill>
                  <a:schemeClr val="tx1"/>
                </a:solidFill>
                <a:latin typeface="+mj-ea"/>
                <a:ea typeface="+mj-ea"/>
              </a:rPr>
              <a:t>政令</a:t>
            </a:r>
            <a:r>
              <a:rPr lang="ja-JP" altLang="en-US" sz="1050" dirty="0" smtClean="0">
                <a:solidFill>
                  <a:schemeClr val="tx1"/>
                </a:solidFill>
                <a:latin typeface="+mj-ea"/>
                <a:ea typeface="+mj-ea"/>
              </a:rPr>
              <a:t>市</a:t>
            </a:r>
            <a:endParaRPr kumimoji="1" lang="ja-JP" altLang="en-US" sz="1050" dirty="0" smtClean="0">
              <a:solidFill>
                <a:schemeClr val="tx1"/>
              </a:solidFill>
              <a:latin typeface="+mj-ea"/>
              <a:ea typeface="+mj-ea"/>
            </a:endParaRPr>
          </a:p>
        </p:txBody>
      </p:sp>
      <p:sp>
        <p:nvSpPr>
          <p:cNvPr id="8" name="正方形/長方形 7"/>
          <p:cNvSpPr/>
          <p:nvPr/>
        </p:nvSpPr>
        <p:spPr>
          <a:xfrm>
            <a:off x="1367712" y="692696"/>
            <a:ext cx="852865" cy="180020"/>
          </a:xfrm>
          <a:prstGeom prst="rect">
            <a:avLst/>
          </a:prstGeom>
          <a:solidFill>
            <a:srgbClr val="FFC000"/>
          </a:solidFill>
          <a:ln>
            <a:solidFill>
              <a:srgbClr val="FFC0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050" dirty="0">
                <a:solidFill>
                  <a:schemeClr val="tx1"/>
                </a:solidFill>
                <a:latin typeface="+mj-ea"/>
                <a:ea typeface="+mj-ea"/>
              </a:rPr>
              <a:t>30</a:t>
            </a:r>
            <a:r>
              <a:rPr lang="ja-JP" altLang="en-US" sz="1050" dirty="0">
                <a:solidFill>
                  <a:schemeClr val="tx1"/>
                </a:solidFill>
                <a:latin typeface="+mj-ea"/>
                <a:ea typeface="+mj-ea"/>
              </a:rPr>
              <a:t>万人以上</a:t>
            </a:r>
            <a:endParaRPr kumimoji="1" lang="ja-JP" altLang="en-US" sz="1050" dirty="0" smtClean="0">
              <a:solidFill>
                <a:schemeClr val="tx1"/>
              </a:solidFill>
              <a:latin typeface="+mj-ea"/>
              <a:ea typeface="+mj-ea"/>
            </a:endParaRPr>
          </a:p>
        </p:txBody>
      </p:sp>
      <p:sp>
        <p:nvSpPr>
          <p:cNvPr id="9" name="正方形/長方形 8"/>
          <p:cNvSpPr/>
          <p:nvPr/>
        </p:nvSpPr>
        <p:spPr>
          <a:xfrm>
            <a:off x="2339752" y="692696"/>
            <a:ext cx="3780000" cy="180020"/>
          </a:xfrm>
          <a:prstGeom prst="rect">
            <a:avLst/>
          </a:prstGeom>
          <a:solidFill>
            <a:srgbClr val="92D050"/>
          </a:solidFill>
          <a:ln>
            <a:solidFill>
              <a:srgbClr val="92D05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050" dirty="0" smtClean="0">
                <a:solidFill>
                  <a:schemeClr val="tx1"/>
                </a:solidFill>
                <a:latin typeface="+mj-ea"/>
                <a:ea typeface="+mj-ea"/>
              </a:rPr>
              <a:t>10</a:t>
            </a:r>
            <a:r>
              <a:rPr lang="ja-JP" altLang="en-US" sz="1050" dirty="0" smtClean="0">
                <a:solidFill>
                  <a:schemeClr val="tx1"/>
                </a:solidFill>
                <a:latin typeface="+mj-ea"/>
                <a:ea typeface="+mj-ea"/>
              </a:rPr>
              <a:t>万人以上</a:t>
            </a:r>
            <a:r>
              <a:rPr lang="en-US" altLang="ja-JP" sz="1050" dirty="0" smtClean="0">
                <a:solidFill>
                  <a:schemeClr val="tx1"/>
                </a:solidFill>
                <a:latin typeface="+mj-ea"/>
                <a:ea typeface="+mj-ea"/>
              </a:rPr>
              <a:t>30</a:t>
            </a:r>
            <a:r>
              <a:rPr lang="ja-JP" altLang="en-US" sz="1050" dirty="0" smtClean="0">
                <a:solidFill>
                  <a:schemeClr val="tx1"/>
                </a:solidFill>
                <a:latin typeface="+mj-ea"/>
                <a:ea typeface="+mj-ea"/>
              </a:rPr>
              <a:t>万人未満</a:t>
            </a:r>
            <a:endParaRPr kumimoji="1" lang="ja-JP" altLang="en-US" sz="1050" dirty="0" smtClean="0">
              <a:solidFill>
                <a:schemeClr val="tx1"/>
              </a:solidFill>
              <a:latin typeface="+mj-ea"/>
              <a:ea typeface="+mj-ea"/>
            </a:endParaRPr>
          </a:p>
        </p:txBody>
      </p:sp>
      <p:sp>
        <p:nvSpPr>
          <p:cNvPr id="10" name="正方形/長方形 9"/>
          <p:cNvSpPr/>
          <p:nvPr/>
        </p:nvSpPr>
        <p:spPr>
          <a:xfrm>
            <a:off x="6239415" y="692696"/>
            <a:ext cx="1860977" cy="180020"/>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050" dirty="0" smtClean="0">
                <a:solidFill>
                  <a:schemeClr val="tx1"/>
                </a:solidFill>
                <a:latin typeface="+mj-ea"/>
                <a:ea typeface="+mj-ea"/>
              </a:rPr>
              <a:t>5</a:t>
            </a:r>
            <a:r>
              <a:rPr kumimoji="1" lang="ja-JP" altLang="en-US" sz="1050" dirty="0" smtClean="0">
                <a:solidFill>
                  <a:schemeClr val="tx1"/>
                </a:solidFill>
                <a:latin typeface="+mj-ea"/>
                <a:ea typeface="+mj-ea"/>
              </a:rPr>
              <a:t>万人以上</a:t>
            </a:r>
            <a:r>
              <a:rPr kumimoji="1" lang="en-US" altLang="ja-JP" sz="1050" dirty="0" smtClean="0">
                <a:solidFill>
                  <a:schemeClr val="tx1"/>
                </a:solidFill>
                <a:latin typeface="+mj-ea"/>
                <a:ea typeface="+mj-ea"/>
              </a:rPr>
              <a:t>10</a:t>
            </a:r>
            <a:r>
              <a:rPr kumimoji="1" lang="ja-JP" altLang="en-US" sz="1050" dirty="0" smtClean="0">
                <a:solidFill>
                  <a:schemeClr val="tx1"/>
                </a:solidFill>
                <a:latin typeface="+mj-ea"/>
                <a:ea typeface="+mj-ea"/>
              </a:rPr>
              <a:t>万人未満</a:t>
            </a:r>
          </a:p>
        </p:txBody>
      </p:sp>
      <p:sp>
        <p:nvSpPr>
          <p:cNvPr id="13" name="正方形/長方形 12"/>
          <p:cNvSpPr/>
          <p:nvPr/>
        </p:nvSpPr>
        <p:spPr>
          <a:xfrm>
            <a:off x="8172400" y="692696"/>
            <a:ext cx="876729" cy="180020"/>
          </a:xfrm>
          <a:prstGeom prst="rect">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sz="1050" dirty="0">
                <a:solidFill>
                  <a:schemeClr val="tx1"/>
                </a:solidFill>
                <a:latin typeface="+mj-ea"/>
                <a:ea typeface="+mj-ea"/>
              </a:rPr>
              <a:t>5</a:t>
            </a:r>
            <a:r>
              <a:rPr kumimoji="1" lang="ja-JP" altLang="en-US" sz="1050" dirty="0" smtClean="0">
                <a:solidFill>
                  <a:schemeClr val="tx1"/>
                </a:solidFill>
                <a:latin typeface="+mj-ea"/>
                <a:ea typeface="+mj-ea"/>
              </a:rPr>
              <a:t>万人未満</a:t>
            </a:r>
          </a:p>
        </p:txBody>
      </p:sp>
      <p:sp>
        <p:nvSpPr>
          <p:cNvPr id="16" name="正方形/長方形 15"/>
          <p:cNvSpPr/>
          <p:nvPr/>
        </p:nvSpPr>
        <p:spPr>
          <a:xfrm rot="5400000">
            <a:off x="-130262" y="6506515"/>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313</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0559329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144000" cy="55552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05800" y="-13394"/>
            <a:ext cx="8830696" cy="778098"/>
          </a:xfrm>
        </p:spPr>
        <p:txBody>
          <a:bodyPr>
            <a:noAutofit/>
          </a:bodyPr>
          <a:lstStyle/>
          <a:p>
            <a:pPr algn="l"/>
            <a:r>
              <a:rPr kumimoji="1" lang="ja-JP" altLang="en-US" sz="2000" dirty="0" smtClean="0">
                <a:latin typeface="HG丸ｺﾞｼｯｸM-PRO" panose="020F0600000000000000" pitchFamily="50" charset="-128"/>
                <a:ea typeface="HG丸ｺﾞｼｯｸM-PRO" panose="020F0600000000000000" pitchFamily="50" charset="-128"/>
              </a:rPr>
              <a:t>定期巡回・随時対応サービスに関するアンケート調査　</a:t>
            </a:r>
            <a:r>
              <a:rPr kumimoji="1" lang="en-US" altLang="ja-JP" sz="2000" dirty="0" smtClean="0">
                <a:latin typeface="HG丸ｺﾞｼｯｸM-PRO" panose="020F0600000000000000" pitchFamily="50" charset="-128"/>
                <a:ea typeface="HG丸ｺﾞｼｯｸM-PRO" panose="020F0600000000000000" pitchFamily="50" charset="-128"/>
              </a:rPr>
              <a:t>【 </a:t>
            </a:r>
            <a:r>
              <a:rPr kumimoji="1" lang="ja-JP" altLang="en-US" sz="2000" dirty="0" smtClean="0">
                <a:latin typeface="HG丸ｺﾞｼｯｸM-PRO" panose="020F0600000000000000" pitchFamily="50" charset="-128"/>
                <a:ea typeface="HG丸ｺﾞｼｯｸM-PRO" panose="020F0600000000000000" pitchFamily="50" charset="-128"/>
              </a:rPr>
              <a:t>調査の概要 </a:t>
            </a:r>
            <a:r>
              <a:rPr kumimoji="1" lang="en-US" altLang="ja-JP" sz="2000" dirty="0" smtClean="0">
                <a:latin typeface="HG丸ｺﾞｼｯｸM-PRO" panose="020F0600000000000000" pitchFamily="50" charset="-128"/>
                <a:ea typeface="HG丸ｺﾞｼｯｸM-PRO" panose="020F0600000000000000" pitchFamily="50" charset="-128"/>
              </a:rPr>
              <a:t>】</a:t>
            </a:r>
            <a:br>
              <a:rPr kumimoji="1" lang="en-US" altLang="ja-JP" sz="2000" dirty="0" smtClean="0">
                <a:latin typeface="HG丸ｺﾞｼｯｸM-PRO" panose="020F0600000000000000" pitchFamily="50" charset="-128"/>
                <a:ea typeface="HG丸ｺﾞｼｯｸM-PRO" panose="020F0600000000000000" pitchFamily="50" charset="-128"/>
              </a:rPr>
            </a:br>
            <a:endParaRPr kumimoji="1" lang="ja-JP" altLang="en-US" sz="1200" dirty="0">
              <a:latin typeface="+mn-ea"/>
              <a:ea typeface="+mn-ea"/>
            </a:endParaRPr>
          </a:p>
        </p:txBody>
      </p:sp>
      <p:sp>
        <p:nvSpPr>
          <p:cNvPr id="7" name="テキスト ボックス 6"/>
          <p:cNvSpPr txBox="1"/>
          <p:nvPr/>
        </p:nvSpPr>
        <p:spPr>
          <a:xfrm>
            <a:off x="251520" y="2326247"/>
            <a:ext cx="8568952" cy="646331"/>
          </a:xfrm>
          <a:prstGeom prst="rect">
            <a:avLst/>
          </a:prstGeom>
          <a:noFill/>
          <a:ln w="12700">
            <a:solidFill>
              <a:schemeClr val="tx1">
                <a:lumMod val="50000"/>
                <a:lumOff val="50000"/>
              </a:schemeClr>
            </a:solidFill>
            <a:prstDash val="sysDash"/>
          </a:ln>
        </p:spPr>
        <p:txBody>
          <a:bodyPr wrap="square" rtlCol="0">
            <a:spAutoFit/>
          </a:bodyPr>
          <a:lstStyle/>
          <a:p>
            <a:pPr marL="182563" indent="-182563">
              <a:buFont typeface="Wingdings" pitchFamily="2" charset="2"/>
              <a:buChar char="u"/>
            </a:pPr>
            <a:r>
              <a:rPr lang="ja-JP" altLang="en-US" sz="1200" dirty="0" smtClean="0"/>
              <a:t>保険者調査は</a:t>
            </a:r>
            <a:r>
              <a:rPr lang="ja-JP" altLang="ja-JP" sz="1200" dirty="0" smtClean="0"/>
              <a:t>、</a:t>
            </a:r>
            <a:r>
              <a:rPr lang="ja-JP" altLang="ja-JP" sz="1200" dirty="0"/>
              <a:t>保険者のサービス検討状況や、介護保険事業計画における計画</a:t>
            </a:r>
            <a:r>
              <a:rPr lang="ja-JP" altLang="ja-JP" sz="1200" dirty="0" smtClean="0"/>
              <a:t>状況等</a:t>
            </a:r>
            <a:r>
              <a:rPr lang="ja-JP" altLang="ja-JP" sz="1200" dirty="0"/>
              <a:t>を把握することで、保険者の現状や普及・促進に向けた課題等について基礎情報を得ることを目的として実施した</a:t>
            </a:r>
            <a:r>
              <a:rPr lang="ja-JP" altLang="ja-JP" sz="1200" dirty="0" smtClean="0"/>
              <a:t>。</a:t>
            </a:r>
            <a:endParaRPr lang="en-US" altLang="ja-JP" sz="1200" dirty="0" smtClean="0"/>
          </a:p>
          <a:p>
            <a:pPr marL="182563" indent="-182563">
              <a:buFont typeface="Wingdings" pitchFamily="2" charset="2"/>
              <a:buChar char="u"/>
            </a:pPr>
            <a:r>
              <a:rPr kumimoji="1" lang="ja-JP" altLang="en-US" sz="1200" dirty="0" smtClean="0">
                <a:latin typeface="+mn-ea"/>
              </a:rPr>
              <a:t>未参入事業所調査は、</a:t>
            </a:r>
            <a:r>
              <a:rPr lang="ja-JP" altLang="ja-JP" sz="1200" dirty="0"/>
              <a:t> </a:t>
            </a:r>
            <a:r>
              <a:rPr lang="ja-JP" altLang="ja-JP" sz="1200" dirty="0" smtClean="0"/>
              <a:t>新サービス</a:t>
            </a:r>
            <a:r>
              <a:rPr lang="ja-JP" altLang="ja-JP" sz="1200" dirty="0"/>
              <a:t>への参入意向や検討状況、サービスに対するイメージを把握</a:t>
            </a:r>
            <a:r>
              <a:rPr lang="ja-JP" altLang="ja-JP" sz="1200" dirty="0" smtClean="0"/>
              <a:t>すること</a:t>
            </a:r>
            <a:r>
              <a:rPr lang="ja-JP" altLang="ja-JP" sz="1200" dirty="0"/>
              <a:t>を目的として実施した。</a:t>
            </a:r>
            <a:endParaRPr kumimoji="1" lang="ja-JP" altLang="en-US" sz="1200" dirty="0">
              <a:latin typeface="+mn-ea"/>
            </a:endParaRPr>
          </a:p>
        </p:txBody>
      </p:sp>
      <p:sp>
        <p:nvSpPr>
          <p:cNvPr id="19" name="スライド番号プレースホルダ 18"/>
          <p:cNvSpPr>
            <a:spLocks noGrp="1"/>
          </p:cNvSpPr>
          <p:nvPr>
            <p:ph type="sldNum" sz="quarter" idx="12"/>
          </p:nvPr>
        </p:nvSpPr>
        <p:spPr/>
        <p:txBody>
          <a:bodyPr/>
          <a:lstStyle/>
          <a:p>
            <a:fld id="{13C53433-21DB-4AC6-807D-54EC76DB8370}" type="slidenum">
              <a:rPr kumimoji="1" lang="ja-JP" altLang="en-US" smtClean="0"/>
              <a:pPr/>
              <a:t>6</a:t>
            </a:fld>
            <a:endParaRPr kumimoji="1" lang="ja-JP" altLang="en-US" dirty="0"/>
          </a:p>
        </p:txBody>
      </p:sp>
      <p:sp>
        <p:nvSpPr>
          <p:cNvPr id="20" name="タイトル 1"/>
          <p:cNvSpPr txBox="1">
            <a:spLocks/>
          </p:cNvSpPr>
          <p:nvPr/>
        </p:nvSpPr>
        <p:spPr>
          <a:xfrm>
            <a:off x="205800" y="1052736"/>
            <a:ext cx="8435280" cy="34605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j-lt"/>
                <a:ea typeface="+mj-ea"/>
                <a:cs typeface="+mj-cs"/>
              </a:rPr>
              <a:t>１．アンケート調査の構成</a:t>
            </a:r>
          </a:p>
        </p:txBody>
      </p:sp>
      <p:cxnSp>
        <p:nvCxnSpPr>
          <p:cNvPr id="23" name="直線コネクタ 22"/>
          <p:cNvCxnSpPr/>
          <p:nvPr/>
        </p:nvCxnSpPr>
        <p:spPr>
          <a:xfrm>
            <a:off x="215900" y="1340768"/>
            <a:ext cx="867658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251520" y="1412776"/>
            <a:ext cx="8568952" cy="461665"/>
          </a:xfrm>
          <a:prstGeom prst="rect">
            <a:avLst/>
          </a:prstGeom>
          <a:noFill/>
          <a:ln w="12700">
            <a:solidFill>
              <a:schemeClr val="tx1">
                <a:lumMod val="50000"/>
                <a:lumOff val="50000"/>
              </a:schemeClr>
            </a:solidFill>
            <a:prstDash val="sysDash"/>
          </a:ln>
        </p:spPr>
        <p:txBody>
          <a:bodyPr wrap="square" rtlCol="0">
            <a:spAutoFit/>
          </a:bodyPr>
          <a:lstStyle/>
          <a:p>
            <a:pPr marL="182563" indent="-182563">
              <a:buFont typeface="Wingdings" pitchFamily="2" charset="2"/>
              <a:buChar char="u"/>
            </a:pPr>
            <a:r>
              <a:rPr lang="ja-JP" altLang="en-US" sz="1200" dirty="0" smtClean="0"/>
              <a:t>本調査研究では、保険者を対象とした「</a:t>
            </a:r>
            <a:r>
              <a:rPr lang="ja-JP" altLang="ja-JP" sz="1200" dirty="0" smtClean="0"/>
              <a:t>保険者調査</a:t>
            </a:r>
            <a:r>
              <a:rPr lang="ja-JP" altLang="en-US" sz="1200" dirty="0" smtClean="0"/>
              <a:t>」</a:t>
            </a:r>
            <a:r>
              <a:rPr lang="ja-JP" altLang="ja-JP" sz="1200" dirty="0" smtClean="0"/>
              <a:t>、</a:t>
            </a:r>
            <a:r>
              <a:rPr lang="ja-JP" altLang="en-US" sz="1200" dirty="0" smtClean="0"/>
              <a:t>および定期巡回・随時対応サービスに参入していない事業所を対象とした「</a:t>
            </a:r>
            <a:r>
              <a:rPr lang="ja-JP" altLang="ja-JP" sz="1200" dirty="0" smtClean="0"/>
              <a:t>未参入</a:t>
            </a:r>
            <a:r>
              <a:rPr lang="ja-JP" altLang="ja-JP" sz="1200" dirty="0"/>
              <a:t>事業所</a:t>
            </a:r>
            <a:r>
              <a:rPr lang="ja-JP" altLang="ja-JP" sz="1200" dirty="0" smtClean="0"/>
              <a:t>調査</a:t>
            </a:r>
            <a:r>
              <a:rPr lang="ja-JP" altLang="en-US" sz="1200" dirty="0" smtClean="0"/>
              <a:t>」を実施した。</a:t>
            </a:r>
            <a:endParaRPr kumimoji="1" lang="ja-JP" altLang="en-US" sz="1200" dirty="0">
              <a:latin typeface="+mn-ea"/>
            </a:endParaRPr>
          </a:p>
        </p:txBody>
      </p:sp>
      <p:sp>
        <p:nvSpPr>
          <p:cNvPr id="26" name="タイトル 1"/>
          <p:cNvSpPr txBox="1">
            <a:spLocks/>
          </p:cNvSpPr>
          <p:nvPr/>
        </p:nvSpPr>
        <p:spPr>
          <a:xfrm>
            <a:off x="205800" y="1966207"/>
            <a:ext cx="8435280" cy="34605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400" b="0" i="0" u="none" strike="noStrike" kern="1200" cap="none" spc="0" normalizeH="0" baseline="0" noProof="0" dirty="0" smtClean="0">
                <a:ln>
                  <a:noFill/>
                </a:ln>
                <a:solidFill>
                  <a:schemeClr val="tx1"/>
                </a:solidFill>
                <a:effectLst/>
                <a:uLnTx/>
                <a:uFillTx/>
                <a:latin typeface="+mj-lt"/>
                <a:ea typeface="+mj-ea"/>
                <a:cs typeface="+mj-cs"/>
              </a:rPr>
              <a:t>２．各アンケート調査の目的</a:t>
            </a:r>
          </a:p>
        </p:txBody>
      </p:sp>
      <p:cxnSp>
        <p:nvCxnSpPr>
          <p:cNvPr id="27" name="直線コネクタ 26"/>
          <p:cNvCxnSpPr/>
          <p:nvPr/>
        </p:nvCxnSpPr>
        <p:spPr>
          <a:xfrm>
            <a:off x="215900" y="2254239"/>
            <a:ext cx="867658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251520" y="3444306"/>
            <a:ext cx="8568952" cy="1015663"/>
          </a:xfrm>
          <a:prstGeom prst="rect">
            <a:avLst/>
          </a:prstGeom>
          <a:noFill/>
          <a:ln w="12700">
            <a:solidFill>
              <a:schemeClr val="tx1">
                <a:lumMod val="50000"/>
                <a:lumOff val="50000"/>
              </a:schemeClr>
            </a:solidFill>
            <a:prstDash val="sysDash"/>
          </a:ln>
        </p:spPr>
        <p:txBody>
          <a:bodyPr wrap="square" rtlCol="0">
            <a:spAutoFit/>
          </a:bodyPr>
          <a:lstStyle/>
          <a:p>
            <a:pPr marL="182563" indent="-182563">
              <a:buFont typeface="Wingdings" pitchFamily="2" charset="2"/>
              <a:buChar char="u"/>
            </a:pPr>
            <a:r>
              <a:rPr lang="ja-JP" altLang="en-US" sz="1200" dirty="0" smtClean="0">
                <a:latin typeface="+mn-ea"/>
              </a:rPr>
              <a:t>保険者調査は</a:t>
            </a:r>
            <a:r>
              <a:rPr lang="ja-JP" altLang="ja-JP" sz="1200" dirty="0" smtClean="0">
                <a:latin typeface="+mn-ea"/>
              </a:rPr>
              <a:t>、</a:t>
            </a:r>
            <a:r>
              <a:rPr lang="ja-JP" altLang="ja-JP" sz="1200" dirty="0">
                <a:latin typeface="+mn-ea"/>
              </a:rPr>
              <a:t>全国の保険者</a:t>
            </a:r>
            <a:r>
              <a:rPr lang="en-US" altLang="ja-JP" sz="1200" dirty="0">
                <a:latin typeface="+mn-ea"/>
              </a:rPr>
              <a:t>1,580</a:t>
            </a:r>
            <a:r>
              <a:rPr lang="ja-JP" altLang="ja-JP" sz="1200" dirty="0">
                <a:latin typeface="+mn-ea"/>
              </a:rPr>
              <a:t>を対象</a:t>
            </a:r>
            <a:r>
              <a:rPr lang="ja-JP" altLang="ja-JP" sz="1200" dirty="0" smtClean="0">
                <a:latin typeface="+mn-ea"/>
              </a:rPr>
              <a:t>と</a:t>
            </a:r>
            <a:r>
              <a:rPr lang="ja-JP" altLang="en-US" sz="1200" dirty="0">
                <a:latin typeface="+mn-ea"/>
              </a:rPr>
              <a:t>した</a:t>
            </a:r>
            <a:r>
              <a:rPr lang="ja-JP" altLang="ja-JP" sz="1200" dirty="0" smtClean="0">
                <a:latin typeface="+mn-ea"/>
              </a:rPr>
              <a:t>（</a:t>
            </a:r>
            <a:r>
              <a:rPr lang="ja-JP" altLang="ja-JP" sz="1200" dirty="0">
                <a:latin typeface="+mn-ea"/>
              </a:rPr>
              <a:t>悉皆）</a:t>
            </a:r>
            <a:r>
              <a:rPr lang="ja-JP" altLang="ja-JP" sz="1200" dirty="0" smtClean="0">
                <a:latin typeface="+mn-ea"/>
              </a:rPr>
              <a:t>。</a:t>
            </a:r>
            <a:r>
              <a:rPr lang="ja-JP" altLang="ja-JP" sz="1200" dirty="0">
                <a:latin typeface="+mn-ea"/>
              </a:rPr>
              <a:t>なお、調査票の配布は全国の市町村（</a:t>
            </a:r>
            <a:r>
              <a:rPr lang="en-US" altLang="ja-JP" sz="1200" dirty="0">
                <a:latin typeface="+mn-ea"/>
              </a:rPr>
              <a:t>1,713</a:t>
            </a:r>
            <a:r>
              <a:rPr lang="ja-JP" altLang="ja-JP" sz="1200" dirty="0">
                <a:latin typeface="+mn-ea"/>
              </a:rPr>
              <a:t>箇所）とした（ただし、東日本大震災による警戒区域等の市町村、災害救助法適用地域に該当する市町村を除く）。</a:t>
            </a:r>
            <a:endParaRPr lang="en-US" altLang="ja-JP" sz="1200" dirty="0" smtClean="0">
              <a:latin typeface="+mn-ea"/>
            </a:endParaRPr>
          </a:p>
          <a:p>
            <a:pPr marL="182563" indent="-182563">
              <a:buFont typeface="Wingdings" pitchFamily="2" charset="2"/>
              <a:buChar char="u"/>
            </a:pPr>
            <a:r>
              <a:rPr kumimoji="1" lang="ja-JP" altLang="en-US" sz="1200" dirty="0" smtClean="0">
                <a:latin typeface="+mn-ea"/>
              </a:rPr>
              <a:t>未参入事業所調査は、</a:t>
            </a:r>
            <a:r>
              <a:rPr lang="ja-JP" altLang="ja-JP" sz="1200" dirty="0" smtClean="0">
                <a:latin typeface="+mn-ea"/>
              </a:rPr>
              <a:t>昨年度</a:t>
            </a:r>
            <a:r>
              <a:rPr lang="ja-JP" altLang="ja-JP" sz="1200" dirty="0">
                <a:latin typeface="+mn-ea"/>
              </a:rPr>
              <a:t>弊社にて実施したアンケート調査（地域の実情に応じた定期巡回・随時対応サービス・小規模滞納型居宅介護等の推進に関する調査研究事業、平成</a:t>
            </a:r>
            <a:r>
              <a:rPr lang="en-US" altLang="ja-JP" sz="1200" dirty="0">
                <a:latin typeface="+mn-ea"/>
              </a:rPr>
              <a:t>24</a:t>
            </a:r>
            <a:r>
              <a:rPr lang="ja-JP" altLang="ja-JP" sz="1200" dirty="0">
                <a:latin typeface="+mn-ea"/>
              </a:rPr>
              <a:t>年度厚生労働省老人保健健康増進等事業）に</a:t>
            </a:r>
            <a:r>
              <a:rPr lang="ja-JP" altLang="ja-JP" sz="1200" dirty="0" smtClean="0">
                <a:latin typeface="+mn-ea"/>
              </a:rPr>
              <a:t>回答</a:t>
            </a:r>
            <a:r>
              <a:rPr lang="ja-JP" altLang="en-US" sz="1200" dirty="0" smtClean="0">
                <a:latin typeface="+mn-ea"/>
              </a:rPr>
              <a:t>のあった</a:t>
            </a:r>
            <a:r>
              <a:rPr lang="en-US" altLang="ja-JP" sz="1200" dirty="0" smtClean="0">
                <a:latin typeface="+mn-ea"/>
              </a:rPr>
              <a:t>4,300</a:t>
            </a:r>
            <a:r>
              <a:rPr lang="ja-JP" altLang="ja-JP" sz="1200" dirty="0">
                <a:latin typeface="+mn-ea"/>
              </a:rPr>
              <a:t>か</a:t>
            </a:r>
            <a:r>
              <a:rPr lang="ja-JP" altLang="ja-JP" sz="1200" dirty="0" smtClean="0">
                <a:latin typeface="+mn-ea"/>
              </a:rPr>
              <a:t>所の</a:t>
            </a:r>
            <a:r>
              <a:rPr lang="ja-JP" altLang="ja-JP" sz="1200" dirty="0">
                <a:latin typeface="+mn-ea"/>
              </a:rPr>
              <a:t>訪問介護事業所および夜間対応型訪問介護事業所介護サービスを対象</a:t>
            </a:r>
            <a:r>
              <a:rPr lang="ja-JP" altLang="ja-JP" sz="1200" dirty="0" smtClean="0">
                <a:latin typeface="+mn-ea"/>
              </a:rPr>
              <a:t>と</a:t>
            </a:r>
            <a:r>
              <a:rPr lang="ja-JP" altLang="en-US" sz="1200" dirty="0" smtClean="0">
                <a:latin typeface="+mn-ea"/>
              </a:rPr>
              <a:t>した</a:t>
            </a:r>
            <a:r>
              <a:rPr lang="ja-JP" altLang="ja-JP" sz="1200" dirty="0" smtClean="0">
                <a:latin typeface="+mn-ea"/>
              </a:rPr>
              <a:t>。</a:t>
            </a:r>
            <a:endParaRPr kumimoji="1" lang="ja-JP" altLang="en-US" sz="1200" dirty="0">
              <a:latin typeface="+mn-ea"/>
            </a:endParaRPr>
          </a:p>
        </p:txBody>
      </p:sp>
      <p:sp>
        <p:nvSpPr>
          <p:cNvPr id="29" name="タイトル 1"/>
          <p:cNvSpPr txBox="1">
            <a:spLocks/>
          </p:cNvSpPr>
          <p:nvPr/>
        </p:nvSpPr>
        <p:spPr>
          <a:xfrm>
            <a:off x="205800" y="3084266"/>
            <a:ext cx="8435280" cy="34605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smtClean="0">
                <a:latin typeface="+mj-lt"/>
                <a:ea typeface="+mj-ea"/>
                <a:cs typeface="+mj-cs"/>
              </a:rPr>
              <a:t>３</a:t>
            </a:r>
            <a:r>
              <a:rPr lang="ja-JP" altLang="en-US" sz="1400" dirty="0">
                <a:latin typeface="+mj-lt"/>
                <a:ea typeface="+mj-ea"/>
                <a:cs typeface="+mj-cs"/>
              </a:rPr>
              <a:t>．</a:t>
            </a:r>
            <a:r>
              <a:rPr kumimoji="1" lang="ja-JP" altLang="en-US" sz="1400" b="0" i="0" u="none" strike="noStrike" kern="1200" cap="none" spc="0" normalizeH="0" baseline="0" noProof="0" dirty="0" smtClean="0">
                <a:ln>
                  <a:noFill/>
                </a:ln>
                <a:solidFill>
                  <a:schemeClr val="tx1"/>
                </a:solidFill>
                <a:effectLst/>
                <a:uLnTx/>
                <a:uFillTx/>
                <a:latin typeface="+mj-lt"/>
                <a:ea typeface="+mj-ea"/>
                <a:cs typeface="+mj-cs"/>
              </a:rPr>
              <a:t>調査対象</a:t>
            </a:r>
          </a:p>
        </p:txBody>
      </p:sp>
      <p:cxnSp>
        <p:nvCxnSpPr>
          <p:cNvPr id="30" name="直線コネクタ 29"/>
          <p:cNvCxnSpPr/>
          <p:nvPr/>
        </p:nvCxnSpPr>
        <p:spPr>
          <a:xfrm>
            <a:off x="215900" y="3372298"/>
            <a:ext cx="867658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251520" y="4923021"/>
            <a:ext cx="8568952" cy="461665"/>
          </a:xfrm>
          <a:prstGeom prst="rect">
            <a:avLst/>
          </a:prstGeom>
          <a:noFill/>
          <a:ln w="12700">
            <a:solidFill>
              <a:schemeClr val="tx1">
                <a:lumMod val="50000"/>
                <a:lumOff val="50000"/>
              </a:schemeClr>
            </a:solidFill>
            <a:prstDash val="sysDash"/>
          </a:ln>
        </p:spPr>
        <p:txBody>
          <a:bodyPr wrap="square" rtlCol="0">
            <a:spAutoFit/>
          </a:bodyPr>
          <a:lstStyle/>
          <a:p>
            <a:pPr marL="182563" indent="-182563">
              <a:buFont typeface="Wingdings" pitchFamily="2" charset="2"/>
              <a:buChar char="u"/>
            </a:pPr>
            <a:r>
              <a:rPr lang="ja-JP" altLang="en-US" sz="1200" dirty="0" smtClean="0">
                <a:latin typeface="+mn-ea"/>
              </a:rPr>
              <a:t>保険者調査は</a:t>
            </a:r>
            <a:r>
              <a:rPr lang="ja-JP" altLang="ja-JP" sz="1200" dirty="0" smtClean="0">
                <a:latin typeface="+mn-ea"/>
              </a:rPr>
              <a:t>、</a:t>
            </a:r>
            <a:r>
              <a:rPr lang="ja-JP" altLang="en-US" sz="1200" dirty="0" smtClean="0">
                <a:latin typeface="+mn-ea"/>
              </a:rPr>
              <a:t>有効回収数</a:t>
            </a:r>
            <a:r>
              <a:rPr lang="en-US" altLang="ja-JP" sz="1200" dirty="0" smtClean="0">
                <a:latin typeface="+mn-ea"/>
              </a:rPr>
              <a:t>699</a:t>
            </a:r>
            <a:r>
              <a:rPr lang="ja-JP" altLang="en-US" sz="1200" dirty="0" smtClean="0">
                <a:latin typeface="+mn-ea"/>
              </a:rPr>
              <a:t>件（有効回収率</a:t>
            </a:r>
            <a:r>
              <a:rPr lang="en-US" altLang="ja-JP" sz="1200" dirty="0" smtClean="0">
                <a:latin typeface="+mn-ea"/>
              </a:rPr>
              <a:t>44.1</a:t>
            </a:r>
            <a:r>
              <a:rPr lang="ja-JP" altLang="en-US" sz="1200" dirty="0" smtClean="0">
                <a:latin typeface="+mn-ea"/>
              </a:rPr>
              <a:t>％　</a:t>
            </a:r>
            <a:r>
              <a:rPr lang="en-US" altLang="ja-JP" sz="1200" dirty="0" smtClean="0">
                <a:latin typeface="+mn-ea"/>
              </a:rPr>
              <a:t>※</a:t>
            </a:r>
            <a:r>
              <a:rPr lang="ja-JP" altLang="en-US" sz="1200" dirty="0" smtClean="0">
                <a:latin typeface="+mn-ea"/>
              </a:rPr>
              <a:t>保険者ベース）であった。</a:t>
            </a:r>
            <a:endParaRPr lang="en-US" altLang="ja-JP" sz="1200" dirty="0" smtClean="0">
              <a:latin typeface="+mn-ea"/>
            </a:endParaRPr>
          </a:p>
          <a:p>
            <a:pPr marL="182563" indent="-182563">
              <a:buFont typeface="Wingdings" pitchFamily="2" charset="2"/>
              <a:buChar char="u"/>
            </a:pPr>
            <a:r>
              <a:rPr kumimoji="1" lang="ja-JP" altLang="en-US" sz="1200" dirty="0" smtClean="0">
                <a:latin typeface="+mn-ea"/>
              </a:rPr>
              <a:t>未参入事業所調査は、有効回収数</a:t>
            </a:r>
            <a:r>
              <a:rPr kumimoji="1" lang="en-US" altLang="ja-JP" sz="1200" dirty="0" smtClean="0">
                <a:latin typeface="+mn-ea"/>
              </a:rPr>
              <a:t>1,727</a:t>
            </a:r>
            <a:r>
              <a:rPr kumimoji="1" lang="ja-JP" altLang="en-US" sz="1200" dirty="0" smtClean="0">
                <a:latin typeface="+mn-ea"/>
              </a:rPr>
              <a:t>件（有効回収率</a:t>
            </a:r>
            <a:r>
              <a:rPr kumimoji="1" lang="en-US" altLang="ja-JP" sz="1200" dirty="0" smtClean="0">
                <a:latin typeface="+mn-ea"/>
              </a:rPr>
              <a:t>40.2</a:t>
            </a:r>
            <a:r>
              <a:rPr kumimoji="1" lang="ja-JP" altLang="en-US" sz="1200" dirty="0" smtClean="0">
                <a:latin typeface="+mn-ea"/>
              </a:rPr>
              <a:t>％）であった</a:t>
            </a:r>
            <a:r>
              <a:rPr lang="ja-JP" altLang="ja-JP" sz="1200" dirty="0" smtClean="0">
                <a:latin typeface="+mn-ea"/>
              </a:rPr>
              <a:t>。</a:t>
            </a:r>
            <a:endParaRPr kumimoji="1" lang="ja-JP" altLang="en-US" sz="1200" dirty="0">
              <a:latin typeface="+mn-ea"/>
            </a:endParaRPr>
          </a:p>
        </p:txBody>
      </p:sp>
      <p:sp>
        <p:nvSpPr>
          <p:cNvPr id="32" name="タイトル 1"/>
          <p:cNvSpPr txBox="1">
            <a:spLocks/>
          </p:cNvSpPr>
          <p:nvPr/>
        </p:nvSpPr>
        <p:spPr>
          <a:xfrm>
            <a:off x="205800" y="4562981"/>
            <a:ext cx="8435280" cy="34605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a:latin typeface="+mj-lt"/>
                <a:ea typeface="+mj-ea"/>
                <a:cs typeface="+mj-cs"/>
              </a:rPr>
              <a:t>４</a:t>
            </a:r>
            <a:r>
              <a:rPr lang="ja-JP" altLang="en-US" sz="1400" dirty="0" smtClean="0">
                <a:latin typeface="+mj-lt"/>
                <a:ea typeface="+mj-ea"/>
                <a:cs typeface="+mj-cs"/>
              </a:rPr>
              <a:t>．</a:t>
            </a:r>
            <a:r>
              <a:rPr lang="ja-JP" altLang="en-US" sz="1400" dirty="0">
                <a:latin typeface="+mj-lt"/>
                <a:ea typeface="+mj-ea"/>
                <a:cs typeface="+mj-cs"/>
              </a:rPr>
              <a:t>回収状況</a:t>
            </a:r>
            <a:endParaRPr kumimoji="1" lang="ja-JP" altLang="en-US" sz="1400" b="0" i="0" u="none" strike="noStrike" kern="1200" cap="none" spc="0" normalizeH="0" baseline="0" noProof="0" dirty="0" smtClean="0">
              <a:ln>
                <a:noFill/>
              </a:ln>
              <a:solidFill>
                <a:schemeClr val="tx1"/>
              </a:solidFill>
              <a:effectLst/>
              <a:uLnTx/>
              <a:uFillTx/>
              <a:latin typeface="+mj-lt"/>
              <a:ea typeface="+mj-ea"/>
              <a:cs typeface="+mj-cs"/>
            </a:endParaRPr>
          </a:p>
        </p:txBody>
      </p:sp>
      <p:cxnSp>
        <p:nvCxnSpPr>
          <p:cNvPr id="33" name="直線コネクタ 32"/>
          <p:cNvCxnSpPr/>
          <p:nvPr/>
        </p:nvCxnSpPr>
        <p:spPr>
          <a:xfrm>
            <a:off x="215900" y="4851013"/>
            <a:ext cx="867658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251520" y="5888423"/>
            <a:ext cx="8568952" cy="461665"/>
          </a:xfrm>
          <a:prstGeom prst="rect">
            <a:avLst/>
          </a:prstGeom>
          <a:noFill/>
          <a:ln w="12700">
            <a:solidFill>
              <a:schemeClr val="tx1">
                <a:lumMod val="50000"/>
                <a:lumOff val="50000"/>
              </a:schemeClr>
            </a:solidFill>
            <a:prstDash val="sysDash"/>
          </a:ln>
        </p:spPr>
        <p:txBody>
          <a:bodyPr wrap="square" rtlCol="0">
            <a:spAutoFit/>
          </a:bodyPr>
          <a:lstStyle/>
          <a:p>
            <a:pPr marL="182563" indent="-182563">
              <a:buFont typeface="Wingdings" pitchFamily="2" charset="2"/>
              <a:buChar char="u"/>
            </a:pPr>
            <a:r>
              <a:rPr lang="ja-JP" altLang="ja-JP" sz="1200" dirty="0">
                <a:latin typeface="+mn-ea"/>
              </a:rPr>
              <a:t>市区町村別に保険者の回答状況をみると、</a:t>
            </a:r>
            <a:r>
              <a:rPr lang="en-US" altLang="ja-JP" sz="1200" dirty="0">
                <a:latin typeface="+mn-ea"/>
              </a:rPr>
              <a:t>23</a:t>
            </a:r>
            <a:r>
              <a:rPr lang="ja-JP" altLang="ja-JP" sz="1200" dirty="0">
                <a:latin typeface="+mn-ea"/>
              </a:rPr>
              <a:t>区が</a:t>
            </a:r>
            <a:r>
              <a:rPr lang="en-US" altLang="ja-JP" sz="1200" dirty="0">
                <a:latin typeface="+mn-ea"/>
              </a:rPr>
              <a:t>87.0</a:t>
            </a:r>
            <a:r>
              <a:rPr lang="ja-JP" altLang="ja-JP" sz="1200" dirty="0">
                <a:latin typeface="+mn-ea"/>
              </a:rPr>
              <a:t>％と最も高く、次いで広域連合、広域事務組合等が</a:t>
            </a:r>
            <a:r>
              <a:rPr lang="en-US" altLang="ja-JP" sz="1200" dirty="0">
                <a:latin typeface="+mn-ea"/>
              </a:rPr>
              <a:t>61.5</a:t>
            </a:r>
            <a:r>
              <a:rPr lang="ja-JP" altLang="ja-JP" sz="1200" dirty="0">
                <a:latin typeface="+mn-ea"/>
              </a:rPr>
              <a:t>％、市が</a:t>
            </a:r>
            <a:r>
              <a:rPr lang="en-US" altLang="ja-JP" sz="1200" dirty="0">
                <a:latin typeface="+mn-ea"/>
              </a:rPr>
              <a:t>58.3</a:t>
            </a:r>
            <a:r>
              <a:rPr lang="ja-JP" altLang="ja-JP" sz="1200" dirty="0">
                <a:latin typeface="+mn-ea"/>
              </a:rPr>
              <a:t>％となっている。一方で、町は</a:t>
            </a:r>
            <a:r>
              <a:rPr lang="en-US" altLang="ja-JP" sz="1200" dirty="0">
                <a:latin typeface="+mn-ea"/>
              </a:rPr>
              <a:t>31.5</a:t>
            </a:r>
            <a:r>
              <a:rPr lang="ja-JP" altLang="ja-JP" sz="1200" dirty="0">
                <a:latin typeface="+mn-ea"/>
              </a:rPr>
              <a:t>％、村は</a:t>
            </a:r>
            <a:r>
              <a:rPr lang="en-US" altLang="ja-JP" sz="1200" dirty="0">
                <a:latin typeface="+mn-ea"/>
              </a:rPr>
              <a:t>16.1</a:t>
            </a:r>
            <a:r>
              <a:rPr lang="ja-JP" altLang="ja-JP" sz="1200" dirty="0">
                <a:latin typeface="+mn-ea"/>
              </a:rPr>
              <a:t>％と人口規模の小さい保険者の回答率が低い結果となった。</a:t>
            </a:r>
            <a:endParaRPr kumimoji="1" lang="ja-JP" altLang="en-US" sz="1200" dirty="0">
              <a:latin typeface="+mn-ea"/>
            </a:endParaRPr>
          </a:p>
        </p:txBody>
      </p:sp>
      <p:sp>
        <p:nvSpPr>
          <p:cNvPr id="35" name="タイトル 1"/>
          <p:cNvSpPr txBox="1">
            <a:spLocks/>
          </p:cNvSpPr>
          <p:nvPr/>
        </p:nvSpPr>
        <p:spPr>
          <a:xfrm>
            <a:off x="205800" y="5528383"/>
            <a:ext cx="8435280" cy="34605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1400" dirty="0" smtClean="0">
                <a:latin typeface="+mj-lt"/>
                <a:ea typeface="+mj-ea"/>
                <a:cs typeface="+mj-cs"/>
              </a:rPr>
              <a:t>５．回答状況</a:t>
            </a:r>
            <a:endParaRPr kumimoji="1" lang="ja-JP" altLang="en-US" sz="1400" b="0" i="0" u="none" strike="noStrike" kern="1200" cap="none" spc="0" normalizeH="0" baseline="0" noProof="0" dirty="0" smtClean="0">
              <a:ln>
                <a:noFill/>
              </a:ln>
              <a:solidFill>
                <a:schemeClr val="tx1"/>
              </a:solidFill>
              <a:effectLst/>
              <a:uLnTx/>
              <a:uFillTx/>
              <a:latin typeface="+mj-lt"/>
              <a:ea typeface="+mj-ea"/>
              <a:cs typeface="+mj-cs"/>
            </a:endParaRPr>
          </a:p>
        </p:txBody>
      </p:sp>
      <p:cxnSp>
        <p:nvCxnSpPr>
          <p:cNvPr id="36" name="直線コネクタ 35"/>
          <p:cNvCxnSpPr/>
          <p:nvPr/>
        </p:nvCxnSpPr>
        <p:spPr>
          <a:xfrm>
            <a:off x="215900" y="5816415"/>
            <a:ext cx="867658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大かっこ 2"/>
          <p:cNvSpPr/>
          <p:nvPr/>
        </p:nvSpPr>
        <p:spPr>
          <a:xfrm>
            <a:off x="144016" y="634380"/>
            <a:ext cx="8748464" cy="27434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 name="正方形/長方形 3"/>
          <p:cNvSpPr/>
          <p:nvPr/>
        </p:nvSpPr>
        <p:spPr>
          <a:xfrm>
            <a:off x="259014" y="565230"/>
            <a:ext cx="8561457" cy="415498"/>
          </a:xfrm>
          <a:prstGeom prst="rect">
            <a:avLst/>
          </a:prstGeom>
        </p:spPr>
        <p:txBody>
          <a:bodyPr wrap="square">
            <a:spAutoFit/>
          </a:bodyPr>
          <a:lstStyle/>
          <a:p>
            <a:r>
              <a:rPr lang="ja-JP" altLang="en-US" sz="1050" dirty="0">
                <a:latin typeface="+mn-ea"/>
              </a:rPr>
              <a:t>平成</a:t>
            </a:r>
            <a:r>
              <a:rPr lang="en-US" altLang="ja-JP" sz="1050" dirty="0">
                <a:latin typeface="+mn-ea"/>
              </a:rPr>
              <a:t>25</a:t>
            </a:r>
            <a:r>
              <a:rPr lang="ja-JP" altLang="en-US" sz="1050" dirty="0">
                <a:latin typeface="+mn-ea"/>
              </a:rPr>
              <a:t>年度老健事業「定期巡回・随時対応サービス並びに小規模多機能型居宅介護の推進に向けたケアマネジメントの実態調査及び普及方策に関する調査研究事業」</a:t>
            </a:r>
            <a:endParaRPr lang="ja-JP" altLang="en-US" sz="1050" dirty="0"/>
          </a:p>
        </p:txBody>
      </p:sp>
      <p:sp>
        <p:nvSpPr>
          <p:cNvPr id="22" name="正方形/長方形 21"/>
          <p:cNvSpPr/>
          <p:nvPr/>
        </p:nvSpPr>
        <p:spPr>
          <a:xfrm rot="5400000">
            <a:off x="-155319" y="155091"/>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314</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26" y="-3"/>
            <a:ext cx="9144000" cy="4766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05800" y="-34290"/>
            <a:ext cx="8435280" cy="562074"/>
          </a:xfrm>
        </p:spPr>
        <p:txBody>
          <a:bodyPr>
            <a:normAutofit/>
          </a:bodyPr>
          <a:lstStyle/>
          <a:p>
            <a:pPr algn="l"/>
            <a:r>
              <a:rPr kumimoji="1" lang="ja-JP" altLang="en-US" sz="2000" dirty="0" smtClean="0"/>
              <a:t>１．第５期介護保険事業計画における検討状況</a:t>
            </a:r>
            <a:r>
              <a:rPr lang="ja-JP" altLang="en-US" sz="2000" dirty="0"/>
              <a:t>①</a:t>
            </a:r>
            <a:endParaRPr kumimoji="1" lang="ja-JP" altLang="en-US" sz="2000" dirty="0"/>
          </a:p>
        </p:txBody>
      </p:sp>
      <p:sp>
        <p:nvSpPr>
          <p:cNvPr id="7" name="テキスト ボックス 6"/>
          <p:cNvSpPr txBox="1"/>
          <p:nvPr/>
        </p:nvSpPr>
        <p:spPr>
          <a:xfrm>
            <a:off x="251520" y="563538"/>
            <a:ext cx="8712968" cy="1569660"/>
          </a:xfrm>
          <a:prstGeom prst="rect">
            <a:avLst/>
          </a:prstGeom>
          <a:noFill/>
          <a:ln w="12700">
            <a:solidFill>
              <a:schemeClr val="tx1">
                <a:lumMod val="50000"/>
                <a:lumOff val="50000"/>
              </a:schemeClr>
            </a:solidFill>
            <a:prstDash val="sysDash"/>
          </a:ln>
        </p:spPr>
        <p:txBody>
          <a:bodyPr wrap="square" rtlCol="0">
            <a:spAutoFit/>
          </a:bodyPr>
          <a:lstStyle/>
          <a:p>
            <a:pPr marL="182563" indent="-182563">
              <a:buFont typeface="Wingdings" pitchFamily="2" charset="2"/>
              <a:buChar char="u"/>
            </a:pPr>
            <a:r>
              <a:rPr lang="ja-JP" altLang="en-US" sz="1200" dirty="0" smtClean="0">
                <a:latin typeface="+mn-ea"/>
              </a:rPr>
              <a:t>定期</a:t>
            </a:r>
            <a:r>
              <a:rPr lang="ja-JP" altLang="en-US" sz="1200" dirty="0">
                <a:latin typeface="+mn-ea"/>
              </a:rPr>
              <a:t>巡回・随時対応サービスの整備について、第５期計画における検討状況をみると、具体的な検討を行った保険者は全体の約３割で</a:t>
            </a:r>
            <a:r>
              <a:rPr lang="ja-JP" altLang="en-US" sz="1200" dirty="0" smtClean="0">
                <a:latin typeface="+mn-ea"/>
              </a:rPr>
              <a:t>あった（図表１）。</a:t>
            </a:r>
            <a:endParaRPr lang="en-US" altLang="ja-JP" sz="1200" dirty="0" smtClean="0">
              <a:latin typeface="+mn-ea"/>
            </a:endParaRPr>
          </a:p>
          <a:p>
            <a:pPr marL="182563" indent="-182563">
              <a:buFont typeface="Wingdings" pitchFamily="2" charset="2"/>
              <a:buChar char="u"/>
            </a:pPr>
            <a:r>
              <a:rPr lang="ja-JP" altLang="en-US" sz="1200" dirty="0" smtClean="0">
                <a:latin typeface="+mn-ea"/>
              </a:rPr>
              <a:t>人口規模別にみると、人口規模の大きい保険者ほど検討を行っている割合が高く、「人口</a:t>
            </a:r>
            <a:r>
              <a:rPr lang="en-US" altLang="ja-JP" sz="1200" dirty="0" smtClean="0">
                <a:latin typeface="+mn-ea"/>
              </a:rPr>
              <a:t>30</a:t>
            </a:r>
            <a:r>
              <a:rPr lang="ja-JP" altLang="en-US" sz="1200" dirty="0" smtClean="0">
                <a:latin typeface="+mn-ea"/>
              </a:rPr>
              <a:t>万人以上」の保険者の</a:t>
            </a:r>
            <a:r>
              <a:rPr lang="en-US" altLang="ja-JP" sz="1200" dirty="0" smtClean="0">
                <a:latin typeface="+mn-ea"/>
              </a:rPr>
              <a:t>73.8</a:t>
            </a:r>
            <a:r>
              <a:rPr lang="ja-JP" altLang="en-US" sz="1200" dirty="0" smtClean="0">
                <a:latin typeface="+mn-ea"/>
              </a:rPr>
              <a:t>％が具体的な検討を行っていた。一方で、「人口１万人以上５万人未満」の保険者では、具体的な検討を行った保険者は</a:t>
            </a:r>
            <a:r>
              <a:rPr lang="en-US" altLang="ja-JP" sz="1200" dirty="0" smtClean="0">
                <a:latin typeface="+mn-ea"/>
              </a:rPr>
              <a:t>15.9</a:t>
            </a:r>
            <a:r>
              <a:rPr lang="ja-JP" altLang="en-US" sz="1200" dirty="0" smtClean="0">
                <a:latin typeface="+mn-ea"/>
              </a:rPr>
              <a:t>％、「人口</a:t>
            </a:r>
            <a:r>
              <a:rPr lang="en-US" altLang="ja-JP" sz="1200" dirty="0" smtClean="0">
                <a:latin typeface="+mn-ea"/>
              </a:rPr>
              <a:t>1</a:t>
            </a:r>
            <a:r>
              <a:rPr lang="ja-JP" altLang="en-US" sz="1200" dirty="0" smtClean="0">
                <a:latin typeface="+mn-ea"/>
              </a:rPr>
              <a:t>万人未満」の保険者では</a:t>
            </a:r>
            <a:r>
              <a:rPr lang="en-US" altLang="ja-JP" sz="1200" dirty="0" smtClean="0">
                <a:latin typeface="+mn-ea"/>
              </a:rPr>
              <a:t>9.1</a:t>
            </a:r>
            <a:r>
              <a:rPr lang="ja-JP" altLang="en-US" sz="1200" dirty="0" smtClean="0">
                <a:latin typeface="+mn-ea"/>
              </a:rPr>
              <a:t>％に留まっていた（図表２）。</a:t>
            </a:r>
            <a:endParaRPr lang="en-US" altLang="ja-JP" sz="1200" dirty="0" smtClean="0">
              <a:latin typeface="+mn-ea"/>
            </a:endParaRPr>
          </a:p>
          <a:p>
            <a:pPr marL="182563" indent="-182563">
              <a:buFont typeface="Wingdings" pitchFamily="2" charset="2"/>
              <a:buChar char="u"/>
            </a:pPr>
            <a:r>
              <a:rPr lang="ja-JP" altLang="ja-JP" sz="1200" dirty="0">
                <a:latin typeface="+mn-ea"/>
              </a:rPr>
              <a:t>人口密度別にみると、人口密度の高い保険者ほど、具体的な検討を行った割合が高かった（</a:t>
            </a:r>
            <a:r>
              <a:rPr lang="ja-JP" altLang="ja-JP" sz="1200" dirty="0" smtClean="0">
                <a:latin typeface="+mn-ea"/>
              </a:rPr>
              <a:t>図表</a:t>
            </a:r>
            <a:r>
              <a:rPr lang="ja-JP" altLang="en-US" sz="1200" dirty="0">
                <a:latin typeface="+mn-ea"/>
              </a:rPr>
              <a:t>３</a:t>
            </a:r>
            <a:r>
              <a:rPr lang="ja-JP" altLang="ja-JP" sz="1200" dirty="0" smtClean="0">
                <a:latin typeface="+mn-ea"/>
              </a:rPr>
              <a:t>）</a:t>
            </a:r>
            <a:r>
              <a:rPr lang="ja-JP" altLang="ja-JP" sz="1200" dirty="0">
                <a:latin typeface="+mn-ea"/>
              </a:rPr>
              <a:t>。一方で、人口密度が同じ「</a:t>
            </a:r>
            <a:r>
              <a:rPr lang="en-US" altLang="ja-JP" sz="1200" dirty="0">
                <a:latin typeface="+mn-ea"/>
              </a:rPr>
              <a:t>1,000</a:t>
            </a:r>
            <a:r>
              <a:rPr lang="ja-JP" altLang="ja-JP" sz="1200" dirty="0">
                <a:latin typeface="+mn-ea"/>
              </a:rPr>
              <a:t>人／㎢～</a:t>
            </a:r>
            <a:r>
              <a:rPr lang="en-US" altLang="ja-JP" sz="1200" dirty="0">
                <a:latin typeface="+mn-ea"/>
              </a:rPr>
              <a:t>5,000</a:t>
            </a:r>
            <a:r>
              <a:rPr lang="ja-JP" altLang="ja-JP" sz="1200" dirty="0">
                <a:latin typeface="+mn-ea"/>
              </a:rPr>
              <a:t>人／㎢」の保険者について、人口規模別の検討状況をみると、同じ人口密度にも関わらず、人口規模の大きい保険者の検討を行った割合が</a:t>
            </a:r>
            <a:r>
              <a:rPr lang="ja-JP" altLang="ja-JP" sz="1200" dirty="0" smtClean="0">
                <a:latin typeface="+mn-ea"/>
              </a:rPr>
              <a:t>高かった（図表</a:t>
            </a:r>
            <a:r>
              <a:rPr lang="ja-JP" altLang="en-US" sz="1200" dirty="0">
                <a:latin typeface="+mn-ea"/>
              </a:rPr>
              <a:t>４</a:t>
            </a:r>
            <a:r>
              <a:rPr lang="ja-JP" altLang="ja-JP" sz="1200" dirty="0" smtClean="0">
                <a:latin typeface="+mn-ea"/>
              </a:rPr>
              <a:t>） </a:t>
            </a:r>
            <a:r>
              <a:rPr lang="ja-JP" altLang="en-US" sz="1200" dirty="0" smtClean="0">
                <a:latin typeface="+mn-ea"/>
              </a:rPr>
              <a:t>。</a:t>
            </a:r>
            <a:endParaRPr kumimoji="1" lang="ja-JP" altLang="en-US" sz="1200" dirty="0">
              <a:latin typeface="+mn-ea"/>
            </a:endParaRPr>
          </a:p>
        </p:txBody>
      </p:sp>
      <p:pic>
        <p:nvPicPr>
          <p:cNvPr id="8" name="図 7"/>
          <p:cNvPicPr/>
          <p:nvPr/>
        </p:nvPicPr>
        <p:blipFill>
          <a:blip r:embed="rId2" cstate="print"/>
          <a:srcRect/>
          <a:stretch>
            <a:fillRect/>
          </a:stretch>
        </p:blipFill>
        <p:spPr bwMode="auto">
          <a:xfrm>
            <a:off x="251520" y="2386598"/>
            <a:ext cx="4295954" cy="1671042"/>
          </a:xfrm>
          <a:prstGeom prst="rect">
            <a:avLst/>
          </a:prstGeom>
          <a:noFill/>
          <a:ln w="9525">
            <a:noFill/>
            <a:miter lim="800000"/>
            <a:headEnd/>
            <a:tailEnd/>
          </a:ln>
        </p:spPr>
      </p:pic>
      <p:pic>
        <p:nvPicPr>
          <p:cNvPr id="9" name="図 8"/>
          <p:cNvPicPr/>
          <p:nvPr/>
        </p:nvPicPr>
        <p:blipFill>
          <a:blip r:embed="rId3" cstate="print"/>
          <a:srcRect/>
          <a:stretch>
            <a:fillRect/>
          </a:stretch>
        </p:blipFill>
        <p:spPr bwMode="auto">
          <a:xfrm>
            <a:off x="274380" y="4672568"/>
            <a:ext cx="4176000" cy="2088232"/>
          </a:xfrm>
          <a:prstGeom prst="rect">
            <a:avLst/>
          </a:prstGeom>
          <a:noFill/>
          <a:ln w="9525">
            <a:noFill/>
            <a:miter lim="800000"/>
            <a:headEnd/>
            <a:tailEnd/>
          </a:ln>
        </p:spPr>
      </p:pic>
      <p:pic>
        <p:nvPicPr>
          <p:cNvPr id="10" name="図 9"/>
          <p:cNvPicPr/>
          <p:nvPr/>
        </p:nvPicPr>
        <p:blipFill>
          <a:blip r:embed="rId4" cstate="print"/>
          <a:srcRect/>
          <a:stretch>
            <a:fillRect/>
          </a:stretch>
        </p:blipFill>
        <p:spPr bwMode="auto">
          <a:xfrm>
            <a:off x="4716016" y="2378596"/>
            <a:ext cx="4176464" cy="2088000"/>
          </a:xfrm>
          <a:prstGeom prst="rect">
            <a:avLst/>
          </a:prstGeom>
          <a:noFill/>
          <a:ln w="9525">
            <a:noFill/>
            <a:miter lim="800000"/>
            <a:headEnd/>
            <a:tailEnd/>
          </a:ln>
        </p:spPr>
      </p:pic>
      <p:sp>
        <p:nvSpPr>
          <p:cNvPr id="11" name="テキスト ボックス 10"/>
          <p:cNvSpPr txBox="1"/>
          <p:nvPr/>
        </p:nvSpPr>
        <p:spPr>
          <a:xfrm>
            <a:off x="1361356" y="2170574"/>
            <a:ext cx="2401619" cy="261610"/>
          </a:xfrm>
          <a:prstGeom prst="rect">
            <a:avLst/>
          </a:prstGeom>
          <a:noFill/>
        </p:spPr>
        <p:txBody>
          <a:bodyPr wrap="none" rtlCol="0">
            <a:spAutoFit/>
          </a:bodyPr>
          <a:lstStyle/>
          <a:p>
            <a:r>
              <a:rPr lang="ja-JP" altLang="en-US" sz="1100" dirty="0" smtClean="0"/>
              <a:t>図表１　</a:t>
            </a:r>
            <a:r>
              <a:rPr lang="ja-JP" altLang="ja-JP" sz="1100" dirty="0" smtClean="0"/>
              <a:t>第５期</a:t>
            </a:r>
            <a:r>
              <a:rPr lang="ja-JP" altLang="ja-JP" sz="1100" dirty="0"/>
              <a:t>計画における検討状況</a:t>
            </a:r>
            <a:endParaRPr kumimoji="1" lang="ja-JP" altLang="en-US" sz="1100" dirty="0"/>
          </a:p>
        </p:txBody>
      </p:sp>
      <p:pic>
        <p:nvPicPr>
          <p:cNvPr id="12" name="図 11"/>
          <p:cNvPicPr/>
          <p:nvPr/>
        </p:nvPicPr>
        <p:blipFill>
          <a:blip r:embed="rId5" cstate="print"/>
          <a:srcRect/>
          <a:stretch>
            <a:fillRect/>
          </a:stretch>
        </p:blipFill>
        <p:spPr bwMode="auto">
          <a:xfrm>
            <a:off x="4716016" y="4656564"/>
            <a:ext cx="4176000" cy="2132856"/>
          </a:xfrm>
          <a:prstGeom prst="rect">
            <a:avLst/>
          </a:prstGeom>
          <a:noFill/>
          <a:ln w="9525">
            <a:noFill/>
            <a:miter lim="800000"/>
            <a:headEnd/>
            <a:tailEnd/>
          </a:ln>
        </p:spPr>
      </p:pic>
      <p:sp>
        <p:nvSpPr>
          <p:cNvPr id="13" name="テキスト ボックス 12"/>
          <p:cNvSpPr txBox="1"/>
          <p:nvPr/>
        </p:nvSpPr>
        <p:spPr>
          <a:xfrm>
            <a:off x="611560" y="4445114"/>
            <a:ext cx="3510898" cy="261610"/>
          </a:xfrm>
          <a:prstGeom prst="rect">
            <a:avLst/>
          </a:prstGeom>
          <a:noFill/>
        </p:spPr>
        <p:txBody>
          <a:bodyPr wrap="none" rtlCol="0">
            <a:spAutoFit/>
          </a:bodyPr>
          <a:lstStyle/>
          <a:p>
            <a:r>
              <a:rPr lang="ja-JP" altLang="en-US" sz="1100" dirty="0" smtClean="0"/>
              <a:t>図表２　</a:t>
            </a:r>
            <a:r>
              <a:rPr lang="ja-JP" altLang="ja-JP" sz="1100" dirty="0"/>
              <a:t>人口規模別にみた第５期計画における検討状況</a:t>
            </a:r>
            <a:endParaRPr kumimoji="1" lang="ja-JP" altLang="en-US" sz="1100" dirty="0"/>
          </a:p>
        </p:txBody>
      </p:sp>
      <p:sp>
        <p:nvSpPr>
          <p:cNvPr id="14" name="テキスト ボックス 13"/>
          <p:cNvSpPr txBox="1"/>
          <p:nvPr/>
        </p:nvSpPr>
        <p:spPr>
          <a:xfrm>
            <a:off x="5004048" y="2159144"/>
            <a:ext cx="3510898" cy="261610"/>
          </a:xfrm>
          <a:prstGeom prst="rect">
            <a:avLst/>
          </a:prstGeom>
          <a:noFill/>
        </p:spPr>
        <p:txBody>
          <a:bodyPr wrap="none" rtlCol="0">
            <a:spAutoFit/>
          </a:bodyPr>
          <a:lstStyle/>
          <a:p>
            <a:r>
              <a:rPr lang="ja-JP" altLang="en-US" sz="1100" dirty="0" smtClean="0"/>
              <a:t>図表３　</a:t>
            </a:r>
            <a:r>
              <a:rPr lang="ja-JP" altLang="ja-JP" sz="1100" dirty="0"/>
              <a:t>人口密度別にみた第５期計画における検討状況</a:t>
            </a:r>
            <a:endParaRPr kumimoji="1" lang="ja-JP" altLang="en-US" sz="1100" dirty="0"/>
          </a:p>
        </p:txBody>
      </p:sp>
      <p:sp>
        <p:nvSpPr>
          <p:cNvPr id="15" name="テキスト ボックス 14"/>
          <p:cNvSpPr txBox="1"/>
          <p:nvPr/>
        </p:nvSpPr>
        <p:spPr>
          <a:xfrm>
            <a:off x="4395933" y="4437112"/>
            <a:ext cx="4810932" cy="261610"/>
          </a:xfrm>
          <a:prstGeom prst="rect">
            <a:avLst/>
          </a:prstGeom>
          <a:noFill/>
        </p:spPr>
        <p:txBody>
          <a:bodyPr wrap="none" rtlCol="0">
            <a:spAutoFit/>
          </a:bodyPr>
          <a:lstStyle/>
          <a:p>
            <a:r>
              <a:rPr lang="ja-JP" altLang="en-US" sz="1100" dirty="0" smtClean="0"/>
              <a:t>図表４　</a:t>
            </a:r>
            <a:r>
              <a:rPr lang="ja-JP" altLang="ja-JP" sz="1100" dirty="0"/>
              <a:t>人口規模別にみた</a:t>
            </a:r>
            <a:r>
              <a:rPr lang="ja-JP" altLang="ja-JP" sz="1100" dirty="0">
                <a:latin typeface="+mn-ea"/>
              </a:rPr>
              <a:t>人口密度</a:t>
            </a:r>
            <a:r>
              <a:rPr lang="en-US" altLang="ja-JP" sz="1100" dirty="0">
                <a:latin typeface="+mn-ea"/>
              </a:rPr>
              <a:t>1,000</a:t>
            </a:r>
            <a:r>
              <a:rPr lang="ja-JP" altLang="ja-JP" sz="1100" dirty="0">
                <a:latin typeface="+mn-ea"/>
              </a:rPr>
              <a:t>以上</a:t>
            </a:r>
            <a:r>
              <a:rPr lang="en-US" altLang="ja-JP" sz="1100" dirty="0">
                <a:latin typeface="+mn-ea"/>
              </a:rPr>
              <a:t>5,000</a:t>
            </a:r>
            <a:r>
              <a:rPr lang="ja-JP" altLang="ja-JP" sz="1100" dirty="0">
                <a:latin typeface="+mn-ea"/>
              </a:rPr>
              <a:t>未満の保険者の検討</a:t>
            </a:r>
            <a:r>
              <a:rPr lang="ja-JP" altLang="ja-JP" sz="1100" dirty="0"/>
              <a:t>状況</a:t>
            </a:r>
            <a:endParaRPr kumimoji="1" lang="ja-JP" altLang="en-US" sz="1100" dirty="0"/>
          </a:p>
        </p:txBody>
      </p:sp>
      <p:sp>
        <p:nvSpPr>
          <p:cNvPr id="16" name="正方形/長方形 15"/>
          <p:cNvSpPr/>
          <p:nvPr/>
        </p:nvSpPr>
        <p:spPr>
          <a:xfrm>
            <a:off x="2267744" y="4797152"/>
            <a:ext cx="432048" cy="194421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6732240" y="2492896"/>
            <a:ext cx="432048" cy="1944216"/>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6732240" y="4770864"/>
            <a:ext cx="432048" cy="201600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スライド番号プレースホルダ 18"/>
          <p:cNvSpPr>
            <a:spLocks noGrp="1"/>
          </p:cNvSpPr>
          <p:nvPr>
            <p:ph type="sldNum" sz="quarter" idx="12"/>
          </p:nvPr>
        </p:nvSpPr>
        <p:spPr/>
        <p:txBody>
          <a:bodyPr/>
          <a:lstStyle/>
          <a:p>
            <a:fld id="{13C53433-21DB-4AC6-807D-54EC76DB8370}" type="slidenum">
              <a:rPr kumimoji="1" lang="ja-JP" altLang="en-US" smtClean="0"/>
              <a:pPr/>
              <a:t>7</a:t>
            </a:fld>
            <a:endParaRPr kumimoji="1" lang="ja-JP" altLang="en-US" dirty="0"/>
          </a:p>
        </p:txBody>
      </p:sp>
      <p:sp>
        <p:nvSpPr>
          <p:cNvPr id="20" name="正方形/長方形 19"/>
          <p:cNvSpPr/>
          <p:nvPr/>
        </p:nvSpPr>
        <p:spPr>
          <a:xfrm rot="5400000">
            <a:off x="-155094" y="6464414"/>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315</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p:cNvPicPr/>
          <p:nvPr/>
        </p:nvPicPr>
        <p:blipFill>
          <a:blip r:embed="rId2" cstate="print"/>
          <a:srcRect/>
          <a:stretch>
            <a:fillRect/>
          </a:stretch>
        </p:blipFill>
        <p:spPr bwMode="auto">
          <a:xfrm>
            <a:off x="1259632" y="4293096"/>
            <a:ext cx="6552728" cy="1983649"/>
          </a:xfrm>
          <a:prstGeom prst="rect">
            <a:avLst/>
          </a:prstGeom>
          <a:noFill/>
          <a:ln w="9525">
            <a:noFill/>
            <a:miter lim="800000"/>
            <a:headEnd/>
            <a:tailEnd/>
          </a:ln>
        </p:spPr>
      </p:pic>
      <p:sp>
        <p:nvSpPr>
          <p:cNvPr id="6" name="正方形/長方形 5"/>
          <p:cNvSpPr/>
          <p:nvPr/>
        </p:nvSpPr>
        <p:spPr>
          <a:xfrm>
            <a:off x="0" y="0"/>
            <a:ext cx="9144000" cy="4766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05800" y="-34290"/>
            <a:ext cx="8435280" cy="562074"/>
          </a:xfrm>
        </p:spPr>
        <p:txBody>
          <a:bodyPr>
            <a:normAutofit/>
          </a:bodyPr>
          <a:lstStyle/>
          <a:p>
            <a:pPr algn="l"/>
            <a:r>
              <a:rPr kumimoji="1" lang="ja-JP" altLang="en-US" sz="2000" dirty="0" smtClean="0"/>
              <a:t>１．第５期介護保険事業計画における検討状況②</a:t>
            </a:r>
            <a:endParaRPr kumimoji="1" lang="ja-JP" altLang="en-US" sz="2000" dirty="0"/>
          </a:p>
        </p:txBody>
      </p:sp>
      <p:sp>
        <p:nvSpPr>
          <p:cNvPr id="7" name="テキスト ボックス 6"/>
          <p:cNvSpPr txBox="1"/>
          <p:nvPr/>
        </p:nvSpPr>
        <p:spPr>
          <a:xfrm>
            <a:off x="251520" y="563538"/>
            <a:ext cx="8712968" cy="646331"/>
          </a:xfrm>
          <a:prstGeom prst="rect">
            <a:avLst/>
          </a:prstGeom>
          <a:noFill/>
          <a:ln w="12700">
            <a:solidFill>
              <a:schemeClr val="tx1">
                <a:lumMod val="50000"/>
                <a:lumOff val="50000"/>
              </a:schemeClr>
            </a:solidFill>
            <a:prstDash val="sysDash"/>
          </a:ln>
        </p:spPr>
        <p:txBody>
          <a:bodyPr wrap="square" rtlCol="0">
            <a:spAutoFit/>
          </a:bodyPr>
          <a:lstStyle/>
          <a:p>
            <a:pPr marL="182563" indent="-182563">
              <a:buFont typeface="Wingdings" pitchFamily="2" charset="2"/>
              <a:buChar char="u"/>
            </a:pPr>
            <a:r>
              <a:rPr lang="ja-JP" altLang="en-US" sz="1200" dirty="0" smtClean="0">
                <a:latin typeface="+mn-ea"/>
              </a:rPr>
              <a:t>第５期計画にて具体的な検討を行った保険者について、</a:t>
            </a:r>
            <a:r>
              <a:rPr lang="ja-JP" altLang="ja-JP" sz="1200" dirty="0" smtClean="0">
                <a:latin typeface="+mn-ea"/>
              </a:rPr>
              <a:t>具体的</a:t>
            </a:r>
            <a:r>
              <a:rPr lang="ja-JP" altLang="ja-JP" sz="1200" dirty="0">
                <a:latin typeface="+mn-ea"/>
              </a:rPr>
              <a:t>な検討内容をみると、「利用対象者、利用ニーズ」、「事業者の参入動向」についての検討が５割以上と高かった（</a:t>
            </a:r>
            <a:r>
              <a:rPr lang="ja-JP" altLang="ja-JP" sz="1200" dirty="0" smtClean="0">
                <a:latin typeface="+mn-ea"/>
              </a:rPr>
              <a:t>図表</a:t>
            </a:r>
            <a:r>
              <a:rPr lang="ja-JP" altLang="en-US" sz="1200" dirty="0">
                <a:latin typeface="+mn-ea"/>
              </a:rPr>
              <a:t>５</a:t>
            </a:r>
            <a:r>
              <a:rPr lang="ja-JP" altLang="ja-JP" sz="1200" dirty="0" smtClean="0">
                <a:latin typeface="+mn-ea"/>
              </a:rPr>
              <a:t>）</a:t>
            </a:r>
            <a:r>
              <a:rPr lang="ja-JP" altLang="ja-JP" sz="1200" dirty="0">
                <a:latin typeface="+mn-ea"/>
              </a:rPr>
              <a:t>。一方で、定期巡回・随時対応サービスの「位置付け、整備方針等」について検討した</a:t>
            </a:r>
            <a:r>
              <a:rPr lang="ja-JP" altLang="ja-JP" sz="1200" dirty="0" smtClean="0">
                <a:latin typeface="+mn-ea"/>
              </a:rPr>
              <a:t>保険者</a:t>
            </a:r>
            <a:r>
              <a:rPr lang="ja-JP" altLang="en-US" sz="1200" dirty="0" smtClean="0">
                <a:latin typeface="+mn-ea"/>
              </a:rPr>
              <a:t>は</a:t>
            </a:r>
            <a:r>
              <a:rPr lang="ja-JP" altLang="ja-JP" sz="1200" dirty="0" smtClean="0">
                <a:latin typeface="+mn-ea"/>
              </a:rPr>
              <a:t>約</a:t>
            </a:r>
            <a:r>
              <a:rPr lang="en-US" altLang="ja-JP" sz="1200" dirty="0">
                <a:latin typeface="+mn-ea"/>
              </a:rPr>
              <a:t>1/4</a:t>
            </a:r>
            <a:r>
              <a:rPr lang="ja-JP" altLang="ja-JP" sz="1200" dirty="0">
                <a:latin typeface="+mn-ea"/>
              </a:rPr>
              <a:t>の保険者となっており、特に人口規模の小さい保険者でその割合が</a:t>
            </a:r>
            <a:r>
              <a:rPr lang="ja-JP" altLang="ja-JP" sz="1200" dirty="0" smtClean="0">
                <a:latin typeface="+mn-ea"/>
              </a:rPr>
              <a:t>低かった</a:t>
            </a:r>
            <a:r>
              <a:rPr lang="ja-JP" altLang="en-US" sz="1200" dirty="0" smtClean="0">
                <a:latin typeface="+mn-ea"/>
              </a:rPr>
              <a:t>（</a:t>
            </a:r>
            <a:r>
              <a:rPr lang="ja-JP" altLang="ja-JP" sz="1200" dirty="0" smtClean="0">
                <a:latin typeface="+mn-ea"/>
              </a:rPr>
              <a:t>図表</a:t>
            </a:r>
            <a:r>
              <a:rPr lang="ja-JP" altLang="en-US" sz="1200" dirty="0">
                <a:latin typeface="+mn-ea"/>
              </a:rPr>
              <a:t>６</a:t>
            </a:r>
            <a:r>
              <a:rPr lang="ja-JP" altLang="en-US" sz="1200" dirty="0" smtClean="0">
                <a:latin typeface="+mn-ea"/>
              </a:rPr>
              <a:t>）。</a:t>
            </a:r>
            <a:r>
              <a:rPr lang="ja-JP" altLang="ja-JP" sz="1200" dirty="0" smtClean="0">
                <a:latin typeface="+mn-ea"/>
              </a:rPr>
              <a:t> </a:t>
            </a:r>
            <a:endParaRPr lang="en-US" altLang="ja-JP" sz="1200" dirty="0" smtClean="0">
              <a:latin typeface="+mn-ea"/>
            </a:endParaRPr>
          </a:p>
        </p:txBody>
      </p:sp>
      <p:sp>
        <p:nvSpPr>
          <p:cNvPr id="11" name="テキスト ボックス 10"/>
          <p:cNvSpPr txBox="1"/>
          <p:nvPr/>
        </p:nvSpPr>
        <p:spPr>
          <a:xfrm>
            <a:off x="3203848" y="1412776"/>
            <a:ext cx="2475358" cy="261610"/>
          </a:xfrm>
          <a:prstGeom prst="rect">
            <a:avLst/>
          </a:prstGeom>
          <a:noFill/>
        </p:spPr>
        <p:txBody>
          <a:bodyPr wrap="none" rtlCol="0">
            <a:spAutoFit/>
          </a:bodyPr>
          <a:lstStyle/>
          <a:p>
            <a:r>
              <a:rPr lang="ja-JP" altLang="en-US" sz="1100" dirty="0" smtClean="0"/>
              <a:t>図表５　</a:t>
            </a:r>
            <a:r>
              <a:rPr lang="ja-JP" altLang="ja-JP" sz="1100" dirty="0"/>
              <a:t>具体的な検討内容（複数回答）</a:t>
            </a:r>
            <a:endParaRPr kumimoji="1" lang="ja-JP" altLang="en-US" sz="1100" dirty="0"/>
          </a:p>
        </p:txBody>
      </p:sp>
      <p:sp>
        <p:nvSpPr>
          <p:cNvPr id="13" name="テキスト ボックス 12"/>
          <p:cNvSpPr txBox="1"/>
          <p:nvPr/>
        </p:nvSpPr>
        <p:spPr>
          <a:xfrm>
            <a:off x="3059832" y="4077072"/>
            <a:ext cx="3584636" cy="430887"/>
          </a:xfrm>
          <a:prstGeom prst="rect">
            <a:avLst/>
          </a:prstGeom>
          <a:noFill/>
        </p:spPr>
        <p:txBody>
          <a:bodyPr wrap="none" rtlCol="0">
            <a:spAutoFit/>
          </a:bodyPr>
          <a:lstStyle/>
          <a:p>
            <a:r>
              <a:rPr lang="ja-JP" altLang="en-US" sz="1100" dirty="0" smtClean="0"/>
              <a:t>図表６　</a:t>
            </a:r>
            <a:r>
              <a:rPr lang="ja-JP" altLang="ja-JP" sz="1100" dirty="0"/>
              <a:t>人口規模別にみた具体的な検討</a:t>
            </a:r>
            <a:r>
              <a:rPr lang="ja-JP" altLang="ja-JP" sz="1100" dirty="0" smtClean="0"/>
              <a:t>内容</a:t>
            </a:r>
            <a:r>
              <a:rPr lang="ja-JP" altLang="en-US" sz="1100" dirty="0" smtClean="0"/>
              <a:t>（</a:t>
            </a:r>
            <a:r>
              <a:rPr lang="ja-JP" altLang="ja-JP" sz="1100" dirty="0" smtClean="0"/>
              <a:t>複数回答）</a:t>
            </a:r>
            <a:endParaRPr lang="ja-JP" altLang="en-US" sz="1100" dirty="0"/>
          </a:p>
          <a:p>
            <a:endParaRPr kumimoji="1" lang="ja-JP" altLang="en-US" sz="1100" dirty="0"/>
          </a:p>
        </p:txBody>
      </p:sp>
      <p:sp>
        <p:nvSpPr>
          <p:cNvPr id="16" name="正方形/長方形 15"/>
          <p:cNvSpPr/>
          <p:nvPr/>
        </p:nvSpPr>
        <p:spPr>
          <a:xfrm>
            <a:off x="6228184" y="4437112"/>
            <a:ext cx="576064" cy="1872208"/>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9" name="図 18"/>
          <p:cNvPicPr/>
          <p:nvPr/>
        </p:nvPicPr>
        <p:blipFill>
          <a:blip r:embed="rId3" cstate="print"/>
          <a:srcRect/>
          <a:stretch>
            <a:fillRect/>
          </a:stretch>
        </p:blipFill>
        <p:spPr bwMode="auto">
          <a:xfrm>
            <a:off x="1907704" y="1628800"/>
            <a:ext cx="5209894" cy="2376264"/>
          </a:xfrm>
          <a:prstGeom prst="rect">
            <a:avLst/>
          </a:prstGeom>
          <a:noFill/>
          <a:ln w="9525">
            <a:noFill/>
            <a:miter lim="800000"/>
            <a:headEnd/>
            <a:tailEnd/>
          </a:ln>
        </p:spPr>
      </p:pic>
      <p:sp>
        <p:nvSpPr>
          <p:cNvPr id="21" name="スライド番号プレースホルダ 20"/>
          <p:cNvSpPr>
            <a:spLocks noGrp="1"/>
          </p:cNvSpPr>
          <p:nvPr>
            <p:ph type="sldNum" sz="quarter" idx="12"/>
          </p:nvPr>
        </p:nvSpPr>
        <p:spPr/>
        <p:txBody>
          <a:bodyPr/>
          <a:lstStyle/>
          <a:p>
            <a:fld id="{13C53433-21DB-4AC6-807D-54EC76DB8370}" type="slidenum">
              <a:rPr kumimoji="1" lang="ja-JP" altLang="en-US" smtClean="0"/>
              <a:pPr/>
              <a:t>8</a:t>
            </a:fld>
            <a:endParaRPr kumimoji="1" lang="ja-JP" altLang="en-US"/>
          </a:p>
        </p:txBody>
      </p:sp>
      <p:sp>
        <p:nvSpPr>
          <p:cNvPr id="12" name="正方形/長方形 11"/>
          <p:cNvSpPr/>
          <p:nvPr/>
        </p:nvSpPr>
        <p:spPr>
          <a:xfrm rot="5400000">
            <a:off x="-172731" y="94319"/>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316</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p:cNvPicPr/>
          <p:nvPr/>
        </p:nvPicPr>
        <p:blipFill>
          <a:blip r:embed="rId2" cstate="print"/>
          <a:srcRect/>
          <a:stretch>
            <a:fillRect/>
          </a:stretch>
        </p:blipFill>
        <p:spPr bwMode="auto">
          <a:xfrm>
            <a:off x="1558814" y="4431062"/>
            <a:ext cx="6181538" cy="2270769"/>
          </a:xfrm>
          <a:prstGeom prst="rect">
            <a:avLst/>
          </a:prstGeom>
          <a:noFill/>
          <a:ln w="9525">
            <a:noFill/>
            <a:miter lim="800000"/>
            <a:headEnd/>
            <a:tailEnd/>
          </a:ln>
        </p:spPr>
      </p:pic>
      <p:pic>
        <p:nvPicPr>
          <p:cNvPr id="10" name="図 9"/>
          <p:cNvPicPr/>
          <p:nvPr/>
        </p:nvPicPr>
        <p:blipFill>
          <a:blip r:embed="rId3" cstate="print"/>
          <a:srcRect/>
          <a:stretch>
            <a:fillRect/>
          </a:stretch>
        </p:blipFill>
        <p:spPr bwMode="auto">
          <a:xfrm>
            <a:off x="1835696" y="1628800"/>
            <a:ext cx="5544616" cy="2537367"/>
          </a:xfrm>
          <a:prstGeom prst="rect">
            <a:avLst/>
          </a:prstGeom>
          <a:noFill/>
          <a:ln w="9525">
            <a:noFill/>
            <a:miter lim="800000"/>
            <a:headEnd/>
            <a:tailEnd/>
          </a:ln>
        </p:spPr>
      </p:pic>
      <p:sp>
        <p:nvSpPr>
          <p:cNvPr id="6" name="正方形/長方形 5"/>
          <p:cNvSpPr/>
          <p:nvPr/>
        </p:nvSpPr>
        <p:spPr>
          <a:xfrm>
            <a:off x="0" y="0"/>
            <a:ext cx="9144000" cy="476672"/>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05800" y="-34290"/>
            <a:ext cx="8435280" cy="562074"/>
          </a:xfrm>
        </p:spPr>
        <p:txBody>
          <a:bodyPr>
            <a:normAutofit/>
          </a:bodyPr>
          <a:lstStyle/>
          <a:p>
            <a:pPr algn="l"/>
            <a:r>
              <a:rPr kumimoji="1" lang="ja-JP" altLang="en-US" sz="2000" dirty="0" smtClean="0"/>
              <a:t>１．第５期介護保険事業計画における検討状況③</a:t>
            </a:r>
            <a:endParaRPr kumimoji="1" lang="ja-JP" altLang="en-US" sz="2000" dirty="0"/>
          </a:p>
        </p:txBody>
      </p:sp>
      <p:sp>
        <p:nvSpPr>
          <p:cNvPr id="7" name="テキスト ボックス 6"/>
          <p:cNvSpPr txBox="1"/>
          <p:nvPr/>
        </p:nvSpPr>
        <p:spPr>
          <a:xfrm>
            <a:off x="251520" y="563538"/>
            <a:ext cx="8712968" cy="830997"/>
          </a:xfrm>
          <a:prstGeom prst="rect">
            <a:avLst/>
          </a:prstGeom>
          <a:noFill/>
          <a:ln w="12700">
            <a:solidFill>
              <a:schemeClr val="tx1">
                <a:lumMod val="50000"/>
                <a:lumOff val="50000"/>
              </a:schemeClr>
            </a:solidFill>
            <a:prstDash val="sysDash"/>
          </a:ln>
        </p:spPr>
        <p:txBody>
          <a:bodyPr wrap="square" rtlCol="0">
            <a:spAutoFit/>
          </a:bodyPr>
          <a:lstStyle/>
          <a:p>
            <a:pPr marL="182563" indent="-182563">
              <a:buFont typeface="Wingdings" pitchFamily="2" charset="2"/>
              <a:buChar char="u"/>
            </a:pPr>
            <a:r>
              <a:rPr lang="ja-JP" altLang="ja-JP" sz="1200" dirty="0">
                <a:latin typeface="+mn-ea"/>
              </a:rPr>
              <a:t>具体的な検討を行わなかった理由についてみると、人口規模が小さい保険者ほど、「サービスの内容が地域の特徴に合わないため」、「参入する事業者の見込みがないため」とした保険者の割合が</a:t>
            </a:r>
            <a:r>
              <a:rPr lang="ja-JP" altLang="ja-JP" sz="1200" dirty="0" smtClean="0">
                <a:latin typeface="+mn-ea"/>
              </a:rPr>
              <a:t>高かった。</a:t>
            </a:r>
            <a:r>
              <a:rPr lang="ja-JP" altLang="ja-JP" sz="1200" dirty="0">
                <a:latin typeface="+mn-ea"/>
              </a:rPr>
              <a:t>一方で人口規模の大きい保険者ほど、「十分な情報がなかった」とした保険者の割合が高く、「人口</a:t>
            </a:r>
            <a:r>
              <a:rPr lang="en-US" altLang="ja-JP" sz="1200" dirty="0">
                <a:latin typeface="+mn-ea"/>
              </a:rPr>
              <a:t>30</a:t>
            </a:r>
            <a:r>
              <a:rPr lang="ja-JP" altLang="ja-JP" sz="1200" dirty="0" smtClean="0">
                <a:latin typeface="+mn-ea"/>
              </a:rPr>
              <a:t>万</a:t>
            </a:r>
            <a:r>
              <a:rPr lang="ja-JP" altLang="en-US" sz="1200" dirty="0" smtClean="0">
                <a:latin typeface="+mn-ea"/>
              </a:rPr>
              <a:t>人</a:t>
            </a:r>
            <a:r>
              <a:rPr lang="ja-JP" altLang="ja-JP" sz="1200" dirty="0" smtClean="0">
                <a:latin typeface="+mn-ea"/>
              </a:rPr>
              <a:t>以上</a:t>
            </a:r>
            <a:r>
              <a:rPr lang="ja-JP" altLang="ja-JP" sz="1200" dirty="0">
                <a:latin typeface="+mn-ea"/>
              </a:rPr>
              <a:t>」の保険者では</a:t>
            </a:r>
            <a:r>
              <a:rPr lang="en-US" altLang="ja-JP" sz="1200" dirty="0">
                <a:latin typeface="+mn-ea"/>
              </a:rPr>
              <a:t>42.9</a:t>
            </a:r>
            <a:r>
              <a:rPr lang="ja-JP" altLang="ja-JP" sz="1200" dirty="0">
                <a:latin typeface="+mn-ea"/>
              </a:rPr>
              <a:t>％、「人口</a:t>
            </a:r>
            <a:r>
              <a:rPr lang="en-US" altLang="ja-JP" sz="1200" dirty="0">
                <a:latin typeface="+mn-ea"/>
              </a:rPr>
              <a:t>10</a:t>
            </a:r>
            <a:r>
              <a:rPr lang="ja-JP" altLang="ja-JP" sz="1200" dirty="0">
                <a:latin typeface="+mn-ea"/>
              </a:rPr>
              <a:t>万人以上</a:t>
            </a:r>
            <a:r>
              <a:rPr lang="en-US" altLang="ja-JP" sz="1200" dirty="0">
                <a:latin typeface="+mn-ea"/>
              </a:rPr>
              <a:t>30</a:t>
            </a:r>
            <a:r>
              <a:rPr lang="ja-JP" altLang="ja-JP" sz="1200" dirty="0">
                <a:latin typeface="+mn-ea"/>
              </a:rPr>
              <a:t>万人未満」の保険者では</a:t>
            </a:r>
            <a:r>
              <a:rPr lang="en-US" altLang="ja-JP" sz="1200" dirty="0">
                <a:latin typeface="+mn-ea"/>
              </a:rPr>
              <a:t>35.8</a:t>
            </a:r>
            <a:r>
              <a:rPr lang="ja-JP" altLang="ja-JP" sz="1200" dirty="0">
                <a:latin typeface="+mn-ea"/>
              </a:rPr>
              <a:t>％となって</a:t>
            </a:r>
            <a:r>
              <a:rPr lang="ja-JP" altLang="ja-JP" sz="1200" dirty="0" smtClean="0">
                <a:latin typeface="+mn-ea"/>
              </a:rPr>
              <a:t>いた</a:t>
            </a:r>
            <a:r>
              <a:rPr lang="ja-JP" altLang="en-US" sz="1200" dirty="0" smtClean="0">
                <a:latin typeface="+mn-ea"/>
              </a:rPr>
              <a:t>（</a:t>
            </a:r>
            <a:r>
              <a:rPr lang="ja-JP" altLang="ja-JP" sz="1200" dirty="0" smtClean="0">
                <a:latin typeface="+mn-ea"/>
              </a:rPr>
              <a:t>図表</a:t>
            </a:r>
            <a:r>
              <a:rPr lang="ja-JP" altLang="en-US" sz="1200" dirty="0" smtClean="0">
                <a:latin typeface="+mn-ea"/>
              </a:rPr>
              <a:t>８）。</a:t>
            </a:r>
            <a:r>
              <a:rPr lang="ja-JP" altLang="ja-JP" sz="1200" dirty="0" smtClean="0">
                <a:latin typeface="+mn-ea"/>
              </a:rPr>
              <a:t> </a:t>
            </a:r>
            <a:endParaRPr lang="en-US" altLang="ja-JP" sz="1200" dirty="0" smtClean="0">
              <a:latin typeface="+mn-ea"/>
            </a:endParaRPr>
          </a:p>
        </p:txBody>
      </p:sp>
      <p:sp>
        <p:nvSpPr>
          <p:cNvPr id="11" name="テキスト ボックス 10"/>
          <p:cNvSpPr txBox="1"/>
          <p:nvPr/>
        </p:nvSpPr>
        <p:spPr>
          <a:xfrm>
            <a:off x="3203848" y="1412776"/>
            <a:ext cx="3389069" cy="261610"/>
          </a:xfrm>
          <a:prstGeom prst="rect">
            <a:avLst/>
          </a:prstGeom>
          <a:noFill/>
        </p:spPr>
        <p:txBody>
          <a:bodyPr wrap="none" rtlCol="0">
            <a:spAutoFit/>
          </a:bodyPr>
          <a:lstStyle/>
          <a:p>
            <a:r>
              <a:rPr lang="ja-JP" altLang="en-US" sz="1100" dirty="0" smtClean="0"/>
              <a:t>図表７　</a:t>
            </a:r>
            <a:r>
              <a:rPr lang="ja-JP" altLang="ja-JP" sz="1100" dirty="0"/>
              <a:t>具体的な</a:t>
            </a:r>
            <a:r>
              <a:rPr lang="ja-JP" altLang="ja-JP" sz="1100" dirty="0" smtClean="0"/>
              <a:t>検討</a:t>
            </a:r>
            <a:r>
              <a:rPr lang="ja-JP" altLang="en-US" sz="1100" dirty="0" smtClean="0"/>
              <a:t>を行わなかった理由（</a:t>
            </a:r>
            <a:r>
              <a:rPr lang="ja-JP" altLang="ja-JP" sz="1100" dirty="0" smtClean="0"/>
              <a:t>複数</a:t>
            </a:r>
            <a:r>
              <a:rPr lang="ja-JP" altLang="ja-JP" sz="1100" dirty="0"/>
              <a:t>回答）</a:t>
            </a:r>
            <a:endParaRPr kumimoji="1" lang="ja-JP" altLang="en-US" sz="1100" dirty="0"/>
          </a:p>
        </p:txBody>
      </p:sp>
      <p:sp>
        <p:nvSpPr>
          <p:cNvPr id="13" name="テキスト ボックス 12"/>
          <p:cNvSpPr txBox="1"/>
          <p:nvPr/>
        </p:nvSpPr>
        <p:spPr>
          <a:xfrm>
            <a:off x="2267744" y="4197839"/>
            <a:ext cx="4498347" cy="261610"/>
          </a:xfrm>
          <a:prstGeom prst="rect">
            <a:avLst/>
          </a:prstGeom>
          <a:noFill/>
        </p:spPr>
        <p:txBody>
          <a:bodyPr wrap="none" rtlCol="0">
            <a:spAutoFit/>
          </a:bodyPr>
          <a:lstStyle/>
          <a:p>
            <a:r>
              <a:rPr lang="ja-JP" altLang="en-US" sz="1100" dirty="0" smtClean="0"/>
              <a:t>図表８　</a:t>
            </a:r>
            <a:r>
              <a:rPr lang="ja-JP" altLang="ja-JP" sz="1100" dirty="0"/>
              <a:t>人口規模別に</a:t>
            </a:r>
            <a:r>
              <a:rPr lang="ja-JP" altLang="ja-JP" sz="1100" dirty="0" smtClean="0"/>
              <a:t>みた具体的な検討</a:t>
            </a:r>
            <a:r>
              <a:rPr lang="ja-JP" altLang="en-US" sz="1100" dirty="0" smtClean="0"/>
              <a:t>を行わなかった理由（</a:t>
            </a:r>
            <a:r>
              <a:rPr lang="ja-JP" altLang="ja-JP" sz="1100" dirty="0" smtClean="0"/>
              <a:t>複数回答）</a:t>
            </a:r>
            <a:endParaRPr lang="ja-JP" altLang="en-US" sz="1100" dirty="0"/>
          </a:p>
        </p:txBody>
      </p:sp>
      <p:sp>
        <p:nvSpPr>
          <p:cNvPr id="16" name="正方形/長方形 15"/>
          <p:cNvSpPr/>
          <p:nvPr/>
        </p:nvSpPr>
        <p:spPr>
          <a:xfrm>
            <a:off x="5757581" y="4547675"/>
            <a:ext cx="540000" cy="216024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3802214" y="4547675"/>
            <a:ext cx="985810" cy="2160240"/>
          </a:xfrm>
          <a:prstGeom prst="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スライド番号プレースホルダ 14"/>
          <p:cNvSpPr>
            <a:spLocks noGrp="1"/>
          </p:cNvSpPr>
          <p:nvPr>
            <p:ph type="sldNum" sz="quarter" idx="12"/>
          </p:nvPr>
        </p:nvSpPr>
        <p:spPr/>
        <p:txBody>
          <a:bodyPr/>
          <a:lstStyle/>
          <a:p>
            <a:fld id="{13C53433-21DB-4AC6-807D-54EC76DB8370}" type="slidenum">
              <a:rPr kumimoji="1" lang="ja-JP" altLang="en-US" smtClean="0"/>
              <a:pPr/>
              <a:t>9</a:t>
            </a:fld>
            <a:endParaRPr kumimoji="1" lang="ja-JP" altLang="en-US"/>
          </a:p>
        </p:txBody>
      </p:sp>
      <p:sp>
        <p:nvSpPr>
          <p:cNvPr id="17" name="正方形/長方形 16"/>
          <p:cNvSpPr/>
          <p:nvPr/>
        </p:nvSpPr>
        <p:spPr>
          <a:xfrm rot="5400000">
            <a:off x="-155094" y="6430875"/>
            <a:ext cx="598220" cy="28803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sz="1400" dirty="0" smtClean="0">
                <a:solidFill>
                  <a:schemeClr val="tx1"/>
                </a:solidFill>
                <a:latin typeface="ＭＳ ゴシック" panose="020B0609070205080204" pitchFamily="49" charset="-128"/>
                <a:ea typeface="ＭＳ ゴシック" panose="020B0609070205080204" pitchFamily="49" charset="-128"/>
              </a:rPr>
              <a:t>317</a:t>
            </a:r>
            <a:endParaRPr kumimoji="1" lang="ja-JP" altLang="en-US" sz="1400" dirty="0" smtClean="0">
              <a:solidFill>
                <a:schemeClr val="tx1"/>
              </a:solidFill>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tx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kumimoji="1" sz="1600" dirty="0" smtClean="0">
            <a:solidFill>
              <a:schemeClr val="tx1"/>
            </a:solidFill>
            <a:latin typeface="+mj-ea"/>
            <a:ea typeface="+mj-ea"/>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1304</TotalTime>
  <Words>5851</Words>
  <Application>Microsoft Office PowerPoint</Application>
  <PresentationFormat>画面に合わせる (4:3)</PresentationFormat>
  <Paragraphs>1796</Paragraphs>
  <Slides>31</Slides>
  <Notes>12</Notes>
  <HiddenSlides>0</HiddenSlides>
  <MMClips>0</MMClips>
  <ScaleCrop>false</ScaleCrop>
  <HeadingPairs>
    <vt:vector size="4" baseType="variant">
      <vt:variant>
        <vt:lpstr>テーマ</vt:lpstr>
      </vt:variant>
      <vt:variant>
        <vt:i4>1</vt:i4>
      </vt:variant>
      <vt:variant>
        <vt:lpstr>スライド タイトル</vt:lpstr>
      </vt:variant>
      <vt:variant>
        <vt:i4>31</vt:i4>
      </vt:variant>
    </vt:vector>
  </HeadingPairs>
  <TitlesOfParts>
    <vt:vector size="32"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定期巡回・随時対応サービスに関するアンケート調査　【 調査の概要 】 </vt:lpstr>
      <vt:lpstr>１．第５期介護保険事業計画における検討状況①</vt:lpstr>
      <vt:lpstr>１．第５期介護保険事業計画における検討状況②</vt:lpstr>
      <vt:lpstr>１．第５期介護保険事業計画における検討状況③</vt:lpstr>
      <vt:lpstr>２．第５期介護保険事業計画における整備状況①</vt:lpstr>
      <vt:lpstr>２．第５期介護保険事業計画における整備状況②</vt:lpstr>
      <vt:lpstr>２．第５期介護保険事業計画における整備状況③</vt:lpstr>
      <vt:lpstr>２．第５期介護保険事業計画における整備状況④</vt:lpstr>
      <vt:lpstr>３．事業所指定①</vt:lpstr>
      <vt:lpstr>３．事業所指定②</vt:lpstr>
      <vt:lpstr>４．広報の実施状況</vt:lpstr>
      <vt:lpstr>５．計画通り進捗している保険者と進捗していない保険者の比較①</vt:lpstr>
      <vt:lpstr>５．計画通り進捗している保険者と進捗していない保険者の比較②</vt:lpstr>
      <vt:lpstr>５．計画通り進捗している保険者と進捗していない保険者の比較③</vt:lpstr>
      <vt:lpstr>６．定期巡回・随時対応サービスに対する保険者のイメージ①</vt:lpstr>
      <vt:lpstr>６．定期巡回・随時対応サービスに対する保険者のイメージ②</vt:lpstr>
      <vt:lpstr>６．定期巡回・随時対応サービスに対する保険者のイメージ③</vt:lpstr>
      <vt:lpstr>６．定期巡回・随時対応サービスに対する保険者のイメージ④</vt:lpstr>
      <vt:lpstr>７．定期巡回・随時対応サービスに対する未参入事業所のイメージ</vt:lpstr>
      <vt:lpstr>PowerPoint プレゼンテーション</vt:lpstr>
      <vt:lpstr>　定期巡回・随時対応サービスの普及に向けた自治体の取組①（福岡県）</vt:lpstr>
      <vt:lpstr>　定期巡回・随時対応サービスの普及に向けた自治体の取組➁（富山県）</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調査結果まとめ</dc:title>
  <dc:creator>murcadminj</dc:creator>
  <cp:lastModifiedBy>厚生労働省ネットワークシステム</cp:lastModifiedBy>
  <cp:revision>96</cp:revision>
  <cp:lastPrinted>2014-06-30T07:00:27Z</cp:lastPrinted>
  <dcterms:created xsi:type="dcterms:W3CDTF">2014-04-02T04:24:45Z</dcterms:created>
  <dcterms:modified xsi:type="dcterms:W3CDTF">2014-07-29T10:56:02Z</dcterms:modified>
</cp:coreProperties>
</file>