
<file path=[Content_Types].xml><?xml version="1.0" encoding="utf-8"?>
<Types xmlns="http://schemas.openxmlformats.org/package/2006/content-types">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7.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theme/theme8.xml" ContentType="application/vnd.openxmlformats-officedocument.theme+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903" r:id="rId2"/>
    <p:sldMasterId id="2147483915" r:id="rId3"/>
    <p:sldMasterId id="2147483917" r:id="rId4"/>
    <p:sldMasterId id="2147483932" r:id="rId5"/>
    <p:sldMasterId id="2147484016" r:id="rId6"/>
    <p:sldMasterId id="2147484028" r:id="rId7"/>
    <p:sldMasterId id="2147484048" r:id="rId8"/>
    <p:sldMasterId id="2147484063" r:id="rId9"/>
  </p:sldMasterIdLst>
  <p:notesMasterIdLst>
    <p:notesMasterId r:id="rId42"/>
  </p:notesMasterIdLst>
  <p:handoutMasterIdLst>
    <p:handoutMasterId r:id="rId43"/>
  </p:handoutMasterIdLst>
  <p:sldIdLst>
    <p:sldId id="738" r:id="rId10"/>
    <p:sldId id="784" r:id="rId11"/>
    <p:sldId id="770" r:id="rId12"/>
    <p:sldId id="739" r:id="rId13"/>
    <p:sldId id="729" r:id="rId14"/>
    <p:sldId id="771" r:id="rId15"/>
    <p:sldId id="778" r:id="rId16"/>
    <p:sldId id="780" r:id="rId17"/>
    <p:sldId id="762" r:id="rId18"/>
    <p:sldId id="772" r:id="rId19"/>
    <p:sldId id="776" r:id="rId20"/>
    <p:sldId id="763" r:id="rId21"/>
    <p:sldId id="740" r:id="rId22"/>
    <p:sldId id="777" r:id="rId23"/>
    <p:sldId id="726" r:id="rId24"/>
    <p:sldId id="735" r:id="rId25"/>
    <p:sldId id="765" r:id="rId26"/>
    <p:sldId id="745" r:id="rId27"/>
    <p:sldId id="766" r:id="rId28"/>
    <p:sldId id="741" r:id="rId29"/>
    <p:sldId id="769" r:id="rId30"/>
    <p:sldId id="768" r:id="rId31"/>
    <p:sldId id="748" r:id="rId32"/>
    <p:sldId id="711" r:id="rId33"/>
    <p:sldId id="712" r:id="rId34"/>
    <p:sldId id="775" r:id="rId35"/>
    <p:sldId id="773" r:id="rId36"/>
    <p:sldId id="758" r:id="rId37"/>
    <p:sldId id="757" r:id="rId38"/>
    <p:sldId id="783" r:id="rId39"/>
    <p:sldId id="781" r:id="rId40"/>
    <p:sldId id="782" r:id="rId41"/>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EF194"/>
    <a:srgbClr val="FFFF99"/>
    <a:srgbClr val="CCFFCC"/>
    <a:srgbClr val="CCFF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9460" autoAdjust="0"/>
  </p:normalViewPr>
  <p:slideViewPr>
    <p:cSldViewPr>
      <p:cViewPr varScale="1">
        <p:scale>
          <a:sx n="72" d="100"/>
          <a:sy n="72" d="100"/>
        </p:scale>
        <p:origin x="-1152" y="-102"/>
      </p:cViewPr>
      <p:guideLst>
        <p:guide orient="horz" pos="2160"/>
        <p:guide pos="3121"/>
      </p:guideLst>
    </p:cSldViewPr>
  </p:slideViewPr>
  <p:notesTextViewPr>
    <p:cViewPr>
      <p:scale>
        <a:sx n="1" d="1"/>
        <a:sy n="1" d="1"/>
      </p:scale>
      <p:origin x="0" y="0"/>
    </p:cViewPr>
  </p:notesTextViewPr>
  <p:sorterViewPr>
    <p:cViewPr>
      <p:scale>
        <a:sx n="100" d="100"/>
        <a:sy n="100" d="100"/>
      </p:scale>
      <p:origin x="0" y="26976"/>
    </p:cViewPr>
  </p:sorterViewPr>
  <p:notesViewPr>
    <p:cSldViewPr>
      <p:cViewPr varScale="1">
        <p:scale>
          <a:sx n="47" d="100"/>
          <a:sy n="47" d="100"/>
        </p:scale>
        <p:origin x="-2964" y="-10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slide" Target="slides/slide3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D2276B7C-4569-4E27-BD60-F8325AA75BD8}" type="datetimeFigureOut">
              <a:rPr kumimoji="1" lang="ja-JP" altLang="en-US" smtClean="0"/>
              <a:t>2014/7/29</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15DDC63A-4E04-4CFF-87FB-F4E457F1D631}" type="slidenum">
              <a:rPr kumimoji="1" lang="ja-JP" altLang="en-US" smtClean="0"/>
              <a:t>‹#›</a:t>
            </a:fld>
            <a:endParaRPr kumimoji="1" lang="ja-JP" altLang="en-US"/>
          </a:p>
        </p:txBody>
      </p:sp>
    </p:spTree>
    <p:extLst>
      <p:ext uri="{BB962C8B-B14F-4D97-AF65-F5344CB8AC3E}">
        <p14:creationId xmlns:p14="http://schemas.microsoft.com/office/powerpoint/2010/main" val="4217986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5688" tIns="47844" rIns="95688"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5688" tIns="47844" rIns="95688" bIns="47844" rtlCol="0"/>
          <a:lstStyle>
            <a:lvl1pPr algn="r">
              <a:defRPr sz="1300"/>
            </a:lvl1pPr>
          </a:lstStyle>
          <a:p>
            <a:fld id="{30B5B6DB-E5ED-43A6-A7A1-5659AE97A17A}" type="datetimeFigureOut">
              <a:rPr kumimoji="1" lang="ja-JP" altLang="en-US" smtClean="0"/>
              <a:t>2014/7/29</a:t>
            </a:fld>
            <a:endParaRPr kumimoji="1" lang="ja-JP" altLang="en-US"/>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5688" tIns="47844" rIns="95688" bIns="47844" rtlCol="0" anchor="ctr"/>
          <a:lstStyle/>
          <a:p>
            <a:endParaRPr lang="ja-JP" altLang="en-US"/>
          </a:p>
        </p:txBody>
      </p:sp>
      <p:sp>
        <p:nvSpPr>
          <p:cNvPr id="5" name="ノート プレースホルダー 4"/>
          <p:cNvSpPr>
            <a:spLocks noGrp="1"/>
          </p:cNvSpPr>
          <p:nvPr>
            <p:ph type="body" sz="quarter" idx="3"/>
          </p:nvPr>
        </p:nvSpPr>
        <p:spPr>
          <a:xfrm>
            <a:off x="680720" y="4721187"/>
            <a:ext cx="5445760" cy="4472702"/>
          </a:xfrm>
          <a:prstGeom prst="rect">
            <a:avLst/>
          </a:prstGeom>
        </p:spPr>
        <p:txBody>
          <a:bodyPr vert="horz" lIns="95688" tIns="47844" rIns="95688" bIns="4784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5688" tIns="47844" rIns="95688"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6967"/>
          </a:xfrm>
          <a:prstGeom prst="rect">
            <a:avLst/>
          </a:prstGeom>
        </p:spPr>
        <p:txBody>
          <a:bodyPr vert="horz" lIns="95688" tIns="47844" rIns="95688" bIns="47844" rtlCol="0" anchor="b"/>
          <a:lstStyle>
            <a:lvl1pPr algn="r">
              <a:defRPr sz="1300"/>
            </a:lvl1pPr>
          </a:lstStyle>
          <a:p>
            <a:fld id="{6DBD21F5-9C51-43D2-8E34-71EB923BF425}" type="slidenum">
              <a:rPr kumimoji="1" lang="ja-JP" altLang="en-US" smtClean="0"/>
              <a:t>‹#›</a:t>
            </a:fld>
            <a:endParaRPr kumimoji="1" lang="ja-JP" altLang="en-US"/>
          </a:p>
        </p:txBody>
      </p:sp>
    </p:spTree>
    <p:extLst>
      <p:ext uri="{BB962C8B-B14F-4D97-AF65-F5344CB8AC3E}">
        <p14:creationId xmlns:p14="http://schemas.microsoft.com/office/powerpoint/2010/main" val="30262109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6978451-CBDB-4BB3-8FCA-A5EDC529CAC6}" type="slidenum">
              <a:rPr lang="ja-JP" altLang="en-US" smtClean="0">
                <a:solidFill>
                  <a:prstClr val="black"/>
                </a:solidFill>
              </a:rPr>
              <a:pPr/>
              <a:t>6</a:t>
            </a:fld>
            <a:endParaRPr lang="ja-JP" altLang="en-US">
              <a:solidFill>
                <a:prstClr val="black"/>
              </a:solidFill>
            </a:endParaRPr>
          </a:p>
        </p:txBody>
      </p:sp>
    </p:spTree>
    <p:extLst>
      <p:ext uri="{BB962C8B-B14F-4D97-AF65-F5344CB8AC3E}">
        <p14:creationId xmlns:p14="http://schemas.microsoft.com/office/powerpoint/2010/main" val="2858289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7976347-805E-4FFF-9923-2C031D7650CD}" type="slidenum">
              <a:rPr kumimoji="1" lang="ja-JP" altLang="en-US" smtClean="0"/>
              <a:pPr/>
              <a:t>8</a:t>
            </a:fld>
            <a:endParaRPr kumimoji="1" lang="ja-JP" altLang="en-US" dirty="0"/>
          </a:p>
        </p:txBody>
      </p:sp>
    </p:spTree>
    <p:extLst>
      <p:ext uri="{BB962C8B-B14F-4D97-AF65-F5344CB8AC3E}">
        <p14:creationId xmlns:p14="http://schemas.microsoft.com/office/powerpoint/2010/main" val="1649941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algn="ctr"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algn="ctr"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algn="ctr"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algn="ctr"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128B84E9-53FC-438A-A52F-F551E246F98E}" type="slidenum">
              <a:rPr lang="en-US" altLang="ja-JP" smtClean="0">
                <a:solidFill>
                  <a:srgbClr val="000000"/>
                </a:solidFill>
              </a:rPr>
              <a:pPr eaLnBrk="1" hangingPunct="1"/>
              <a:t>19</a:t>
            </a:fld>
            <a:endParaRPr lang="en-US" altLang="ja-JP" smtClean="0">
              <a:solidFill>
                <a:srgbClr val="000000"/>
              </a:solidFill>
            </a:endParaRPr>
          </a:p>
        </p:txBody>
      </p:sp>
      <p:sp>
        <p:nvSpPr>
          <p:cNvPr id="74755" name="Rectangle 2"/>
          <p:cNvSpPr>
            <a:spLocks noGrp="1" noRot="1" noChangeAspect="1" noChangeArrowheads="1" noTextEdit="1"/>
          </p:cNvSpPr>
          <p:nvPr>
            <p:ph type="sldImg"/>
          </p:nvPr>
        </p:nvSpPr>
        <p:spPr>
          <a:xfrm>
            <a:off x="712788" y="741363"/>
            <a:ext cx="5387975" cy="3730625"/>
          </a:xfrm>
          <a:ln/>
        </p:spPr>
      </p:sp>
      <p:sp>
        <p:nvSpPr>
          <p:cNvPr id="74756" name="Rectangle 3"/>
          <p:cNvSpPr>
            <a:spLocks noGrp="1" noChangeArrowheads="1"/>
          </p:cNvSpPr>
          <p:nvPr>
            <p:ph type="body" idx="1"/>
          </p:nvPr>
        </p:nvSpPr>
        <p:spPr>
          <a:xfrm>
            <a:off x="906463" y="4722813"/>
            <a:ext cx="4994275" cy="44751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smtClean="0">
              <a:ea typeface="ＭＳ Ｐ明朝"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81625" cy="3727450"/>
          </a:xfrm>
        </p:spPr>
      </p:sp>
      <p:sp>
        <p:nvSpPr>
          <p:cNvPr id="3" name="ノート プレースホルダー 2"/>
          <p:cNvSpPr>
            <a:spLocks noGrp="1"/>
          </p:cNvSpPr>
          <p:nvPr>
            <p:ph type="body" idx="1"/>
          </p:nvPr>
        </p:nvSpPr>
        <p:spPr/>
        <p:txBody>
          <a:bodyPr/>
          <a:lstStyle/>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DBD21F5-9C51-43D2-8E34-71EB923BF425}" type="slidenum">
              <a:rPr kumimoji="1" lang="ja-JP" altLang="en-US" smtClean="0"/>
              <a:t>21</a:t>
            </a:fld>
            <a:endParaRPr kumimoji="1" lang="ja-JP" altLang="en-US"/>
          </a:p>
        </p:txBody>
      </p:sp>
    </p:spTree>
    <p:extLst>
      <p:ext uri="{BB962C8B-B14F-4D97-AF65-F5344CB8AC3E}">
        <p14:creationId xmlns:p14="http://schemas.microsoft.com/office/powerpoint/2010/main" val="1277493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81625" cy="37274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B585D994-854A-427C-95D2-4279922834B2}" type="slidenum">
              <a:rPr lang="ja-JP" altLang="en-US" smtClean="0">
                <a:solidFill>
                  <a:prstClr val="black"/>
                </a:solidFill>
              </a:rPr>
              <a:pPr>
                <a:defRPr/>
              </a:pPr>
              <a:t>25</a:t>
            </a:fld>
            <a:endParaRPr lang="ja-JP" altLang="en-US">
              <a:solidFill>
                <a:prstClr val="black"/>
              </a:solidFill>
            </a:endParaRPr>
          </a:p>
        </p:txBody>
      </p:sp>
    </p:spTree>
    <p:extLst>
      <p:ext uri="{BB962C8B-B14F-4D97-AF65-F5344CB8AC3E}">
        <p14:creationId xmlns:p14="http://schemas.microsoft.com/office/powerpoint/2010/main" val="1258586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80"/>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55F3FBA-EEF3-41A8-B227-508E98D3A66F}"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27116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FD8A8FE-018D-4135-A804-D94EFF57C614}"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97931042"/>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541" y="274639"/>
            <a:ext cx="8914924"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50E366C1-A7EE-407E-A9FC-BE4BB522DB4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47366750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41" y="274638"/>
            <a:ext cx="8914924"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673" y="1600204"/>
            <a:ext cx="4380431"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573"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5028573" y="393858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7" name="Rectangle 6"/>
          <p:cNvSpPr>
            <a:spLocks noGrp="1" noChangeArrowheads="1"/>
          </p:cNvSpPr>
          <p:nvPr>
            <p:ph type="sldNum" sz="quarter" idx="11"/>
          </p:nvPr>
        </p:nvSpPr>
        <p:spPr>
          <a:ln/>
        </p:spPr>
        <p:txBody>
          <a:bodyPr/>
          <a:lstStyle>
            <a:lvl1pPr>
              <a:defRPr/>
            </a:lvl1pPr>
          </a:lstStyle>
          <a:p>
            <a:pPr>
              <a:defRPr/>
            </a:pPr>
            <a:fld id="{D74876F9-B218-4E52-A112-67930D133654}"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76853057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95541" y="274638"/>
            <a:ext cx="8914924"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quarter" idx="1"/>
          </p:nvPr>
        </p:nvSpPr>
        <p:spPr>
          <a:xfrm>
            <a:off x="495673" y="1600200"/>
            <a:ext cx="438043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573"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5673" y="3938589"/>
            <a:ext cx="438043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コンテンツ プレースホルダ 5"/>
          <p:cNvSpPr>
            <a:spLocks noGrp="1"/>
          </p:cNvSpPr>
          <p:nvPr>
            <p:ph sz="quarter" idx="4"/>
          </p:nvPr>
        </p:nvSpPr>
        <p:spPr>
          <a:xfrm>
            <a:off x="5028573" y="393858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1609DB39-8F63-41C3-B643-1BDC84E5898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24556591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72"/>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6"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A804E854-FBF8-4D43-9C56-3C6EF52535BB}"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40348252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AAE8360-FF72-4555-98B7-F3774B2D5A25}"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206974464"/>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47"/>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430D67A9-EBF7-4B82-9635-DAFD6CBC5FB6}"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11341929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43"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5B10E9FB-90A9-4CD1-B6A7-1C2CF7DF04B4}"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71151497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4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4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FBE21D09-0BC3-43AC-B77E-CD50586C87EA}"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59978649"/>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735DC590-F328-4005-A0F4-06E7B6B02058}"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14087233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EAB53DB-96C9-4053-8EDD-0AF802312B88}"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835214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55"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0249AA-2597-44F0-96D6-A15AACC73260}"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72783906"/>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17"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011"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17"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431507F-AA26-428B-8726-46C2C802B9F5}"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57905777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7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7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2BB64FC-C947-4F86-923B-0E36E750FD5B}"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25916836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D6AA322-48DA-41EF-BEC7-F4D1C5C89416}"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07753474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35"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2D1DF0B-2803-421E-B27F-75F427FA1BA7}"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085818368"/>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742950" y="609600"/>
            <a:ext cx="8420100" cy="54864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E3C1685E-3A85-40A0-A2CC-F0E51856F71E}" type="datetime1">
              <a:rPr lang="ja-JP" altLang="en-US" smtClean="0">
                <a:solidFill>
                  <a:prstClr val="black">
                    <a:tint val="75000"/>
                  </a:prstClr>
                </a:solidFill>
              </a:rPr>
              <a:pPr>
                <a:defRPr/>
              </a:pPr>
              <a:t>2014/7/29</a:t>
            </a:fld>
            <a:endParaRPr lang="en-US" altLang="ja-JP">
              <a:solidFill>
                <a:prstClr val="black">
                  <a:tint val="75000"/>
                </a:prstClr>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tint val="75000"/>
                </a:prstClr>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7910935-1783-44CB-9E76-366C3ECDB70E}"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176439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644"/>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1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8BC9D906-2D35-4090-8EC5-1208A979B2FC}"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290970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CD7D833-B817-4805-BE51-1C9721C7D65C}"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3229455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119"/>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5BAECF6-7484-4BE5-B0C8-6BBD5203BDE9}"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3841524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74"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94D124AB-3B19-46BA-B093-42AC211D5902}"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481282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4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4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35BF615-F9CE-4289-8362-FEA7C4F75AC9}"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5445722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7B7C4A2B-F802-4598-A658-16A604927D3E}"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3850620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336F523-F491-49E9-B2AB-D953603FD9B7}"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6140053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056"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9"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E1893DE-4C82-475F-8FF5-619680F6E953}"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219109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528B11-DF72-40AC-922B-D0C9709BD593}"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766649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87"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87"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87"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CE21150E-FCC1-4D73-B092-7913C068C797}"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168286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BE5DD88-95C0-460E-8C74-786223B0370E}"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261899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6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74"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48EDB05-AD2C-43BB-AA44-69AD7144F715}"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3805351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1990367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48"/>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55F3FBA-EEF3-41A8-B227-508E98D3A66F}"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380920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B97869A-386B-48D9-BA36-11DC95766D1F}"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7200471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3383" y="2130736"/>
            <a:ext cx="8419385"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6699" y="3886200"/>
            <a:ext cx="693277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873560CB-A0A8-497E-B2DE-2511843E205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1503640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E8AE98F9-6224-40A8-BE36-A267DB43DC44}"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5925536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024" y="4407211"/>
            <a:ext cx="8419382"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024" y="2906713"/>
            <a:ext cx="8419382"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085C8620-37DA-409A-B571-C9BDC26EDD0A}"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7448390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697" y="160020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577" y="1600204"/>
            <a:ext cx="4382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F55BDAE3-74D3-4EDF-BEF7-6783607C1DC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43850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55"/>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E150ED7-7EEA-4121-A610-9621D57EF921}"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558285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541" y="1535113"/>
            <a:ext cx="4377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541" y="2174875"/>
            <a:ext cx="4377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01" y="1535113"/>
            <a:ext cx="437884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01" y="217487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328AA3AA-84A8-4B01-BD21-7136F5E79B10}"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2499169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2495B155-7965-4148-8132-E409FFE33B10}"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5916289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fld id="{92D081DB-5A9A-48CE-A852-EF5C7200A82E}"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667336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45" y="273050"/>
            <a:ext cx="3259117"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74" y="273052"/>
            <a:ext cx="55382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45" y="1435102"/>
            <a:ext cx="325911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4A54EA3E-A293-4D2D-A1AB-19AC9CAA2B11}"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40357212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13" y="480060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13" y="612775"/>
            <a:ext cx="5944871"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013" y="5367338"/>
            <a:ext cx="5944871"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13BA7183-14E1-4553-B593-B529EEA0192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9433494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42F8C825-0271-456E-8059-6CD39DB3C57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3021186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132" y="274639"/>
            <a:ext cx="2228334"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617" y="274639"/>
            <a:ext cx="6534116"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F961D659-E4B1-4A38-88A9-453DA42BF14F}"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1236202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541" y="274639"/>
            <a:ext cx="8914924"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50E366C1-A7EE-407E-A9FC-BE4BB522DB4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1070092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41" y="274638"/>
            <a:ext cx="8914924"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697" y="1600204"/>
            <a:ext cx="4380431"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577"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5028577" y="393858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7" name="Rectangle 6"/>
          <p:cNvSpPr>
            <a:spLocks noGrp="1" noChangeArrowheads="1"/>
          </p:cNvSpPr>
          <p:nvPr>
            <p:ph type="sldNum" sz="quarter" idx="11"/>
          </p:nvPr>
        </p:nvSpPr>
        <p:spPr>
          <a:ln/>
        </p:spPr>
        <p:txBody>
          <a:bodyPr/>
          <a:lstStyle>
            <a:lvl1pPr>
              <a:defRPr/>
            </a:lvl1pPr>
          </a:lstStyle>
          <a:p>
            <a:pPr>
              <a:defRPr/>
            </a:pPr>
            <a:fld id="{D74876F9-B218-4E52-A112-67930D133654}"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3623992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95541" y="274638"/>
            <a:ext cx="8914924"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quarter" idx="1"/>
          </p:nvPr>
        </p:nvSpPr>
        <p:spPr>
          <a:xfrm>
            <a:off x="495697" y="1600200"/>
            <a:ext cx="438043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577"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5697" y="3938589"/>
            <a:ext cx="438043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コンテンツ プレースホルダ 5"/>
          <p:cNvSpPr>
            <a:spLocks noGrp="1"/>
          </p:cNvSpPr>
          <p:nvPr>
            <p:ph sz="quarter" idx="4"/>
          </p:nvPr>
        </p:nvSpPr>
        <p:spPr>
          <a:xfrm>
            <a:off x="5028577" y="393858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1609DB39-8F63-41C3-B643-1BDC84E5898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770684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38"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FB29D74-88C5-4DCD-A950-E712853BD5CC}"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717485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3378" y="2130738"/>
            <a:ext cx="8419385"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6701" y="3886200"/>
            <a:ext cx="693277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873560CB-A0A8-497E-B2DE-2511843E205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629904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E8AE98F9-6224-40A8-BE36-A267DB43DC44}"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72198218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024" y="4407213"/>
            <a:ext cx="8419382"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024" y="2906713"/>
            <a:ext cx="8419382"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085C8620-37DA-409A-B571-C9BDC26EDD0A}"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8437868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699" y="160020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585" y="1600204"/>
            <a:ext cx="4382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F55BDAE3-74D3-4EDF-BEF7-6783607C1DC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11021038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541" y="1535113"/>
            <a:ext cx="4377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541" y="2174875"/>
            <a:ext cx="4377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01" y="1535113"/>
            <a:ext cx="437884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01" y="217487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328AA3AA-84A8-4B01-BD21-7136F5E79B10}"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6132880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2495B155-7965-4148-8132-E409FFE33B10}"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85683301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fld id="{92D081DB-5A9A-48CE-A852-EF5C7200A82E}"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31447159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45" y="273050"/>
            <a:ext cx="3259117"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69" y="273052"/>
            <a:ext cx="55382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45" y="1435102"/>
            <a:ext cx="325911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4A54EA3E-A293-4D2D-A1AB-19AC9CAA2B11}"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7473381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13" y="480060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13" y="612775"/>
            <a:ext cx="5944871"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013" y="5367338"/>
            <a:ext cx="5944871"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13BA7183-14E1-4553-B593-B529EEA0192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426725558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42F8C825-0271-456E-8059-6CD39DB3C57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800933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3E7A03D-8000-488E-BA73-FDD25EEA67D7}"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5964607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132" y="274639"/>
            <a:ext cx="2228334"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615" y="274639"/>
            <a:ext cx="6534116"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F961D659-E4B1-4A38-88A9-453DA42BF14F}"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2101804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541" y="274639"/>
            <a:ext cx="8914924"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50E366C1-A7EE-407E-A9FC-BE4BB522DB4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6478870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41" y="274638"/>
            <a:ext cx="8914924"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699" y="1600204"/>
            <a:ext cx="4380431"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585"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5028585" y="393858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7" name="Rectangle 6"/>
          <p:cNvSpPr>
            <a:spLocks noGrp="1" noChangeArrowheads="1"/>
          </p:cNvSpPr>
          <p:nvPr>
            <p:ph type="sldNum" sz="quarter" idx="11"/>
          </p:nvPr>
        </p:nvSpPr>
        <p:spPr>
          <a:ln/>
        </p:spPr>
        <p:txBody>
          <a:bodyPr/>
          <a:lstStyle>
            <a:lvl1pPr>
              <a:defRPr/>
            </a:lvl1pPr>
          </a:lstStyle>
          <a:p>
            <a:pPr>
              <a:defRPr/>
            </a:pPr>
            <a:fld id="{D74876F9-B218-4E52-A112-67930D133654}"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24171654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95541" y="274638"/>
            <a:ext cx="8914924"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quarter" idx="1"/>
          </p:nvPr>
        </p:nvSpPr>
        <p:spPr>
          <a:xfrm>
            <a:off x="495699" y="1600200"/>
            <a:ext cx="438043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585"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5699" y="3938589"/>
            <a:ext cx="438043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コンテンツ プレースホルダ 5"/>
          <p:cNvSpPr>
            <a:spLocks noGrp="1"/>
          </p:cNvSpPr>
          <p:nvPr>
            <p:ph sz="quarter" idx="4"/>
          </p:nvPr>
        </p:nvSpPr>
        <p:spPr>
          <a:xfrm>
            <a:off x="5028585" y="393858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1609DB39-8F63-41C3-B643-1BDC84E5898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98742506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2" name="タイトル 1"/>
          <p:cNvSpPr>
            <a:spLocks noGrp="1"/>
          </p:cNvSpPr>
          <p:nvPr>
            <p:ph type="title"/>
          </p:nvPr>
        </p:nvSpPr>
        <p:spPr>
          <a:xfrm>
            <a:off x="743125" y="609600"/>
            <a:ext cx="8420101" cy="1143000"/>
          </a:xfrm>
        </p:spPr>
        <p:txBody>
          <a:bodyPr/>
          <a:lstStyle/>
          <a:p>
            <a:r>
              <a:rPr lang="ja-JP" altLang="en-US" smtClean="0"/>
              <a:t>マスタ タイトルの書式設定</a:t>
            </a:r>
            <a:endParaRPr lang="ja-JP" altLang="en-US"/>
          </a:p>
        </p:txBody>
      </p:sp>
      <p:sp>
        <p:nvSpPr>
          <p:cNvPr id="3" name="グラフ プレースホルダ 2"/>
          <p:cNvSpPr>
            <a:spLocks noGrp="1"/>
          </p:cNvSpPr>
          <p:nvPr>
            <p:ph type="chart" idx="1"/>
          </p:nvPr>
        </p:nvSpPr>
        <p:spPr>
          <a:xfrm>
            <a:off x="743125" y="1981200"/>
            <a:ext cx="8420101" cy="4114800"/>
          </a:xfrm>
        </p:spPr>
        <p:txBody>
          <a:bodyPr/>
          <a:lstStyle/>
          <a:p>
            <a:pPr lvl="0"/>
            <a:endParaRPr lang="ja-JP" altLang="en-US" noProof="0" smtClean="0"/>
          </a:p>
        </p:txBody>
      </p:sp>
      <p:sp>
        <p:nvSpPr>
          <p:cNvPr id="4" name="Rectangle 4"/>
          <p:cNvSpPr>
            <a:spLocks noGrp="1" noChangeArrowheads="1"/>
          </p:cNvSpPr>
          <p:nvPr>
            <p:ph type="dt" sz="half" idx="10"/>
          </p:nvPr>
        </p:nvSpPr>
        <p:spPr/>
        <p:txBody>
          <a:bodyPr/>
          <a:lstStyle>
            <a:lvl1pPr>
              <a:defRPr>
                <a:ea typeface="ＭＳ Ｐゴシック" pitchFamily="50" charset="-128"/>
              </a:defRPr>
            </a:lvl1pPr>
          </a:lstStyle>
          <a:p>
            <a:pPr>
              <a:defRPr/>
            </a:pPr>
            <a:endParaRPr lang="en-US" altLang="ja-JP">
              <a:solidFill>
                <a:srgbClr val="000000"/>
              </a:solidFill>
              <a:latin typeface="Times New Roman"/>
            </a:endParaRPr>
          </a:p>
        </p:txBody>
      </p:sp>
    </p:spTree>
    <p:extLst>
      <p:ext uri="{BB962C8B-B14F-4D97-AF65-F5344CB8AC3E}">
        <p14:creationId xmlns:p14="http://schemas.microsoft.com/office/powerpoint/2010/main" val="207912971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42950" y="609600"/>
            <a:ext cx="8420100" cy="114300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742950" y="1981200"/>
            <a:ext cx="8420100" cy="4114800"/>
          </a:xfrm>
        </p:spPr>
        <p:txBody>
          <a:bodyPr/>
          <a:lstStyle/>
          <a:p>
            <a:pPr lvl="0"/>
            <a:endParaRPr lang="ja-JP" alt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ltLang="ja-JP">
              <a:solidFill>
                <a:prstClr val="black"/>
              </a:solidFill>
            </a:endParaRPr>
          </a:p>
        </p:txBody>
      </p:sp>
      <p:sp>
        <p:nvSpPr>
          <p:cNvPr id="5" name="Rectangle 5"/>
          <p:cNvSpPr>
            <a:spLocks noGrp="1" noChangeArrowheads="1"/>
          </p:cNvSpPr>
          <p:nvPr>
            <p:ph type="ftr" sz="quarter" idx="11"/>
          </p:nvPr>
        </p:nvSpPr>
        <p:spPr>
          <a:xfrm>
            <a:off x="3384550" y="6356552"/>
            <a:ext cx="3136900" cy="365125"/>
          </a:xfrm>
          <a:prstGeom prst="rect">
            <a:avLst/>
          </a:prstGeom>
        </p:spPr>
        <p:txBody>
          <a:bodyPr/>
          <a:lstStyle>
            <a:lvl1pPr>
              <a:defRPr/>
            </a:lvl1pPr>
          </a:lstStyle>
          <a:p>
            <a:pPr algn="ctr" fontAlgn="base">
              <a:spcBef>
                <a:spcPct val="0"/>
              </a:spcBef>
              <a:spcAft>
                <a:spcPct val="0"/>
              </a:spcAft>
              <a:defRPr/>
            </a:pPr>
            <a:endParaRPr lang="en-US" altLang="ja-JP">
              <a:solidFill>
                <a:prstClr val="black"/>
              </a:solidFill>
            </a:endParaRPr>
          </a:p>
        </p:txBody>
      </p:sp>
      <p:sp>
        <p:nvSpPr>
          <p:cNvPr id="6" name="Rectangle 6"/>
          <p:cNvSpPr>
            <a:spLocks noGrp="1" noChangeArrowheads="1"/>
          </p:cNvSpPr>
          <p:nvPr>
            <p:ph type="sldNum" sz="quarter" idx="12"/>
          </p:nvPr>
        </p:nvSpPr>
        <p:spPr/>
        <p:txBody>
          <a:bodyPr/>
          <a:lstStyle>
            <a:lvl1pPr>
              <a:defRPr/>
            </a:lvl1pPr>
          </a:lstStyle>
          <a:p>
            <a:pPr>
              <a:defRPr/>
            </a:pPr>
            <a:fld id="{29935550-28AA-43C9-A826-27EBA092C9F3}"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16534593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 4"/>
          <p:cNvSpPr>
            <a:spLocks noGrp="1"/>
          </p:cNvSpPr>
          <p:nvPr>
            <p:ph type="ftr" sz="quarter" idx="11"/>
          </p:nvPr>
        </p:nvSpPr>
        <p:spPr>
          <a:xfrm>
            <a:off x="3384550" y="6356525"/>
            <a:ext cx="3136900" cy="365125"/>
          </a:xfrm>
          <a:prstGeom prst="rect">
            <a:avLst/>
          </a:prstGeom>
        </p:spPr>
        <p:txBody>
          <a:bodyPr/>
          <a:lstStyle/>
          <a:p>
            <a:pPr algn="ctr" fontAlgn="base">
              <a:spcBef>
                <a:spcPct val="0"/>
              </a:spcBef>
              <a:spcAft>
                <a:spcPct val="0"/>
              </a:spcAft>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D2F3A38-9BCB-4EAC-8028-262564C0E3C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1183275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39" y="274638"/>
            <a:ext cx="8914924" cy="1143000"/>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95656" y="1600214"/>
            <a:ext cx="4380431"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445"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5028445" y="393859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7" name="Rectangle 6"/>
          <p:cNvSpPr>
            <a:spLocks noGrp="1" noChangeArrowheads="1"/>
          </p:cNvSpPr>
          <p:nvPr>
            <p:ph type="sldNum" sz="quarter" idx="11"/>
          </p:nvPr>
        </p:nvSpPr>
        <p:spPr>
          <a:ln/>
        </p:spPr>
        <p:txBody>
          <a:bodyPr/>
          <a:lstStyle>
            <a:lvl1pPr>
              <a:defRPr/>
            </a:lvl1pPr>
          </a:lstStyle>
          <a:p>
            <a:pPr>
              <a:defRPr/>
            </a:pPr>
            <a:fld id="{2A53A6C1-5BA5-48E5-8DDF-06148DA9D57F}"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47735797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14" y="274653"/>
            <a:ext cx="8915400" cy="1143000"/>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95405" y="1600235"/>
            <a:ext cx="4375150"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78" y="1600235"/>
            <a:ext cx="4375150"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fontAlgn="base">
              <a:spcBef>
                <a:spcPct val="0"/>
              </a:spcBef>
              <a:spcAft>
                <a:spcPct val="0"/>
              </a:spcAft>
              <a:defRPr/>
            </a:lvl1pPr>
          </a:lstStyle>
          <a:p>
            <a:pPr>
              <a:defRPr/>
            </a:pPr>
            <a:endParaRPr lang="en-US" altLang="ja-JP" sz="1200">
              <a:solidFill>
                <a:prstClr val="black">
                  <a:tint val="75000"/>
                </a:prstClr>
              </a:solidFill>
              <a:latin typeface="Calibri"/>
              <a:ea typeface="ＭＳ Ｐゴシック"/>
            </a:endParaRPr>
          </a:p>
        </p:txBody>
      </p:sp>
      <p:sp>
        <p:nvSpPr>
          <p:cNvPr id="6" name="フッター プレースホルダ 5"/>
          <p:cNvSpPr>
            <a:spLocks noGrp="1"/>
          </p:cNvSpPr>
          <p:nvPr>
            <p:ph type="ftr" sz="quarter" idx="11"/>
          </p:nvPr>
        </p:nvSpPr>
        <p:spPr>
          <a:xfrm>
            <a:off x="3384591" y="6245225"/>
            <a:ext cx="3136820" cy="476250"/>
          </a:xfrm>
          <a:prstGeom prst="rect">
            <a:avLst/>
          </a:prstGeom>
        </p:spPr>
        <p:txBody>
          <a:bodyPr/>
          <a:lstStyle>
            <a:lvl1pPr fontAlgn="base">
              <a:spcBef>
                <a:spcPct val="0"/>
              </a:spcBef>
              <a:spcAft>
                <a:spcPct val="0"/>
              </a:spcAft>
              <a:defRPr>
                <a:solidFill>
                  <a:srgbClr val="000000"/>
                </a:solidFill>
                <a:latin typeface="Arial" charset="0"/>
                <a:ea typeface="ＭＳ Ｐゴシック" charset="-128"/>
              </a:defRPr>
            </a:lvl1pPr>
          </a:lstStyle>
          <a:p>
            <a:pPr algn="ctr">
              <a:defRPr/>
            </a:pPr>
            <a:endParaRPr lang="en-US" altLang="ja-JP" sz="1200"/>
          </a:p>
        </p:txBody>
      </p:sp>
      <p:sp>
        <p:nvSpPr>
          <p:cNvPr id="7" name="スライド番号プレースホルダ 6"/>
          <p:cNvSpPr>
            <a:spLocks noGrp="1"/>
          </p:cNvSpPr>
          <p:nvPr>
            <p:ph type="sldNum" sz="quarter" idx="12"/>
          </p:nvPr>
        </p:nvSpPr>
        <p:spPr>
          <a:xfrm>
            <a:off x="7634783" y="6624638"/>
            <a:ext cx="2310923" cy="476250"/>
          </a:xfrm>
        </p:spPr>
        <p:txBody>
          <a:bodyPr/>
          <a:lstStyle>
            <a:lvl1pPr fontAlgn="base">
              <a:spcBef>
                <a:spcPct val="0"/>
              </a:spcBef>
              <a:spcAft>
                <a:spcPct val="0"/>
              </a:spcAft>
              <a:defRPr/>
            </a:lvl1pPr>
          </a:lstStyle>
          <a:p>
            <a:pPr>
              <a:defRPr/>
            </a:pPr>
            <a:fld id="{C3ECE4D1-E922-49D0-B361-9DCD66DAF4A4}" type="slidenum">
              <a:rPr lang="en-US" altLang="ja-JP" sz="1200">
                <a:solidFill>
                  <a:prstClr val="black">
                    <a:tint val="75000"/>
                  </a:prstClr>
                </a:solidFill>
                <a:latin typeface="Calibri"/>
                <a:ea typeface="ＭＳ Ｐゴシック"/>
              </a:rPr>
              <a:pPr>
                <a:defRPr/>
              </a:pPr>
              <a:t>‹#›</a:t>
            </a:fld>
            <a:endParaRPr lang="en-US" altLang="ja-JP" sz="1200">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106103988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68"/>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66130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7A118BA-A901-486C-AEE5-FD9FD97C36F2}"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6709042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0000077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43"/>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086678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19"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7703508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3"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792136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7180090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1807645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90"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123803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64"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64"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64"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7820913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0649734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2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85421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287C64B-168B-4E66-A56A-65948E3F68BC}"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7585907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3369" y="2130706"/>
            <a:ext cx="8419385"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6684" y="3886200"/>
            <a:ext cx="693277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873560CB-A0A8-497E-B2DE-2511843E205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83688524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E8AE98F9-6224-40A8-BE36-A267DB43DC44}"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04304857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021" y="4407181"/>
            <a:ext cx="8419382"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021" y="2906713"/>
            <a:ext cx="8419382"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085C8620-37DA-409A-B571-C9BDC26EDD0A}"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91951458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686" y="160020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586" y="1600204"/>
            <a:ext cx="4382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F55BDAE3-74D3-4EDF-BEF7-6783607C1DC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2509606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538" y="1535113"/>
            <a:ext cx="4377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538" y="2174875"/>
            <a:ext cx="4377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685" y="1535113"/>
            <a:ext cx="437884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685" y="217487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328AA3AA-84A8-4B01-BD21-7136F5E79B10}"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6890601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2495B155-7965-4148-8132-E409FFE33B10}"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02690846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fld id="{92D081DB-5A9A-48CE-A852-EF5C7200A82E}"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43219299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37" y="273050"/>
            <a:ext cx="3259117"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57" y="273052"/>
            <a:ext cx="55382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37" y="1435102"/>
            <a:ext cx="325911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4A54EA3E-A293-4D2D-A1AB-19AC9CAA2B11}"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92553039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02" y="480060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02" y="612775"/>
            <a:ext cx="5944871"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002" y="5367338"/>
            <a:ext cx="5944871"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13BA7183-14E1-4553-B593-B529EEA0192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79186130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42F8C825-0271-456E-8059-6CD39DB3C57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723933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3045"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A0FC30D-5C63-4138-8F50-F96064209C89}"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225679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132" y="274639"/>
            <a:ext cx="2228334"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608" y="274639"/>
            <a:ext cx="6534116"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F961D659-E4B1-4A38-88A9-453DA42BF14F}"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84544789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541" y="274639"/>
            <a:ext cx="8914924"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50E366C1-A7EE-407E-A9FC-BE4BB522DB4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56438038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41" y="274638"/>
            <a:ext cx="8914924"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686" y="1600204"/>
            <a:ext cx="4380431"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586"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5028586" y="393858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7" name="Rectangle 6"/>
          <p:cNvSpPr>
            <a:spLocks noGrp="1" noChangeArrowheads="1"/>
          </p:cNvSpPr>
          <p:nvPr>
            <p:ph type="sldNum" sz="quarter" idx="11"/>
          </p:nvPr>
        </p:nvSpPr>
        <p:spPr>
          <a:ln/>
        </p:spPr>
        <p:txBody>
          <a:bodyPr/>
          <a:lstStyle>
            <a:lvl1pPr>
              <a:defRPr/>
            </a:lvl1pPr>
          </a:lstStyle>
          <a:p>
            <a:pPr>
              <a:defRPr/>
            </a:pPr>
            <a:fld id="{D74876F9-B218-4E52-A112-67930D133654}"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405292474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95541" y="274638"/>
            <a:ext cx="8914924"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quarter" idx="1"/>
          </p:nvPr>
        </p:nvSpPr>
        <p:spPr>
          <a:xfrm>
            <a:off x="495686" y="1600200"/>
            <a:ext cx="438043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586"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5686" y="3938589"/>
            <a:ext cx="438043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コンテンツ プレースホルダ 5"/>
          <p:cNvSpPr>
            <a:spLocks noGrp="1"/>
          </p:cNvSpPr>
          <p:nvPr>
            <p:ph sz="quarter" idx="4"/>
          </p:nvPr>
        </p:nvSpPr>
        <p:spPr>
          <a:xfrm>
            <a:off x="5028586" y="393858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1609DB39-8F63-41C3-B643-1BDC84E5898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67657798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2" name="タイトル 1"/>
          <p:cNvSpPr>
            <a:spLocks noGrp="1"/>
          </p:cNvSpPr>
          <p:nvPr>
            <p:ph type="title"/>
          </p:nvPr>
        </p:nvSpPr>
        <p:spPr>
          <a:xfrm>
            <a:off x="743113" y="609600"/>
            <a:ext cx="8420101" cy="1143000"/>
          </a:xfrm>
        </p:spPr>
        <p:txBody>
          <a:bodyPr/>
          <a:lstStyle/>
          <a:p>
            <a:r>
              <a:rPr lang="ja-JP" altLang="en-US" smtClean="0"/>
              <a:t>マスタ タイトルの書式設定</a:t>
            </a:r>
            <a:endParaRPr lang="ja-JP" altLang="en-US"/>
          </a:p>
        </p:txBody>
      </p:sp>
      <p:sp>
        <p:nvSpPr>
          <p:cNvPr id="3" name="グラフ プレースホルダ 2"/>
          <p:cNvSpPr>
            <a:spLocks noGrp="1"/>
          </p:cNvSpPr>
          <p:nvPr>
            <p:ph type="chart" idx="1"/>
          </p:nvPr>
        </p:nvSpPr>
        <p:spPr>
          <a:xfrm>
            <a:off x="743113" y="1981200"/>
            <a:ext cx="8420101" cy="4114800"/>
          </a:xfrm>
        </p:spPr>
        <p:txBody>
          <a:bodyPr/>
          <a:lstStyle/>
          <a:p>
            <a:pPr lvl="0"/>
            <a:endParaRPr lang="ja-JP" altLang="en-US" noProof="0" smtClean="0"/>
          </a:p>
        </p:txBody>
      </p:sp>
      <p:sp>
        <p:nvSpPr>
          <p:cNvPr id="4" name="Rectangle 4"/>
          <p:cNvSpPr>
            <a:spLocks noGrp="1" noChangeArrowheads="1"/>
          </p:cNvSpPr>
          <p:nvPr>
            <p:ph type="dt" sz="half" idx="10"/>
          </p:nvPr>
        </p:nvSpPr>
        <p:spPr/>
        <p:txBody>
          <a:bodyPr/>
          <a:lstStyle>
            <a:lvl1pPr>
              <a:defRPr>
                <a:ea typeface="ＭＳ Ｐゴシック" pitchFamily="50" charset="-128"/>
              </a:defRPr>
            </a:lvl1pPr>
          </a:lstStyle>
          <a:p>
            <a:pPr>
              <a:defRPr/>
            </a:pPr>
            <a:endParaRPr lang="en-US" altLang="ja-JP">
              <a:solidFill>
                <a:srgbClr val="000000"/>
              </a:solidFill>
              <a:latin typeface="Times New Roman"/>
            </a:endParaRPr>
          </a:p>
        </p:txBody>
      </p:sp>
    </p:spTree>
    <p:extLst>
      <p:ext uri="{BB962C8B-B14F-4D97-AF65-F5344CB8AC3E}">
        <p14:creationId xmlns:p14="http://schemas.microsoft.com/office/powerpoint/2010/main" val="378328740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42950" y="609600"/>
            <a:ext cx="8420100" cy="114300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742950" y="1981200"/>
            <a:ext cx="8420100" cy="4114800"/>
          </a:xfrm>
        </p:spPr>
        <p:txBody>
          <a:bodyPr/>
          <a:lstStyle/>
          <a:p>
            <a:pPr lvl="0"/>
            <a:endParaRPr lang="ja-JP" alt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ltLang="ja-JP">
              <a:solidFill>
                <a:prstClr val="black"/>
              </a:solidFill>
            </a:endParaRPr>
          </a:p>
        </p:txBody>
      </p:sp>
      <p:sp>
        <p:nvSpPr>
          <p:cNvPr id="5" name="Rectangle 5"/>
          <p:cNvSpPr>
            <a:spLocks noGrp="1" noChangeArrowheads="1"/>
          </p:cNvSpPr>
          <p:nvPr>
            <p:ph type="ftr" sz="quarter" idx="11"/>
          </p:nvPr>
        </p:nvSpPr>
        <p:spPr>
          <a:xfrm>
            <a:off x="3384550" y="6356520"/>
            <a:ext cx="3136900" cy="365125"/>
          </a:xfrm>
          <a:prstGeom prst="rect">
            <a:avLst/>
          </a:prstGeom>
        </p:spPr>
        <p:txBody>
          <a:bodyPr/>
          <a:lstStyle>
            <a:lvl1pPr>
              <a:defRPr/>
            </a:lvl1pPr>
          </a:lstStyle>
          <a:p>
            <a:pPr algn="ctr" fontAlgn="base">
              <a:spcBef>
                <a:spcPct val="0"/>
              </a:spcBef>
              <a:spcAft>
                <a:spcPct val="0"/>
              </a:spcAft>
              <a:defRPr/>
            </a:pPr>
            <a:endParaRPr lang="en-US" altLang="ja-JP">
              <a:solidFill>
                <a:prstClr val="black"/>
              </a:solidFill>
            </a:endParaRPr>
          </a:p>
        </p:txBody>
      </p:sp>
      <p:sp>
        <p:nvSpPr>
          <p:cNvPr id="6" name="Rectangle 6"/>
          <p:cNvSpPr>
            <a:spLocks noGrp="1" noChangeArrowheads="1"/>
          </p:cNvSpPr>
          <p:nvPr>
            <p:ph type="sldNum" sz="quarter" idx="12"/>
          </p:nvPr>
        </p:nvSpPr>
        <p:spPr/>
        <p:txBody>
          <a:bodyPr/>
          <a:lstStyle>
            <a:lvl1pPr>
              <a:defRPr/>
            </a:lvl1pPr>
          </a:lstStyle>
          <a:p>
            <a:pPr>
              <a:defRPr/>
            </a:pPr>
            <a:fld id="{29935550-28AA-43C9-A826-27EBA092C9F3}"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17625201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 4"/>
          <p:cNvSpPr>
            <a:spLocks noGrp="1"/>
          </p:cNvSpPr>
          <p:nvPr>
            <p:ph type="ftr" sz="quarter" idx="11"/>
          </p:nvPr>
        </p:nvSpPr>
        <p:spPr>
          <a:xfrm>
            <a:off x="3384550" y="6356493"/>
            <a:ext cx="3136900" cy="365125"/>
          </a:xfrm>
          <a:prstGeom prst="rect">
            <a:avLst/>
          </a:prstGeom>
        </p:spPr>
        <p:txBody>
          <a:bodyPr/>
          <a:lstStyle/>
          <a:p>
            <a:pPr algn="ctr" fontAlgn="base">
              <a:spcBef>
                <a:spcPct val="0"/>
              </a:spcBef>
              <a:spcAft>
                <a:spcPct val="0"/>
              </a:spcAft>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D2F3A38-9BCB-4EAC-8028-262564C0E3C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5149733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39" y="274638"/>
            <a:ext cx="8914924" cy="1143000"/>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95640" y="1600214"/>
            <a:ext cx="4380431"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28445" y="1600200"/>
            <a:ext cx="4382021"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5028445" y="3938599"/>
            <a:ext cx="4382021"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7" name="Rectangle 6"/>
          <p:cNvSpPr>
            <a:spLocks noGrp="1" noChangeArrowheads="1"/>
          </p:cNvSpPr>
          <p:nvPr>
            <p:ph type="sldNum" sz="quarter" idx="11"/>
          </p:nvPr>
        </p:nvSpPr>
        <p:spPr>
          <a:ln/>
        </p:spPr>
        <p:txBody>
          <a:bodyPr/>
          <a:lstStyle>
            <a:lvl1pPr>
              <a:defRPr/>
            </a:lvl1pPr>
          </a:lstStyle>
          <a:p>
            <a:pPr>
              <a:defRPr/>
            </a:pPr>
            <a:fld id="{2A53A6C1-5BA5-48E5-8DDF-06148DA9D57F}"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412436638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14" y="274653"/>
            <a:ext cx="8915400" cy="1143000"/>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95397" y="1600235"/>
            <a:ext cx="4375150"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78" y="1600235"/>
            <a:ext cx="4375150"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fontAlgn="base">
              <a:spcBef>
                <a:spcPct val="0"/>
              </a:spcBef>
              <a:spcAft>
                <a:spcPct val="0"/>
              </a:spcAft>
              <a:defRPr/>
            </a:lvl1pPr>
          </a:lstStyle>
          <a:p>
            <a:pPr>
              <a:defRPr/>
            </a:pPr>
            <a:endParaRPr lang="en-US" altLang="ja-JP" sz="1200">
              <a:solidFill>
                <a:prstClr val="black">
                  <a:tint val="75000"/>
                </a:prstClr>
              </a:solidFill>
              <a:latin typeface="Calibri"/>
              <a:ea typeface="ＭＳ Ｐゴシック"/>
            </a:endParaRPr>
          </a:p>
        </p:txBody>
      </p:sp>
      <p:sp>
        <p:nvSpPr>
          <p:cNvPr id="6" name="フッター プレースホルダ 5"/>
          <p:cNvSpPr>
            <a:spLocks noGrp="1"/>
          </p:cNvSpPr>
          <p:nvPr>
            <p:ph type="ftr" sz="quarter" idx="11"/>
          </p:nvPr>
        </p:nvSpPr>
        <p:spPr>
          <a:xfrm>
            <a:off x="3384591" y="6245225"/>
            <a:ext cx="3136820" cy="476250"/>
          </a:xfrm>
          <a:prstGeom prst="rect">
            <a:avLst/>
          </a:prstGeom>
        </p:spPr>
        <p:txBody>
          <a:bodyPr/>
          <a:lstStyle>
            <a:lvl1pPr fontAlgn="base">
              <a:spcBef>
                <a:spcPct val="0"/>
              </a:spcBef>
              <a:spcAft>
                <a:spcPct val="0"/>
              </a:spcAft>
              <a:defRPr>
                <a:solidFill>
                  <a:srgbClr val="000000"/>
                </a:solidFill>
                <a:latin typeface="Arial" charset="0"/>
                <a:ea typeface="ＭＳ Ｐゴシック" charset="-128"/>
              </a:defRPr>
            </a:lvl1pPr>
          </a:lstStyle>
          <a:p>
            <a:pPr algn="ctr">
              <a:defRPr/>
            </a:pPr>
            <a:endParaRPr lang="en-US" altLang="ja-JP" sz="1200"/>
          </a:p>
        </p:txBody>
      </p:sp>
      <p:sp>
        <p:nvSpPr>
          <p:cNvPr id="7" name="スライド番号プレースホルダ 6"/>
          <p:cNvSpPr>
            <a:spLocks noGrp="1"/>
          </p:cNvSpPr>
          <p:nvPr>
            <p:ph type="sldNum" sz="quarter" idx="12"/>
          </p:nvPr>
        </p:nvSpPr>
        <p:spPr>
          <a:xfrm>
            <a:off x="7634783" y="6624638"/>
            <a:ext cx="2310923" cy="476250"/>
          </a:xfrm>
        </p:spPr>
        <p:txBody>
          <a:bodyPr/>
          <a:lstStyle>
            <a:lvl1pPr fontAlgn="base">
              <a:spcBef>
                <a:spcPct val="0"/>
              </a:spcBef>
              <a:spcAft>
                <a:spcPct val="0"/>
              </a:spcAft>
              <a:defRPr/>
            </a:lvl1pPr>
          </a:lstStyle>
          <a:p>
            <a:pPr>
              <a:defRPr/>
            </a:pPr>
            <a:fld id="{C3ECE4D1-E922-49D0-B361-9DCD66DAF4A4}" type="slidenum">
              <a:rPr lang="en-US" altLang="ja-JP" sz="1200">
                <a:solidFill>
                  <a:prstClr val="black">
                    <a:tint val="75000"/>
                  </a:prstClr>
                </a:solidFill>
                <a:latin typeface="Calibri"/>
                <a:ea typeface="ＭＳ Ｐゴシック"/>
              </a:rPr>
              <a:pPr>
                <a:defRPr/>
              </a:pPr>
              <a:t>‹#›</a:t>
            </a:fld>
            <a:endParaRPr lang="en-US" altLang="ja-JP" sz="1200">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419832374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3356" y="2130680"/>
            <a:ext cx="8419385"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6671" y="3886200"/>
            <a:ext cx="693277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873560CB-A0A8-497E-B2DE-2511843E205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98138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7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7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4FBFF97-6454-49E1-8335-D2A65ED9B0F2}"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82114614"/>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E8AE98F9-6224-40A8-BE36-A267DB43DC44}"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87903940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021" y="4407155"/>
            <a:ext cx="8419382"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021" y="2906713"/>
            <a:ext cx="8419382"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085C8620-37DA-409A-B571-C9BDC26EDD0A}"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31465523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673" y="160020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573" y="1600204"/>
            <a:ext cx="4382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F55BDAE3-74D3-4EDF-BEF7-6783607C1DC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05485685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538" y="1535113"/>
            <a:ext cx="4377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538" y="2174875"/>
            <a:ext cx="4377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672" y="1535113"/>
            <a:ext cx="437884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672" y="217487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328AA3AA-84A8-4B01-BD21-7136F5E79B10}"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10931296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2495B155-7965-4148-8132-E409FFE33B10}"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808160304"/>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fld id="{92D081DB-5A9A-48CE-A852-EF5C7200A82E}"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26137707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37" y="273050"/>
            <a:ext cx="3259117"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44" y="273052"/>
            <a:ext cx="55382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37" y="1435102"/>
            <a:ext cx="325911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4A54EA3E-A293-4D2D-A1AB-19AC9CAA2B11}"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80095551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0989" y="480060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0989" y="612775"/>
            <a:ext cx="5944871"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0989" y="5367338"/>
            <a:ext cx="5944871"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13BA7183-14E1-4553-B593-B529EEA0192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65299626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42F8C825-0271-456E-8059-6CD39DB3C57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24783045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132" y="274639"/>
            <a:ext cx="2228334"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595" y="274639"/>
            <a:ext cx="6534116"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F961D659-E4B1-4A38-88A9-453DA42BF14F}"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132065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heme" Target="../theme/theme4.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slideLayout" Target="../slideLayouts/slideLayout5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slideLayout" Target="../slideLayouts/slideLayout56.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20" Type="http://schemas.openxmlformats.org/officeDocument/2006/relationships/theme" Target="../theme/theme5.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10" Type="http://schemas.openxmlformats.org/officeDocument/2006/relationships/slideLayout" Target="../slideLayouts/slideLayout49.xml"/><Relationship Id="rId19" Type="http://schemas.openxmlformats.org/officeDocument/2006/relationships/slideLayout" Target="../slideLayouts/slideLayout58.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6.xml"/><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theme" Target="../theme/theme6.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7.xml"/><Relationship Id="rId13" Type="http://schemas.openxmlformats.org/officeDocument/2006/relationships/slideLayout" Target="../slideLayouts/slideLayout82.xml"/><Relationship Id="rId18" Type="http://schemas.openxmlformats.org/officeDocument/2006/relationships/slideLayout" Target="../slideLayouts/slideLayout87.xml"/><Relationship Id="rId3" Type="http://schemas.openxmlformats.org/officeDocument/2006/relationships/slideLayout" Target="../slideLayouts/slideLayout72.xml"/><Relationship Id="rId7" Type="http://schemas.openxmlformats.org/officeDocument/2006/relationships/slideLayout" Target="../slideLayouts/slideLayout76.xml"/><Relationship Id="rId12" Type="http://schemas.openxmlformats.org/officeDocument/2006/relationships/slideLayout" Target="../slideLayouts/slideLayout81.xml"/><Relationship Id="rId17" Type="http://schemas.openxmlformats.org/officeDocument/2006/relationships/slideLayout" Target="../slideLayouts/slideLayout86.xml"/><Relationship Id="rId2" Type="http://schemas.openxmlformats.org/officeDocument/2006/relationships/slideLayout" Target="../slideLayouts/slideLayout71.xml"/><Relationship Id="rId16" Type="http://schemas.openxmlformats.org/officeDocument/2006/relationships/slideLayout" Target="../slideLayouts/slideLayout85.xml"/><Relationship Id="rId20" Type="http://schemas.openxmlformats.org/officeDocument/2006/relationships/theme" Target="../theme/theme7.xml"/><Relationship Id="rId1" Type="http://schemas.openxmlformats.org/officeDocument/2006/relationships/slideLayout" Target="../slideLayouts/slideLayout70.xml"/><Relationship Id="rId6" Type="http://schemas.openxmlformats.org/officeDocument/2006/relationships/slideLayout" Target="../slideLayouts/slideLayout75.xml"/><Relationship Id="rId11" Type="http://schemas.openxmlformats.org/officeDocument/2006/relationships/slideLayout" Target="../slideLayouts/slideLayout80.xml"/><Relationship Id="rId5" Type="http://schemas.openxmlformats.org/officeDocument/2006/relationships/slideLayout" Target="../slideLayouts/slideLayout74.xml"/><Relationship Id="rId15" Type="http://schemas.openxmlformats.org/officeDocument/2006/relationships/slideLayout" Target="../slideLayouts/slideLayout84.xml"/><Relationship Id="rId10" Type="http://schemas.openxmlformats.org/officeDocument/2006/relationships/slideLayout" Target="../slideLayouts/slideLayout79.xml"/><Relationship Id="rId19" Type="http://schemas.openxmlformats.org/officeDocument/2006/relationships/slideLayout" Target="../slideLayouts/slideLayout88.xml"/><Relationship Id="rId4" Type="http://schemas.openxmlformats.org/officeDocument/2006/relationships/slideLayout" Target="../slideLayouts/slideLayout73.xml"/><Relationship Id="rId9" Type="http://schemas.openxmlformats.org/officeDocument/2006/relationships/slideLayout" Target="../slideLayouts/slideLayout78.xml"/><Relationship Id="rId14" Type="http://schemas.openxmlformats.org/officeDocument/2006/relationships/slideLayout" Target="../slideLayouts/slideLayout83.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slideLayout" Target="../slideLayouts/slideLayout101.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slideLayout" Target="../slideLayouts/slideLayout100.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5" Type="http://schemas.openxmlformats.org/officeDocument/2006/relationships/theme" Target="../theme/theme8.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 Id="rId14" Type="http://schemas.openxmlformats.org/officeDocument/2006/relationships/slideLayout" Target="../slideLayouts/slideLayout102.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10.xml"/><Relationship Id="rId13" Type="http://schemas.openxmlformats.org/officeDocument/2006/relationships/theme" Target="../theme/theme9.xml"/><Relationship Id="rId3" Type="http://schemas.openxmlformats.org/officeDocument/2006/relationships/slideLayout" Target="../slideLayouts/slideLayout105.xml"/><Relationship Id="rId7" Type="http://schemas.openxmlformats.org/officeDocument/2006/relationships/slideLayout" Target="../slideLayouts/slideLayout109.xml"/><Relationship Id="rId12" Type="http://schemas.openxmlformats.org/officeDocument/2006/relationships/slideLayout" Target="../slideLayouts/slideLayout114.xml"/><Relationship Id="rId2" Type="http://schemas.openxmlformats.org/officeDocument/2006/relationships/slideLayout" Target="../slideLayouts/slideLayout104.xml"/><Relationship Id="rId1" Type="http://schemas.openxmlformats.org/officeDocument/2006/relationships/slideLayout" Target="../slideLayouts/slideLayout103.xml"/><Relationship Id="rId6" Type="http://schemas.openxmlformats.org/officeDocument/2006/relationships/slideLayout" Target="../slideLayouts/slideLayout108.xml"/><Relationship Id="rId11" Type="http://schemas.openxmlformats.org/officeDocument/2006/relationships/slideLayout" Target="../slideLayouts/slideLayout113.xml"/><Relationship Id="rId5" Type="http://schemas.openxmlformats.org/officeDocument/2006/relationships/slideLayout" Target="../slideLayouts/slideLayout107.xml"/><Relationship Id="rId10" Type="http://schemas.openxmlformats.org/officeDocument/2006/relationships/slideLayout" Target="../slideLayouts/slideLayout112.xml"/><Relationship Id="rId4" Type="http://schemas.openxmlformats.org/officeDocument/2006/relationships/slideLayout" Target="../slideLayouts/slideLayout106.xml"/><Relationship Id="rId9" Type="http://schemas.openxmlformats.org/officeDocument/2006/relationships/slideLayout" Target="../slideLayouts/slideLayout1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39" y="635650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D78D38-B2F4-4E2B-9C3B-04BFE35C7B55}"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50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50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86084242"/>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8"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8" y="1600205"/>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74" y="635656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778C29-DE30-4949-AFDE-E47B221AC444}"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56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651807" y="6554905"/>
            <a:ext cx="2311400" cy="365125"/>
          </a:xfrm>
          <a:prstGeom prst="rect">
            <a:avLst/>
          </a:prstGeom>
        </p:spPr>
        <p:txBody>
          <a:bodyPr vert="horz" lIns="91440" tIns="45720" rIns="91440" bIns="45720" rtlCol="0" anchor="ctr"/>
          <a:lstStyle>
            <a:lvl1pPr algn="r">
              <a:defRPr sz="2000">
                <a:solidFill>
                  <a:schemeClr val="tx1"/>
                </a:solidFill>
                <a:ea typeface="ＤＨＰ平成ゴシックW5" pitchFamily="2" charset="-128"/>
              </a:defRPr>
            </a:lvl1pPr>
          </a:lstStyle>
          <a:p>
            <a:fld id="{32927FFD-3D24-4EC2-AEC8-E83A8D96C0A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936304438"/>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25" y="635647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1EC557-6EBF-4D01-836E-3804107231E6}"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47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47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57994779"/>
      </p:ext>
    </p:extLst>
  </p:cSld>
  <p:clrMap bg1="lt1" tx1="dk1" bg2="lt2" tx2="dk2" accent1="accent1" accent2="accent2" accent3="accent3" accent4="accent4" accent5="accent5" accent6="accent6" hlink="hlink" folHlink="folHlink"/>
  <p:sldLayoutIdLst>
    <p:sldLayoutId id="2147483916" r:id="rId1"/>
    <p:sldLayoutId id="2147483953" r:id="rId2"/>
    <p:sldLayoutId id="2147483954" r:id="rId3"/>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95541" y="274638"/>
            <a:ext cx="8914924"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3075" name="Rectangle 3"/>
          <p:cNvSpPr>
            <a:spLocks noGrp="1" noChangeArrowheads="1"/>
          </p:cNvSpPr>
          <p:nvPr>
            <p:ph type="body" idx="1"/>
          </p:nvPr>
        </p:nvSpPr>
        <p:spPr bwMode="auto">
          <a:xfrm>
            <a:off x="495541" y="1600204"/>
            <a:ext cx="8914924"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66" y="6245225"/>
            <a:ext cx="231092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pitchFamily="34" charset="0"/>
                <a:ea typeface="ＭＳ Ｐゴシック" pitchFamily="50" charset="-128"/>
              </a:defRPr>
            </a:lvl1pPr>
          </a:lstStyle>
          <a:p>
            <a:pPr fontAlgn="base">
              <a:spcBef>
                <a:spcPct val="0"/>
              </a:spcBef>
              <a:spcAft>
                <a:spcPct val="0"/>
              </a:spcAft>
              <a:defRPr/>
            </a:pPr>
            <a:endParaRPr lang="en-US" altLang="ja-JP">
              <a:solidFill>
                <a:prstClr val="black"/>
              </a:solidFill>
            </a:endParaRPr>
          </a:p>
        </p:txBody>
      </p:sp>
      <p:sp>
        <p:nvSpPr>
          <p:cNvPr id="1030" name="Rectangle 6"/>
          <p:cNvSpPr>
            <a:spLocks noGrp="1" noChangeArrowheads="1"/>
          </p:cNvSpPr>
          <p:nvPr>
            <p:ph type="sldNum" sz="quarter" idx="4"/>
          </p:nvPr>
        </p:nvSpPr>
        <p:spPr bwMode="auto">
          <a:xfrm>
            <a:off x="506818" y="6597650"/>
            <a:ext cx="9399343"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ea typeface="ＭＳ Ｐゴシック" pitchFamily="50" charset="-128"/>
              </a:defRPr>
            </a:lvl1pPr>
          </a:lstStyle>
          <a:p>
            <a:pPr fontAlgn="base">
              <a:spcBef>
                <a:spcPct val="0"/>
              </a:spcBef>
              <a:spcAft>
                <a:spcPct val="0"/>
              </a:spcAft>
              <a:defRPr/>
            </a:pPr>
            <a:fld id="{9F1E9101-4EBD-498E-BF9F-EE343D380E15}" type="slidenum">
              <a:rPr lang="en-US" altLang="ja-JP">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1840691437"/>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 id="2147483929" r:id="rId12"/>
    <p:sldLayoutId id="2147483930" r:id="rId13"/>
    <p:sldLayoutId id="2147483931" r:id="rId14"/>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5pPr>
      <a:lvl6pPr marL="457200" algn="ctr" rtl="0" fontAlgn="base">
        <a:spcBef>
          <a:spcPct val="0"/>
        </a:spcBef>
        <a:spcAft>
          <a:spcPct val="0"/>
        </a:spcAft>
        <a:defRPr kumimoji="1" sz="4400">
          <a:solidFill>
            <a:schemeClr val="tx2"/>
          </a:solidFill>
          <a:latin typeface="Arial" pitchFamily="34" charset="0"/>
          <a:ea typeface="ＭＳ Ｐゴシック" pitchFamily="50" charset="-128"/>
        </a:defRPr>
      </a:lvl6pPr>
      <a:lvl7pPr marL="914400" algn="ctr" rtl="0" fontAlgn="base">
        <a:spcBef>
          <a:spcPct val="0"/>
        </a:spcBef>
        <a:spcAft>
          <a:spcPct val="0"/>
        </a:spcAft>
        <a:defRPr kumimoji="1" sz="4400">
          <a:solidFill>
            <a:schemeClr val="tx2"/>
          </a:solidFill>
          <a:latin typeface="Arial" pitchFamily="34" charset="0"/>
          <a:ea typeface="ＭＳ Ｐゴシック" pitchFamily="50" charset="-128"/>
        </a:defRPr>
      </a:lvl7pPr>
      <a:lvl8pPr marL="1371600" algn="ctr" rtl="0" fontAlgn="base">
        <a:spcBef>
          <a:spcPct val="0"/>
        </a:spcBef>
        <a:spcAft>
          <a:spcPct val="0"/>
        </a:spcAft>
        <a:defRPr kumimoji="1" sz="4400">
          <a:solidFill>
            <a:schemeClr val="tx2"/>
          </a:solidFill>
          <a:latin typeface="Arial" pitchFamily="34" charset="0"/>
          <a:ea typeface="ＭＳ Ｐゴシック" pitchFamily="50" charset="-128"/>
        </a:defRPr>
      </a:lvl8pPr>
      <a:lvl9pPr marL="1828800" algn="ctr" rtl="0" fontAlgn="base">
        <a:spcBef>
          <a:spcPct val="0"/>
        </a:spcBef>
        <a:spcAft>
          <a:spcPct val="0"/>
        </a:spcAft>
        <a:defRPr kumimoji="1" sz="44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95541" y="274638"/>
            <a:ext cx="8914924"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3075" name="Rectangle 3"/>
          <p:cNvSpPr>
            <a:spLocks noGrp="1" noChangeArrowheads="1"/>
          </p:cNvSpPr>
          <p:nvPr>
            <p:ph type="body" idx="1"/>
          </p:nvPr>
        </p:nvSpPr>
        <p:spPr bwMode="auto">
          <a:xfrm>
            <a:off x="495541" y="1600204"/>
            <a:ext cx="8914924"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66" y="6245225"/>
            <a:ext cx="231092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pitchFamily="34" charset="0"/>
                <a:ea typeface="ＭＳ Ｐゴシック" pitchFamily="50" charset="-128"/>
              </a:defRPr>
            </a:lvl1pPr>
          </a:lstStyle>
          <a:p>
            <a:pPr fontAlgn="base">
              <a:spcBef>
                <a:spcPct val="0"/>
              </a:spcBef>
              <a:spcAft>
                <a:spcPct val="0"/>
              </a:spcAft>
              <a:defRPr/>
            </a:pPr>
            <a:endParaRPr lang="en-US" altLang="ja-JP">
              <a:solidFill>
                <a:prstClr val="black"/>
              </a:solidFill>
            </a:endParaRPr>
          </a:p>
        </p:txBody>
      </p:sp>
      <p:sp>
        <p:nvSpPr>
          <p:cNvPr id="1030" name="Rectangle 6"/>
          <p:cNvSpPr>
            <a:spLocks noGrp="1" noChangeArrowheads="1"/>
          </p:cNvSpPr>
          <p:nvPr>
            <p:ph type="sldNum" sz="quarter" idx="4"/>
          </p:nvPr>
        </p:nvSpPr>
        <p:spPr bwMode="auto">
          <a:xfrm>
            <a:off x="506819" y="6597650"/>
            <a:ext cx="9399343"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ea typeface="ＭＳ Ｐゴシック" pitchFamily="50" charset="-128"/>
              </a:defRPr>
            </a:lvl1pPr>
          </a:lstStyle>
          <a:p>
            <a:pPr fontAlgn="base">
              <a:spcBef>
                <a:spcPct val="0"/>
              </a:spcBef>
              <a:spcAft>
                <a:spcPct val="0"/>
              </a:spcAft>
              <a:defRPr/>
            </a:pPr>
            <a:fld id="{9F1E9101-4EBD-498E-BF9F-EE343D380E15}" type="slidenum">
              <a:rPr lang="en-US" altLang="ja-JP">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312327169"/>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39" r:id="rId7"/>
    <p:sldLayoutId id="2147483940" r:id="rId8"/>
    <p:sldLayoutId id="2147483941" r:id="rId9"/>
    <p:sldLayoutId id="2147483942" r:id="rId10"/>
    <p:sldLayoutId id="2147483943" r:id="rId11"/>
    <p:sldLayoutId id="2147483944" r:id="rId12"/>
    <p:sldLayoutId id="2147483945" r:id="rId13"/>
    <p:sldLayoutId id="2147483946" r:id="rId14"/>
    <p:sldLayoutId id="2147483947" r:id="rId15"/>
    <p:sldLayoutId id="2147483948" r:id="rId16"/>
    <p:sldLayoutId id="2147483949" r:id="rId17"/>
    <p:sldLayoutId id="2147483950" r:id="rId18"/>
    <p:sldLayoutId id="2147483951" r:id="rId19"/>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5pPr>
      <a:lvl6pPr marL="457200" algn="ctr" rtl="0" fontAlgn="base">
        <a:spcBef>
          <a:spcPct val="0"/>
        </a:spcBef>
        <a:spcAft>
          <a:spcPct val="0"/>
        </a:spcAft>
        <a:defRPr kumimoji="1" sz="4400">
          <a:solidFill>
            <a:schemeClr val="tx2"/>
          </a:solidFill>
          <a:latin typeface="Arial" pitchFamily="34" charset="0"/>
          <a:ea typeface="ＭＳ Ｐゴシック" pitchFamily="50" charset="-128"/>
        </a:defRPr>
      </a:lvl6pPr>
      <a:lvl7pPr marL="914400" algn="ctr" rtl="0" fontAlgn="base">
        <a:spcBef>
          <a:spcPct val="0"/>
        </a:spcBef>
        <a:spcAft>
          <a:spcPct val="0"/>
        </a:spcAft>
        <a:defRPr kumimoji="1" sz="4400">
          <a:solidFill>
            <a:schemeClr val="tx2"/>
          </a:solidFill>
          <a:latin typeface="Arial" pitchFamily="34" charset="0"/>
          <a:ea typeface="ＭＳ Ｐゴシック" pitchFamily="50" charset="-128"/>
        </a:defRPr>
      </a:lvl7pPr>
      <a:lvl8pPr marL="1371600" algn="ctr" rtl="0" fontAlgn="base">
        <a:spcBef>
          <a:spcPct val="0"/>
        </a:spcBef>
        <a:spcAft>
          <a:spcPct val="0"/>
        </a:spcAft>
        <a:defRPr kumimoji="1" sz="4400">
          <a:solidFill>
            <a:schemeClr val="tx2"/>
          </a:solidFill>
          <a:latin typeface="Arial" pitchFamily="34" charset="0"/>
          <a:ea typeface="ＭＳ Ｐゴシック" pitchFamily="50" charset="-128"/>
        </a:defRPr>
      </a:lvl8pPr>
      <a:lvl9pPr marL="1828800" algn="ctr" rtl="0" fontAlgn="base">
        <a:spcBef>
          <a:spcPct val="0"/>
        </a:spcBef>
        <a:spcAft>
          <a:spcPct val="0"/>
        </a:spcAft>
        <a:defRPr kumimoji="1" sz="44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20" y="635639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DBD587-D09A-4A2E-B4F0-0D104D1575EA}"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9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9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B13750-B31B-46E4-B332-483FC9602A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92737476"/>
      </p:ext>
    </p:extLst>
  </p:cSld>
  <p:clrMap bg1="lt1" tx1="dk1" bg2="lt2" tx2="dk2" accent1="accent1" accent2="accent2" accent3="accent3" accent4="accent4" accent5="accent5" accent6="accent6" hlink="hlink" folHlink="folHlink"/>
  <p:sldLayoutIdLst>
    <p:sldLayoutId id="2147484017" r:id="rId1"/>
    <p:sldLayoutId id="2147484018" r:id="rId2"/>
    <p:sldLayoutId id="2147484019" r:id="rId3"/>
    <p:sldLayoutId id="2147484020" r:id="rId4"/>
    <p:sldLayoutId id="2147484021" r:id="rId5"/>
    <p:sldLayoutId id="2147484022" r:id="rId6"/>
    <p:sldLayoutId id="2147484023" r:id="rId7"/>
    <p:sldLayoutId id="2147484024" r:id="rId8"/>
    <p:sldLayoutId id="2147484025" r:id="rId9"/>
    <p:sldLayoutId id="2147484026" r:id="rId10"/>
    <p:sldLayoutId id="214748402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95541" y="274638"/>
            <a:ext cx="8914924"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3075" name="Rectangle 3"/>
          <p:cNvSpPr>
            <a:spLocks noGrp="1" noChangeArrowheads="1"/>
          </p:cNvSpPr>
          <p:nvPr>
            <p:ph type="body" idx="1"/>
          </p:nvPr>
        </p:nvSpPr>
        <p:spPr bwMode="auto">
          <a:xfrm>
            <a:off x="495541" y="1600204"/>
            <a:ext cx="8914924"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47" y="6245225"/>
            <a:ext cx="231092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pitchFamily="34" charset="0"/>
                <a:ea typeface="ＭＳ Ｐゴシック" pitchFamily="50" charset="-128"/>
              </a:defRPr>
            </a:lvl1pPr>
          </a:lstStyle>
          <a:p>
            <a:pPr fontAlgn="base">
              <a:spcBef>
                <a:spcPct val="0"/>
              </a:spcBef>
              <a:spcAft>
                <a:spcPct val="0"/>
              </a:spcAft>
              <a:defRPr/>
            </a:pPr>
            <a:endParaRPr lang="en-US" altLang="ja-JP">
              <a:solidFill>
                <a:prstClr val="black"/>
              </a:solidFill>
            </a:endParaRPr>
          </a:p>
        </p:txBody>
      </p:sp>
      <p:sp>
        <p:nvSpPr>
          <p:cNvPr id="1030" name="Rectangle 6"/>
          <p:cNvSpPr>
            <a:spLocks noGrp="1" noChangeArrowheads="1"/>
          </p:cNvSpPr>
          <p:nvPr>
            <p:ph type="sldNum" sz="quarter" idx="4"/>
          </p:nvPr>
        </p:nvSpPr>
        <p:spPr bwMode="auto">
          <a:xfrm>
            <a:off x="506804" y="6597650"/>
            <a:ext cx="9399343"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ea typeface="ＭＳ Ｐゴシック" pitchFamily="50" charset="-128"/>
              </a:defRPr>
            </a:lvl1pPr>
          </a:lstStyle>
          <a:p>
            <a:pPr fontAlgn="base">
              <a:spcBef>
                <a:spcPct val="0"/>
              </a:spcBef>
              <a:spcAft>
                <a:spcPct val="0"/>
              </a:spcAft>
              <a:defRPr/>
            </a:pPr>
            <a:fld id="{9F1E9101-4EBD-498E-BF9F-EE343D380E15}" type="slidenum">
              <a:rPr lang="en-US" altLang="ja-JP">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843391384"/>
      </p:ext>
    </p:extLst>
  </p:cSld>
  <p:clrMap bg1="lt1" tx1="dk1" bg2="lt2" tx2="dk2" accent1="accent1" accent2="accent2" accent3="accent3" accent4="accent4" accent5="accent5" accent6="accent6" hlink="hlink" folHlink="folHlink"/>
  <p:sldLayoutIdLst>
    <p:sldLayoutId id="2147484029" r:id="rId1"/>
    <p:sldLayoutId id="2147484030" r:id="rId2"/>
    <p:sldLayoutId id="2147484031" r:id="rId3"/>
    <p:sldLayoutId id="2147484032" r:id="rId4"/>
    <p:sldLayoutId id="2147484033" r:id="rId5"/>
    <p:sldLayoutId id="2147484034" r:id="rId6"/>
    <p:sldLayoutId id="2147484035" r:id="rId7"/>
    <p:sldLayoutId id="2147484036" r:id="rId8"/>
    <p:sldLayoutId id="2147484037" r:id="rId9"/>
    <p:sldLayoutId id="2147484038" r:id="rId10"/>
    <p:sldLayoutId id="2147484039" r:id="rId11"/>
    <p:sldLayoutId id="2147484040" r:id="rId12"/>
    <p:sldLayoutId id="2147484041" r:id="rId13"/>
    <p:sldLayoutId id="2147484042" r:id="rId14"/>
    <p:sldLayoutId id="2147484043" r:id="rId15"/>
    <p:sldLayoutId id="2147484044" r:id="rId16"/>
    <p:sldLayoutId id="2147484045" r:id="rId17"/>
    <p:sldLayoutId id="2147484046" r:id="rId18"/>
    <p:sldLayoutId id="2147484047" r:id="rId19"/>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5pPr>
      <a:lvl6pPr marL="457200" algn="ctr" rtl="0" fontAlgn="base">
        <a:spcBef>
          <a:spcPct val="0"/>
        </a:spcBef>
        <a:spcAft>
          <a:spcPct val="0"/>
        </a:spcAft>
        <a:defRPr kumimoji="1" sz="4400">
          <a:solidFill>
            <a:schemeClr val="tx2"/>
          </a:solidFill>
          <a:latin typeface="Arial" pitchFamily="34" charset="0"/>
          <a:ea typeface="ＭＳ Ｐゴシック" pitchFamily="50" charset="-128"/>
        </a:defRPr>
      </a:lvl6pPr>
      <a:lvl7pPr marL="914400" algn="ctr" rtl="0" fontAlgn="base">
        <a:spcBef>
          <a:spcPct val="0"/>
        </a:spcBef>
        <a:spcAft>
          <a:spcPct val="0"/>
        </a:spcAft>
        <a:defRPr kumimoji="1" sz="4400">
          <a:solidFill>
            <a:schemeClr val="tx2"/>
          </a:solidFill>
          <a:latin typeface="Arial" pitchFamily="34" charset="0"/>
          <a:ea typeface="ＭＳ Ｐゴシック" pitchFamily="50" charset="-128"/>
        </a:defRPr>
      </a:lvl7pPr>
      <a:lvl8pPr marL="1371600" algn="ctr" rtl="0" fontAlgn="base">
        <a:spcBef>
          <a:spcPct val="0"/>
        </a:spcBef>
        <a:spcAft>
          <a:spcPct val="0"/>
        </a:spcAft>
        <a:defRPr kumimoji="1" sz="4400">
          <a:solidFill>
            <a:schemeClr val="tx2"/>
          </a:solidFill>
          <a:latin typeface="Arial" pitchFamily="34" charset="0"/>
          <a:ea typeface="ＭＳ Ｐゴシック" pitchFamily="50" charset="-128"/>
        </a:defRPr>
      </a:lvl8pPr>
      <a:lvl9pPr marL="1828800" algn="ctr" rtl="0" fontAlgn="base">
        <a:spcBef>
          <a:spcPct val="0"/>
        </a:spcBef>
        <a:spcAft>
          <a:spcPct val="0"/>
        </a:spcAft>
        <a:defRPr kumimoji="1" sz="44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95541" y="274638"/>
            <a:ext cx="8914924"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3075" name="Rectangle 3"/>
          <p:cNvSpPr>
            <a:spLocks noGrp="1" noChangeArrowheads="1"/>
          </p:cNvSpPr>
          <p:nvPr>
            <p:ph type="body" idx="1"/>
          </p:nvPr>
        </p:nvSpPr>
        <p:spPr bwMode="auto">
          <a:xfrm>
            <a:off x="495541" y="1600204"/>
            <a:ext cx="8914924"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47" y="6245225"/>
            <a:ext cx="231092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pitchFamily="34" charset="0"/>
                <a:ea typeface="ＭＳ Ｐゴシック" pitchFamily="50" charset="-128"/>
              </a:defRPr>
            </a:lvl1pPr>
          </a:lstStyle>
          <a:p>
            <a:pPr fontAlgn="base">
              <a:spcBef>
                <a:spcPct val="0"/>
              </a:spcBef>
              <a:spcAft>
                <a:spcPct val="0"/>
              </a:spcAft>
              <a:defRPr/>
            </a:pPr>
            <a:endParaRPr lang="en-US" altLang="ja-JP">
              <a:solidFill>
                <a:prstClr val="black"/>
              </a:solidFill>
            </a:endParaRPr>
          </a:p>
        </p:txBody>
      </p:sp>
      <p:sp>
        <p:nvSpPr>
          <p:cNvPr id="1030" name="Rectangle 6"/>
          <p:cNvSpPr>
            <a:spLocks noGrp="1" noChangeArrowheads="1"/>
          </p:cNvSpPr>
          <p:nvPr>
            <p:ph type="sldNum" sz="quarter" idx="4"/>
          </p:nvPr>
        </p:nvSpPr>
        <p:spPr bwMode="auto">
          <a:xfrm>
            <a:off x="506791" y="6597650"/>
            <a:ext cx="9399343"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ea typeface="ＭＳ Ｐゴシック" pitchFamily="50" charset="-128"/>
              </a:defRPr>
            </a:lvl1pPr>
          </a:lstStyle>
          <a:p>
            <a:pPr fontAlgn="base">
              <a:spcBef>
                <a:spcPct val="0"/>
              </a:spcBef>
              <a:spcAft>
                <a:spcPct val="0"/>
              </a:spcAft>
              <a:defRPr/>
            </a:pPr>
            <a:fld id="{9F1E9101-4EBD-498E-BF9F-EE343D380E15}" type="slidenum">
              <a:rPr lang="en-US" altLang="ja-JP">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492058036"/>
      </p:ext>
    </p:extLst>
  </p:cSld>
  <p:clrMap bg1="lt1" tx1="dk1" bg2="lt2" tx2="dk2" accent1="accent1" accent2="accent2" accent3="accent3" accent4="accent4" accent5="accent5" accent6="accent6" hlink="hlink" folHlink="folHlink"/>
  <p:sldLayoutIdLst>
    <p:sldLayoutId id="2147484049" r:id="rId1"/>
    <p:sldLayoutId id="2147484050" r:id="rId2"/>
    <p:sldLayoutId id="2147484051" r:id="rId3"/>
    <p:sldLayoutId id="2147484052" r:id="rId4"/>
    <p:sldLayoutId id="2147484053" r:id="rId5"/>
    <p:sldLayoutId id="2147484054" r:id="rId6"/>
    <p:sldLayoutId id="2147484055" r:id="rId7"/>
    <p:sldLayoutId id="2147484056" r:id="rId8"/>
    <p:sldLayoutId id="2147484057" r:id="rId9"/>
    <p:sldLayoutId id="2147484058" r:id="rId10"/>
    <p:sldLayoutId id="2147484059" r:id="rId11"/>
    <p:sldLayoutId id="2147484060" r:id="rId12"/>
    <p:sldLayoutId id="2147484061" r:id="rId13"/>
    <p:sldLayoutId id="2147484062" r:id="rId14"/>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pitchFamily="34" charset="0"/>
          <a:ea typeface="ＭＳ Ｐゴシック" pitchFamily="50" charset="-128"/>
        </a:defRPr>
      </a:lvl5pPr>
      <a:lvl6pPr marL="457200" algn="ctr" rtl="0" fontAlgn="base">
        <a:spcBef>
          <a:spcPct val="0"/>
        </a:spcBef>
        <a:spcAft>
          <a:spcPct val="0"/>
        </a:spcAft>
        <a:defRPr kumimoji="1" sz="4400">
          <a:solidFill>
            <a:schemeClr val="tx2"/>
          </a:solidFill>
          <a:latin typeface="Arial" pitchFamily="34" charset="0"/>
          <a:ea typeface="ＭＳ Ｐゴシック" pitchFamily="50" charset="-128"/>
        </a:defRPr>
      </a:lvl6pPr>
      <a:lvl7pPr marL="914400" algn="ctr" rtl="0" fontAlgn="base">
        <a:spcBef>
          <a:spcPct val="0"/>
        </a:spcBef>
        <a:spcAft>
          <a:spcPct val="0"/>
        </a:spcAft>
        <a:defRPr kumimoji="1" sz="4400">
          <a:solidFill>
            <a:schemeClr val="tx2"/>
          </a:solidFill>
          <a:latin typeface="Arial" pitchFamily="34" charset="0"/>
          <a:ea typeface="ＭＳ Ｐゴシック" pitchFamily="50" charset="-128"/>
        </a:defRPr>
      </a:lvl7pPr>
      <a:lvl8pPr marL="1371600" algn="ctr" rtl="0" fontAlgn="base">
        <a:spcBef>
          <a:spcPct val="0"/>
        </a:spcBef>
        <a:spcAft>
          <a:spcPct val="0"/>
        </a:spcAft>
        <a:defRPr kumimoji="1" sz="4400">
          <a:solidFill>
            <a:schemeClr val="tx2"/>
          </a:solidFill>
          <a:latin typeface="Arial" pitchFamily="34" charset="0"/>
          <a:ea typeface="ＭＳ Ｐゴシック" pitchFamily="50" charset="-128"/>
        </a:defRPr>
      </a:lvl8pPr>
      <a:lvl9pPr marL="1828800" algn="ctr" rtl="0" fontAlgn="base">
        <a:spcBef>
          <a:spcPct val="0"/>
        </a:spcBef>
        <a:spcAft>
          <a:spcPct val="0"/>
        </a:spcAft>
        <a:defRPr kumimoji="1" sz="44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8"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8" y="1600205"/>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36" y="635649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9E41D-191E-450D-B23A-9B55CEEC4426}" type="datetime1">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49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651774" y="6554833"/>
            <a:ext cx="2311400" cy="365125"/>
          </a:xfrm>
          <a:prstGeom prst="rect">
            <a:avLst/>
          </a:prstGeom>
        </p:spPr>
        <p:txBody>
          <a:bodyPr vert="horz" lIns="91440" tIns="45720" rIns="91440" bIns="45720" rtlCol="0" anchor="ctr"/>
          <a:lstStyle>
            <a:lvl1pPr algn="r">
              <a:defRPr sz="2000">
                <a:solidFill>
                  <a:schemeClr val="tx1"/>
                </a:solidFill>
                <a:ea typeface="ＤＨＰ平成ゴシックW5" pitchFamily="2" charset="-128"/>
              </a:defRPr>
            </a:lvl1pPr>
          </a:lstStyle>
          <a:p>
            <a:fld id="{32927FFD-3D24-4EC2-AEC8-E83A8D96C0A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675749227"/>
      </p:ext>
    </p:extLst>
  </p:cSld>
  <p:clrMap bg1="lt1" tx1="dk1" bg2="lt2" tx2="dk2" accent1="accent1" accent2="accent2" accent3="accent3" accent4="accent4" accent5="accent5" accent6="accent6" hlink="hlink" folHlink="folHlink"/>
  <p:sldLayoutIdLst>
    <p:sldLayoutId id="2147484064" r:id="rId1"/>
    <p:sldLayoutId id="2147484065" r:id="rId2"/>
    <p:sldLayoutId id="2147484066" r:id="rId3"/>
    <p:sldLayoutId id="2147484067" r:id="rId4"/>
    <p:sldLayoutId id="2147484068" r:id="rId5"/>
    <p:sldLayoutId id="2147484069" r:id="rId6"/>
    <p:sldLayoutId id="2147484070" r:id="rId7"/>
    <p:sldLayoutId id="2147484071" r:id="rId8"/>
    <p:sldLayoutId id="2147484072" r:id="rId9"/>
    <p:sldLayoutId id="2147484073" r:id="rId10"/>
    <p:sldLayoutId id="2147484074" r:id="rId11"/>
    <p:sldLayoutId id="2147484075"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9.xml.rels><?xml version="1.0" encoding="UTF-8" standalone="yes"?>
<Relationships xmlns="http://schemas.openxmlformats.org/package/2006/relationships"><Relationship Id="rId8" Type="http://schemas.openxmlformats.org/officeDocument/2006/relationships/hyperlink" Target="http://www.mhlw.go.jp/topics/kaigo/yobou/torikumi_02.html" TargetMode="External"/><Relationship Id="rId13" Type="http://schemas.openxmlformats.org/officeDocument/2006/relationships/hyperlink" Target="http://www.mhlw.go.jp/topics/kaigo/index_yobou.html" TargetMode="External"/><Relationship Id="rId18" Type="http://schemas.openxmlformats.org/officeDocument/2006/relationships/image" Target="../media/image1.emf"/><Relationship Id="rId3" Type="http://schemas.openxmlformats.org/officeDocument/2006/relationships/hyperlink" Target="http://www.mhlw.go.jp/seisakunitsuite/bunya/hukushi_kaigo/kaigo_koureisha/yobou/jitsurei.html" TargetMode="External"/><Relationship Id="rId7" Type="http://schemas.openxmlformats.org/officeDocument/2006/relationships/hyperlink" Target="http://www.mhlw.go.jp/stf/seisakunitsuite/bunya/hukushi_kaigo/kaigo_koureisha/index.html" TargetMode="External"/><Relationship Id="rId12" Type="http://schemas.openxmlformats.org/officeDocument/2006/relationships/hyperlink" Target="http://www.mhlw.go.jp/seisakunitsuite/bunya/hukushi_kaigo/kaigo_koureisha/" TargetMode="External"/><Relationship Id="rId17" Type="http://schemas.openxmlformats.org/officeDocument/2006/relationships/hyperlink" Target="http://www.mhlw.go.jp/seisakunitsuite/bunya/hukushi_kaigo/kaigo_koureisha/chiiki-houkatsu/dl/link3-0-01.pdf" TargetMode="External"/><Relationship Id="rId2" Type="http://schemas.openxmlformats.org/officeDocument/2006/relationships/notesSlide" Target="../notesSlides/notesSlide2.xml"/><Relationship Id="rId16" Type="http://schemas.openxmlformats.org/officeDocument/2006/relationships/hyperlink" Target="http://www.hit-north.or.jp/houkokusyo/2013tiikihokatsu-shiryo.pdf" TargetMode="External"/><Relationship Id="rId20" Type="http://schemas.openxmlformats.org/officeDocument/2006/relationships/hyperlink" Target="http://www.kaigokensaku.jp/chiiki-houkatsu/" TargetMode="External"/><Relationship Id="rId1" Type="http://schemas.openxmlformats.org/officeDocument/2006/relationships/slideLayout" Target="../slideLayouts/slideLayout24.xml"/><Relationship Id="rId6" Type="http://schemas.openxmlformats.org/officeDocument/2006/relationships/hyperlink" Target="http://www.mhlw.go.jp/stf/seisakunitsuite/bunya/hukushi_kaigo/index.html" TargetMode="External"/><Relationship Id="rId11" Type="http://schemas.openxmlformats.org/officeDocument/2006/relationships/hyperlink" Target="http://www.mhlw.go.jp/seisakunitsuite/bunya/hukushi_kaigo/" TargetMode="External"/><Relationship Id="rId5" Type="http://schemas.openxmlformats.org/officeDocument/2006/relationships/hyperlink" Target="http://www.mhlw.go.jp/stf/seisakunitsuite/bunya/index.html" TargetMode="External"/><Relationship Id="rId15" Type="http://schemas.openxmlformats.org/officeDocument/2006/relationships/hyperlink" Target="http://www.mhlw.go.jp/seisakunitsuite/bunya/hukushi_kaigo/kaigo_koureisha/chiiki-houkatsu/dl/jirei.pdf" TargetMode="External"/><Relationship Id="rId10" Type="http://schemas.openxmlformats.org/officeDocument/2006/relationships/hyperlink" Target="http://www.mhlw.go.jp/seisakunitsuite/bunya/" TargetMode="External"/><Relationship Id="rId19" Type="http://schemas.openxmlformats.org/officeDocument/2006/relationships/hyperlink" Target="http://www.murc.jp/thinktank/rc/public_report/public_report_detail/koukai_130423" TargetMode="External"/><Relationship Id="rId4" Type="http://schemas.openxmlformats.org/officeDocument/2006/relationships/hyperlink" Target="http://www.mhlw.go.jp/seisakunitsuite/index.html" TargetMode="External"/><Relationship Id="rId9" Type="http://schemas.openxmlformats.org/officeDocument/2006/relationships/hyperlink" Target="http://www.mhlw.go.jp/seisakunitsuite/" TargetMode="External"/><Relationship Id="rId14" Type="http://schemas.openxmlformats.org/officeDocument/2006/relationships/hyperlink" Target="http://www.mhlw.go.jp/file/06-Seisakujouhou-12300000-Roukenkyoku/0000046377.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介護予防・日常生活支援総合事業</a:t>
            </a:r>
            <a:r>
              <a:rPr kumimoji="1" lang="en-US" altLang="ja-JP" dirty="0" smtClean="0"/>
              <a:t/>
            </a:r>
            <a:br>
              <a:rPr kumimoji="1" lang="en-US" altLang="ja-JP" dirty="0" smtClean="0"/>
            </a:br>
            <a:r>
              <a:rPr lang="ja-JP" altLang="en-US" dirty="0" smtClean="0"/>
              <a:t>ガイドライン案（概要）</a:t>
            </a:r>
            <a:endParaRPr kumimoji="1" lang="ja-JP" altLang="en-US" dirty="0"/>
          </a:p>
        </p:txBody>
      </p:sp>
      <p:sp>
        <p:nvSpPr>
          <p:cNvPr id="3" name="サブタイトル 2"/>
          <p:cNvSpPr>
            <a:spLocks noGrp="1"/>
          </p:cNvSpPr>
          <p:nvPr>
            <p:ph type="subTitle" idx="1"/>
          </p:nvPr>
        </p:nvSpPr>
        <p:spPr>
          <a:xfrm>
            <a:off x="1485901" y="3886200"/>
            <a:ext cx="6934200" cy="1415008"/>
          </a:xfrm>
        </p:spPr>
        <p:txBody>
          <a:bodyPr anchor="b"/>
          <a:lstStyle/>
          <a:p>
            <a:endParaRPr kumimoji="1" lang="en-US" altLang="ja-JP" dirty="0" smtClean="0">
              <a:solidFill>
                <a:schemeClr val="tx1"/>
              </a:solidFill>
            </a:endParaRPr>
          </a:p>
          <a:p>
            <a:r>
              <a:rPr lang="ja-JP" altLang="en-US" dirty="0">
                <a:solidFill>
                  <a:schemeClr val="tx1"/>
                </a:solidFill>
              </a:rPr>
              <a:t>厚生労働省老</a:t>
            </a:r>
            <a:r>
              <a:rPr lang="ja-JP" altLang="en-US" dirty="0" smtClean="0">
                <a:solidFill>
                  <a:schemeClr val="tx1"/>
                </a:solidFill>
              </a:rPr>
              <a:t>健局振興課</a:t>
            </a:r>
            <a:endParaRPr kumimoji="1" lang="ja-JP" altLang="en-US" dirty="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1540259499"/>
              </p:ext>
            </p:extLst>
          </p:nvPr>
        </p:nvGraphicFramePr>
        <p:xfrm>
          <a:off x="416496" y="5733256"/>
          <a:ext cx="9073008" cy="714375"/>
        </p:xfrm>
        <a:graphic>
          <a:graphicData uri="http://schemas.openxmlformats.org/drawingml/2006/table">
            <a:tbl>
              <a:tblPr firstRow="1" firstCol="1" bandRow="1">
                <a:tableStyleId>{5C22544A-7EE6-4342-B048-85BDC9FD1C3A}</a:tableStyleId>
              </a:tblPr>
              <a:tblGrid>
                <a:gridCol w="9073008"/>
              </a:tblGrid>
              <a:tr h="714375">
                <a:tc>
                  <a:txBody>
                    <a:bodyPr/>
                    <a:lstStyle/>
                    <a:p>
                      <a:pPr marL="165100" indent="-165100" algn="just">
                        <a:spcAft>
                          <a:spcPts val="0"/>
                        </a:spcAft>
                      </a:pPr>
                      <a:r>
                        <a:rPr lang="ja-JP" sz="1600" b="0" kern="100" dirty="0">
                          <a:solidFill>
                            <a:schemeClr val="tx1"/>
                          </a:solidFill>
                          <a:effectLst/>
                        </a:rPr>
                        <a:t>※　本案は、</a:t>
                      </a:r>
                      <a:r>
                        <a:rPr lang="ja-JP" sz="1600" b="0" kern="100" dirty="0" smtClean="0">
                          <a:solidFill>
                            <a:schemeClr val="tx1"/>
                          </a:solidFill>
                          <a:effectLst/>
                        </a:rPr>
                        <a:t>新しい</a:t>
                      </a:r>
                      <a:r>
                        <a:rPr lang="ja-JP" altLang="en-US" sz="1600" b="0" kern="100" dirty="0" smtClean="0">
                          <a:solidFill>
                            <a:schemeClr val="tx1"/>
                          </a:solidFill>
                          <a:effectLst/>
                        </a:rPr>
                        <a:t>介護予防・日常生活支援</a:t>
                      </a:r>
                      <a:r>
                        <a:rPr lang="ja-JP" sz="1600" b="0" kern="100" dirty="0" smtClean="0">
                          <a:solidFill>
                            <a:schemeClr val="tx1"/>
                          </a:solidFill>
                          <a:effectLst/>
                        </a:rPr>
                        <a:t>総合</a:t>
                      </a:r>
                      <a:r>
                        <a:rPr lang="ja-JP" sz="1600" b="0" kern="100" dirty="0">
                          <a:solidFill>
                            <a:schemeClr val="tx1"/>
                          </a:solidFill>
                          <a:effectLst/>
                        </a:rPr>
                        <a:t>事業について、①介護保険法に基づく厚生労働大臣が定める指針（大臣告示）と②その具体的取扱方針（通知）を含め、ガイドラインとして提示するもの。</a:t>
                      </a:r>
                      <a:endParaRPr lang="ja-JP" sz="1600" b="0" kern="100" dirty="0">
                        <a:solidFill>
                          <a:schemeClr val="tx1"/>
                        </a:solidFill>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テキスト ボックス 4"/>
          <p:cNvSpPr txBox="1"/>
          <p:nvPr/>
        </p:nvSpPr>
        <p:spPr>
          <a:xfrm>
            <a:off x="7257256" y="260648"/>
            <a:ext cx="2304256" cy="369332"/>
          </a:xfrm>
          <a:prstGeom prst="rect">
            <a:avLst/>
          </a:prstGeom>
          <a:noFill/>
          <a:ln>
            <a:solidFill>
              <a:schemeClr val="tx1"/>
            </a:solidFill>
          </a:ln>
        </p:spPr>
        <p:txBody>
          <a:bodyPr wrap="square" rtlCol="0">
            <a:spAutoFit/>
          </a:bodyPr>
          <a:lstStyle/>
          <a:p>
            <a:pPr algn="ctr"/>
            <a:r>
              <a:rPr kumimoji="1" lang="ja-JP" altLang="en-US" dirty="0" smtClean="0"/>
              <a:t>別紙資料１－１</a:t>
            </a:r>
            <a:endParaRPr kumimoji="1" lang="ja-JP" altLang="en-US" dirty="0"/>
          </a:p>
        </p:txBody>
      </p:sp>
      <p:sp>
        <p:nvSpPr>
          <p:cNvPr id="6" name="正方形/長方形 5"/>
          <p:cNvSpPr/>
          <p:nvPr/>
        </p:nvSpPr>
        <p:spPr>
          <a:xfrm rot="5400000">
            <a:off x="40650" y="6529318"/>
            <a:ext cx="2880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5</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260418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636912"/>
            <a:ext cx="9906000" cy="1143000"/>
          </a:xfrm>
        </p:spPr>
        <p:txBody>
          <a:bodyPr>
            <a:normAutofit/>
          </a:bodyPr>
          <a:lstStyle/>
          <a:p>
            <a:r>
              <a:rPr lang="ja-JP" altLang="en-US" sz="4800" dirty="0" smtClean="0"/>
              <a:t>第２　サービスの類型</a:t>
            </a:r>
            <a:endParaRPr kumimoji="1" lang="ja-JP" altLang="en-US" sz="4800" dirty="0">
              <a:solidFill>
                <a:schemeClr val="tx1"/>
              </a:solidFill>
            </a:endParaRPr>
          </a:p>
        </p:txBody>
      </p:sp>
      <p:sp>
        <p:nvSpPr>
          <p:cNvPr id="5" name="スライド番号プレースホルダー 3"/>
          <p:cNvSpPr>
            <a:spLocks noGrp="1"/>
          </p:cNvSpPr>
          <p:nvPr>
            <p:ph type="sldNum" sz="quarter" idx="12"/>
          </p:nvPr>
        </p:nvSpPr>
        <p:spPr>
          <a:xfrm>
            <a:off x="7653483" y="6550468"/>
            <a:ext cx="2311400" cy="365125"/>
          </a:xfrm>
        </p:spPr>
        <p:txBody>
          <a:body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9</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4" name="正方形/長方形 3"/>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14</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899556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504000"/>
          </a:xfrm>
        </p:spPr>
        <p:style>
          <a:lnRef idx="1">
            <a:schemeClr val="accent1"/>
          </a:lnRef>
          <a:fillRef idx="2">
            <a:schemeClr val="accent1"/>
          </a:fillRef>
          <a:effectRef idx="1">
            <a:schemeClr val="accent1"/>
          </a:effectRef>
          <a:fontRef idx="minor">
            <a:schemeClr val="dk1"/>
          </a:fontRef>
        </p:style>
        <p:txBody>
          <a:bodyPr>
            <a:noAutofit/>
          </a:bodyPr>
          <a:lstStyle/>
          <a:p>
            <a:r>
              <a:rPr kumimoji="1" lang="ja-JP" altLang="en-US" sz="2800" dirty="0" smtClean="0"/>
              <a:t>第２　サービスの類型</a:t>
            </a:r>
            <a:endParaRPr kumimoji="1" lang="ja-JP" altLang="en-US" sz="2800" dirty="0"/>
          </a:p>
        </p:txBody>
      </p:sp>
      <p:sp>
        <p:nvSpPr>
          <p:cNvPr id="4" name="テキスト ボックス 3"/>
          <p:cNvSpPr txBox="1"/>
          <p:nvPr/>
        </p:nvSpPr>
        <p:spPr>
          <a:xfrm>
            <a:off x="124702" y="1446142"/>
            <a:ext cx="2975384" cy="369332"/>
          </a:xfrm>
          <a:prstGeom prst="rect">
            <a:avLst/>
          </a:prstGeom>
          <a:noFill/>
        </p:spPr>
        <p:txBody>
          <a:bodyPr wrap="square" rtlCol="0">
            <a:spAutoFit/>
          </a:bodyPr>
          <a:lstStyle/>
          <a:p>
            <a:r>
              <a:rPr lang="ja-JP" altLang="en-US" dirty="0" smtClean="0"/>
              <a:t>①</a:t>
            </a:r>
            <a:r>
              <a:rPr kumimoji="1" lang="ja-JP" altLang="en-US" dirty="0" smtClean="0"/>
              <a:t>訪問型サービス</a:t>
            </a:r>
            <a:r>
              <a:rPr kumimoji="1" lang="ja-JP" altLang="en-US" sz="1200" dirty="0" smtClean="0">
                <a:latin typeface="+mn-ea"/>
              </a:rPr>
              <a:t>　（Ｐ</a:t>
            </a:r>
            <a:r>
              <a:rPr kumimoji="1" lang="en-US" altLang="ja-JP" sz="1200" dirty="0" smtClean="0">
                <a:latin typeface="+mn-ea"/>
              </a:rPr>
              <a:t>22</a:t>
            </a:r>
            <a:r>
              <a:rPr kumimoji="1" lang="ja-JP" altLang="en-US" sz="1200" dirty="0" smtClean="0">
                <a:latin typeface="+mn-ea"/>
              </a:rPr>
              <a:t>～）</a:t>
            </a:r>
            <a:endParaRPr kumimoji="1" lang="ja-JP" altLang="en-US" sz="1200" dirty="0">
              <a:latin typeface="+mn-ea"/>
            </a:endParaRPr>
          </a:p>
        </p:txBody>
      </p:sp>
      <p:sp>
        <p:nvSpPr>
          <p:cNvPr id="5" name="テキスト ボックス 4"/>
          <p:cNvSpPr txBox="1"/>
          <p:nvPr/>
        </p:nvSpPr>
        <p:spPr>
          <a:xfrm>
            <a:off x="3152800" y="1501562"/>
            <a:ext cx="5112568" cy="261610"/>
          </a:xfrm>
          <a:prstGeom prst="rect">
            <a:avLst/>
          </a:prstGeom>
          <a:noFill/>
        </p:spPr>
        <p:txBody>
          <a:bodyPr wrap="square" rtlCol="0">
            <a:spAutoFit/>
          </a:bodyPr>
          <a:lstStyle/>
          <a:p>
            <a:r>
              <a:rPr kumimoji="1" lang="en-US" altLang="ja-JP" sz="1100" dirty="0" smtClean="0"/>
              <a:t>※</a:t>
            </a:r>
            <a:r>
              <a:rPr kumimoji="1" lang="ja-JP" altLang="en-US" sz="1100" dirty="0" smtClean="0"/>
              <a:t>　市町村はこの例を踏まえて</a:t>
            </a:r>
            <a:r>
              <a:rPr lang="ja-JP" altLang="en-US" sz="1100" dirty="0"/>
              <a:t>、</a:t>
            </a:r>
            <a:r>
              <a:rPr lang="ja-JP" altLang="en-US" sz="1100" dirty="0" smtClean="0"/>
              <a:t>地域</a:t>
            </a:r>
            <a:r>
              <a:rPr lang="ja-JP" altLang="en-US" sz="1100" dirty="0"/>
              <a:t>の</a:t>
            </a:r>
            <a:r>
              <a:rPr lang="ja-JP" altLang="en-US" sz="1100" dirty="0" smtClean="0"/>
              <a:t>実情に応じた、サービス内容を検討する。</a:t>
            </a:r>
            <a:endParaRPr kumimoji="1" lang="ja-JP" altLang="en-US" sz="1100" dirty="0"/>
          </a:p>
        </p:txBody>
      </p:sp>
      <p:sp>
        <p:nvSpPr>
          <p:cNvPr id="6" name="テキスト ボックス 5"/>
          <p:cNvSpPr txBox="1"/>
          <p:nvPr/>
        </p:nvSpPr>
        <p:spPr>
          <a:xfrm>
            <a:off x="124702" y="1778485"/>
            <a:ext cx="9633520" cy="784830"/>
          </a:xfrm>
          <a:prstGeom prst="rect">
            <a:avLst/>
          </a:prstGeom>
          <a:noFill/>
          <a:ln>
            <a:solidFill>
              <a:schemeClr val="tx1"/>
            </a:solidFill>
          </a:ln>
        </p:spPr>
        <p:txBody>
          <a:bodyPr wrap="square" rtlCol="0" anchor="ctr">
            <a:spAutoFit/>
          </a:bodyPr>
          <a:lstStyle/>
          <a:p>
            <a:pPr marL="179388" indent="-179388">
              <a:lnSpc>
                <a:spcPts val="1800"/>
              </a:lnSpc>
            </a:pPr>
            <a:r>
              <a:rPr lang="ja-JP" altLang="en-US" sz="1600" dirty="0"/>
              <a:t>○　</a:t>
            </a:r>
            <a:r>
              <a:rPr lang="ja-JP" altLang="en-US" sz="1600" dirty="0" smtClean="0"/>
              <a:t>訪問型</a:t>
            </a:r>
            <a:r>
              <a:rPr lang="ja-JP" altLang="en-US" sz="1600" dirty="0"/>
              <a:t>サービスは、現行</a:t>
            </a:r>
            <a:r>
              <a:rPr lang="ja-JP" altLang="en-US" sz="1600" dirty="0" smtClean="0"/>
              <a:t>の訪問</a:t>
            </a:r>
            <a:r>
              <a:rPr lang="ja-JP" altLang="en-US" sz="1600" dirty="0"/>
              <a:t>介護に相当する</a:t>
            </a:r>
            <a:r>
              <a:rPr lang="ja-JP" altLang="en-US" sz="1600" dirty="0" smtClean="0"/>
              <a:t>ものと</a:t>
            </a:r>
            <a:r>
              <a:rPr lang="ja-JP" altLang="en-US" sz="1600" dirty="0"/>
              <a:t>、それ以外の多様なサービスからなる。</a:t>
            </a:r>
          </a:p>
          <a:p>
            <a:pPr marL="179388" indent="-179388">
              <a:lnSpc>
                <a:spcPts val="1800"/>
              </a:lnSpc>
            </a:pPr>
            <a:r>
              <a:rPr lang="ja-JP" altLang="en-US" sz="1600" dirty="0"/>
              <a:t>○　</a:t>
            </a:r>
            <a:r>
              <a:rPr lang="ja-JP" altLang="en-US" sz="1600" dirty="0" smtClean="0"/>
              <a:t>多様</a:t>
            </a:r>
            <a:r>
              <a:rPr lang="ja-JP" altLang="en-US" sz="1600" dirty="0"/>
              <a:t>なサービスについては</a:t>
            </a:r>
            <a:r>
              <a:rPr lang="ja-JP" altLang="en-US" sz="1600" dirty="0" smtClean="0"/>
              <a:t>、雇用労働者が行う緩和した基準によるサービスと、住民主体による支援、</a:t>
            </a:r>
            <a:r>
              <a:rPr lang="ja-JP" altLang="ja-JP" sz="1600" dirty="0"/>
              <a:t>保健・医療の専門</a:t>
            </a:r>
            <a:r>
              <a:rPr lang="ja-JP" altLang="ja-JP" sz="1600" dirty="0" smtClean="0"/>
              <a:t>職</a:t>
            </a:r>
            <a:r>
              <a:rPr lang="ja-JP" altLang="en-US" sz="1600" dirty="0" smtClean="0"/>
              <a:t>が短期集中で行うサービス、移動支援を想定。</a:t>
            </a:r>
            <a:endParaRPr lang="ja-JP" altLang="en-US" sz="1600" dirty="0"/>
          </a:p>
        </p:txBody>
      </p:sp>
      <p:graphicFrame>
        <p:nvGraphicFramePr>
          <p:cNvPr id="7" name="表 6"/>
          <p:cNvGraphicFramePr>
            <a:graphicFrameLocks noGrp="1"/>
          </p:cNvGraphicFramePr>
          <p:nvPr>
            <p:extLst>
              <p:ext uri="{D42A27DB-BD31-4B8C-83A1-F6EECF244321}">
                <p14:modId xmlns:p14="http://schemas.microsoft.com/office/powerpoint/2010/main" val="3294931675"/>
              </p:ext>
            </p:extLst>
          </p:nvPr>
        </p:nvGraphicFramePr>
        <p:xfrm>
          <a:off x="128461" y="2629448"/>
          <a:ext cx="9577067" cy="4207598"/>
        </p:xfrm>
        <a:graphic>
          <a:graphicData uri="http://schemas.openxmlformats.org/drawingml/2006/table">
            <a:tbl>
              <a:tblPr>
                <a:tableStyleId>{0505E3EF-67EA-436B-97B2-0124C06EBD24}</a:tableStyleId>
              </a:tblPr>
              <a:tblGrid>
                <a:gridCol w="790056"/>
                <a:gridCol w="2666331"/>
                <a:gridCol w="1649468"/>
                <a:gridCol w="1662900"/>
                <a:gridCol w="1512168"/>
                <a:gridCol w="1296144"/>
              </a:tblGrid>
              <a:tr h="223488">
                <a:tc>
                  <a:txBody>
                    <a:bodyPr/>
                    <a:lstStyle/>
                    <a:p>
                      <a:pPr algn="ctr" fontAlgn="ctr"/>
                      <a:r>
                        <a:rPr lang="ja-JP" altLang="en-US" sz="1200" u="none" strike="noStrike" dirty="0">
                          <a:effectLst/>
                        </a:rPr>
                        <a:t>基準</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現行の訪問介護相当</a:t>
                      </a:r>
                      <a:endParaRPr lang="ja-JP" altLang="en-US" sz="1200" b="1" i="0" u="none" strike="noStrike" dirty="0">
                        <a:solidFill>
                          <a:srgbClr val="000000"/>
                        </a:solidFill>
                        <a:effectLst/>
                        <a:latin typeface="ＭＳ Ｐゴシック"/>
                      </a:endParaRPr>
                    </a:p>
                  </a:txBody>
                  <a:tcPr marL="36000" marR="36000" marT="36000" marB="36000" anchor="ctr"/>
                </a:tc>
                <a:tc gridSpan="4">
                  <a:txBody>
                    <a:bodyPr/>
                    <a:lstStyle/>
                    <a:p>
                      <a:pPr algn="ctr" fontAlgn="ctr"/>
                      <a:r>
                        <a:rPr lang="ja-JP" altLang="en-US" sz="1200" u="none" strike="noStrike">
                          <a:effectLst/>
                        </a:rPr>
                        <a:t>多様なサービス</a:t>
                      </a:r>
                      <a:endParaRPr lang="ja-JP" altLang="en-US" sz="1200" b="1" i="0" u="none" strike="noStrike">
                        <a:solidFill>
                          <a:srgbClr val="000000"/>
                        </a:solidFill>
                        <a:effectLst/>
                        <a:latin typeface="ＭＳ Ｐゴシック"/>
                      </a:endParaRP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r>
              <a:tr h="391858">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種別</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①訪問介護</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②訪問型サービスＡ</a:t>
                      </a:r>
                      <a:r>
                        <a:rPr lang="en-US" altLang="ja-JP" sz="1200" u="none" strike="noStrike" dirty="0">
                          <a:effectLst/>
                        </a:rPr>
                        <a:t/>
                      </a:r>
                      <a:br>
                        <a:rPr lang="en-US" altLang="ja-JP" sz="1200" u="none" strike="noStrike" dirty="0">
                          <a:effectLst/>
                        </a:rPr>
                      </a:br>
                      <a:r>
                        <a:rPr lang="ja-JP" altLang="en-US" sz="1000" u="none" strike="noStrike" spc="-100" baseline="0" dirty="0">
                          <a:effectLst/>
                        </a:rPr>
                        <a:t>（緩和した基準によるサービス）</a:t>
                      </a:r>
                      <a:endParaRPr lang="ja-JP" altLang="en-US" sz="1000" b="1" i="0" u="none" strike="noStrike" spc="-100" baseline="0"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③訪問型サービスＢ</a:t>
                      </a:r>
                      <a:r>
                        <a:rPr lang="en-US" altLang="ja-JP" sz="1200" u="none" strike="noStrike" dirty="0">
                          <a:effectLst/>
                        </a:rPr>
                        <a:t/>
                      </a:r>
                      <a:br>
                        <a:rPr lang="en-US" altLang="ja-JP" sz="1200" u="none" strike="noStrike" dirty="0">
                          <a:effectLst/>
                        </a:rPr>
                      </a:br>
                      <a:r>
                        <a:rPr lang="ja-JP" altLang="en-US" sz="1000" u="none" strike="noStrike" dirty="0">
                          <a:effectLst/>
                        </a:rPr>
                        <a:t>（住民主体による支援）</a:t>
                      </a:r>
                      <a:endParaRPr lang="ja-JP" altLang="en-US" sz="10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spc="-50" baseline="0" dirty="0" smtClean="0">
                          <a:effectLst/>
                        </a:rPr>
                        <a:t>④訪問型</a:t>
                      </a:r>
                      <a:r>
                        <a:rPr lang="ja-JP" altLang="en-US" sz="1200" u="none" strike="noStrike" spc="-50" baseline="0" dirty="0">
                          <a:effectLst/>
                        </a:rPr>
                        <a:t>サービスＣ</a:t>
                      </a:r>
                      <a:r>
                        <a:rPr lang="ja-JP" altLang="en-US" sz="1200" u="none" strike="noStrike" dirty="0">
                          <a:effectLst/>
                        </a:rPr>
                        <a:t/>
                      </a:r>
                      <a:br>
                        <a:rPr lang="ja-JP" altLang="en-US" sz="1200" u="none" strike="noStrike" dirty="0">
                          <a:effectLst/>
                        </a:rPr>
                      </a:br>
                      <a:r>
                        <a:rPr lang="ja-JP" altLang="en-US" sz="1000" u="none" strike="noStrike" dirty="0">
                          <a:effectLst/>
                        </a:rPr>
                        <a:t>（短期集中予防サービス）</a:t>
                      </a:r>
                      <a:endParaRPr lang="ja-JP" altLang="en-US" sz="10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spc="-150" baseline="0" dirty="0" smtClean="0">
                          <a:effectLst/>
                        </a:rPr>
                        <a:t>⑤訪問型</a:t>
                      </a:r>
                      <a:r>
                        <a:rPr lang="ja-JP" altLang="en-US" sz="1200" u="none" strike="noStrike" spc="-150" baseline="0" dirty="0">
                          <a:effectLst/>
                        </a:rPr>
                        <a:t>サービスＤ</a:t>
                      </a:r>
                      <a:r>
                        <a:rPr lang="ja-JP" altLang="en-US" sz="1200" u="none" strike="noStrike" dirty="0">
                          <a:effectLst/>
                        </a:rPr>
                        <a:t/>
                      </a:r>
                      <a:br>
                        <a:rPr lang="ja-JP" altLang="en-US" sz="1200" u="none" strike="noStrike" dirty="0">
                          <a:effectLst/>
                        </a:rPr>
                      </a:br>
                      <a:r>
                        <a:rPr lang="ja-JP" altLang="en-US" sz="1000" u="none" strike="noStrike" dirty="0">
                          <a:effectLst/>
                        </a:rPr>
                        <a:t>（移動支援）</a:t>
                      </a:r>
                      <a:endParaRPr lang="ja-JP" altLang="en-US" sz="1200" b="1" i="0" u="none" strike="noStrike" dirty="0">
                        <a:solidFill>
                          <a:srgbClr val="000000"/>
                        </a:solidFill>
                        <a:effectLst/>
                        <a:latin typeface="ＭＳ Ｐゴシック"/>
                      </a:endParaRPr>
                    </a:p>
                  </a:txBody>
                  <a:tcPr marL="36000" marR="36000" marT="36000" marB="36000" anchor="ctr"/>
                </a:tc>
              </a:tr>
              <a:tr h="386146">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内容</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訪問介護員による身体介護、生活援助</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生活援助</a:t>
                      </a:r>
                      <a:r>
                        <a:rPr lang="ja-JP" altLang="en-US" sz="1200" u="none" strike="noStrike" dirty="0" smtClean="0">
                          <a:effectLst/>
                        </a:rPr>
                        <a:t>等</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住民</a:t>
                      </a:r>
                      <a:r>
                        <a:rPr lang="ja-JP" altLang="en-US" sz="1200" u="none" strike="noStrike" dirty="0">
                          <a:effectLst/>
                        </a:rPr>
                        <a:t>主体の自主活動として行う生活援助</a:t>
                      </a:r>
                      <a:r>
                        <a:rPr lang="ja-JP" altLang="en-US" sz="1200" u="none" strike="noStrike" dirty="0" smtClean="0">
                          <a:effectLst/>
                        </a:rPr>
                        <a:t>等</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保健師等による居宅での相談指導等</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移送前後</a:t>
                      </a:r>
                      <a:r>
                        <a:rPr lang="ja-JP" altLang="en-US" sz="1200" u="none" strike="noStrike" dirty="0">
                          <a:effectLst/>
                        </a:rPr>
                        <a:t>の</a:t>
                      </a:r>
                      <a:r>
                        <a:rPr lang="ja-JP" altLang="en-US" sz="1200" u="none" strike="noStrike" dirty="0" smtClean="0">
                          <a:effectLst/>
                        </a:rPr>
                        <a:t>生活支援</a:t>
                      </a:r>
                      <a:endParaRPr lang="ja-JP" altLang="en-US" sz="1200" b="0" i="0" u="none" strike="noStrike" dirty="0">
                        <a:solidFill>
                          <a:srgbClr val="000000"/>
                        </a:solidFill>
                        <a:effectLst/>
                        <a:latin typeface="ＭＳ Ｐゴシック"/>
                      </a:endParaRPr>
                    </a:p>
                  </a:txBody>
                  <a:tcPr marL="36000" marR="36000" marT="36000" marB="36000" anchor="ctr"/>
                </a:tc>
              </a:tr>
              <a:tr h="1748586">
                <a:tc>
                  <a:txBody>
                    <a:bodyPr/>
                    <a:lstStyle/>
                    <a:p>
                      <a:pPr algn="l" fontAlgn="ctr"/>
                      <a:r>
                        <a:rPr lang="ja-JP" altLang="en-US" sz="1200" u="none" strike="noStrike" dirty="0" smtClean="0">
                          <a:effectLst/>
                        </a:rPr>
                        <a:t>対象者と</a:t>
                      </a:r>
                      <a:r>
                        <a:rPr lang="ja-JP" altLang="en-US" sz="1200" u="none" strike="noStrike" dirty="0">
                          <a:effectLst/>
                        </a:rPr>
                        <a:t>サービス提供の考え方</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○既にサービスを利用しているケースで、サービスの利用の継続が</a:t>
                      </a:r>
                      <a:r>
                        <a:rPr lang="ja-JP" altLang="en-US" sz="1200" u="none" strike="noStrike" dirty="0" smtClean="0">
                          <a:effectLst/>
                        </a:rPr>
                        <a:t>必要なケース</a:t>
                      </a:r>
                      <a:r>
                        <a:rPr lang="ja-JP" altLang="en-US" sz="1200" u="none" strike="noStrike" dirty="0">
                          <a:effectLst/>
                        </a:rPr>
                        <a:t/>
                      </a:r>
                      <a:br>
                        <a:rPr lang="ja-JP" altLang="en-US" sz="1200" u="none" strike="noStrike" dirty="0">
                          <a:effectLst/>
                        </a:rPr>
                      </a:br>
                      <a:r>
                        <a:rPr lang="ja-JP" altLang="en-US" sz="1200" u="none" strike="noStrike" dirty="0" smtClean="0">
                          <a:effectLst/>
                        </a:rPr>
                        <a:t>○以下</a:t>
                      </a:r>
                      <a:r>
                        <a:rPr lang="ja-JP" altLang="en-US" sz="1200" u="none" strike="noStrike" dirty="0">
                          <a:effectLst/>
                        </a:rPr>
                        <a:t>のような訪問介護員に</a:t>
                      </a:r>
                      <a:r>
                        <a:rPr lang="ja-JP" altLang="en-US" sz="1200" u="none" strike="noStrike" dirty="0" smtClean="0">
                          <a:effectLst/>
                        </a:rPr>
                        <a:t>よるサービス</a:t>
                      </a:r>
                      <a:r>
                        <a:rPr lang="ja-JP" altLang="en-US" sz="1200" u="none" strike="noStrike" dirty="0">
                          <a:effectLst/>
                        </a:rPr>
                        <a:t>が</a:t>
                      </a:r>
                      <a:r>
                        <a:rPr lang="ja-JP" altLang="en-US" sz="1200" u="none" strike="noStrike" dirty="0" smtClean="0">
                          <a:effectLst/>
                        </a:rPr>
                        <a:t>必要なケース</a:t>
                      </a:r>
                      <a:r>
                        <a:rPr lang="ja-JP" altLang="en-US" sz="1200" u="none" strike="noStrike" dirty="0">
                          <a:effectLst/>
                        </a:rPr>
                        <a:t/>
                      </a:r>
                      <a:br>
                        <a:rPr lang="ja-JP" altLang="en-US" sz="1200" u="none" strike="noStrike" dirty="0">
                          <a:effectLst/>
                        </a:rPr>
                      </a:br>
                      <a:r>
                        <a:rPr lang="ja-JP" altLang="en-US" sz="1000" u="none" strike="noStrike" dirty="0">
                          <a:effectLst/>
                        </a:rPr>
                        <a:t>（例）</a:t>
                      </a:r>
                      <a:br>
                        <a:rPr lang="ja-JP" altLang="en-US" sz="1000" u="none" strike="noStrike" dirty="0">
                          <a:effectLst/>
                        </a:rPr>
                      </a:br>
                      <a:r>
                        <a:rPr lang="ja-JP" altLang="en-US" sz="1000" u="none" strike="noStrike" dirty="0">
                          <a:effectLst/>
                        </a:rPr>
                        <a:t>・認知機能の</a:t>
                      </a:r>
                      <a:r>
                        <a:rPr lang="ja-JP" altLang="en-US" sz="1000" u="none" strike="noStrike" dirty="0" smtClean="0">
                          <a:effectLst/>
                        </a:rPr>
                        <a:t>低下に</a:t>
                      </a:r>
                      <a:r>
                        <a:rPr lang="ja-JP" altLang="en-US" sz="1000" u="none" strike="noStrike" dirty="0">
                          <a:effectLst/>
                        </a:rPr>
                        <a:t>より日常生活に支障が</a:t>
                      </a:r>
                      <a:r>
                        <a:rPr lang="ja-JP" altLang="en-US" sz="1000" u="none" strike="noStrike" dirty="0" smtClean="0">
                          <a:effectLst/>
                        </a:rPr>
                        <a:t>ある症状・行動</a:t>
                      </a:r>
                      <a:r>
                        <a:rPr lang="ja-JP" altLang="en-US" sz="1000" u="none" strike="noStrike" dirty="0">
                          <a:effectLst/>
                        </a:rPr>
                        <a:t>を伴う者</a:t>
                      </a:r>
                      <a:br>
                        <a:rPr lang="ja-JP" altLang="en-US" sz="1000" u="none" strike="noStrike" dirty="0">
                          <a:effectLst/>
                        </a:rPr>
                      </a:br>
                      <a:r>
                        <a:rPr lang="ja-JP" altLang="en-US" sz="1000" u="none" strike="noStrike" dirty="0">
                          <a:effectLst/>
                        </a:rPr>
                        <a:t>・退院直後で状態が変化しやすく</a:t>
                      </a:r>
                      <a:r>
                        <a:rPr lang="ja-JP" altLang="en-US" sz="1000" u="none" strike="noStrike" dirty="0" smtClean="0">
                          <a:effectLst/>
                        </a:rPr>
                        <a:t>、専門的</a:t>
                      </a:r>
                      <a:r>
                        <a:rPr lang="ja-JP" altLang="en-US" sz="1000" u="none" strike="noStrike" dirty="0">
                          <a:effectLst/>
                        </a:rPr>
                        <a:t>サービスが特に必要な</a:t>
                      </a:r>
                      <a:r>
                        <a:rPr lang="ja-JP" altLang="en-US" sz="1000" u="none" strike="noStrike" dirty="0" smtClean="0">
                          <a:effectLst/>
                        </a:rPr>
                        <a:t>者</a:t>
                      </a:r>
                      <a:r>
                        <a:rPr lang="ja-JP" altLang="en-US" sz="1000" u="none" strike="noStrike" dirty="0">
                          <a:effectLst/>
                        </a:rPr>
                        <a:t>　等</a:t>
                      </a:r>
                      <a:r>
                        <a:rPr lang="ja-JP" altLang="en-US" sz="1100" u="none" strike="noStrike" dirty="0">
                          <a:effectLst/>
                        </a:rPr>
                        <a:t/>
                      </a:r>
                      <a:br>
                        <a:rPr lang="ja-JP" altLang="en-US" sz="1100" u="none" strike="noStrike" dirty="0">
                          <a:effectLst/>
                        </a:rPr>
                      </a:br>
                      <a:r>
                        <a:rPr lang="ja-JP" altLang="en-US" sz="400" u="none" strike="noStrike" dirty="0">
                          <a:effectLst/>
                        </a:rPr>
                        <a:t/>
                      </a:r>
                      <a:br>
                        <a:rPr lang="ja-JP" altLang="en-US" sz="400" u="none" strike="noStrike" dirty="0">
                          <a:effectLst/>
                        </a:rPr>
                      </a:br>
                      <a:r>
                        <a:rPr lang="en-US" altLang="ja-JP" sz="1000" u="none" strike="noStrike" dirty="0" smtClean="0">
                          <a:effectLst/>
                        </a:rPr>
                        <a:t>※</a:t>
                      </a:r>
                      <a:r>
                        <a:rPr lang="ja-JP" altLang="en-US" sz="1000" u="none" strike="noStrike" dirty="0" smtClean="0">
                          <a:effectLst/>
                        </a:rPr>
                        <a:t>状態等を踏まえながら、多様なサービスの利用を促進していくことが重要。</a:t>
                      </a:r>
                      <a:endParaRPr lang="ja-JP" altLang="en-US" sz="1200" b="0" i="0" u="none" strike="noStrike" dirty="0">
                        <a:solidFill>
                          <a:srgbClr val="000000"/>
                        </a:solidFill>
                        <a:effectLst/>
                        <a:latin typeface="ＭＳ Ｐゴシック"/>
                      </a:endParaRPr>
                    </a:p>
                  </a:txBody>
                  <a:tcPr marL="36000" marR="36000" marT="36000" marB="36000" anchor="ctr"/>
                </a:tc>
                <a:tc gridSpan="2">
                  <a:txBody>
                    <a:bodyPr/>
                    <a:lstStyle/>
                    <a:p>
                      <a:pPr algn="l" fontAlgn="ctr"/>
                      <a:r>
                        <a:rPr lang="ja-JP" altLang="en-US" sz="1200" u="none" strike="noStrike" dirty="0">
                          <a:effectLst/>
                        </a:rPr>
                        <a:t>○</a:t>
                      </a:r>
                      <a:r>
                        <a:rPr lang="ja-JP" altLang="en-US" sz="1200" u="none" strike="noStrike" dirty="0" smtClean="0">
                          <a:effectLst/>
                        </a:rPr>
                        <a:t>状態等</a:t>
                      </a:r>
                      <a:r>
                        <a:rPr lang="ja-JP" altLang="en-US" sz="1200" u="none" strike="noStrike" dirty="0">
                          <a:effectLst/>
                        </a:rPr>
                        <a:t>を踏まえながら、住民主体による支援等「多様なサービス」の利用を</a:t>
                      </a:r>
                      <a:r>
                        <a:rPr lang="ja-JP" altLang="en-US" sz="1200" u="none" strike="noStrike" dirty="0" smtClean="0">
                          <a:effectLst/>
                        </a:rPr>
                        <a:t>促進</a:t>
                      </a:r>
                      <a:endParaRPr lang="ja-JP" altLang="en-US" sz="1200" b="0" i="0" u="none" strike="noStrike" dirty="0">
                        <a:solidFill>
                          <a:srgbClr val="000000"/>
                        </a:solidFill>
                        <a:effectLst/>
                        <a:latin typeface="ＭＳ Ｐゴシック"/>
                      </a:endParaRPr>
                    </a:p>
                  </a:txBody>
                  <a:tcPr marL="36000" marR="36000" marT="36000" marB="36000" anchor="ctr"/>
                </a:tc>
                <a:tc hMerge="1">
                  <a:txBody>
                    <a:bodyPr/>
                    <a:lstStyle/>
                    <a:p>
                      <a:endParaRPr kumimoji="1" lang="ja-JP" altLang="en-US"/>
                    </a:p>
                  </a:txBody>
                  <a:tcPr/>
                </a:tc>
                <a:tc>
                  <a:txBody>
                    <a:bodyPr/>
                    <a:lstStyle/>
                    <a:p>
                      <a:pPr algn="l" fontAlgn="ctr"/>
                      <a:r>
                        <a:rPr lang="ja-JP" altLang="en-US" sz="1200" u="none" strike="noStrike" dirty="0" smtClean="0">
                          <a:effectLst/>
                        </a:rPr>
                        <a:t>・</a:t>
                      </a:r>
                      <a:r>
                        <a:rPr lang="ja-JP" altLang="en-US" sz="1200" u="none" strike="noStrike" dirty="0">
                          <a:effectLst/>
                        </a:rPr>
                        <a:t>体力の改善に向けた支援が必要なケース</a:t>
                      </a:r>
                      <a:br>
                        <a:rPr lang="ja-JP" altLang="en-US" sz="1200" u="none" strike="noStrike" dirty="0">
                          <a:effectLst/>
                        </a:rPr>
                      </a:br>
                      <a:r>
                        <a:rPr lang="ja-JP" altLang="en-US" sz="1200" u="none" strike="noStrike" dirty="0" smtClean="0">
                          <a:effectLst/>
                        </a:rPr>
                        <a:t>・</a:t>
                      </a:r>
                      <a:r>
                        <a:rPr lang="en-US" altLang="ja-JP" sz="1200" u="none" strike="noStrike" dirty="0" smtClean="0">
                          <a:effectLst/>
                        </a:rPr>
                        <a:t>ADL</a:t>
                      </a:r>
                      <a:r>
                        <a:rPr lang="ja-JP" altLang="en-US" sz="1200" u="none" strike="noStrike" dirty="0" smtClean="0">
                          <a:effectLst/>
                        </a:rPr>
                        <a:t>・</a:t>
                      </a:r>
                      <a:r>
                        <a:rPr lang="en-US" altLang="ja-JP" sz="1200" u="none" strike="noStrike" dirty="0" smtClean="0">
                          <a:effectLst/>
                        </a:rPr>
                        <a:t>IADL</a:t>
                      </a:r>
                      <a:r>
                        <a:rPr lang="ja-JP" altLang="en-US" sz="1200" u="none" strike="noStrike" dirty="0">
                          <a:effectLst/>
                        </a:rPr>
                        <a:t>の改善に向けた支援が必要なケース</a:t>
                      </a:r>
                      <a:br>
                        <a:rPr lang="ja-JP" altLang="en-US" sz="1200" u="none" strike="noStrike" dirty="0">
                          <a:effectLst/>
                        </a:rPr>
                      </a:br>
                      <a:r>
                        <a:rPr lang="ja-JP" altLang="en-US" sz="1200" u="none" strike="noStrike" dirty="0">
                          <a:effectLst/>
                        </a:rPr>
                        <a:t/>
                      </a:r>
                      <a:br>
                        <a:rPr lang="ja-JP" altLang="en-US" sz="1200" u="none" strike="noStrike" dirty="0">
                          <a:effectLst/>
                        </a:rPr>
                      </a:br>
                      <a:r>
                        <a:rPr lang="en-US" altLang="ja-JP" sz="1000" u="none" strike="noStrike" spc="-60" baseline="0" dirty="0" smtClean="0">
                          <a:effectLst/>
                        </a:rPr>
                        <a:t>※3</a:t>
                      </a:r>
                      <a:r>
                        <a:rPr lang="ja-JP" altLang="en-US" sz="1000" u="none" strike="noStrike" spc="-60" baseline="0" dirty="0" smtClean="0">
                          <a:effectLst/>
                        </a:rPr>
                        <a:t>～</a:t>
                      </a:r>
                      <a:r>
                        <a:rPr lang="en-US" altLang="ja-JP" sz="1000" u="none" strike="noStrike" spc="-60" baseline="0" dirty="0" smtClean="0">
                          <a:effectLst/>
                        </a:rPr>
                        <a:t>6</a:t>
                      </a:r>
                      <a:r>
                        <a:rPr lang="ja-JP" altLang="en-US" sz="1000" u="none" strike="noStrike" spc="-60" baseline="0" dirty="0" smtClean="0">
                          <a:effectLst/>
                        </a:rPr>
                        <a:t>ケ</a:t>
                      </a:r>
                      <a:r>
                        <a:rPr lang="ja-JP" altLang="en-US" sz="1000" u="none" strike="noStrike" spc="-60" baseline="0" dirty="0">
                          <a:effectLst/>
                        </a:rPr>
                        <a:t>月の短期間で</a:t>
                      </a:r>
                      <a:r>
                        <a:rPr lang="ja-JP" altLang="en-US" sz="1000" u="none" strike="noStrike" spc="-60" baseline="0" dirty="0" smtClean="0">
                          <a:effectLst/>
                        </a:rPr>
                        <a:t>行う</a:t>
                      </a:r>
                      <a:endParaRPr lang="ja-JP" altLang="en-US" sz="1200" b="0" i="0" u="none" strike="noStrike" spc="-60" baseline="0" dirty="0">
                        <a:solidFill>
                          <a:srgbClr val="000000"/>
                        </a:solidFill>
                        <a:effectLst/>
                        <a:latin typeface="ＭＳ Ｐゴシック"/>
                      </a:endParaRPr>
                    </a:p>
                  </a:txBody>
                  <a:tcPr marL="36000" marR="36000" marT="36000" marB="36000" anchor="ctr"/>
                </a:tc>
                <a:tc rowSpan="4">
                  <a:txBody>
                    <a:bodyPr/>
                    <a:lstStyle/>
                    <a:p>
                      <a:pPr algn="l" fontAlgn="ctr"/>
                      <a:r>
                        <a:rPr lang="ja-JP" altLang="en-US" sz="1200" u="none" strike="noStrike" dirty="0">
                          <a:effectLst/>
                        </a:rPr>
                        <a:t>　</a:t>
                      </a:r>
                    </a:p>
                    <a:p>
                      <a:pPr algn="ctr" fontAlgn="ctr"/>
                      <a:r>
                        <a:rPr lang="ja-JP" altLang="en-US" sz="1200" u="none" strike="noStrike" dirty="0">
                          <a:effectLst/>
                        </a:rPr>
                        <a:t>訪問型サービスＢ</a:t>
                      </a:r>
                      <a:br>
                        <a:rPr lang="ja-JP" altLang="en-US" sz="1200" u="none" strike="noStrike" dirty="0">
                          <a:effectLst/>
                        </a:rPr>
                      </a:br>
                      <a:r>
                        <a:rPr lang="ja-JP" altLang="en-US" sz="1200" u="none" strike="noStrike" dirty="0">
                          <a:effectLst/>
                        </a:rPr>
                        <a:t>に準じる</a:t>
                      </a:r>
                      <a:endParaRPr lang="ja-JP" altLang="en-US" sz="1200" b="0" i="0" u="none" strike="noStrike" dirty="0">
                        <a:solidFill>
                          <a:srgbClr val="000000"/>
                        </a:solidFill>
                        <a:effectLst/>
                        <a:latin typeface="ＭＳ Ｐゴシック"/>
                      </a:endParaRPr>
                    </a:p>
                  </a:txBody>
                  <a:tcPr marL="36000" marR="36000" marT="36000" marB="36000" anchor="ctr"/>
                </a:tc>
              </a:tr>
              <a:tr h="270398">
                <a:tc>
                  <a:txBody>
                    <a:bodyPr/>
                    <a:lstStyle/>
                    <a:p>
                      <a:pPr algn="ctr" fontAlgn="ctr"/>
                      <a:r>
                        <a:rPr lang="ja-JP" altLang="en-US" sz="1200" u="none" strike="noStrike" dirty="0" smtClean="0">
                          <a:effectLst/>
                        </a:rPr>
                        <a:t>実施</a:t>
                      </a:r>
                      <a:r>
                        <a:rPr lang="ja-JP" altLang="en-US" sz="1200" u="none" strike="noStrike" dirty="0">
                          <a:effectLst/>
                        </a:rPr>
                        <a:t>方法</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a:effectLst/>
                        </a:rPr>
                        <a:t>事業者指定</a:t>
                      </a:r>
                      <a:endParaRPr lang="ja-JP" altLang="en-US" sz="1200" b="0" i="0" u="none" strike="noStrike">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事業者</a:t>
                      </a:r>
                      <a:r>
                        <a:rPr lang="ja-JP" altLang="en-US" sz="1200" u="none" strike="noStrike" dirty="0" smtClean="0">
                          <a:effectLst/>
                        </a:rPr>
                        <a:t>指定／委託</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補助（助成）</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直接</a:t>
                      </a:r>
                      <a:r>
                        <a:rPr lang="ja-JP" altLang="en-US" sz="1200" u="none" strike="noStrike" dirty="0" smtClean="0">
                          <a:effectLst/>
                        </a:rPr>
                        <a:t>実施／委託</a:t>
                      </a:r>
                      <a:endParaRPr lang="ja-JP" altLang="en-US" sz="1200" b="0" i="0" u="none" strike="noStrike" dirty="0">
                        <a:solidFill>
                          <a:srgbClr val="000000"/>
                        </a:solidFill>
                        <a:effectLst/>
                        <a:latin typeface="ＭＳ Ｐゴシック"/>
                      </a:endParaRPr>
                    </a:p>
                  </a:txBody>
                  <a:tcPr marL="36000" marR="36000" marT="36000" marB="36000" anchor="ctr"/>
                </a:tc>
                <a:tc vMerge="1">
                  <a:txBody>
                    <a:bodyPr/>
                    <a:lstStyle/>
                    <a:p>
                      <a:pPr algn="ctr" fontAlgn="ctr"/>
                      <a:endParaRPr lang="ja-JP" altLang="en-US" sz="1200" b="0" i="0" u="none" strike="noStrike" dirty="0">
                        <a:solidFill>
                          <a:srgbClr val="000000"/>
                        </a:solidFill>
                        <a:effectLst/>
                        <a:latin typeface="ＭＳ Ｐゴシック"/>
                      </a:endParaRPr>
                    </a:p>
                  </a:txBody>
                  <a:tcPr marL="0" marR="0" marT="0" marB="0" anchor="ctr"/>
                </a:tc>
              </a:tr>
              <a:tr h="347794">
                <a:tc>
                  <a:txBody>
                    <a:bodyPr/>
                    <a:lstStyle/>
                    <a:p>
                      <a:pPr algn="ctr" fontAlgn="ctr"/>
                      <a:r>
                        <a:rPr lang="ja-JP" altLang="en-US" sz="1200" u="none" strike="noStrike" dirty="0" smtClean="0">
                          <a:effectLst/>
                        </a:rPr>
                        <a:t>基準</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予防給付の基準を基本</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smtClean="0">
                          <a:effectLst/>
                        </a:rPr>
                        <a:t>人員等を緩和した基準</a:t>
                      </a:r>
                      <a:endParaRPr lang="ja-JP" altLang="en-US" sz="1200" b="0" i="0" u="none" strike="noStrike" dirty="0" smtClean="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個人情報の保護等の</a:t>
                      </a:r>
                      <a:endParaRPr lang="en-US" altLang="ja-JP" sz="1200" u="none" strike="noStrike" dirty="0" smtClean="0">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effectLst/>
                          <a:latin typeface="ＭＳ Ｐゴシック"/>
                        </a:rPr>
                        <a:t>最低限の基準</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内容に応じた</a:t>
                      </a:r>
                      <a:endParaRPr lang="en-US" altLang="ja-JP" sz="1200" u="none" strike="noStrike" dirty="0" smtClean="0">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独自の基準</a:t>
                      </a:r>
                      <a:endParaRPr lang="ja-JP" altLang="en-US" sz="1200" b="0" i="0" u="none" strike="noStrike" dirty="0">
                        <a:solidFill>
                          <a:srgbClr val="000000"/>
                        </a:solidFill>
                        <a:effectLst/>
                        <a:latin typeface="ＭＳ Ｐゴシック"/>
                      </a:endParaRPr>
                    </a:p>
                  </a:txBody>
                  <a:tcPr marL="36000" marR="36000" marT="36000" marB="36000" anchor="ctr"/>
                </a:tc>
                <a:tc vMerge="1">
                  <a:txBody>
                    <a:bodyPr/>
                    <a:lstStyle/>
                    <a:p>
                      <a:endParaRPr kumimoji="1" lang="ja-JP" altLang="en-US"/>
                    </a:p>
                  </a:txBody>
                  <a:tcPr/>
                </a:tc>
              </a:tr>
              <a:tr h="380310">
                <a:tc>
                  <a:txBody>
                    <a:bodyPr/>
                    <a:lstStyle/>
                    <a:p>
                      <a:pPr algn="ctr" fontAlgn="ctr"/>
                      <a:r>
                        <a:rPr lang="ja-JP" altLang="en-US" sz="1200" u="none" strike="noStrike" spc="-100" baseline="0" dirty="0" smtClean="0">
                          <a:effectLst/>
                        </a:rPr>
                        <a:t>サービス</a:t>
                      </a:r>
                      <a:endParaRPr lang="en-US" altLang="ja-JP" sz="1200" u="none" strike="noStrike" spc="-100" baseline="0" dirty="0" smtClean="0">
                        <a:effectLst/>
                      </a:endParaRPr>
                    </a:p>
                    <a:p>
                      <a:pPr algn="ctr" fontAlgn="ctr"/>
                      <a:r>
                        <a:rPr lang="ja-JP" altLang="en-US" sz="1200" u="none" strike="noStrike" spc="-100" baseline="0" dirty="0" smtClean="0">
                          <a:effectLst/>
                        </a:rPr>
                        <a:t>提供者</a:t>
                      </a:r>
                      <a:r>
                        <a:rPr lang="ja-JP" altLang="en-US" sz="1000" u="none" strike="noStrike" spc="-100" baseline="0" dirty="0" smtClean="0">
                          <a:effectLst/>
                        </a:rPr>
                        <a:t>（</a:t>
                      </a:r>
                      <a:r>
                        <a:rPr lang="ja-JP" altLang="en-US" sz="1000" u="none" strike="noStrike" spc="-100" baseline="0" dirty="0">
                          <a:effectLst/>
                        </a:rPr>
                        <a:t>例</a:t>
                      </a:r>
                      <a:r>
                        <a:rPr lang="ja-JP" altLang="en-US" sz="1000" u="none" strike="noStrike" spc="-50" baseline="0" dirty="0">
                          <a:effectLst/>
                        </a:rPr>
                        <a:t>）</a:t>
                      </a:r>
                      <a:endParaRPr lang="ja-JP" altLang="en-US" sz="1000" b="0" i="0" u="none" strike="noStrike" spc="-50" baseline="0" dirty="0">
                        <a:solidFill>
                          <a:srgbClr val="000000"/>
                        </a:solidFill>
                        <a:effectLst/>
                        <a:latin typeface="ＭＳ Ｐゴシック"/>
                      </a:endParaRPr>
                    </a:p>
                  </a:txBody>
                  <a:tcPr marL="36000" marR="36000" marT="36000" marB="36000" anchor="ctr"/>
                </a:tc>
                <a:tc>
                  <a:txBody>
                    <a:bodyPr/>
                    <a:lstStyle/>
                    <a:p>
                      <a:pPr algn="ctr" fontAlgn="ctr"/>
                      <a:r>
                        <a:rPr lang="zh-TW" altLang="en-US" sz="1200" u="none" strike="noStrike" dirty="0">
                          <a:effectLst/>
                          <a:latin typeface="ＭＳ Ｐゴシック" panose="020B0600070205080204" pitchFamily="50" charset="-128"/>
                          <a:ea typeface="ＭＳ Ｐゴシック" panose="020B0600070205080204" pitchFamily="50" charset="-128"/>
                        </a:rPr>
                        <a:t>訪問介護員（訪問介護事業者）</a:t>
                      </a:r>
                      <a:endParaRPr lang="zh-TW"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fontAlgn="ctr"/>
                      <a:r>
                        <a:rPr lang="ja-JP" altLang="en-US" sz="1200" u="none" strike="noStrike" dirty="0">
                          <a:effectLst/>
                        </a:rPr>
                        <a:t>主に</a:t>
                      </a:r>
                      <a:r>
                        <a:rPr lang="ja-JP" altLang="en-US" sz="1200" u="none" strike="noStrike" dirty="0" smtClean="0">
                          <a:effectLst/>
                        </a:rPr>
                        <a:t>雇用労働者</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ボランティア主体</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保健・医療</a:t>
                      </a:r>
                      <a:r>
                        <a:rPr lang="ja-JP" altLang="en-US" sz="1200" u="none" strike="noStrike" dirty="0" smtClean="0">
                          <a:effectLst/>
                        </a:rPr>
                        <a:t>の専門職</a:t>
                      </a:r>
                      <a:r>
                        <a:rPr lang="en-US" altLang="ja-JP" sz="1200" u="none" strike="noStrike" dirty="0">
                          <a:effectLst/>
                        </a:rPr>
                        <a:t/>
                      </a:r>
                      <a:br>
                        <a:rPr lang="en-US" altLang="ja-JP" sz="1200" u="none" strike="noStrike" dirty="0">
                          <a:effectLst/>
                        </a:rPr>
                      </a:br>
                      <a:r>
                        <a:rPr lang="ja-JP" altLang="en-US" sz="1200" u="none" strike="noStrike" dirty="0">
                          <a:effectLst/>
                        </a:rPr>
                        <a:t>（市町村）</a:t>
                      </a:r>
                      <a:endParaRPr lang="ja-JP" altLang="en-US" sz="1200" b="1" i="0" u="none" strike="noStrike" dirty="0">
                        <a:solidFill>
                          <a:srgbClr val="000000"/>
                        </a:solidFill>
                        <a:effectLst/>
                        <a:latin typeface="ＭＳ Ｐゴシック"/>
                      </a:endParaRPr>
                    </a:p>
                  </a:txBody>
                  <a:tcPr marL="36000" marR="36000" marT="36000" marB="36000" anchor="ctr"/>
                </a:tc>
                <a:tc vMerge="1">
                  <a:txBody>
                    <a:bodyPr/>
                    <a:lstStyle/>
                    <a:p>
                      <a:endParaRPr kumimoji="1" lang="ja-JP" altLang="en-US"/>
                    </a:p>
                  </a:txBody>
                  <a:tcPr/>
                </a:tc>
              </a:tr>
            </a:tbl>
          </a:graphicData>
        </a:graphic>
      </p:graphicFrame>
      <p:sp>
        <p:nvSpPr>
          <p:cNvPr id="8" name="テキスト ボックス 7"/>
          <p:cNvSpPr txBox="1"/>
          <p:nvPr/>
        </p:nvSpPr>
        <p:spPr>
          <a:xfrm>
            <a:off x="141795" y="575062"/>
            <a:ext cx="9633520" cy="830997"/>
          </a:xfrm>
          <a:prstGeom prst="rect">
            <a:avLst/>
          </a:prstGeom>
          <a:noFill/>
          <a:ln>
            <a:solidFill>
              <a:schemeClr val="tx1"/>
            </a:solidFill>
          </a:ln>
        </p:spPr>
        <p:txBody>
          <a:bodyPr wrap="square" rtlCol="0" anchor="ctr">
            <a:spAutoFit/>
          </a:bodyPr>
          <a:lstStyle/>
          <a:p>
            <a:pPr marL="179388" indent="-179388"/>
            <a:r>
              <a:rPr lang="ja-JP" altLang="en-US" sz="1600" dirty="0" smtClean="0"/>
              <a:t>○　</a:t>
            </a:r>
            <a:r>
              <a:rPr lang="ja-JP" altLang="ja-JP" sz="1600" dirty="0" smtClean="0"/>
              <a:t>要支援者</a:t>
            </a:r>
            <a:r>
              <a:rPr lang="ja-JP" altLang="ja-JP" sz="1600" dirty="0"/>
              <a:t>等の多様な生活支援のニーズに対して、総合</a:t>
            </a:r>
            <a:r>
              <a:rPr lang="ja-JP" altLang="ja-JP" sz="1600" dirty="0" smtClean="0"/>
              <a:t>事業</a:t>
            </a:r>
            <a:r>
              <a:rPr lang="ja-JP" altLang="en-US" sz="1600" dirty="0" smtClean="0"/>
              <a:t>で</a:t>
            </a:r>
            <a:r>
              <a:rPr lang="ja-JP" altLang="ja-JP" sz="1600" dirty="0" smtClean="0"/>
              <a:t>多様</a:t>
            </a:r>
            <a:r>
              <a:rPr lang="ja-JP" altLang="ja-JP" sz="1600" dirty="0"/>
              <a:t>なサービスを提供していく</a:t>
            </a:r>
            <a:r>
              <a:rPr lang="ja-JP" altLang="ja-JP" sz="1600" dirty="0" smtClean="0"/>
              <a:t>ため、</a:t>
            </a:r>
            <a:r>
              <a:rPr lang="ja-JP" altLang="en-US" sz="1600" dirty="0" smtClean="0"/>
              <a:t>市町村は、</a:t>
            </a:r>
            <a:r>
              <a:rPr lang="ja-JP" altLang="ja-JP" sz="1600" dirty="0" smtClean="0"/>
              <a:t>サービス</a:t>
            </a:r>
            <a:r>
              <a:rPr lang="ja-JP" altLang="ja-JP" sz="1600" dirty="0"/>
              <a:t>を類型化し、それに併せた基準や単価等を</a:t>
            </a:r>
            <a:r>
              <a:rPr lang="ja-JP" altLang="ja-JP" sz="1600" dirty="0" smtClean="0"/>
              <a:t>定める</a:t>
            </a:r>
            <a:r>
              <a:rPr lang="ja-JP" altLang="en-US" sz="1600" dirty="0" smtClean="0"/>
              <a:t>ことが必要</a:t>
            </a:r>
            <a:r>
              <a:rPr lang="ja-JP" altLang="ja-JP" sz="1600" dirty="0" smtClean="0"/>
              <a:t>。そこ</a:t>
            </a:r>
            <a:r>
              <a:rPr lang="ja-JP" altLang="ja-JP" sz="1600" dirty="0"/>
              <a:t>で、地域における好事例を踏まえ、以下のとおり、多様化するサービスの典型的な例を参考として</a:t>
            </a:r>
            <a:r>
              <a:rPr lang="ja-JP" altLang="ja-JP" sz="1600" dirty="0" smtClean="0"/>
              <a:t>示す（</a:t>
            </a:r>
            <a:r>
              <a:rPr lang="ja-JP" altLang="ja-JP" sz="1600" b="1" u="sng" dirty="0" smtClean="0"/>
              <a:t>別紙参照</a:t>
            </a:r>
            <a:r>
              <a:rPr lang="ja-JP" altLang="en-US" sz="1600" dirty="0" smtClean="0"/>
              <a:t>）。</a:t>
            </a:r>
            <a:r>
              <a:rPr lang="ja-JP" altLang="en-US" sz="1600" dirty="0" smtClean="0">
                <a:latin typeface="+mn-ea"/>
              </a:rPr>
              <a:t>（Ｐ</a:t>
            </a:r>
            <a:r>
              <a:rPr lang="en-US" altLang="ja-JP" sz="1600" dirty="0" smtClean="0">
                <a:latin typeface="+mn-ea"/>
              </a:rPr>
              <a:t>21</a:t>
            </a:r>
            <a:r>
              <a:rPr lang="ja-JP" altLang="en-US" sz="1600" dirty="0" smtClean="0">
                <a:latin typeface="+mn-ea"/>
              </a:rPr>
              <a:t>～）</a:t>
            </a:r>
            <a:endParaRPr lang="ja-JP" altLang="en-US" sz="1600" dirty="0">
              <a:latin typeface="+mn-ea"/>
            </a:endParaRPr>
          </a:p>
        </p:txBody>
      </p:sp>
      <p:sp>
        <p:nvSpPr>
          <p:cNvPr id="9" name="スライド番号プレースホルダー 3"/>
          <p:cNvSpPr>
            <a:spLocks noGrp="1"/>
          </p:cNvSpPr>
          <p:nvPr>
            <p:ph type="sldNum" sz="quarter" idx="12"/>
          </p:nvPr>
        </p:nvSpPr>
        <p:spPr>
          <a:xfrm>
            <a:off x="7653483" y="6550468"/>
            <a:ext cx="2311400" cy="365125"/>
          </a:xfrm>
        </p:spPr>
        <p:txBody>
          <a:body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10</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0" name="正方形/長方形 9"/>
          <p:cNvSpPr/>
          <p:nvPr/>
        </p:nvSpPr>
        <p:spPr>
          <a:xfrm rot="5400000">
            <a:off x="-87921" y="6443618"/>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15</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14841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4044990661"/>
              </p:ext>
            </p:extLst>
          </p:nvPr>
        </p:nvGraphicFramePr>
        <p:xfrm>
          <a:off x="125737" y="1556792"/>
          <a:ext cx="9632485" cy="3861982"/>
        </p:xfrm>
        <a:graphic>
          <a:graphicData uri="http://schemas.openxmlformats.org/drawingml/2006/table">
            <a:tbl>
              <a:tblPr>
                <a:tableStyleId>{0505E3EF-67EA-436B-97B2-0124C06EBD24}</a:tableStyleId>
              </a:tblPr>
              <a:tblGrid>
                <a:gridCol w="796672"/>
                <a:gridCol w="3456612"/>
                <a:gridCol w="1819647"/>
                <a:gridCol w="1658575"/>
                <a:gridCol w="1900979"/>
              </a:tblGrid>
              <a:tr h="153293">
                <a:tc>
                  <a:txBody>
                    <a:bodyPr/>
                    <a:lstStyle/>
                    <a:p>
                      <a:pPr algn="ctr" fontAlgn="ctr"/>
                      <a:r>
                        <a:rPr lang="ja-JP" altLang="en-US" sz="1200" u="none" strike="noStrike" dirty="0">
                          <a:effectLst/>
                        </a:rPr>
                        <a:t>基準</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現行の通所介護相当</a:t>
                      </a:r>
                      <a:endParaRPr lang="ja-JP" altLang="en-US" sz="1200" b="1" i="0" u="none" strike="noStrike" dirty="0">
                        <a:solidFill>
                          <a:srgbClr val="000000"/>
                        </a:solidFill>
                        <a:effectLst/>
                        <a:latin typeface="ＭＳ Ｐゴシック"/>
                      </a:endParaRPr>
                    </a:p>
                  </a:txBody>
                  <a:tcPr marL="36000" marR="36000" marT="36000" marB="36000" anchor="ctr"/>
                </a:tc>
                <a:tc gridSpan="3">
                  <a:txBody>
                    <a:bodyPr/>
                    <a:lstStyle/>
                    <a:p>
                      <a:pPr algn="ctr" fontAlgn="ctr"/>
                      <a:r>
                        <a:rPr lang="ja-JP" altLang="en-US" sz="1200" u="none" strike="noStrike" dirty="0">
                          <a:effectLst/>
                        </a:rPr>
                        <a:t>多様なサービス</a:t>
                      </a:r>
                      <a:endParaRPr lang="ja-JP" altLang="en-US" sz="1200" b="1" i="0" u="none" strike="noStrike" dirty="0">
                        <a:solidFill>
                          <a:srgbClr val="000000"/>
                        </a:solidFill>
                        <a:effectLst/>
                        <a:latin typeface="ＭＳ Ｐゴシック"/>
                      </a:endParaRP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r>
              <a:tr h="219811">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種別</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①　通所</a:t>
                      </a:r>
                      <a:r>
                        <a:rPr lang="ja-JP" altLang="en-US" sz="1200" u="none" strike="noStrike" dirty="0" smtClean="0">
                          <a:effectLst/>
                        </a:rPr>
                        <a:t>介護</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②</a:t>
                      </a:r>
                      <a:r>
                        <a:rPr lang="ja-JP" altLang="en-US" sz="1200" u="none" strike="noStrike" dirty="0">
                          <a:effectLst/>
                        </a:rPr>
                        <a:t>　通所型サービスＡ</a:t>
                      </a:r>
                      <a:br>
                        <a:rPr lang="ja-JP" altLang="en-US" sz="1200" u="none" strike="noStrike" dirty="0">
                          <a:effectLst/>
                        </a:rPr>
                      </a:br>
                      <a:r>
                        <a:rPr lang="ja-JP" altLang="en-US" sz="1000" u="none" strike="noStrike" dirty="0">
                          <a:effectLst/>
                        </a:rPr>
                        <a:t>（緩和した基準によるサービス）</a:t>
                      </a:r>
                      <a:endParaRPr lang="ja-JP" altLang="en-US" sz="10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③</a:t>
                      </a:r>
                      <a:r>
                        <a:rPr lang="ja-JP" altLang="en-US" sz="1200" u="none" strike="noStrike" dirty="0">
                          <a:effectLst/>
                        </a:rPr>
                        <a:t>　通所型</a:t>
                      </a:r>
                      <a:r>
                        <a:rPr lang="ja-JP" altLang="en-US" sz="1200" u="none" strike="noStrike" dirty="0" smtClean="0">
                          <a:effectLst/>
                        </a:rPr>
                        <a:t>サービス</a:t>
                      </a:r>
                      <a:r>
                        <a:rPr lang="ja-JP" altLang="en-US" sz="1200" u="none" strike="noStrike" dirty="0">
                          <a:effectLst/>
                        </a:rPr>
                        <a:t>Ｂ</a:t>
                      </a:r>
                      <a:r>
                        <a:rPr lang="en-US" altLang="ja-JP" sz="1200" u="none" strike="noStrike" dirty="0">
                          <a:effectLst/>
                        </a:rPr>
                        <a:t/>
                      </a:r>
                      <a:br>
                        <a:rPr lang="en-US" altLang="ja-JP" sz="1200" u="none" strike="noStrike" dirty="0">
                          <a:effectLst/>
                        </a:rPr>
                      </a:br>
                      <a:r>
                        <a:rPr lang="ja-JP" altLang="en-US" sz="1000" u="none" strike="noStrike" dirty="0">
                          <a:effectLst/>
                        </a:rPr>
                        <a:t>（住民主体による支援）</a:t>
                      </a:r>
                      <a:endParaRPr lang="ja-JP" altLang="en-US" sz="10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④　通所型サービスＣ</a:t>
                      </a:r>
                      <a:br>
                        <a:rPr lang="ja-JP" altLang="en-US" sz="1200" u="none" strike="noStrike" dirty="0">
                          <a:effectLst/>
                        </a:rPr>
                      </a:br>
                      <a:r>
                        <a:rPr lang="ja-JP" altLang="en-US" sz="1000" u="none" strike="noStrike" dirty="0">
                          <a:effectLst/>
                        </a:rPr>
                        <a:t>（短期集中予防サービス）</a:t>
                      </a:r>
                      <a:endParaRPr lang="ja-JP" altLang="en-US" sz="1050" b="1" i="0" u="none" strike="noStrike" dirty="0">
                        <a:solidFill>
                          <a:srgbClr val="000000"/>
                        </a:solidFill>
                        <a:effectLst/>
                        <a:latin typeface="ＭＳ Ｐゴシック"/>
                      </a:endParaRPr>
                    </a:p>
                  </a:txBody>
                  <a:tcPr marL="36000" marR="36000" marT="36000" marB="36000" anchor="ctr"/>
                </a:tc>
              </a:tr>
              <a:tr h="396757">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内容</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通所介護と同様</a:t>
                      </a:r>
                      <a:r>
                        <a:rPr lang="ja-JP" altLang="en-US" sz="1200" u="none" strike="noStrike" dirty="0" smtClean="0">
                          <a:effectLst/>
                        </a:rPr>
                        <a:t>のサービス</a:t>
                      </a:r>
                      <a:endParaRPr lang="en-US" altLang="ja-JP" sz="1200" u="none" strike="noStrike" dirty="0" smtClean="0">
                        <a:effectLst/>
                      </a:endParaRPr>
                    </a:p>
                    <a:p>
                      <a:pPr algn="l" fontAlgn="ctr"/>
                      <a:r>
                        <a:rPr lang="ja-JP" altLang="en-US" sz="1200" u="none" strike="noStrike" dirty="0" smtClean="0">
                          <a:effectLst/>
                        </a:rPr>
                        <a:t>生活機能の向上のための機能訓練</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ミニデイサービス</a:t>
                      </a:r>
                      <a:r>
                        <a:rPr lang="ja-JP" altLang="en-US" sz="1200" u="none" strike="noStrike" dirty="0">
                          <a:effectLst/>
                        </a:rPr>
                        <a:t>　　　</a:t>
                      </a:r>
                      <a:br>
                        <a:rPr lang="ja-JP" altLang="en-US" sz="1200" u="none" strike="noStrike" dirty="0">
                          <a:effectLst/>
                        </a:rPr>
                      </a:br>
                      <a:r>
                        <a:rPr lang="ja-JP" altLang="en-US" sz="1200" u="none" strike="noStrike" dirty="0" smtClean="0">
                          <a:effectLst/>
                        </a:rPr>
                        <a:t>運動</a:t>
                      </a:r>
                      <a:r>
                        <a:rPr lang="ja-JP" altLang="en-US" sz="1200" u="none" strike="noStrike" dirty="0">
                          <a:effectLst/>
                        </a:rPr>
                        <a:t>・</a:t>
                      </a:r>
                      <a:r>
                        <a:rPr lang="ja-JP" altLang="en-US" sz="1200" u="none" strike="noStrike" dirty="0" smtClean="0">
                          <a:effectLst/>
                        </a:rPr>
                        <a:t>レクリエーション</a:t>
                      </a:r>
                      <a:r>
                        <a:rPr lang="ja-JP" altLang="en-US" sz="1200" u="none" strike="noStrike" dirty="0">
                          <a:effectLst/>
                        </a:rPr>
                        <a:t>　等</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体操、運動等の活動など、自主的</a:t>
                      </a:r>
                      <a:r>
                        <a:rPr lang="ja-JP" altLang="en-US" sz="1200" u="none" strike="noStrike" dirty="0">
                          <a:effectLst/>
                        </a:rPr>
                        <a:t>な通いの</a:t>
                      </a:r>
                      <a:r>
                        <a:rPr lang="ja-JP" altLang="en-US" sz="1200" u="none" strike="noStrike" dirty="0" smtClean="0">
                          <a:effectLst/>
                        </a:rPr>
                        <a:t>場</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生活機能を</a:t>
                      </a:r>
                      <a:r>
                        <a:rPr lang="ja-JP" altLang="en-US" sz="1200" u="none" strike="noStrike" dirty="0">
                          <a:effectLst/>
                        </a:rPr>
                        <a:t>改善する</a:t>
                      </a:r>
                      <a:r>
                        <a:rPr lang="ja-JP" altLang="en-US" sz="1200" u="none" strike="noStrike" dirty="0" smtClean="0">
                          <a:effectLst/>
                        </a:rPr>
                        <a:t>ための運動器</a:t>
                      </a:r>
                      <a:r>
                        <a:rPr lang="ja-JP" altLang="en-US" sz="1200" u="none" strike="noStrike" dirty="0">
                          <a:effectLst/>
                        </a:rPr>
                        <a:t>の機能</a:t>
                      </a:r>
                      <a:r>
                        <a:rPr lang="ja-JP" altLang="en-US" sz="1200" u="none" strike="noStrike" dirty="0" smtClean="0">
                          <a:effectLst/>
                        </a:rPr>
                        <a:t>向上や栄養改善等のプログラム</a:t>
                      </a:r>
                      <a:endParaRPr lang="ja-JP" altLang="en-US" sz="1200" b="0" i="0" u="none" strike="noStrike" dirty="0">
                        <a:solidFill>
                          <a:srgbClr val="000000"/>
                        </a:solidFill>
                        <a:effectLst/>
                        <a:latin typeface="ＭＳ Ｐゴシック"/>
                      </a:endParaRPr>
                    </a:p>
                  </a:txBody>
                  <a:tcPr marL="36000" marR="36000" marT="36000" marB="36000" anchor="ctr"/>
                </a:tc>
              </a:tr>
              <a:tr h="1216277">
                <a:tc>
                  <a:txBody>
                    <a:bodyPr/>
                    <a:lstStyle/>
                    <a:p>
                      <a:pPr marL="0" indent="0" algn="ctr" fontAlgn="ctr"/>
                      <a:r>
                        <a:rPr lang="ja-JP" altLang="en-US" sz="1200" u="none" strike="noStrike" dirty="0" smtClean="0">
                          <a:effectLst/>
                        </a:rPr>
                        <a:t>対象者と</a:t>
                      </a:r>
                      <a:endParaRPr lang="en-US" altLang="ja-JP" sz="1200" u="none" strike="noStrike" dirty="0" smtClean="0">
                        <a:effectLst/>
                      </a:endParaRPr>
                    </a:p>
                    <a:p>
                      <a:pPr marL="0" indent="0" algn="ctr" fontAlgn="ctr"/>
                      <a:r>
                        <a:rPr lang="ja-JP" altLang="en-US" sz="1200" u="none" strike="noStrike" dirty="0" smtClean="0">
                          <a:effectLst/>
                        </a:rPr>
                        <a:t>サービス</a:t>
                      </a:r>
                      <a:r>
                        <a:rPr lang="ja-JP" altLang="en-US" sz="1200" u="none" strike="noStrike" dirty="0">
                          <a:effectLst/>
                        </a:rPr>
                        <a:t>提供の考え方</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○既にサービスを利用</a:t>
                      </a:r>
                      <a:r>
                        <a:rPr lang="ja-JP" altLang="en-US" sz="1200" u="none" strike="noStrike" dirty="0" smtClean="0">
                          <a:effectLst/>
                        </a:rPr>
                        <a:t>しており、</a:t>
                      </a:r>
                      <a:r>
                        <a:rPr lang="ja-JP" altLang="en-US" sz="1200" u="none" strike="noStrike" dirty="0">
                          <a:effectLst/>
                        </a:rPr>
                        <a:t>サービスの利用の継続が</a:t>
                      </a:r>
                      <a:r>
                        <a:rPr lang="ja-JP" altLang="en-US" sz="1200" u="none" strike="noStrike" dirty="0" smtClean="0">
                          <a:effectLst/>
                        </a:rPr>
                        <a:t>必要なケース</a:t>
                      </a:r>
                      <a:r>
                        <a:rPr lang="ja-JP" altLang="en-US" sz="1200" u="none" strike="noStrike" dirty="0">
                          <a:effectLst/>
                        </a:rPr>
                        <a:t/>
                      </a:r>
                      <a:br>
                        <a:rPr lang="ja-JP" altLang="en-US" sz="1200" u="none" strike="noStrike" dirty="0">
                          <a:effectLst/>
                        </a:rPr>
                      </a:br>
                      <a:r>
                        <a:rPr lang="ja-JP" altLang="en-US" sz="1200" u="none" strike="noStrike" dirty="0" smtClean="0">
                          <a:effectLst/>
                        </a:rPr>
                        <a:t>○</a:t>
                      </a:r>
                      <a:r>
                        <a:rPr lang="ja-JP" altLang="en-US" sz="1200" u="none" strike="noStrike" dirty="0">
                          <a:effectLst/>
                        </a:rPr>
                        <a:t>「多様なサービス」の利用が</a:t>
                      </a:r>
                      <a:r>
                        <a:rPr lang="ja-JP" altLang="en-US" sz="1200" u="none" strike="noStrike" dirty="0" smtClean="0">
                          <a:effectLst/>
                        </a:rPr>
                        <a:t>難しいケース</a:t>
                      </a:r>
                      <a:endParaRPr lang="ja-JP" altLang="en-US" sz="1200" u="none" strike="noStrike" dirty="0">
                        <a:effectLst/>
                      </a:endParaRPr>
                    </a:p>
                    <a:p>
                      <a:pPr algn="l" fontAlgn="ctr"/>
                      <a:r>
                        <a:rPr lang="ja-JP" altLang="en-US" sz="1200" u="none" strike="noStrike" dirty="0" smtClean="0">
                          <a:effectLst/>
                        </a:rPr>
                        <a:t>○集中的</a:t>
                      </a:r>
                      <a:r>
                        <a:rPr lang="ja-JP" altLang="en-US" sz="1200" u="none" strike="noStrike" dirty="0">
                          <a:effectLst/>
                        </a:rPr>
                        <a:t>に生活機能の</a:t>
                      </a:r>
                      <a:r>
                        <a:rPr lang="ja-JP" altLang="en-US" sz="1200" u="none" strike="noStrike" dirty="0" smtClean="0">
                          <a:effectLst/>
                        </a:rPr>
                        <a:t>向上の</a:t>
                      </a:r>
                      <a:r>
                        <a:rPr lang="ja-JP" altLang="en-US" sz="1200" u="none" strike="noStrike" dirty="0">
                          <a:effectLst/>
                        </a:rPr>
                        <a:t>トレーニングを行うことで改善・維持が見込まれる</a:t>
                      </a:r>
                      <a:r>
                        <a:rPr lang="ja-JP" altLang="en-US" sz="1200" u="none" strike="noStrike" dirty="0" smtClean="0">
                          <a:effectLst/>
                        </a:rPr>
                        <a:t>ケース</a:t>
                      </a:r>
                      <a:endParaRPr lang="en-US" altLang="ja-JP" sz="1200" u="none" strike="noStrike" dirty="0" smtClean="0">
                        <a:effectLst/>
                      </a:endParaRPr>
                    </a:p>
                    <a:p>
                      <a:pPr algn="l" fontAlgn="ctr"/>
                      <a:r>
                        <a:rPr lang="en-US" altLang="ja-JP" sz="1000" u="none" strike="noStrike" dirty="0" smtClean="0">
                          <a:effectLst/>
                        </a:rPr>
                        <a:t>※</a:t>
                      </a:r>
                      <a:r>
                        <a:rPr lang="ja-JP" altLang="en-US" sz="1000" u="none" strike="noStrike" dirty="0" smtClean="0">
                          <a:effectLst/>
                        </a:rPr>
                        <a:t>状態等を踏まえながら、多様なサービスの利用を促進していくことが重要。</a:t>
                      </a:r>
                      <a:endParaRPr lang="ja-JP" altLang="en-US" sz="1200" b="0" i="0" u="none" strike="noStrike" dirty="0">
                        <a:solidFill>
                          <a:srgbClr val="000000"/>
                        </a:solidFill>
                        <a:effectLst/>
                        <a:latin typeface="ＭＳ Ｐゴシック"/>
                      </a:endParaRPr>
                    </a:p>
                  </a:txBody>
                  <a:tcPr marL="36000" marR="36000" marT="36000" marB="36000" anchor="ctr"/>
                </a:tc>
                <a:tc gridSpan="2">
                  <a:txBody>
                    <a:bodyPr/>
                    <a:lstStyle/>
                    <a:p>
                      <a:pPr algn="l" fontAlgn="ctr"/>
                      <a:r>
                        <a:rPr lang="ja-JP" altLang="en-US" sz="1200" u="none" strike="noStrike" dirty="0">
                          <a:effectLst/>
                        </a:rPr>
                        <a:t>○</a:t>
                      </a:r>
                      <a:r>
                        <a:rPr lang="ja-JP" altLang="en-US" sz="1200" u="none" strike="noStrike" dirty="0" smtClean="0">
                          <a:effectLst/>
                        </a:rPr>
                        <a:t>状態等</a:t>
                      </a:r>
                      <a:r>
                        <a:rPr lang="ja-JP" altLang="en-US" sz="1200" u="none" strike="noStrike" dirty="0">
                          <a:effectLst/>
                        </a:rPr>
                        <a:t>を踏まえながら、住民主体による支援等「多様なサービス」の利用を</a:t>
                      </a:r>
                      <a:r>
                        <a:rPr lang="ja-JP" altLang="en-US" sz="1200" u="none" strike="noStrike" dirty="0" smtClean="0">
                          <a:effectLst/>
                        </a:rPr>
                        <a:t>促進</a:t>
                      </a:r>
                      <a:endParaRPr lang="ja-JP" altLang="en-US" sz="1200" b="0" i="0" u="none" strike="noStrike" dirty="0">
                        <a:solidFill>
                          <a:srgbClr val="000000"/>
                        </a:solidFill>
                        <a:effectLst/>
                        <a:latin typeface="ＭＳ Ｐゴシック"/>
                      </a:endParaRPr>
                    </a:p>
                  </a:txBody>
                  <a:tcPr marL="36000" marR="36000" marT="36000" marB="36000" anchor="ctr"/>
                </a:tc>
                <a:tc hMerge="1">
                  <a:txBody>
                    <a:bodyPr/>
                    <a:lstStyle/>
                    <a:p>
                      <a:endParaRPr kumimoji="1" lang="ja-JP" altLang="en-US"/>
                    </a:p>
                  </a:txBody>
                  <a:tcPr/>
                </a:tc>
                <a:tc>
                  <a:txBody>
                    <a:bodyPr/>
                    <a:lstStyle/>
                    <a:p>
                      <a:pPr algn="l" fontAlgn="ctr"/>
                      <a:r>
                        <a:rPr lang="ja-JP" altLang="en-US" sz="1200" u="none" strike="noStrike" dirty="0" smtClean="0">
                          <a:effectLst/>
                        </a:rPr>
                        <a:t>・</a:t>
                      </a:r>
                      <a:r>
                        <a:rPr lang="en-US" altLang="ja-JP" sz="1200" u="none" strike="noStrike" dirty="0">
                          <a:effectLst/>
                        </a:rPr>
                        <a:t>ADL</a:t>
                      </a:r>
                      <a:r>
                        <a:rPr lang="ja-JP" altLang="en-US" sz="1200" u="none" strike="noStrike" dirty="0">
                          <a:effectLst/>
                        </a:rPr>
                        <a:t>や</a:t>
                      </a:r>
                      <a:r>
                        <a:rPr lang="en-US" altLang="ja-JP" sz="1200" u="none" strike="noStrike" dirty="0">
                          <a:effectLst/>
                        </a:rPr>
                        <a:t>IADL</a:t>
                      </a:r>
                      <a:r>
                        <a:rPr lang="ja-JP" altLang="en-US" sz="1200" u="none" strike="noStrike" dirty="0">
                          <a:effectLst/>
                        </a:rPr>
                        <a:t>の改善に向けた支援が必要な</a:t>
                      </a:r>
                      <a:r>
                        <a:rPr lang="ja-JP" altLang="en-US" sz="1200" u="none" strike="noStrike" dirty="0" smtClean="0">
                          <a:effectLst/>
                        </a:rPr>
                        <a:t>ケース　等</a:t>
                      </a:r>
                      <a:r>
                        <a:rPr lang="ja-JP" altLang="en-US" sz="1200" u="none" strike="noStrike" dirty="0">
                          <a:effectLst/>
                        </a:rPr>
                        <a:t/>
                      </a:r>
                      <a:br>
                        <a:rPr lang="ja-JP" altLang="en-US" sz="1200" u="none" strike="noStrike" dirty="0">
                          <a:effectLst/>
                        </a:rPr>
                      </a:br>
                      <a:r>
                        <a:rPr lang="ja-JP" altLang="en-US" sz="1200" u="none" strike="noStrike" dirty="0">
                          <a:effectLst/>
                        </a:rPr>
                        <a:t/>
                      </a:r>
                      <a:br>
                        <a:rPr lang="ja-JP" altLang="en-US" sz="1200" u="none" strike="noStrike" dirty="0">
                          <a:effectLst/>
                        </a:rPr>
                      </a:br>
                      <a:r>
                        <a:rPr lang="en-US" altLang="ja-JP" sz="1200" u="none" strike="noStrike" dirty="0" smtClean="0">
                          <a:effectLst/>
                        </a:rPr>
                        <a:t>※3</a:t>
                      </a:r>
                      <a:r>
                        <a:rPr lang="ja-JP" altLang="en-US" sz="1200" u="none" strike="noStrike" dirty="0" smtClean="0">
                          <a:effectLst/>
                        </a:rPr>
                        <a:t>～</a:t>
                      </a:r>
                      <a:r>
                        <a:rPr lang="en-US" altLang="ja-JP" sz="1200" u="none" strike="noStrike" dirty="0">
                          <a:effectLst/>
                        </a:rPr>
                        <a:t>6</a:t>
                      </a:r>
                      <a:r>
                        <a:rPr lang="ja-JP" altLang="en-US" sz="1200" u="none" strike="noStrike" dirty="0" smtClean="0">
                          <a:effectLst/>
                        </a:rPr>
                        <a:t>ケ</a:t>
                      </a:r>
                      <a:r>
                        <a:rPr lang="ja-JP" altLang="en-US" sz="1200" u="none" strike="noStrike" dirty="0">
                          <a:effectLst/>
                        </a:rPr>
                        <a:t>月の短期間</a:t>
                      </a:r>
                      <a:r>
                        <a:rPr lang="ja-JP" altLang="en-US" sz="1200" u="none" strike="noStrike" dirty="0" smtClean="0">
                          <a:effectLst/>
                        </a:rPr>
                        <a:t>で実施</a:t>
                      </a:r>
                      <a:endParaRPr lang="ja-JP" altLang="en-US" sz="1200" b="0" i="0" u="none" strike="noStrike" dirty="0">
                        <a:solidFill>
                          <a:srgbClr val="000000"/>
                        </a:solidFill>
                        <a:effectLst/>
                        <a:latin typeface="ＭＳ Ｐゴシック"/>
                      </a:endParaRPr>
                    </a:p>
                  </a:txBody>
                  <a:tcPr marL="36000" marR="36000" marT="36000" marB="36000" anchor="ctr"/>
                </a:tc>
              </a:tr>
              <a:tr h="326645">
                <a:tc>
                  <a:txBody>
                    <a:bodyPr/>
                    <a:lstStyle/>
                    <a:p>
                      <a:pPr algn="ctr" fontAlgn="ctr"/>
                      <a:r>
                        <a:rPr lang="ja-JP" altLang="en-US" sz="1200" u="none" strike="noStrike" dirty="0" smtClean="0">
                          <a:effectLst/>
                        </a:rPr>
                        <a:t>実施</a:t>
                      </a:r>
                      <a:r>
                        <a:rPr lang="ja-JP" altLang="en-US" sz="1200" u="none" strike="noStrike" dirty="0">
                          <a:effectLst/>
                        </a:rPr>
                        <a:t>方法</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事業者指定</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事業者</a:t>
                      </a:r>
                      <a:r>
                        <a:rPr lang="ja-JP" altLang="en-US" sz="1200" u="none" strike="noStrike" dirty="0" smtClean="0">
                          <a:effectLst/>
                        </a:rPr>
                        <a:t>指定／委託</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補助（助成</a:t>
                      </a:r>
                      <a:r>
                        <a:rPr lang="ja-JP" altLang="en-US" sz="1200" u="none" strike="noStrike" dirty="0">
                          <a:effectLst/>
                        </a:rPr>
                        <a:t>）</a:t>
                      </a:r>
                      <a:endParaRPr lang="en-US" altLang="ja-JP" sz="1200" u="none" strike="noStrike" dirty="0" smtClean="0">
                        <a:effectLst/>
                      </a:endParaRPr>
                    </a:p>
                  </a:txBody>
                  <a:tcPr marL="36000" marR="36000" marT="36000" marB="36000" anchor="ctr"/>
                </a:tc>
                <a:tc>
                  <a:txBody>
                    <a:bodyPr/>
                    <a:lstStyle/>
                    <a:p>
                      <a:pPr algn="ctr" fontAlgn="ctr"/>
                      <a:r>
                        <a:rPr lang="ja-JP" altLang="en-US" sz="1200" u="none" strike="noStrike" dirty="0">
                          <a:effectLst/>
                        </a:rPr>
                        <a:t>直接</a:t>
                      </a:r>
                      <a:r>
                        <a:rPr lang="ja-JP" altLang="en-US" sz="1200" u="none" strike="noStrike" dirty="0" smtClean="0">
                          <a:effectLst/>
                        </a:rPr>
                        <a:t>実施／委託</a:t>
                      </a:r>
                      <a:endParaRPr lang="ja-JP" altLang="en-US" sz="1200" b="0" i="0" u="none" strike="noStrike" dirty="0">
                        <a:solidFill>
                          <a:srgbClr val="000000"/>
                        </a:solidFill>
                        <a:effectLst/>
                        <a:latin typeface="ＭＳ Ｐゴシック"/>
                      </a:endParaRPr>
                    </a:p>
                  </a:txBody>
                  <a:tcPr marL="36000" marR="36000" marT="36000" marB="36000" anchor="ctr"/>
                </a:tc>
              </a:tr>
              <a:tr h="432048">
                <a:tc>
                  <a:txBody>
                    <a:bodyPr/>
                    <a:lstStyle/>
                    <a:p>
                      <a:pPr algn="ctr" fontAlgn="ctr"/>
                      <a:r>
                        <a:rPr lang="ja-JP" altLang="en-US" sz="1200" u="none" strike="noStrike" dirty="0">
                          <a:effectLst/>
                        </a:rPr>
                        <a:t>基準</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予防給付の</a:t>
                      </a:r>
                      <a:r>
                        <a:rPr lang="ja-JP" altLang="en-US" sz="1200" u="none" strike="noStrike" dirty="0" smtClean="0">
                          <a:effectLst/>
                        </a:rPr>
                        <a:t>基準を基本</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smtClean="0">
                          <a:effectLst/>
                        </a:rPr>
                        <a:t>人員等を緩和した基準</a:t>
                      </a:r>
                      <a:endParaRPr lang="ja-JP" altLang="en-US" sz="1200" b="0" i="0" u="none" strike="noStrike" dirty="0" smtClean="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個人情報の保護等の</a:t>
                      </a:r>
                      <a:endParaRPr lang="en-US" altLang="ja-JP" sz="1200" u="none" strike="noStrike" dirty="0" smtClean="0">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effectLst/>
                          <a:latin typeface="ＭＳ Ｐゴシック"/>
                        </a:rPr>
                        <a:t>最低限の基準</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内容に応じた独自の基準</a:t>
                      </a:r>
                      <a:endParaRPr lang="ja-JP" altLang="en-US" sz="1200" b="0" i="0" u="none" strike="noStrike" dirty="0">
                        <a:solidFill>
                          <a:srgbClr val="000000"/>
                        </a:solidFill>
                        <a:effectLst/>
                        <a:latin typeface="ＭＳ Ｐゴシック"/>
                      </a:endParaRPr>
                    </a:p>
                  </a:txBody>
                  <a:tcPr marL="36000" marR="36000" marT="36000" marB="36000" anchor="ctr"/>
                </a:tc>
              </a:tr>
              <a:tr h="493097">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提供者</a:t>
                      </a:r>
                      <a:r>
                        <a:rPr lang="ja-JP" altLang="en-US" sz="1050" u="none" strike="noStrike" dirty="0">
                          <a:effectLst/>
                        </a:rPr>
                        <a:t>（例）</a:t>
                      </a:r>
                      <a:endParaRPr lang="ja-JP" altLang="en-US" sz="105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通所介護事業者の従事者</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smtClean="0">
                          <a:effectLst/>
                        </a:rPr>
                        <a:t>主に雇用労働者</a:t>
                      </a:r>
                      <a:endParaRPr lang="en-US" altLang="ja-JP" sz="1200" u="none" strike="noStrike"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smtClean="0">
                          <a:effectLst/>
                        </a:rPr>
                        <a:t>＋ボランティア</a:t>
                      </a:r>
                      <a:endParaRPr kumimoji="1" lang="ja-JP" altLang="en-US" sz="1200" dirty="0">
                        <a:latin typeface="+mn-ea"/>
                        <a:ea typeface="+mn-ea"/>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ボランティア主体</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保健・医療の専門職</a:t>
                      </a:r>
                      <a:r>
                        <a:rPr lang="en-US" altLang="ja-JP" sz="1200" u="none" strike="noStrike" dirty="0" smtClean="0">
                          <a:effectLst/>
                        </a:rPr>
                        <a:t/>
                      </a:r>
                      <a:br>
                        <a:rPr lang="en-US" altLang="ja-JP" sz="1200" u="none" strike="noStrike" dirty="0" smtClean="0">
                          <a:effectLst/>
                        </a:rPr>
                      </a:br>
                      <a:r>
                        <a:rPr lang="ja-JP" altLang="en-US" sz="1200" u="none" strike="noStrike" dirty="0" smtClean="0">
                          <a:effectLst/>
                        </a:rPr>
                        <a:t>（市町村）</a:t>
                      </a:r>
                      <a:endParaRPr lang="ja-JP" altLang="en-US" sz="1200" b="0" i="0" u="none" strike="noStrike" dirty="0">
                        <a:solidFill>
                          <a:srgbClr val="000000"/>
                        </a:solidFill>
                        <a:effectLst/>
                        <a:latin typeface="ＭＳ Ｐゴシック"/>
                      </a:endParaRPr>
                    </a:p>
                  </a:txBody>
                  <a:tcPr marL="36000" marR="36000" marT="36000" marB="36000" anchor="ctr"/>
                </a:tc>
              </a:tr>
            </a:tbl>
          </a:graphicData>
        </a:graphic>
      </p:graphicFrame>
      <p:grpSp>
        <p:nvGrpSpPr>
          <p:cNvPr id="11" name="グループ化 10"/>
          <p:cNvGrpSpPr/>
          <p:nvPr/>
        </p:nvGrpSpPr>
        <p:grpSpPr>
          <a:xfrm>
            <a:off x="124702" y="188640"/>
            <a:ext cx="9633520" cy="1154111"/>
            <a:chOff x="124702" y="537558"/>
            <a:chExt cx="9633520" cy="1154111"/>
          </a:xfrm>
        </p:grpSpPr>
        <p:sp>
          <p:nvSpPr>
            <p:cNvPr id="4" name="テキスト ボックス 3"/>
            <p:cNvSpPr txBox="1"/>
            <p:nvPr/>
          </p:nvSpPr>
          <p:spPr>
            <a:xfrm>
              <a:off x="124702" y="537558"/>
              <a:ext cx="2975384" cy="553998"/>
            </a:xfrm>
            <a:prstGeom prst="rect">
              <a:avLst/>
            </a:prstGeom>
            <a:noFill/>
          </p:spPr>
          <p:txBody>
            <a:bodyPr wrap="square" rtlCol="0">
              <a:spAutoFit/>
            </a:bodyPr>
            <a:lstStyle/>
            <a:p>
              <a:r>
                <a:rPr kumimoji="1" lang="ja-JP" altLang="en-US" dirty="0" smtClean="0"/>
                <a:t>②通所型サービス</a:t>
              </a:r>
              <a:r>
                <a:rPr lang="ja-JP" altLang="en-US" sz="1200" dirty="0">
                  <a:latin typeface="+mn-ea"/>
                </a:rPr>
                <a:t>　（Ｐ</a:t>
              </a:r>
              <a:r>
                <a:rPr lang="en-US" altLang="ja-JP" sz="1200" dirty="0" smtClean="0">
                  <a:latin typeface="+mn-ea"/>
                </a:rPr>
                <a:t>23</a:t>
              </a:r>
              <a:r>
                <a:rPr lang="ja-JP" altLang="en-US" sz="1200" dirty="0" smtClean="0">
                  <a:latin typeface="+mn-ea"/>
                </a:rPr>
                <a:t>～</a:t>
              </a:r>
              <a:r>
                <a:rPr lang="ja-JP" altLang="en-US" sz="1200" dirty="0">
                  <a:latin typeface="+mn-ea"/>
                </a:rPr>
                <a:t>）</a:t>
              </a:r>
            </a:p>
            <a:p>
              <a:endParaRPr kumimoji="1" lang="ja-JP" altLang="en-US" sz="1200" dirty="0"/>
            </a:p>
          </p:txBody>
        </p:sp>
        <p:sp>
          <p:nvSpPr>
            <p:cNvPr id="5" name="テキスト ボックス 4"/>
            <p:cNvSpPr txBox="1"/>
            <p:nvPr/>
          </p:nvSpPr>
          <p:spPr>
            <a:xfrm>
              <a:off x="2720752" y="620688"/>
              <a:ext cx="5760640" cy="261610"/>
            </a:xfrm>
            <a:prstGeom prst="rect">
              <a:avLst/>
            </a:prstGeom>
            <a:noFill/>
          </p:spPr>
          <p:txBody>
            <a:bodyPr wrap="square" rtlCol="0">
              <a:spAutoFit/>
            </a:bodyPr>
            <a:lstStyle/>
            <a:p>
              <a:r>
                <a:rPr kumimoji="1" lang="en-US" altLang="ja-JP" sz="1100" dirty="0" smtClean="0"/>
                <a:t>※</a:t>
              </a:r>
              <a:r>
                <a:rPr kumimoji="1" lang="ja-JP" altLang="en-US" sz="1100" dirty="0" smtClean="0"/>
                <a:t>　市町村はこの例を踏まえて</a:t>
              </a:r>
              <a:r>
                <a:rPr lang="ja-JP" altLang="en-US" sz="1100" dirty="0"/>
                <a:t>、</a:t>
              </a:r>
              <a:r>
                <a:rPr lang="ja-JP" altLang="en-US" sz="1100" dirty="0" smtClean="0"/>
                <a:t>地域</a:t>
              </a:r>
              <a:r>
                <a:rPr lang="ja-JP" altLang="en-US" sz="1100" dirty="0"/>
                <a:t>の</a:t>
              </a:r>
              <a:r>
                <a:rPr lang="ja-JP" altLang="en-US" sz="1100" dirty="0" smtClean="0"/>
                <a:t>実情に応じた、サービス内容を検討する。</a:t>
              </a:r>
              <a:endParaRPr kumimoji="1" lang="ja-JP" altLang="en-US" sz="1100" dirty="0"/>
            </a:p>
          </p:txBody>
        </p:sp>
        <p:sp>
          <p:nvSpPr>
            <p:cNvPr id="6" name="テキスト ボックス 5"/>
            <p:cNvSpPr txBox="1"/>
            <p:nvPr/>
          </p:nvSpPr>
          <p:spPr>
            <a:xfrm>
              <a:off x="124702" y="860672"/>
              <a:ext cx="9633520" cy="830997"/>
            </a:xfrm>
            <a:prstGeom prst="rect">
              <a:avLst/>
            </a:prstGeom>
            <a:noFill/>
            <a:ln>
              <a:solidFill>
                <a:schemeClr val="tx1"/>
              </a:solidFill>
            </a:ln>
          </p:spPr>
          <p:txBody>
            <a:bodyPr wrap="square" rtlCol="0" anchor="ctr">
              <a:spAutoFit/>
            </a:bodyPr>
            <a:lstStyle/>
            <a:p>
              <a:pPr marL="179388" indent="-179388"/>
              <a:r>
                <a:rPr lang="ja-JP" altLang="ja-JP" sz="1600" dirty="0"/>
                <a:t>○　通所型サービスは、現行</a:t>
              </a:r>
              <a:r>
                <a:rPr lang="ja-JP" altLang="ja-JP" sz="1600" dirty="0" smtClean="0"/>
                <a:t>の通所</a:t>
              </a:r>
              <a:r>
                <a:rPr lang="ja-JP" altLang="ja-JP" sz="1600" dirty="0"/>
                <a:t>介護に相当する</a:t>
              </a:r>
              <a:r>
                <a:rPr lang="ja-JP" altLang="ja-JP" sz="1600" dirty="0" smtClean="0"/>
                <a:t>ものと</a:t>
              </a:r>
              <a:r>
                <a:rPr lang="ja-JP" altLang="ja-JP" sz="1600" dirty="0"/>
                <a:t>、それ以外の多様なサービスからなる。</a:t>
              </a:r>
            </a:p>
            <a:p>
              <a:pPr marL="179388" indent="-179388"/>
              <a:r>
                <a:rPr lang="ja-JP" altLang="ja-JP" sz="1600" dirty="0"/>
                <a:t>○　</a:t>
              </a:r>
              <a:r>
                <a:rPr lang="ja-JP" altLang="en-US" sz="1600" dirty="0" smtClean="0"/>
                <a:t>多様なサービスについては、</a:t>
              </a:r>
              <a:r>
                <a:rPr lang="ja-JP" altLang="en-US" sz="1600" dirty="0"/>
                <a:t>雇用</a:t>
              </a:r>
              <a:r>
                <a:rPr lang="ja-JP" altLang="en-US" sz="1600" dirty="0" smtClean="0"/>
                <a:t>労働者が行う緩和</a:t>
              </a:r>
              <a:r>
                <a:rPr lang="ja-JP" altLang="en-US" sz="1600" dirty="0"/>
                <a:t>した基準によるサービスと、住民主体による支援</a:t>
              </a:r>
              <a:r>
                <a:rPr lang="ja-JP" altLang="en-US" sz="1600" dirty="0" smtClean="0"/>
                <a:t>、</a:t>
              </a:r>
              <a:r>
                <a:rPr lang="ja-JP" altLang="ja-JP" sz="1600" dirty="0"/>
                <a:t>保健・医療の専門</a:t>
              </a:r>
              <a:r>
                <a:rPr lang="ja-JP" altLang="ja-JP" sz="1600" dirty="0" smtClean="0"/>
                <a:t>職</a:t>
              </a:r>
              <a:r>
                <a:rPr lang="ja-JP" altLang="en-US" sz="1600" dirty="0" smtClean="0"/>
                <a:t>により短期</a:t>
              </a:r>
              <a:r>
                <a:rPr lang="ja-JP" altLang="en-US" sz="1600" dirty="0"/>
                <a:t>集中で行う</a:t>
              </a:r>
              <a:r>
                <a:rPr lang="ja-JP" altLang="en-US" sz="1600" dirty="0" smtClean="0"/>
                <a:t>サービスを想定</a:t>
              </a:r>
              <a:r>
                <a:rPr lang="ja-JP" altLang="ja-JP" sz="1600" dirty="0" smtClean="0"/>
                <a:t>。</a:t>
              </a:r>
              <a:endParaRPr lang="ja-JP" altLang="ja-JP" sz="1600" dirty="0"/>
            </a:p>
          </p:txBody>
        </p:sp>
      </p:grpSp>
      <p:sp>
        <p:nvSpPr>
          <p:cNvPr id="7" name="テキスト ボックス 6"/>
          <p:cNvSpPr txBox="1"/>
          <p:nvPr/>
        </p:nvSpPr>
        <p:spPr>
          <a:xfrm>
            <a:off x="124702" y="5664808"/>
            <a:ext cx="3892194" cy="369332"/>
          </a:xfrm>
          <a:prstGeom prst="rect">
            <a:avLst/>
          </a:prstGeom>
          <a:noFill/>
        </p:spPr>
        <p:txBody>
          <a:bodyPr wrap="square" rtlCol="0">
            <a:spAutoFit/>
          </a:bodyPr>
          <a:lstStyle/>
          <a:p>
            <a:r>
              <a:rPr lang="ja-JP" altLang="en-US" dirty="0" smtClean="0"/>
              <a:t>③その他の</a:t>
            </a:r>
            <a:r>
              <a:rPr kumimoji="1" lang="ja-JP" altLang="en-US" dirty="0" smtClean="0"/>
              <a:t>生活支援サービス</a:t>
            </a:r>
            <a:r>
              <a:rPr kumimoji="1" lang="ja-JP" altLang="en-US" sz="1200" dirty="0" smtClean="0"/>
              <a:t>　</a:t>
            </a:r>
            <a:r>
              <a:rPr lang="ja-JP" altLang="en-US" sz="1200" dirty="0">
                <a:latin typeface="+mn-ea"/>
              </a:rPr>
              <a:t>　（Ｐ</a:t>
            </a:r>
            <a:r>
              <a:rPr lang="en-US" altLang="ja-JP" sz="1200" dirty="0" smtClean="0">
                <a:latin typeface="+mn-ea"/>
              </a:rPr>
              <a:t>24</a:t>
            </a:r>
            <a:r>
              <a:rPr lang="ja-JP" altLang="en-US" sz="1200" dirty="0" smtClean="0">
                <a:latin typeface="+mn-ea"/>
              </a:rPr>
              <a:t>～）</a:t>
            </a:r>
            <a:endParaRPr kumimoji="1" lang="ja-JP" altLang="en-US" dirty="0"/>
          </a:p>
        </p:txBody>
      </p:sp>
      <p:sp>
        <p:nvSpPr>
          <p:cNvPr id="8" name="テキスト ボックス 7"/>
          <p:cNvSpPr txBox="1"/>
          <p:nvPr/>
        </p:nvSpPr>
        <p:spPr>
          <a:xfrm>
            <a:off x="124702" y="6001776"/>
            <a:ext cx="9633520" cy="830997"/>
          </a:xfrm>
          <a:prstGeom prst="rect">
            <a:avLst/>
          </a:prstGeom>
          <a:noFill/>
          <a:ln>
            <a:solidFill>
              <a:schemeClr val="tx1"/>
            </a:solidFill>
          </a:ln>
        </p:spPr>
        <p:txBody>
          <a:bodyPr wrap="square" rtlCol="0" anchor="ctr">
            <a:spAutoFit/>
          </a:bodyPr>
          <a:lstStyle/>
          <a:p>
            <a:pPr marL="179388" indent="-179388"/>
            <a:r>
              <a:rPr lang="ja-JP" altLang="en-US" sz="1600" dirty="0" smtClean="0"/>
              <a:t>○　その他の生活支援サービスは、①</a:t>
            </a:r>
            <a:r>
              <a:rPr lang="ja-JP" altLang="ja-JP" sz="1600" dirty="0" smtClean="0"/>
              <a:t>栄養</a:t>
            </a:r>
            <a:r>
              <a:rPr lang="ja-JP" altLang="ja-JP" sz="1600" dirty="0"/>
              <a:t>改善を目的とした配食</a:t>
            </a:r>
            <a:r>
              <a:rPr lang="ja-JP" altLang="ja-JP" sz="1600" dirty="0" smtClean="0"/>
              <a:t>や</a:t>
            </a:r>
            <a:r>
              <a:rPr lang="ja-JP" altLang="en-US" sz="1600" dirty="0" smtClean="0"/>
              <a:t>、②</a:t>
            </a:r>
            <a:r>
              <a:rPr lang="ja-JP" altLang="ja-JP" sz="1600" dirty="0" smtClean="0"/>
              <a:t>住民ボランティア</a:t>
            </a:r>
            <a:r>
              <a:rPr lang="ja-JP" altLang="en-US" sz="1600" dirty="0"/>
              <a:t>等</a:t>
            </a:r>
            <a:r>
              <a:rPr lang="ja-JP" altLang="ja-JP" sz="1600" dirty="0" smtClean="0"/>
              <a:t>が行う見守り</a:t>
            </a:r>
            <a:r>
              <a:rPr lang="ja-JP" altLang="en-US" sz="1600" dirty="0" smtClean="0"/>
              <a:t>、③</a:t>
            </a:r>
            <a:r>
              <a:rPr lang="ja-JP" altLang="ja-JP" sz="1600" dirty="0" smtClean="0"/>
              <a:t>訪問型</a:t>
            </a:r>
            <a:r>
              <a:rPr lang="ja-JP" altLang="ja-JP" sz="1600" dirty="0"/>
              <a:t>サービス、通所型サービスに</a:t>
            </a:r>
            <a:r>
              <a:rPr lang="ja-JP" altLang="ja-JP" sz="1600" dirty="0" smtClean="0"/>
              <a:t>準じる</a:t>
            </a:r>
            <a:r>
              <a:rPr lang="ja-JP" altLang="ja-JP" sz="1600" dirty="0"/>
              <a:t>自立支援に資する</a:t>
            </a:r>
            <a:r>
              <a:rPr lang="ja-JP" altLang="ja-JP" sz="1600" dirty="0" smtClean="0"/>
              <a:t>生活支援（</a:t>
            </a:r>
            <a:r>
              <a:rPr lang="ja-JP" altLang="ja-JP" sz="1600" dirty="0"/>
              <a:t>訪問型</a:t>
            </a:r>
            <a:r>
              <a:rPr lang="ja-JP" altLang="ja-JP" sz="1600" dirty="0" smtClean="0"/>
              <a:t>サービス</a:t>
            </a:r>
            <a:r>
              <a:rPr lang="ja-JP" altLang="en-US" sz="1600" dirty="0"/>
              <a:t>・</a:t>
            </a:r>
            <a:r>
              <a:rPr lang="ja-JP" altLang="ja-JP" sz="1600" dirty="0" smtClean="0"/>
              <a:t>通所型</a:t>
            </a:r>
            <a:r>
              <a:rPr lang="ja-JP" altLang="ja-JP" sz="1600" dirty="0"/>
              <a:t>サービスの一体的提供等</a:t>
            </a:r>
            <a:r>
              <a:rPr lang="ja-JP" altLang="ja-JP" sz="1600" dirty="0" smtClean="0"/>
              <a:t>）</a:t>
            </a:r>
            <a:r>
              <a:rPr lang="ja-JP" altLang="en-US" sz="1600" dirty="0" smtClean="0"/>
              <a:t>からなる。</a:t>
            </a:r>
            <a:endParaRPr lang="ja-JP" altLang="ja-JP" sz="1600" dirty="0"/>
          </a:p>
        </p:txBody>
      </p:sp>
      <p:sp>
        <p:nvSpPr>
          <p:cNvPr id="9" name="スライド番号プレースホルダー 3"/>
          <p:cNvSpPr>
            <a:spLocks noGrp="1"/>
          </p:cNvSpPr>
          <p:nvPr>
            <p:ph type="sldNum" sz="quarter" idx="12"/>
          </p:nvPr>
        </p:nvSpPr>
        <p:spPr>
          <a:xfrm>
            <a:off x="7653483" y="6550468"/>
            <a:ext cx="2311400" cy="365125"/>
          </a:xfrm>
        </p:spPr>
        <p:txBody>
          <a:body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11</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0" name="正方形/長方形 9"/>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16</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239335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636912"/>
            <a:ext cx="9906000" cy="1143000"/>
          </a:xfrm>
        </p:spPr>
        <p:txBody>
          <a:bodyPr>
            <a:normAutofit fontScale="90000"/>
          </a:bodyPr>
          <a:lstStyle/>
          <a:p>
            <a:r>
              <a:rPr lang="ja-JP" altLang="en-US" sz="4800" dirty="0" smtClean="0">
                <a:solidFill>
                  <a:schemeClr val="tx1"/>
                </a:solidFill>
              </a:rPr>
              <a:t>第３　</a:t>
            </a:r>
            <a:r>
              <a:rPr kumimoji="1" lang="ja-JP" altLang="en-US" sz="4800" dirty="0" smtClean="0">
                <a:solidFill>
                  <a:schemeClr val="tx1"/>
                </a:solidFill>
              </a:rPr>
              <a:t>生活支援・介護予防</a:t>
            </a:r>
            <a:r>
              <a:rPr kumimoji="1" lang="en-US" altLang="ja-JP" sz="4800" dirty="0" smtClean="0">
                <a:solidFill>
                  <a:schemeClr val="tx1"/>
                </a:solidFill>
              </a:rPr>
              <a:t/>
            </a:r>
            <a:br>
              <a:rPr kumimoji="1" lang="en-US" altLang="ja-JP" sz="4800" dirty="0" smtClean="0">
                <a:solidFill>
                  <a:schemeClr val="tx1"/>
                </a:solidFill>
              </a:rPr>
            </a:br>
            <a:r>
              <a:rPr kumimoji="1" lang="ja-JP" altLang="en-US" sz="4800" dirty="0" smtClean="0">
                <a:solidFill>
                  <a:schemeClr val="tx1"/>
                </a:solidFill>
              </a:rPr>
              <a:t>サービスの充実</a:t>
            </a:r>
            <a:endParaRPr kumimoji="1" lang="ja-JP" altLang="en-US" sz="4800" dirty="0">
              <a:solidFill>
                <a:schemeClr val="tx1"/>
              </a:solidFill>
            </a:endParaRPr>
          </a:p>
        </p:txBody>
      </p:sp>
      <p:sp>
        <p:nvSpPr>
          <p:cNvPr id="5"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12</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4" name="正方形/長方形 3"/>
          <p:cNvSpPr/>
          <p:nvPr/>
        </p:nvSpPr>
        <p:spPr>
          <a:xfrm rot="5400000">
            <a:off x="-46779" y="6443618"/>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17</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880526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540000"/>
          </a:xfrm>
        </p:spPr>
        <p:style>
          <a:lnRef idx="1">
            <a:schemeClr val="accent1"/>
          </a:lnRef>
          <a:fillRef idx="2">
            <a:schemeClr val="accent1"/>
          </a:fillRef>
          <a:effectRef idx="1">
            <a:schemeClr val="accent1"/>
          </a:effectRef>
          <a:fontRef idx="minor">
            <a:schemeClr val="dk1"/>
          </a:fontRef>
        </p:style>
        <p:txBody>
          <a:bodyPr>
            <a:normAutofit/>
          </a:bodyPr>
          <a:lstStyle/>
          <a:p>
            <a:r>
              <a:rPr lang="ja-JP" altLang="en-US" sz="2800" dirty="0" smtClean="0">
                <a:solidFill>
                  <a:schemeClr val="tx1"/>
                </a:solidFill>
              </a:rPr>
              <a:t>第３　生活</a:t>
            </a:r>
            <a:r>
              <a:rPr lang="ja-JP" altLang="en-US" sz="2800" dirty="0">
                <a:solidFill>
                  <a:schemeClr val="tx1"/>
                </a:solidFill>
              </a:rPr>
              <a:t>支援・介護</a:t>
            </a:r>
            <a:r>
              <a:rPr lang="ja-JP" altLang="en-US" sz="2800" dirty="0" smtClean="0">
                <a:solidFill>
                  <a:schemeClr val="tx1"/>
                </a:solidFill>
              </a:rPr>
              <a:t>予防サービス</a:t>
            </a:r>
            <a:r>
              <a:rPr lang="ja-JP" altLang="en-US" sz="2800" dirty="0">
                <a:solidFill>
                  <a:schemeClr val="tx1"/>
                </a:solidFill>
              </a:rPr>
              <a:t>の充実</a:t>
            </a:r>
          </a:p>
        </p:txBody>
      </p:sp>
      <p:sp>
        <p:nvSpPr>
          <p:cNvPr id="3" name="角丸四角形 2"/>
          <p:cNvSpPr/>
          <p:nvPr/>
        </p:nvSpPr>
        <p:spPr>
          <a:xfrm>
            <a:off x="214750" y="730526"/>
            <a:ext cx="9505056" cy="626830"/>
          </a:xfrm>
          <a:prstGeom prst="roundRect">
            <a:avLst>
              <a:gd name="adj" fmla="val 8812"/>
            </a:avLst>
          </a:prstGeom>
          <a:noFill/>
          <a:ln w="19050">
            <a:solidFill>
              <a:srgbClr val="0070C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177800">
              <a:spcBef>
                <a:spcPts val="1200"/>
              </a:spcBef>
            </a:pPr>
            <a:endParaRPr lang="en-US" altLang="ja-JP" sz="100" dirty="0" smtClean="0">
              <a:solidFill>
                <a:schemeClr val="tx1"/>
              </a:solidFill>
            </a:endParaRPr>
          </a:p>
          <a:p>
            <a:pPr marL="179388" indent="-179388">
              <a:spcBef>
                <a:spcPts val="1200"/>
              </a:spcBef>
            </a:pPr>
            <a:r>
              <a:rPr lang="ja-JP" altLang="en-US" sz="1400" dirty="0" smtClean="0">
                <a:solidFill>
                  <a:schemeClr val="tx1"/>
                </a:solidFill>
              </a:rPr>
              <a:t>○　地域</a:t>
            </a:r>
            <a:r>
              <a:rPr lang="ja-JP" altLang="en-US" sz="1400" dirty="0">
                <a:solidFill>
                  <a:schemeClr val="tx1"/>
                </a:solidFill>
              </a:rPr>
              <a:t>支援事業の生活支援体制</a:t>
            </a:r>
            <a:r>
              <a:rPr lang="ja-JP" altLang="en-US" sz="1400" dirty="0" smtClean="0">
                <a:solidFill>
                  <a:schemeClr val="tx1"/>
                </a:solidFill>
              </a:rPr>
              <a:t>整備事業</a:t>
            </a:r>
            <a:r>
              <a:rPr lang="ja-JP" altLang="en-US" sz="1400" dirty="0">
                <a:solidFill>
                  <a:schemeClr val="tx1"/>
                </a:solidFill>
              </a:rPr>
              <a:t>の活用などにより、市町村を中心とした支援体制の充実強化を図り、地域全体で多様な主体によるサービス提供を推進していくことが</a:t>
            </a:r>
            <a:r>
              <a:rPr lang="ja-JP" altLang="en-US" sz="1400" dirty="0" smtClean="0">
                <a:solidFill>
                  <a:schemeClr val="tx1"/>
                </a:solidFill>
              </a:rPr>
              <a:t>重要。市町村の参考のため、具体的な取組例</a:t>
            </a:r>
            <a:r>
              <a:rPr lang="ja-JP" altLang="en-US" sz="1400" dirty="0">
                <a:solidFill>
                  <a:schemeClr val="tx1"/>
                </a:solidFill>
              </a:rPr>
              <a:t>を</a:t>
            </a:r>
            <a:r>
              <a:rPr lang="ja-JP" altLang="en-US" sz="1400" dirty="0" smtClean="0">
                <a:solidFill>
                  <a:schemeClr val="tx1"/>
                </a:solidFill>
              </a:rPr>
              <a:t>取りまとめ。</a:t>
            </a:r>
            <a:endParaRPr kumimoji="1" lang="ja-JP" altLang="en-US" sz="1400" dirty="0" smtClean="0">
              <a:solidFill>
                <a:schemeClr val="tx1"/>
              </a:solidFill>
            </a:endParaRPr>
          </a:p>
        </p:txBody>
      </p:sp>
      <p:sp>
        <p:nvSpPr>
          <p:cNvPr id="8" name="角丸四角形 7"/>
          <p:cNvSpPr/>
          <p:nvPr/>
        </p:nvSpPr>
        <p:spPr>
          <a:xfrm>
            <a:off x="215381" y="1587266"/>
            <a:ext cx="9505056" cy="2088000"/>
          </a:xfrm>
          <a:prstGeom prst="roundRect">
            <a:avLst>
              <a:gd name="adj" fmla="val 3510"/>
            </a:avLst>
          </a:prstGeom>
          <a:noFill/>
          <a:ln w="19050">
            <a:solidFill>
              <a:srgbClr val="0070C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7313" indent="174625"/>
            <a:endParaRPr lang="en-US" altLang="ja-JP" sz="600" u="sng" dirty="0">
              <a:solidFill>
                <a:schemeClr val="tx1"/>
              </a:solidFill>
            </a:endParaRPr>
          </a:p>
          <a:p>
            <a:pPr marL="179388" indent="-179388"/>
            <a:r>
              <a:rPr lang="ja-JP" altLang="en-US" sz="1400" dirty="0" smtClean="0">
                <a:solidFill>
                  <a:schemeClr val="tx1"/>
                </a:solidFill>
              </a:rPr>
              <a:t>○　</a:t>
            </a:r>
            <a:r>
              <a:rPr lang="ja-JP" altLang="ja-JP" sz="1400" u="sng" dirty="0" smtClean="0">
                <a:solidFill>
                  <a:schemeClr val="tx1"/>
                </a:solidFill>
              </a:rPr>
              <a:t>「</a:t>
            </a:r>
            <a:r>
              <a:rPr lang="ja-JP" altLang="ja-JP" sz="1400" u="sng" dirty="0">
                <a:solidFill>
                  <a:schemeClr val="tx1"/>
                </a:solidFill>
              </a:rPr>
              <a:t>生活支援コーディネーター（地域支え合い推進員）」や「協議体」の設置</a:t>
            </a:r>
            <a:r>
              <a:rPr lang="ja-JP" altLang="ja-JP" sz="1400" dirty="0" smtClean="0">
                <a:solidFill>
                  <a:schemeClr val="tx1"/>
                </a:solidFill>
              </a:rPr>
              <a:t>等</a:t>
            </a:r>
            <a:r>
              <a:rPr lang="ja-JP" altLang="en-US" sz="1400" dirty="0" smtClean="0">
                <a:solidFill>
                  <a:schemeClr val="tx1"/>
                </a:solidFill>
              </a:rPr>
              <a:t>（「生活支援体制整備事業」）</a:t>
            </a:r>
            <a:r>
              <a:rPr lang="ja-JP" altLang="ja-JP" sz="1400" dirty="0" smtClean="0">
                <a:solidFill>
                  <a:schemeClr val="tx1"/>
                </a:solidFill>
              </a:rPr>
              <a:t>を</a:t>
            </a:r>
            <a:r>
              <a:rPr lang="ja-JP" altLang="ja-JP" sz="1400" dirty="0">
                <a:solidFill>
                  <a:schemeClr val="tx1"/>
                </a:solidFill>
              </a:rPr>
              <a:t>通じて、市町村が中心となって、サービスが創出される</a:t>
            </a:r>
            <a:r>
              <a:rPr lang="ja-JP" altLang="ja-JP" sz="1400" dirty="0" smtClean="0">
                <a:solidFill>
                  <a:schemeClr val="tx1"/>
                </a:solidFill>
              </a:rPr>
              <a:t>よう取組</a:t>
            </a:r>
            <a:r>
              <a:rPr lang="ja-JP" altLang="ja-JP" sz="1400" dirty="0">
                <a:solidFill>
                  <a:schemeClr val="tx1"/>
                </a:solidFill>
              </a:rPr>
              <a:t>を積極的に</a:t>
            </a:r>
            <a:r>
              <a:rPr lang="ja-JP" altLang="ja-JP" sz="1400" dirty="0" smtClean="0">
                <a:solidFill>
                  <a:schemeClr val="tx1"/>
                </a:solidFill>
              </a:rPr>
              <a:t>進める。</a:t>
            </a:r>
            <a:r>
              <a:rPr lang="ja-JP" altLang="en-US" sz="1400" dirty="0">
                <a:solidFill>
                  <a:schemeClr val="tx1"/>
                </a:solidFill>
              </a:rPr>
              <a:t>具体的には、コーディネーターと協議体が協力しながら</a:t>
            </a:r>
            <a:r>
              <a:rPr lang="ja-JP" altLang="en-US" sz="1400" dirty="0" smtClean="0">
                <a:solidFill>
                  <a:schemeClr val="tx1"/>
                </a:solidFill>
              </a:rPr>
              <a:t>、</a:t>
            </a:r>
            <a:r>
              <a:rPr lang="ja-JP" altLang="ja-JP" sz="1400" dirty="0" smtClean="0">
                <a:solidFill>
                  <a:schemeClr val="tx1"/>
                </a:solidFill>
              </a:rPr>
              <a:t>以下</a:t>
            </a:r>
            <a:r>
              <a:rPr lang="ja-JP" altLang="ja-JP" sz="1400" dirty="0">
                <a:solidFill>
                  <a:schemeClr val="tx1"/>
                </a:solidFill>
              </a:rPr>
              <a:t>の取組を総合的に推進</a:t>
            </a:r>
            <a:r>
              <a:rPr lang="ja-JP" altLang="ja-JP" sz="1400" dirty="0" smtClean="0">
                <a:solidFill>
                  <a:schemeClr val="tx1"/>
                </a:solidFill>
              </a:rPr>
              <a:t>。</a:t>
            </a:r>
            <a:r>
              <a:rPr lang="en-US" altLang="ja-JP" sz="1000" dirty="0">
                <a:solidFill>
                  <a:schemeClr val="tx1"/>
                </a:solidFill>
              </a:rPr>
              <a:t> </a:t>
            </a:r>
            <a:endParaRPr lang="ja-JP" altLang="ja-JP" sz="600" dirty="0">
              <a:solidFill>
                <a:schemeClr val="tx1"/>
              </a:solidFill>
            </a:endParaRPr>
          </a:p>
          <a:p>
            <a:pPr indent="87313">
              <a:spcBef>
                <a:spcPts val="300"/>
              </a:spcBef>
            </a:pPr>
            <a:r>
              <a:rPr lang="ja-JP" altLang="ja-JP" sz="1400" dirty="0" smtClean="0">
                <a:solidFill>
                  <a:schemeClr val="tx1"/>
                </a:solidFill>
              </a:rPr>
              <a:t>①</a:t>
            </a:r>
            <a:r>
              <a:rPr lang="ja-JP" altLang="ja-JP" sz="1400" dirty="0">
                <a:solidFill>
                  <a:schemeClr val="tx1"/>
                </a:solidFill>
              </a:rPr>
              <a:t>　地域のニーズと資源の状況の見える化、問題提起</a:t>
            </a:r>
          </a:p>
          <a:p>
            <a:pPr indent="87313"/>
            <a:r>
              <a:rPr lang="ja-JP" altLang="ja-JP" sz="1400" dirty="0">
                <a:solidFill>
                  <a:schemeClr val="tx1"/>
                </a:solidFill>
              </a:rPr>
              <a:t>②　地縁</a:t>
            </a:r>
            <a:r>
              <a:rPr lang="ja-JP" altLang="ja-JP" sz="1400" dirty="0" smtClean="0">
                <a:solidFill>
                  <a:schemeClr val="tx1"/>
                </a:solidFill>
              </a:rPr>
              <a:t>組織等</a:t>
            </a:r>
            <a:r>
              <a:rPr lang="ja-JP" altLang="ja-JP" sz="1400" dirty="0">
                <a:solidFill>
                  <a:schemeClr val="tx1"/>
                </a:solidFill>
              </a:rPr>
              <a:t>多様な主体への協力依頼などの働きかけ</a:t>
            </a:r>
          </a:p>
          <a:p>
            <a:pPr indent="87313"/>
            <a:r>
              <a:rPr lang="ja-JP" altLang="ja-JP" sz="1400" dirty="0">
                <a:solidFill>
                  <a:schemeClr val="tx1"/>
                </a:solidFill>
              </a:rPr>
              <a:t>③　関係者のネットワーク化</a:t>
            </a:r>
          </a:p>
          <a:p>
            <a:r>
              <a:rPr lang="en-US" altLang="ja-JP" sz="1400" dirty="0">
                <a:solidFill>
                  <a:schemeClr val="tx1"/>
                </a:solidFill>
              </a:rPr>
              <a:t> </a:t>
            </a:r>
            <a:endParaRPr lang="ja-JP" altLang="ja-JP" sz="1400" dirty="0">
              <a:solidFill>
                <a:schemeClr val="tx1"/>
              </a:solidFill>
            </a:endParaRPr>
          </a:p>
          <a:p>
            <a:r>
              <a:rPr lang="ja-JP" altLang="ja-JP" sz="1400" u="sng" dirty="0" err="1" smtClean="0"/>
              <a:t>。</a:t>
            </a:r>
            <a:endParaRPr lang="ja-JP" altLang="ja-JP" sz="1400" u="sng" dirty="0"/>
          </a:p>
          <a:p>
            <a:endParaRPr lang="en-US" altLang="ja-JP" sz="1400" dirty="0" smtClean="0">
              <a:solidFill>
                <a:schemeClr val="tx1"/>
              </a:solidFill>
            </a:endParaRPr>
          </a:p>
          <a:p>
            <a:endParaRPr kumimoji="1" lang="en-US" altLang="ja-JP" sz="1400" dirty="0">
              <a:solidFill>
                <a:schemeClr val="tx1"/>
              </a:solidFill>
            </a:endParaRPr>
          </a:p>
          <a:p>
            <a:endParaRPr lang="en-US" altLang="ja-JP" sz="1400" dirty="0" smtClean="0">
              <a:solidFill>
                <a:schemeClr val="tx1"/>
              </a:solidFill>
            </a:endParaRPr>
          </a:p>
          <a:p>
            <a:endParaRPr kumimoji="1" lang="ja-JP" altLang="en-US" sz="1400" dirty="0" smtClean="0">
              <a:solidFill>
                <a:schemeClr val="tx1"/>
              </a:solidFill>
            </a:endParaRPr>
          </a:p>
        </p:txBody>
      </p:sp>
      <p:sp>
        <p:nvSpPr>
          <p:cNvPr id="5" name="正方形/長方形 4"/>
          <p:cNvSpPr/>
          <p:nvPr/>
        </p:nvSpPr>
        <p:spPr>
          <a:xfrm>
            <a:off x="416502" y="603178"/>
            <a:ext cx="2592282" cy="288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t>１　基本的な考え方</a:t>
            </a:r>
            <a:r>
              <a:rPr lang="ja-JP" altLang="en-US" sz="1200" b="1" dirty="0" smtClean="0">
                <a:latin typeface="+mn-ea"/>
              </a:rPr>
              <a:t>　（Ｐ</a:t>
            </a:r>
            <a:r>
              <a:rPr lang="en-US" altLang="ja-JP" sz="1200" b="1" dirty="0" smtClean="0">
                <a:latin typeface="+mn-ea"/>
              </a:rPr>
              <a:t>28</a:t>
            </a:r>
            <a:r>
              <a:rPr lang="ja-JP" altLang="en-US" sz="1200" b="1" dirty="0" smtClean="0">
                <a:latin typeface="+mn-ea"/>
              </a:rPr>
              <a:t>～）</a:t>
            </a:r>
            <a:endParaRPr kumimoji="1" lang="ja-JP" altLang="en-US" sz="1600" b="1" dirty="0" smtClean="0">
              <a:solidFill>
                <a:schemeClr val="tx1"/>
              </a:solidFill>
              <a:latin typeface="+mn-ea"/>
            </a:endParaRPr>
          </a:p>
        </p:txBody>
      </p:sp>
      <p:sp>
        <p:nvSpPr>
          <p:cNvPr id="11" name="正方形/長方形 10"/>
          <p:cNvSpPr/>
          <p:nvPr/>
        </p:nvSpPr>
        <p:spPr>
          <a:xfrm>
            <a:off x="416503" y="1434866"/>
            <a:ext cx="6264689" cy="288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t>２　生活支援・介護予防サービスの開発・発掘のための取組　</a:t>
            </a:r>
            <a:r>
              <a:rPr lang="ja-JP" altLang="en-US" sz="1200" b="1" dirty="0">
                <a:latin typeface="+mn-ea"/>
              </a:rPr>
              <a:t>　（</a:t>
            </a:r>
            <a:r>
              <a:rPr lang="ja-JP" altLang="en-US" sz="1200" b="1" dirty="0" smtClean="0">
                <a:latin typeface="+mn-ea"/>
              </a:rPr>
              <a:t>Ｐ</a:t>
            </a:r>
            <a:r>
              <a:rPr lang="en-US" altLang="ja-JP" sz="1200" b="1" dirty="0" smtClean="0">
                <a:latin typeface="+mn-ea"/>
              </a:rPr>
              <a:t>30</a:t>
            </a:r>
            <a:r>
              <a:rPr lang="ja-JP" altLang="en-US" sz="1200" b="1" dirty="0" smtClean="0">
                <a:latin typeface="+mn-ea"/>
              </a:rPr>
              <a:t>～）</a:t>
            </a:r>
            <a:endParaRPr lang="ja-JP" altLang="en-US" sz="1200" b="1" dirty="0">
              <a:solidFill>
                <a:schemeClr val="tx1"/>
              </a:solidFill>
              <a:latin typeface="+mn-ea"/>
            </a:endParaRPr>
          </a:p>
        </p:txBody>
      </p:sp>
      <p:sp>
        <p:nvSpPr>
          <p:cNvPr id="9" name="テキスト ボックス 8"/>
          <p:cNvSpPr txBox="1"/>
          <p:nvPr/>
        </p:nvSpPr>
        <p:spPr bwMode="auto">
          <a:xfrm>
            <a:off x="4967909" y="2418892"/>
            <a:ext cx="4521595" cy="738664"/>
          </a:xfrm>
          <a:prstGeom prst="rect">
            <a:avLst/>
          </a:prstGeom>
          <a:noFill/>
          <a:ln w="9525">
            <a:noFill/>
            <a:miter lim="800000"/>
            <a:headEnd/>
            <a:tailEnd/>
          </a:ln>
          <a:effectLst/>
        </p:spPr>
        <p:txBody>
          <a:bodyPr wrap="square" rtlCol="0">
            <a:spAutoFit/>
          </a:bodyPr>
          <a:lstStyle/>
          <a:p>
            <a:pPr indent="87313"/>
            <a:r>
              <a:rPr lang="ja-JP" altLang="ja-JP" sz="1400" dirty="0"/>
              <a:t>④　目指す地域の姿・方針の共有、意識の統一</a:t>
            </a:r>
          </a:p>
          <a:p>
            <a:pPr indent="87313"/>
            <a:r>
              <a:rPr lang="ja-JP" altLang="ja-JP" sz="1400" dirty="0"/>
              <a:t>⑤　生活支援の担い手の養成やサービスの開発</a:t>
            </a:r>
          </a:p>
          <a:p>
            <a:pPr indent="87313"/>
            <a:r>
              <a:rPr lang="ja-JP" altLang="ja-JP" sz="1400" dirty="0"/>
              <a:t>⑥　ニーズとサービスの</a:t>
            </a:r>
            <a:r>
              <a:rPr lang="ja-JP" altLang="ja-JP" sz="1400" dirty="0" smtClean="0"/>
              <a:t>マッチン</a:t>
            </a:r>
            <a:r>
              <a:rPr lang="ja-JP" altLang="en-US" sz="1400" dirty="0" smtClean="0"/>
              <a:t>グ</a:t>
            </a:r>
            <a:endParaRPr lang="ja-JP" altLang="ja-JP" sz="1400" dirty="0"/>
          </a:p>
        </p:txBody>
      </p:sp>
      <p:sp>
        <p:nvSpPr>
          <p:cNvPr id="12" name="角丸四角形 11"/>
          <p:cNvSpPr/>
          <p:nvPr/>
        </p:nvSpPr>
        <p:spPr>
          <a:xfrm>
            <a:off x="215381" y="5361690"/>
            <a:ext cx="9505056" cy="1396266"/>
          </a:xfrm>
          <a:prstGeom prst="roundRect">
            <a:avLst>
              <a:gd name="adj" fmla="val 3510"/>
            </a:avLst>
          </a:prstGeom>
          <a:noFill/>
          <a:ln w="19050">
            <a:solidFill>
              <a:srgbClr val="0070C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bIns="36000" rtlCol="0" anchor="b"/>
          <a:lstStyle/>
          <a:p>
            <a:endParaRPr lang="en-US" altLang="ja-JP" sz="800" dirty="0" smtClean="0">
              <a:solidFill>
                <a:schemeClr val="tx1"/>
              </a:solidFill>
            </a:endParaRPr>
          </a:p>
          <a:p>
            <a:pPr marL="179388" indent="-179388"/>
            <a:r>
              <a:rPr lang="ja-JP" altLang="en-US" sz="1400" dirty="0" smtClean="0">
                <a:solidFill>
                  <a:schemeClr val="tx1"/>
                </a:solidFill>
              </a:rPr>
              <a:t>○</a:t>
            </a:r>
            <a:r>
              <a:rPr lang="ja-JP" altLang="en-US" sz="1400" dirty="0">
                <a:solidFill>
                  <a:schemeClr val="tx1"/>
                </a:solidFill>
              </a:rPr>
              <a:t>　</a:t>
            </a:r>
            <a:r>
              <a:rPr lang="ja-JP" altLang="en-US" sz="1400" dirty="0" smtClean="0">
                <a:solidFill>
                  <a:schemeClr val="tx1"/>
                </a:solidFill>
              </a:rPr>
              <a:t>個別</a:t>
            </a:r>
            <a:r>
              <a:rPr lang="ja-JP" altLang="en-US" sz="1400" dirty="0">
                <a:solidFill>
                  <a:schemeClr val="tx1"/>
                </a:solidFill>
              </a:rPr>
              <a:t>ケースに</a:t>
            </a:r>
            <a:r>
              <a:rPr lang="ja-JP" altLang="en-US" sz="1400" dirty="0" smtClean="0">
                <a:solidFill>
                  <a:schemeClr val="tx1"/>
                </a:solidFill>
              </a:rPr>
              <a:t>ついて多職種や住民で</a:t>
            </a:r>
            <a:r>
              <a:rPr lang="ja-JP" altLang="en-US" sz="1400" dirty="0">
                <a:solidFill>
                  <a:schemeClr val="tx1"/>
                </a:solidFill>
              </a:rPr>
              <a:t>検討</a:t>
            </a:r>
            <a:r>
              <a:rPr lang="ja-JP" altLang="en-US" sz="1400" dirty="0" smtClean="0">
                <a:solidFill>
                  <a:schemeClr val="tx1"/>
                </a:solidFill>
              </a:rPr>
              <a:t>を行うこと</a:t>
            </a:r>
            <a:r>
              <a:rPr lang="ja-JP" altLang="en-US" sz="1400" dirty="0">
                <a:solidFill>
                  <a:schemeClr val="tx1"/>
                </a:solidFill>
              </a:rPr>
              <a:t>で</a:t>
            </a:r>
            <a:r>
              <a:rPr lang="ja-JP" altLang="en-US" sz="1400" dirty="0" smtClean="0">
                <a:solidFill>
                  <a:schemeClr val="tx1"/>
                </a:solidFill>
              </a:rPr>
              <a:t>、地域課題を共有し、</a:t>
            </a:r>
            <a:r>
              <a:rPr lang="ja-JP" altLang="en-US" sz="1400" dirty="0">
                <a:solidFill>
                  <a:schemeClr val="tx1"/>
                </a:solidFill>
              </a:rPr>
              <a:t>課題解決に向け、</a:t>
            </a:r>
            <a:r>
              <a:rPr lang="ja-JP" altLang="en-US" sz="1400" dirty="0" smtClean="0">
                <a:solidFill>
                  <a:schemeClr val="tx1"/>
                </a:solidFill>
              </a:rPr>
              <a:t>関係者のネットワーク構築や資源開発、施策化を図っていく</a:t>
            </a:r>
            <a:r>
              <a:rPr lang="ja-JP" altLang="en-US" sz="1400" u="sng" dirty="0">
                <a:solidFill>
                  <a:schemeClr val="tx1"/>
                </a:solidFill>
              </a:rPr>
              <a:t>地域ケア</a:t>
            </a:r>
            <a:r>
              <a:rPr lang="ja-JP" altLang="en-US" sz="1400" u="sng" dirty="0" smtClean="0">
                <a:solidFill>
                  <a:schemeClr val="tx1"/>
                </a:solidFill>
              </a:rPr>
              <a:t>会議を、積極的</a:t>
            </a:r>
            <a:r>
              <a:rPr lang="ja-JP" altLang="en-US" sz="1400" u="sng" dirty="0">
                <a:solidFill>
                  <a:schemeClr val="tx1"/>
                </a:solidFill>
              </a:rPr>
              <a:t>に</a:t>
            </a:r>
            <a:r>
              <a:rPr lang="ja-JP" altLang="en-US" sz="1400" u="sng" dirty="0" smtClean="0">
                <a:solidFill>
                  <a:schemeClr val="tx1"/>
                </a:solidFill>
              </a:rPr>
              <a:t>活用</a:t>
            </a:r>
            <a:r>
              <a:rPr lang="ja-JP" altLang="en-US" sz="1400" dirty="0" smtClean="0">
                <a:solidFill>
                  <a:schemeClr val="tx1"/>
                </a:solidFill>
              </a:rPr>
              <a:t>。また、</a:t>
            </a:r>
            <a:r>
              <a:rPr lang="ja-JP" altLang="ja-JP" sz="1400" dirty="0" smtClean="0">
                <a:solidFill>
                  <a:schemeClr val="tx1"/>
                </a:solidFill>
              </a:rPr>
              <a:t>サービス開発</a:t>
            </a:r>
            <a:r>
              <a:rPr lang="ja-JP" altLang="ja-JP" sz="1400" dirty="0">
                <a:solidFill>
                  <a:schemeClr val="tx1"/>
                </a:solidFill>
              </a:rPr>
              <a:t>の際</a:t>
            </a:r>
            <a:r>
              <a:rPr lang="ja-JP" altLang="ja-JP" sz="1400" dirty="0" smtClean="0">
                <a:solidFill>
                  <a:schemeClr val="tx1"/>
                </a:solidFill>
              </a:rPr>
              <a:t>、</a:t>
            </a:r>
            <a:r>
              <a:rPr lang="ja-JP" altLang="en-US" sz="1400" u="sng" dirty="0" smtClean="0">
                <a:solidFill>
                  <a:schemeClr val="tx1"/>
                </a:solidFill>
              </a:rPr>
              <a:t>既存の地域資源</a:t>
            </a:r>
            <a:r>
              <a:rPr lang="ja-JP" altLang="en-US" sz="1400" dirty="0" smtClean="0">
                <a:solidFill>
                  <a:schemeClr val="tx1"/>
                </a:solidFill>
              </a:rPr>
              <a:t>（ＮＰＯ、ボランティア、地縁組織、社協、介護事業者、民間企業等）</a:t>
            </a:r>
            <a:r>
              <a:rPr lang="ja-JP" altLang="en-US" sz="1400" u="sng" dirty="0" smtClean="0">
                <a:solidFill>
                  <a:schemeClr val="tx1"/>
                </a:solidFill>
              </a:rPr>
              <a:t>や他施策による取組等についても活用</a:t>
            </a:r>
            <a:r>
              <a:rPr lang="ja-JP" altLang="en-US" sz="1400" dirty="0" smtClean="0">
                <a:solidFill>
                  <a:schemeClr val="tx1"/>
                </a:solidFill>
              </a:rPr>
              <a:t>。</a:t>
            </a:r>
            <a:endParaRPr lang="en-US" altLang="ja-JP" sz="1400" dirty="0" smtClean="0">
              <a:solidFill>
                <a:schemeClr val="tx1"/>
              </a:solidFill>
            </a:endParaRPr>
          </a:p>
          <a:p>
            <a:pPr>
              <a:spcBef>
                <a:spcPts val="300"/>
              </a:spcBef>
            </a:pPr>
            <a:r>
              <a:rPr lang="ja-JP" altLang="en-US" sz="1200" dirty="0" smtClean="0">
                <a:solidFill>
                  <a:schemeClr val="tx1"/>
                </a:solidFill>
              </a:rPr>
              <a:t>（</a:t>
            </a:r>
            <a:r>
              <a:rPr lang="ja-JP" altLang="en-US" sz="1200" dirty="0">
                <a:solidFill>
                  <a:schemeClr val="tx1"/>
                </a:solidFill>
              </a:rPr>
              <a:t>参考</a:t>
            </a:r>
            <a:r>
              <a:rPr lang="ja-JP" altLang="en-US" sz="1200" dirty="0" smtClean="0">
                <a:solidFill>
                  <a:schemeClr val="tx1"/>
                </a:solidFill>
              </a:rPr>
              <a:t>）</a:t>
            </a:r>
            <a:r>
              <a:rPr lang="ja-JP" altLang="en-US" sz="1200" dirty="0">
                <a:solidFill>
                  <a:schemeClr val="tx1"/>
                </a:solidFill>
              </a:rPr>
              <a:t>新地域支援構想会議の提言（「新地域支援構想」</a:t>
            </a:r>
            <a:r>
              <a:rPr lang="ja-JP" altLang="en-US" sz="1200" dirty="0" smtClean="0">
                <a:solidFill>
                  <a:schemeClr val="tx1"/>
                </a:solidFill>
              </a:rPr>
              <a:t>）</a:t>
            </a:r>
            <a:endParaRPr lang="en-US" altLang="ja-JP" sz="1200" dirty="0" smtClean="0">
              <a:solidFill>
                <a:schemeClr val="tx1"/>
              </a:solidFill>
            </a:endParaRPr>
          </a:p>
          <a:p>
            <a:pPr marL="179388" indent="82550"/>
            <a:r>
              <a:rPr lang="ja-JP" altLang="en-US" sz="1200" dirty="0" smtClean="0">
                <a:solidFill>
                  <a:schemeClr val="tx1"/>
                </a:solidFill>
              </a:rPr>
              <a:t>助け合い</a:t>
            </a:r>
            <a:r>
              <a:rPr lang="ja-JP" altLang="en-US" sz="1200" dirty="0">
                <a:solidFill>
                  <a:schemeClr val="tx1"/>
                </a:solidFill>
              </a:rPr>
              <a:t>活動を行う</a:t>
            </a:r>
            <a:r>
              <a:rPr lang="ja-JP" altLang="en-US" sz="1200" dirty="0" smtClean="0">
                <a:solidFill>
                  <a:schemeClr val="tx1"/>
                </a:solidFill>
              </a:rPr>
              <a:t>側から、</a:t>
            </a:r>
            <a:r>
              <a:rPr lang="ja-JP" altLang="en-US" sz="1200" dirty="0">
                <a:solidFill>
                  <a:schemeClr val="tx1"/>
                </a:solidFill>
              </a:rPr>
              <a:t>総合</a:t>
            </a:r>
            <a:r>
              <a:rPr lang="ja-JP" altLang="en-US" sz="1200" dirty="0" smtClean="0">
                <a:solidFill>
                  <a:schemeClr val="tx1"/>
                </a:solidFill>
              </a:rPr>
              <a:t>事業</a:t>
            </a:r>
            <a:r>
              <a:rPr lang="ja-JP" altLang="en-US" sz="1200" dirty="0">
                <a:solidFill>
                  <a:schemeClr val="tx1"/>
                </a:solidFill>
              </a:rPr>
              <a:t>で</a:t>
            </a:r>
            <a:r>
              <a:rPr lang="ja-JP" altLang="en-US" sz="1200" dirty="0" smtClean="0">
                <a:solidFill>
                  <a:schemeClr val="tx1"/>
                </a:solidFill>
              </a:rPr>
              <a:t>主体的</a:t>
            </a:r>
            <a:r>
              <a:rPr lang="ja-JP" altLang="en-US" sz="1200" dirty="0">
                <a:solidFill>
                  <a:schemeClr val="tx1"/>
                </a:solidFill>
              </a:rPr>
              <a:t>に役割を果たしていこ</a:t>
            </a:r>
            <a:r>
              <a:rPr lang="ja-JP" altLang="en-US" sz="1200" dirty="0" smtClean="0">
                <a:solidFill>
                  <a:schemeClr val="tx1"/>
                </a:solidFill>
              </a:rPr>
              <a:t>うとの趣旨でとりまとめ。市町村</a:t>
            </a:r>
            <a:r>
              <a:rPr lang="ja-JP" altLang="en-US" sz="1200" dirty="0">
                <a:solidFill>
                  <a:schemeClr val="tx1"/>
                </a:solidFill>
              </a:rPr>
              <a:t>において制度設計・事業運営を行っていく上</a:t>
            </a:r>
            <a:r>
              <a:rPr lang="ja-JP" altLang="en-US" sz="1200" dirty="0" smtClean="0">
                <a:solidFill>
                  <a:schemeClr val="tx1"/>
                </a:solidFill>
              </a:rPr>
              <a:t>で参考にすることが有益。（「</a:t>
            </a:r>
            <a:r>
              <a:rPr lang="ja-JP" altLang="en-US" sz="1200" dirty="0">
                <a:solidFill>
                  <a:schemeClr val="tx1"/>
                </a:solidFill>
              </a:rPr>
              <a:t>助け合い活動」を実践している</a:t>
            </a:r>
            <a:r>
              <a:rPr lang="ja-JP" altLang="en-US" sz="1200" dirty="0" smtClean="0">
                <a:solidFill>
                  <a:schemeClr val="tx1"/>
                </a:solidFill>
              </a:rPr>
              <a:t>非営利の全国的組織による「</a:t>
            </a:r>
            <a:r>
              <a:rPr lang="ja-JP" altLang="en-US" sz="1200" dirty="0">
                <a:solidFill>
                  <a:schemeClr val="tx1"/>
                </a:solidFill>
              </a:rPr>
              <a:t>新地域支援構想会議」が</a:t>
            </a:r>
            <a:r>
              <a:rPr lang="ja-JP" altLang="en-US" sz="1200" dirty="0" smtClean="0">
                <a:solidFill>
                  <a:schemeClr val="tx1"/>
                </a:solidFill>
              </a:rPr>
              <a:t>提言）</a:t>
            </a:r>
            <a:endParaRPr kumimoji="1" lang="ja-JP" altLang="en-US" sz="1200" dirty="0" smtClean="0">
              <a:solidFill>
                <a:schemeClr val="tx1"/>
              </a:solidFill>
            </a:endParaRPr>
          </a:p>
        </p:txBody>
      </p:sp>
      <p:sp>
        <p:nvSpPr>
          <p:cNvPr id="13" name="正方形/長方形 12"/>
          <p:cNvSpPr/>
          <p:nvPr/>
        </p:nvSpPr>
        <p:spPr>
          <a:xfrm>
            <a:off x="388793" y="5184530"/>
            <a:ext cx="4708223" cy="288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t>４　地域ケア会議、既存資源、他施策の</a:t>
            </a:r>
            <a:r>
              <a:rPr lang="ja-JP" altLang="en-US" sz="1600" b="1" dirty="0" smtClean="0"/>
              <a:t>活用</a:t>
            </a:r>
            <a:r>
              <a:rPr lang="ja-JP" altLang="en-US" sz="1200" b="1" dirty="0">
                <a:latin typeface="+mn-ea"/>
              </a:rPr>
              <a:t>　（Ｐ</a:t>
            </a:r>
            <a:r>
              <a:rPr lang="en-US" altLang="ja-JP" sz="1200" b="1" dirty="0" smtClean="0">
                <a:latin typeface="+mn-ea"/>
              </a:rPr>
              <a:t>38</a:t>
            </a:r>
            <a:r>
              <a:rPr lang="ja-JP" altLang="en-US" sz="1200" b="1" dirty="0" smtClean="0">
                <a:latin typeface="+mn-ea"/>
              </a:rPr>
              <a:t>～）</a:t>
            </a:r>
            <a:endParaRPr lang="ja-JP" altLang="en-US" sz="1200" b="1" dirty="0">
              <a:solidFill>
                <a:schemeClr val="tx1"/>
              </a:solidFill>
              <a:latin typeface="+mn-ea"/>
            </a:endParaRPr>
          </a:p>
        </p:txBody>
      </p:sp>
      <p:sp>
        <p:nvSpPr>
          <p:cNvPr id="10" name="テキスト ボックス 9"/>
          <p:cNvSpPr txBox="1"/>
          <p:nvPr/>
        </p:nvSpPr>
        <p:spPr bwMode="auto">
          <a:xfrm>
            <a:off x="416501" y="3059554"/>
            <a:ext cx="4392483" cy="577081"/>
          </a:xfrm>
          <a:prstGeom prst="rect">
            <a:avLst/>
          </a:prstGeom>
          <a:noFill/>
          <a:ln w="9525">
            <a:noFill/>
            <a:miter lim="800000"/>
            <a:headEnd/>
            <a:tailEnd/>
          </a:ln>
          <a:effectLst/>
        </p:spPr>
        <p:txBody>
          <a:bodyPr wrap="square" rtlCol="0">
            <a:spAutoFit/>
          </a:bodyPr>
          <a:lstStyle/>
          <a:p>
            <a:pPr>
              <a:spcBef>
                <a:spcPct val="50000"/>
              </a:spcBef>
            </a:pPr>
            <a:r>
              <a:rPr lang="ja-JP" altLang="en-US" sz="1050" dirty="0"/>
              <a:t>＜</a:t>
            </a:r>
            <a:r>
              <a:rPr lang="ja-JP" altLang="ja-JP" sz="1050" dirty="0"/>
              <a:t>生活支援コーディネーター（地域支え合い推進員）</a:t>
            </a:r>
            <a:r>
              <a:rPr lang="ja-JP" altLang="en-US" sz="1050" dirty="0"/>
              <a:t>＞</a:t>
            </a:r>
            <a:r>
              <a:rPr lang="ja-JP" altLang="ja-JP" sz="1050" dirty="0"/>
              <a:t>　</a:t>
            </a:r>
            <a:endParaRPr lang="en-US" altLang="ja-JP" sz="1050" dirty="0" smtClean="0"/>
          </a:p>
          <a:p>
            <a:r>
              <a:rPr lang="ja-JP" altLang="ja-JP" sz="1050" dirty="0" smtClean="0"/>
              <a:t>地域</a:t>
            </a:r>
            <a:r>
              <a:rPr lang="ja-JP" altLang="en-US" sz="1050" dirty="0" smtClean="0"/>
              <a:t>で</a:t>
            </a:r>
            <a:r>
              <a:rPr lang="ja-JP" altLang="ja-JP" sz="1050" dirty="0" smtClean="0"/>
              <a:t>、</a:t>
            </a:r>
            <a:r>
              <a:rPr lang="ja-JP" altLang="ja-JP" sz="1050" dirty="0"/>
              <a:t>生活支援・介護予防サービスの提供体制の構築に向けたコーディネート機能（主に資源開発やネットワーク構築の機能）を果たす者</a:t>
            </a:r>
            <a:r>
              <a:rPr lang="ja-JP" altLang="en-US" sz="1050" dirty="0" smtClean="0"/>
              <a:t>。</a:t>
            </a:r>
            <a:endParaRPr kumimoji="1" lang="ja-JP" altLang="en-US" sz="1050" dirty="0"/>
          </a:p>
        </p:txBody>
      </p:sp>
      <p:sp>
        <p:nvSpPr>
          <p:cNvPr id="14" name="テキスト ボックス 13"/>
          <p:cNvSpPr txBox="1"/>
          <p:nvPr/>
        </p:nvSpPr>
        <p:spPr bwMode="auto">
          <a:xfrm>
            <a:off x="5002660" y="3060773"/>
            <a:ext cx="4486843" cy="577081"/>
          </a:xfrm>
          <a:prstGeom prst="rect">
            <a:avLst/>
          </a:prstGeom>
          <a:noFill/>
          <a:ln w="9525">
            <a:noFill/>
            <a:miter lim="800000"/>
            <a:headEnd/>
            <a:tailEnd/>
          </a:ln>
          <a:effectLst/>
        </p:spPr>
        <p:txBody>
          <a:bodyPr wrap="square" rtlCol="0">
            <a:spAutoFit/>
          </a:bodyPr>
          <a:lstStyle/>
          <a:p>
            <a:pPr>
              <a:spcBef>
                <a:spcPct val="50000"/>
              </a:spcBef>
            </a:pPr>
            <a:r>
              <a:rPr lang="ja-JP" altLang="en-US" sz="1050" dirty="0"/>
              <a:t>＜協議体</a:t>
            </a:r>
            <a:r>
              <a:rPr lang="ja-JP" altLang="en-US" sz="1050" dirty="0" smtClean="0"/>
              <a:t>＞</a:t>
            </a:r>
            <a:endParaRPr lang="en-US" altLang="ja-JP" sz="1050" dirty="0" smtClean="0"/>
          </a:p>
          <a:p>
            <a:r>
              <a:rPr lang="ja-JP" altLang="en-US" sz="1050" dirty="0" smtClean="0"/>
              <a:t>各地域</a:t>
            </a:r>
            <a:r>
              <a:rPr lang="ja-JP" altLang="en-US" sz="1050" dirty="0"/>
              <a:t>におけるコーディネーターと生活支援・介護予防サービスの提供主体等が参画し</a:t>
            </a:r>
            <a:r>
              <a:rPr lang="ja-JP" altLang="en-US" sz="1050" dirty="0" smtClean="0"/>
              <a:t>、情報</a:t>
            </a:r>
            <a:r>
              <a:rPr lang="ja-JP" altLang="en-US" sz="1050" dirty="0"/>
              <a:t>共有及び連携強化の場として、中核となるネットワーク。</a:t>
            </a:r>
          </a:p>
        </p:txBody>
      </p:sp>
      <p:sp>
        <p:nvSpPr>
          <p:cNvPr id="15" name="大かっこ 14"/>
          <p:cNvSpPr/>
          <p:nvPr/>
        </p:nvSpPr>
        <p:spPr bwMode="auto">
          <a:xfrm>
            <a:off x="416503" y="3101119"/>
            <a:ext cx="4392481" cy="504000"/>
          </a:xfrm>
          <a:prstGeom prst="bracketPair">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pitchFamily="34" charset="0"/>
              <a:ea typeface="ＭＳ Ｐゴシック" pitchFamily="50" charset="-128"/>
            </a:endParaRPr>
          </a:p>
        </p:txBody>
      </p:sp>
      <p:sp>
        <p:nvSpPr>
          <p:cNvPr id="17" name="大かっこ 16"/>
          <p:cNvSpPr/>
          <p:nvPr/>
        </p:nvSpPr>
        <p:spPr bwMode="auto">
          <a:xfrm>
            <a:off x="4986288" y="3101119"/>
            <a:ext cx="4503215" cy="504000"/>
          </a:xfrm>
          <a:prstGeom prst="bracketPair">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pitchFamily="34" charset="0"/>
              <a:ea typeface="ＭＳ Ｐゴシック" pitchFamily="50" charset="-128"/>
            </a:endParaRPr>
          </a:p>
        </p:txBody>
      </p:sp>
      <p:sp>
        <p:nvSpPr>
          <p:cNvPr id="18"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13</a:t>
            </a:fld>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6" name="角丸四角形 15"/>
          <p:cNvSpPr/>
          <p:nvPr/>
        </p:nvSpPr>
        <p:spPr>
          <a:xfrm>
            <a:off x="188854" y="3907125"/>
            <a:ext cx="9505056" cy="1174260"/>
          </a:xfrm>
          <a:prstGeom prst="roundRect">
            <a:avLst>
              <a:gd name="adj" fmla="val 8812"/>
            </a:avLst>
          </a:prstGeom>
          <a:noFill/>
          <a:ln w="19050">
            <a:solidFill>
              <a:srgbClr val="0070C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177800">
              <a:spcBef>
                <a:spcPts val="1200"/>
              </a:spcBef>
            </a:pPr>
            <a:endParaRPr lang="en-US" altLang="ja-JP" sz="100" dirty="0" smtClean="0">
              <a:solidFill>
                <a:schemeClr val="tx1"/>
              </a:solidFill>
            </a:endParaRPr>
          </a:p>
          <a:p>
            <a:pPr marL="179388" indent="-179388">
              <a:spcBef>
                <a:spcPts val="1200"/>
              </a:spcBef>
            </a:pPr>
            <a:r>
              <a:rPr lang="ja-JP" altLang="en-US" sz="1400" dirty="0" smtClean="0">
                <a:solidFill>
                  <a:schemeClr val="tx1"/>
                </a:solidFill>
              </a:rPr>
              <a:t>○</a:t>
            </a:r>
            <a:r>
              <a:rPr lang="ja-JP" altLang="en-US" sz="1400" dirty="0">
                <a:solidFill>
                  <a:schemeClr val="tx1"/>
                </a:solidFill>
              </a:rPr>
              <a:t>　生活支援の担い手となる者の</a:t>
            </a:r>
            <a:r>
              <a:rPr lang="ja-JP" altLang="en-US" sz="1400" dirty="0" smtClean="0">
                <a:solidFill>
                  <a:schemeClr val="tx1"/>
                </a:solidFill>
              </a:rPr>
              <a:t>知識・スキル</a:t>
            </a:r>
            <a:r>
              <a:rPr lang="ja-JP" altLang="en-US" sz="1400" dirty="0">
                <a:solidFill>
                  <a:schemeClr val="tx1"/>
                </a:solidFill>
              </a:rPr>
              <a:t>の向上はより良い生活支援に資するため</a:t>
            </a:r>
            <a:r>
              <a:rPr lang="ja-JP" altLang="en-US" sz="1400" dirty="0" smtClean="0">
                <a:solidFill>
                  <a:schemeClr val="tx1"/>
                </a:solidFill>
              </a:rPr>
              <a:t>、</a:t>
            </a:r>
            <a:r>
              <a:rPr lang="ja-JP" altLang="en-US" sz="1400" dirty="0">
                <a:solidFill>
                  <a:schemeClr val="tx1"/>
                </a:solidFill>
              </a:rPr>
              <a:t>担い手に対し</a:t>
            </a:r>
            <a:r>
              <a:rPr lang="ja-JP" altLang="en-US" sz="1400" dirty="0" smtClean="0">
                <a:solidFill>
                  <a:schemeClr val="tx1"/>
                </a:solidFill>
              </a:rPr>
              <a:t>、市町村が中心となって、</a:t>
            </a:r>
            <a:r>
              <a:rPr lang="zh-TW" altLang="en-US" sz="1400" dirty="0" smtClean="0">
                <a:solidFill>
                  <a:schemeClr val="tx1"/>
                </a:solidFill>
              </a:rPr>
              <a:t>介護</a:t>
            </a:r>
            <a:r>
              <a:rPr lang="zh-TW" altLang="en-US" sz="1400" dirty="0">
                <a:solidFill>
                  <a:schemeClr val="tx1"/>
                </a:solidFill>
              </a:rPr>
              <a:t>保険</a:t>
            </a:r>
            <a:r>
              <a:rPr lang="zh-TW" altLang="en-US" sz="1400" dirty="0" smtClean="0">
                <a:solidFill>
                  <a:schemeClr val="tx1"/>
                </a:solidFill>
              </a:rPr>
              <a:t>制度</a:t>
            </a:r>
            <a:r>
              <a:rPr lang="ja-JP" altLang="en-US" sz="1400" dirty="0" err="1" smtClean="0">
                <a:solidFill>
                  <a:schemeClr val="tx1"/>
                </a:solidFill>
              </a:rPr>
              <a:t>、</a:t>
            </a:r>
            <a:r>
              <a:rPr lang="ja-JP" altLang="en-US" sz="1400" dirty="0" smtClean="0">
                <a:solidFill>
                  <a:schemeClr val="tx1"/>
                </a:solidFill>
              </a:rPr>
              <a:t>高齢者</a:t>
            </a:r>
            <a:r>
              <a:rPr lang="ja-JP" altLang="en-US" sz="1400" dirty="0">
                <a:solidFill>
                  <a:schemeClr val="tx1"/>
                </a:solidFill>
              </a:rPr>
              <a:t>の特徴と</a:t>
            </a:r>
            <a:r>
              <a:rPr lang="ja-JP" altLang="en-US" sz="1400" dirty="0" smtClean="0">
                <a:solidFill>
                  <a:schemeClr val="tx1"/>
                </a:solidFill>
              </a:rPr>
              <a:t>対応、認知症の理解などについての各種</a:t>
            </a:r>
            <a:r>
              <a:rPr lang="ja-JP" altLang="en-US" sz="1400" dirty="0">
                <a:solidFill>
                  <a:schemeClr val="tx1"/>
                </a:solidFill>
              </a:rPr>
              <a:t>研修を実施するの</a:t>
            </a:r>
            <a:r>
              <a:rPr lang="ja-JP" altLang="en-US" sz="1400" dirty="0" smtClean="0">
                <a:solidFill>
                  <a:schemeClr val="tx1"/>
                </a:solidFill>
              </a:rPr>
              <a:t>が</a:t>
            </a:r>
            <a:r>
              <a:rPr lang="ja-JP" altLang="en-US" sz="1400" dirty="0">
                <a:solidFill>
                  <a:schemeClr val="tx1"/>
                </a:solidFill>
              </a:rPr>
              <a:t>望ましい</a:t>
            </a:r>
            <a:r>
              <a:rPr lang="ja-JP" altLang="en-US" sz="1400" dirty="0" smtClean="0">
                <a:solidFill>
                  <a:schemeClr val="tx1"/>
                </a:solidFill>
              </a:rPr>
              <a:t>。</a:t>
            </a:r>
            <a:endParaRPr lang="en-US" altLang="ja-JP" sz="1400" dirty="0" smtClean="0">
              <a:solidFill>
                <a:schemeClr val="tx1"/>
              </a:solidFill>
            </a:endParaRPr>
          </a:p>
          <a:p>
            <a:pPr marL="179388" indent="-179388">
              <a:spcBef>
                <a:spcPts val="600"/>
              </a:spcBef>
            </a:pPr>
            <a:r>
              <a:rPr lang="ja-JP" altLang="en-US" sz="1400" dirty="0" smtClean="0">
                <a:solidFill>
                  <a:schemeClr val="tx1"/>
                </a:solidFill>
              </a:rPr>
              <a:t>○　高齢者が地域のサロン、会食会、外出の補助、介護施設等でボランティア活動を行った場合にポイントを付与するボランティアポイント制度が市町村において実施されており、地域支援事業の一般介護予防事業の枠組みが活用可能。</a:t>
            </a:r>
            <a:endParaRPr lang="ja-JP" altLang="en-US" sz="1400" dirty="0">
              <a:solidFill>
                <a:schemeClr val="tx1"/>
              </a:solidFill>
            </a:endParaRPr>
          </a:p>
        </p:txBody>
      </p:sp>
      <p:sp>
        <p:nvSpPr>
          <p:cNvPr id="19" name="正方形/長方形 18"/>
          <p:cNvSpPr/>
          <p:nvPr/>
        </p:nvSpPr>
        <p:spPr>
          <a:xfrm>
            <a:off x="376751" y="3771530"/>
            <a:ext cx="3712153" cy="288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t>３　住民主体の支援活動の推進</a:t>
            </a:r>
            <a:r>
              <a:rPr lang="ja-JP" altLang="en-US" sz="1200" b="1" dirty="0"/>
              <a:t>　</a:t>
            </a:r>
            <a:r>
              <a:rPr lang="ja-JP" altLang="en-US" sz="1200" b="1" dirty="0">
                <a:latin typeface="+mn-ea"/>
              </a:rPr>
              <a:t>　（</a:t>
            </a:r>
            <a:r>
              <a:rPr lang="ja-JP" altLang="en-US" sz="1200" b="1" dirty="0" smtClean="0">
                <a:latin typeface="+mn-ea"/>
              </a:rPr>
              <a:t>Ｐ</a:t>
            </a:r>
            <a:r>
              <a:rPr lang="en-US" altLang="ja-JP" sz="1200" b="1" dirty="0" smtClean="0">
                <a:latin typeface="+mn-ea"/>
              </a:rPr>
              <a:t>34</a:t>
            </a:r>
            <a:r>
              <a:rPr lang="ja-JP" altLang="en-US" sz="1200" b="1" dirty="0" smtClean="0">
                <a:latin typeface="+mn-ea"/>
              </a:rPr>
              <a:t>～）</a:t>
            </a:r>
            <a:endParaRPr lang="ja-JP" altLang="en-US" sz="1200" b="1" dirty="0">
              <a:solidFill>
                <a:schemeClr val="tx1"/>
              </a:solidFill>
              <a:latin typeface="+mn-ea"/>
            </a:endParaRPr>
          </a:p>
        </p:txBody>
      </p:sp>
      <p:sp>
        <p:nvSpPr>
          <p:cNvPr id="20" name="正方形/長方形 19"/>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18</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6748255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25"/>
          <p:cNvGrpSpPr/>
          <p:nvPr/>
        </p:nvGrpSpPr>
        <p:grpSpPr>
          <a:xfrm>
            <a:off x="2222724" y="2281415"/>
            <a:ext cx="5854911" cy="2759965"/>
            <a:chOff x="2051720" y="825601"/>
            <a:chExt cx="5328592" cy="4043559"/>
          </a:xfrm>
        </p:grpSpPr>
        <p:sp>
          <p:nvSpPr>
            <p:cNvPr id="20" name="円/楕円 19"/>
            <p:cNvSpPr/>
            <p:nvPr/>
          </p:nvSpPr>
          <p:spPr>
            <a:xfrm>
              <a:off x="2051720" y="908720"/>
              <a:ext cx="5328592" cy="3960440"/>
            </a:xfrm>
            <a:prstGeom prst="ellipse">
              <a:avLst/>
            </a:prstGeom>
            <a:noFill/>
            <a:ln w="1270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endParaRPr lang="en-US" altLang="ja-JP" sz="1400" dirty="0" smtClean="0">
                <a:solidFill>
                  <a:prstClr val="black"/>
                </a:solidFill>
              </a:endParaRPr>
            </a:p>
          </p:txBody>
        </p:sp>
        <p:sp>
          <p:nvSpPr>
            <p:cNvPr id="21" name="角丸四角形 20"/>
            <p:cNvSpPr/>
            <p:nvPr/>
          </p:nvSpPr>
          <p:spPr>
            <a:xfrm>
              <a:off x="3635896" y="825601"/>
              <a:ext cx="2164168" cy="288033"/>
            </a:xfrm>
            <a:prstGeom prst="roundRect">
              <a:avLst/>
            </a:prstGeom>
            <a:solidFill>
              <a:schemeClr val="bg1"/>
            </a:solidFill>
            <a:ln w="6350">
              <a:solidFill>
                <a:schemeClr val="tx2"/>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地域住民の参加</a:t>
              </a:r>
              <a:endParaRPr lang="ja-JP" altLang="en-US" sz="1600" dirty="0">
                <a:solidFill>
                  <a:prstClr val="black"/>
                </a:solidFill>
              </a:endParaRPr>
            </a:p>
          </p:txBody>
        </p:sp>
      </p:grpSp>
      <p:grpSp>
        <p:nvGrpSpPr>
          <p:cNvPr id="3" name="グループ化 24"/>
          <p:cNvGrpSpPr/>
          <p:nvPr/>
        </p:nvGrpSpPr>
        <p:grpSpPr>
          <a:xfrm>
            <a:off x="3938938" y="2533731"/>
            <a:ext cx="5772641" cy="2736304"/>
            <a:chOff x="3563888" y="1412776"/>
            <a:chExt cx="5328592" cy="3600400"/>
          </a:xfrm>
          <a:solidFill>
            <a:schemeClr val="accent1">
              <a:lumMod val="20000"/>
              <a:lumOff val="80000"/>
              <a:alpha val="70000"/>
            </a:schemeClr>
          </a:solidFill>
        </p:grpSpPr>
        <p:sp>
          <p:nvSpPr>
            <p:cNvPr id="6" name="円/楕円 5"/>
            <p:cNvSpPr/>
            <p:nvPr/>
          </p:nvSpPr>
          <p:spPr>
            <a:xfrm>
              <a:off x="3563888" y="1412776"/>
              <a:ext cx="5328592" cy="3600400"/>
            </a:xfrm>
            <a:prstGeom prst="ellipse">
              <a:avLst/>
            </a:prstGeom>
            <a:grpFill/>
            <a:ln w="1270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endParaRPr lang="en-US" altLang="ja-JP" sz="1400" dirty="0" smtClean="0">
                <a:solidFill>
                  <a:prstClr val="black"/>
                </a:solidFill>
              </a:endParaRPr>
            </a:p>
          </p:txBody>
        </p:sp>
        <p:sp>
          <p:nvSpPr>
            <p:cNvPr id="12" name="角丸四角形 11"/>
            <p:cNvSpPr/>
            <p:nvPr/>
          </p:nvSpPr>
          <p:spPr>
            <a:xfrm>
              <a:off x="5220072" y="1412776"/>
              <a:ext cx="2164168" cy="288032"/>
            </a:xfrm>
            <a:prstGeom prst="roundRect">
              <a:avLst/>
            </a:prstGeom>
            <a:solidFill>
              <a:schemeClr val="accent1">
                <a:lumMod val="20000"/>
                <a:lumOff val="80000"/>
              </a:schemeClr>
            </a:solidFill>
            <a:ln w="6350">
              <a:solidFill>
                <a:schemeClr val="tx2"/>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高齢者の社会参加</a:t>
              </a:r>
              <a:endParaRPr lang="ja-JP" altLang="en-US" sz="1600" dirty="0">
                <a:solidFill>
                  <a:prstClr val="black"/>
                </a:solidFill>
              </a:endParaRPr>
            </a:p>
          </p:txBody>
        </p:sp>
      </p:grpSp>
      <p:grpSp>
        <p:nvGrpSpPr>
          <p:cNvPr id="4" name="グループ化 23"/>
          <p:cNvGrpSpPr/>
          <p:nvPr/>
        </p:nvGrpSpPr>
        <p:grpSpPr>
          <a:xfrm>
            <a:off x="194512" y="2533731"/>
            <a:ext cx="6054668" cy="2736304"/>
            <a:chOff x="251520" y="1412776"/>
            <a:chExt cx="5472608" cy="3600400"/>
          </a:xfrm>
        </p:grpSpPr>
        <p:sp>
          <p:nvSpPr>
            <p:cNvPr id="8" name="円/楕円 7"/>
            <p:cNvSpPr/>
            <p:nvPr/>
          </p:nvSpPr>
          <p:spPr>
            <a:xfrm>
              <a:off x="251520" y="1412776"/>
              <a:ext cx="5472608" cy="3600400"/>
            </a:xfrm>
            <a:prstGeom prst="ellipse">
              <a:avLst/>
            </a:prstGeom>
            <a:solidFill>
              <a:schemeClr val="accent2">
                <a:lumMod val="20000"/>
                <a:lumOff val="80000"/>
                <a:alpha val="70000"/>
              </a:schemeClr>
            </a:solidFill>
            <a:ln w="12700">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endParaRPr lang="en-US" altLang="ja-JP" sz="1400" dirty="0" smtClean="0">
                <a:solidFill>
                  <a:prstClr val="black"/>
                </a:solidFill>
              </a:endParaRPr>
            </a:p>
          </p:txBody>
        </p:sp>
        <p:sp>
          <p:nvSpPr>
            <p:cNvPr id="11" name="角丸四角形 10"/>
            <p:cNvSpPr/>
            <p:nvPr/>
          </p:nvSpPr>
          <p:spPr>
            <a:xfrm>
              <a:off x="1835696" y="1412776"/>
              <a:ext cx="2164168" cy="288032"/>
            </a:xfrm>
            <a:prstGeom prst="roundRect">
              <a:avLst/>
            </a:prstGeom>
            <a:solidFill>
              <a:schemeClr val="accent2">
                <a:lumMod val="40000"/>
                <a:lumOff val="60000"/>
              </a:schemeClr>
            </a:solidFill>
            <a:ln w="6350">
              <a:solidFill>
                <a:schemeClr val="accent2">
                  <a:lumMod val="60000"/>
                  <a:lumOff val="40000"/>
                </a:schemeClr>
              </a:solid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生活支援サービス</a:t>
              </a:r>
              <a:endParaRPr lang="ja-JP" altLang="en-US" sz="1600" dirty="0">
                <a:solidFill>
                  <a:prstClr val="black"/>
                </a:solidFill>
              </a:endParaRPr>
            </a:p>
          </p:txBody>
        </p:sp>
      </p:grpSp>
      <p:sp>
        <p:nvSpPr>
          <p:cNvPr id="13" name="角丸四角形 12"/>
          <p:cNvSpPr/>
          <p:nvPr/>
        </p:nvSpPr>
        <p:spPr>
          <a:xfrm>
            <a:off x="3963408" y="2996952"/>
            <a:ext cx="2471819" cy="1380814"/>
          </a:xfrm>
          <a:prstGeom prst="round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fontAlgn="base">
              <a:spcBef>
                <a:spcPct val="0"/>
              </a:spcBef>
              <a:spcAft>
                <a:spcPct val="0"/>
              </a:spcAft>
            </a:pPr>
            <a:r>
              <a:rPr lang="ja-JP" altLang="en-US" sz="1600" dirty="0" smtClean="0">
                <a:solidFill>
                  <a:prstClr val="black"/>
                </a:solidFill>
              </a:rPr>
              <a:t>　</a:t>
            </a:r>
            <a:r>
              <a:rPr lang="ja-JP" altLang="en-US" sz="1600" b="1" dirty="0" smtClean="0">
                <a:solidFill>
                  <a:prstClr val="black"/>
                </a:solidFill>
              </a:rPr>
              <a:t>生活支援の担い手</a:t>
            </a:r>
            <a:endParaRPr lang="en-US" altLang="ja-JP" sz="1600" b="1" dirty="0" smtClean="0">
              <a:solidFill>
                <a:prstClr val="black"/>
              </a:solidFill>
            </a:endParaRPr>
          </a:p>
          <a:p>
            <a:pPr defTabSz="913575" fontAlgn="base">
              <a:spcBef>
                <a:spcPct val="0"/>
              </a:spcBef>
              <a:spcAft>
                <a:spcPct val="0"/>
              </a:spcAft>
            </a:pPr>
            <a:r>
              <a:rPr lang="ja-JP" altLang="en-US" sz="1600" b="1" dirty="0" smtClean="0">
                <a:solidFill>
                  <a:prstClr val="black"/>
                </a:solidFill>
              </a:rPr>
              <a:t>　としての社会参加</a:t>
            </a:r>
            <a:endParaRPr lang="en-US" altLang="ja-JP" sz="1600" b="1" dirty="0" smtClean="0">
              <a:solidFill>
                <a:prstClr val="black"/>
              </a:solidFill>
            </a:endParaRPr>
          </a:p>
        </p:txBody>
      </p:sp>
      <p:sp>
        <p:nvSpPr>
          <p:cNvPr id="15" name="角丸四角形 14"/>
          <p:cNvSpPr/>
          <p:nvPr/>
        </p:nvSpPr>
        <p:spPr>
          <a:xfrm>
            <a:off x="6045122" y="2693320"/>
            <a:ext cx="3588399" cy="2448272"/>
          </a:xfrm>
          <a:prstGeom prst="round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fontAlgn="base">
              <a:spcBef>
                <a:spcPct val="0"/>
              </a:spcBef>
              <a:spcAft>
                <a:spcPct val="0"/>
              </a:spcAft>
            </a:pPr>
            <a:r>
              <a:rPr lang="ja-JP" altLang="en-US" sz="1400" dirty="0" smtClean="0">
                <a:solidFill>
                  <a:prstClr val="black"/>
                </a:solidFill>
              </a:rPr>
              <a:t>○現役時代の能力を活かした活動</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○興味関心がある活動</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○新たにチャレンジする活動</a:t>
            </a:r>
            <a:endParaRPr lang="en-US" altLang="ja-JP" sz="1400" dirty="0" smtClean="0">
              <a:solidFill>
                <a:prstClr val="black"/>
              </a:solidFill>
            </a:endParaRPr>
          </a:p>
          <a:p>
            <a:pPr defTabSz="913575" fontAlgn="base">
              <a:spcBef>
                <a:spcPct val="0"/>
              </a:spcBef>
              <a:spcAft>
                <a:spcPct val="0"/>
              </a:spcAft>
            </a:pP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・一般就労、起業</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・趣味活動</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・健康づくり活動、地域活動</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・介護、福祉以外の　</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ボランティア活動　等</a:t>
            </a:r>
            <a:endParaRPr lang="ja-JP" altLang="en-US" sz="1400" dirty="0">
              <a:solidFill>
                <a:prstClr val="black"/>
              </a:solidFill>
            </a:endParaRPr>
          </a:p>
        </p:txBody>
      </p:sp>
      <p:sp>
        <p:nvSpPr>
          <p:cNvPr id="17" name="角丸四角形 16"/>
          <p:cNvSpPr/>
          <p:nvPr/>
        </p:nvSpPr>
        <p:spPr>
          <a:xfrm>
            <a:off x="776555" y="2844330"/>
            <a:ext cx="3942445" cy="2520280"/>
          </a:xfrm>
          <a:prstGeom prst="round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fontAlgn="base">
              <a:spcBef>
                <a:spcPct val="0"/>
              </a:spcBef>
              <a:spcAft>
                <a:spcPct val="0"/>
              </a:spcAft>
            </a:pP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○ニーズに合った多様なサービス種別</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○住民主体、</a:t>
            </a:r>
            <a:r>
              <a:rPr lang="en-US" altLang="ja-JP" sz="1400" dirty="0" smtClean="0">
                <a:solidFill>
                  <a:prstClr val="black"/>
                </a:solidFill>
                <a:latin typeface="ＭＳ Ｐゴシック"/>
              </a:rPr>
              <a:t>NPO</a:t>
            </a:r>
            <a:r>
              <a:rPr lang="ja-JP" altLang="en-US" sz="1400" dirty="0" err="1" smtClean="0">
                <a:solidFill>
                  <a:prstClr val="black"/>
                </a:solidFill>
                <a:latin typeface="ＭＳ Ｐゴシック"/>
              </a:rPr>
              <a:t>、</a:t>
            </a:r>
            <a:r>
              <a:rPr lang="ja-JP" altLang="en-US" sz="1400" dirty="0" smtClean="0">
                <a:solidFill>
                  <a:prstClr val="black"/>
                </a:solidFill>
                <a:latin typeface="ＭＳ Ｐゴシック"/>
              </a:rPr>
              <a:t>民間企業等多様な</a:t>
            </a:r>
            <a:endParaRPr lang="en-US" altLang="ja-JP" sz="1400" dirty="0" smtClean="0">
              <a:solidFill>
                <a:prstClr val="black"/>
              </a:solidFill>
              <a:latin typeface="ＭＳ Ｐゴシック"/>
            </a:endParaRPr>
          </a:p>
          <a:p>
            <a:pPr defTabSz="913575" fontAlgn="base">
              <a:spcBef>
                <a:spcPct val="0"/>
              </a:spcBef>
              <a:spcAft>
                <a:spcPct val="0"/>
              </a:spcAft>
            </a:pPr>
            <a:r>
              <a:rPr lang="ja-JP" altLang="en-US" sz="1400" dirty="0" smtClean="0">
                <a:solidFill>
                  <a:prstClr val="black"/>
                </a:solidFill>
                <a:latin typeface="ＭＳ Ｐゴシック"/>
              </a:rPr>
              <a:t>　 主体による</a:t>
            </a:r>
            <a:r>
              <a:rPr lang="ja-JP" altLang="en-US" sz="1400" dirty="0" smtClean="0">
                <a:solidFill>
                  <a:prstClr val="black"/>
                </a:solidFill>
              </a:rPr>
              <a:t>サービス提供</a:t>
            </a:r>
            <a:endParaRPr lang="en-US" altLang="ja-JP" sz="1400" dirty="0" smtClean="0">
              <a:solidFill>
                <a:prstClr val="black"/>
              </a:solidFill>
            </a:endParaRPr>
          </a:p>
          <a:p>
            <a:pPr defTabSz="913575" fontAlgn="base">
              <a:spcBef>
                <a:spcPct val="0"/>
              </a:spcBef>
              <a:spcAft>
                <a:spcPct val="0"/>
              </a:spcAft>
            </a:pP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・地域サロンの開催</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・見守り、安否確認</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・外出支援</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・買い物、調理、掃除などの家事支援</a:t>
            </a:r>
            <a:endParaRPr lang="en-US" altLang="ja-JP" sz="1400" dirty="0" smtClean="0">
              <a:solidFill>
                <a:prstClr val="black"/>
              </a:solidFill>
            </a:endParaRPr>
          </a:p>
          <a:p>
            <a:pPr defTabSz="913575" fontAlgn="base">
              <a:spcBef>
                <a:spcPct val="0"/>
              </a:spcBef>
              <a:spcAft>
                <a:spcPct val="0"/>
              </a:spcAft>
            </a:pPr>
            <a:r>
              <a:rPr lang="ja-JP" altLang="en-US" sz="1400" dirty="0">
                <a:solidFill>
                  <a:prstClr val="black"/>
                </a:solidFill>
              </a:rPr>
              <a:t>　</a:t>
            </a:r>
            <a:r>
              <a:rPr lang="ja-JP" altLang="en-US" sz="1400" dirty="0" smtClean="0">
                <a:solidFill>
                  <a:prstClr val="black"/>
                </a:solidFill>
              </a:rPr>
              <a:t>　・介護者支援 　等　</a:t>
            </a:r>
            <a:endParaRPr lang="en-US" altLang="ja-JP" sz="1400" dirty="0" smtClean="0">
              <a:solidFill>
                <a:prstClr val="black"/>
              </a:solidFill>
            </a:endParaRPr>
          </a:p>
          <a:p>
            <a:pPr defTabSz="913575" fontAlgn="base">
              <a:spcBef>
                <a:spcPct val="0"/>
              </a:spcBef>
              <a:spcAft>
                <a:spcPct val="0"/>
              </a:spcAft>
            </a:pPr>
            <a:r>
              <a:rPr lang="ja-JP" altLang="en-US" sz="1400" dirty="0" smtClean="0">
                <a:solidFill>
                  <a:prstClr val="black"/>
                </a:solidFill>
              </a:rPr>
              <a:t>　</a:t>
            </a:r>
            <a:endParaRPr lang="en-US" altLang="ja-JP" sz="1400" dirty="0" smtClean="0">
              <a:solidFill>
                <a:prstClr val="black"/>
              </a:solidFill>
            </a:endParaRPr>
          </a:p>
          <a:p>
            <a:pPr defTabSz="913575" fontAlgn="base">
              <a:spcBef>
                <a:spcPct val="0"/>
              </a:spcBef>
              <a:spcAft>
                <a:spcPct val="0"/>
              </a:spcAft>
            </a:pPr>
            <a:endParaRPr lang="en-US" altLang="ja-JP" sz="1400" dirty="0" smtClean="0">
              <a:solidFill>
                <a:prstClr val="black"/>
              </a:solidFill>
            </a:endParaRPr>
          </a:p>
        </p:txBody>
      </p:sp>
      <p:sp>
        <p:nvSpPr>
          <p:cNvPr id="18" name="二等辺三角形 17"/>
          <p:cNvSpPr/>
          <p:nvPr/>
        </p:nvSpPr>
        <p:spPr>
          <a:xfrm>
            <a:off x="1052620" y="5260783"/>
            <a:ext cx="8034893" cy="36004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b="1" dirty="0" smtClean="0">
                <a:solidFill>
                  <a:prstClr val="white"/>
                </a:solidFill>
              </a:rPr>
              <a:t>バックアップ</a:t>
            </a:r>
            <a:endParaRPr lang="ja-JP" altLang="en-US" sz="1600" b="1" dirty="0">
              <a:solidFill>
                <a:prstClr val="white"/>
              </a:solidFill>
            </a:endParaRPr>
          </a:p>
        </p:txBody>
      </p:sp>
      <p:sp>
        <p:nvSpPr>
          <p:cNvPr id="22" name="二等辺三角形 21"/>
          <p:cNvSpPr/>
          <p:nvPr/>
        </p:nvSpPr>
        <p:spPr>
          <a:xfrm>
            <a:off x="1130575" y="6021288"/>
            <a:ext cx="8034893" cy="36004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b="1" dirty="0" smtClean="0">
                <a:solidFill>
                  <a:prstClr val="white"/>
                </a:solidFill>
              </a:rPr>
              <a:t>バックアップ</a:t>
            </a:r>
            <a:endParaRPr lang="ja-JP" altLang="en-US" b="1" dirty="0">
              <a:solidFill>
                <a:prstClr val="white"/>
              </a:solidFill>
            </a:endParaRPr>
          </a:p>
        </p:txBody>
      </p:sp>
      <p:sp>
        <p:nvSpPr>
          <p:cNvPr id="23" name="角丸四角形 22"/>
          <p:cNvSpPr/>
          <p:nvPr/>
        </p:nvSpPr>
        <p:spPr>
          <a:xfrm>
            <a:off x="974573" y="6453336"/>
            <a:ext cx="8190910" cy="360040"/>
          </a:xfrm>
          <a:prstGeom prst="roundRect">
            <a:avLst/>
          </a:prstGeom>
          <a:solidFill>
            <a:schemeClr val="accent1">
              <a:lumMod val="60000"/>
              <a:lumOff val="40000"/>
            </a:schemeClr>
          </a:solidFill>
          <a:ln w="63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都道府県等による後方支援体制の充実</a:t>
            </a:r>
            <a:endParaRPr lang="ja-JP" altLang="en-US" sz="1600" dirty="0">
              <a:solidFill>
                <a:prstClr val="black"/>
              </a:solidFill>
            </a:endParaRPr>
          </a:p>
        </p:txBody>
      </p:sp>
      <p:sp>
        <p:nvSpPr>
          <p:cNvPr id="19" name="角丸四角形 18"/>
          <p:cNvSpPr/>
          <p:nvPr/>
        </p:nvSpPr>
        <p:spPr>
          <a:xfrm>
            <a:off x="974573" y="5692831"/>
            <a:ext cx="8190910" cy="360040"/>
          </a:xfrm>
          <a:prstGeom prst="roundRect">
            <a:avLst/>
          </a:prstGeom>
          <a:solidFill>
            <a:schemeClr val="accent1">
              <a:lumMod val="60000"/>
              <a:lumOff val="40000"/>
            </a:schemeClr>
          </a:solidFill>
          <a:ln w="63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fontAlgn="base">
              <a:spcBef>
                <a:spcPct val="0"/>
              </a:spcBef>
              <a:spcAft>
                <a:spcPct val="0"/>
              </a:spcAft>
            </a:pPr>
            <a:r>
              <a:rPr lang="ja-JP" altLang="en-US" sz="1600" dirty="0" smtClean="0">
                <a:solidFill>
                  <a:prstClr val="black"/>
                </a:solidFill>
              </a:rPr>
              <a:t>市町村を核とした支援体制の充実・強化</a:t>
            </a:r>
            <a:endParaRPr lang="ja-JP" altLang="en-US" sz="1600" dirty="0">
              <a:solidFill>
                <a:prstClr val="black"/>
              </a:solidFill>
            </a:endParaRPr>
          </a:p>
        </p:txBody>
      </p:sp>
      <p:pic>
        <p:nvPicPr>
          <p:cNvPr id="1039" name="Picture 15" descr="C:\Users\OSJSE\AppData\Local\Microsoft\Windows\Temporary Internet Files\Content.IE5\IBVVOSZQ\MC900297567[1].wmf"/>
          <p:cNvPicPr>
            <a:picLocks noChangeAspect="1" noChangeArrowheads="1"/>
          </p:cNvPicPr>
          <p:nvPr/>
        </p:nvPicPr>
        <p:blipFill>
          <a:blip r:embed="rId2" cstate="print"/>
          <a:srcRect/>
          <a:stretch>
            <a:fillRect/>
          </a:stretch>
        </p:blipFill>
        <p:spPr bwMode="auto">
          <a:xfrm>
            <a:off x="4485055" y="4044176"/>
            <a:ext cx="1064647" cy="514070"/>
          </a:xfrm>
          <a:prstGeom prst="rect">
            <a:avLst/>
          </a:prstGeom>
          <a:noFill/>
        </p:spPr>
      </p:pic>
      <p:sp>
        <p:nvSpPr>
          <p:cNvPr id="24" name="角丸四角形 23"/>
          <p:cNvSpPr/>
          <p:nvPr/>
        </p:nvSpPr>
        <p:spPr>
          <a:xfrm>
            <a:off x="83193" y="587512"/>
            <a:ext cx="9720000" cy="1662966"/>
          </a:xfrm>
          <a:prstGeom prst="roundRect">
            <a:avLst>
              <a:gd name="adj" fmla="val 0"/>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5738" indent="-185738" defTabSz="913575">
              <a:lnSpc>
                <a:spcPts val="1700"/>
              </a:lnSpc>
            </a:pPr>
            <a:r>
              <a:rPr lang="ja-JP" altLang="en-US" sz="1400" dirty="0">
                <a:solidFill>
                  <a:prstClr val="black"/>
                </a:solidFill>
                <a:latin typeface="ＭＳ Ｐゴシック"/>
              </a:rPr>
              <a:t>○　</a:t>
            </a:r>
            <a:r>
              <a:rPr lang="ja-JP" altLang="en-US" sz="1400" spc="-100" dirty="0">
                <a:solidFill>
                  <a:prstClr val="black"/>
                </a:solidFill>
              </a:rPr>
              <a:t>単身世帯等が増加し、支援を必要とする軽度の高齢者が増加する中、</a:t>
            </a:r>
            <a:r>
              <a:rPr lang="ja-JP" altLang="en-US" sz="1400" u="sng" spc="-100" dirty="0">
                <a:solidFill>
                  <a:prstClr val="black"/>
                </a:solidFill>
              </a:rPr>
              <a:t>生活支援</a:t>
            </a:r>
            <a:r>
              <a:rPr lang="ja-JP" altLang="en-US" sz="1400" spc="-100" dirty="0">
                <a:solidFill>
                  <a:prstClr val="black"/>
                </a:solidFill>
              </a:rPr>
              <a:t>の必要性が増加。</a:t>
            </a:r>
            <a:r>
              <a:rPr lang="ja-JP" altLang="en-US" sz="1400" u="sng" spc="-100" dirty="0">
                <a:solidFill>
                  <a:prstClr val="black"/>
                </a:solidFill>
              </a:rPr>
              <a:t>ボランティア、ＮＰＯ、民間企業、協同組合等の多様な主体が生活支援サービスを提供することが必要</a:t>
            </a:r>
            <a:r>
              <a:rPr lang="ja-JP" altLang="en-US" sz="1400" spc="-100" dirty="0">
                <a:solidFill>
                  <a:prstClr val="black"/>
                </a:solidFill>
              </a:rPr>
              <a:t>。</a:t>
            </a:r>
            <a:endParaRPr lang="en-US" altLang="ja-JP" sz="1400" spc="-100" dirty="0">
              <a:solidFill>
                <a:prstClr val="black"/>
              </a:solidFill>
            </a:endParaRPr>
          </a:p>
          <a:p>
            <a:pPr marL="185738" indent="-185738" defTabSz="913575">
              <a:lnSpc>
                <a:spcPts val="1700"/>
              </a:lnSpc>
            </a:pPr>
            <a:r>
              <a:rPr lang="ja-JP" altLang="en-US" sz="1400" spc="-100" dirty="0">
                <a:solidFill>
                  <a:prstClr val="black"/>
                </a:solidFill>
              </a:rPr>
              <a:t>○　高齢者の介護予防が求められているが、</a:t>
            </a:r>
            <a:r>
              <a:rPr lang="ja-JP" altLang="en-US" sz="1400" u="sng" spc="-100" dirty="0">
                <a:solidFill>
                  <a:prstClr val="black"/>
                </a:solidFill>
              </a:rPr>
              <a:t>社会参加・社会的役割を持つことが生きがいや介護予防</a:t>
            </a:r>
            <a:r>
              <a:rPr lang="ja-JP" altLang="en-US" sz="1400" spc="-100" dirty="0">
                <a:solidFill>
                  <a:prstClr val="black"/>
                </a:solidFill>
              </a:rPr>
              <a:t>につながる</a:t>
            </a:r>
            <a:r>
              <a:rPr lang="ja-JP" altLang="en-US" sz="1400" spc="-100" dirty="0" smtClean="0">
                <a:solidFill>
                  <a:prstClr val="black"/>
                </a:solidFill>
              </a:rPr>
              <a:t>。</a:t>
            </a:r>
            <a:endParaRPr lang="en-US" altLang="ja-JP" sz="1400" spc="-100" dirty="0" smtClean="0">
              <a:solidFill>
                <a:prstClr val="black"/>
              </a:solidFill>
            </a:endParaRPr>
          </a:p>
          <a:p>
            <a:pPr marL="185738" indent="-185738" defTabSz="913575">
              <a:lnSpc>
                <a:spcPts val="1700"/>
              </a:lnSpc>
            </a:pPr>
            <a:r>
              <a:rPr lang="ja-JP" altLang="ja-JP" sz="1400" dirty="0">
                <a:solidFill>
                  <a:prstClr val="black"/>
                </a:solidFill>
              </a:rPr>
              <a:t>○　多様な生活支援サービスが利用できるような地域づくりを市町村が支援することについて、制度的な位置づけの強化を図る</a:t>
            </a:r>
            <a:r>
              <a:rPr lang="ja-JP" altLang="ja-JP" sz="1400" dirty="0" smtClean="0">
                <a:solidFill>
                  <a:prstClr val="black"/>
                </a:solidFill>
              </a:rPr>
              <a:t>。</a:t>
            </a:r>
            <a:endParaRPr lang="en-US" altLang="ja-JP" sz="1400" dirty="0" smtClean="0">
              <a:solidFill>
                <a:prstClr val="black"/>
              </a:solidFill>
            </a:endParaRPr>
          </a:p>
          <a:p>
            <a:pPr marL="185738" indent="-185738" defTabSz="913575">
              <a:lnSpc>
                <a:spcPts val="1700"/>
              </a:lnSpc>
            </a:pPr>
            <a:r>
              <a:rPr lang="ja-JP" altLang="en-US" sz="1400" dirty="0">
                <a:solidFill>
                  <a:prstClr val="black"/>
                </a:solidFill>
              </a:rPr>
              <a:t>　</a:t>
            </a:r>
            <a:r>
              <a:rPr lang="ja-JP" altLang="en-US" sz="1400" dirty="0" smtClean="0">
                <a:solidFill>
                  <a:prstClr val="black"/>
                </a:solidFill>
              </a:rPr>
              <a:t>　　</a:t>
            </a:r>
            <a:r>
              <a:rPr lang="ja-JP" altLang="ja-JP" sz="1400" dirty="0" smtClean="0">
                <a:solidFill>
                  <a:prstClr val="black"/>
                </a:solidFill>
              </a:rPr>
              <a:t>具体的</a:t>
            </a:r>
            <a:r>
              <a:rPr lang="ja-JP" altLang="ja-JP" sz="1400" dirty="0">
                <a:solidFill>
                  <a:prstClr val="black"/>
                </a:solidFill>
              </a:rPr>
              <a:t>には、生活支援サービスの充実に向けて、ボランティア等の生活支援の担い手の養成・発掘等の地域資源の開発やそのネットワーク化などを行う</a:t>
            </a:r>
            <a:r>
              <a:rPr lang="ja-JP" altLang="ja-JP" sz="1400" u="sng" dirty="0">
                <a:solidFill>
                  <a:prstClr val="black"/>
                </a:solidFill>
              </a:rPr>
              <a:t>「生活</a:t>
            </a:r>
            <a:r>
              <a:rPr lang="ja-JP" altLang="ja-JP" sz="1400" u="sng" dirty="0" smtClean="0">
                <a:solidFill>
                  <a:prstClr val="black"/>
                </a:solidFill>
              </a:rPr>
              <a:t>支援コーディネーター</a:t>
            </a:r>
            <a:r>
              <a:rPr lang="ja-JP" altLang="en-US" sz="1400" u="sng" dirty="0" smtClean="0">
                <a:solidFill>
                  <a:prstClr val="black"/>
                </a:solidFill>
              </a:rPr>
              <a:t>（地域支え合い推進員）</a:t>
            </a:r>
            <a:r>
              <a:rPr lang="ja-JP" altLang="ja-JP" sz="1400" u="sng" dirty="0" smtClean="0">
                <a:solidFill>
                  <a:prstClr val="black"/>
                </a:solidFill>
              </a:rPr>
              <a:t>」</a:t>
            </a:r>
            <a:r>
              <a:rPr lang="ja-JP" altLang="ja-JP" sz="1400" u="sng" dirty="0">
                <a:solidFill>
                  <a:prstClr val="black"/>
                </a:solidFill>
              </a:rPr>
              <a:t>の配置などについて、介護保険法の地域支援事業に位置づける</a:t>
            </a:r>
            <a:r>
              <a:rPr lang="ja-JP" altLang="ja-JP" sz="1400" dirty="0" smtClean="0">
                <a:solidFill>
                  <a:prstClr val="black"/>
                </a:solidFill>
              </a:rPr>
              <a:t>。</a:t>
            </a:r>
            <a:endParaRPr lang="ja-JP" altLang="ja-JP" sz="1400" dirty="0">
              <a:solidFill>
                <a:prstClr val="black"/>
              </a:solidFill>
            </a:endParaRPr>
          </a:p>
        </p:txBody>
      </p:sp>
      <p:sp>
        <p:nvSpPr>
          <p:cNvPr id="26" name="タイトル 1"/>
          <p:cNvSpPr txBox="1">
            <a:spLocks/>
          </p:cNvSpPr>
          <p:nvPr/>
        </p:nvSpPr>
        <p:spPr>
          <a:xfrm>
            <a:off x="0" y="1"/>
            <a:ext cx="9906000" cy="540000"/>
          </a:xfrm>
          <a:prstGeom prst="rect">
            <a:avLst/>
          </a:prstGeo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p>
            <a:pPr algn="ctr" defTabSz="913575">
              <a:spcBef>
                <a:spcPct val="0"/>
              </a:spcBef>
              <a:defRPr/>
            </a:pPr>
            <a:r>
              <a:rPr lang="ja-JP" altLang="en-US" sz="2800" dirty="0" smtClean="0">
                <a:solidFill>
                  <a:prstClr val="black"/>
                </a:solidFill>
                <a:latin typeface="Calibri"/>
              </a:rPr>
              <a:t>　　　　　</a:t>
            </a:r>
            <a:r>
              <a:rPr lang="en-US" altLang="ja-JP" sz="2800" dirty="0" smtClean="0">
                <a:solidFill>
                  <a:prstClr val="black"/>
                </a:solidFill>
                <a:latin typeface="Calibri"/>
              </a:rPr>
              <a:t>【</a:t>
            </a:r>
            <a:r>
              <a:rPr lang="ja-JP" altLang="en-US" sz="2800" dirty="0" smtClean="0">
                <a:solidFill>
                  <a:prstClr val="black"/>
                </a:solidFill>
                <a:latin typeface="Calibri"/>
              </a:rPr>
              <a:t>参考</a:t>
            </a:r>
            <a:r>
              <a:rPr lang="en-US" altLang="ja-JP" sz="2800" dirty="0" smtClean="0">
                <a:solidFill>
                  <a:prstClr val="black"/>
                </a:solidFill>
                <a:latin typeface="Calibri"/>
              </a:rPr>
              <a:t>】</a:t>
            </a:r>
            <a:r>
              <a:rPr lang="ja-JP" altLang="en-US" sz="2800" dirty="0" smtClean="0">
                <a:solidFill>
                  <a:prstClr val="black"/>
                </a:solidFill>
                <a:latin typeface="Calibri"/>
              </a:rPr>
              <a:t>生活支援サービスの充実と高齢者の社会参加</a:t>
            </a:r>
            <a:endParaRPr lang="ja-JP" altLang="en-US" sz="2800" dirty="0">
              <a:solidFill>
                <a:prstClr val="black"/>
              </a:solidFill>
              <a:latin typeface="Calibri"/>
            </a:endParaRPr>
          </a:p>
        </p:txBody>
      </p:sp>
      <p:sp>
        <p:nvSpPr>
          <p:cNvPr id="25" name="正方形/長方形 24"/>
          <p:cNvSpPr/>
          <p:nvPr/>
        </p:nvSpPr>
        <p:spPr bwMode="auto">
          <a:xfrm>
            <a:off x="1" y="0"/>
            <a:ext cx="1496616" cy="508220"/>
          </a:xfrm>
          <a:prstGeom prst="rect">
            <a:avLst/>
          </a:prstGeom>
          <a:ln>
            <a:headEnd/>
            <a:tailEnd/>
          </a:ln>
        </p:spPr>
        <p:style>
          <a:lnRef idx="2">
            <a:schemeClr val="dk1"/>
          </a:lnRef>
          <a:fillRef idx="1">
            <a:schemeClr val="lt1"/>
          </a:fillRef>
          <a:effectRef idx="0">
            <a:schemeClr val="dk1"/>
          </a:effectRef>
          <a:fontRef idx="minor">
            <a:schemeClr val="dk1"/>
          </a:fontRef>
        </p:style>
        <p:txBody>
          <a:bodyPr lIns="72000" rIns="72000" rtlCol="0" anchor="ctr"/>
          <a:lstStyle/>
          <a:p>
            <a:pPr algn="ctr"/>
            <a:r>
              <a:rPr lang="ja-JP" altLang="en-US" sz="1300" spc="-100" dirty="0" smtClean="0">
                <a:solidFill>
                  <a:schemeClr val="tx1"/>
                </a:solidFill>
              </a:rPr>
              <a:t>第３　生活</a:t>
            </a:r>
            <a:r>
              <a:rPr lang="ja-JP" altLang="en-US" sz="1300" spc="-100" dirty="0">
                <a:solidFill>
                  <a:schemeClr val="tx1"/>
                </a:solidFill>
              </a:rPr>
              <a:t>支援・介護</a:t>
            </a:r>
            <a:r>
              <a:rPr lang="ja-JP" altLang="en-US" sz="1300" spc="-100" dirty="0" smtClean="0">
                <a:solidFill>
                  <a:schemeClr val="tx1"/>
                </a:solidFill>
              </a:rPr>
              <a:t>予防サービス</a:t>
            </a:r>
            <a:r>
              <a:rPr lang="ja-JP" altLang="en-US" sz="1300" spc="-100" dirty="0">
                <a:solidFill>
                  <a:schemeClr val="tx1"/>
                </a:solidFill>
              </a:rPr>
              <a:t>の充実</a:t>
            </a:r>
            <a:endParaRPr kumimoji="1" lang="ja-JP" altLang="en-US" sz="1300" spc="-100" dirty="0">
              <a:latin typeface="HG丸ｺﾞｼｯｸM-PRO" pitchFamily="50" charset="-128"/>
              <a:ea typeface="HG丸ｺﾞｼｯｸM-PRO" pitchFamily="50" charset="-128"/>
            </a:endParaRPr>
          </a:p>
        </p:txBody>
      </p:sp>
      <p:sp>
        <p:nvSpPr>
          <p:cNvPr id="27"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14</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28" name="正方形/長方形 27"/>
          <p:cNvSpPr/>
          <p:nvPr/>
        </p:nvSpPr>
        <p:spPr>
          <a:xfrm rot="5400000">
            <a:off x="-45050" y="6398994"/>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19</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042198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タイトル 1"/>
          <p:cNvSpPr txBox="1">
            <a:spLocks/>
          </p:cNvSpPr>
          <p:nvPr/>
        </p:nvSpPr>
        <p:spPr>
          <a:xfrm>
            <a:off x="17329" y="0"/>
            <a:ext cx="9906000" cy="540000"/>
          </a:xfrm>
          <a:prstGeom prst="rect">
            <a:avLst/>
          </a:prstGeo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p>
            <a:pPr algn="ctr" defTabSz="913575">
              <a:spcBef>
                <a:spcPct val="0"/>
              </a:spcBef>
              <a:defRPr/>
            </a:pPr>
            <a:r>
              <a:rPr lang="ja-JP" altLang="en-US" sz="2100" dirty="0" smtClean="0">
                <a:solidFill>
                  <a:prstClr val="black"/>
                </a:solidFill>
              </a:rPr>
              <a:t>　　　　　</a:t>
            </a:r>
            <a:r>
              <a:rPr lang="ja-JP" altLang="en-US" sz="2100" dirty="0">
                <a:solidFill>
                  <a:prstClr val="black"/>
                </a:solidFill>
              </a:rPr>
              <a:t>　　　</a:t>
            </a:r>
            <a:r>
              <a:rPr lang="en-US" altLang="ja-JP" sz="2000" spc="-150" dirty="0" smtClean="0">
                <a:solidFill>
                  <a:prstClr val="black"/>
                </a:solidFill>
              </a:rPr>
              <a:t>【</a:t>
            </a:r>
            <a:r>
              <a:rPr lang="ja-JP" altLang="en-US" sz="2000" spc="-150" dirty="0" smtClean="0">
                <a:solidFill>
                  <a:prstClr val="black"/>
                </a:solidFill>
              </a:rPr>
              <a:t>参考</a:t>
            </a:r>
            <a:r>
              <a:rPr lang="en-US" altLang="ja-JP" sz="2000" spc="-150" dirty="0" smtClean="0">
                <a:solidFill>
                  <a:prstClr val="black"/>
                </a:solidFill>
              </a:rPr>
              <a:t>】</a:t>
            </a:r>
            <a:r>
              <a:rPr lang="ja-JP" altLang="en-US" sz="2000" spc="-150" dirty="0" smtClean="0">
                <a:solidFill>
                  <a:prstClr val="black"/>
                </a:solidFill>
              </a:rPr>
              <a:t>生活</a:t>
            </a:r>
            <a:r>
              <a:rPr lang="ja-JP" altLang="en-US" sz="2000" spc="-150" dirty="0">
                <a:solidFill>
                  <a:prstClr val="black"/>
                </a:solidFill>
              </a:rPr>
              <a:t>支援・介護予防</a:t>
            </a:r>
            <a:r>
              <a:rPr lang="ja-JP" altLang="en-US" sz="2000" spc="-150" dirty="0" smtClean="0">
                <a:solidFill>
                  <a:prstClr val="black"/>
                </a:solidFill>
              </a:rPr>
              <a:t>の</a:t>
            </a:r>
            <a:r>
              <a:rPr lang="ja-JP" altLang="en-US" sz="2000" spc="-150" dirty="0">
                <a:solidFill>
                  <a:prstClr val="black"/>
                </a:solidFill>
              </a:rPr>
              <a:t>体制</a:t>
            </a:r>
            <a:r>
              <a:rPr lang="ja-JP" altLang="en-US" sz="2000" spc="-150" dirty="0" smtClean="0">
                <a:solidFill>
                  <a:prstClr val="black"/>
                </a:solidFill>
              </a:rPr>
              <a:t>整備</a:t>
            </a:r>
            <a:r>
              <a:rPr lang="ja-JP" altLang="en-US" sz="2000" spc="-150" dirty="0">
                <a:solidFill>
                  <a:prstClr val="black"/>
                </a:solidFill>
              </a:rPr>
              <a:t>におけるコーディネーター・協議体の役割</a:t>
            </a:r>
          </a:p>
        </p:txBody>
      </p:sp>
      <p:sp>
        <p:nvSpPr>
          <p:cNvPr id="27" name="正方形/長方形 26"/>
          <p:cNvSpPr/>
          <p:nvPr/>
        </p:nvSpPr>
        <p:spPr>
          <a:xfrm>
            <a:off x="423876" y="4525708"/>
            <a:ext cx="9445625" cy="1299456"/>
          </a:xfrm>
          <a:prstGeom prst="rect">
            <a:avLst/>
          </a:prstGeom>
        </p:spPr>
        <p:style>
          <a:lnRef idx="1">
            <a:schemeClr val="accent3"/>
          </a:lnRef>
          <a:fillRef idx="2">
            <a:schemeClr val="accent3"/>
          </a:fillRef>
          <a:effectRef idx="1">
            <a:schemeClr val="accent3"/>
          </a:effectRef>
          <a:fontRef idx="minor">
            <a:schemeClr val="dk1"/>
          </a:fontRef>
        </p:style>
        <p:txBody>
          <a:bodyPr wrap="square">
            <a:noAutofit/>
          </a:bodyPr>
          <a:lstStyle/>
          <a:p>
            <a:pPr marL="360000" indent="-457200"/>
            <a:r>
              <a:rPr lang="ja-JP" altLang="en-US" sz="1400" b="1" dirty="0" smtClean="0">
                <a:solidFill>
                  <a:srgbClr val="FF0000"/>
                </a:solidFill>
                <a:latin typeface="HGSｺﾞｼｯｸM" panose="020B0600000000000000" pitchFamily="50" charset="-128"/>
                <a:ea typeface="HGSｺﾞｼｯｸM" panose="020B0600000000000000" pitchFamily="50" charset="-128"/>
              </a:rPr>
              <a:t>（２）協議体の設置</a:t>
            </a:r>
            <a:r>
              <a:rPr lang="ja-JP" altLang="en-US" sz="1400" dirty="0">
                <a:solidFill>
                  <a:prstClr val="black"/>
                </a:solidFill>
                <a:latin typeface="HGSｺﾞｼｯｸM" panose="020B0600000000000000" pitchFamily="50" charset="-128"/>
                <a:ea typeface="HGSｺﾞｼｯｸM" panose="020B0600000000000000" pitchFamily="50" charset="-128"/>
              </a:rPr>
              <a:t>　⇒多様な関係主体間</a:t>
            </a:r>
            <a:r>
              <a:rPr lang="ja-JP" altLang="en-US" sz="1400" dirty="0" smtClean="0">
                <a:solidFill>
                  <a:prstClr val="black"/>
                </a:solidFill>
                <a:latin typeface="HGSｺﾞｼｯｸM" panose="020B0600000000000000" pitchFamily="50" charset="-128"/>
                <a:ea typeface="HGSｺﾞｼｯｸM" panose="020B0600000000000000" pitchFamily="50" charset="-128"/>
              </a:rPr>
              <a:t>の定期的な情報</a:t>
            </a:r>
            <a:r>
              <a:rPr lang="ja-JP" altLang="en-US" sz="1400" dirty="0">
                <a:solidFill>
                  <a:prstClr val="black"/>
                </a:solidFill>
                <a:latin typeface="HGSｺﾞｼｯｸM" panose="020B0600000000000000" pitchFamily="50" charset="-128"/>
                <a:ea typeface="HGSｺﾞｼｯｸM" panose="020B0600000000000000" pitchFamily="50" charset="-128"/>
              </a:rPr>
              <a:t>共有及び連携・協働による</a:t>
            </a:r>
            <a:r>
              <a:rPr lang="ja-JP" altLang="en-US" sz="1400" dirty="0" smtClean="0">
                <a:solidFill>
                  <a:prstClr val="black"/>
                </a:solidFill>
                <a:latin typeface="HGSｺﾞｼｯｸM" panose="020B0600000000000000" pitchFamily="50" charset="-128"/>
                <a:ea typeface="HGSｺﾞｼｯｸM" panose="020B0600000000000000" pitchFamily="50" charset="-128"/>
              </a:rPr>
              <a:t>取組を推進</a:t>
            </a:r>
            <a:endParaRPr lang="en-US" altLang="ja-JP" sz="1400" dirty="0" smtClean="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smtClean="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smtClean="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a:solidFill>
                <a:prstClr val="black"/>
              </a:solidFill>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428848" y="836712"/>
            <a:ext cx="9445625" cy="3276000"/>
          </a:xfrm>
          <a:prstGeom prst="rect">
            <a:avLst/>
          </a:prstGeom>
        </p:spPr>
        <p:style>
          <a:lnRef idx="1">
            <a:schemeClr val="accent3"/>
          </a:lnRef>
          <a:fillRef idx="2">
            <a:schemeClr val="accent3"/>
          </a:fillRef>
          <a:effectRef idx="1">
            <a:schemeClr val="accent3"/>
          </a:effectRef>
          <a:fontRef idx="minor">
            <a:schemeClr val="dk1"/>
          </a:fontRef>
        </p:style>
        <p:txBody>
          <a:bodyPr wrap="square">
            <a:noAutofit/>
          </a:bodyPr>
          <a:lstStyle/>
          <a:p>
            <a:pPr marL="360000" indent="-457200"/>
            <a:r>
              <a:rPr lang="ja-JP" altLang="en-US" sz="1400" b="1" dirty="0" smtClean="0">
                <a:solidFill>
                  <a:srgbClr val="FF0000"/>
                </a:solidFill>
                <a:latin typeface="HGSｺﾞｼｯｸM" panose="020B0600000000000000" pitchFamily="50" charset="-128"/>
                <a:ea typeface="HGSｺﾞｼｯｸM" panose="020B0600000000000000" pitchFamily="50" charset="-128"/>
              </a:rPr>
              <a:t>（１）生活支援コーディネーター（地域支え合い推進員）の配置</a:t>
            </a:r>
            <a:r>
              <a:rPr lang="ja-JP" altLang="en-US" sz="1400" dirty="0" smtClean="0">
                <a:solidFill>
                  <a:prstClr val="black"/>
                </a:solidFill>
                <a:latin typeface="HGSｺﾞｼｯｸM" panose="020B0600000000000000" pitchFamily="50" charset="-128"/>
                <a:ea typeface="HGSｺﾞｼｯｸM" panose="020B0600000000000000" pitchFamily="50" charset="-128"/>
              </a:rPr>
              <a:t>　⇒多様な主体による多様な取組のコーディネート機能を担い、一体的な活動を推進。コーディネート機能は、以下のＡ～Ｃの機能があるが、当面ＡとＢの機能を中心に充実。</a:t>
            </a:r>
          </a:p>
          <a:p>
            <a:pPr marL="360000" indent="-457200"/>
            <a:endParaRPr lang="en-US" altLang="ja-JP" sz="1200" dirty="0" smtClean="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smtClean="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smtClean="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smtClean="0">
              <a:solidFill>
                <a:prstClr val="black"/>
              </a:solidFill>
              <a:latin typeface="HGSｺﾞｼｯｸM" panose="020B0600000000000000" pitchFamily="50" charset="-128"/>
              <a:ea typeface="HGSｺﾞｼｯｸM" panose="020B0600000000000000" pitchFamily="50" charset="-128"/>
            </a:endParaRPr>
          </a:p>
          <a:p>
            <a:pPr marL="360000" indent="-457200"/>
            <a:r>
              <a:rPr lang="ja-JP" altLang="en-US" sz="1400" dirty="0" smtClean="0">
                <a:solidFill>
                  <a:prstClr val="black"/>
                </a:solidFill>
                <a:latin typeface="HGSｺﾞｼｯｸM" panose="020B0600000000000000" pitchFamily="50" charset="-128"/>
                <a:ea typeface="HGSｺﾞｼｯｸM" panose="020B0600000000000000" pitchFamily="50" charset="-128"/>
              </a:rPr>
              <a:t>　</a:t>
            </a:r>
            <a:r>
              <a:rPr lang="ja-JP" altLang="en-US" sz="1400" dirty="0">
                <a:solidFill>
                  <a:prstClr val="black"/>
                </a:solidFill>
                <a:latin typeface="HGSｺﾞｼｯｸM" panose="020B0600000000000000" pitchFamily="50" charset="-128"/>
                <a:ea typeface="HGSｺﾞｼｯｸM" panose="020B0600000000000000" pitchFamily="50" charset="-128"/>
              </a:rPr>
              <a:t>　</a:t>
            </a:r>
            <a:r>
              <a:rPr lang="ja-JP" altLang="en-US" sz="1400" dirty="0" smtClean="0">
                <a:solidFill>
                  <a:prstClr val="black"/>
                </a:solidFill>
                <a:latin typeface="HGSｺﾞｼｯｸM" panose="020B0600000000000000" pitchFamily="50" charset="-128"/>
                <a:ea typeface="HGSｺﾞｼｯｸM" panose="020B0600000000000000" pitchFamily="50" charset="-128"/>
              </a:rPr>
              <a:t>エリアとしては、第１層の市町村区域、第２層の中学校区域があり、平成</a:t>
            </a:r>
            <a:r>
              <a:rPr lang="en-US" altLang="ja-JP" sz="1400" dirty="0" smtClean="0">
                <a:solidFill>
                  <a:prstClr val="black"/>
                </a:solidFill>
                <a:latin typeface="HGSｺﾞｼｯｸM" panose="020B0600000000000000" pitchFamily="50" charset="-128"/>
                <a:ea typeface="HGSｺﾞｼｯｸM" panose="020B0600000000000000" pitchFamily="50" charset="-128"/>
              </a:rPr>
              <a:t>26</a:t>
            </a:r>
            <a:r>
              <a:rPr lang="ja-JP" altLang="en-US" sz="1400" dirty="0" smtClean="0">
                <a:solidFill>
                  <a:prstClr val="black"/>
                </a:solidFill>
                <a:latin typeface="HGSｺﾞｼｯｸM" panose="020B0600000000000000" pitchFamily="50" charset="-128"/>
                <a:ea typeface="HGSｺﾞｼｯｸM" panose="020B0600000000000000" pitchFamily="50" charset="-128"/>
              </a:rPr>
              <a:t>年度は第１層、平成</a:t>
            </a:r>
            <a:r>
              <a:rPr lang="en-US" altLang="ja-JP" sz="1400" dirty="0" smtClean="0">
                <a:solidFill>
                  <a:prstClr val="black"/>
                </a:solidFill>
                <a:latin typeface="HGSｺﾞｼｯｸM" panose="020B0600000000000000" pitchFamily="50" charset="-128"/>
                <a:ea typeface="HGSｺﾞｼｯｸM" panose="020B0600000000000000" pitchFamily="50" charset="-128"/>
              </a:rPr>
              <a:t>29</a:t>
            </a:r>
            <a:r>
              <a:rPr lang="ja-JP" altLang="en-US" sz="1400" dirty="0" smtClean="0">
                <a:solidFill>
                  <a:prstClr val="black"/>
                </a:solidFill>
                <a:latin typeface="HGSｺﾞｼｯｸM" panose="020B0600000000000000" pitchFamily="50" charset="-128"/>
                <a:ea typeface="HGSｺﾞｼｯｸM" panose="020B0600000000000000" pitchFamily="50" charset="-128"/>
              </a:rPr>
              <a:t>年度までの間に第２層の充実を目指す。</a:t>
            </a:r>
            <a:endParaRPr lang="en-US" altLang="ja-JP" sz="1200" dirty="0" smtClean="0">
              <a:solidFill>
                <a:prstClr val="black"/>
              </a:solidFill>
              <a:latin typeface="HGSｺﾞｼｯｸM" panose="020B0600000000000000" pitchFamily="50" charset="-128"/>
              <a:ea typeface="HGSｺﾞｼｯｸM" panose="020B0600000000000000" pitchFamily="50" charset="-128"/>
            </a:endParaRPr>
          </a:p>
          <a:p>
            <a:pPr marL="360000" indent="-457200"/>
            <a:r>
              <a:rPr lang="ja-JP" altLang="en-US" sz="1200" dirty="0">
                <a:solidFill>
                  <a:prstClr val="black"/>
                </a:solidFill>
                <a:latin typeface="HGSｺﾞｼｯｸM" panose="020B0600000000000000" pitchFamily="50" charset="-128"/>
                <a:ea typeface="HGSｺﾞｼｯｸM" panose="020B0600000000000000" pitchFamily="50" charset="-128"/>
              </a:rPr>
              <a:t>　</a:t>
            </a:r>
            <a:r>
              <a:rPr lang="ja-JP" altLang="en-US" sz="1200" dirty="0" smtClean="0">
                <a:solidFill>
                  <a:prstClr val="black"/>
                </a:solidFill>
                <a:latin typeface="HGSｺﾞｼｯｸM" panose="020B0600000000000000" pitchFamily="50" charset="-128"/>
                <a:ea typeface="HGSｺﾞｼｯｸM" panose="020B0600000000000000" pitchFamily="50" charset="-128"/>
              </a:rPr>
              <a:t>　   ①</a:t>
            </a:r>
            <a:r>
              <a:rPr lang="ja-JP" altLang="en-US" sz="1200" dirty="0">
                <a:solidFill>
                  <a:prstClr val="black"/>
                </a:solidFill>
                <a:latin typeface="HGSｺﾞｼｯｸM" panose="020B0600000000000000" pitchFamily="50" charset="-128"/>
                <a:ea typeface="HGSｺﾞｼｯｸM" panose="020B0600000000000000" pitchFamily="50" charset="-128"/>
              </a:rPr>
              <a:t>　第１層　市町村区域で</a:t>
            </a:r>
            <a:r>
              <a:rPr lang="ja-JP" altLang="en-US" sz="1200" dirty="0" smtClean="0">
                <a:solidFill>
                  <a:prstClr val="black"/>
                </a:solidFill>
                <a:latin typeface="HGSｺﾞｼｯｸM" panose="020B0600000000000000" pitchFamily="50" charset="-128"/>
                <a:ea typeface="HGSｺﾞｼｯｸM" panose="020B0600000000000000" pitchFamily="50" charset="-128"/>
              </a:rPr>
              <a:t>、主に資源開発（不足するサービスや担い手の創出・養成、活動</a:t>
            </a:r>
            <a:r>
              <a:rPr lang="ja-JP" altLang="en-US" sz="1200" dirty="0">
                <a:solidFill>
                  <a:prstClr val="black"/>
                </a:solidFill>
                <a:latin typeface="HGSｺﾞｼｯｸM" panose="020B0600000000000000" pitchFamily="50" charset="-128"/>
                <a:ea typeface="HGSｺﾞｼｯｸM" panose="020B0600000000000000" pitchFamily="50" charset="-128"/>
              </a:rPr>
              <a:t>する</a:t>
            </a:r>
            <a:r>
              <a:rPr lang="ja-JP" altLang="en-US" sz="1200" dirty="0" smtClean="0">
                <a:solidFill>
                  <a:prstClr val="black"/>
                </a:solidFill>
                <a:latin typeface="HGSｺﾞｼｯｸM" panose="020B0600000000000000" pitchFamily="50" charset="-128"/>
                <a:ea typeface="HGSｺﾞｼｯｸM" panose="020B0600000000000000" pitchFamily="50" charset="-128"/>
              </a:rPr>
              <a:t>場の確保）中心</a:t>
            </a:r>
            <a:endParaRPr lang="ja-JP" altLang="en-US" sz="1200" dirty="0">
              <a:solidFill>
                <a:prstClr val="black"/>
              </a:solidFill>
              <a:latin typeface="HGSｺﾞｼｯｸM" panose="020B0600000000000000" pitchFamily="50" charset="-128"/>
              <a:ea typeface="HGSｺﾞｼｯｸM" panose="020B0600000000000000" pitchFamily="50" charset="-128"/>
            </a:endParaRPr>
          </a:p>
          <a:p>
            <a:pPr marL="360000" indent="-457200"/>
            <a:r>
              <a:rPr lang="ja-JP" altLang="en-US" sz="1200" dirty="0">
                <a:solidFill>
                  <a:prstClr val="black"/>
                </a:solidFill>
                <a:latin typeface="HGSｺﾞｼｯｸM" panose="020B0600000000000000" pitchFamily="50" charset="-128"/>
                <a:ea typeface="HGSｺﾞｼｯｸM" panose="020B0600000000000000" pitchFamily="50" charset="-128"/>
              </a:rPr>
              <a:t>　</a:t>
            </a:r>
            <a:r>
              <a:rPr lang="ja-JP" altLang="en-US" sz="1200" dirty="0" smtClean="0">
                <a:solidFill>
                  <a:prstClr val="black"/>
                </a:solidFill>
                <a:latin typeface="HGSｺﾞｼｯｸM" panose="020B0600000000000000" pitchFamily="50" charset="-128"/>
                <a:ea typeface="HGSｺﾞｼｯｸM" panose="020B0600000000000000" pitchFamily="50" charset="-128"/>
              </a:rPr>
              <a:t>　   ②</a:t>
            </a:r>
            <a:r>
              <a:rPr lang="ja-JP" altLang="en-US" sz="1200" dirty="0">
                <a:solidFill>
                  <a:prstClr val="black"/>
                </a:solidFill>
                <a:latin typeface="HGSｺﾞｼｯｸM" panose="020B0600000000000000" pitchFamily="50" charset="-128"/>
                <a:ea typeface="HGSｺﾞｼｯｸM" panose="020B0600000000000000" pitchFamily="50" charset="-128"/>
              </a:rPr>
              <a:t>　第２層</a:t>
            </a:r>
            <a:r>
              <a:rPr lang="ja-JP" altLang="en-US" sz="1200">
                <a:solidFill>
                  <a:prstClr val="black"/>
                </a:solidFill>
                <a:latin typeface="HGSｺﾞｼｯｸM" panose="020B0600000000000000" pitchFamily="50" charset="-128"/>
                <a:ea typeface="HGSｺﾞｼｯｸM" panose="020B0600000000000000" pitchFamily="50" charset="-128"/>
              </a:rPr>
              <a:t>　</a:t>
            </a:r>
            <a:r>
              <a:rPr lang="ja-JP" altLang="en-US" sz="1200" smtClean="0">
                <a:solidFill>
                  <a:prstClr val="black"/>
                </a:solidFill>
                <a:latin typeface="HGSｺﾞｼｯｸM" panose="020B0600000000000000" pitchFamily="50" charset="-128"/>
                <a:ea typeface="HGSｺﾞｼｯｸM" panose="020B0600000000000000" pitchFamily="50" charset="-128"/>
              </a:rPr>
              <a:t>中学校</a:t>
            </a:r>
            <a:r>
              <a:rPr lang="ja-JP" altLang="en-US" sz="1200" dirty="0">
                <a:solidFill>
                  <a:prstClr val="black"/>
                </a:solidFill>
                <a:latin typeface="HGSｺﾞｼｯｸM" panose="020B0600000000000000" pitchFamily="50" charset="-128"/>
                <a:ea typeface="HGSｺﾞｼｯｸM" panose="020B0600000000000000" pitchFamily="50" charset="-128"/>
              </a:rPr>
              <a:t>区域で、第１層の機能の</a:t>
            </a:r>
            <a:r>
              <a:rPr lang="ja-JP" altLang="en-US" sz="1200" dirty="0" smtClean="0">
                <a:solidFill>
                  <a:prstClr val="black"/>
                </a:solidFill>
                <a:latin typeface="HGSｺﾞｼｯｸM" panose="020B0600000000000000" pitchFamily="50" charset="-128"/>
                <a:ea typeface="HGSｺﾞｼｯｸM" panose="020B0600000000000000" pitchFamily="50" charset="-128"/>
              </a:rPr>
              <a:t>下で具体的な活動を展開</a:t>
            </a:r>
            <a:endParaRPr lang="en-US" altLang="ja-JP" sz="1200" dirty="0" smtClean="0">
              <a:solidFill>
                <a:prstClr val="black"/>
              </a:solidFill>
              <a:latin typeface="HGSｺﾞｼｯｸM" panose="020B0600000000000000" pitchFamily="50" charset="-128"/>
              <a:ea typeface="HGSｺﾞｼｯｸM" panose="020B0600000000000000" pitchFamily="50" charset="-128"/>
            </a:endParaRPr>
          </a:p>
          <a:p>
            <a:pPr marL="360000" indent="-457200"/>
            <a:r>
              <a:rPr lang="ja-JP" altLang="en-US" sz="1200" dirty="0">
                <a:solidFill>
                  <a:prstClr val="black"/>
                </a:solidFill>
                <a:latin typeface="HGSｺﾞｼｯｸM" panose="020B0600000000000000" pitchFamily="50" charset="-128"/>
                <a:ea typeface="HGSｺﾞｼｯｸM" panose="020B0600000000000000" pitchFamily="50" charset="-128"/>
              </a:rPr>
              <a:t>　</a:t>
            </a:r>
            <a:r>
              <a:rPr lang="ja-JP" altLang="en-US" sz="1200" dirty="0" smtClean="0">
                <a:solidFill>
                  <a:prstClr val="black"/>
                </a:solidFill>
                <a:latin typeface="HGSｺﾞｼｯｸM" panose="020B0600000000000000" pitchFamily="50" charset="-128"/>
                <a:ea typeface="HGSｺﾞｼｯｸM" panose="020B0600000000000000" pitchFamily="50" charset="-128"/>
              </a:rPr>
              <a:t>     　</a:t>
            </a:r>
            <a:r>
              <a:rPr lang="en-US" altLang="ja-JP" sz="1200" dirty="0" smtClean="0">
                <a:solidFill>
                  <a:prstClr val="black"/>
                </a:solidFill>
                <a:latin typeface="HGSｺﾞｼｯｸM" panose="020B0600000000000000" pitchFamily="50" charset="-128"/>
                <a:ea typeface="HGSｺﾞｼｯｸM" panose="020B0600000000000000" pitchFamily="50" charset="-128"/>
              </a:rPr>
              <a:t>※ </a:t>
            </a:r>
            <a:r>
              <a:rPr lang="ja-JP" altLang="en-US" sz="1200" dirty="0" smtClean="0">
                <a:solidFill>
                  <a:prstClr val="black"/>
                </a:solidFill>
                <a:latin typeface="HGSｺﾞｼｯｸM" panose="020B0600000000000000" pitchFamily="50" charset="-128"/>
                <a:ea typeface="HGSｺﾞｼｯｸM" panose="020B0600000000000000" pitchFamily="50" charset="-128"/>
              </a:rPr>
              <a:t>コーディネート機能には、第３層として、個々の生活支援サービスの事業主体で、利用者と提供者をマッチングする機能が</a:t>
            </a:r>
            <a:endParaRPr lang="en-US" altLang="ja-JP" sz="1200" dirty="0" smtClean="0">
              <a:solidFill>
                <a:prstClr val="black"/>
              </a:solidFill>
              <a:latin typeface="HGSｺﾞｼｯｸM" panose="020B0600000000000000" pitchFamily="50" charset="-128"/>
              <a:ea typeface="HGSｺﾞｼｯｸM" panose="020B0600000000000000" pitchFamily="50" charset="-128"/>
            </a:endParaRPr>
          </a:p>
          <a:p>
            <a:pPr marL="360000" indent="-457200"/>
            <a:r>
              <a:rPr lang="en-US" altLang="ja-JP" sz="1200" dirty="0">
                <a:solidFill>
                  <a:prstClr val="black"/>
                </a:solidFill>
                <a:latin typeface="HGSｺﾞｼｯｸM" panose="020B0600000000000000" pitchFamily="50" charset="-128"/>
                <a:ea typeface="HGSｺﾞｼｯｸM" panose="020B0600000000000000" pitchFamily="50" charset="-128"/>
              </a:rPr>
              <a:t> </a:t>
            </a:r>
            <a:r>
              <a:rPr lang="en-US" altLang="ja-JP" sz="1200" dirty="0" smtClean="0">
                <a:solidFill>
                  <a:prstClr val="black"/>
                </a:solidFill>
                <a:latin typeface="HGSｺﾞｼｯｸM" panose="020B0600000000000000" pitchFamily="50" charset="-128"/>
                <a:ea typeface="HGSｺﾞｼｯｸM" panose="020B0600000000000000" pitchFamily="50" charset="-128"/>
              </a:rPr>
              <a:t>            </a:t>
            </a:r>
            <a:r>
              <a:rPr lang="ja-JP" altLang="en-US" sz="1200" dirty="0" smtClean="0">
                <a:solidFill>
                  <a:prstClr val="black"/>
                </a:solidFill>
                <a:latin typeface="HGSｺﾞｼｯｸM" panose="020B0600000000000000" pitchFamily="50" charset="-128"/>
                <a:ea typeface="HGSｺﾞｼｯｸM" panose="020B0600000000000000" pitchFamily="50" charset="-128"/>
              </a:rPr>
              <a:t>あるが、これは本事業の対象外</a:t>
            </a:r>
            <a:endParaRPr lang="ja-JP" altLang="en-US" sz="1200" dirty="0">
              <a:solidFill>
                <a:prstClr val="black"/>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598859" y="1700808"/>
            <a:ext cx="2978619" cy="36000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dirty="0" smtClean="0">
                <a:solidFill>
                  <a:srgbClr val="9BBB59">
                    <a:lumMod val="50000"/>
                  </a:srgbClr>
                </a:solidFill>
                <a:latin typeface="HG丸ｺﾞｼｯｸM-PRO" panose="020F0600000000000000" pitchFamily="50" charset="-128"/>
                <a:ea typeface="HG丸ｺﾞｼｯｸM-PRO" panose="020F0600000000000000" pitchFamily="50" charset="-128"/>
              </a:rPr>
              <a:t>（Ａ）</a:t>
            </a:r>
            <a:r>
              <a:rPr lang="ja-JP" altLang="en-US" sz="1400" b="1" dirty="0" smtClean="0">
                <a:solidFill>
                  <a:prstClr val="black"/>
                </a:solidFill>
                <a:latin typeface="HG丸ｺﾞｼｯｸM-PRO" panose="020F0600000000000000" pitchFamily="50" charset="-128"/>
                <a:ea typeface="HG丸ｺﾞｼｯｸM-PRO" panose="020F0600000000000000" pitchFamily="50" charset="-128"/>
              </a:rPr>
              <a:t>資　源　開　発</a:t>
            </a:r>
            <a:endParaRPr lang="ja-JP" altLang="en-US" sz="1400" b="1" dirty="0">
              <a:solidFill>
                <a:prstClr val="black"/>
              </a:solidFill>
              <a:latin typeface="HG丸ｺﾞｼｯｸM-PRO" panose="020F0600000000000000" pitchFamily="50" charset="-128"/>
              <a:ea typeface="HG丸ｺﾞｼｯｸM-PRO" panose="020F0600000000000000" pitchFamily="50" charset="-128"/>
            </a:endParaRPr>
          </a:p>
        </p:txBody>
      </p:sp>
      <p:sp>
        <p:nvSpPr>
          <p:cNvPr id="10" name="正方形/長方形 9"/>
          <p:cNvSpPr/>
          <p:nvPr/>
        </p:nvSpPr>
        <p:spPr>
          <a:xfrm>
            <a:off x="3706456" y="1700808"/>
            <a:ext cx="2978619" cy="36000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dirty="0" smtClean="0">
                <a:solidFill>
                  <a:srgbClr val="9BBB59">
                    <a:lumMod val="50000"/>
                  </a:srgbClr>
                </a:solidFill>
                <a:latin typeface="HG丸ｺﾞｼｯｸM-PRO" panose="020F0600000000000000" pitchFamily="50" charset="-128"/>
                <a:ea typeface="HG丸ｺﾞｼｯｸM-PRO" panose="020F0600000000000000" pitchFamily="50" charset="-128"/>
              </a:rPr>
              <a:t>（Ｂ）</a:t>
            </a:r>
            <a:r>
              <a:rPr lang="ja-JP" altLang="en-US" sz="1400" b="1" dirty="0" smtClean="0">
                <a:solidFill>
                  <a:prstClr val="black"/>
                </a:solidFill>
                <a:latin typeface="HG丸ｺﾞｼｯｸM-PRO" panose="020F0600000000000000" pitchFamily="50" charset="-128"/>
                <a:ea typeface="HG丸ｺﾞｼｯｸM-PRO" panose="020F0600000000000000" pitchFamily="50" charset="-128"/>
              </a:rPr>
              <a:t>ネットワーク構築</a:t>
            </a:r>
            <a:endParaRPr lang="ja-JP" altLang="en-US" sz="1400" b="1" dirty="0">
              <a:solidFill>
                <a:prstClr val="black"/>
              </a:solidFill>
              <a:latin typeface="HG丸ｺﾞｼｯｸM-PRO" panose="020F0600000000000000" pitchFamily="50" charset="-128"/>
              <a:ea typeface="HG丸ｺﾞｼｯｸM-PRO" panose="020F0600000000000000" pitchFamily="50" charset="-128"/>
            </a:endParaRPr>
          </a:p>
        </p:txBody>
      </p:sp>
      <p:sp>
        <p:nvSpPr>
          <p:cNvPr id="11" name="正方形/長方形 10"/>
          <p:cNvSpPr/>
          <p:nvPr/>
        </p:nvSpPr>
        <p:spPr>
          <a:xfrm>
            <a:off x="6779420" y="1700808"/>
            <a:ext cx="2978619" cy="36000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dirty="0" smtClean="0">
                <a:solidFill>
                  <a:srgbClr val="9BBB59">
                    <a:lumMod val="50000"/>
                  </a:srgbClr>
                </a:solidFill>
                <a:latin typeface="HG丸ｺﾞｼｯｸM-PRO" panose="020F0600000000000000" pitchFamily="50" charset="-128"/>
                <a:ea typeface="HG丸ｺﾞｼｯｸM-PRO" panose="020F0600000000000000" pitchFamily="50" charset="-128"/>
              </a:rPr>
              <a:t>（Ｃ）</a:t>
            </a:r>
            <a:r>
              <a:rPr lang="ja-JP" altLang="en-US" sz="1400" b="1" dirty="0" smtClean="0">
                <a:solidFill>
                  <a:prstClr val="black"/>
                </a:solidFill>
                <a:latin typeface="HG丸ｺﾞｼｯｸM-PRO" panose="020F0600000000000000" pitchFamily="50" charset="-128"/>
                <a:ea typeface="HG丸ｺﾞｼｯｸM-PRO" panose="020F0600000000000000" pitchFamily="50" charset="-128"/>
              </a:rPr>
              <a:t>ニーズと取組のマッチング</a:t>
            </a:r>
            <a:endParaRPr lang="ja-JP" altLang="en-US" sz="1400" b="1" dirty="0">
              <a:solidFill>
                <a:prstClr val="black"/>
              </a:solidFill>
              <a:latin typeface="HG丸ｺﾞｼｯｸM-PRO" panose="020F0600000000000000" pitchFamily="50" charset="-128"/>
              <a:ea typeface="HG丸ｺﾞｼｯｸM-PRO" panose="020F0600000000000000" pitchFamily="50" charset="-128"/>
            </a:endParaRPr>
          </a:p>
        </p:txBody>
      </p:sp>
      <p:sp>
        <p:nvSpPr>
          <p:cNvPr id="13" name="正方形/長方形 12"/>
          <p:cNvSpPr/>
          <p:nvPr/>
        </p:nvSpPr>
        <p:spPr>
          <a:xfrm>
            <a:off x="54101" y="836712"/>
            <a:ext cx="374736" cy="50405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dirty="0" smtClean="0">
                <a:solidFill>
                  <a:prstClr val="black"/>
                </a:solidFill>
                <a:latin typeface="HGSｺﾞｼｯｸM" panose="020B0600000000000000" pitchFamily="50" charset="-128"/>
                <a:ea typeface="HGSｺﾞｼｯｸM" panose="020B0600000000000000" pitchFamily="50" charset="-128"/>
              </a:rPr>
              <a:t>生活支援</a:t>
            </a:r>
            <a:endParaRPr lang="en-US" altLang="ja-JP" sz="1400" b="1" dirty="0" smtClean="0">
              <a:solidFill>
                <a:prstClr val="black"/>
              </a:solidFill>
              <a:latin typeface="HGSｺﾞｼｯｸM" panose="020B0600000000000000" pitchFamily="50" charset="-128"/>
              <a:ea typeface="HGSｺﾞｼｯｸM" panose="020B0600000000000000" pitchFamily="50" charset="-128"/>
            </a:endParaRPr>
          </a:p>
          <a:p>
            <a:pPr algn="ctr"/>
            <a:r>
              <a:rPr lang="ja-JP" altLang="en-US" sz="1400" b="1" dirty="0" smtClean="0">
                <a:solidFill>
                  <a:prstClr val="black"/>
                </a:solidFill>
                <a:latin typeface="HGSｺﾞｼｯｸM" panose="020B0600000000000000" pitchFamily="50" charset="-128"/>
                <a:ea typeface="HGSｺﾞｼｯｸM" panose="020B0600000000000000" pitchFamily="50" charset="-128"/>
              </a:rPr>
              <a:t>・</a:t>
            </a:r>
            <a:endParaRPr lang="en-US" altLang="ja-JP" sz="1400" b="1" dirty="0" smtClean="0">
              <a:solidFill>
                <a:prstClr val="black"/>
              </a:solidFill>
              <a:latin typeface="HGSｺﾞｼｯｸM" panose="020B0600000000000000" pitchFamily="50" charset="-128"/>
              <a:ea typeface="HGSｺﾞｼｯｸM" panose="020B0600000000000000" pitchFamily="50" charset="-128"/>
            </a:endParaRPr>
          </a:p>
          <a:p>
            <a:pPr algn="ctr"/>
            <a:r>
              <a:rPr lang="ja-JP" altLang="en-US" sz="1400" b="1" dirty="0" smtClean="0">
                <a:solidFill>
                  <a:prstClr val="black"/>
                </a:solidFill>
                <a:latin typeface="HGSｺﾞｼｯｸM" panose="020B0600000000000000" pitchFamily="50" charset="-128"/>
                <a:ea typeface="HGSｺﾞｼｯｸM" panose="020B0600000000000000" pitchFamily="50" charset="-128"/>
              </a:rPr>
              <a:t>介護予防の基盤整備に向けた取組</a:t>
            </a:r>
            <a:endParaRPr lang="ja-JP" altLang="en-US" sz="1400" b="1" dirty="0">
              <a:solidFill>
                <a:prstClr val="black"/>
              </a:solidFill>
              <a:latin typeface="HGSｺﾞｼｯｸM" panose="020B0600000000000000" pitchFamily="50" charset="-128"/>
              <a:ea typeface="HGSｺﾞｼｯｸM" panose="020B0600000000000000" pitchFamily="50" charset="-128"/>
            </a:endParaRPr>
          </a:p>
        </p:txBody>
      </p:sp>
      <p:sp>
        <p:nvSpPr>
          <p:cNvPr id="30" name="正方形/長方形 29"/>
          <p:cNvSpPr/>
          <p:nvPr/>
        </p:nvSpPr>
        <p:spPr>
          <a:xfrm>
            <a:off x="598859" y="2060808"/>
            <a:ext cx="2978619" cy="7576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180000" indent="-457200"/>
            <a:r>
              <a:rPr lang="ja-JP" altLang="en-US" sz="1100" dirty="0" smtClean="0">
                <a:solidFill>
                  <a:prstClr val="black"/>
                </a:solidFill>
                <a:latin typeface="ＭＳ ゴシック" panose="020B0609070205080204" pitchFamily="49" charset="-128"/>
                <a:ea typeface="ＭＳ ゴシック" panose="020B0609070205080204" pitchFamily="49" charset="-128"/>
              </a:rPr>
              <a:t>○　地域に不足するサービスの創出</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pPr marL="180000" indent="-457200"/>
            <a:r>
              <a:rPr lang="ja-JP" altLang="en-US" sz="1100" dirty="0" smtClean="0">
                <a:solidFill>
                  <a:prstClr val="black"/>
                </a:solidFill>
                <a:latin typeface="ＭＳ ゴシック" panose="020B0609070205080204" pitchFamily="49" charset="-128"/>
                <a:ea typeface="ＭＳ ゴシック" panose="020B0609070205080204" pitchFamily="49" charset="-128"/>
              </a:rPr>
              <a:t>○　サービスの担い手の養成</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pPr marL="180000" indent="-457200"/>
            <a:r>
              <a:rPr lang="ja-JP" altLang="en-US" sz="1100" dirty="0" smtClean="0">
                <a:solidFill>
                  <a:prstClr val="black"/>
                </a:solidFill>
                <a:latin typeface="ＭＳ ゴシック" panose="020B0609070205080204" pitchFamily="49" charset="-128"/>
                <a:ea typeface="ＭＳ ゴシック" panose="020B0609070205080204" pitchFamily="49" charset="-128"/>
              </a:rPr>
              <a:t>○　元気な高齢者などが担い手として活動する場の確保　</a:t>
            </a:r>
            <a:r>
              <a:rPr lang="ja-JP" altLang="en-US" sz="1100" dirty="0">
                <a:solidFill>
                  <a:prstClr val="black"/>
                </a:solidFill>
                <a:latin typeface="ＭＳ ゴシック" panose="020B0609070205080204" pitchFamily="49" charset="-128"/>
                <a:ea typeface="ＭＳ ゴシック" panose="020B0609070205080204" pitchFamily="49" charset="-128"/>
              </a:rPr>
              <a:t>　</a:t>
            </a:r>
            <a:r>
              <a:rPr lang="ja-JP" altLang="en-US" sz="1100" dirty="0" smtClean="0">
                <a:solidFill>
                  <a:prstClr val="black"/>
                </a:solidFill>
                <a:latin typeface="ＭＳ ゴシック" panose="020B0609070205080204" pitchFamily="49" charset="-128"/>
                <a:ea typeface="ＭＳ ゴシック" panose="020B0609070205080204" pitchFamily="49" charset="-128"/>
              </a:rPr>
              <a:t>など　</a:t>
            </a:r>
            <a:endParaRPr lang="ja-JP" altLang="en-US" sz="1100" dirty="0">
              <a:solidFill>
                <a:prstClr val="black"/>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706456" y="2060808"/>
            <a:ext cx="2978619" cy="757680"/>
          </a:xfrm>
          <a:prstGeom prst="rect">
            <a:avLst/>
          </a:prstGeom>
        </p:spPr>
        <p:style>
          <a:lnRef idx="2">
            <a:schemeClr val="accent1"/>
          </a:lnRef>
          <a:fillRef idx="1">
            <a:schemeClr val="lt1"/>
          </a:fillRef>
          <a:effectRef idx="0">
            <a:schemeClr val="accent1"/>
          </a:effectRef>
          <a:fontRef idx="minor">
            <a:schemeClr val="dk1"/>
          </a:fontRef>
        </p:style>
        <p:txBody>
          <a:bodyPr rtlCol="0" anchor="t" anchorCtr="0"/>
          <a:lstStyle/>
          <a:p>
            <a:pPr marL="180000" indent="-457200"/>
            <a:r>
              <a:rPr lang="ja-JP" altLang="en-US" sz="1100" dirty="0" smtClean="0">
                <a:solidFill>
                  <a:prstClr val="black"/>
                </a:solidFill>
                <a:latin typeface="ＭＳ ゴシック" panose="020B0609070205080204" pitchFamily="49" charset="-128"/>
                <a:ea typeface="ＭＳ ゴシック" panose="020B0609070205080204" pitchFamily="49" charset="-128"/>
              </a:rPr>
              <a:t>○　関係者間の情報共有</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pPr marL="180000" indent="-457200"/>
            <a:r>
              <a:rPr lang="ja-JP" altLang="en-US" sz="1100" dirty="0" smtClean="0">
                <a:solidFill>
                  <a:prstClr val="black"/>
                </a:solidFill>
                <a:latin typeface="ＭＳ ゴシック" panose="020B0609070205080204" pitchFamily="49" charset="-128"/>
                <a:ea typeface="ＭＳ ゴシック" panose="020B0609070205080204" pitchFamily="49" charset="-128"/>
              </a:rPr>
              <a:t>○　サービス提供主体間の連携の体制づくり</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pPr marL="180000" indent="-457200"/>
            <a:r>
              <a:rPr lang="ja-JP" altLang="en-US" sz="1100" dirty="0" smtClean="0">
                <a:solidFill>
                  <a:prstClr val="black"/>
                </a:solidFill>
                <a:latin typeface="ＭＳ ゴシック" panose="020B0609070205080204" pitchFamily="49" charset="-128"/>
                <a:ea typeface="ＭＳ ゴシック" panose="020B0609070205080204" pitchFamily="49" charset="-128"/>
              </a:rPr>
              <a:t>　など　</a:t>
            </a:r>
            <a:endParaRPr lang="ja-JP" altLang="en-US" sz="1100" dirty="0">
              <a:solidFill>
                <a:prstClr val="black"/>
              </a:solidFill>
              <a:latin typeface="ＭＳ ゴシック" panose="020B0609070205080204" pitchFamily="49" charset="-128"/>
              <a:ea typeface="ＭＳ ゴシック" panose="020B0609070205080204" pitchFamily="49" charset="-128"/>
            </a:endParaRPr>
          </a:p>
        </p:txBody>
      </p:sp>
      <p:sp>
        <p:nvSpPr>
          <p:cNvPr id="32" name="正方形/長方形 31"/>
          <p:cNvSpPr/>
          <p:nvPr/>
        </p:nvSpPr>
        <p:spPr>
          <a:xfrm>
            <a:off x="6779420" y="2060808"/>
            <a:ext cx="2978619" cy="757680"/>
          </a:xfrm>
          <a:prstGeom prst="rect">
            <a:avLst/>
          </a:prstGeom>
        </p:spPr>
        <p:style>
          <a:lnRef idx="2">
            <a:schemeClr val="accent1"/>
          </a:lnRef>
          <a:fillRef idx="1">
            <a:schemeClr val="lt1"/>
          </a:fillRef>
          <a:effectRef idx="0">
            <a:schemeClr val="accent1"/>
          </a:effectRef>
          <a:fontRef idx="minor">
            <a:schemeClr val="dk1"/>
          </a:fontRef>
        </p:style>
        <p:txBody>
          <a:bodyPr rtlCol="0" anchor="t" anchorCtr="0"/>
          <a:lstStyle/>
          <a:p>
            <a:pPr marL="180000" indent="-457200"/>
            <a:r>
              <a:rPr lang="ja-JP" altLang="en-US" sz="1100" dirty="0">
                <a:solidFill>
                  <a:prstClr val="black"/>
                </a:solidFill>
                <a:latin typeface="ＭＳ ゴシック" panose="020B0609070205080204" pitchFamily="49" charset="-128"/>
                <a:ea typeface="ＭＳ ゴシック" panose="020B0609070205080204" pitchFamily="49" charset="-128"/>
              </a:rPr>
              <a:t>○　地域の支援ニーズ</a:t>
            </a:r>
            <a:r>
              <a:rPr lang="ja-JP" altLang="en-US" sz="1100" dirty="0" smtClean="0">
                <a:solidFill>
                  <a:prstClr val="black"/>
                </a:solidFill>
                <a:latin typeface="ＭＳ ゴシック" panose="020B0609070205080204" pitchFamily="49" charset="-128"/>
                <a:ea typeface="ＭＳ ゴシック" panose="020B0609070205080204" pitchFamily="49" charset="-128"/>
              </a:rPr>
              <a:t>とサービス提供主体</a:t>
            </a:r>
            <a:r>
              <a:rPr lang="ja-JP" altLang="en-US" sz="1100" dirty="0">
                <a:solidFill>
                  <a:prstClr val="black"/>
                </a:solidFill>
                <a:latin typeface="ＭＳ ゴシック" panose="020B0609070205080204" pitchFamily="49" charset="-128"/>
                <a:ea typeface="ＭＳ ゴシック" panose="020B0609070205080204" pitchFamily="49" charset="-128"/>
              </a:rPr>
              <a:t>の活動をマッチング</a:t>
            </a:r>
          </a:p>
          <a:p>
            <a:pPr marL="180000" indent="-457200"/>
            <a:r>
              <a:rPr lang="ja-JP" altLang="en-US" sz="1100" dirty="0" smtClean="0">
                <a:solidFill>
                  <a:prstClr val="black"/>
                </a:solidFill>
                <a:latin typeface="ＭＳ ゴシック" panose="020B0609070205080204" pitchFamily="49" charset="-128"/>
                <a:ea typeface="ＭＳ ゴシック" panose="020B0609070205080204" pitchFamily="49" charset="-128"/>
              </a:rPr>
              <a:t>　など</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p:txBody>
      </p:sp>
      <p:grpSp>
        <p:nvGrpSpPr>
          <p:cNvPr id="42" name="グループ化 41"/>
          <p:cNvGrpSpPr/>
          <p:nvPr/>
        </p:nvGrpSpPr>
        <p:grpSpPr>
          <a:xfrm>
            <a:off x="588074" y="5214975"/>
            <a:ext cx="9164077" cy="452522"/>
            <a:chOff x="423839" y="2963217"/>
            <a:chExt cx="9224985" cy="613915"/>
          </a:xfrm>
        </p:grpSpPr>
        <p:sp>
          <p:nvSpPr>
            <p:cNvPr id="34" name="正方形/長方形 33"/>
            <p:cNvSpPr/>
            <p:nvPr/>
          </p:nvSpPr>
          <p:spPr>
            <a:xfrm>
              <a:off x="423839" y="2963217"/>
              <a:ext cx="9224985" cy="613915"/>
            </a:xfrm>
            <a:prstGeom prst="rect">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ltLang="ja-JP" sz="1600" b="1" spc="-100" dirty="0" smtClean="0">
                <a:solidFill>
                  <a:prstClr val="black"/>
                </a:solidFill>
              </a:endParaRPr>
            </a:p>
          </p:txBody>
        </p:sp>
        <p:sp>
          <p:nvSpPr>
            <p:cNvPr id="35" name="円/楕円 34"/>
            <p:cNvSpPr/>
            <p:nvPr/>
          </p:nvSpPr>
          <p:spPr>
            <a:xfrm>
              <a:off x="2324157" y="3055987"/>
              <a:ext cx="1393996" cy="379327"/>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smtClean="0">
                  <a:solidFill>
                    <a:prstClr val="black"/>
                  </a:solidFill>
                  <a:latin typeface="メイリオ" pitchFamily="50" charset="-128"/>
                  <a:ea typeface="メイリオ" pitchFamily="50" charset="-128"/>
                </a:rPr>
                <a:t>民間企業</a:t>
              </a:r>
              <a:endParaRPr lang="ja-JP" altLang="en-US" sz="1100" b="1" dirty="0">
                <a:solidFill>
                  <a:prstClr val="black"/>
                </a:solidFill>
                <a:latin typeface="メイリオ" pitchFamily="50" charset="-128"/>
                <a:ea typeface="メイリオ" pitchFamily="50" charset="-128"/>
              </a:endParaRPr>
            </a:p>
          </p:txBody>
        </p:sp>
        <p:sp>
          <p:nvSpPr>
            <p:cNvPr id="36" name="円/楕円 35"/>
            <p:cNvSpPr/>
            <p:nvPr/>
          </p:nvSpPr>
          <p:spPr>
            <a:xfrm>
              <a:off x="5660144" y="3079071"/>
              <a:ext cx="2247172" cy="405258"/>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smtClean="0">
                  <a:solidFill>
                    <a:prstClr val="black"/>
                  </a:solidFill>
                  <a:latin typeface="メイリオ" pitchFamily="50" charset="-128"/>
                  <a:ea typeface="メイリオ" pitchFamily="50" charset="-128"/>
                </a:rPr>
                <a:t>ボランティア</a:t>
              </a:r>
              <a:endParaRPr lang="ja-JP" altLang="en-US" sz="1100" b="1" dirty="0">
                <a:solidFill>
                  <a:prstClr val="black"/>
                </a:solidFill>
                <a:latin typeface="メイリオ" pitchFamily="50" charset="-128"/>
                <a:ea typeface="メイリオ" pitchFamily="50" charset="-128"/>
              </a:endParaRPr>
            </a:p>
          </p:txBody>
        </p:sp>
        <p:sp>
          <p:nvSpPr>
            <p:cNvPr id="37" name="円/楕円 36"/>
            <p:cNvSpPr/>
            <p:nvPr/>
          </p:nvSpPr>
          <p:spPr>
            <a:xfrm>
              <a:off x="606364" y="3038127"/>
              <a:ext cx="1488015" cy="436270"/>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smtClean="0">
                  <a:solidFill>
                    <a:prstClr val="black"/>
                  </a:solidFill>
                  <a:latin typeface="メイリオ" pitchFamily="50" charset="-128"/>
                  <a:ea typeface="メイリオ" pitchFamily="50" charset="-128"/>
                </a:rPr>
                <a:t>ＮＰＯ</a:t>
              </a:r>
              <a:endParaRPr lang="ja-JP" altLang="en-US" sz="1100" b="1" dirty="0">
                <a:solidFill>
                  <a:prstClr val="black"/>
                </a:solidFill>
                <a:latin typeface="メイリオ" pitchFamily="50" charset="-128"/>
                <a:ea typeface="メイリオ" pitchFamily="50" charset="-128"/>
              </a:endParaRPr>
            </a:p>
          </p:txBody>
        </p:sp>
        <p:sp>
          <p:nvSpPr>
            <p:cNvPr id="39" name="円/楕円 38"/>
            <p:cNvSpPr/>
            <p:nvPr/>
          </p:nvSpPr>
          <p:spPr>
            <a:xfrm>
              <a:off x="3941157" y="3055987"/>
              <a:ext cx="1545895" cy="422742"/>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smtClean="0">
                  <a:solidFill>
                    <a:prstClr val="black"/>
                  </a:solidFill>
                  <a:latin typeface="メイリオ" pitchFamily="50" charset="-128"/>
                  <a:ea typeface="メイリオ" pitchFamily="50" charset="-128"/>
                </a:rPr>
                <a:t>協同組合</a:t>
              </a:r>
              <a:endParaRPr lang="ja-JP" altLang="en-US" sz="1100" b="1" dirty="0">
                <a:solidFill>
                  <a:prstClr val="black"/>
                </a:solidFill>
                <a:latin typeface="メイリオ" pitchFamily="50" charset="-128"/>
                <a:ea typeface="メイリオ" pitchFamily="50" charset="-128"/>
              </a:endParaRPr>
            </a:p>
          </p:txBody>
        </p:sp>
        <p:sp>
          <p:nvSpPr>
            <p:cNvPr id="40" name="円/楕円 39"/>
            <p:cNvSpPr/>
            <p:nvPr/>
          </p:nvSpPr>
          <p:spPr>
            <a:xfrm>
              <a:off x="8073679" y="3067552"/>
              <a:ext cx="1545895" cy="422742"/>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smtClean="0">
                  <a:solidFill>
                    <a:prstClr val="black"/>
                  </a:solidFill>
                  <a:latin typeface="メイリオ" pitchFamily="50" charset="-128"/>
                  <a:ea typeface="メイリオ" pitchFamily="50" charset="-128"/>
                </a:rPr>
                <a:t>社会福祉法人</a:t>
              </a:r>
              <a:endParaRPr lang="ja-JP" altLang="en-US" sz="1100" b="1" dirty="0">
                <a:solidFill>
                  <a:prstClr val="black"/>
                </a:solidFill>
                <a:latin typeface="メイリオ" pitchFamily="50" charset="-128"/>
                <a:ea typeface="メイリオ" pitchFamily="50" charset="-128"/>
              </a:endParaRPr>
            </a:p>
          </p:txBody>
        </p:sp>
      </p:grpSp>
      <p:sp>
        <p:nvSpPr>
          <p:cNvPr id="43" name="正方形/長方形 42"/>
          <p:cNvSpPr/>
          <p:nvPr/>
        </p:nvSpPr>
        <p:spPr>
          <a:xfrm>
            <a:off x="571162" y="4877955"/>
            <a:ext cx="9159179" cy="360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ja-JP" altLang="en-US" sz="1400" b="1" dirty="0" smtClean="0">
                <a:solidFill>
                  <a:prstClr val="white"/>
                </a:solidFill>
                <a:latin typeface="HG丸ｺﾞｼｯｸM-PRO" panose="020F0600000000000000" pitchFamily="50" charset="-128"/>
                <a:ea typeface="HG丸ｺﾞｼｯｸM-PRO" panose="020F0600000000000000" pitchFamily="50" charset="-128"/>
              </a:rPr>
              <a:t>生活支援・介護予防サービスの多様な</a:t>
            </a:r>
            <a:r>
              <a:rPr lang="ja-JP" altLang="en-US" sz="1400" b="1" dirty="0">
                <a:solidFill>
                  <a:prstClr val="white"/>
                </a:solidFill>
                <a:latin typeface="HG丸ｺﾞｼｯｸM-PRO" panose="020F0600000000000000" pitchFamily="50" charset="-128"/>
                <a:ea typeface="HG丸ｺﾞｼｯｸM-PRO" panose="020F0600000000000000" pitchFamily="50" charset="-128"/>
              </a:rPr>
              <a:t>関係</a:t>
            </a:r>
            <a:r>
              <a:rPr lang="ja-JP" altLang="en-US" sz="1400" b="1" dirty="0" smtClean="0">
                <a:solidFill>
                  <a:prstClr val="white"/>
                </a:solidFill>
                <a:latin typeface="HG丸ｺﾞｼｯｸM-PRO" panose="020F0600000000000000" pitchFamily="50" charset="-128"/>
                <a:ea typeface="HG丸ｺﾞｼｯｸM-PRO" panose="020F0600000000000000" pitchFamily="50" charset="-128"/>
              </a:rPr>
              <a:t>主体の参画例</a:t>
            </a:r>
            <a:endParaRPr lang="ja-JP" altLang="en-US" sz="1400" b="1" dirty="0">
              <a:solidFill>
                <a:prstClr val="white"/>
              </a:solidFill>
              <a:latin typeface="HG丸ｺﾞｼｯｸM-PRO" panose="020F0600000000000000" pitchFamily="50" charset="-128"/>
              <a:ea typeface="HG丸ｺﾞｼｯｸM-PRO" panose="020F0600000000000000" pitchFamily="50" charset="-128"/>
            </a:endParaRPr>
          </a:p>
        </p:txBody>
      </p:sp>
      <p:sp>
        <p:nvSpPr>
          <p:cNvPr id="14" name="加算記号 13"/>
          <p:cNvSpPr/>
          <p:nvPr/>
        </p:nvSpPr>
        <p:spPr>
          <a:xfrm>
            <a:off x="4935540" y="4107515"/>
            <a:ext cx="432257" cy="43204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488535" y="5949280"/>
            <a:ext cx="9112845" cy="738664"/>
          </a:xfrm>
          <a:prstGeom prst="rect">
            <a:avLst/>
          </a:prstGeom>
          <a:noFill/>
        </p:spPr>
        <p:txBody>
          <a:bodyPr wrap="square" rtlCol="0">
            <a:spAutoFit/>
          </a:bodyPr>
          <a:lstStyle/>
          <a:p>
            <a:pPr marL="252000" indent="-457200"/>
            <a:r>
              <a:rPr lang="en-US" altLang="ja-JP" sz="1400" dirty="0" smtClean="0">
                <a:solidFill>
                  <a:prstClr val="black"/>
                </a:solidFill>
                <a:latin typeface="ＭＳ Ｐゴシック"/>
              </a:rPr>
              <a:t>※</a:t>
            </a:r>
            <a:r>
              <a:rPr lang="ja-JP" altLang="en-US" sz="1400" dirty="0" smtClean="0">
                <a:solidFill>
                  <a:prstClr val="black"/>
                </a:solidFill>
                <a:latin typeface="ＭＳ Ｐゴシック"/>
              </a:rPr>
              <a:t>１　これらの取組については、平成２６年度予算においても先行的に取り組めるよう５億円を計上。</a:t>
            </a:r>
            <a:endParaRPr lang="en-US" altLang="ja-JP" sz="1400" dirty="0" smtClean="0">
              <a:solidFill>
                <a:prstClr val="black"/>
              </a:solidFill>
              <a:latin typeface="ＭＳ Ｐゴシック"/>
            </a:endParaRPr>
          </a:p>
          <a:p>
            <a:pPr marL="252000" indent="-457200"/>
            <a:r>
              <a:rPr lang="en-US" altLang="ja-JP" sz="1400" dirty="0" smtClean="0">
                <a:solidFill>
                  <a:prstClr val="black"/>
                </a:solidFill>
                <a:latin typeface="ＭＳ Ｐゴシック"/>
              </a:rPr>
              <a:t>※</a:t>
            </a:r>
            <a:r>
              <a:rPr lang="ja-JP" altLang="en-US" sz="1400" dirty="0" smtClean="0">
                <a:solidFill>
                  <a:prstClr val="black"/>
                </a:solidFill>
                <a:latin typeface="ＭＳ Ｐゴシック"/>
              </a:rPr>
              <a:t>２　コーディネーターの職種や配置場所については、一律には限定せず、地域の実情に応じて多様な主体が活用できる仕組みとする予定であるが、市町村や地域包括支援センターと連携しながら活動することが重要</a:t>
            </a:r>
            <a:endParaRPr lang="ja-JP" altLang="en-US" sz="1400" dirty="0">
              <a:solidFill>
                <a:prstClr val="black"/>
              </a:solidFill>
              <a:latin typeface="ＭＳ Ｐゴシック"/>
            </a:endParaRPr>
          </a:p>
        </p:txBody>
      </p:sp>
      <p:sp>
        <p:nvSpPr>
          <p:cNvPr id="25" name="スライド番号プレースホルダー 3"/>
          <p:cNvSpPr>
            <a:spLocks noGrp="1"/>
          </p:cNvSpPr>
          <p:nvPr>
            <p:ph type="sldNum" sz="quarter" idx="12"/>
          </p:nvPr>
        </p:nvSpPr>
        <p:spPr>
          <a:xfrm>
            <a:off x="7545311" y="6525412"/>
            <a:ext cx="2311400" cy="365125"/>
          </a:xfrm>
        </p:spPr>
        <p:txBody>
          <a:bodyPr/>
          <a:lstStyle/>
          <a:p>
            <a:fld id="{32927FFD-3D24-4EC2-AEC8-E83A8D96C0AC}" type="slidenum">
              <a:rPr lang="ja-JP" altLang="en-US" sz="1600" smtClean="0">
                <a:solidFill>
                  <a:prstClr val="white"/>
                </a:solidFill>
              </a:rPr>
              <a:pPr/>
              <a:t>15</a:t>
            </a:fld>
            <a:endParaRPr lang="ja-JP" altLang="en-US" sz="1600" dirty="0">
              <a:solidFill>
                <a:prstClr val="white"/>
              </a:solidFill>
            </a:endParaRPr>
          </a:p>
        </p:txBody>
      </p:sp>
      <p:sp>
        <p:nvSpPr>
          <p:cNvPr id="2" name="大かっこ 1"/>
          <p:cNvSpPr/>
          <p:nvPr/>
        </p:nvSpPr>
        <p:spPr>
          <a:xfrm>
            <a:off x="797099" y="3284984"/>
            <a:ext cx="8953700" cy="720080"/>
          </a:xfrm>
          <a:prstGeom prst="bracketPair">
            <a:avLst>
              <a:gd name="adj" fmla="val 1490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24" name="正方形/長方形 23"/>
          <p:cNvSpPr/>
          <p:nvPr/>
        </p:nvSpPr>
        <p:spPr bwMode="auto">
          <a:xfrm>
            <a:off x="200472" y="0"/>
            <a:ext cx="1496616" cy="508220"/>
          </a:xfrm>
          <a:prstGeom prst="rect">
            <a:avLst/>
          </a:prstGeom>
          <a:ln>
            <a:headEnd/>
            <a:tailEnd/>
          </a:ln>
        </p:spPr>
        <p:style>
          <a:lnRef idx="2">
            <a:schemeClr val="dk1"/>
          </a:lnRef>
          <a:fillRef idx="1">
            <a:schemeClr val="lt1"/>
          </a:fillRef>
          <a:effectRef idx="0">
            <a:schemeClr val="dk1"/>
          </a:effectRef>
          <a:fontRef idx="minor">
            <a:schemeClr val="dk1"/>
          </a:fontRef>
        </p:style>
        <p:txBody>
          <a:bodyPr lIns="72000" rIns="72000" rtlCol="0" anchor="ctr"/>
          <a:lstStyle/>
          <a:p>
            <a:pPr algn="ctr"/>
            <a:r>
              <a:rPr lang="ja-JP" altLang="en-US" sz="1300" spc="-100" dirty="0" smtClean="0">
                <a:solidFill>
                  <a:schemeClr val="tx1"/>
                </a:solidFill>
              </a:rPr>
              <a:t>第３　生活</a:t>
            </a:r>
            <a:r>
              <a:rPr lang="ja-JP" altLang="en-US" sz="1300" spc="-100" dirty="0">
                <a:solidFill>
                  <a:schemeClr val="tx1"/>
                </a:solidFill>
              </a:rPr>
              <a:t>支援・介護</a:t>
            </a:r>
            <a:r>
              <a:rPr lang="ja-JP" altLang="en-US" sz="1300" spc="-100" dirty="0" smtClean="0">
                <a:solidFill>
                  <a:schemeClr val="tx1"/>
                </a:solidFill>
              </a:rPr>
              <a:t>予防サービス</a:t>
            </a:r>
            <a:r>
              <a:rPr lang="ja-JP" altLang="en-US" sz="1300" spc="-100" dirty="0">
                <a:solidFill>
                  <a:schemeClr val="tx1"/>
                </a:solidFill>
              </a:rPr>
              <a:t>の充実</a:t>
            </a:r>
            <a:endParaRPr kumimoji="1" lang="ja-JP" altLang="en-US" sz="1300" spc="-100" dirty="0">
              <a:latin typeface="HG丸ｺﾞｼｯｸM-PRO" pitchFamily="50" charset="-128"/>
              <a:ea typeface="HG丸ｺﾞｼｯｸM-PRO" pitchFamily="50" charset="-128"/>
            </a:endParaRPr>
          </a:p>
        </p:txBody>
      </p:sp>
      <p:sp>
        <p:nvSpPr>
          <p:cNvPr id="28" name="スライド番号プレースホルダー 3"/>
          <p:cNvSpPr txBox="1">
            <a:spLocks/>
          </p:cNvSpPr>
          <p:nvPr/>
        </p:nvSpPr>
        <p:spPr>
          <a:xfrm>
            <a:off x="7653483" y="6550468"/>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15</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29" name="正方形/長方形 28"/>
          <p:cNvSpPr/>
          <p:nvPr/>
        </p:nvSpPr>
        <p:spPr>
          <a:xfrm>
            <a:off x="9457672" y="5443809"/>
            <a:ext cx="267991" cy="2622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prstClr val="black"/>
                </a:solidFill>
              </a:rPr>
              <a:t>等</a:t>
            </a:r>
          </a:p>
        </p:txBody>
      </p:sp>
      <p:sp>
        <p:nvSpPr>
          <p:cNvPr id="33" name="正方形/長方形 32"/>
          <p:cNvSpPr/>
          <p:nvPr/>
        </p:nvSpPr>
        <p:spPr>
          <a:xfrm rot="5400000">
            <a:off x="-132610" y="51061"/>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20</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566540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
            <a:ext cx="9906000" cy="504000"/>
          </a:xfrm>
          <a:ln/>
        </p:spPr>
        <p:style>
          <a:lnRef idx="1">
            <a:schemeClr val="accent1"/>
          </a:lnRef>
          <a:fillRef idx="2">
            <a:schemeClr val="accent1"/>
          </a:fillRef>
          <a:effectRef idx="1">
            <a:schemeClr val="accent1"/>
          </a:effectRef>
          <a:fontRef idx="minor">
            <a:schemeClr val="dk1"/>
          </a:fontRef>
        </p:style>
        <p:txBody>
          <a:bodyPr>
            <a:noAutofit/>
          </a:bodyPr>
          <a:lstStyle/>
          <a:p>
            <a:r>
              <a:rPr kumimoji="1" lang="ja-JP" altLang="en-US" sz="2000" b="1" dirty="0" smtClean="0">
                <a:latin typeface="+mj-ea"/>
                <a:ea typeface="+mj-ea"/>
                <a:cs typeface="Meiryo UI" panose="020B0604030504040204" pitchFamily="50" charset="-128"/>
              </a:rPr>
              <a:t>　　　　　　　　</a:t>
            </a:r>
            <a:r>
              <a:rPr lang="en-US" altLang="ja-JP" sz="2200" b="1" dirty="0">
                <a:latin typeface="+mj-ea"/>
                <a:ea typeface="+mj-ea"/>
                <a:cs typeface="Meiryo UI" panose="020B0604030504040204" pitchFamily="50" charset="-128"/>
              </a:rPr>
              <a:t>【</a:t>
            </a:r>
            <a:r>
              <a:rPr kumimoji="1" lang="ja-JP" altLang="en-US" sz="2200" b="1" dirty="0" smtClean="0">
                <a:latin typeface="+mj-ea"/>
                <a:ea typeface="+mj-ea"/>
                <a:cs typeface="Meiryo UI" panose="020B0604030504040204" pitchFamily="50" charset="-128"/>
              </a:rPr>
              <a:t>参考</a:t>
            </a:r>
            <a:r>
              <a:rPr kumimoji="1" lang="en-US" altLang="ja-JP" sz="2200" b="1" dirty="0" smtClean="0">
                <a:latin typeface="+mj-ea"/>
                <a:ea typeface="+mj-ea"/>
                <a:cs typeface="Meiryo UI" panose="020B0604030504040204" pitchFamily="50" charset="-128"/>
              </a:rPr>
              <a:t>】</a:t>
            </a:r>
            <a:r>
              <a:rPr kumimoji="1" lang="ja-JP" altLang="en-US" sz="2200" b="1" dirty="0" smtClean="0">
                <a:latin typeface="+mj-ea"/>
                <a:ea typeface="+mj-ea"/>
                <a:cs typeface="Meiryo UI" panose="020B0604030504040204" pitchFamily="50" charset="-128"/>
              </a:rPr>
              <a:t>「コーディネーター」及び「協議体」設置・運営に係るフロー（例）</a:t>
            </a:r>
            <a:endParaRPr kumimoji="1" lang="ja-JP" altLang="en-US" sz="2200" b="1" dirty="0">
              <a:latin typeface="+mj-ea"/>
              <a:ea typeface="+mj-ea"/>
              <a:cs typeface="Meiryo UI" panose="020B0604030504040204" pitchFamily="50" charset="-128"/>
            </a:endParaRPr>
          </a:p>
        </p:txBody>
      </p:sp>
      <p:sp>
        <p:nvSpPr>
          <p:cNvPr id="3" name="正方形/長方形 2"/>
          <p:cNvSpPr/>
          <p:nvPr/>
        </p:nvSpPr>
        <p:spPr>
          <a:xfrm>
            <a:off x="116469" y="590243"/>
            <a:ext cx="9673075" cy="720000"/>
          </a:xfrm>
          <a:prstGeom prst="rect">
            <a:avLst/>
          </a:prstGeom>
          <a:noFill/>
          <a:ln w="15875"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n-ea"/>
                <a:cs typeface="Meiryo UI" panose="020B0604030504040204" pitchFamily="50" charset="-128"/>
              </a:rPr>
              <a:t>　</a:t>
            </a:r>
            <a:r>
              <a:rPr lang="ja-JP" altLang="ja-JP" sz="1400" dirty="0" smtClean="0">
                <a:solidFill>
                  <a:schemeClr val="tx1"/>
                </a:solidFill>
                <a:latin typeface="+mn-ea"/>
                <a:cs typeface="Meiryo UI" panose="020B0604030504040204" pitchFamily="50" charset="-128"/>
              </a:rPr>
              <a:t>「</a:t>
            </a:r>
            <a:r>
              <a:rPr lang="ja-JP" altLang="ja-JP" sz="1400" dirty="0">
                <a:solidFill>
                  <a:schemeClr val="tx1"/>
                </a:solidFill>
                <a:latin typeface="+mn-ea"/>
                <a:cs typeface="Meiryo UI" panose="020B0604030504040204" pitchFamily="50" charset="-128"/>
              </a:rPr>
              <a:t>コーディネーター」と「協議体」の設置の手法については、地域の状況によって様々であると</a:t>
            </a:r>
            <a:r>
              <a:rPr lang="ja-JP" altLang="ja-JP" sz="1400" dirty="0" smtClean="0">
                <a:solidFill>
                  <a:schemeClr val="tx1"/>
                </a:solidFill>
                <a:latin typeface="+mn-ea"/>
                <a:cs typeface="Meiryo UI" panose="020B0604030504040204" pitchFamily="50" charset="-128"/>
              </a:rPr>
              <a:t>考えられ</a:t>
            </a:r>
            <a:r>
              <a:rPr lang="ja-JP" altLang="en-US" sz="1400" dirty="0" smtClean="0">
                <a:solidFill>
                  <a:schemeClr val="tx1"/>
                </a:solidFill>
                <a:latin typeface="+mn-ea"/>
                <a:cs typeface="Meiryo UI" panose="020B0604030504040204" pitchFamily="50" charset="-128"/>
              </a:rPr>
              <a:t>るが</a:t>
            </a:r>
            <a:r>
              <a:rPr lang="ja-JP" altLang="ja-JP" sz="1400" dirty="0" smtClean="0">
                <a:solidFill>
                  <a:schemeClr val="tx1"/>
                </a:solidFill>
                <a:latin typeface="+mn-ea"/>
                <a:cs typeface="Meiryo UI" panose="020B0604030504040204" pitchFamily="50" charset="-128"/>
              </a:rPr>
              <a:t>、一例</a:t>
            </a:r>
            <a:r>
              <a:rPr lang="ja-JP" altLang="ja-JP" sz="1400" dirty="0">
                <a:solidFill>
                  <a:schemeClr val="tx1"/>
                </a:solidFill>
                <a:latin typeface="+mn-ea"/>
                <a:cs typeface="Meiryo UI" panose="020B0604030504040204" pitchFamily="50" charset="-128"/>
              </a:rPr>
              <a:t>として、市町村</a:t>
            </a:r>
            <a:r>
              <a:rPr lang="ja-JP" altLang="ja-JP" sz="1400" dirty="0" smtClean="0">
                <a:solidFill>
                  <a:schemeClr val="tx1"/>
                </a:solidFill>
                <a:latin typeface="+mn-ea"/>
                <a:cs typeface="Meiryo UI" panose="020B0604030504040204" pitchFamily="50" charset="-128"/>
              </a:rPr>
              <a:t>が</a:t>
            </a:r>
            <a:r>
              <a:rPr lang="ja-JP" altLang="en-US" sz="1400" dirty="0" smtClean="0">
                <a:solidFill>
                  <a:schemeClr val="tx1"/>
                </a:solidFill>
                <a:latin typeface="+mn-ea"/>
                <a:cs typeface="Meiryo UI" panose="020B0604030504040204" pitchFamily="50" charset="-128"/>
              </a:rPr>
              <a:t>各地域（日常生活圏域・</a:t>
            </a:r>
            <a:r>
              <a:rPr lang="ja-JP" altLang="ja-JP" sz="1400" dirty="0" smtClean="0">
                <a:solidFill>
                  <a:schemeClr val="tx1"/>
                </a:solidFill>
                <a:latin typeface="+mn-ea"/>
                <a:cs typeface="Meiryo UI" panose="020B0604030504040204" pitchFamily="50" charset="-128"/>
              </a:rPr>
              <a:t>第２層</a:t>
            </a:r>
            <a:r>
              <a:rPr lang="ja-JP" altLang="en-US" sz="1400" dirty="0" smtClean="0">
                <a:solidFill>
                  <a:schemeClr val="tx1"/>
                </a:solidFill>
                <a:latin typeface="+mn-ea"/>
                <a:cs typeface="Meiryo UI" panose="020B0604030504040204" pitchFamily="50" charset="-128"/>
              </a:rPr>
              <a:t>）</a:t>
            </a:r>
            <a:r>
              <a:rPr lang="ja-JP" altLang="ja-JP" sz="1400" dirty="0" smtClean="0">
                <a:solidFill>
                  <a:schemeClr val="tx1"/>
                </a:solidFill>
                <a:latin typeface="+mn-ea"/>
                <a:cs typeface="Meiryo UI" panose="020B0604030504040204" pitchFamily="50" charset="-128"/>
              </a:rPr>
              <a:t>において協議体</a:t>
            </a:r>
            <a:r>
              <a:rPr lang="ja-JP" altLang="ja-JP" sz="1400" dirty="0">
                <a:solidFill>
                  <a:schemeClr val="tx1"/>
                </a:solidFill>
                <a:latin typeface="+mn-ea"/>
                <a:cs typeface="Meiryo UI" panose="020B0604030504040204" pitchFamily="50" charset="-128"/>
              </a:rPr>
              <a:t>を起ち上げ、協議体のメンバーの中から第２層の</a:t>
            </a:r>
            <a:r>
              <a:rPr lang="ja-JP" altLang="ja-JP" sz="1400" dirty="0" smtClean="0">
                <a:solidFill>
                  <a:schemeClr val="tx1"/>
                </a:solidFill>
                <a:latin typeface="+mn-ea"/>
                <a:cs typeface="Meiryo UI" panose="020B0604030504040204" pitchFamily="50" charset="-128"/>
              </a:rPr>
              <a:t>コーディネーター</a:t>
            </a:r>
            <a:r>
              <a:rPr lang="ja-JP" altLang="en-US" sz="1400" dirty="0" smtClean="0">
                <a:solidFill>
                  <a:schemeClr val="tx1"/>
                </a:solidFill>
                <a:latin typeface="+mn-ea"/>
                <a:cs typeface="Meiryo UI" panose="020B0604030504040204" pitchFamily="50" charset="-128"/>
              </a:rPr>
              <a:t>を選出する</a:t>
            </a:r>
            <a:r>
              <a:rPr lang="ja-JP" altLang="ja-JP" sz="1400" dirty="0" smtClean="0">
                <a:solidFill>
                  <a:schemeClr val="tx1"/>
                </a:solidFill>
                <a:latin typeface="+mn-ea"/>
                <a:cs typeface="Meiryo UI" panose="020B0604030504040204" pitchFamily="50" charset="-128"/>
              </a:rPr>
              <a:t>事例</a:t>
            </a:r>
            <a:r>
              <a:rPr lang="ja-JP" altLang="ja-JP" sz="1400" dirty="0">
                <a:solidFill>
                  <a:schemeClr val="tx1"/>
                </a:solidFill>
                <a:latin typeface="+mn-ea"/>
                <a:cs typeface="Meiryo UI" panose="020B0604030504040204" pitchFamily="50" charset="-128"/>
              </a:rPr>
              <a:t>を想定し、大まかな流れ</a:t>
            </a:r>
            <a:r>
              <a:rPr lang="ja-JP" altLang="ja-JP" sz="1400" dirty="0" smtClean="0">
                <a:solidFill>
                  <a:schemeClr val="tx1"/>
                </a:solidFill>
                <a:latin typeface="+mn-ea"/>
                <a:cs typeface="Meiryo UI" panose="020B0604030504040204" pitchFamily="50" charset="-128"/>
              </a:rPr>
              <a:t>を示す</a:t>
            </a:r>
            <a:r>
              <a:rPr lang="ja-JP" altLang="en-US" sz="1400" dirty="0" smtClean="0">
                <a:solidFill>
                  <a:schemeClr val="tx1"/>
                </a:solidFill>
                <a:latin typeface="+mn-ea"/>
                <a:cs typeface="Meiryo UI" panose="020B0604030504040204" pitchFamily="50" charset="-128"/>
              </a:rPr>
              <a:t>。</a:t>
            </a:r>
            <a:r>
              <a:rPr lang="ja-JP" altLang="ja-JP" sz="1400" dirty="0" smtClean="0">
                <a:latin typeface="+mn-ea"/>
              </a:rPr>
              <a:t>。</a:t>
            </a:r>
            <a:endParaRPr kumimoji="1" lang="ja-JP" altLang="en-US" sz="3200" dirty="0">
              <a:solidFill>
                <a:schemeClr val="tx1"/>
              </a:solidFill>
              <a:latin typeface="+mn-ea"/>
            </a:endParaRPr>
          </a:p>
        </p:txBody>
      </p:sp>
      <p:graphicFrame>
        <p:nvGraphicFramePr>
          <p:cNvPr id="4" name="表 3"/>
          <p:cNvGraphicFramePr>
            <a:graphicFrameLocks noGrp="1"/>
          </p:cNvGraphicFramePr>
          <p:nvPr>
            <p:extLst>
              <p:ext uri="{D42A27DB-BD31-4B8C-83A1-F6EECF244321}">
                <p14:modId xmlns:p14="http://schemas.microsoft.com/office/powerpoint/2010/main" val="2432323159"/>
              </p:ext>
            </p:extLst>
          </p:nvPr>
        </p:nvGraphicFramePr>
        <p:xfrm>
          <a:off x="116465" y="1398723"/>
          <a:ext cx="9673074" cy="5198629"/>
        </p:xfrm>
        <a:graphic>
          <a:graphicData uri="http://schemas.openxmlformats.org/drawingml/2006/table">
            <a:tbl>
              <a:tblPr firstRow="1" bandRow="1">
                <a:tableStyleId>{22838BEF-8BB2-4498-84A7-C5851F593DF1}</a:tableStyleId>
              </a:tblPr>
              <a:tblGrid>
                <a:gridCol w="3540391"/>
                <a:gridCol w="3600400"/>
                <a:gridCol w="2532283"/>
              </a:tblGrid>
              <a:tr h="260267">
                <a:tc>
                  <a:txBody>
                    <a:bodyPr/>
                    <a:lstStyle/>
                    <a:p>
                      <a:pPr algn="ctr"/>
                      <a:r>
                        <a:rPr kumimoji="1" lang="ja-JP" altLang="en-US" sz="1200" dirty="0" smtClean="0"/>
                        <a:t>市町村</a:t>
                      </a:r>
                      <a:endParaRPr kumimoji="1" lang="ja-JP" altLang="en-US" sz="1200" dirty="0"/>
                    </a:p>
                  </a:txBody>
                  <a:tcPr/>
                </a:tc>
                <a:tc>
                  <a:txBody>
                    <a:bodyPr/>
                    <a:lstStyle/>
                    <a:p>
                      <a:pPr algn="ctr"/>
                      <a:r>
                        <a:rPr kumimoji="1" lang="ja-JP" altLang="en-US" sz="1200" dirty="0" smtClean="0"/>
                        <a:t>協議体</a:t>
                      </a:r>
                      <a:endParaRPr kumimoji="1" lang="ja-JP" altLang="en-US" sz="1200" dirty="0"/>
                    </a:p>
                  </a:txBody>
                  <a:tcPr/>
                </a:tc>
                <a:tc>
                  <a:txBody>
                    <a:bodyPr/>
                    <a:lstStyle/>
                    <a:p>
                      <a:pPr algn="ctr"/>
                      <a:r>
                        <a:rPr kumimoji="1" lang="ja-JP" altLang="en-US" sz="1200" dirty="0" smtClean="0"/>
                        <a:t>コーディネーター</a:t>
                      </a:r>
                      <a:endParaRPr kumimoji="1" lang="ja-JP" altLang="en-US" sz="1200" dirty="0"/>
                    </a:p>
                  </a:txBody>
                  <a:tcPr/>
                </a:tc>
              </a:tr>
              <a:tr h="4924309">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5" name="角丸四角形 4"/>
          <p:cNvSpPr/>
          <p:nvPr/>
        </p:nvSpPr>
        <p:spPr>
          <a:xfrm>
            <a:off x="192671" y="1760703"/>
            <a:ext cx="3322409" cy="1728192"/>
          </a:xfrm>
          <a:prstGeom prst="roundRect">
            <a:avLst>
              <a:gd name="adj" fmla="val 8094"/>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200" spc="-100" dirty="0" smtClean="0">
                <a:solidFill>
                  <a:schemeClr val="tx1"/>
                </a:solidFill>
                <a:latin typeface="ＭＳ ゴシック" panose="020B0609070205080204" pitchFamily="49" charset="-128"/>
                <a:ea typeface="ＭＳ ゴシック" panose="020B0609070205080204" pitchFamily="49" charset="-128"/>
              </a:rPr>
              <a:t>○生活</a:t>
            </a:r>
            <a:r>
              <a:rPr lang="ja-JP" altLang="en-US" sz="1200" spc="-100" dirty="0">
                <a:solidFill>
                  <a:schemeClr val="tx1"/>
                </a:solidFill>
                <a:latin typeface="ＭＳ ゴシック" panose="020B0609070205080204" pitchFamily="49" charset="-128"/>
                <a:ea typeface="ＭＳ ゴシック" panose="020B0609070205080204" pitchFamily="49" charset="-128"/>
              </a:rPr>
              <a:t>支援サービスの充実に関する</a:t>
            </a:r>
            <a:r>
              <a:rPr lang="ja-JP" altLang="en-US" sz="1200" spc="-100" dirty="0" smtClean="0">
                <a:solidFill>
                  <a:schemeClr val="tx1"/>
                </a:solidFill>
                <a:latin typeface="ＭＳ ゴシック" panose="020B0609070205080204" pitchFamily="49" charset="-128"/>
                <a:ea typeface="ＭＳ ゴシック" panose="020B0609070205080204" pitchFamily="49" charset="-128"/>
              </a:rPr>
              <a:t>研究会の立ち上げ</a:t>
            </a:r>
            <a:endParaRPr lang="en-US" altLang="ja-JP" sz="1200" spc="-100" dirty="0" smtClean="0">
              <a:solidFill>
                <a:schemeClr val="tx1"/>
              </a:solidFill>
              <a:latin typeface="ＭＳ ゴシック" panose="020B0609070205080204" pitchFamily="49" charset="-128"/>
              <a:ea typeface="ＭＳ ゴシック" panose="020B0609070205080204" pitchFamily="49" charset="-128"/>
            </a:endParaRPr>
          </a:p>
          <a:p>
            <a:endParaRPr lang="en-US" altLang="ja-JP" sz="1200" spc="-1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spc="-100" dirty="0" smtClean="0">
                <a:solidFill>
                  <a:schemeClr val="tx1"/>
                </a:solidFill>
                <a:latin typeface="ＭＳ ゴシック" panose="020B0609070205080204" pitchFamily="49" charset="-128"/>
                <a:ea typeface="ＭＳ ゴシック" panose="020B0609070205080204" pitchFamily="49" charset="-128"/>
              </a:rPr>
              <a:t>○ニーズ</a:t>
            </a:r>
            <a:r>
              <a:rPr lang="ja-JP" altLang="en-US" sz="1200" spc="-100" dirty="0">
                <a:solidFill>
                  <a:schemeClr val="tx1"/>
                </a:solidFill>
                <a:latin typeface="ＭＳ ゴシック" panose="020B0609070205080204" pitchFamily="49" charset="-128"/>
                <a:ea typeface="ＭＳ ゴシック" panose="020B0609070205080204" pitchFamily="49" charset="-128"/>
              </a:rPr>
              <a:t>と地域資源の</a:t>
            </a:r>
            <a:r>
              <a:rPr lang="ja-JP" altLang="en-US" sz="1200" spc="-100" dirty="0" smtClean="0">
                <a:solidFill>
                  <a:schemeClr val="tx1"/>
                </a:solidFill>
                <a:latin typeface="ＭＳ ゴシック" panose="020B0609070205080204" pitchFamily="49" charset="-128"/>
                <a:ea typeface="ＭＳ ゴシック" panose="020B0609070205080204" pitchFamily="49" charset="-128"/>
              </a:rPr>
              <a:t>把握</a:t>
            </a:r>
            <a:endParaRPr lang="en-US" altLang="ja-JP" sz="1200" spc="-100" dirty="0" smtClean="0">
              <a:solidFill>
                <a:schemeClr val="tx1"/>
              </a:solidFill>
              <a:latin typeface="ＭＳ ゴシック" panose="020B0609070205080204" pitchFamily="49" charset="-128"/>
              <a:ea typeface="ＭＳ ゴシック" panose="020B0609070205080204" pitchFamily="49" charset="-128"/>
            </a:endParaRPr>
          </a:p>
          <a:p>
            <a:endParaRPr lang="en-US" altLang="ja-JP" sz="1200" spc="-100" dirty="0">
              <a:solidFill>
                <a:schemeClr val="tx1"/>
              </a:solidFill>
              <a:latin typeface="ＭＳ ゴシック" panose="020B0609070205080204" pitchFamily="49" charset="-128"/>
              <a:ea typeface="ＭＳ ゴシック" panose="020B0609070205080204" pitchFamily="49" charset="-128"/>
            </a:endParaRPr>
          </a:p>
          <a:p>
            <a:r>
              <a:rPr lang="ja-JP" altLang="en-US" sz="1200" spc="-100" dirty="0">
                <a:solidFill>
                  <a:schemeClr val="tx1"/>
                </a:solidFill>
                <a:latin typeface="ＭＳ ゴシック" panose="020B0609070205080204" pitchFamily="49" charset="-128"/>
                <a:ea typeface="ＭＳ ゴシック" panose="020B0609070205080204" pitchFamily="49" charset="-128"/>
              </a:rPr>
              <a:t>○市町村の方針の決定</a:t>
            </a:r>
            <a:endParaRPr lang="en-US" altLang="ja-JP" sz="1200" spc="-100" dirty="0">
              <a:solidFill>
                <a:schemeClr val="tx1"/>
              </a:solidFill>
              <a:latin typeface="ＭＳ ゴシック" panose="020B0609070205080204" pitchFamily="49" charset="-128"/>
              <a:ea typeface="ＭＳ ゴシック" panose="020B0609070205080204" pitchFamily="49" charset="-128"/>
            </a:endParaRPr>
          </a:p>
          <a:p>
            <a:pPr>
              <a:lnSpc>
                <a:spcPts val="1100"/>
              </a:lnSpc>
            </a:pPr>
            <a:endParaRPr lang="en-US" altLang="ja-JP" sz="1000" spc="-100" dirty="0">
              <a:solidFill>
                <a:schemeClr val="tx1"/>
              </a:solidFill>
              <a:latin typeface="ＭＳ ゴシック" panose="020B0609070205080204" pitchFamily="49" charset="-128"/>
              <a:ea typeface="ＭＳ ゴシック" panose="020B0609070205080204" pitchFamily="49" charset="-128"/>
            </a:endParaRPr>
          </a:p>
          <a:p>
            <a:pPr>
              <a:lnSpc>
                <a:spcPts val="1100"/>
              </a:lnSpc>
            </a:pPr>
            <a:r>
              <a:rPr lang="en-US" altLang="ja-JP" sz="1000" spc="-100" dirty="0" smtClean="0">
                <a:solidFill>
                  <a:schemeClr val="tx1"/>
                </a:solidFill>
                <a:latin typeface="ＭＳ ゴシック" panose="020B0609070205080204" pitchFamily="49" charset="-128"/>
                <a:ea typeface="ＭＳ ゴシック" panose="020B0609070205080204" pitchFamily="49" charset="-128"/>
              </a:rPr>
              <a:t>※</a:t>
            </a:r>
            <a:r>
              <a:rPr lang="ja-JP" altLang="en-US" sz="1000" spc="-100" dirty="0" smtClean="0">
                <a:solidFill>
                  <a:schemeClr val="tx1"/>
                </a:solidFill>
                <a:latin typeface="ＭＳ ゴシック" panose="020B0609070205080204" pitchFamily="49" charset="-128"/>
                <a:ea typeface="ＭＳ ゴシック" panose="020B0609070205080204" pitchFamily="49" charset="-128"/>
              </a:rPr>
              <a:t>研究会の立ち上げは早期に行う（</a:t>
            </a:r>
            <a:r>
              <a:rPr lang="en-US" altLang="ja-JP" sz="1000" spc="-100" dirty="0" smtClean="0">
                <a:solidFill>
                  <a:schemeClr val="tx1"/>
                </a:solidFill>
                <a:latin typeface="ＭＳ ゴシック" panose="020B0609070205080204" pitchFamily="49" charset="-128"/>
                <a:ea typeface="ＭＳ ゴシック" panose="020B0609070205080204" pitchFamily="49" charset="-128"/>
              </a:rPr>
              <a:t>26</a:t>
            </a:r>
            <a:r>
              <a:rPr lang="ja-JP" altLang="en-US" sz="1000" spc="-100" dirty="0" smtClean="0">
                <a:solidFill>
                  <a:schemeClr val="tx1"/>
                </a:solidFill>
                <a:latin typeface="ＭＳ ゴシック" panose="020B0609070205080204" pitchFamily="49" charset="-128"/>
                <a:ea typeface="ＭＳ ゴシック" panose="020B0609070205080204" pitchFamily="49" charset="-128"/>
              </a:rPr>
              <a:t>年度中が望ましい）。事業</a:t>
            </a:r>
            <a:r>
              <a:rPr lang="ja-JP" altLang="en-US" sz="1000" spc="-100" dirty="0">
                <a:solidFill>
                  <a:schemeClr val="tx1"/>
                </a:solidFill>
                <a:latin typeface="ＭＳ ゴシック" panose="020B0609070205080204" pitchFamily="49" charset="-128"/>
                <a:ea typeface="ＭＳ ゴシック" panose="020B0609070205080204" pitchFamily="49" charset="-128"/>
              </a:rPr>
              <a:t>計画策定委員会等の活用</a:t>
            </a:r>
            <a:r>
              <a:rPr lang="ja-JP" altLang="en-US" sz="1000" spc="-100" dirty="0" smtClean="0">
                <a:solidFill>
                  <a:schemeClr val="tx1"/>
                </a:solidFill>
                <a:latin typeface="ＭＳ ゴシック" panose="020B0609070205080204" pitchFamily="49" charset="-128"/>
                <a:ea typeface="ＭＳ ゴシック" panose="020B0609070205080204" pitchFamily="49" charset="-128"/>
              </a:rPr>
              <a:t>も考えられる。</a:t>
            </a:r>
            <a:endParaRPr kumimoji="1" lang="ja-JP" altLang="en-US" sz="1000" spc="-100" dirty="0" smtClean="0">
              <a:solidFill>
                <a:schemeClr val="tx1"/>
              </a:solidFill>
            </a:endParaRPr>
          </a:p>
        </p:txBody>
      </p:sp>
      <p:sp>
        <p:nvSpPr>
          <p:cNvPr id="7" name="角丸四角形 6"/>
          <p:cNvSpPr/>
          <p:nvPr/>
        </p:nvSpPr>
        <p:spPr>
          <a:xfrm>
            <a:off x="192665" y="3756812"/>
            <a:ext cx="3316778" cy="1040744"/>
          </a:xfrm>
          <a:prstGeom prst="roundRect">
            <a:avLst>
              <a:gd name="adj" fmla="val 7360"/>
            </a:avLst>
          </a:prstGeom>
          <a:ln/>
        </p:spPr>
        <p:style>
          <a:lnRef idx="1">
            <a:schemeClr val="accent3"/>
          </a:lnRef>
          <a:fillRef idx="2">
            <a:schemeClr val="accent3"/>
          </a:fillRef>
          <a:effectRef idx="1">
            <a:schemeClr val="accent3"/>
          </a:effectRef>
          <a:fontRef idx="minor">
            <a:schemeClr val="dk1"/>
          </a:fontRef>
        </p:style>
        <p:txBody>
          <a:bodyPr rtlCol="0" anchor="ctr"/>
          <a:lstStyle/>
          <a:p>
            <a:pPr>
              <a:lnSpc>
                <a:spcPts val="1100"/>
              </a:lnSpc>
            </a:pPr>
            <a:r>
              <a:rPr lang="ja-JP" altLang="en-US" sz="1200" spc="-100" dirty="0">
                <a:solidFill>
                  <a:schemeClr val="tx1"/>
                </a:solidFill>
                <a:latin typeface="ＭＳ ゴシック" panose="020B0609070205080204" pitchFamily="49" charset="-128"/>
                <a:ea typeface="ＭＳ ゴシック" panose="020B0609070205080204" pitchFamily="49" charset="-128"/>
              </a:rPr>
              <a:t>○各地域（日常生活圏域等）に協議体を設置</a:t>
            </a:r>
            <a:endParaRPr lang="en-US" altLang="ja-JP" sz="1200" spc="-100" dirty="0">
              <a:solidFill>
                <a:schemeClr val="tx1"/>
              </a:solidFill>
              <a:latin typeface="ＭＳ ゴシック" panose="020B0609070205080204" pitchFamily="49" charset="-128"/>
              <a:ea typeface="ＭＳ ゴシック" panose="020B0609070205080204" pitchFamily="49" charset="-128"/>
            </a:endParaRPr>
          </a:p>
          <a:p>
            <a:pPr>
              <a:lnSpc>
                <a:spcPts val="1100"/>
              </a:lnSpc>
            </a:pPr>
            <a:endParaRPr lang="en-US" altLang="ja-JP" sz="1000" spc="-100" dirty="0" smtClean="0">
              <a:solidFill>
                <a:schemeClr val="tx1"/>
              </a:solidFill>
              <a:latin typeface="ＭＳ ゴシック" panose="020B0609070205080204" pitchFamily="49" charset="-128"/>
              <a:ea typeface="ＭＳ ゴシック" panose="020B0609070205080204" pitchFamily="49" charset="-128"/>
            </a:endParaRPr>
          </a:p>
          <a:p>
            <a:pPr>
              <a:lnSpc>
                <a:spcPts val="1100"/>
              </a:lnSpc>
            </a:pPr>
            <a:r>
              <a:rPr lang="ja-JP" altLang="ja-JP" sz="1000" spc="-100" dirty="0">
                <a:latin typeface="ＭＳ ゴシック" panose="020B0609070205080204" pitchFamily="49" charset="-128"/>
                <a:ea typeface="ＭＳ ゴシック" panose="020B0609070205080204" pitchFamily="49" charset="-128"/>
              </a:rPr>
              <a:t>※コーディネーターの適任者がいる場合、協議体とコーディネーターを同時に設置</a:t>
            </a:r>
            <a:r>
              <a:rPr lang="ja-JP" altLang="en-US" sz="1000" spc="-100" dirty="0">
                <a:solidFill>
                  <a:schemeClr val="tx1"/>
                </a:solidFill>
                <a:latin typeface="ＭＳ ゴシック" panose="020B0609070205080204" pitchFamily="49" charset="-128"/>
                <a:ea typeface="ＭＳ ゴシック" panose="020B0609070205080204" pitchFamily="49" charset="-128"/>
              </a:rPr>
              <a:t>・選出</a:t>
            </a:r>
            <a:r>
              <a:rPr lang="ja-JP" altLang="ja-JP" sz="1000" spc="-100" dirty="0">
                <a:solidFill>
                  <a:schemeClr val="tx1"/>
                </a:solidFill>
                <a:latin typeface="ＭＳ ゴシック" panose="020B0609070205080204" pitchFamily="49" charset="-128"/>
                <a:ea typeface="ＭＳ ゴシック" panose="020B0609070205080204" pitchFamily="49" charset="-128"/>
              </a:rPr>
              <a:t>する</a:t>
            </a:r>
            <a:r>
              <a:rPr lang="ja-JP" altLang="en-US" sz="1000" spc="-100" dirty="0">
                <a:solidFill>
                  <a:schemeClr val="tx1"/>
                </a:solidFill>
                <a:latin typeface="ＭＳ ゴシック" panose="020B0609070205080204" pitchFamily="49" charset="-128"/>
                <a:ea typeface="ＭＳ ゴシック" panose="020B0609070205080204" pitchFamily="49" charset="-128"/>
              </a:rPr>
              <a:t>こと</a:t>
            </a:r>
            <a:r>
              <a:rPr lang="ja-JP" altLang="ja-JP" sz="1000" spc="-100" dirty="0">
                <a:latin typeface="ＭＳ ゴシック" panose="020B0609070205080204" pitchFamily="49" charset="-128"/>
                <a:ea typeface="ＭＳ ゴシック" panose="020B0609070205080204" pitchFamily="49" charset="-128"/>
              </a:rPr>
              <a:t>も考えられる</a:t>
            </a:r>
            <a:r>
              <a:rPr lang="ja-JP" altLang="ja-JP" sz="1000" spc="-100" dirty="0" smtClean="0">
                <a:latin typeface="ＭＳ ゴシック" panose="020B0609070205080204" pitchFamily="49" charset="-128"/>
                <a:ea typeface="ＭＳ ゴシック" panose="020B0609070205080204" pitchFamily="49" charset="-128"/>
              </a:rPr>
              <a:t>。</a:t>
            </a:r>
            <a:endParaRPr lang="en-US" altLang="ja-JP" sz="1000" spc="-100" dirty="0" smtClean="0">
              <a:latin typeface="ＭＳ ゴシック" panose="020B0609070205080204" pitchFamily="49" charset="-128"/>
              <a:ea typeface="ＭＳ ゴシック" panose="020B0609070205080204" pitchFamily="49" charset="-128"/>
            </a:endParaRPr>
          </a:p>
          <a:p>
            <a:pPr>
              <a:lnSpc>
                <a:spcPts val="1100"/>
              </a:lnSpc>
            </a:pPr>
            <a:r>
              <a:rPr lang="en-US" altLang="ja-JP" sz="1000" spc="-100" dirty="0" smtClean="0">
                <a:solidFill>
                  <a:schemeClr val="tx1"/>
                </a:solidFill>
                <a:latin typeface="ＭＳ ゴシック" panose="020B0609070205080204" pitchFamily="49" charset="-128"/>
                <a:ea typeface="ＭＳ ゴシック" panose="020B0609070205080204" pitchFamily="49" charset="-128"/>
              </a:rPr>
              <a:t>※</a:t>
            </a:r>
            <a:r>
              <a:rPr lang="ja-JP" altLang="en-US" sz="1000" spc="-100" dirty="0">
                <a:solidFill>
                  <a:schemeClr val="tx1"/>
                </a:solidFill>
                <a:latin typeface="ＭＳ ゴシック" panose="020B0609070205080204" pitchFamily="49" charset="-128"/>
                <a:ea typeface="ＭＳ ゴシック" panose="020B0609070205080204" pitchFamily="49" charset="-128"/>
              </a:rPr>
              <a:t>以後、適宜、協議体・コーディネーターを</a:t>
            </a:r>
            <a:r>
              <a:rPr lang="ja-JP" altLang="en-US" sz="1000" spc="-100" dirty="0" smtClean="0">
                <a:solidFill>
                  <a:schemeClr val="tx1"/>
                </a:solidFill>
                <a:latin typeface="ＭＳ ゴシック" panose="020B0609070205080204" pitchFamily="49" charset="-128"/>
                <a:ea typeface="ＭＳ ゴシック" panose="020B0609070205080204" pitchFamily="49" charset="-128"/>
              </a:rPr>
              <a:t>支援</a:t>
            </a:r>
            <a:endParaRPr lang="en-US" altLang="ja-JP" sz="1000" spc="-100" dirty="0">
              <a:solidFill>
                <a:schemeClr val="tx1"/>
              </a:solidFill>
              <a:latin typeface="ＭＳ ゴシック" panose="020B0609070205080204" pitchFamily="49" charset="-128"/>
              <a:ea typeface="ＭＳ ゴシック" panose="020B0609070205080204" pitchFamily="49" charset="-128"/>
            </a:endParaRPr>
          </a:p>
        </p:txBody>
      </p:sp>
      <p:sp>
        <p:nvSpPr>
          <p:cNvPr id="8" name="角丸四角形 7"/>
          <p:cNvSpPr/>
          <p:nvPr/>
        </p:nvSpPr>
        <p:spPr>
          <a:xfrm>
            <a:off x="3792837" y="5154459"/>
            <a:ext cx="5928504" cy="792000"/>
          </a:xfrm>
          <a:prstGeom prst="roundRect">
            <a:avLst>
              <a:gd name="adj" fmla="val 4426"/>
            </a:avLst>
          </a:prstGeom>
          <a:ln/>
        </p:spPr>
        <p:style>
          <a:lnRef idx="1">
            <a:schemeClr val="accent3"/>
          </a:lnRef>
          <a:fillRef idx="2">
            <a:schemeClr val="accent3"/>
          </a:fillRef>
          <a:effectRef idx="1">
            <a:schemeClr val="accent3"/>
          </a:effectRef>
          <a:fontRef idx="minor">
            <a:schemeClr val="dk1"/>
          </a:fontRef>
        </p:style>
        <p:txBody>
          <a:bodyPr rtlCol="0" anchor="ctr"/>
          <a:lstStyle/>
          <a:p>
            <a:pPr>
              <a:lnSpc>
                <a:spcPts val="1100"/>
              </a:lnSpc>
            </a:pPr>
            <a:r>
              <a:rPr lang="ja-JP" altLang="ja-JP" sz="1200" kern="100" spc="-100" dirty="0">
                <a:solidFill>
                  <a:schemeClr val="tx1"/>
                </a:solidFill>
                <a:latin typeface="ＭＳ ゴシック" panose="020B0609070205080204" pitchFamily="49" charset="-128"/>
                <a:ea typeface="ＭＳ ゴシック" panose="020B0609070205080204" pitchFamily="49" charset="-128"/>
                <a:cs typeface="Times New Roman"/>
              </a:rPr>
              <a:t>○コーディネーターの選出</a:t>
            </a:r>
            <a:endParaRPr lang="en-US" altLang="ja-JP" sz="1200" kern="100" spc="-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600"/>
              </a:lnSpc>
            </a:pPr>
            <a:endParaRPr lang="en-US" altLang="ja-JP" sz="400" kern="100" spc="-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pPr>
            <a:r>
              <a:rPr lang="ja-JP" altLang="ja-JP" sz="1000" spc="-100" dirty="0" smtClean="0">
                <a:solidFill>
                  <a:schemeClr val="tx1"/>
                </a:solidFill>
                <a:latin typeface="ＭＳ ゴシック" panose="020B0609070205080204" pitchFamily="49" charset="-128"/>
                <a:ea typeface="ＭＳ ゴシック" panose="020B0609070205080204" pitchFamily="49" charset="-128"/>
              </a:rPr>
              <a:t>※</a:t>
            </a:r>
            <a:r>
              <a:rPr lang="ja-JP" altLang="ja-JP" sz="1000" spc="-100" dirty="0">
                <a:solidFill>
                  <a:schemeClr val="tx1"/>
                </a:solidFill>
                <a:latin typeface="ＭＳ ゴシック" panose="020B0609070205080204" pitchFamily="49" charset="-128"/>
                <a:ea typeface="ＭＳ ゴシック" panose="020B0609070205080204" pitchFamily="49" charset="-128"/>
              </a:rPr>
              <a:t>コーディネーターが選出されたら</a:t>
            </a:r>
            <a:r>
              <a:rPr lang="ja-JP" altLang="ja-JP" sz="1000" spc="-100" dirty="0" smtClean="0">
                <a:solidFill>
                  <a:schemeClr val="tx1"/>
                </a:solidFill>
                <a:latin typeface="ＭＳ ゴシック" panose="020B0609070205080204" pitchFamily="49" charset="-128"/>
                <a:ea typeface="ＭＳ ゴシック" panose="020B0609070205080204" pitchFamily="49" charset="-128"/>
              </a:rPr>
              <a:t>、</a:t>
            </a:r>
            <a:r>
              <a:rPr lang="ja-JP" altLang="en-US" sz="1000" spc="-100" dirty="0" smtClean="0">
                <a:solidFill>
                  <a:schemeClr val="tx1"/>
                </a:solidFill>
                <a:latin typeface="ＭＳ ゴシック" panose="020B0609070205080204" pitchFamily="49" charset="-128"/>
                <a:ea typeface="ＭＳ ゴシック" panose="020B0609070205080204" pitchFamily="49" charset="-128"/>
              </a:rPr>
              <a:t>協議体・コーディネーターが中心に実施。</a:t>
            </a:r>
            <a:endParaRPr lang="en-US" altLang="ja-JP" sz="1000" spc="-100" dirty="0" smtClean="0">
              <a:solidFill>
                <a:schemeClr val="tx1"/>
              </a:solidFill>
              <a:latin typeface="ＭＳ ゴシック" panose="020B0609070205080204" pitchFamily="49" charset="-128"/>
              <a:ea typeface="ＭＳ ゴシック" panose="020B0609070205080204" pitchFamily="49" charset="-128"/>
            </a:endParaRPr>
          </a:p>
          <a:p>
            <a:pPr>
              <a:lnSpc>
                <a:spcPts val="1100"/>
              </a:lnSpc>
            </a:pPr>
            <a:r>
              <a:rPr lang="en-US" altLang="ja-JP" sz="1000" spc="-100" dirty="0" smtClean="0">
                <a:solidFill>
                  <a:schemeClr val="tx1"/>
                </a:solidFill>
                <a:latin typeface="ＭＳ ゴシック" panose="020B0609070205080204" pitchFamily="49" charset="-128"/>
                <a:ea typeface="ＭＳ ゴシック" panose="020B0609070205080204" pitchFamily="49" charset="-128"/>
              </a:rPr>
              <a:t>※</a:t>
            </a:r>
            <a:r>
              <a:rPr lang="ja-JP" altLang="en-US" sz="1000" spc="-100" dirty="0" smtClean="0">
                <a:solidFill>
                  <a:schemeClr val="tx1"/>
                </a:solidFill>
                <a:latin typeface="ＭＳ ゴシック" panose="020B0609070205080204" pitchFamily="49" charset="-128"/>
                <a:ea typeface="ＭＳ ゴシック" panose="020B0609070205080204" pitchFamily="49" charset="-128"/>
              </a:rPr>
              <a:t>コーディネーターは、都道府県</a:t>
            </a:r>
            <a:r>
              <a:rPr lang="ja-JP" altLang="en-US" sz="1000" spc="-100" dirty="0">
                <a:solidFill>
                  <a:schemeClr val="tx1"/>
                </a:solidFill>
                <a:latin typeface="ＭＳ ゴシック" panose="020B0609070205080204" pitchFamily="49" charset="-128"/>
                <a:ea typeface="ＭＳ ゴシック" panose="020B0609070205080204" pitchFamily="49" charset="-128"/>
              </a:rPr>
              <a:t>が実施</a:t>
            </a:r>
            <a:r>
              <a:rPr lang="ja-JP" altLang="en-US" sz="1000" spc="-100" dirty="0" smtClean="0">
                <a:solidFill>
                  <a:schemeClr val="tx1"/>
                </a:solidFill>
                <a:latin typeface="ＭＳ ゴシック" panose="020B0609070205080204" pitchFamily="49" charset="-128"/>
                <a:ea typeface="ＭＳ ゴシック" panose="020B0609070205080204" pitchFamily="49" charset="-128"/>
              </a:rPr>
              <a:t>するコーディネーター向け研修を受講することが</a:t>
            </a:r>
            <a:r>
              <a:rPr lang="ja-JP" altLang="en-US" sz="1000" spc="-100" dirty="0">
                <a:solidFill>
                  <a:schemeClr val="tx1"/>
                </a:solidFill>
                <a:latin typeface="ＭＳ ゴシック" panose="020B0609070205080204" pitchFamily="49" charset="-128"/>
                <a:ea typeface="ＭＳ ゴシック" panose="020B0609070205080204" pitchFamily="49" charset="-128"/>
              </a:rPr>
              <a:t>望ましい</a:t>
            </a:r>
            <a:r>
              <a:rPr lang="ja-JP" altLang="en-US" sz="1000" spc="-100" dirty="0" smtClean="0">
                <a:solidFill>
                  <a:schemeClr val="tx1"/>
                </a:solidFill>
                <a:latin typeface="ＭＳ ゴシック" panose="020B0609070205080204" pitchFamily="49" charset="-128"/>
                <a:ea typeface="ＭＳ ゴシック" panose="020B0609070205080204" pitchFamily="49" charset="-128"/>
              </a:rPr>
              <a:t>。</a:t>
            </a:r>
            <a:endParaRPr kumimoji="1" lang="ja-JP" altLang="en-US" sz="1000" spc="-100" dirty="0" smtClean="0">
              <a:solidFill>
                <a:schemeClr val="tx1"/>
              </a:solidFill>
            </a:endParaRPr>
          </a:p>
        </p:txBody>
      </p:sp>
      <p:sp>
        <p:nvSpPr>
          <p:cNvPr id="9" name="角丸四角形 8"/>
          <p:cNvSpPr/>
          <p:nvPr/>
        </p:nvSpPr>
        <p:spPr>
          <a:xfrm>
            <a:off x="3800872" y="3756812"/>
            <a:ext cx="3312368" cy="1116000"/>
          </a:xfrm>
          <a:prstGeom prst="roundRect">
            <a:avLst>
              <a:gd name="adj" fmla="val 5618"/>
            </a:avLst>
          </a:prstGeom>
          <a:ln/>
        </p:spPr>
        <p:style>
          <a:lnRef idx="1">
            <a:schemeClr val="accent3"/>
          </a:lnRef>
          <a:fillRef idx="2">
            <a:schemeClr val="accent3"/>
          </a:fillRef>
          <a:effectRef idx="1">
            <a:schemeClr val="accent3"/>
          </a:effectRef>
          <a:fontRef idx="minor">
            <a:schemeClr val="dk1"/>
          </a:fontRef>
        </p:style>
        <p:txBody>
          <a:bodyPr rtlCol="0" anchor="ctr"/>
          <a:lstStyle/>
          <a:p>
            <a:pPr>
              <a:lnSpc>
                <a:spcPts val="1100"/>
              </a:lnSpc>
            </a:pPr>
            <a:r>
              <a:rPr lang="ja-JP" altLang="en-US" sz="1200" kern="100" spc="-100" dirty="0">
                <a:solidFill>
                  <a:schemeClr val="tx1"/>
                </a:solidFill>
                <a:latin typeface="ＭＳ ゴシック" panose="020B0609070205080204" pitchFamily="49" charset="-128"/>
                <a:ea typeface="ＭＳ ゴシック" panose="020B0609070205080204" pitchFamily="49" charset="-128"/>
                <a:cs typeface="Times New Roman"/>
              </a:rPr>
              <a:t>○</a:t>
            </a:r>
            <a:r>
              <a:rPr lang="ja-JP" altLang="ja-JP" sz="1200" kern="100" spc="-100" dirty="0">
                <a:solidFill>
                  <a:schemeClr val="tx1"/>
                </a:solidFill>
                <a:latin typeface="ＭＳ ゴシック" panose="020B0609070205080204" pitchFamily="49" charset="-128"/>
                <a:ea typeface="ＭＳ ゴシック" panose="020B0609070205080204" pitchFamily="49" charset="-128"/>
                <a:cs typeface="Times New Roman"/>
              </a:rPr>
              <a:t>協議体の活動開始</a:t>
            </a:r>
            <a:r>
              <a:rPr lang="ja-JP" altLang="ja-JP" sz="1000" kern="100" spc="-100" dirty="0">
                <a:solidFill>
                  <a:schemeClr val="tx1"/>
                </a:solidFill>
                <a:latin typeface="ＭＳ ゴシック" panose="020B0609070205080204" pitchFamily="49" charset="-128"/>
                <a:ea typeface="ＭＳ ゴシック" panose="020B0609070205080204" pitchFamily="49" charset="-128"/>
                <a:cs typeface="Times New Roman"/>
              </a:rPr>
              <a:t>（初期は情報収集</a:t>
            </a:r>
            <a:r>
              <a:rPr lang="ja-JP" altLang="en-US" sz="1000" kern="100" spc="-100" dirty="0">
                <a:solidFill>
                  <a:schemeClr val="tx1"/>
                </a:solidFill>
                <a:latin typeface="ＭＳ ゴシック" panose="020B0609070205080204" pitchFamily="49" charset="-128"/>
                <a:ea typeface="ＭＳ ゴシック" panose="020B0609070205080204" pitchFamily="49" charset="-128"/>
                <a:cs typeface="Times New Roman"/>
              </a:rPr>
              <a:t>等</a:t>
            </a:r>
            <a:r>
              <a:rPr lang="ja-JP" altLang="ja-JP" sz="1000" kern="100" spc="-100" dirty="0">
                <a:solidFill>
                  <a:schemeClr val="tx1"/>
                </a:solidFill>
                <a:latin typeface="ＭＳ ゴシック" panose="020B0609070205080204" pitchFamily="49" charset="-128"/>
                <a:ea typeface="ＭＳ ゴシック" panose="020B0609070205080204" pitchFamily="49" charset="-128"/>
                <a:cs typeface="Times New Roman"/>
              </a:rPr>
              <a:t>から開始</a:t>
            </a:r>
            <a:r>
              <a:rPr lang="ja-JP" altLang="ja-JP" sz="1000" kern="100" spc="-100" dirty="0" smtClean="0">
                <a:solidFill>
                  <a:schemeClr val="tx1"/>
                </a:solidFill>
                <a:latin typeface="ＭＳ ゴシック" panose="020B0609070205080204" pitchFamily="49" charset="-128"/>
                <a:ea typeface="ＭＳ ゴシック" panose="020B0609070205080204" pitchFamily="49" charset="-128"/>
                <a:cs typeface="Times New Roman"/>
              </a:rPr>
              <a:t>）</a:t>
            </a:r>
            <a:endParaRPr lang="en-US" altLang="ja-JP" sz="1000" kern="100" spc="-100" dirty="0" smtClean="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pPr>
            <a:endParaRPr lang="ja-JP" altLang="ja-JP" sz="1000" kern="100" spc="-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pPr>
            <a:r>
              <a:rPr lang="ja-JP" altLang="ja-JP" sz="1000" kern="100" spc="-100" dirty="0" smtClean="0">
                <a:solidFill>
                  <a:schemeClr val="tx1"/>
                </a:solidFill>
                <a:latin typeface="ＭＳ ゴシック" panose="020B0609070205080204" pitchFamily="49" charset="-128"/>
                <a:ea typeface="ＭＳ ゴシック" panose="020B0609070205080204" pitchFamily="49" charset="-128"/>
                <a:cs typeface="Times New Roman"/>
              </a:rPr>
              <a:t>・ニーズ</a:t>
            </a:r>
            <a:r>
              <a:rPr lang="ja-JP" altLang="ja-JP" sz="1000" kern="100" spc="-100" dirty="0">
                <a:solidFill>
                  <a:schemeClr val="tx1"/>
                </a:solidFill>
                <a:latin typeface="ＭＳ ゴシック" panose="020B0609070205080204" pitchFamily="49" charset="-128"/>
                <a:ea typeface="ＭＳ ゴシック" panose="020B0609070205080204" pitchFamily="49" charset="-128"/>
                <a:cs typeface="Times New Roman"/>
              </a:rPr>
              <a:t>や</a:t>
            </a:r>
            <a:r>
              <a:rPr lang="ja-JP" altLang="en-US" sz="1000" kern="100" spc="-100" dirty="0">
                <a:solidFill>
                  <a:schemeClr val="tx1"/>
                </a:solidFill>
                <a:latin typeface="ＭＳ ゴシック" panose="020B0609070205080204" pitchFamily="49" charset="-128"/>
                <a:ea typeface="ＭＳ ゴシック" panose="020B0609070205080204" pitchFamily="49" charset="-128"/>
                <a:cs typeface="Times New Roman"/>
              </a:rPr>
              <a:t>地域</a:t>
            </a:r>
            <a:r>
              <a:rPr lang="ja-JP" altLang="ja-JP" sz="1000" kern="100" spc="-100" dirty="0">
                <a:solidFill>
                  <a:schemeClr val="tx1"/>
                </a:solidFill>
                <a:latin typeface="ＭＳ ゴシック" panose="020B0609070205080204" pitchFamily="49" charset="-128"/>
                <a:ea typeface="ＭＳ ゴシック" panose="020B0609070205080204" pitchFamily="49" charset="-128"/>
                <a:cs typeface="Times New Roman"/>
              </a:rPr>
              <a:t>資源</a:t>
            </a:r>
            <a:r>
              <a:rPr lang="ja-JP" altLang="en-US" sz="1000" kern="100" spc="-100" dirty="0">
                <a:solidFill>
                  <a:schemeClr val="tx1"/>
                </a:solidFill>
                <a:latin typeface="ＭＳ ゴシック" panose="020B0609070205080204" pitchFamily="49" charset="-128"/>
                <a:ea typeface="ＭＳ ゴシック" panose="020B0609070205080204" pitchFamily="49" charset="-128"/>
                <a:cs typeface="Times New Roman"/>
              </a:rPr>
              <a:t>の</a:t>
            </a:r>
            <a:r>
              <a:rPr lang="ja-JP" altLang="ja-JP" sz="1000" kern="100" spc="-100" dirty="0">
                <a:solidFill>
                  <a:schemeClr val="tx1"/>
                </a:solidFill>
                <a:latin typeface="ＭＳ ゴシック" panose="020B0609070205080204" pitchFamily="49" charset="-128"/>
                <a:ea typeface="ＭＳ ゴシック" panose="020B0609070205080204" pitchFamily="49" charset="-128"/>
                <a:cs typeface="Times New Roman"/>
              </a:rPr>
              <a:t>情報</a:t>
            </a:r>
            <a:r>
              <a:rPr lang="ja-JP" altLang="en-US" sz="1000" kern="100" spc="-100" dirty="0">
                <a:solidFill>
                  <a:schemeClr val="tx1"/>
                </a:solidFill>
                <a:latin typeface="ＭＳ ゴシック" panose="020B0609070205080204" pitchFamily="49" charset="-128"/>
                <a:ea typeface="ＭＳ ゴシック" panose="020B0609070205080204" pitchFamily="49" charset="-128"/>
                <a:cs typeface="Times New Roman"/>
              </a:rPr>
              <a:t>共有、連携の強化</a:t>
            </a:r>
            <a:endParaRPr lang="en-US" altLang="ja-JP" sz="1000" kern="100" spc="-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pPr>
            <a:r>
              <a:rPr lang="ja-JP" altLang="ja-JP" sz="1000" spc="-100" dirty="0" smtClean="0">
                <a:solidFill>
                  <a:schemeClr val="tx1"/>
                </a:solidFill>
                <a:latin typeface="ＭＳ ゴシック" panose="020B0609070205080204" pitchFamily="49" charset="-128"/>
                <a:ea typeface="ＭＳ ゴシック" panose="020B0609070205080204" pitchFamily="49" charset="-128"/>
              </a:rPr>
              <a:t>・</a:t>
            </a:r>
            <a:r>
              <a:rPr lang="ja-JP" altLang="ja-JP" sz="1000" spc="-100" dirty="0">
                <a:solidFill>
                  <a:schemeClr val="tx1"/>
                </a:solidFill>
                <a:latin typeface="ＭＳ ゴシック" panose="020B0609070205080204" pitchFamily="49" charset="-128"/>
                <a:ea typeface="ＭＳ ゴシック" panose="020B0609070205080204" pitchFamily="49" charset="-128"/>
              </a:rPr>
              <a:t>既存</a:t>
            </a:r>
            <a:r>
              <a:rPr lang="ja-JP" altLang="ja-JP" sz="1000" spc="-100" dirty="0" smtClean="0">
                <a:solidFill>
                  <a:schemeClr val="tx1"/>
                </a:solidFill>
                <a:latin typeface="ＭＳ ゴシック" panose="020B0609070205080204" pitchFamily="49" charset="-128"/>
                <a:ea typeface="ＭＳ ゴシック" panose="020B0609070205080204" pitchFamily="49" charset="-128"/>
              </a:rPr>
              <a:t>の</a:t>
            </a:r>
            <a:r>
              <a:rPr lang="ja-JP" altLang="en-US" sz="1000" spc="-100" dirty="0" smtClean="0">
                <a:solidFill>
                  <a:schemeClr val="tx1"/>
                </a:solidFill>
                <a:latin typeface="ＭＳ ゴシック" panose="020B0609070205080204" pitchFamily="49" charset="-128"/>
                <a:ea typeface="ＭＳ ゴシック" panose="020B0609070205080204" pitchFamily="49" charset="-128"/>
              </a:rPr>
              <a:t>サービス、</a:t>
            </a:r>
            <a:r>
              <a:rPr lang="ja-JP" altLang="ja-JP" sz="1000" spc="-100" dirty="0" smtClean="0">
                <a:solidFill>
                  <a:schemeClr val="tx1"/>
                </a:solidFill>
                <a:latin typeface="ＭＳ ゴシック" panose="020B0609070205080204" pitchFamily="49" charset="-128"/>
                <a:ea typeface="ＭＳ ゴシック" panose="020B0609070205080204" pitchFamily="49" charset="-128"/>
              </a:rPr>
              <a:t>集い</a:t>
            </a:r>
            <a:r>
              <a:rPr lang="ja-JP" altLang="ja-JP" sz="1000" spc="-100" dirty="0">
                <a:solidFill>
                  <a:schemeClr val="tx1"/>
                </a:solidFill>
                <a:latin typeface="ＭＳ ゴシック" panose="020B0609070205080204" pitchFamily="49" charset="-128"/>
                <a:ea typeface="ＭＳ ゴシック" panose="020B0609070205080204" pitchFamily="49" charset="-128"/>
              </a:rPr>
              <a:t>の場等の活用</a:t>
            </a:r>
          </a:p>
          <a:p>
            <a:pPr>
              <a:lnSpc>
                <a:spcPts val="1100"/>
              </a:lnSpc>
            </a:pPr>
            <a:r>
              <a:rPr lang="ja-JP" altLang="ja-JP" sz="1000" kern="100" spc="-100" dirty="0" smtClean="0">
                <a:solidFill>
                  <a:schemeClr val="tx1"/>
                </a:solidFill>
                <a:latin typeface="ＭＳ ゴシック" panose="020B0609070205080204" pitchFamily="49" charset="-128"/>
                <a:ea typeface="ＭＳ ゴシック" panose="020B0609070205080204" pitchFamily="49" charset="-128"/>
                <a:cs typeface="Times New Roman"/>
              </a:rPr>
              <a:t>・</a:t>
            </a:r>
            <a:r>
              <a:rPr lang="ja-JP" altLang="ja-JP" sz="1000" kern="100" spc="-100" dirty="0">
                <a:solidFill>
                  <a:schemeClr val="tx1"/>
                </a:solidFill>
                <a:latin typeface="ＭＳ ゴシック" panose="020B0609070205080204" pitchFamily="49" charset="-128"/>
                <a:ea typeface="ＭＳ ゴシック" panose="020B0609070205080204" pitchFamily="49" charset="-128"/>
                <a:cs typeface="Times New Roman"/>
              </a:rPr>
              <a:t>開発が必要なサービス</a:t>
            </a:r>
            <a:r>
              <a:rPr lang="ja-JP" altLang="en-US" sz="1000" kern="100" spc="-100" dirty="0">
                <a:solidFill>
                  <a:schemeClr val="tx1"/>
                </a:solidFill>
                <a:latin typeface="ＭＳ ゴシック" panose="020B0609070205080204" pitchFamily="49" charset="-128"/>
                <a:ea typeface="ＭＳ ゴシック" panose="020B0609070205080204" pitchFamily="49" charset="-128"/>
                <a:cs typeface="Times New Roman"/>
              </a:rPr>
              <a:t>の</a:t>
            </a:r>
            <a:r>
              <a:rPr lang="ja-JP" altLang="ja-JP" sz="1000" kern="100" spc="-100" dirty="0" smtClean="0">
                <a:solidFill>
                  <a:schemeClr val="tx1"/>
                </a:solidFill>
                <a:latin typeface="ＭＳ ゴシック" panose="020B0609070205080204" pitchFamily="49" charset="-128"/>
                <a:ea typeface="ＭＳ ゴシック" panose="020B0609070205080204" pitchFamily="49" charset="-128"/>
                <a:cs typeface="Times New Roman"/>
              </a:rPr>
              <a:t>議論</a:t>
            </a:r>
            <a:endParaRPr lang="en-US" altLang="ja-JP" sz="1000" strike="sngStrike" kern="100" spc="-100" dirty="0" smtClean="0">
              <a:solidFill>
                <a:schemeClr val="tx1"/>
              </a:solidFill>
              <a:latin typeface="ＭＳ ゴシック" panose="020B0609070205080204" pitchFamily="49" charset="-128"/>
              <a:ea typeface="ＭＳ ゴシック" panose="020B0609070205080204" pitchFamily="49" charset="-128"/>
              <a:cs typeface="Times New Roman"/>
            </a:endParaRPr>
          </a:p>
        </p:txBody>
      </p:sp>
      <p:sp>
        <p:nvSpPr>
          <p:cNvPr id="10" name="角丸四角形 9"/>
          <p:cNvSpPr/>
          <p:nvPr/>
        </p:nvSpPr>
        <p:spPr>
          <a:xfrm>
            <a:off x="3765755" y="6140327"/>
            <a:ext cx="5955590" cy="360000"/>
          </a:xfrm>
          <a:prstGeom prst="roundRect">
            <a:avLst>
              <a:gd name="adj" fmla="val 10053"/>
            </a:avLst>
          </a:prstGeom>
          <a:ln/>
        </p:spPr>
        <p:style>
          <a:lnRef idx="1">
            <a:schemeClr val="accent3"/>
          </a:lnRef>
          <a:fillRef idx="2">
            <a:schemeClr val="accent3"/>
          </a:fillRef>
          <a:effectRef idx="1">
            <a:schemeClr val="accent3"/>
          </a:effectRef>
          <a:fontRef idx="minor">
            <a:schemeClr val="dk1"/>
          </a:fontRef>
        </p:style>
        <p:txBody>
          <a:bodyPr rtlCol="0" anchor="ctr"/>
          <a:lstStyle/>
          <a:p>
            <a:pPr lvl="0">
              <a:lnSpc>
                <a:spcPts val="1100"/>
              </a:lnSpc>
              <a:defRPr/>
            </a:pPr>
            <a:r>
              <a:rPr kumimoji="0" lang="ja-JP" altLang="ja-JP"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a:t>
            </a:r>
            <a:r>
              <a:rPr kumimoji="0" lang="ja-JP" altLang="en-US"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コーディネーターと</a:t>
            </a:r>
            <a:r>
              <a:rPr kumimoji="0" lang="ja-JP" altLang="ja-JP"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協議体</a:t>
            </a:r>
            <a:r>
              <a:rPr kumimoji="0" lang="ja-JP" altLang="en-US"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の連携による生活支援の担い手の養成や</a:t>
            </a:r>
            <a:r>
              <a:rPr kumimoji="0" lang="ja-JP" altLang="ja-JP"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サービスの</a:t>
            </a:r>
            <a:r>
              <a:rPr kumimoji="0" lang="ja-JP" altLang="ja-JP" sz="1200" kern="100" spc="-100" dirty="0" smtClean="0">
                <a:solidFill>
                  <a:sysClr val="windowText" lastClr="000000"/>
                </a:solidFill>
                <a:latin typeface="ＭＳ ゴシック" panose="020B0609070205080204" pitchFamily="49" charset="-128"/>
                <a:ea typeface="ＭＳ ゴシック" panose="020B0609070205080204" pitchFamily="49" charset="-128"/>
                <a:cs typeface="Times New Roman"/>
              </a:rPr>
              <a:t>開発</a:t>
            </a:r>
            <a:endParaRPr kumimoji="0" lang="ja-JP" altLang="ja-JP"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endParaRPr>
          </a:p>
        </p:txBody>
      </p:sp>
      <p:sp>
        <p:nvSpPr>
          <p:cNvPr id="6" name="下矢印 5"/>
          <p:cNvSpPr/>
          <p:nvPr/>
        </p:nvSpPr>
        <p:spPr>
          <a:xfrm>
            <a:off x="1673847" y="3519726"/>
            <a:ext cx="360040" cy="216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4" name="下矢印 13"/>
          <p:cNvSpPr/>
          <p:nvPr/>
        </p:nvSpPr>
        <p:spPr>
          <a:xfrm rot="16200000">
            <a:off x="3491584" y="4196076"/>
            <a:ext cx="360040" cy="216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5" name="下矢印 14"/>
          <p:cNvSpPr/>
          <p:nvPr/>
        </p:nvSpPr>
        <p:spPr>
          <a:xfrm rot="21600000">
            <a:off x="6548339" y="5924327"/>
            <a:ext cx="360040" cy="216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6" name="下矢印 15"/>
          <p:cNvSpPr/>
          <p:nvPr/>
        </p:nvSpPr>
        <p:spPr>
          <a:xfrm rot="21600000">
            <a:off x="5277038" y="4938458"/>
            <a:ext cx="360040" cy="216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7" name="正方形/長方形 16"/>
          <p:cNvSpPr/>
          <p:nvPr/>
        </p:nvSpPr>
        <p:spPr bwMode="auto">
          <a:xfrm>
            <a:off x="1" y="0"/>
            <a:ext cx="1496616" cy="508220"/>
          </a:xfrm>
          <a:prstGeom prst="rect">
            <a:avLst/>
          </a:prstGeom>
          <a:ln>
            <a:headEnd/>
            <a:tailEnd/>
          </a:ln>
        </p:spPr>
        <p:style>
          <a:lnRef idx="2">
            <a:schemeClr val="dk1"/>
          </a:lnRef>
          <a:fillRef idx="1">
            <a:schemeClr val="lt1"/>
          </a:fillRef>
          <a:effectRef idx="0">
            <a:schemeClr val="dk1"/>
          </a:effectRef>
          <a:fontRef idx="minor">
            <a:schemeClr val="dk1"/>
          </a:fontRef>
        </p:style>
        <p:txBody>
          <a:bodyPr lIns="72000" rIns="72000" rtlCol="0" anchor="ctr"/>
          <a:lstStyle/>
          <a:p>
            <a:pPr algn="ctr"/>
            <a:r>
              <a:rPr lang="ja-JP" altLang="en-US" sz="1300" spc="-100" dirty="0" smtClean="0">
                <a:solidFill>
                  <a:schemeClr val="tx1"/>
                </a:solidFill>
              </a:rPr>
              <a:t>第３　生活</a:t>
            </a:r>
            <a:r>
              <a:rPr lang="ja-JP" altLang="en-US" sz="1300" spc="-100" dirty="0">
                <a:solidFill>
                  <a:schemeClr val="tx1"/>
                </a:solidFill>
              </a:rPr>
              <a:t>支援・介護</a:t>
            </a:r>
            <a:r>
              <a:rPr lang="ja-JP" altLang="en-US" sz="1300" spc="-100" dirty="0" smtClean="0">
                <a:solidFill>
                  <a:schemeClr val="tx1"/>
                </a:solidFill>
              </a:rPr>
              <a:t>予防サービス</a:t>
            </a:r>
            <a:r>
              <a:rPr lang="ja-JP" altLang="en-US" sz="1300" spc="-100" dirty="0">
                <a:solidFill>
                  <a:schemeClr val="tx1"/>
                </a:solidFill>
              </a:rPr>
              <a:t>の充実</a:t>
            </a:r>
            <a:endParaRPr kumimoji="1" lang="ja-JP" altLang="en-US" sz="1300" spc="-100" dirty="0">
              <a:latin typeface="HG丸ｺﾞｼｯｸM-PRO" pitchFamily="50" charset="-128"/>
              <a:ea typeface="HG丸ｺﾞｼｯｸM-PRO" pitchFamily="50" charset="-128"/>
            </a:endParaRPr>
          </a:p>
        </p:txBody>
      </p:sp>
      <p:sp>
        <p:nvSpPr>
          <p:cNvPr id="18"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16</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1" name="テキスト ボックス 10"/>
          <p:cNvSpPr txBox="1"/>
          <p:nvPr/>
        </p:nvSpPr>
        <p:spPr>
          <a:xfrm>
            <a:off x="116469" y="6655505"/>
            <a:ext cx="8796971" cy="188640"/>
          </a:xfrm>
          <a:prstGeom prst="rect">
            <a:avLst/>
          </a:prstGeom>
          <a:noFill/>
          <a:ln>
            <a:noFill/>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rtlCol="0" anchor="ctr">
            <a:noAutofit/>
          </a:bodyPr>
          <a:lstStyle/>
          <a:p>
            <a:r>
              <a:rPr lang="en-US" altLang="ja-JP" sz="1000" dirty="0" smtClean="0"/>
              <a:t>※</a:t>
            </a:r>
            <a:r>
              <a:rPr lang="ja-JP" altLang="en-US" sz="1000" dirty="0" smtClean="0"/>
              <a:t>　地域で適切な者がいる場合には、コーディネーターの配置を先に行うことも</a:t>
            </a:r>
            <a:r>
              <a:rPr lang="ja-JP" altLang="en-US" sz="1000" dirty="0"/>
              <a:t>あり</a:t>
            </a:r>
            <a:r>
              <a:rPr lang="ja-JP" altLang="en-US" sz="1000" dirty="0" smtClean="0"/>
              <a:t>。</a:t>
            </a:r>
            <a:endParaRPr kumimoji="1" lang="ja-JP" altLang="en-US" sz="1000" dirty="0" smtClean="0"/>
          </a:p>
        </p:txBody>
      </p:sp>
      <p:sp>
        <p:nvSpPr>
          <p:cNvPr id="19" name="正方形/長方形 18"/>
          <p:cNvSpPr/>
          <p:nvPr/>
        </p:nvSpPr>
        <p:spPr>
          <a:xfrm rot="5400000">
            <a:off x="-113247" y="6468183"/>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21</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175236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4495" y="2636912"/>
            <a:ext cx="9289032" cy="1143000"/>
          </a:xfrm>
        </p:spPr>
        <p:txBody>
          <a:bodyPr>
            <a:normAutofit fontScale="90000"/>
          </a:bodyPr>
          <a:lstStyle/>
          <a:p>
            <a:r>
              <a:rPr lang="ja-JP" altLang="en-US" sz="4800" dirty="0" smtClean="0"/>
              <a:t>第４　</a:t>
            </a:r>
            <a:r>
              <a:rPr kumimoji="1" lang="ja-JP" altLang="en-US" sz="4800" dirty="0" smtClean="0">
                <a:solidFill>
                  <a:schemeClr val="tx1"/>
                </a:solidFill>
              </a:rPr>
              <a:t>サービスの利用の流れ</a:t>
            </a:r>
            <a:r>
              <a:rPr kumimoji="1" lang="en-US" altLang="ja-JP" sz="4800" dirty="0" smtClean="0">
                <a:solidFill>
                  <a:schemeClr val="tx1"/>
                </a:solidFill>
              </a:rPr>
              <a:t/>
            </a:r>
            <a:br>
              <a:rPr kumimoji="1" lang="en-US" altLang="ja-JP" sz="4800" dirty="0" smtClean="0">
                <a:solidFill>
                  <a:schemeClr val="tx1"/>
                </a:solidFill>
              </a:rPr>
            </a:br>
            <a:r>
              <a:rPr lang="ja-JP" altLang="en-US" sz="2700" dirty="0" smtClean="0"/>
              <a:t>（被</a:t>
            </a:r>
            <a:r>
              <a:rPr lang="ja-JP" altLang="en-US" sz="2700" dirty="0"/>
              <a:t>保険者の自立支援に資するサービスのための介護予防ケアマネジメントや基本チェックリストの実施、サービス提供</a:t>
            </a:r>
            <a:r>
              <a:rPr lang="ja-JP" altLang="en-US" sz="2700" dirty="0" smtClean="0"/>
              <a:t>等）</a:t>
            </a:r>
            <a:endParaRPr kumimoji="1" lang="ja-JP" altLang="en-US" sz="4800" dirty="0">
              <a:solidFill>
                <a:schemeClr val="tx1"/>
              </a:solidFill>
            </a:endParaRPr>
          </a:p>
        </p:txBody>
      </p:sp>
      <p:sp>
        <p:nvSpPr>
          <p:cNvPr id="5"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17</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4" name="正方形/長方形 3"/>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22</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84091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0"/>
            <a:ext cx="9906000" cy="54000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2700" dirty="0" smtClean="0"/>
              <a:t>第４　</a:t>
            </a:r>
            <a:r>
              <a:rPr lang="ja-JP" altLang="en-US" sz="2800" dirty="0" smtClean="0">
                <a:solidFill>
                  <a:schemeClr val="tx1"/>
                </a:solidFill>
              </a:rPr>
              <a:t>サービス</a:t>
            </a:r>
            <a:r>
              <a:rPr lang="ja-JP" altLang="en-US" sz="2800" dirty="0">
                <a:solidFill>
                  <a:schemeClr val="tx1"/>
                </a:solidFill>
              </a:rPr>
              <a:t>の利用の流れ</a:t>
            </a:r>
            <a:endParaRPr lang="ja-JP" altLang="en-US" sz="2700" dirty="0"/>
          </a:p>
        </p:txBody>
      </p:sp>
      <p:sp>
        <p:nvSpPr>
          <p:cNvPr id="2" name="角丸四角形 1"/>
          <p:cNvSpPr/>
          <p:nvPr/>
        </p:nvSpPr>
        <p:spPr>
          <a:xfrm>
            <a:off x="272482" y="919711"/>
            <a:ext cx="9433048" cy="585166"/>
          </a:xfrm>
          <a:prstGeom prst="roundRect">
            <a:avLst/>
          </a:prstGeom>
        </p:spPr>
        <p:style>
          <a:lnRef idx="2">
            <a:schemeClr val="accent1"/>
          </a:lnRef>
          <a:fillRef idx="1">
            <a:schemeClr val="lt1"/>
          </a:fillRef>
          <a:effectRef idx="0">
            <a:schemeClr val="accent1"/>
          </a:effectRef>
          <a:fontRef idx="minor">
            <a:schemeClr val="dk1"/>
          </a:fontRef>
        </p:style>
        <p:txBody>
          <a:bodyPr rtlCol="0" anchor="b"/>
          <a:lstStyle/>
          <a:p>
            <a:pPr marL="179388" indent="-179388"/>
            <a:r>
              <a:rPr lang="ja-JP" altLang="ja-JP" sz="1400" dirty="0"/>
              <a:t>○　総合事業の目的、内容、サービスメニュー、手続方法等について十分に</a:t>
            </a:r>
            <a:r>
              <a:rPr lang="ja-JP" altLang="ja-JP" sz="1400" dirty="0" smtClean="0"/>
              <a:t>周知。</a:t>
            </a:r>
            <a:r>
              <a:rPr lang="ja-JP" altLang="ja-JP" sz="1400" dirty="0"/>
              <a:t>その際、パンフレット等の使用などにより、被保険者やその家族などにわかりやすく</a:t>
            </a:r>
            <a:r>
              <a:rPr lang="ja-JP" altLang="ja-JP" sz="1400" dirty="0" smtClean="0"/>
              <a:t>説明。</a:t>
            </a:r>
            <a:endParaRPr lang="ja-JP" altLang="ja-JP" sz="1400" dirty="0"/>
          </a:p>
        </p:txBody>
      </p:sp>
      <p:sp>
        <p:nvSpPr>
          <p:cNvPr id="6" name="角丸四角形 5"/>
          <p:cNvSpPr/>
          <p:nvPr/>
        </p:nvSpPr>
        <p:spPr>
          <a:xfrm>
            <a:off x="272482" y="1960999"/>
            <a:ext cx="9433048" cy="1180878"/>
          </a:xfrm>
          <a:prstGeom prst="roundRect">
            <a:avLst>
              <a:gd name="adj" fmla="val 10254"/>
            </a:avLst>
          </a:prstGeom>
        </p:spPr>
        <p:style>
          <a:lnRef idx="2">
            <a:schemeClr val="accent1"/>
          </a:lnRef>
          <a:fillRef idx="1">
            <a:schemeClr val="lt1"/>
          </a:fillRef>
          <a:effectRef idx="0">
            <a:schemeClr val="accent1"/>
          </a:effectRef>
          <a:fontRef idx="minor">
            <a:schemeClr val="dk1"/>
          </a:fontRef>
        </p:style>
        <p:txBody>
          <a:bodyPr rtlCol="0" anchor="ctr"/>
          <a:lstStyle/>
          <a:p>
            <a:pPr marL="179388" indent="-179388"/>
            <a:r>
              <a:rPr lang="ja-JP" altLang="ja-JP" sz="1400" dirty="0"/>
              <a:t>○</a:t>
            </a:r>
            <a:r>
              <a:rPr lang="ja-JP" altLang="en-US" sz="1400" dirty="0"/>
              <a:t>　被保険者からの相談を受け、</a:t>
            </a:r>
            <a:r>
              <a:rPr lang="ja-JP" altLang="ja-JP" sz="1400" dirty="0"/>
              <a:t>窓口担当者</a:t>
            </a:r>
            <a:r>
              <a:rPr lang="ja-JP" altLang="en-US" sz="1400" dirty="0"/>
              <a:t>より総合事業等を</a:t>
            </a:r>
            <a:r>
              <a:rPr lang="ja-JP" altLang="ja-JP" sz="1400" dirty="0"/>
              <a:t>説明</a:t>
            </a:r>
            <a:r>
              <a:rPr lang="ja-JP" altLang="ja-JP" sz="1400" dirty="0" smtClean="0"/>
              <a:t>（サービス</a:t>
            </a:r>
            <a:r>
              <a:rPr lang="ja-JP" altLang="ja-JP" sz="1400" dirty="0"/>
              <a:t>事業は、目的や内容、手続き等</a:t>
            </a:r>
            <a:r>
              <a:rPr lang="ja-JP" altLang="en-US" sz="1400" dirty="0"/>
              <a:t>を</a:t>
            </a:r>
            <a:r>
              <a:rPr lang="ja-JP" altLang="ja-JP" sz="1400" dirty="0"/>
              <a:t>十分</a:t>
            </a:r>
            <a:r>
              <a:rPr lang="ja-JP" altLang="ja-JP" sz="1400" dirty="0" smtClean="0"/>
              <a:t>説明）</a:t>
            </a:r>
            <a:r>
              <a:rPr lang="ja-JP" altLang="ja-JP" sz="1400" dirty="0"/>
              <a:t>。</a:t>
            </a:r>
            <a:r>
              <a:rPr lang="ja-JP" altLang="en-US" sz="1400" dirty="0"/>
              <a:t>その際、</a:t>
            </a:r>
            <a:r>
              <a:rPr lang="ja-JP" altLang="ja-JP" sz="1400" dirty="0"/>
              <a:t>①事業のみ利用する場合は、基本チェックリスト</a:t>
            </a:r>
            <a:r>
              <a:rPr lang="ja-JP" altLang="en-US" sz="1400" dirty="0"/>
              <a:t>で</a:t>
            </a:r>
            <a:r>
              <a:rPr lang="ja-JP" altLang="ja-JP" sz="1400" dirty="0"/>
              <a:t>迅速なサービス利用が可能であること、②事業対象者となった後も要介護認定等の申請が可能であることを説明。</a:t>
            </a:r>
          </a:p>
          <a:p>
            <a:pPr indent="179388"/>
            <a:r>
              <a:rPr lang="en-US" altLang="ja-JP" sz="1200" dirty="0"/>
              <a:t>※</a:t>
            </a:r>
            <a:r>
              <a:rPr lang="ja-JP" altLang="ja-JP" sz="1200" dirty="0"/>
              <a:t>予防給付</a:t>
            </a:r>
            <a:r>
              <a:rPr lang="ja-JP" altLang="ja-JP" sz="1200" dirty="0" smtClean="0"/>
              <a:t>（</a:t>
            </a:r>
            <a:r>
              <a:rPr lang="ja-JP" altLang="en-US" sz="1200" dirty="0" smtClean="0"/>
              <a:t>訪問</a:t>
            </a:r>
            <a:r>
              <a:rPr lang="ja-JP" altLang="en-US" sz="1200" dirty="0"/>
              <a:t>看護</a:t>
            </a:r>
            <a:r>
              <a:rPr lang="ja-JP" altLang="ja-JP" sz="1200" dirty="0" smtClean="0"/>
              <a:t>や</a:t>
            </a:r>
            <a:r>
              <a:rPr lang="ja-JP" altLang="ja-JP" sz="1200" dirty="0"/>
              <a:t>福祉用具貸与等）を希望している場合等は、要介護認定等の申請につなぐ。</a:t>
            </a:r>
          </a:p>
          <a:p>
            <a:pPr indent="179388"/>
            <a:r>
              <a:rPr lang="en-US" altLang="ja-JP" sz="1200" dirty="0"/>
              <a:t>※</a:t>
            </a:r>
            <a:r>
              <a:rPr lang="ja-JP" altLang="ja-JP" sz="1200" dirty="0"/>
              <a:t>第２号被保険者は、要介護認定等申請を行う。</a:t>
            </a:r>
          </a:p>
        </p:txBody>
      </p:sp>
      <p:sp>
        <p:nvSpPr>
          <p:cNvPr id="7" name="角丸四角形 6"/>
          <p:cNvSpPr/>
          <p:nvPr/>
        </p:nvSpPr>
        <p:spPr>
          <a:xfrm>
            <a:off x="303208" y="3636463"/>
            <a:ext cx="9433048" cy="647085"/>
          </a:xfrm>
          <a:prstGeom prst="roundRect">
            <a:avLst>
              <a:gd name="adj" fmla="val 10254"/>
            </a:avLst>
          </a:prstGeom>
        </p:spPr>
        <p:style>
          <a:lnRef idx="2">
            <a:schemeClr val="accent1"/>
          </a:lnRef>
          <a:fillRef idx="1">
            <a:schemeClr val="lt1"/>
          </a:fillRef>
          <a:effectRef idx="0">
            <a:schemeClr val="accent1"/>
          </a:effectRef>
          <a:fontRef idx="minor">
            <a:schemeClr val="dk1"/>
          </a:fontRef>
        </p:style>
        <p:txBody>
          <a:bodyPr rtlCol="0" anchor="b"/>
          <a:lstStyle/>
          <a:p>
            <a:pPr marL="179388" indent="-179388"/>
            <a:r>
              <a:rPr lang="ja-JP" altLang="ja-JP" sz="1400" dirty="0"/>
              <a:t>○</a:t>
            </a:r>
            <a:r>
              <a:rPr lang="ja-JP" altLang="en-US" sz="1400" dirty="0"/>
              <a:t>　</a:t>
            </a:r>
            <a:r>
              <a:rPr lang="ja-JP" altLang="ja-JP" sz="1400" dirty="0"/>
              <a:t>窓口</a:t>
            </a:r>
            <a:r>
              <a:rPr lang="ja-JP" altLang="en-US" sz="1400" dirty="0"/>
              <a:t>で</a:t>
            </a:r>
            <a:r>
              <a:rPr lang="ja-JP" altLang="ja-JP" sz="1400" dirty="0"/>
              <a:t>相談をした被保険者に対して、基本チェックリスト</a:t>
            </a:r>
            <a:r>
              <a:rPr lang="en-US" altLang="ja-JP" sz="1400" dirty="0"/>
              <a:t> </a:t>
            </a:r>
            <a:r>
              <a:rPr lang="ja-JP" altLang="ja-JP" sz="1400" dirty="0" smtClean="0"/>
              <a:t>を</a:t>
            </a:r>
            <a:r>
              <a:rPr lang="ja-JP" altLang="en-US" sz="1400" dirty="0" smtClean="0"/>
              <a:t>活用・</a:t>
            </a:r>
            <a:r>
              <a:rPr lang="ja-JP" altLang="ja-JP" sz="1400" dirty="0" smtClean="0"/>
              <a:t>実施</a:t>
            </a:r>
            <a:r>
              <a:rPr lang="ja-JP" altLang="ja-JP" sz="1400" dirty="0"/>
              <a:t>し、利用すべきサービスの区分（一般介護予防事業、サービス事業及び給付）の振り分けを</a:t>
            </a:r>
            <a:r>
              <a:rPr lang="ja-JP" altLang="en-US" sz="1400" dirty="0"/>
              <a:t>実施</a:t>
            </a:r>
            <a:r>
              <a:rPr lang="ja-JP" altLang="ja-JP" sz="1400" dirty="0"/>
              <a:t>。</a:t>
            </a:r>
          </a:p>
        </p:txBody>
      </p:sp>
      <p:sp>
        <p:nvSpPr>
          <p:cNvPr id="8" name="角丸四角形 7"/>
          <p:cNvSpPr/>
          <p:nvPr/>
        </p:nvSpPr>
        <p:spPr>
          <a:xfrm>
            <a:off x="286343" y="4788763"/>
            <a:ext cx="9433048" cy="1739314"/>
          </a:xfrm>
          <a:prstGeom prst="roundRect">
            <a:avLst>
              <a:gd name="adj" fmla="val 5727"/>
            </a:avLst>
          </a:prstGeom>
        </p:spPr>
        <p:style>
          <a:lnRef idx="2">
            <a:schemeClr val="accent1"/>
          </a:lnRef>
          <a:fillRef idx="1">
            <a:schemeClr val="lt1"/>
          </a:fillRef>
          <a:effectRef idx="0">
            <a:schemeClr val="accent1"/>
          </a:effectRef>
          <a:fontRef idx="minor">
            <a:schemeClr val="dk1"/>
          </a:fontRef>
        </p:style>
        <p:txBody>
          <a:bodyPr rtlCol="0" anchor="ctr"/>
          <a:lstStyle/>
          <a:p>
            <a:pPr marL="179388" indent="-179388">
              <a:spcBef>
                <a:spcPts val="600"/>
              </a:spcBef>
            </a:pPr>
            <a:endParaRPr lang="en-US" altLang="ja-JP" sz="200" dirty="0" smtClean="0"/>
          </a:p>
          <a:p>
            <a:pPr marL="179388" indent="-179388">
              <a:spcBef>
                <a:spcPts val="600"/>
              </a:spcBef>
            </a:pPr>
            <a:r>
              <a:rPr lang="ja-JP" altLang="en-US" sz="1400" dirty="0" smtClean="0"/>
              <a:t>○</a:t>
            </a:r>
            <a:r>
              <a:rPr lang="ja-JP" altLang="en-US" sz="1400" dirty="0"/>
              <a:t>　</a:t>
            </a:r>
            <a:r>
              <a:rPr lang="ja-JP" altLang="ja-JP" sz="1400" dirty="0"/>
              <a:t>利用者に対して、介護予防</a:t>
            </a:r>
            <a:r>
              <a:rPr lang="ja-JP" altLang="en-US" sz="1400" dirty="0"/>
              <a:t>・</a:t>
            </a:r>
            <a:r>
              <a:rPr lang="ja-JP" altLang="ja-JP" sz="1400" dirty="0"/>
              <a:t>生活支援を目的</a:t>
            </a:r>
            <a:r>
              <a:rPr lang="ja-JP" altLang="en-US" sz="1400" dirty="0"/>
              <a:t>に</a:t>
            </a:r>
            <a:r>
              <a:rPr lang="ja-JP" altLang="ja-JP" sz="1400" dirty="0"/>
              <a:t>、その心身の状況</a:t>
            </a:r>
            <a:r>
              <a:rPr lang="ja-JP" altLang="en-US" sz="1400" dirty="0"/>
              <a:t>等</a:t>
            </a:r>
            <a:r>
              <a:rPr lang="ja-JP" altLang="ja-JP" sz="1400" dirty="0"/>
              <a:t>に応じて、その選択に基づき、適切な事業が包括的かつ効率的に提供されるよう、専門的視点から必要な援助を行う。</a:t>
            </a:r>
            <a:endParaRPr lang="en-US" altLang="ja-JP" sz="1400" dirty="0"/>
          </a:p>
          <a:p>
            <a:pPr marL="179388" indent="-179388"/>
            <a:r>
              <a:rPr lang="ja-JP" altLang="en-US" sz="1400" dirty="0"/>
              <a:t>○　</a:t>
            </a:r>
            <a:r>
              <a:rPr lang="ja-JP" altLang="ja-JP" sz="1400" dirty="0"/>
              <a:t>利用者が居住する地域包括支援センターが実施</a:t>
            </a:r>
            <a:r>
              <a:rPr lang="ja-JP" altLang="en-US" sz="1400" dirty="0"/>
              <a:t>するが、</a:t>
            </a:r>
            <a:r>
              <a:rPr lang="ja-JP" altLang="ja-JP" sz="1400" dirty="0"/>
              <a:t>居宅介護支援事業所</a:t>
            </a:r>
            <a:r>
              <a:rPr lang="ja-JP" altLang="en-US" sz="1400" dirty="0"/>
              <a:t>への</a:t>
            </a:r>
            <a:r>
              <a:rPr lang="ja-JP" altLang="ja-JP" sz="1400" dirty="0"/>
              <a:t>委託も可能。</a:t>
            </a:r>
          </a:p>
          <a:p>
            <a:pPr marL="179388" indent="-179388"/>
            <a:r>
              <a:rPr lang="ja-JP" altLang="ja-JP" sz="1400" dirty="0"/>
              <a:t>○　介護予防</a:t>
            </a:r>
            <a:r>
              <a:rPr lang="ja-JP" altLang="ja-JP" sz="1400" dirty="0" smtClean="0"/>
              <a:t>ケアマネジメントは</a:t>
            </a:r>
            <a:r>
              <a:rPr lang="ja-JP" altLang="ja-JP" sz="1400" dirty="0"/>
              <a:t>、利用者の</a:t>
            </a:r>
            <a:r>
              <a:rPr lang="ja-JP" altLang="ja-JP" sz="1400" dirty="0" smtClean="0"/>
              <a:t>状態像</a:t>
            </a:r>
            <a:r>
              <a:rPr lang="ja-JP" altLang="en-US" sz="1400" dirty="0" smtClean="0"/>
              <a:t>・</a:t>
            </a:r>
            <a:r>
              <a:rPr lang="ja-JP" altLang="en-US" sz="1400" dirty="0"/>
              <a:t>意向</a:t>
            </a:r>
            <a:r>
              <a:rPr lang="ja-JP" altLang="ja-JP" sz="1400" dirty="0" smtClean="0"/>
              <a:t>等</a:t>
            </a:r>
            <a:r>
              <a:rPr lang="ja-JP" altLang="ja-JP" sz="1400" dirty="0"/>
              <a:t>を踏まえ</a:t>
            </a:r>
            <a:r>
              <a:rPr lang="ja-JP" altLang="ja-JP" sz="1400" dirty="0" smtClean="0"/>
              <a:t>、</a:t>
            </a:r>
            <a:r>
              <a:rPr lang="ja-JP" altLang="en-US" sz="1400" dirty="0"/>
              <a:t>３</a:t>
            </a:r>
            <a:r>
              <a:rPr lang="ja-JP" altLang="ja-JP" sz="1400" dirty="0" smtClean="0"/>
              <a:t>パターン</a:t>
            </a:r>
            <a:r>
              <a:rPr lang="ja-JP" altLang="ja-JP" sz="1400" dirty="0"/>
              <a:t>に分けて</a:t>
            </a:r>
            <a:r>
              <a:rPr lang="ja-JP" altLang="ja-JP" sz="1400" dirty="0" smtClean="0"/>
              <a:t>行う</a:t>
            </a:r>
            <a:r>
              <a:rPr lang="ja-JP" altLang="en-US" sz="1400" dirty="0" smtClean="0"/>
              <a:t>。</a:t>
            </a:r>
            <a:endParaRPr lang="ja-JP" altLang="ja-JP" sz="1400" dirty="0"/>
          </a:p>
          <a:p>
            <a:pPr indent="174625"/>
            <a:r>
              <a:rPr lang="ja-JP" altLang="ja-JP" sz="1400" dirty="0"/>
              <a:t>①　原則的な介護予防</a:t>
            </a:r>
            <a:r>
              <a:rPr lang="ja-JP" altLang="ja-JP" sz="1400" dirty="0" smtClean="0"/>
              <a:t>ケアマネジメント</a:t>
            </a:r>
            <a:endParaRPr lang="ja-JP" altLang="ja-JP" sz="1400" dirty="0"/>
          </a:p>
          <a:p>
            <a:pPr indent="174625"/>
            <a:r>
              <a:rPr lang="ja-JP" altLang="ja-JP" sz="1400" dirty="0"/>
              <a:t>②　簡略化した介護予防ケアマネジメント</a:t>
            </a:r>
            <a:r>
              <a:rPr lang="ja-JP" altLang="ja-JP" sz="1400" dirty="0" smtClean="0"/>
              <a:t>（</a:t>
            </a:r>
            <a:r>
              <a:rPr lang="ja-JP" altLang="en-US" sz="1400" dirty="0" smtClean="0"/>
              <a:t>サービス担当者会議やモニタリングを適宜省略）</a:t>
            </a:r>
            <a:endParaRPr lang="ja-JP" altLang="ja-JP" sz="1400" dirty="0"/>
          </a:p>
          <a:p>
            <a:pPr indent="174625"/>
            <a:r>
              <a:rPr lang="ja-JP" altLang="ja-JP" sz="1400" dirty="0"/>
              <a:t>③　初回のみの介護予防ケアマネジメント</a:t>
            </a:r>
            <a:r>
              <a:rPr lang="ja-JP" altLang="ja-JP" sz="1400" dirty="0" smtClean="0"/>
              <a:t>（</a:t>
            </a:r>
            <a:r>
              <a:rPr lang="ja-JP" altLang="en-US" sz="1400" dirty="0"/>
              <a:t>アセスメント</a:t>
            </a:r>
            <a:r>
              <a:rPr lang="ja-JP" altLang="en-US" sz="1400" dirty="0" smtClean="0"/>
              <a:t>を行い、サービスの利用につなげるところまで</a:t>
            </a:r>
            <a:r>
              <a:rPr lang="ja-JP" altLang="ja-JP" sz="1400" dirty="0" smtClean="0"/>
              <a:t>）</a:t>
            </a:r>
            <a:endParaRPr lang="ja-JP" altLang="ja-JP" sz="1400" dirty="0"/>
          </a:p>
        </p:txBody>
      </p:sp>
      <p:sp>
        <p:nvSpPr>
          <p:cNvPr id="3" name="正方形/長方形 2"/>
          <p:cNvSpPr/>
          <p:nvPr/>
        </p:nvSpPr>
        <p:spPr>
          <a:xfrm>
            <a:off x="416491" y="664986"/>
            <a:ext cx="1512174" cy="28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ja-JP" altLang="en-US" sz="1600" b="1" dirty="0" smtClean="0"/>
              <a:t>周知</a:t>
            </a:r>
            <a:r>
              <a:rPr lang="ja-JP" altLang="en-US" sz="1200" b="1" dirty="0" smtClean="0"/>
              <a:t>　</a:t>
            </a:r>
            <a:r>
              <a:rPr lang="ja-JP" altLang="en-US" sz="1200" b="1" dirty="0">
                <a:latin typeface="+mn-ea"/>
              </a:rPr>
              <a:t>　（</a:t>
            </a:r>
            <a:r>
              <a:rPr lang="ja-JP" altLang="en-US" sz="1200" b="1" dirty="0" smtClean="0">
                <a:latin typeface="+mn-ea"/>
              </a:rPr>
              <a:t>Ｐ</a:t>
            </a:r>
            <a:r>
              <a:rPr lang="en-US" altLang="ja-JP" sz="1200" b="1" dirty="0" smtClean="0">
                <a:latin typeface="+mn-ea"/>
              </a:rPr>
              <a:t>58</a:t>
            </a:r>
            <a:r>
              <a:rPr lang="ja-JP" altLang="en-US" sz="1200" b="1" dirty="0" smtClean="0">
                <a:latin typeface="+mn-ea"/>
              </a:rPr>
              <a:t>～）</a:t>
            </a:r>
            <a:endParaRPr lang="ja-JP" altLang="ja-JP" sz="1600" b="1" dirty="0"/>
          </a:p>
        </p:txBody>
      </p:sp>
      <p:sp>
        <p:nvSpPr>
          <p:cNvPr id="9" name="正方形/長方形 8"/>
          <p:cNvSpPr/>
          <p:nvPr/>
        </p:nvSpPr>
        <p:spPr>
          <a:xfrm>
            <a:off x="402240" y="1747839"/>
            <a:ext cx="1742448" cy="28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ja-JP" altLang="en-US" sz="1600" b="1" dirty="0">
                <a:latin typeface="+mn-ea"/>
              </a:rPr>
              <a:t>①</a:t>
            </a:r>
            <a:r>
              <a:rPr lang="ja-JP" altLang="ja-JP" sz="1600" b="1" dirty="0">
                <a:latin typeface="+mn-ea"/>
              </a:rPr>
              <a:t>　</a:t>
            </a:r>
            <a:r>
              <a:rPr lang="ja-JP" altLang="ja-JP" sz="1600" b="1" dirty="0" smtClean="0">
                <a:latin typeface="+mn-ea"/>
              </a:rPr>
              <a:t>相談</a:t>
            </a:r>
            <a:r>
              <a:rPr lang="ja-JP" altLang="en-US" sz="1600" b="1" dirty="0" smtClean="0">
                <a:latin typeface="+mn-ea"/>
              </a:rPr>
              <a:t>　</a:t>
            </a:r>
            <a:r>
              <a:rPr lang="ja-JP" altLang="en-US" sz="1200" b="1" dirty="0" smtClean="0">
                <a:latin typeface="+mn-ea"/>
              </a:rPr>
              <a:t>　（Ｐ</a:t>
            </a:r>
            <a:r>
              <a:rPr lang="en-US" altLang="ja-JP" sz="1200" b="1" dirty="0" smtClean="0">
                <a:latin typeface="+mn-ea"/>
              </a:rPr>
              <a:t>59</a:t>
            </a:r>
            <a:r>
              <a:rPr lang="ja-JP" altLang="en-US" sz="1200" b="1" dirty="0" smtClean="0">
                <a:latin typeface="+mn-ea"/>
              </a:rPr>
              <a:t>～）</a:t>
            </a:r>
            <a:endParaRPr lang="ja-JP" altLang="ja-JP" sz="1200" b="1" dirty="0">
              <a:latin typeface="+mn-ea"/>
            </a:endParaRPr>
          </a:p>
        </p:txBody>
      </p:sp>
      <p:sp>
        <p:nvSpPr>
          <p:cNvPr id="10" name="正方形/長方形 9"/>
          <p:cNvSpPr/>
          <p:nvPr/>
        </p:nvSpPr>
        <p:spPr>
          <a:xfrm>
            <a:off x="427042" y="3468899"/>
            <a:ext cx="4093910" cy="28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ja-JP" altLang="en-US" sz="1600" b="1" dirty="0"/>
              <a:t>②</a:t>
            </a:r>
            <a:r>
              <a:rPr lang="ja-JP" altLang="ja-JP" sz="1600" b="1" dirty="0"/>
              <a:t>　基本チェックリスト</a:t>
            </a:r>
            <a:r>
              <a:rPr lang="ja-JP" altLang="ja-JP" sz="1600" b="1" dirty="0" smtClean="0"/>
              <a:t>の</a:t>
            </a:r>
            <a:r>
              <a:rPr lang="ja-JP" altLang="en-US" sz="1600" b="1" dirty="0" smtClean="0"/>
              <a:t>活用・</a:t>
            </a:r>
            <a:r>
              <a:rPr lang="ja-JP" altLang="en-US" sz="1600" b="1" dirty="0"/>
              <a:t>実施　</a:t>
            </a:r>
            <a:r>
              <a:rPr lang="ja-JP" altLang="en-US" sz="1200" b="1" dirty="0">
                <a:latin typeface="+mn-ea"/>
              </a:rPr>
              <a:t>　（</a:t>
            </a:r>
            <a:r>
              <a:rPr lang="ja-JP" altLang="en-US" sz="1200" b="1" dirty="0" smtClean="0">
                <a:latin typeface="+mn-ea"/>
              </a:rPr>
              <a:t>Ｐ</a:t>
            </a:r>
            <a:r>
              <a:rPr lang="en-US" altLang="ja-JP" sz="1200" b="1" dirty="0" smtClean="0">
                <a:latin typeface="+mn-ea"/>
              </a:rPr>
              <a:t>60</a:t>
            </a:r>
            <a:r>
              <a:rPr lang="ja-JP" altLang="en-US" sz="1200" b="1" dirty="0" smtClean="0">
                <a:latin typeface="+mn-ea"/>
              </a:rPr>
              <a:t>～）</a:t>
            </a:r>
            <a:endParaRPr lang="ja-JP" altLang="ja-JP" sz="2000" b="1" dirty="0"/>
          </a:p>
        </p:txBody>
      </p:sp>
      <p:sp>
        <p:nvSpPr>
          <p:cNvPr id="11" name="正方形/長方形 10"/>
          <p:cNvSpPr/>
          <p:nvPr/>
        </p:nvSpPr>
        <p:spPr>
          <a:xfrm>
            <a:off x="416496" y="4631023"/>
            <a:ext cx="6048672" cy="28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ja-JP" altLang="en-US" sz="1600" b="1" dirty="0"/>
              <a:t>③</a:t>
            </a:r>
            <a:r>
              <a:rPr lang="ja-JP" altLang="ja-JP" sz="1600" b="1" dirty="0"/>
              <a:t>　介護予防ケアマネジメントの実施・サービスの利用</a:t>
            </a:r>
            <a:r>
              <a:rPr lang="ja-JP" altLang="ja-JP" sz="1600" b="1" dirty="0" smtClean="0"/>
              <a:t>開始</a:t>
            </a:r>
            <a:r>
              <a:rPr lang="ja-JP" altLang="en-US" sz="1200" b="1" dirty="0"/>
              <a:t>　</a:t>
            </a:r>
            <a:r>
              <a:rPr lang="ja-JP" altLang="en-US" sz="1200" b="1" dirty="0">
                <a:latin typeface="+mn-ea"/>
              </a:rPr>
              <a:t>　（</a:t>
            </a:r>
            <a:r>
              <a:rPr lang="ja-JP" altLang="en-US" sz="1200" b="1" dirty="0" smtClean="0">
                <a:latin typeface="+mn-ea"/>
              </a:rPr>
              <a:t>Ｐ</a:t>
            </a:r>
            <a:r>
              <a:rPr lang="en-US" altLang="ja-JP" sz="1200" b="1" dirty="0" smtClean="0">
                <a:latin typeface="+mn-ea"/>
              </a:rPr>
              <a:t>65</a:t>
            </a:r>
            <a:r>
              <a:rPr lang="ja-JP" altLang="en-US" sz="1200" b="1" dirty="0" smtClean="0">
                <a:latin typeface="+mn-ea"/>
              </a:rPr>
              <a:t>～）</a:t>
            </a:r>
            <a:endParaRPr lang="ja-JP" altLang="ja-JP" sz="1200" b="1" dirty="0"/>
          </a:p>
        </p:txBody>
      </p:sp>
      <p:sp>
        <p:nvSpPr>
          <p:cNvPr id="13" name="下矢印 12"/>
          <p:cNvSpPr/>
          <p:nvPr/>
        </p:nvSpPr>
        <p:spPr>
          <a:xfrm>
            <a:off x="4376936" y="3141877"/>
            <a:ext cx="930828" cy="533590"/>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4" name="下矢印 13"/>
          <p:cNvSpPr/>
          <p:nvPr/>
        </p:nvSpPr>
        <p:spPr>
          <a:xfrm>
            <a:off x="4390785" y="4283548"/>
            <a:ext cx="930828" cy="380496"/>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8"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18</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5" name="正方形/長方形 14"/>
          <p:cNvSpPr/>
          <p:nvPr/>
        </p:nvSpPr>
        <p:spPr>
          <a:xfrm rot="5400000">
            <a:off x="-111174" y="6498570"/>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23</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51057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2237197"/>
            <a:ext cx="9906000" cy="4586013"/>
          </a:xfrm>
          <a:prstGeom prst="rect">
            <a:avLst/>
          </a:prstGeom>
          <a:solidFill>
            <a:schemeClr val="accent3">
              <a:lumMod val="40000"/>
              <a:lumOff val="60000"/>
            </a:schemeClr>
          </a:solidFill>
          <a:ln/>
        </p:spPr>
        <p:style>
          <a:lnRef idx="3">
            <a:schemeClr val="lt1"/>
          </a:lnRef>
          <a:fillRef idx="1">
            <a:schemeClr val="accent3"/>
          </a:fillRef>
          <a:effectRef idx="1">
            <a:schemeClr val="accent3"/>
          </a:effectRef>
          <a:fontRef idx="minor">
            <a:schemeClr val="lt1"/>
          </a:fontRef>
        </p:style>
        <p:txBody>
          <a:bodyPr tIns="72000" bIns="36000" rtlCol="0" anchor="ctr"/>
          <a:lstStyle/>
          <a:p>
            <a:pPr algn="ctr"/>
            <a:endParaRPr kumimoji="1" lang="ja-JP" altLang="en-US" dirty="0" smtClean="0">
              <a:solidFill>
                <a:schemeClr val="tx1"/>
              </a:solidFill>
            </a:endParaRPr>
          </a:p>
        </p:txBody>
      </p:sp>
      <p:sp>
        <p:nvSpPr>
          <p:cNvPr id="24" name="正方形/長方形 23"/>
          <p:cNvSpPr/>
          <p:nvPr/>
        </p:nvSpPr>
        <p:spPr>
          <a:xfrm flipH="1">
            <a:off x="0" y="4412789"/>
            <a:ext cx="6537176" cy="2442516"/>
          </a:xfrm>
          <a:prstGeom prst="rect">
            <a:avLst/>
          </a:prstGeom>
          <a:solidFill>
            <a:srgbClr val="FEF194"/>
          </a:solidFill>
          <a:ln/>
        </p:spPr>
        <p:style>
          <a:lnRef idx="3">
            <a:schemeClr val="lt1"/>
          </a:lnRef>
          <a:fillRef idx="1">
            <a:schemeClr val="accent3"/>
          </a:fillRef>
          <a:effectRef idx="1">
            <a:schemeClr val="accent3"/>
          </a:effectRef>
          <a:fontRef idx="minor">
            <a:schemeClr val="lt1"/>
          </a:fontRef>
        </p:style>
        <p:txBody>
          <a:bodyPr tIns="72000" bIns="36000" rtlCol="0" anchor="ctr"/>
          <a:lstStyle/>
          <a:p>
            <a:pPr algn="ctr"/>
            <a:endParaRPr kumimoji="1" lang="ja-JP" altLang="en-US" dirty="0" smtClean="0">
              <a:solidFill>
                <a:schemeClr val="tx1"/>
              </a:solidFill>
            </a:endParaRPr>
          </a:p>
        </p:txBody>
      </p:sp>
      <p:sp>
        <p:nvSpPr>
          <p:cNvPr id="5" name="正方形/長方形 4"/>
          <p:cNvSpPr/>
          <p:nvPr/>
        </p:nvSpPr>
        <p:spPr>
          <a:xfrm>
            <a:off x="0" y="0"/>
            <a:ext cx="9906000" cy="54868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700" dirty="0">
                <a:solidFill>
                  <a:schemeClr val="tx1"/>
                </a:solidFill>
              </a:rPr>
              <a:t>介護</a:t>
            </a:r>
            <a:r>
              <a:rPr lang="ja-JP" altLang="en-US" sz="2700" dirty="0" smtClean="0">
                <a:solidFill>
                  <a:schemeClr val="tx1"/>
                </a:solidFill>
              </a:rPr>
              <a:t>予防・日常生活支援総合事業　ガイドライン案（骨子）</a:t>
            </a:r>
            <a:endParaRPr kumimoji="1" lang="ja-JP" altLang="en-US" sz="2700" dirty="0" smtClean="0">
              <a:solidFill>
                <a:schemeClr val="tx1"/>
              </a:solidFill>
            </a:endParaRPr>
          </a:p>
        </p:txBody>
      </p:sp>
      <p:sp>
        <p:nvSpPr>
          <p:cNvPr id="6" name="角丸四角形 5"/>
          <p:cNvSpPr/>
          <p:nvPr/>
        </p:nvSpPr>
        <p:spPr>
          <a:xfrm>
            <a:off x="416494" y="811068"/>
            <a:ext cx="9361042" cy="1368000"/>
          </a:xfrm>
          <a:prstGeom prst="roundRect">
            <a:avLst>
              <a:gd name="adj" fmla="val 7621"/>
            </a:avLst>
          </a:prstGeom>
          <a:ln/>
        </p:spPr>
        <p:style>
          <a:lnRef idx="2">
            <a:schemeClr val="accent1"/>
          </a:lnRef>
          <a:fillRef idx="1">
            <a:schemeClr val="lt1"/>
          </a:fillRef>
          <a:effectRef idx="0">
            <a:schemeClr val="accent1"/>
          </a:effectRef>
          <a:fontRef idx="minor">
            <a:schemeClr val="dk1"/>
          </a:fontRef>
        </p:style>
        <p:txBody>
          <a:bodyPr lIns="72000" tIns="72000" rIns="36000" bIns="0" rtlCol="0" anchor="b"/>
          <a:lstStyle/>
          <a:p>
            <a:pPr marL="179388" indent="-179388">
              <a:spcBef>
                <a:spcPts val="600"/>
              </a:spcBef>
            </a:pPr>
            <a:r>
              <a:rPr lang="ja-JP" altLang="en-US" sz="1600" spc="-100" dirty="0" smtClean="0">
                <a:solidFill>
                  <a:schemeClr val="tx1"/>
                </a:solidFill>
              </a:rPr>
              <a:t>○事業</a:t>
            </a:r>
            <a:r>
              <a:rPr lang="ja-JP" altLang="en-US" sz="1600" spc="-100" dirty="0">
                <a:solidFill>
                  <a:schemeClr val="tx1"/>
                </a:solidFill>
              </a:rPr>
              <a:t>は、要支援者の多様</a:t>
            </a:r>
            <a:r>
              <a:rPr lang="ja-JP" altLang="en-US" sz="1600" spc="-100" dirty="0" smtClean="0">
                <a:solidFill>
                  <a:schemeClr val="tx1"/>
                </a:solidFill>
              </a:rPr>
              <a:t>なニーズに、要支援</a:t>
            </a:r>
            <a:r>
              <a:rPr lang="ja-JP" altLang="en-US" sz="1600" spc="-100" dirty="0">
                <a:solidFill>
                  <a:schemeClr val="tx1"/>
                </a:solidFill>
              </a:rPr>
              <a:t>者</a:t>
            </a:r>
            <a:r>
              <a:rPr lang="ja-JP" altLang="en-US" sz="1600" spc="-100" dirty="0" smtClean="0">
                <a:solidFill>
                  <a:schemeClr val="tx1"/>
                </a:solidFill>
              </a:rPr>
              <a:t>の</a:t>
            </a:r>
            <a:r>
              <a:rPr lang="ja-JP" altLang="en-US" sz="1600" spc="-100" dirty="0">
                <a:solidFill>
                  <a:schemeClr val="tx1"/>
                </a:solidFill>
              </a:rPr>
              <a:t>能力を最大限活かしつつ、多様な</a:t>
            </a:r>
            <a:r>
              <a:rPr lang="ja-JP" altLang="en-US" sz="1600" spc="-100" dirty="0" smtClean="0">
                <a:solidFill>
                  <a:schemeClr val="tx1"/>
                </a:solidFill>
              </a:rPr>
              <a:t>サービス</a:t>
            </a:r>
            <a:r>
              <a:rPr lang="ja-JP" altLang="en-US" sz="1600" spc="-100" dirty="0">
                <a:solidFill>
                  <a:schemeClr val="tx1"/>
                </a:solidFill>
              </a:rPr>
              <a:t>を</a:t>
            </a:r>
            <a:r>
              <a:rPr lang="ja-JP" altLang="en-US" sz="1600" spc="-100" dirty="0" smtClean="0">
                <a:solidFill>
                  <a:schemeClr val="tx1"/>
                </a:solidFill>
              </a:rPr>
              <a:t>提供する仕組み。</a:t>
            </a:r>
            <a:endParaRPr lang="en-US" altLang="ja-JP" sz="1600" spc="-100" dirty="0" smtClean="0">
              <a:solidFill>
                <a:schemeClr val="tx1"/>
              </a:solidFill>
            </a:endParaRPr>
          </a:p>
          <a:p>
            <a:pPr marL="179388" indent="-179388">
              <a:spcBef>
                <a:spcPts val="600"/>
              </a:spcBef>
            </a:pPr>
            <a:r>
              <a:rPr lang="ja-JP" altLang="en-US" sz="1600" spc="-100" dirty="0" smtClean="0">
                <a:solidFill>
                  <a:schemeClr val="tx1"/>
                </a:solidFill>
              </a:rPr>
              <a:t>○生活支援の充実、高齢者の社会参加・支え合い体制づくり、介護予防の推進、関係者間の意識共有と自立支援に向けたサービスの推進等を基本に事業を実施。</a:t>
            </a:r>
            <a:endParaRPr lang="en-US" altLang="ja-JP" sz="1600" spc="-100" dirty="0" smtClean="0">
              <a:solidFill>
                <a:schemeClr val="tx1"/>
              </a:solidFill>
            </a:endParaRPr>
          </a:p>
          <a:p>
            <a:pPr marL="179388" indent="-179388">
              <a:spcBef>
                <a:spcPts val="600"/>
              </a:spcBef>
            </a:pPr>
            <a:r>
              <a:rPr lang="ja-JP" altLang="en-US" sz="1600" spc="-100" dirty="0" smtClean="0">
                <a:solidFill>
                  <a:schemeClr val="tx1"/>
                </a:solidFill>
              </a:rPr>
              <a:t>○住民</a:t>
            </a:r>
            <a:r>
              <a:rPr lang="ja-JP" altLang="en-US" sz="1600" spc="-100" dirty="0">
                <a:solidFill>
                  <a:schemeClr val="tx1"/>
                </a:solidFill>
              </a:rPr>
              <a:t>主体の</a:t>
            </a:r>
            <a:r>
              <a:rPr lang="ja-JP" altLang="en-US" sz="1600" spc="-100" dirty="0" smtClean="0">
                <a:solidFill>
                  <a:schemeClr val="tx1"/>
                </a:solidFill>
              </a:rPr>
              <a:t>サービス利用、認定</a:t>
            </a:r>
            <a:r>
              <a:rPr lang="ja-JP" altLang="en-US" sz="1600" spc="-100" dirty="0">
                <a:solidFill>
                  <a:schemeClr val="tx1"/>
                </a:solidFill>
              </a:rPr>
              <a:t>に至らない</a:t>
            </a:r>
            <a:r>
              <a:rPr lang="ja-JP" altLang="en-US" sz="1600" spc="-100" dirty="0" smtClean="0">
                <a:solidFill>
                  <a:schemeClr val="tx1"/>
                </a:solidFill>
              </a:rPr>
              <a:t>高齢者増加、重度化予防推進により、結果として費用の効率化。</a:t>
            </a:r>
            <a:endParaRPr lang="ja-JP" altLang="en-US" sz="1600" spc="-100" dirty="0">
              <a:solidFill>
                <a:schemeClr val="tx1"/>
              </a:solidFill>
            </a:endParaRPr>
          </a:p>
        </p:txBody>
      </p:sp>
      <p:sp>
        <p:nvSpPr>
          <p:cNvPr id="13" name="角丸四角形 12"/>
          <p:cNvSpPr/>
          <p:nvPr/>
        </p:nvSpPr>
        <p:spPr>
          <a:xfrm>
            <a:off x="416494" y="2510881"/>
            <a:ext cx="3384000" cy="1782215"/>
          </a:xfrm>
          <a:prstGeom prst="roundRect">
            <a:avLst>
              <a:gd name="adj" fmla="val 9600"/>
            </a:avLst>
          </a:prstGeom>
          <a:ln/>
        </p:spPr>
        <p:style>
          <a:lnRef idx="2">
            <a:schemeClr val="accent1"/>
          </a:lnRef>
          <a:fillRef idx="1">
            <a:schemeClr val="lt1"/>
          </a:fillRef>
          <a:effectRef idx="0">
            <a:schemeClr val="accent1"/>
          </a:effectRef>
          <a:fontRef idx="minor">
            <a:schemeClr val="dk1"/>
          </a:fontRef>
        </p:style>
        <p:txBody>
          <a:bodyPr lIns="36000" tIns="72000" rIns="36000" bIns="0" rtlCol="0" anchor="b"/>
          <a:lstStyle/>
          <a:p>
            <a:pPr marL="179388" indent="-179388">
              <a:spcBef>
                <a:spcPts val="600"/>
              </a:spcBef>
            </a:pPr>
            <a:endParaRPr lang="en-US" altLang="ja-JP" sz="1600" spc="-100" dirty="0" smtClean="0"/>
          </a:p>
          <a:p>
            <a:pPr marL="179388" indent="-179388" algn="just">
              <a:spcBef>
                <a:spcPts val="600"/>
              </a:spcBef>
            </a:pPr>
            <a:r>
              <a:rPr lang="ja-JP" altLang="en-US" sz="1600" spc="-100" dirty="0" smtClean="0"/>
              <a:t>○市町村が</a:t>
            </a:r>
            <a:r>
              <a:rPr lang="ja-JP" altLang="ja-JP" sz="1600" spc="-100" dirty="0" smtClean="0"/>
              <a:t>基準</a:t>
            </a:r>
            <a:r>
              <a:rPr lang="ja-JP" altLang="en-US" sz="1600" spc="-100" dirty="0" smtClean="0"/>
              <a:t>・単価</a:t>
            </a:r>
            <a:r>
              <a:rPr lang="ja-JP" altLang="ja-JP" sz="1600" spc="-100" dirty="0" smtClean="0"/>
              <a:t>等を定める</a:t>
            </a:r>
            <a:r>
              <a:rPr lang="ja-JP" altLang="en-US" sz="1600" spc="-100" dirty="0" smtClean="0"/>
              <a:t>際の参考</a:t>
            </a:r>
            <a:r>
              <a:rPr lang="ja-JP" altLang="ja-JP" sz="1600" spc="-100" dirty="0" smtClean="0"/>
              <a:t>例を</a:t>
            </a:r>
            <a:r>
              <a:rPr lang="ja-JP" altLang="en-US" sz="1600" spc="-100" dirty="0"/>
              <a:t>提示</a:t>
            </a:r>
            <a:r>
              <a:rPr lang="ja-JP" altLang="en-US" sz="1600" spc="-100" dirty="0" smtClean="0"/>
              <a:t>。</a:t>
            </a:r>
            <a:endParaRPr lang="en-US" altLang="ja-JP" sz="1600" spc="-100" dirty="0" smtClean="0"/>
          </a:p>
          <a:p>
            <a:pPr marL="179388" indent="-179388" algn="just">
              <a:spcBef>
                <a:spcPts val="600"/>
              </a:spcBef>
            </a:pPr>
            <a:r>
              <a:rPr lang="ja-JP" altLang="en-US" sz="1600" spc="-100" dirty="0" smtClean="0">
                <a:solidFill>
                  <a:schemeClr val="tx1"/>
                </a:solidFill>
              </a:rPr>
              <a:t>○現行の</a:t>
            </a:r>
            <a:r>
              <a:rPr kumimoji="1" lang="ja-JP" altLang="en-US" sz="1600" spc="-100" dirty="0" smtClean="0">
                <a:solidFill>
                  <a:schemeClr val="tx1"/>
                </a:solidFill>
              </a:rPr>
              <a:t>訪問介護等に相当するサービスのほか、緩和した基準</a:t>
            </a:r>
            <a:r>
              <a:rPr lang="ja-JP" altLang="en-US" sz="1600" spc="-100" dirty="0">
                <a:solidFill>
                  <a:schemeClr val="tx1"/>
                </a:solidFill>
              </a:rPr>
              <a:t>の</a:t>
            </a:r>
            <a:r>
              <a:rPr kumimoji="1" lang="ja-JP" altLang="en-US" sz="1600" spc="-100" dirty="0" smtClean="0">
                <a:solidFill>
                  <a:schemeClr val="tx1"/>
                </a:solidFill>
              </a:rPr>
              <a:t>サービス、住民主体の支援等の多様なサービスを想定。</a:t>
            </a:r>
          </a:p>
        </p:txBody>
      </p:sp>
      <p:sp>
        <p:nvSpPr>
          <p:cNvPr id="15" name="角丸四角形 14"/>
          <p:cNvSpPr/>
          <p:nvPr/>
        </p:nvSpPr>
        <p:spPr>
          <a:xfrm>
            <a:off x="406545" y="4883944"/>
            <a:ext cx="3384000" cy="1809918"/>
          </a:xfrm>
          <a:prstGeom prst="roundRect">
            <a:avLst>
              <a:gd name="adj" fmla="val 5387"/>
            </a:avLst>
          </a:prstGeom>
          <a:ln/>
        </p:spPr>
        <p:style>
          <a:lnRef idx="2">
            <a:schemeClr val="accent1"/>
          </a:lnRef>
          <a:fillRef idx="1">
            <a:schemeClr val="lt1"/>
          </a:fillRef>
          <a:effectRef idx="0">
            <a:schemeClr val="accent1"/>
          </a:effectRef>
          <a:fontRef idx="minor">
            <a:schemeClr val="dk1"/>
          </a:fontRef>
        </p:style>
        <p:txBody>
          <a:bodyPr lIns="36000" tIns="72000" rIns="36000" bIns="0" rtlCol="0" anchor="b"/>
          <a:lstStyle/>
          <a:p>
            <a:endParaRPr lang="en-US" altLang="ja-JP" sz="1600" spc="-100" dirty="0" smtClean="0">
              <a:solidFill>
                <a:schemeClr val="tx1"/>
              </a:solidFill>
            </a:endParaRPr>
          </a:p>
          <a:p>
            <a:pPr marL="179388" indent="-179388" algn="just">
              <a:spcBef>
                <a:spcPts val="600"/>
              </a:spcBef>
            </a:pPr>
            <a:r>
              <a:rPr lang="ja-JP" altLang="en-US" sz="1600" spc="-100" dirty="0" smtClean="0">
                <a:solidFill>
                  <a:schemeClr val="tx1"/>
                </a:solidFill>
              </a:rPr>
              <a:t>○</a:t>
            </a:r>
            <a:r>
              <a:rPr lang="ja-JP" altLang="ja-JP" sz="1600" spc="-100" dirty="0" smtClean="0">
                <a:solidFill>
                  <a:schemeClr val="tx1"/>
                </a:solidFill>
              </a:rPr>
              <a:t>コーディネーターや協議体等</a:t>
            </a:r>
            <a:r>
              <a:rPr lang="ja-JP" altLang="ja-JP" sz="1600" spc="-100" dirty="0">
                <a:solidFill>
                  <a:schemeClr val="tx1"/>
                </a:solidFill>
              </a:rPr>
              <a:t>を</a:t>
            </a:r>
            <a:r>
              <a:rPr lang="ja-JP" altLang="ja-JP" sz="1600" spc="-100" dirty="0" smtClean="0">
                <a:solidFill>
                  <a:schemeClr val="tx1"/>
                </a:solidFill>
              </a:rPr>
              <a:t>通じ、地域</a:t>
            </a:r>
            <a:r>
              <a:rPr lang="ja-JP" altLang="ja-JP" sz="1600" spc="-100" dirty="0">
                <a:solidFill>
                  <a:schemeClr val="tx1"/>
                </a:solidFill>
              </a:rPr>
              <a:t>の</a:t>
            </a:r>
            <a:r>
              <a:rPr lang="ja-JP" altLang="ja-JP" sz="1600" spc="-100" dirty="0" smtClean="0">
                <a:solidFill>
                  <a:schemeClr val="tx1"/>
                </a:solidFill>
              </a:rPr>
              <a:t>支え合い体制づくり</a:t>
            </a:r>
            <a:r>
              <a:rPr lang="ja-JP" altLang="ja-JP" sz="1600" spc="-100" dirty="0">
                <a:solidFill>
                  <a:schemeClr val="tx1"/>
                </a:solidFill>
              </a:rPr>
              <a:t>を推進</a:t>
            </a:r>
            <a:r>
              <a:rPr lang="ja-JP" altLang="en-US" sz="1600" spc="-100" dirty="0" smtClean="0">
                <a:solidFill>
                  <a:schemeClr val="tx1"/>
                </a:solidFill>
              </a:rPr>
              <a:t>。</a:t>
            </a:r>
            <a:endParaRPr lang="en-US" altLang="ja-JP" sz="1600" spc="-100" dirty="0" smtClean="0">
              <a:solidFill>
                <a:schemeClr val="tx1"/>
              </a:solidFill>
            </a:endParaRPr>
          </a:p>
          <a:p>
            <a:pPr marL="179388" indent="-179388" algn="just">
              <a:spcBef>
                <a:spcPts val="600"/>
              </a:spcBef>
            </a:pPr>
            <a:r>
              <a:rPr lang="ja-JP" altLang="en-US" sz="1600" spc="-100" dirty="0" smtClean="0">
                <a:solidFill>
                  <a:schemeClr val="tx1"/>
                </a:solidFill>
              </a:rPr>
              <a:t>○担い手の知識・スキル</a:t>
            </a:r>
            <a:r>
              <a:rPr lang="ja-JP" altLang="en-US" sz="1600" spc="-100" dirty="0">
                <a:solidFill>
                  <a:schemeClr val="tx1"/>
                </a:solidFill>
              </a:rPr>
              <a:t>の</a:t>
            </a:r>
            <a:r>
              <a:rPr lang="ja-JP" altLang="en-US" sz="1600" spc="-100" dirty="0" smtClean="0">
                <a:solidFill>
                  <a:schemeClr val="tx1"/>
                </a:solidFill>
              </a:rPr>
              <a:t>向上のため、研修実施。</a:t>
            </a:r>
            <a:endParaRPr lang="en-US" altLang="ja-JP" sz="1600" spc="-100" dirty="0" smtClean="0">
              <a:solidFill>
                <a:schemeClr val="tx1"/>
              </a:solidFill>
            </a:endParaRPr>
          </a:p>
          <a:p>
            <a:pPr marL="179388" indent="-179388" algn="just">
              <a:spcBef>
                <a:spcPts val="600"/>
              </a:spcBef>
            </a:pPr>
            <a:r>
              <a:rPr lang="ja-JP" altLang="en-US" sz="1600" spc="-100" dirty="0" smtClean="0">
                <a:solidFill>
                  <a:schemeClr val="tx1"/>
                </a:solidFill>
              </a:rPr>
              <a:t>○市町村で行われているボランティア　ポイントも活用可能。</a:t>
            </a:r>
            <a:endParaRPr lang="en-US" altLang="ja-JP" sz="1600" spc="-100" dirty="0" smtClean="0">
              <a:solidFill>
                <a:schemeClr val="tx1"/>
              </a:solidFill>
            </a:endParaRPr>
          </a:p>
        </p:txBody>
      </p:sp>
      <p:sp>
        <p:nvSpPr>
          <p:cNvPr id="17" name="角丸四角形 16"/>
          <p:cNvSpPr/>
          <p:nvPr/>
        </p:nvSpPr>
        <p:spPr>
          <a:xfrm>
            <a:off x="4057882" y="4883943"/>
            <a:ext cx="2340000" cy="1809919"/>
          </a:xfrm>
          <a:prstGeom prst="roundRect">
            <a:avLst>
              <a:gd name="adj" fmla="val 9619"/>
            </a:avLst>
          </a:prstGeom>
          <a:ln/>
        </p:spPr>
        <p:style>
          <a:lnRef idx="2">
            <a:schemeClr val="accent1"/>
          </a:lnRef>
          <a:fillRef idx="1">
            <a:schemeClr val="lt1"/>
          </a:fillRef>
          <a:effectRef idx="0">
            <a:schemeClr val="accent1"/>
          </a:effectRef>
          <a:fontRef idx="minor">
            <a:schemeClr val="dk1"/>
          </a:fontRef>
        </p:style>
        <p:txBody>
          <a:bodyPr lIns="36000" tIns="72000" rIns="36000" bIns="0" rtlCol="0" anchor="b"/>
          <a:lstStyle/>
          <a:p>
            <a:pPr marL="179388" indent="-179388"/>
            <a:endParaRPr lang="en-US" altLang="ja-JP" sz="1600" spc="-100" dirty="0" smtClean="0">
              <a:solidFill>
                <a:schemeClr val="tx1"/>
              </a:solidFill>
            </a:endParaRPr>
          </a:p>
          <a:p>
            <a:pPr marL="179388" indent="-179388" algn="just"/>
            <a:r>
              <a:rPr lang="ja-JP" altLang="en-US" sz="1600" spc="-100" dirty="0" smtClean="0">
                <a:solidFill>
                  <a:schemeClr val="tx1"/>
                </a:solidFill>
              </a:rPr>
              <a:t>○</a:t>
            </a:r>
            <a:r>
              <a:rPr lang="ja-JP" altLang="ja-JP" sz="1600" spc="-100" dirty="0" smtClean="0"/>
              <a:t>一歩</a:t>
            </a:r>
            <a:r>
              <a:rPr lang="ja-JP" altLang="ja-JP" sz="1600" spc="-100" dirty="0"/>
              <a:t>進んだ</a:t>
            </a:r>
            <a:r>
              <a:rPr lang="ja-JP" altLang="ja-JP" sz="1600" spc="-100" dirty="0" smtClean="0"/>
              <a:t>ケアマネジメン</a:t>
            </a:r>
            <a:r>
              <a:rPr lang="ja-JP" altLang="en-US" sz="1600" spc="-100" dirty="0" smtClean="0"/>
              <a:t>ト</a:t>
            </a:r>
            <a:r>
              <a:rPr lang="ja-JP" altLang="en-US" sz="1600" spc="-100" dirty="0"/>
              <a:t>に</a:t>
            </a:r>
            <a:r>
              <a:rPr lang="ja-JP" altLang="en-US" sz="1600" spc="-100" dirty="0" smtClean="0"/>
              <a:t>向け、</a:t>
            </a:r>
            <a:r>
              <a:rPr lang="ja-JP" altLang="en-US" sz="1600" spc="-100" dirty="0" smtClean="0">
                <a:solidFill>
                  <a:schemeClr val="tx1"/>
                </a:solidFill>
              </a:rPr>
              <a:t>関係者の意識共有や、短期集中アプローチ</a:t>
            </a:r>
            <a:r>
              <a:rPr lang="ja-JP" altLang="en-US" sz="1600" spc="-100" dirty="0">
                <a:solidFill>
                  <a:schemeClr val="tx1"/>
                </a:solidFill>
              </a:rPr>
              <a:t>で</a:t>
            </a:r>
            <a:r>
              <a:rPr lang="ja-JP" altLang="en-US" sz="1600" spc="-100" dirty="0" smtClean="0">
                <a:solidFill>
                  <a:schemeClr val="tx1"/>
                </a:solidFill>
              </a:rPr>
              <a:t>自立につなげるケアマネジメントを推進。</a:t>
            </a:r>
            <a:endParaRPr lang="en-US" altLang="ja-JP" sz="1600" spc="-100" dirty="0" smtClean="0">
              <a:solidFill>
                <a:schemeClr val="tx1"/>
              </a:solidFill>
            </a:endParaRPr>
          </a:p>
          <a:p>
            <a:pPr marL="179388" indent="-179388" algn="just"/>
            <a:endParaRPr kumimoji="1" lang="ja-JP" altLang="en-US" sz="1600" spc="-100" dirty="0" smtClean="0">
              <a:solidFill>
                <a:schemeClr val="tx1"/>
              </a:solidFill>
            </a:endParaRPr>
          </a:p>
        </p:txBody>
      </p:sp>
      <p:sp>
        <p:nvSpPr>
          <p:cNvPr id="19" name="角丸四角形 18"/>
          <p:cNvSpPr/>
          <p:nvPr/>
        </p:nvSpPr>
        <p:spPr>
          <a:xfrm>
            <a:off x="4090788" y="2548505"/>
            <a:ext cx="2340000" cy="1744589"/>
          </a:xfrm>
          <a:prstGeom prst="roundRect">
            <a:avLst>
              <a:gd name="adj" fmla="val 11403"/>
            </a:avLst>
          </a:prstGeom>
          <a:ln/>
        </p:spPr>
        <p:style>
          <a:lnRef idx="2">
            <a:schemeClr val="accent1"/>
          </a:lnRef>
          <a:fillRef idx="1">
            <a:schemeClr val="lt1"/>
          </a:fillRef>
          <a:effectRef idx="0">
            <a:schemeClr val="accent1"/>
          </a:effectRef>
          <a:fontRef idx="minor">
            <a:schemeClr val="dk1"/>
          </a:fontRef>
        </p:style>
        <p:txBody>
          <a:bodyPr lIns="36000" tIns="72000" rIns="36000" bIns="0" rtlCol="0" anchor="b"/>
          <a:lstStyle/>
          <a:p>
            <a:endParaRPr lang="en-US" altLang="ja-JP" sz="1600" spc="-100" dirty="0" smtClean="0"/>
          </a:p>
          <a:p>
            <a:pPr marL="174625" indent="-174625" algn="just">
              <a:spcBef>
                <a:spcPts val="300"/>
              </a:spcBef>
            </a:pPr>
            <a:r>
              <a:rPr lang="ja-JP" altLang="en-US" sz="1600" spc="-100" dirty="0" smtClean="0"/>
              <a:t>○認定を受けずに、チェックリストにより、サービスを利用可能</a:t>
            </a:r>
            <a:r>
              <a:rPr lang="ja-JP" altLang="ja-JP" sz="1600" spc="-100" dirty="0" smtClean="0"/>
              <a:t>。</a:t>
            </a:r>
            <a:endParaRPr lang="en-US" altLang="ja-JP" sz="1600" spc="-100" dirty="0" smtClean="0"/>
          </a:p>
          <a:p>
            <a:pPr marL="174625" indent="-174625" algn="just">
              <a:spcBef>
                <a:spcPts val="300"/>
              </a:spcBef>
            </a:pPr>
            <a:r>
              <a:rPr lang="ja-JP" altLang="en-US" sz="1600" spc="-100" dirty="0" smtClean="0"/>
              <a:t>○ケアマネジメントで、</a:t>
            </a:r>
            <a:r>
              <a:rPr lang="ja-JP" altLang="ja-JP" sz="1600" spc="-100" dirty="0" smtClean="0"/>
              <a:t>利用者</a:t>
            </a:r>
            <a:r>
              <a:rPr lang="ja-JP" altLang="en-US" sz="1600" spc="-100" dirty="0" smtClean="0"/>
              <a:t>に</a:t>
            </a:r>
            <a:r>
              <a:rPr lang="ja-JP" altLang="ja-JP" sz="1600" spc="-100" dirty="0" smtClean="0"/>
              <a:t>適切な</a:t>
            </a:r>
            <a:r>
              <a:rPr lang="ja-JP" altLang="en-US" sz="1600" spc="-100" dirty="0" smtClean="0"/>
              <a:t>サービスを</a:t>
            </a:r>
            <a:r>
              <a:rPr lang="ja-JP" altLang="ja-JP" sz="1600" spc="-100" dirty="0" smtClean="0"/>
              <a:t>提供</a:t>
            </a:r>
            <a:r>
              <a:rPr lang="ja-JP" altLang="en-US" sz="1600" spc="-100" dirty="0" smtClean="0"/>
              <a:t>。</a:t>
            </a:r>
            <a:endParaRPr lang="ja-JP" altLang="ja-JP" sz="1600" spc="-100" dirty="0"/>
          </a:p>
        </p:txBody>
      </p:sp>
      <p:sp>
        <p:nvSpPr>
          <p:cNvPr id="21" name="角丸四角形 20"/>
          <p:cNvSpPr/>
          <p:nvPr/>
        </p:nvSpPr>
        <p:spPr>
          <a:xfrm>
            <a:off x="6681194" y="2510881"/>
            <a:ext cx="3096000" cy="2058715"/>
          </a:xfrm>
          <a:prstGeom prst="roundRect">
            <a:avLst>
              <a:gd name="adj" fmla="val 10360"/>
            </a:avLst>
          </a:prstGeom>
          <a:ln/>
        </p:spPr>
        <p:style>
          <a:lnRef idx="2">
            <a:schemeClr val="accent1"/>
          </a:lnRef>
          <a:fillRef idx="1">
            <a:schemeClr val="lt1"/>
          </a:fillRef>
          <a:effectRef idx="0">
            <a:schemeClr val="accent1"/>
          </a:effectRef>
          <a:fontRef idx="minor">
            <a:schemeClr val="dk1"/>
          </a:fontRef>
        </p:style>
        <p:txBody>
          <a:bodyPr lIns="36000" tIns="36000" rIns="36000" bIns="0" rtlCol="0" anchor="b"/>
          <a:lstStyle/>
          <a:p>
            <a:pPr marL="179388" indent="-179388" algn="just">
              <a:spcBef>
                <a:spcPts val="600"/>
              </a:spcBef>
            </a:pPr>
            <a:r>
              <a:rPr kumimoji="1" lang="ja-JP" altLang="en-US" sz="1600" spc="-100" dirty="0" smtClean="0">
                <a:solidFill>
                  <a:schemeClr val="tx1"/>
                </a:solidFill>
              </a:rPr>
              <a:t>○直接実施や委託のほか、指定事業者による実施や、事業者に対する補助による実施が可能。</a:t>
            </a:r>
            <a:endParaRPr kumimoji="1" lang="en-US" altLang="ja-JP" sz="1600" spc="-100" dirty="0" smtClean="0">
              <a:solidFill>
                <a:schemeClr val="tx1"/>
              </a:solidFill>
            </a:endParaRPr>
          </a:p>
          <a:p>
            <a:pPr marL="179388" indent="-179388" algn="just">
              <a:spcBef>
                <a:spcPts val="300"/>
              </a:spcBef>
            </a:pPr>
            <a:r>
              <a:rPr lang="ja-JP" altLang="en-US" sz="1600" spc="-100" dirty="0" smtClean="0">
                <a:solidFill>
                  <a:schemeClr val="tx1"/>
                </a:solidFill>
              </a:rPr>
              <a:t>○基準・単価等は、国の基準や単価の上限を踏まえ、設定。</a:t>
            </a:r>
            <a:endParaRPr lang="en-US" altLang="ja-JP" sz="1600" spc="-100" dirty="0" smtClean="0">
              <a:solidFill>
                <a:schemeClr val="tx1"/>
              </a:solidFill>
            </a:endParaRPr>
          </a:p>
          <a:p>
            <a:pPr marL="179388" indent="-179388" algn="just">
              <a:spcBef>
                <a:spcPts val="300"/>
              </a:spcBef>
            </a:pPr>
            <a:r>
              <a:rPr kumimoji="1" lang="ja-JP" altLang="en-US" sz="1600" spc="-100" dirty="0" smtClean="0">
                <a:solidFill>
                  <a:schemeClr val="tx1"/>
                </a:solidFill>
              </a:rPr>
              <a:t>○市町村の事業費の上限は、移行分をまかなえる</a:t>
            </a:r>
            <a:r>
              <a:rPr lang="ja-JP" altLang="en-US" sz="1600" spc="-100" dirty="0" smtClean="0">
                <a:solidFill>
                  <a:schemeClr val="tx1"/>
                </a:solidFill>
              </a:rPr>
              <a:t>よう設定</a:t>
            </a:r>
            <a:r>
              <a:rPr lang="ja-JP" altLang="en-US" sz="1600" spc="-100" dirty="0">
                <a:solidFill>
                  <a:schemeClr val="tx1"/>
                </a:solidFill>
              </a:rPr>
              <a:t>。</a:t>
            </a:r>
            <a:endParaRPr kumimoji="1" lang="ja-JP" altLang="en-US" sz="1600" spc="-100" dirty="0" smtClean="0">
              <a:solidFill>
                <a:schemeClr val="tx1"/>
              </a:solidFill>
            </a:endParaRPr>
          </a:p>
        </p:txBody>
      </p:sp>
      <p:sp>
        <p:nvSpPr>
          <p:cNvPr id="25" name="角丸四角形 24"/>
          <p:cNvSpPr/>
          <p:nvPr/>
        </p:nvSpPr>
        <p:spPr>
          <a:xfrm>
            <a:off x="6681192" y="4909690"/>
            <a:ext cx="3096000" cy="1784173"/>
          </a:xfrm>
          <a:prstGeom prst="roundRect">
            <a:avLst>
              <a:gd name="adj" fmla="val 11450"/>
            </a:avLst>
          </a:prstGeom>
          <a:ln/>
        </p:spPr>
        <p:style>
          <a:lnRef idx="2">
            <a:schemeClr val="accent1"/>
          </a:lnRef>
          <a:fillRef idx="1">
            <a:schemeClr val="lt1"/>
          </a:fillRef>
          <a:effectRef idx="0">
            <a:schemeClr val="accent1"/>
          </a:effectRef>
          <a:fontRef idx="minor">
            <a:schemeClr val="dk1"/>
          </a:fontRef>
        </p:style>
        <p:txBody>
          <a:bodyPr lIns="36000" tIns="72000" rIns="36000" bIns="0" rtlCol="0" anchor="b"/>
          <a:lstStyle/>
          <a:p>
            <a:pPr marL="174625" indent="-174625">
              <a:tabLst>
                <a:tab pos="174625" algn="l"/>
              </a:tabLst>
            </a:pPr>
            <a:endParaRPr lang="en-US" altLang="ja-JP" sz="1600" spc="-100" dirty="0" smtClean="0">
              <a:latin typeface="+mj-ea"/>
            </a:endParaRPr>
          </a:p>
          <a:p>
            <a:pPr marL="174625" indent="-174625" algn="just">
              <a:tabLst>
                <a:tab pos="174625" algn="l"/>
              </a:tabLst>
            </a:pPr>
            <a:r>
              <a:rPr lang="ja-JP" altLang="en-US" sz="1600" spc="-100" dirty="0" smtClean="0">
                <a:latin typeface="+mj-ea"/>
              </a:rPr>
              <a:t>○事業は</a:t>
            </a:r>
            <a:r>
              <a:rPr lang="en-US" altLang="ja-JP" sz="1600" spc="-100" dirty="0" smtClean="0">
                <a:latin typeface="+mj-ea"/>
              </a:rPr>
              <a:t>29</a:t>
            </a:r>
            <a:r>
              <a:rPr lang="ja-JP" altLang="ja-JP" sz="1600" spc="-100" dirty="0">
                <a:latin typeface="+mj-ea"/>
              </a:rPr>
              <a:t>年４月まで猶予</a:t>
            </a:r>
            <a:r>
              <a:rPr lang="ja-JP" altLang="en-US" sz="1600" spc="-100" dirty="0">
                <a:latin typeface="+mj-ea"/>
              </a:rPr>
              <a:t>可能</a:t>
            </a:r>
            <a:r>
              <a:rPr lang="ja-JP" altLang="en-US" sz="1600" spc="-100" dirty="0" smtClean="0">
                <a:latin typeface="+mj-ea"/>
              </a:rPr>
              <a:t>。</a:t>
            </a:r>
            <a:r>
              <a:rPr lang="ja-JP" altLang="ja-JP" sz="1600" spc="-100" dirty="0" smtClean="0">
                <a:latin typeface="+mj-ea"/>
              </a:rPr>
              <a:t>市町村</a:t>
            </a:r>
            <a:r>
              <a:rPr lang="ja-JP" altLang="en-US" sz="1600" spc="-100" dirty="0">
                <a:latin typeface="+mj-ea"/>
              </a:rPr>
              <a:t>は</a:t>
            </a:r>
            <a:r>
              <a:rPr lang="ja-JP" altLang="ja-JP" sz="1600" spc="-100" dirty="0" smtClean="0">
                <a:latin typeface="+mj-ea"/>
              </a:rPr>
              <a:t>、早期から総合</a:t>
            </a:r>
            <a:r>
              <a:rPr lang="ja-JP" altLang="ja-JP" sz="1600" spc="-100" dirty="0">
                <a:latin typeface="+mj-ea"/>
              </a:rPr>
              <a:t>事業に取り組</a:t>
            </a:r>
            <a:r>
              <a:rPr lang="ja-JP" altLang="en-US" sz="1600" spc="-100" dirty="0">
                <a:latin typeface="+mj-ea"/>
              </a:rPr>
              <a:t>む。</a:t>
            </a:r>
            <a:r>
              <a:rPr lang="ja-JP" altLang="ja-JP" sz="1600" spc="-100" dirty="0">
                <a:latin typeface="+mj-ea"/>
              </a:rPr>
              <a:t>一方で、受け皿の整備</a:t>
            </a:r>
            <a:r>
              <a:rPr lang="ja-JP" altLang="en-US" sz="1600" spc="-100" dirty="0" smtClean="0">
                <a:latin typeface="+mj-ea"/>
              </a:rPr>
              <a:t>等に</a:t>
            </a:r>
            <a:r>
              <a:rPr lang="ja-JP" altLang="ja-JP" sz="1600" spc="-100" dirty="0" smtClean="0">
                <a:latin typeface="+mj-ea"/>
              </a:rPr>
              <a:t>一定</a:t>
            </a:r>
            <a:r>
              <a:rPr lang="ja-JP" altLang="ja-JP" sz="1600" spc="-100" dirty="0">
                <a:latin typeface="+mj-ea"/>
              </a:rPr>
              <a:t>の時間を</a:t>
            </a:r>
            <a:r>
              <a:rPr lang="ja-JP" altLang="ja-JP" sz="1600" spc="-100" dirty="0" smtClean="0">
                <a:latin typeface="+mj-ea"/>
              </a:rPr>
              <a:t>かけ</a:t>
            </a:r>
            <a:r>
              <a:rPr lang="ja-JP" altLang="en-US" sz="1600" spc="-100" dirty="0" smtClean="0">
                <a:latin typeface="+mj-ea"/>
              </a:rPr>
              <a:t>る</a:t>
            </a:r>
            <a:r>
              <a:rPr lang="ja-JP" altLang="en-US" sz="1600" spc="-100" dirty="0">
                <a:latin typeface="+mj-ea"/>
              </a:rPr>
              <a:t>こと</a:t>
            </a:r>
            <a:r>
              <a:rPr lang="ja-JP" altLang="ja-JP" sz="1600" spc="-100" dirty="0">
                <a:latin typeface="+mj-ea"/>
              </a:rPr>
              <a:t>も選択肢</a:t>
            </a:r>
            <a:r>
              <a:rPr lang="ja-JP" altLang="ja-JP" sz="1600" spc="-100" dirty="0" smtClean="0">
                <a:latin typeface="+mj-ea"/>
              </a:rPr>
              <a:t>。</a:t>
            </a:r>
            <a:endParaRPr lang="en-US" altLang="ja-JP" sz="1600" spc="-100" dirty="0" smtClean="0">
              <a:latin typeface="+mj-ea"/>
            </a:endParaRPr>
          </a:p>
          <a:p>
            <a:pPr marL="174625" indent="-174625" algn="just">
              <a:spcBef>
                <a:spcPts val="600"/>
              </a:spcBef>
              <a:buNone/>
              <a:tabLst>
                <a:tab pos="174625" algn="l"/>
              </a:tabLst>
            </a:pPr>
            <a:r>
              <a:rPr lang="ja-JP" altLang="en-US" sz="1600" spc="-100" dirty="0" smtClean="0">
                <a:latin typeface="+mj-ea"/>
              </a:rPr>
              <a:t>○</a:t>
            </a:r>
            <a:r>
              <a:rPr lang="ja-JP" altLang="ja-JP" sz="1600" spc="-100" dirty="0" smtClean="0">
                <a:latin typeface="+mj-ea"/>
              </a:rPr>
              <a:t>エリアごと</a:t>
            </a:r>
            <a:r>
              <a:rPr lang="ja-JP" altLang="en-US" sz="1600" spc="-100" dirty="0" smtClean="0">
                <a:latin typeface="+mj-ea"/>
              </a:rPr>
              <a:t>など、段階的な実施も可。</a:t>
            </a:r>
            <a:endParaRPr kumimoji="1" lang="ja-JP" altLang="en-US" sz="1600" spc="-100" dirty="0" smtClean="0">
              <a:solidFill>
                <a:schemeClr val="tx1"/>
              </a:solidFill>
            </a:endParaRPr>
          </a:p>
        </p:txBody>
      </p:sp>
      <p:sp>
        <p:nvSpPr>
          <p:cNvPr id="2" name="テキスト ボックス 1"/>
          <p:cNvSpPr txBox="1"/>
          <p:nvPr/>
        </p:nvSpPr>
        <p:spPr>
          <a:xfrm>
            <a:off x="7905" y="2179069"/>
            <a:ext cx="430887" cy="2233720"/>
          </a:xfrm>
          <a:prstGeom prst="rect">
            <a:avLst/>
          </a:prstGeom>
          <a:noFill/>
        </p:spPr>
        <p:txBody>
          <a:bodyPr vert="eaVert" wrap="square" tIns="72000" bIns="36000" rtlCol="0">
            <a:spAutoFit/>
          </a:bodyPr>
          <a:lstStyle/>
          <a:p>
            <a:pPr algn="ctr"/>
            <a:r>
              <a:rPr lang="ja-JP" altLang="en-US" sz="1600" dirty="0" smtClean="0">
                <a:latin typeface="ＤＨＰ特太ゴシック体" panose="020B0500000000000000" pitchFamily="50" charset="-128"/>
                <a:ea typeface="ＤＨＰ特太ゴシック体" panose="020B0500000000000000" pitchFamily="50" charset="-128"/>
              </a:rPr>
              <a:t>事業</a:t>
            </a:r>
            <a:r>
              <a:rPr lang="ja-JP" altLang="en-US" sz="1600" dirty="0">
                <a:latin typeface="ＤＨＰ特太ゴシック体" panose="020B0500000000000000" pitchFamily="50" charset="-128"/>
                <a:ea typeface="ＤＨＰ特太ゴシック体" panose="020B0500000000000000" pitchFamily="50" charset="-128"/>
              </a:rPr>
              <a:t>の</a:t>
            </a:r>
            <a:r>
              <a:rPr lang="ja-JP" altLang="en-US" sz="1600" dirty="0" smtClean="0">
                <a:latin typeface="ＤＨＰ特太ゴシック体" panose="020B0500000000000000" pitchFamily="50" charset="-128"/>
                <a:ea typeface="ＤＨＰ特太ゴシック体" panose="020B0500000000000000" pitchFamily="50" charset="-128"/>
              </a:rPr>
              <a:t>具体的な内容</a:t>
            </a:r>
            <a:endParaRPr kumimoji="1" lang="ja-JP" altLang="en-US" sz="1600" dirty="0">
              <a:latin typeface="ＤＨＰ特太ゴシック体" panose="020B0500000000000000" pitchFamily="50" charset="-128"/>
              <a:ea typeface="ＤＨＰ特太ゴシック体" panose="020B0500000000000000" pitchFamily="50" charset="-128"/>
            </a:endParaRPr>
          </a:p>
        </p:txBody>
      </p:sp>
      <p:sp>
        <p:nvSpPr>
          <p:cNvPr id="27" name="テキスト ボックス 26"/>
          <p:cNvSpPr txBox="1"/>
          <p:nvPr/>
        </p:nvSpPr>
        <p:spPr>
          <a:xfrm>
            <a:off x="-14390" y="5085184"/>
            <a:ext cx="430887" cy="1298344"/>
          </a:xfrm>
          <a:prstGeom prst="rect">
            <a:avLst/>
          </a:prstGeom>
          <a:noFill/>
        </p:spPr>
        <p:txBody>
          <a:bodyPr vert="eaVert" wrap="square" tIns="72000" bIns="36000" rtlCol="0">
            <a:spAutoFit/>
          </a:bodyPr>
          <a:lstStyle/>
          <a:p>
            <a:pPr algn="ctr"/>
            <a:r>
              <a:rPr lang="ja-JP" altLang="en-US" sz="1600" dirty="0" smtClean="0">
                <a:latin typeface="ＤＨＰ特太ゴシック体" panose="020B0500000000000000" pitchFamily="50" charset="-128"/>
                <a:ea typeface="ＤＨＰ特太ゴシック体" panose="020B0500000000000000" pitchFamily="50" charset="-128"/>
              </a:rPr>
              <a:t>基盤整備</a:t>
            </a:r>
            <a:endParaRPr kumimoji="1" lang="ja-JP" altLang="en-US" sz="1600" dirty="0">
              <a:latin typeface="ＤＨＰ特太ゴシック体" panose="020B0500000000000000" pitchFamily="50" charset="-128"/>
              <a:ea typeface="ＤＨＰ特太ゴシック体" panose="020B0500000000000000" pitchFamily="50" charset="-128"/>
            </a:endParaRPr>
          </a:p>
        </p:txBody>
      </p:sp>
      <p:sp>
        <p:nvSpPr>
          <p:cNvPr id="23" name="スライド番号プレースホルダー 3"/>
          <p:cNvSpPr txBox="1">
            <a:spLocks/>
          </p:cNvSpPr>
          <p:nvPr/>
        </p:nvSpPr>
        <p:spPr>
          <a:xfrm>
            <a:off x="7610152" y="6511300"/>
            <a:ext cx="2311400" cy="365125"/>
          </a:xfrm>
          <a:prstGeom prst="rect">
            <a:avLst/>
          </a:prstGeom>
        </p:spPr>
        <p:txBody>
          <a:bodyPr vert="horz" lIns="91440" tIns="45720" rIns="91440" bIns="3600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dirty="0">
                <a:solidFill>
                  <a:schemeClr val="tx1"/>
                </a:solidFill>
                <a:latin typeface="HG丸ｺﾞｼｯｸM-PRO" panose="020F0600000000000000" pitchFamily="50" charset="-128"/>
                <a:ea typeface="HG丸ｺﾞｼｯｸM-PRO" panose="020F0600000000000000" pitchFamily="50" charset="-128"/>
              </a:rPr>
              <a:t>１</a:t>
            </a:r>
          </a:p>
        </p:txBody>
      </p:sp>
      <p:sp>
        <p:nvSpPr>
          <p:cNvPr id="28" name="正方形/長方形 27"/>
          <p:cNvSpPr/>
          <p:nvPr/>
        </p:nvSpPr>
        <p:spPr>
          <a:xfrm>
            <a:off x="296369" y="634640"/>
            <a:ext cx="4248805" cy="324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600" b="1" dirty="0" smtClean="0">
                <a:solidFill>
                  <a:schemeClr val="bg1"/>
                </a:solidFill>
              </a:rPr>
              <a:t>第１　総合事業に関する総則的な事項　</a:t>
            </a:r>
            <a:r>
              <a:rPr kumimoji="1" lang="ja-JP" altLang="en-US" sz="1200" b="1" dirty="0" smtClean="0">
                <a:solidFill>
                  <a:schemeClr val="bg1"/>
                </a:solidFill>
              </a:rPr>
              <a:t>　（Ｐ１～）</a:t>
            </a:r>
          </a:p>
        </p:txBody>
      </p:sp>
      <p:sp>
        <p:nvSpPr>
          <p:cNvPr id="29" name="正方形/長方形 28"/>
          <p:cNvSpPr/>
          <p:nvPr/>
        </p:nvSpPr>
        <p:spPr>
          <a:xfrm>
            <a:off x="416496" y="2271347"/>
            <a:ext cx="2692587" cy="324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600" b="1" spc="-100" dirty="0" smtClean="0">
                <a:solidFill>
                  <a:schemeClr val="bg1"/>
                </a:solidFill>
                <a:latin typeface="+mn-ea"/>
              </a:rPr>
              <a:t>第２　サービスの類型</a:t>
            </a:r>
            <a:r>
              <a:rPr lang="ja-JP" altLang="en-US" sz="1600" b="1" dirty="0">
                <a:solidFill>
                  <a:schemeClr val="bg1"/>
                </a:solidFill>
                <a:latin typeface="+mn-ea"/>
              </a:rPr>
              <a:t>　</a:t>
            </a:r>
            <a:r>
              <a:rPr lang="ja-JP" altLang="en-US" sz="1200" b="1" dirty="0" smtClean="0">
                <a:solidFill>
                  <a:schemeClr val="bg1"/>
                </a:solidFill>
                <a:latin typeface="+mn-ea"/>
              </a:rPr>
              <a:t>（Ｐ</a:t>
            </a:r>
            <a:r>
              <a:rPr lang="en-US" altLang="ja-JP" sz="1200" b="1" dirty="0" smtClean="0">
                <a:solidFill>
                  <a:schemeClr val="bg1"/>
                </a:solidFill>
                <a:latin typeface="+mn-ea"/>
              </a:rPr>
              <a:t>21</a:t>
            </a:r>
            <a:r>
              <a:rPr lang="ja-JP" altLang="en-US" sz="1200" b="1" dirty="0" smtClean="0">
                <a:solidFill>
                  <a:schemeClr val="bg1"/>
                </a:solidFill>
                <a:latin typeface="+mn-ea"/>
              </a:rPr>
              <a:t>～）</a:t>
            </a:r>
            <a:endParaRPr lang="ja-JP" altLang="en-US" sz="1600" b="1" dirty="0">
              <a:solidFill>
                <a:schemeClr val="bg1"/>
              </a:solidFill>
              <a:latin typeface="+mn-ea"/>
            </a:endParaRPr>
          </a:p>
        </p:txBody>
      </p:sp>
      <p:sp>
        <p:nvSpPr>
          <p:cNvPr id="30" name="正方形/長方形 29"/>
          <p:cNvSpPr/>
          <p:nvPr/>
        </p:nvSpPr>
        <p:spPr>
          <a:xfrm>
            <a:off x="416494" y="4468209"/>
            <a:ext cx="3374051" cy="559354"/>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400" b="1" spc="-100" dirty="0" smtClean="0">
                <a:solidFill>
                  <a:schemeClr val="bg1"/>
                </a:solidFill>
              </a:rPr>
              <a:t>第３　生活支援・介護予防サービスの充実</a:t>
            </a:r>
            <a:endParaRPr kumimoji="1" lang="en-US" altLang="ja-JP" sz="1400" b="1" spc="-100" dirty="0" smtClean="0">
              <a:solidFill>
                <a:schemeClr val="bg1"/>
              </a:solidFill>
            </a:endParaRPr>
          </a:p>
          <a:p>
            <a:pPr algn="r"/>
            <a:r>
              <a:rPr lang="ja-JP" altLang="en-US" sz="1200" b="1" spc="-100" dirty="0" smtClean="0">
                <a:solidFill>
                  <a:schemeClr val="bg1"/>
                </a:solidFill>
                <a:latin typeface="+mn-ea"/>
              </a:rPr>
              <a:t>（Ｐ</a:t>
            </a:r>
            <a:r>
              <a:rPr lang="en-US" altLang="ja-JP" sz="1200" b="1" spc="-100" dirty="0" smtClean="0">
                <a:solidFill>
                  <a:schemeClr val="bg1"/>
                </a:solidFill>
                <a:latin typeface="+mn-ea"/>
              </a:rPr>
              <a:t>28</a:t>
            </a:r>
            <a:r>
              <a:rPr lang="ja-JP" altLang="en-US" sz="1200" b="1" spc="-100" dirty="0" smtClean="0">
                <a:solidFill>
                  <a:schemeClr val="bg1"/>
                </a:solidFill>
                <a:latin typeface="+mn-ea"/>
              </a:rPr>
              <a:t>～）</a:t>
            </a:r>
            <a:endParaRPr kumimoji="1" lang="ja-JP" altLang="en-US" sz="1200" b="1" spc="-100" dirty="0" smtClean="0">
              <a:solidFill>
                <a:schemeClr val="bg1"/>
              </a:solidFill>
              <a:latin typeface="+mn-ea"/>
            </a:endParaRPr>
          </a:p>
        </p:txBody>
      </p:sp>
      <p:sp>
        <p:nvSpPr>
          <p:cNvPr id="31" name="正方形/長方形 30"/>
          <p:cNvSpPr/>
          <p:nvPr/>
        </p:nvSpPr>
        <p:spPr>
          <a:xfrm>
            <a:off x="4090788" y="2292617"/>
            <a:ext cx="2340000" cy="399715"/>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pPr>
              <a:lnSpc>
                <a:spcPts val="1400"/>
              </a:lnSpc>
            </a:pPr>
            <a:r>
              <a:rPr kumimoji="1" lang="ja-JP" altLang="en-US" sz="1600" b="1" spc="-150" dirty="0" smtClean="0">
                <a:solidFill>
                  <a:schemeClr val="bg1"/>
                </a:solidFill>
              </a:rPr>
              <a:t>第４　サービスの利用の流れ</a:t>
            </a:r>
            <a:endParaRPr kumimoji="1" lang="en-US" altLang="ja-JP" sz="1600" b="1" spc="-150" dirty="0" smtClean="0">
              <a:solidFill>
                <a:schemeClr val="bg1"/>
              </a:solidFill>
            </a:endParaRPr>
          </a:p>
          <a:p>
            <a:pPr>
              <a:lnSpc>
                <a:spcPts val="1400"/>
              </a:lnSpc>
            </a:pPr>
            <a:r>
              <a:rPr lang="ja-JP" altLang="en-US" sz="1600" b="1" spc="-150" dirty="0">
                <a:solidFill>
                  <a:schemeClr val="bg1"/>
                </a:solidFill>
                <a:latin typeface="+mn-ea"/>
              </a:rPr>
              <a:t>　</a:t>
            </a:r>
            <a:r>
              <a:rPr lang="ja-JP" altLang="en-US" sz="1600" b="1" spc="-150" dirty="0" smtClean="0">
                <a:solidFill>
                  <a:schemeClr val="bg1"/>
                </a:solidFill>
                <a:latin typeface="+mn-ea"/>
              </a:rPr>
              <a:t>　　　　　　　　　　　　　　</a:t>
            </a:r>
            <a:r>
              <a:rPr kumimoji="1" lang="ja-JP" altLang="en-US" sz="1200" b="1" spc="-150" dirty="0" smtClean="0">
                <a:solidFill>
                  <a:schemeClr val="bg1"/>
                </a:solidFill>
                <a:latin typeface="+mn-ea"/>
              </a:rPr>
              <a:t>（Ｐ</a:t>
            </a:r>
            <a:r>
              <a:rPr kumimoji="1" lang="en-US" altLang="ja-JP" sz="1200" b="1" spc="-150" dirty="0" smtClean="0">
                <a:solidFill>
                  <a:schemeClr val="bg1"/>
                </a:solidFill>
                <a:latin typeface="+mn-ea"/>
              </a:rPr>
              <a:t>55</a:t>
            </a:r>
            <a:r>
              <a:rPr kumimoji="1" lang="ja-JP" altLang="en-US" sz="1200" b="1" spc="-150" dirty="0" smtClean="0">
                <a:solidFill>
                  <a:schemeClr val="bg1"/>
                </a:solidFill>
                <a:latin typeface="+mn-ea"/>
              </a:rPr>
              <a:t>～）</a:t>
            </a:r>
            <a:endParaRPr kumimoji="1" lang="ja-JP" altLang="en-US" sz="1600" b="1" spc="-150" dirty="0" smtClean="0">
              <a:solidFill>
                <a:schemeClr val="bg1"/>
              </a:solidFill>
              <a:latin typeface="+mn-ea"/>
            </a:endParaRPr>
          </a:p>
        </p:txBody>
      </p:sp>
      <p:sp>
        <p:nvSpPr>
          <p:cNvPr id="32" name="正方形/長方形 31"/>
          <p:cNvSpPr/>
          <p:nvPr/>
        </p:nvSpPr>
        <p:spPr>
          <a:xfrm>
            <a:off x="4057882" y="4482064"/>
            <a:ext cx="2340000" cy="564887"/>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pPr algn="dist"/>
            <a:r>
              <a:rPr kumimoji="1" lang="ja-JP" altLang="en-US" sz="1300" b="1" spc="-150" dirty="0" smtClean="0">
                <a:solidFill>
                  <a:schemeClr val="bg1"/>
                </a:solidFill>
              </a:rPr>
              <a:t>第５　関係者間の意識共有と</a:t>
            </a:r>
            <a:endParaRPr kumimoji="1" lang="en-US" altLang="ja-JP" sz="1300" b="1" spc="-150" dirty="0" smtClean="0">
              <a:solidFill>
                <a:schemeClr val="bg1"/>
              </a:solidFill>
            </a:endParaRPr>
          </a:p>
          <a:p>
            <a:pPr algn="dist"/>
            <a:r>
              <a:rPr kumimoji="1" lang="ja-JP" altLang="en-US" sz="1300" b="1" spc="-150" dirty="0" smtClean="0">
                <a:solidFill>
                  <a:schemeClr val="bg1"/>
                </a:solidFill>
              </a:rPr>
              <a:t>介護予防ｹｱﾏﾈｼﾞﾒﾝﾄ</a:t>
            </a:r>
            <a:r>
              <a:rPr lang="ja-JP" altLang="en-US" sz="1200" b="1" spc="-100" dirty="0" smtClean="0">
                <a:solidFill>
                  <a:schemeClr val="bg1"/>
                </a:solidFill>
                <a:latin typeface="+mn-ea"/>
              </a:rPr>
              <a:t>（Ｐ</a:t>
            </a:r>
            <a:r>
              <a:rPr lang="en-US" altLang="ja-JP" sz="1200" b="1" spc="-100" dirty="0" smtClean="0">
                <a:solidFill>
                  <a:schemeClr val="bg1"/>
                </a:solidFill>
                <a:latin typeface="+mn-ea"/>
              </a:rPr>
              <a:t>73</a:t>
            </a:r>
            <a:r>
              <a:rPr lang="ja-JP" altLang="en-US" sz="1200" b="1" spc="-100" dirty="0" smtClean="0">
                <a:solidFill>
                  <a:schemeClr val="bg1"/>
                </a:solidFill>
                <a:latin typeface="+mn-ea"/>
              </a:rPr>
              <a:t>～</a:t>
            </a:r>
            <a:r>
              <a:rPr lang="ja-JP" altLang="en-US" sz="1200" b="1" spc="-100" dirty="0">
                <a:solidFill>
                  <a:schemeClr val="bg1"/>
                </a:solidFill>
                <a:latin typeface="+mn-ea"/>
              </a:rPr>
              <a:t>）</a:t>
            </a:r>
          </a:p>
        </p:txBody>
      </p:sp>
      <p:sp>
        <p:nvSpPr>
          <p:cNvPr id="7" name="右矢印 6"/>
          <p:cNvSpPr/>
          <p:nvPr/>
        </p:nvSpPr>
        <p:spPr>
          <a:xfrm rot="16200000">
            <a:off x="3688459" y="3720480"/>
            <a:ext cx="474216" cy="1186137"/>
          </a:xfrm>
          <a:prstGeom prst="rightArrow">
            <a:avLst>
              <a:gd name="adj1" fmla="val 45106"/>
              <a:gd name="adj2" fmla="val 65304"/>
            </a:avLst>
          </a:prstGeom>
          <a:ln/>
        </p:spPr>
        <p:style>
          <a:lnRef idx="0">
            <a:schemeClr val="accent1"/>
          </a:lnRef>
          <a:fillRef idx="3">
            <a:schemeClr val="accent1"/>
          </a:fillRef>
          <a:effectRef idx="3">
            <a:schemeClr val="accent1"/>
          </a:effectRef>
          <a:fontRef idx="minor">
            <a:schemeClr val="lt1"/>
          </a:fontRef>
        </p:style>
        <p:txBody>
          <a:bodyPr tIns="72000" bIns="36000" rtlCol="0" anchor="b"/>
          <a:lstStyle/>
          <a:p>
            <a:pPr algn="ctr"/>
            <a:endParaRPr kumimoji="1" lang="ja-JP" altLang="en-US" sz="1600" spc="-100" dirty="0" smtClean="0">
              <a:solidFill>
                <a:schemeClr val="tx1"/>
              </a:solidFill>
            </a:endParaRPr>
          </a:p>
        </p:txBody>
      </p:sp>
      <p:sp>
        <p:nvSpPr>
          <p:cNvPr id="33" name="正方形/長方形 32"/>
          <p:cNvSpPr/>
          <p:nvPr/>
        </p:nvSpPr>
        <p:spPr>
          <a:xfrm>
            <a:off x="6681192" y="2271488"/>
            <a:ext cx="3096000" cy="420844"/>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pPr>
              <a:lnSpc>
                <a:spcPts val="1600"/>
              </a:lnSpc>
            </a:pPr>
            <a:r>
              <a:rPr kumimoji="1" lang="ja-JP" altLang="en-US" sz="1600" b="1" spc="-100" dirty="0" smtClean="0">
                <a:solidFill>
                  <a:schemeClr val="bg1"/>
                </a:solidFill>
                <a:latin typeface="+mn-ea"/>
              </a:rPr>
              <a:t>第６</a:t>
            </a:r>
            <a:r>
              <a:rPr lang="ja-JP" altLang="en-US" sz="1600" b="1" spc="-100" dirty="0">
                <a:solidFill>
                  <a:schemeClr val="bg1"/>
                </a:solidFill>
                <a:latin typeface="+mn-ea"/>
              </a:rPr>
              <a:t>　</a:t>
            </a:r>
            <a:r>
              <a:rPr lang="ja-JP" altLang="en-US" sz="1600" b="1" spc="-100" dirty="0" smtClean="0">
                <a:solidFill>
                  <a:schemeClr val="bg1"/>
                </a:solidFill>
                <a:latin typeface="+mn-ea"/>
              </a:rPr>
              <a:t>総合事業の制度的</a:t>
            </a:r>
            <a:r>
              <a:rPr lang="ja-JP" altLang="en-US" sz="1600" b="1" spc="-100" dirty="0">
                <a:solidFill>
                  <a:schemeClr val="bg1"/>
                </a:solidFill>
                <a:latin typeface="+mn-ea"/>
              </a:rPr>
              <a:t>な</a:t>
            </a:r>
            <a:r>
              <a:rPr lang="ja-JP" altLang="en-US" sz="1600" b="1" spc="-100" dirty="0" smtClean="0">
                <a:solidFill>
                  <a:schemeClr val="bg1"/>
                </a:solidFill>
                <a:latin typeface="+mn-ea"/>
              </a:rPr>
              <a:t>枠組み</a:t>
            </a:r>
            <a:endParaRPr lang="en-US" altLang="ja-JP" sz="1600" b="1" spc="-100" dirty="0" smtClean="0">
              <a:solidFill>
                <a:schemeClr val="bg1"/>
              </a:solidFill>
              <a:latin typeface="+mn-ea"/>
            </a:endParaRPr>
          </a:p>
          <a:p>
            <a:pPr>
              <a:lnSpc>
                <a:spcPts val="1600"/>
              </a:lnSpc>
            </a:pPr>
            <a:r>
              <a:rPr lang="ja-JP" altLang="en-US" sz="1600" b="1" spc="-100" dirty="0">
                <a:solidFill>
                  <a:schemeClr val="bg1"/>
                </a:solidFill>
                <a:latin typeface="+mn-ea"/>
              </a:rPr>
              <a:t>　</a:t>
            </a:r>
            <a:r>
              <a:rPr lang="ja-JP" altLang="en-US" sz="1600" b="1" spc="-100" dirty="0" smtClean="0">
                <a:solidFill>
                  <a:schemeClr val="bg1"/>
                </a:solidFill>
                <a:latin typeface="+mn-ea"/>
              </a:rPr>
              <a:t>　　　　　　　　　　　　　　　　　　</a:t>
            </a:r>
            <a:r>
              <a:rPr lang="ja-JP" altLang="en-US" sz="1200" b="1" spc="-100" dirty="0" smtClean="0">
                <a:solidFill>
                  <a:schemeClr val="bg1"/>
                </a:solidFill>
                <a:latin typeface="+mn-ea"/>
              </a:rPr>
              <a:t>（Ｐ</a:t>
            </a:r>
            <a:r>
              <a:rPr lang="en-US" altLang="ja-JP" sz="1200" b="1" spc="-100" dirty="0" smtClean="0">
                <a:solidFill>
                  <a:schemeClr val="bg1"/>
                </a:solidFill>
                <a:latin typeface="+mn-ea"/>
              </a:rPr>
              <a:t>91</a:t>
            </a:r>
            <a:r>
              <a:rPr lang="ja-JP" altLang="en-US" sz="1200" b="1" spc="-100" dirty="0" smtClean="0">
                <a:solidFill>
                  <a:schemeClr val="bg1"/>
                </a:solidFill>
                <a:latin typeface="+mn-ea"/>
              </a:rPr>
              <a:t>～）</a:t>
            </a:r>
            <a:r>
              <a:rPr lang="ja-JP" altLang="en-US" sz="1200" b="1" spc="-100" dirty="0">
                <a:solidFill>
                  <a:schemeClr val="bg1"/>
                </a:solidFill>
                <a:latin typeface="+mn-ea"/>
              </a:rPr>
              <a:t>　</a:t>
            </a:r>
            <a:endParaRPr lang="ja-JP" altLang="en-US" sz="1600" b="1" spc="-100" dirty="0">
              <a:solidFill>
                <a:schemeClr val="bg1"/>
              </a:solidFill>
              <a:latin typeface="+mn-ea"/>
            </a:endParaRPr>
          </a:p>
        </p:txBody>
      </p:sp>
      <p:sp>
        <p:nvSpPr>
          <p:cNvPr id="34" name="正方形/長方形 33"/>
          <p:cNvSpPr/>
          <p:nvPr/>
        </p:nvSpPr>
        <p:spPr>
          <a:xfrm>
            <a:off x="6681193" y="4593127"/>
            <a:ext cx="3095999" cy="434435"/>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pPr>
              <a:lnSpc>
                <a:spcPts val="1600"/>
              </a:lnSpc>
            </a:pPr>
            <a:r>
              <a:rPr kumimoji="1" lang="ja-JP" altLang="en-US" sz="1600" b="1" spc="-100" dirty="0" smtClean="0">
                <a:solidFill>
                  <a:schemeClr val="bg1"/>
                </a:solidFill>
              </a:rPr>
              <a:t>第７　円滑な事業への移行・実施</a:t>
            </a:r>
            <a:r>
              <a:rPr lang="ja-JP" altLang="en-US" sz="1600" b="1" spc="-100" dirty="0">
                <a:solidFill>
                  <a:schemeClr val="bg1"/>
                </a:solidFill>
                <a:latin typeface="+mn-ea"/>
              </a:rPr>
              <a:t>　</a:t>
            </a:r>
            <a:endParaRPr lang="en-US" altLang="ja-JP" sz="1600" b="1" spc="-100" dirty="0" smtClean="0">
              <a:solidFill>
                <a:schemeClr val="bg1"/>
              </a:solidFill>
              <a:latin typeface="+mn-ea"/>
            </a:endParaRPr>
          </a:p>
          <a:p>
            <a:pPr>
              <a:lnSpc>
                <a:spcPts val="1600"/>
              </a:lnSpc>
            </a:pPr>
            <a:r>
              <a:rPr lang="ja-JP" altLang="en-US" sz="1600" b="1" spc="-100" dirty="0">
                <a:solidFill>
                  <a:schemeClr val="bg1"/>
                </a:solidFill>
                <a:latin typeface="+mn-ea"/>
              </a:rPr>
              <a:t>　</a:t>
            </a:r>
            <a:r>
              <a:rPr lang="ja-JP" altLang="en-US" sz="1600" b="1" spc="-100" dirty="0" smtClean="0">
                <a:solidFill>
                  <a:schemeClr val="bg1"/>
                </a:solidFill>
                <a:latin typeface="+mn-ea"/>
              </a:rPr>
              <a:t>　　　　　　　　　　　　　　　　　　</a:t>
            </a:r>
            <a:r>
              <a:rPr lang="ja-JP" altLang="en-US" sz="1200" b="1" spc="-100" dirty="0" smtClean="0">
                <a:solidFill>
                  <a:schemeClr val="bg1"/>
                </a:solidFill>
                <a:latin typeface="+mn-ea"/>
              </a:rPr>
              <a:t>（Ｐ</a:t>
            </a:r>
            <a:r>
              <a:rPr lang="en-US" altLang="ja-JP" sz="1200" b="1" spc="-100" dirty="0" smtClean="0">
                <a:solidFill>
                  <a:schemeClr val="bg1"/>
                </a:solidFill>
                <a:latin typeface="+mn-ea"/>
              </a:rPr>
              <a:t>128</a:t>
            </a:r>
            <a:r>
              <a:rPr lang="ja-JP" altLang="en-US" sz="1200" b="1" spc="-100" dirty="0" smtClean="0">
                <a:solidFill>
                  <a:schemeClr val="bg1"/>
                </a:solidFill>
                <a:latin typeface="+mn-ea"/>
              </a:rPr>
              <a:t>～</a:t>
            </a:r>
            <a:r>
              <a:rPr lang="ja-JP" altLang="en-US" sz="1200" b="1" spc="-100" dirty="0">
                <a:solidFill>
                  <a:schemeClr val="bg1"/>
                </a:solidFill>
                <a:latin typeface="+mn-ea"/>
              </a:rPr>
              <a:t>）　</a:t>
            </a:r>
            <a:endParaRPr lang="ja-JP" altLang="en-US" sz="1600" b="1" spc="-100" dirty="0">
              <a:solidFill>
                <a:schemeClr val="bg1"/>
              </a:solidFill>
              <a:latin typeface="+mn-ea"/>
            </a:endParaRPr>
          </a:p>
        </p:txBody>
      </p:sp>
      <p:sp>
        <p:nvSpPr>
          <p:cNvPr id="26" name="正方形/長方形 25"/>
          <p:cNvSpPr/>
          <p:nvPr/>
        </p:nvSpPr>
        <p:spPr>
          <a:xfrm rot="5400000">
            <a:off x="40650" y="-40650"/>
            <a:ext cx="2880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ＭＳ ゴシック" panose="020B0609070205080204" pitchFamily="49" charset="-128"/>
                <a:ea typeface="ＭＳ ゴシック" panose="020B0609070205080204" pitchFamily="49" charset="-128"/>
              </a:rPr>
              <a:t>6</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315173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47" name="Rectangle 19"/>
          <p:cNvSpPr>
            <a:spLocks noChangeArrowheads="1"/>
          </p:cNvSpPr>
          <p:nvPr/>
        </p:nvSpPr>
        <p:spPr bwMode="auto">
          <a:xfrm>
            <a:off x="4241128" y="3812785"/>
            <a:ext cx="879743" cy="577056"/>
          </a:xfrm>
          <a:prstGeom prst="rect">
            <a:avLst/>
          </a:prstGeom>
          <a:pattFill prst="pct50">
            <a:fgClr>
              <a:srgbClr val="9999FF"/>
            </a:fgClr>
            <a:bgClr>
              <a:schemeClr val="bg1"/>
            </a:bgClr>
          </a:pattFill>
          <a:ln w="25400">
            <a:solidFill>
              <a:schemeClr val="tx1"/>
            </a:solidFill>
            <a:miter lim="800000"/>
            <a:headEnd/>
            <a:tailEnd/>
          </a:ln>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48170" name="Line 45"/>
          <p:cNvSpPr>
            <a:spLocks noChangeShapeType="1"/>
          </p:cNvSpPr>
          <p:nvPr/>
        </p:nvSpPr>
        <p:spPr bwMode="auto">
          <a:xfrm>
            <a:off x="4029341" y="4107590"/>
            <a:ext cx="180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30" name="Rectangle 2"/>
          <p:cNvSpPr>
            <a:spLocks noChangeArrowheads="1"/>
          </p:cNvSpPr>
          <p:nvPr/>
        </p:nvSpPr>
        <p:spPr bwMode="auto">
          <a:xfrm>
            <a:off x="112122" y="2895741"/>
            <a:ext cx="462927" cy="1080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92065" tIns="46034" rIns="92065" bIns="46034">
            <a:spAutoFit/>
          </a:bodyPr>
          <a:lstStyle/>
          <a:p>
            <a:pPr defTabSz="760413" fontAlgn="base">
              <a:spcBef>
                <a:spcPct val="0"/>
              </a:spcBef>
              <a:spcAft>
                <a:spcPct val="0"/>
              </a:spcAft>
            </a:pPr>
            <a:r>
              <a:rPr lang="ja-JP" altLang="en-US" b="1" dirty="0">
                <a:solidFill>
                  <a:srgbClr val="000000"/>
                </a:solidFill>
                <a:latin typeface="Times New Roman" pitchFamily="18" charset="0"/>
              </a:rPr>
              <a:t>利　用　者</a:t>
            </a:r>
          </a:p>
        </p:txBody>
      </p:sp>
      <p:sp>
        <p:nvSpPr>
          <p:cNvPr id="48131" name="Rectangle 3"/>
          <p:cNvSpPr>
            <a:spLocks noChangeArrowheads="1"/>
          </p:cNvSpPr>
          <p:nvPr/>
        </p:nvSpPr>
        <p:spPr bwMode="auto">
          <a:xfrm>
            <a:off x="119166" y="2855918"/>
            <a:ext cx="444714" cy="1171575"/>
          </a:xfrm>
          <a:prstGeom prst="rect">
            <a:avLst/>
          </a:prstGeom>
          <a:noFill/>
          <a:ln w="47625" cmpd="thinThick">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48132" name="Rectangle 4"/>
          <p:cNvSpPr>
            <a:spLocks noChangeArrowheads="1"/>
          </p:cNvSpPr>
          <p:nvPr/>
        </p:nvSpPr>
        <p:spPr bwMode="auto">
          <a:xfrm>
            <a:off x="799565" y="2466403"/>
            <a:ext cx="432149" cy="1869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92065" tIns="46034" rIns="92065" bIns="46034">
            <a:spAutoFit/>
          </a:bodyPr>
          <a:lstStyle/>
          <a:p>
            <a:pPr defTabSz="760413" fontAlgn="base">
              <a:spcBef>
                <a:spcPct val="0"/>
              </a:spcBef>
              <a:spcAft>
                <a:spcPct val="0"/>
              </a:spcAft>
            </a:pPr>
            <a:r>
              <a:rPr lang="ja-JP" altLang="en-US" sz="1600" b="1" dirty="0" smtClean="0">
                <a:solidFill>
                  <a:srgbClr val="000000"/>
                </a:solidFill>
                <a:latin typeface="Times New Roman" pitchFamily="18" charset="0"/>
              </a:rPr>
              <a:t>市町村の窓口に相談</a:t>
            </a:r>
            <a:endParaRPr lang="ja-JP" altLang="en-US" sz="1600" b="1" dirty="0">
              <a:solidFill>
                <a:srgbClr val="000000"/>
              </a:solidFill>
              <a:latin typeface="Times New Roman" pitchFamily="18" charset="0"/>
            </a:endParaRPr>
          </a:p>
        </p:txBody>
      </p:sp>
      <p:sp>
        <p:nvSpPr>
          <p:cNvPr id="48133" name="Rectangle 5"/>
          <p:cNvSpPr>
            <a:spLocks noChangeArrowheads="1"/>
          </p:cNvSpPr>
          <p:nvPr/>
        </p:nvSpPr>
        <p:spPr bwMode="auto">
          <a:xfrm>
            <a:off x="837872" y="2377810"/>
            <a:ext cx="317654" cy="208306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eaVert"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48134" name="Line 6"/>
          <p:cNvSpPr>
            <a:spLocks noChangeShapeType="1"/>
          </p:cNvSpPr>
          <p:nvPr/>
        </p:nvSpPr>
        <p:spPr bwMode="auto">
          <a:xfrm>
            <a:off x="589343" y="3441704"/>
            <a:ext cx="248563" cy="3"/>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46" name="Line 18"/>
          <p:cNvSpPr>
            <a:spLocks noChangeShapeType="1"/>
          </p:cNvSpPr>
          <p:nvPr/>
        </p:nvSpPr>
        <p:spPr bwMode="auto">
          <a:xfrm flipV="1">
            <a:off x="2159512" y="2264172"/>
            <a:ext cx="230541"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48" name="Rectangle 20"/>
          <p:cNvSpPr>
            <a:spLocks noChangeArrowheads="1"/>
          </p:cNvSpPr>
          <p:nvPr/>
        </p:nvSpPr>
        <p:spPr bwMode="auto">
          <a:xfrm>
            <a:off x="4269340" y="3845663"/>
            <a:ext cx="980402" cy="523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65" tIns="46034" rIns="92065" bIns="46034">
            <a:spAutoFit/>
          </a:bodyPr>
          <a:lstStyle/>
          <a:p>
            <a:pPr defTabSz="760413" fontAlgn="base">
              <a:spcBef>
                <a:spcPct val="0"/>
              </a:spcBef>
              <a:spcAft>
                <a:spcPct val="0"/>
              </a:spcAft>
            </a:pPr>
            <a:r>
              <a:rPr lang="ja-JP" altLang="en-US" sz="1400" b="1" dirty="0">
                <a:solidFill>
                  <a:srgbClr val="000000"/>
                </a:solidFill>
                <a:latin typeface="Times New Roman" pitchFamily="18" charset="0"/>
              </a:rPr>
              <a:t>要支援１</a:t>
            </a:r>
          </a:p>
          <a:p>
            <a:pPr defTabSz="760413" fontAlgn="base">
              <a:spcBef>
                <a:spcPct val="0"/>
              </a:spcBef>
              <a:spcAft>
                <a:spcPct val="0"/>
              </a:spcAft>
            </a:pPr>
            <a:r>
              <a:rPr lang="ja-JP" altLang="en-US" sz="1400" b="1" dirty="0">
                <a:solidFill>
                  <a:srgbClr val="000000"/>
                </a:solidFill>
                <a:latin typeface="Times New Roman" pitchFamily="18" charset="0"/>
              </a:rPr>
              <a:t>要支援２</a:t>
            </a:r>
          </a:p>
        </p:txBody>
      </p:sp>
      <p:sp>
        <p:nvSpPr>
          <p:cNvPr id="48149" name="Rectangle 21"/>
          <p:cNvSpPr>
            <a:spLocks noChangeArrowheads="1"/>
          </p:cNvSpPr>
          <p:nvPr/>
        </p:nvSpPr>
        <p:spPr bwMode="auto">
          <a:xfrm>
            <a:off x="4045984" y="3084716"/>
            <a:ext cx="185993" cy="462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5" tIns="46034" rIns="92065" bIns="46034">
            <a:spAutoFit/>
          </a:bodyPr>
          <a:lstStyle/>
          <a:p>
            <a:pPr defTabSz="760413" fontAlgn="base">
              <a:spcBef>
                <a:spcPct val="0"/>
              </a:spcBef>
              <a:spcAft>
                <a:spcPct val="0"/>
              </a:spcAft>
            </a:pPr>
            <a:endParaRPr lang="ja-JP" altLang="ja-JP" sz="2400">
              <a:solidFill>
                <a:srgbClr val="000000"/>
              </a:solidFill>
              <a:latin typeface="Times New Roman" pitchFamily="18" charset="0"/>
            </a:endParaRPr>
          </a:p>
        </p:txBody>
      </p:sp>
      <p:sp>
        <p:nvSpPr>
          <p:cNvPr id="48151" name="Line 23"/>
          <p:cNvSpPr>
            <a:spLocks noChangeShapeType="1"/>
          </p:cNvSpPr>
          <p:nvPr/>
        </p:nvSpPr>
        <p:spPr bwMode="auto">
          <a:xfrm flipH="1">
            <a:off x="4003219" y="1183779"/>
            <a:ext cx="0" cy="396000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52" name="Rectangle 24"/>
          <p:cNvSpPr>
            <a:spLocks noChangeArrowheads="1"/>
          </p:cNvSpPr>
          <p:nvPr/>
        </p:nvSpPr>
        <p:spPr bwMode="auto">
          <a:xfrm>
            <a:off x="6425875" y="559802"/>
            <a:ext cx="3024000" cy="847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2065" tIns="46034" rIns="92065" bIns="46034">
            <a:spAutoFit/>
          </a:bodyPr>
          <a:lstStyle/>
          <a:p>
            <a:pPr defTabSz="760413" fontAlgn="base">
              <a:spcBef>
                <a:spcPct val="0"/>
              </a:spcBef>
              <a:spcAft>
                <a:spcPct val="0"/>
              </a:spcAft>
            </a:pPr>
            <a:r>
              <a:rPr lang="en-US" altLang="ja-JP" sz="1200" b="1">
                <a:solidFill>
                  <a:srgbClr val="000000"/>
                </a:solidFill>
                <a:latin typeface="Times New Roman" pitchFamily="18" charset="0"/>
              </a:rPr>
              <a:t>○</a:t>
            </a:r>
            <a:r>
              <a:rPr lang="ja-JP" altLang="en-US" sz="1200" b="1">
                <a:solidFill>
                  <a:srgbClr val="000000"/>
                </a:solidFill>
                <a:latin typeface="Times New Roman" pitchFamily="18" charset="0"/>
              </a:rPr>
              <a:t>施設サービス</a:t>
            </a:r>
          </a:p>
          <a:p>
            <a:pPr defTabSz="760413" fontAlgn="base">
              <a:spcBef>
                <a:spcPct val="0"/>
              </a:spcBef>
              <a:spcAft>
                <a:spcPct val="0"/>
              </a:spcAft>
            </a:pPr>
            <a:r>
              <a:rPr lang="ja-JP" altLang="en-US" sz="1200">
                <a:solidFill>
                  <a:srgbClr val="000000"/>
                </a:solidFill>
                <a:latin typeface="Times New Roman" pitchFamily="18" charset="0"/>
              </a:rPr>
              <a:t>　・特別養護老人ホーム</a:t>
            </a:r>
          </a:p>
          <a:p>
            <a:pPr defTabSz="760413" fontAlgn="base">
              <a:spcBef>
                <a:spcPct val="0"/>
              </a:spcBef>
              <a:spcAft>
                <a:spcPct val="0"/>
              </a:spcAft>
            </a:pPr>
            <a:r>
              <a:rPr lang="ja-JP" altLang="en-US" sz="1200">
                <a:solidFill>
                  <a:srgbClr val="000000"/>
                </a:solidFill>
                <a:latin typeface="Times New Roman" pitchFamily="18" charset="0"/>
              </a:rPr>
              <a:t>　・介護老人保健施設</a:t>
            </a:r>
          </a:p>
          <a:p>
            <a:pPr defTabSz="760413" fontAlgn="base">
              <a:spcBef>
                <a:spcPct val="0"/>
              </a:spcBef>
              <a:spcAft>
                <a:spcPct val="0"/>
              </a:spcAft>
            </a:pPr>
            <a:r>
              <a:rPr lang="ja-JP" altLang="en-US" sz="1200">
                <a:solidFill>
                  <a:srgbClr val="000000"/>
                </a:solidFill>
                <a:latin typeface="Times New Roman" pitchFamily="18" charset="0"/>
              </a:rPr>
              <a:t>　・介護療養型医療施設</a:t>
            </a:r>
          </a:p>
        </p:txBody>
      </p:sp>
      <p:sp>
        <p:nvSpPr>
          <p:cNvPr id="48153" name="Rectangle 25"/>
          <p:cNvSpPr>
            <a:spLocks noChangeArrowheads="1"/>
          </p:cNvSpPr>
          <p:nvPr/>
        </p:nvSpPr>
        <p:spPr bwMode="auto">
          <a:xfrm>
            <a:off x="6425875" y="1482291"/>
            <a:ext cx="3024000" cy="157029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2065" tIns="46034" rIns="92065" bIns="46034">
            <a:spAutoFit/>
          </a:bodyPr>
          <a:lstStyle/>
          <a:p>
            <a:pPr defTabSz="760413" fontAlgn="base">
              <a:spcBef>
                <a:spcPct val="0"/>
              </a:spcBef>
              <a:spcAft>
                <a:spcPct val="0"/>
              </a:spcAft>
            </a:pPr>
            <a:r>
              <a:rPr lang="en-US" altLang="ja-JP" sz="1200" b="1" dirty="0">
                <a:solidFill>
                  <a:srgbClr val="000000"/>
                </a:solidFill>
                <a:latin typeface="Times New Roman" pitchFamily="18" charset="0"/>
              </a:rPr>
              <a:t>○</a:t>
            </a:r>
            <a:r>
              <a:rPr lang="ja-JP" altLang="en-US" sz="1200" b="1" dirty="0">
                <a:solidFill>
                  <a:srgbClr val="000000"/>
                </a:solidFill>
                <a:latin typeface="Times New Roman" pitchFamily="18" charset="0"/>
              </a:rPr>
              <a:t>居宅サービス</a:t>
            </a:r>
          </a:p>
          <a:p>
            <a:pPr defTabSz="760413" fontAlgn="base">
              <a:spcBef>
                <a:spcPct val="0"/>
              </a:spcBef>
              <a:spcAft>
                <a:spcPct val="0"/>
              </a:spcAft>
            </a:pPr>
            <a:r>
              <a:rPr lang="ja-JP" altLang="en-US" sz="1200" dirty="0">
                <a:solidFill>
                  <a:srgbClr val="000000"/>
                </a:solidFill>
                <a:latin typeface="Times New Roman" pitchFamily="18" charset="0"/>
              </a:rPr>
              <a:t>　・訪問介護　・訪問看護</a:t>
            </a:r>
          </a:p>
          <a:p>
            <a:pPr defTabSz="760413" fontAlgn="base">
              <a:spcBef>
                <a:spcPct val="0"/>
              </a:spcBef>
              <a:spcAft>
                <a:spcPct val="0"/>
              </a:spcAft>
            </a:pPr>
            <a:r>
              <a:rPr lang="ja-JP" altLang="en-US" sz="1200" dirty="0">
                <a:solidFill>
                  <a:srgbClr val="000000"/>
                </a:solidFill>
                <a:latin typeface="Times New Roman" pitchFamily="18" charset="0"/>
              </a:rPr>
              <a:t>　・通所</a:t>
            </a:r>
            <a:r>
              <a:rPr lang="ja-JP" altLang="en-US" sz="1200" dirty="0" smtClean="0">
                <a:solidFill>
                  <a:srgbClr val="000000"/>
                </a:solidFill>
                <a:latin typeface="Times New Roman" pitchFamily="18" charset="0"/>
              </a:rPr>
              <a:t>介護　・短期入所</a:t>
            </a:r>
            <a:r>
              <a:rPr lang="ja-JP" altLang="en-US" sz="1200" dirty="0">
                <a:solidFill>
                  <a:srgbClr val="000000"/>
                </a:solidFill>
                <a:latin typeface="Times New Roman" pitchFamily="18" charset="0"/>
              </a:rPr>
              <a:t>　　など</a:t>
            </a:r>
          </a:p>
          <a:p>
            <a:pPr defTabSz="760413" fontAlgn="base">
              <a:spcBef>
                <a:spcPct val="0"/>
              </a:spcBef>
              <a:spcAft>
                <a:spcPct val="0"/>
              </a:spcAft>
            </a:pPr>
            <a:r>
              <a:rPr lang="ja-JP" altLang="en-US" sz="1200" b="1" dirty="0">
                <a:solidFill>
                  <a:srgbClr val="000000"/>
                </a:solidFill>
                <a:latin typeface="Times New Roman" pitchFamily="18" charset="0"/>
              </a:rPr>
              <a:t>○地域密着型サービス</a:t>
            </a:r>
          </a:p>
          <a:p>
            <a:pPr defTabSz="760413" fontAlgn="base">
              <a:spcBef>
                <a:spcPct val="0"/>
              </a:spcBef>
              <a:spcAft>
                <a:spcPct val="0"/>
              </a:spcAft>
            </a:pPr>
            <a:r>
              <a:rPr lang="ja-JP" altLang="en-US" sz="1200" dirty="0">
                <a:solidFill>
                  <a:srgbClr val="000000"/>
                </a:solidFill>
                <a:latin typeface="Times New Roman" pitchFamily="18" charset="0"/>
              </a:rPr>
              <a:t>　・定期巡回・随時対応型</a:t>
            </a:r>
            <a:r>
              <a:rPr lang="ja-JP" altLang="en-US" sz="1200" dirty="0" smtClean="0">
                <a:solidFill>
                  <a:srgbClr val="000000"/>
                </a:solidFill>
                <a:latin typeface="Times New Roman" pitchFamily="18" charset="0"/>
              </a:rPr>
              <a:t>訪問介護</a:t>
            </a:r>
            <a:r>
              <a:rPr lang="ja-JP" altLang="en-US" sz="1200" dirty="0">
                <a:solidFill>
                  <a:srgbClr val="000000"/>
                </a:solidFill>
                <a:latin typeface="Times New Roman" pitchFamily="18" charset="0"/>
              </a:rPr>
              <a:t>看護</a:t>
            </a:r>
            <a:endParaRPr lang="en-US" altLang="ja-JP" sz="1200" dirty="0">
              <a:solidFill>
                <a:srgbClr val="000000"/>
              </a:solidFill>
              <a:latin typeface="Times New Roman" pitchFamily="18" charset="0"/>
            </a:endParaRPr>
          </a:p>
          <a:p>
            <a:pPr defTabSz="760413" fontAlgn="base">
              <a:spcBef>
                <a:spcPct val="0"/>
              </a:spcBef>
              <a:spcAft>
                <a:spcPct val="0"/>
              </a:spcAft>
            </a:pPr>
            <a:r>
              <a:rPr lang="ja-JP" altLang="en-US" sz="1200" dirty="0">
                <a:solidFill>
                  <a:srgbClr val="000000"/>
                </a:solidFill>
                <a:latin typeface="Times New Roman" pitchFamily="18" charset="0"/>
              </a:rPr>
              <a:t>　・小規模多機能型居宅介護</a:t>
            </a:r>
          </a:p>
          <a:p>
            <a:pPr defTabSz="760413" fontAlgn="base">
              <a:spcBef>
                <a:spcPct val="0"/>
              </a:spcBef>
              <a:spcAft>
                <a:spcPct val="0"/>
              </a:spcAft>
            </a:pPr>
            <a:r>
              <a:rPr lang="ja-JP" altLang="en-US" sz="1200" dirty="0">
                <a:solidFill>
                  <a:srgbClr val="000000"/>
                </a:solidFill>
                <a:latin typeface="Times New Roman" pitchFamily="18" charset="0"/>
              </a:rPr>
              <a:t>　・夜間対応型訪問介護</a:t>
            </a:r>
          </a:p>
          <a:p>
            <a:pPr defTabSz="760413" fontAlgn="base">
              <a:spcBef>
                <a:spcPct val="0"/>
              </a:spcBef>
              <a:spcAft>
                <a:spcPct val="0"/>
              </a:spcAft>
            </a:pPr>
            <a:r>
              <a:rPr lang="ja-JP" altLang="en-US" sz="1200" dirty="0">
                <a:solidFill>
                  <a:srgbClr val="000000"/>
                </a:solidFill>
                <a:latin typeface="Times New Roman" pitchFamily="18" charset="0"/>
              </a:rPr>
              <a:t>　・認知症対応型共同生活</a:t>
            </a:r>
            <a:r>
              <a:rPr lang="ja-JP" altLang="en-US" sz="1200" dirty="0" smtClean="0">
                <a:solidFill>
                  <a:srgbClr val="000000"/>
                </a:solidFill>
                <a:latin typeface="Times New Roman" pitchFamily="18" charset="0"/>
              </a:rPr>
              <a:t>介護</a:t>
            </a:r>
            <a:r>
              <a:rPr lang="ja-JP" altLang="en-US" sz="1200" dirty="0">
                <a:solidFill>
                  <a:srgbClr val="000000"/>
                </a:solidFill>
                <a:latin typeface="Times New Roman" pitchFamily="18" charset="0"/>
              </a:rPr>
              <a:t>　　など</a:t>
            </a:r>
            <a:endParaRPr lang="ja-JP" altLang="en-US" sz="1400" dirty="0">
              <a:solidFill>
                <a:srgbClr val="000000"/>
              </a:solidFill>
              <a:latin typeface="Times New Roman" pitchFamily="18" charset="0"/>
            </a:endParaRPr>
          </a:p>
        </p:txBody>
      </p:sp>
      <p:sp>
        <p:nvSpPr>
          <p:cNvPr id="23581" name="Rectangle 28"/>
          <p:cNvSpPr>
            <a:spLocks noChangeArrowheads="1"/>
          </p:cNvSpPr>
          <p:nvPr/>
        </p:nvSpPr>
        <p:spPr bwMode="auto">
          <a:xfrm>
            <a:off x="6425875" y="5699934"/>
            <a:ext cx="3024000" cy="1016297"/>
          </a:xfrm>
          <a:prstGeom prst="rect">
            <a:avLst/>
          </a:prstGeom>
          <a:noFill/>
          <a:ln w="9525">
            <a:solidFill>
              <a:schemeClr val="tx1"/>
            </a:solidFill>
            <a:miter lim="800000"/>
            <a:headEnd/>
            <a:tailEnd/>
          </a:ln>
          <a:extLst/>
        </p:spPr>
        <p:txBody>
          <a:bodyPr wrap="square" lIns="92065" tIns="46034" rIns="92065" bIns="46034">
            <a:spAutoFit/>
          </a:bodyPr>
          <a:lstStyle/>
          <a:p>
            <a:pPr marL="88891" indent="-88891" defTabSz="761924">
              <a:defRPr/>
            </a:pPr>
            <a:r>
              <a:rPr lang="en-US" altLang="ja-JP" sz="1200" b="1" dirty="0" smtClean="0">
                <a:solidFill>
                  <a:prstClr val="black"/>
                </a:solidFill>
                <a:latin typeface="Times New Roman" pitchFamily="18" charset="0"/>
              </a:rPr>
              <a:t>○</a:t>
            </a:r>
            <a:r>
              <a:rPr lang="ja-JP" altLang="en-US" sz="1200" b="1" dirty="0" smtClean="0">
                <a:solidFill>
                  <a:prstClr val="black"/>
                </a:solidFill>
                <a:latin typeface="Times New Roman" pitchFamily="18" charset="0"/>
              </a:rPr>
              <a:t>一般介護予防事業</a:t>
            </a:r>
            <a:endParaRPr lang="en-US" altLang="ja-JP" sz="1200" b="1" dirty="0" smtClean="0">
              <a:solidFill>
                <a:prstClr val="black"/>
              </a:solidFill>
              <a:latin typeface="Times New Roman" pitchFamily="18" charset="0"/>
            </a:endParaRPr>
          </a:p>
          <a:p>
            <a:pPr marL="88891" indent="-88891" defTabSz="761924">
              <a:defRPr/>
            </a:pPr>
            <a:r>
              <a:rPr lang="ja-JP" altLang="en-US" sz="1200" b="1" dirty="0">
                <a:solidFill>
                  <a:prstClr val="black"/>
                </a:solidFill>
                <a:latin typeface="Times New Roman" pitchFamily="18" charset="0"/>
              </a:rPr>
              <a:t>　</a:t>
            </a:r>
            <a:r>
              <a:rPr lang="ja-JP" altLang="en-US" sz="1200" dirty="0" smtClean="0">
                <a:solidFill>
                  <a:prstClr val="black"/>
                </a:solidFill>
                <a:latin typeface="Times New Roman" pitchFamily="18" charset="0"/>
              </a:rPr>
              <a:t>　（</a:t>
            </a:r>
            <a:r>
              <a:rPr lang="en-US" altLang="ja-JP" sz="1200" dirty="0" smtClean="0">
                <a:solidFill>
                  <a:prstClr val="black"/>
                </a:solidFill>
                <a:latin typeface="Times New Roman" pitchFamily="18" charset="0"/>
              </a:rPr>
              <a:t>※</a:t>
            </a:r>
            <a:r>
              <a:rPr lang="ja-JP" altLang="en-US" sz="1200" dirty="0">
                <a:solidFill>
                  <a:prstClr val="black"/>
                </a:solidFill>
                <a:latin typeface="Times New Roman" pitchFamily="18" charset="0"/>
              </a:rPr>
              <a:t>全ての</a:t>
            </a:r>
            <a:r>
              <a:rPr lang="ja-JP" altLang="en-US" sz="1200" dirty="0" smtClean="0">
                <a:solidFill>
                  <a:prstClr val="black"/>
                </a:solidFill>
                <a:latin typeface="Times New Roman" pitchFamily="18" charset="0"/>
              </a:rPr>
              <a:t>高齢者が利用可）</a:t>
            </a:r>
            <a:endParaRPr lang="ja-JP" altLang="en-US" sz="1200" b="1" dirty="0">
              <a:solidFill>
                <a:prstClr val="black"/>
              </a:solidFill>
              <a:latin typeface="Times New Roman" pitchFamily="18" charset="0"/>
            </a:endParaRPr>
          </a:p>
          <a:p>
            <a:pPr defTabSz="761924">
              <a:defRPr/>
            </a:pPr>
            <a:r>
              <a:rPr lang="ja-JP" altLang="en-US" sz="1200" dirty="0" smtClean="0">
                <a:solidFill>
                  <a:prstClr val="black"/>
                </a:solidFill>
                <a:latin typeface="Times New Roman" pitchFamily="18" charset="0"/>
              </a:rPr>
              <a:t>  ・介護予防普及啓発事業</a:t>
            </a:r>
            <a:endParaRPr lang="en-US" altLang="ja-JP" sz="1200" dirty="0" smtClean="0">
              <a:solidFill>
                <a:prstClr val="black"/>
              </a:solidFill>
              <a:latin typeface="Times New Roman" pitchFamily="18" charset="0"/>
            </a:endParaRPr>
          </a:p>
          <a:p>
            <a:pPr defTabSz="761924">
              <a:defRPr/>
            </a:pPr>
            <a:r>
              <a:rPr lang="ja-JP" altLang="en-US" sz="1200" dirty="0" smtClean="0">
                <a:solidFill>
                  <a:prstClr val="black"/>
                </a:solidFill>
                <a:latin typeface="Times New Roman" pitchFamily="18" charset="0"/>
              </a:rPr>
              <a:t>  ・地域介護予防活動支援事業</a:t>
            </a:r>
            <a:endParaRPr lang="en-US" altLang="ja-JP" sz="1200" dirty="0" smtClean="0">
              <a:solidFill>
                <a:prstClr val="black"/>
              </a:solidFill>
              <a:latin typeface="Times New Roman" pitchFamily="18" charset="0"/>
            </a:endParaRPr>
          </a:p>
          <a:p>
            <a:pPr defTabSz="761924">
              <a:defRPr/>
            </a:pPr>
            <a:r>
              <a:rPr lang="ja-JP" altLang="en-US" sz="1200" dirty="0" smtClean="0">
                <a:solidFill>
                  <a:prstClr val="black"/>
                </a:solidFill>
                <a:latin typeface="Times New Roman" pitchFamily="18" charset="0"/>
              </a:rPr>
              <a:t>  ・地域リハビリテーション活動支援事業など</a:t>
            </a:r>
            <a:endParaRPr lang="en-US" altLang="ja-JP" sz="1200" dirty="0" smtClean="0">
              <a:solidFill>
                <a:prstClr val="black"/>
              </a:solidFill>
              <a:latin typeface="Times New Roman" pitchFamily="18" charset="0"/>
            </a:endParaRPr>
          </a:p>
        </p:txBody>
      </p:sp>
      <p:sp>
        <p:nvSpPr>
          <p:cNvPr id="48159" name="Rectangle 34"/>
          <p:cNvSpPr>
            <a:spLocks noChangeArrowheads="1"/>
          </p:cNvSpPr>
          <p:nvPr/>
        </p:nvSpPr>
        <p:spPr bwMode="auto">
          <a:xfrm>
            <a:off x="4209341" y="748853"/>
            <a:ext cx="911500" cy="965200"/>
          </a:xfrm>
          <a:prstGeom prst="rect">
            <a:avLst/>
          </a:prstGeom>
          <a:pattFill prst="pct50">
            <a:fgClr>
              <a:srgbClr val="9999FF"/>
            </a:fgClr>
            <a:bgClr>
              <a:schemeClr val="bg1"/>
            </a:bgClr>
          </a:pattFill>
          <a:ln w="25400">
            <a:solidFill>
              <a:schemeClr val="tx1"/>
            </a:solidFill>
            <a:miter lim="800000"/>
            <a:headEnd/>
            <a:tailEnd/>
          </a:ln>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grpSp>
        <p:nvGrpSpPr>
          <p:cNvPr id="4" name="グループ化 3"/>
          <p:cNvGrpSpPr/>
          <p:nvPr/>
        </p:nvGrpSpPr>
        <p:grpSpPr>
          <a:xfrm>
            <a:off x="4251555" y="795176"/>
            <a:ext cx="827129" cy="872554"/>
            <a:chOff x="4391314" y="679578"/>
            <a:chExt cx="827129" cy="872554"/>
          </a:xfrm>
        </p:grpSpPr>
        <p:sp>
          <p:nvSpPr>
            <p:cNvPr id="48160" name="Rectangle 35"/>
            <p:cNvSpPr>
              <a:spLocks noChangeArrowheads="1"/>
            </p:cNvSpPr>
            <p:nvPr/>
          </p:nvSpPr>
          <p:spPr bwMode="auto">
            <a:xfrm>
              <a:off x="4391314" y="679578"/>
              <a:ext cx="801481" cy="293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5" tIns="46034" rIns="92065" bIns="46034">
              <a:spAutoFit/>
            </a:bodyPr>
            <a:lstStyle/>
            <a:p>
              <a:pPr defTabSz="760413" fontAlgn="base">
                <a:spcBef>
                  <a:spcPct val="0"/>
                </a:spcBef>
                <a:spcAft>
                  <a:spcPct val="0"/>
                </a:spcAft>
              </a:pPr>
              <a:r>
                <a:rPr lang="ja-JP" altLang="en-US" sz="1300" b="1" dirty="0">
                  <a:solidFill>
                    <a:srgbClr val="000000"/>
                  </a:solidFill>
                  <a:latin typeface="Times New Roman" pitchFamily="18" charset="0"/>
                </a:rPr>
                <a:t>要介護１</a:t>
              </a:r>
            </a:p>
          </p:txBody>
        </p:sp>
        <p:sp>
          <p:nvSpPr>
            <p:cNvPr id="48161" name="Rectangle 36"/>
            <p:cNvSpPr>
              <a:spLocks noChangeArrowheads="1"/>
            </p:cNvSpPr>
            <p:nvPr/>
          </p:nvSpPr>
          <p:spPr bwMode="auto">
            <a:xfrm>
              <a:off x="4391314" y="1212944"/>
              <a:ext cx="827129" cy="33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5" tIns="46034" rIns="92065" bIns="46034">
              <a:spAutoFit/>
            </a:bodyPr>
            <a:lstStyle/>
            <a:p>
              <a:pPr defTabSz="760413" fontAlgn="base">
                <a:spcBef>
                  <a:spcPct val="0"/>
                </a:spcBef>
                <a:spcAft>
                  <a:spcPct val="0"/>
                </a:spcAft>
              </a:pPr>
              <a:r>
                <a:rPr lang="ja-JP" altLang="en-US" sz="1300" b="1" dirty="0">
                  <a:solidFill>
                    <a:srgbClr val="000000"/>
                  </a:solidFill>
                  <a:latin typeface="Times New Roman" pitchFamily="18" charset="0"/>
                </a:rPr>
                <a:t>要介護</a:t>
              </a:r>
              <a:r>
                <a:rPr lang="ja-JP" altLang="en-US" sz="1600" b="1" dirty="0">
                  <a:solidFill>
                    <a:srgbClr val="000000"/>
                  </a:solidFill>
                  <a:latin typeface="Times New Roman" pitchFamily="18" charset="0"/>
                </a:rPr>
                <a:t>５</a:t>
              </a:r>
            </a:p>
          </p:txBody>
        </p:sp>
        <p:sp>
          <p:nvSpPr>
            <p:cNvPr id="48162" name="Rectangle 37"/>
            <p:cNvSpPr>
              <a:spLocks noChangeArrowheads="1"/>
            </p:cNvSpPr>
            <p:nvPr/>
          </p:nvSpPr>
          <p:spPr bwMode="auto">
            <a:xfrm>
              <a:off x="4627356" y="965543"/>
              <a:ext cx="432149" cy="294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92065" tIns="46034" rIns="92065" bIns="46034">
              <a:spAutoFit/>
            </a:bodyPr>
            <a:lstStyle/>
            <a:p>
              <a:pPr defTabSz="760413" fontAlgn="base">
                <a:spcBef>
                  <a:spcPct val="0"/>
                </a:spcBef>
                <a:spcAft>
                  <a:spcPct val="0"/>
                </a:spcAft>
              </a:pPr>
              <a:r>
                <a:rPr lang="ja-JP" altLang="en-US" sz="1600" b="1" dirty="0">
                  <a:solidFill>
                    <a:srgbClr val="000000"/>
                  </a:solidFill>
                  <a:latin typeface="Times New Roman" pitchFamily="18" charset="0"/>
                </a:rPr>
                <a:t>～</a:t>
              </a:r>
            </a:p>
          </p:txBody>
        </p:sp>
      </p:grpSp>
      <p:sp>
        <p:nvSpPr>
          <p:cNvPr id="48171" name="Rectangle 46"/>
          <p:cNvSpPr>
            <a:spLocks noChangeArrowheads="1"/>
          </p:cNvSpPr>
          <p:nvPr/>
        </p:nvSpPr>
        <p:spPr bwMode="auto">
          <a:xfrm>
            <a:off x="6425875" y="3138178"/>
            <a:ext cx="3024000" cy="138562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2065" tIns="46034" rIns="92065" bIns="46034">
            <a:spAutoFit/>
          </a:bodyPr>
          <a:lstStyle/>
          <a:p>
            <a:pPr defTabSz="760413" fontAlgn="base">
              <a:spcBef>
                <a:spcPct val="0"/>
              </a:spcBef>
              <a:spcAft>
                <a:spcPct val="0"/>
              </a:spcAft>
            </a:pPr>
            <a:r>
              <a:rPr lang="en-US" altLang="ja-JP" sz="1200" b="1" dirty="0">
                <a:solidFill>
                  <a:srgbClr val="000000"/>
                </a:solidFill>
                <a:latin typeface="Times New Roman" pitchFamily="18" charset="0"/>
              </a:rPr>
              <a:t>○</a:t>
            </a:r>
            <a:r>
              <a:rPr lang="ja-JP" altLang="en-US" sz="1200" b="1" dirty="0">
                <a:solidFill>
                  <a:srgbClr val="000000"/>
                </a:solidFill>
                <a:latin typeface="Times New Roman" pitchFamily="18" charset="0"/>
              </a:rPr>
              <a:t>介護予防サービス</a:t>
            </a:r>
            <a:endParaRPr lang="ja-JP" altLang="en-US" sz="1200" dirty="0">
              <a:solidFill>
                <a:srgbClr val="000000"/>
              </a:solidFill>
              <a:latin typeface="Times New Roman" pitchFamily="18" charset="0"/>
            </a:endParaRPr>
          </a:p>
          <a:p>
            <a:pPr defTabSz="760413" fontAlgn="base">
              <a:spcBef>
                <a:spcPct val="0"/>
              </a:spcBef>
              <a:spcAft>
                <a:spcPct val="0"/>
              </a:spcAft>
            </a:pPr>
            <a:r>
              <a:rPr lang="ja-JP" altLang="en-US" sz="1200" dirty="0">
                <a:solidFill>
                  <a:srgbClr val="000000"/>
                </a:solidFill>
                <a:latin typeface="Times New Roman" pitchFamily="18" charset="0"/>
              </a:rPr>
              <a:t>　・</a:t>
            </a:r>
            <a:r>
              <a:rPr lang="ja-JP" altLang="en-US" sz="1200" dirty="0" smtClean="0">
                <a:solidFill>
                  <a:srgbClr val="000000"/>
                </a:solidFill>
                <a:latin typeface="Times New Roman" pitchFamily="18" charset="0"/>
              </a:rPr>
              <a:t>介護予防訪問看護</a:t>
            </a:r>
            <a:endParaRPr lang="ja-JP" altLang="en-US" sz="1200" dirty="0">
              <a:solidFill>
                <a:srgbClr val="000000"/>
              </a:solidFill>
              <a:latin typeface="Times New Roman" pitchFamily="18" charset="0"/>
            </a:endParaRPr>
          </a:p>
          <a:p>
            <a:pPr defTabSz="760413" fontAlgn="base">
              <a:spcBef>
                <a:spcPct val="0"/>
              </a:spcBef>
              <a:spcAft>
                <a:spcPct val="0"/>
              </a:spcAft>
            </a:pPr>
            <a:r>
              <a:rPr lang="ja-JP" altLang="en-US" sz="1200" dirty="0">
                <a:solidFill>
                  <a:srgbClr val="000000"/>
                </a:solidFill>
                <a:latin typeface="Times New Roman" pitchFamily="18" charset="0"/>
              </a:rPr>
              <a:t>　・介護予防通所</a:t>
            </a:r>
            <a:r>
              <a:rPr lang="ja-JP" altLang="en-US" sz="1200" dirty="0" smtClean="0">
                <a:solidFill>
                  <a:srgbClr val="000000"/>
                </a:solidFill>
                <a:latin typeface="Times New Roman" pitchFamily="18" charset="0"/>
              </a:rPr>
              <a:t>リハビリ</a:t>
            </a:r>
            <a:endParaRPr lang="en-US" altLang="ja-JP" sz="1200" dirty="0" smtClean="0">
              <a:solidFill>
                <a:srgbClr val="000000"/>
              </a:solidFill>
              <a:latin typeface="Times New Roman" pitchFamily="18" charset="0"/>
            </a:endParaRPr>
          </a:p>
          <a:p>
            <a:pPr defTabSz="760413" fontAlgn="base">
              <a:spcBef>
                <a:spcPct val="0"/>
              </a:spcBef>
              <a:spcAft>
                <a:spcPct val="0"/>
              </a:spcAft>
            </a:pPr>
            <a:r>
              <a:rPr lang="ja-JP" altLang="en-US" sz="1200" dirty="0" smtClean="0">
                <a:solidFill>
                  <a:srgbClr val="000000"/>
                </a:solidFill>
                <a:latin typeface="Times New Roman" pitchFamily="18" charset="0"/>
              </a:rPr>
              <a:t>　・介護予防居宅療養管理指導</a:t>
            </a:r>
            <a:r>
              <a:rPr lang="ja-JP" altLang="en-US" sz="1200" dirty="0">
                <a:solidFill>
                  <a:srgbClr val="000000"/>
                </a:solidFill>
                <a:latin typeface="Times New Roman" pitchFamily="18" charset="0"/>
              </a:rPr>
              <a:t>　など</a:t>
            </a:r>
          </a:p>
          <a:p>
            <a:pPr defTabSz="760413" fontAlgn="base">
              <a:spcBef>
                <a:spcPct val="0"/>
              </a:spcBef>
              <a:spcAft>
                <a:spcPct val="0"/>
              </a:spcAft>
            </a:pPr>
            <a:r>
              <a:rPr lang="ja-JP" altLang="en-US" sz="1200" b="1" dirty="0">
                <a:solidFill>
                  <a:srgbClr val="000000"/>
                </a:solidFill>
                <a:latin typeface="Times New Roman" pitchFamily="18" charset="0"/>
              </a:rPr>
              <a:t>○地域密着型介護予防サービス</a:t>
            </a:r>
          </a:p>
          <a:p>
            <a:pPr defTabSz="760413" fontAlgn="base">
              <a:spcBef>
                <a:spcPct val="0"/>
              </a:spcBef>
              <a:spcAft>
                <a:spcPct val="0"/>
              </a:spcAft>
            </a:pPr>
            <a:r>
              <a:rPr lang="ja-JP" altLang="en-US" sz="1200" dirty="0">
                <a:solidFill>
                  <a:srgbClr val="000000"/>
                </a:solidFill>
                <a:latin typeface="Times New Roman" pitchFamily="18" charset="0"/>
              </a:rPr>
              <a:t>　・介護予防小規模</a:t>
            </a:r>
            <a:r>
              <a:rPr lang="ja-JP" altLang="en-US" sz="1200" dirty="0" smtClean="0">
                <a:solidFill>
                  <a:srgbClr val="000000"/>
                </a:solidFill>
                <a:latin typeface="Times New Roman" pitchFamily="18" charset="0"/>
              </a:rPr>
              <a:t>多機能型居宅</a:t>
            </a:r>
            <a:r>
              <a:rPr lang="ja-JP" altLang="en-US" sz="1200" dirty="0">
                <a:solidFill>
                  <a:srgbClr val="000000"/>
                </a:solidFill>
                <a:latin typeface="Times New Roman" pitchFamily="18" charset="0"/>
              </a:rPr>
              <a:t>介護</a:t>
            </a:r>
          </a:p>
          <a:p>
            <a:pPr defTabSz="760413" fontAlgn="base">
              <a:spcBef>
                <a:spcPct val="0"/>
              </a:spcBef>
              <a:spcAft>
                <a:spcPct val="0"/>
              </a:spcAft>
            </a:pPr>
            <a:r>
              <a:rPr lang="ja-JP" altLang="en-US" sz="1200" dirty="0">
                <a:solidFill>
                  <a:srgbClr val="000000"/>
                </a:solidFill>
                <a:latin typeface="Times New Roman" pitchFamily="18" charset="0"/>
              </a:rPr>
              <a:t>　・介護予防認知症</a:t>
            </a:r>
            <a:r>
              <a:rPr lang="ja-JP" altLang="en-US" sz="1200" dirty="0" smtClean="0">
                <a:solidFill>
                  <a:srgbClr val="000000"/>
                </a:solidFill>
                <a:latin typeface="Times New Roman" pitchFamily="18" charset="0"/>
              </a:rPr>
              <a:t>対応型通所介護　など</a:t>
            </a:r>
            <a:endParaRPr lang="ja-JP" altLang="en-US" sz="1400" dirty="0">
              <a:solidFill>
                <a:srgbClr val="000000"/>
              </a:solidFill>
              <a:latin typeface="Times New Roman" pitchFamily="18" charset="0"/>
            </a:endParaRPr>
          </a:p>
        </p:txBody>
      </p:sp>
      <p:sp>
        <p:nvSpPr>
          <p:cNvPr id="48172" name="Rectangle 47"/>
          <p:cNvSpPr>
            <a:spLocks noChangeArrowheads="1"/>
          </p:cNvSpPr>
          <p:nvPr/>
        </p:nvSpPr>
        <p:spPr bwMode="auto">
          <a:xfrm>
            <a:off x="6425875" y="4703499"/>
            <a:ext cx="3024000" cy="83163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2065" tIns="46034" rIns="92065" bIns="46034">
            <a:spAutoFit/>
          </a:bodyPr>
          <a:lstStyle/>
          <a:p>
            <a:pPr defTabSz="760413" fontAlgn="base">
              <a:spcBef>
                <a:spcPct val="0"/>
              </a:spcBef>
              <a:spcAft>
                <a:spcPct val="0"/>
              </a:spcAft>
            </a:pPr>
            <a:r>
              <a:rPr lang="en-US" altLang="ja-JP" sz="1200" b="1" dirty="0">
                <a:solidFill>
                  <a:srgbClr val="000000"/>
                </a:solidFill>
                <a:latin typeface="Times New Roman" pitchFamily="18" charset="0"/>
              </a:rPr>
              <a:t>○</a:t>
            </a:r>
            <a:r>
              <a:rPr lang="ja-JP" altLang="en-US" sz="1200" b="1" dirty="0">
                <a:solidFill>
                  <a:srgbClr val="000000"/>
                </a:solidFill>
                <a:latin typeface="Times New Roman" pitchFamily="18" charset="0"/>
              </a:rPr>
              <a:t>介護</a:t>
            </a:r>
            <a:r>
              <a:rPr lang="ja-JP" altLang="en-US" sz="1200" b="1" dirty="0" smtClean="0">
                <a:solidFill>
                  <a:srgbClr val="000000"/>
                </a:solidFill>
                <a:latin typeface="Times New Roman" pitchFamily="18" charset="0"/>
              </a:rPr>
              <a:t>予防</a:t>
            </a:r>
            <a:r>
              <a:rPr lang="ja-JP" altLang="en-US" sz="1200" b="1" dirty="0">
                <a:latin typeface="Times New Roman" pitchFamily="18" charset="0"/>
              </a:rPr>
              <a:t>・</a:t>
            </a:r>
            <a:r>
              <a:rPr lang="ja-JP" altLang="en-US" sz="1200" b="1" dirty="0" smtClean="0">
                <a:latin typeface="Times New Roman" pitchFamily="18" charset="0"/>
              </a:rPr>
              <a:t>生活支援サービス</a:t>
            </a:r>
            <a:r>
              <a:rPr lang="ja-JP" altLang="en-US" sz="1200" b="1" dirty="0" smtClean="0">
                <a:solidFill>
                  <a:srgbClr val="000000"/>
                </a:solidFill>
                <a:latin typeface="Times New Roman" pitchFamily="18" charset="0"/>
              </a:rPr>
              <a:t>事業</a:t>
            </a:r>
            <a:endParaRPr lang="en-US" altLang="ja-JP" sz="1200" b="1" dirty="0" smtClean="0">
              <a:solidFill>
                <a:srgbClr val="000000"/>
              </a:solidFill>
              <a:latin typeface="Times New Roman" pitchFamily="18" charset="0"/>
            </a:endParaRPr>
          </a:p>
          <a:p>
            <a:pPr defTabSz="760413" fontAlgn="base">
              <a:spcBef>
                <a:spcPct val="0"/>
              </a:spcBef>
              <a:spcAft>
                <a:spcPct val="0"/>
              </a:spcAft>
            </a:pPr>
            <a:r>
              <a:rPr lang="ja-JP" altLang="en-US" sz="1200" dirty="0" smtClean="0">
                <a:solidFill>
                  <a:srgbClr val="000000"/>
                </a:solidFill>
                <a:latin typeface="Times New Roman" pitchFamily="18" charset="0"/>
              </a:rPr>
              <a:t>  ・訪問型サービス</a:t>
            </a:r>
            <a:endParaRPr lang="en-US" altLang="ja-JP" sz="1200" dirty="0" smtClean="0">
              <a:solidFill>
                <a:srgbClr val="000000"/>
              </a:solidFill>
              <a:latin typeface="Times New Roman" pitchFamily="18" charset="0"/>
            </a:endParaRPr>
          </a:p>
          <a:p>
            <a:pPr defTabSz="760413" fontAlgn="base">
              <a:spcBef>
                <a:spcPct val="0"/>
              </a:spcBef>
              <a:spcAft>
                <a:spcPct val="0"/>
              </a:spcAft>
            </a:pPr>
            <a:r>
              <a:rPr lang="ja-JP" altLang="en-US" sz="1200" dirty="0" smtClean="0">
                <a:solidFill>
                  <a:srgbClr val="000000"/>
                </a:solidFill>
                <a:latin typeface="Times New Roman" pitchFamily="18" charset="0"/>
              </a:rPr>
              <a:t>  ・通所型サービス</a:t>
            </a:r>
            <a:endParaRPr lang="en-US" altLang="ja-JP" sz="1200" dirty="0" smtClean="0">
              <a:solidFill>
                <a:srgbClr val="000000"/>
              </a:solidFill>
              <a:latin typeface="Times New Roman" pitchFamily="18" charset="0"/>
            </a:endParaRPr>
          </a:p>
          <a:p>
            <a:pPr defTabSz="760413" fontAlgn="base">
              <a:spcBef>
                <a:spcPct val="0"/>
              </a:spcBef>
              <a:spcAft>
                <a:spcPct val="0"/>
              </a:spcAft>
            </a:pPr>
            <a:r>
              <a:rPr lang="ja-JP" altLang="en-US" sz="1200" dirty="0" smtClean="0">
                <a:solidFill>
                  <a:srgbClr val="000000"/>
                </a:solidFill>
                <a:latin typeface="Times New Roman" pitchFamily="18" charset="0"/>
              </a:rPr>
              <a:t>  ・生活支援サービス</a:t>
            </a:r>
            <a:endParaRPr lang="ja-JP" altLang="en-US" sz="1200" dirty="0">
              <a:solidFill>
                <a:srgbClr val="000000"/>
              </a:solidFill>
              <a:latin typeface="Times New Roman" pitchFamily="18" charset="0"/>
            </a:endParaRPr>
          </a:p>
        </p:txBody>
      </p:sp>
      <p:sp>
        <p:nvSpPr>
          <p:cNvPr id="48175" name="Line 50"/>
          <p:cNvSpPr>
            <a:spLocks noChangeShapeType="1"/>
          </p:cNvSpPr>
          <p:nvPr/>
        </p:nvSpPr>
        <p:spPr bwMode="auto">
          <a:xfrm>
            <a:off x="2027816" y="3429002"/>
            <a:ext cx="144000" cy="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77" name="Line 52"/>
          <p:cNvSpPr>
            <a:spLocks noChangeShapeType="1"/>
          </p:cNvSpPr>
          <p:nvPr/>
        </p:nvSpPr>
        <p:spPr bwMode="auto">
          <a:xfrm flipV="1">
            <a:off x="4029341" y="5141806"/>
            <a:ext cx="180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78" name="Line 53"/>
          <p:cNvSpPr>
            <a:spLocks noChangeShapeType="1"/>
          </p:cNvSpPr>
          <p:nvPr/>
        </p:nvSpPr>
        <p:spPr bwMode="auto">
          <a:xfrm>
            <a:off x="1155529" y="3437735"/>
            <a:ext cx="412949"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79" name="Line 54"/>
          <p:cNvSpPr>
            <a:spLocks noChangeShapeType="1"/>
          </p:cNvSpPr>
          <p:nvPr/>
        </p:nvSpPr>
        <p:spPr bwMode="auto">
          <a:xfrm flipV="1">
            <a:off x="1341172" y="6343281"/>
            <a:ext cx="5076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80" name="Line 55"/>
          <p:cNvSpPr>
            <a:spLocks noChangeShapeType="1"/>
          </p:cNvSpPr>
          <p:nvPr/>
        </p:nvSpPr>
        <p:spPr bwMode="auto">
          <a:xfrm flipV="1">
            <a:off x="3512278" y="5597536"/>
            <a:ext cx="1944001"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23609" name="Rectangle 59"/>
          <p:cNvSpPr>
            <a:spLocks noChangeArrowheads="1"/>
          </p:cNvSpPr>
          <p:nvPr/>
        </p:nvSpPr>
        <p:spPr bwMode="auto">
          <a:xfrm>
            <a:off x="9514874" y="3211888"/>
            <a:ext cx="289064" cy="1296988"/>
          </a:xfrm>
          <a:prstGeom prst="rect">
            <a:avLst/>
          </a:prstGeom>
          <a:pattFill prst="pct50">
            <a:fgClr>
              <a:schemeClr val="accent3"/>
            </a:fgClr>
            <a:bgClr>
              <a:schemeClr val="bg1"/>
            </a:bgClr>
          </a:pattFill>
          <a:ln w="12700">
            <a:solidFill>
              <a:schemeClr val="tx1"/>
            </a:solidFill>
            <a:miter lim="800000"/>
            <a:headEnd/>
            <a:tailEnd/>
          </a:ln>
        </p:spPr>
        <p:txBody>
          <a:bodyPr vert="eaVert" wrap="none" lIns="91430" tIns="45716" rIns="91430" bIns="45716" anchor="ctr"/>
          <a:lstStyle/>
          <a:p>
            <a:pPr defTabSz="914308">
              <a:defRPr/>
            </a:pPr>
            <a:r>
              <a:rPr lang="ja-JP" altLang="en-US" b="1" dirty="0" smtClean="0">
                <a:solidFill>
                  <a:srgbClr val="FF0000"/>
                </a:solidFill>
                <a:latin typeface="Arial"/>
              </a:rPr>
              <a:t>　予防</a:t>
            </a:r>
            <a:r>
              <a:rPr lang="ja-JP" altLang="en-US" b="1" dirty="0">
                <a:solidFill>
                  <a:srgbClr val="FF0000"/>
                </a:solidFill>
                <a:latin typeface="Arial"/>
              </a:rPr>
              <a:t>給付</a:t>
            </a:r>
          </a:p>
        </p:txBody>
      </p:sp>
      <p:grpSp>
        <p:nvGrpSpPr>
          <p:cNvPr id="10" name="グループ化 9"/>
          <p:cNvGrpSpPr/>
          <p:nvPr/>
        </p:nvGrpSpPr>
        <p:grpSpPr>
          <a:xfrm>
            <a:off x="9433433" y="925149"/>
            <a:ext cx="362103" cy="1871662"/>
            <a:chOff x="8557584" y="1125538"/>
            <a:chExt cx="334249" cy="1871662"/>
          </a:xfrm>
        </p:grpSpPr>
        <p:sp>
          <p:nvSpPr>
            <p:cNvPr id="23608" name="Rectangle 58"/>
            <p:cNvSpPr>
              <a:spLocks noChangeArrowheads="1"/>
            </p:cNvSpPr>
            <p:nvPr/>
          </p:nvSpPr>
          <p:spPr bwMode="auto">
            <a:xfrm>
              <a:off x="8625005" y="1412875"/>
              <a:ext cx="266828" cy="1223963"/>
            </a:xfrm>
            <a:prstGeom prst="rect">
              <a:avLst/>
            </a:prstGeom>
            <a:pattFill prst="pct50">
              <a:fgClr>
                <a:schemeClr val="accent3"/>
              </a:fgClr>
              <a:bgClr>
                <a:schemeClr val="bg1"/>
              </a:bgClr>
            </a:pattFill>
            <a:ln w="12700">
              <a:solidFill>
                <a:schemeClr val="tx1"/>
              </a:solidFill>
              <a:miter lim="800000"/>
              <a:headEnd/>
              <a:tailEnd/>
            </a:ln>
          </p:spPr>
          <p:txBody>
            <a:bodyPr vert="eaVert" wrap="none" lIns="91430" tIns="45716" rIns="91430" bIns="45716" anchor="ctr"/>
            <a:lstStyle/>
            <a:p>
              <a:pPr defTabSz="914308">
                <a:defRPr/>
              </a:pPr>
              <a:r>
                <a:rPr lang="ja-JP" altLang="en-US" b="1" dirty="0">
                  <a:solidFill>
                    <a:srgbClr val="FF0000"/>
                  </a:solidFill>
                  <a:latin typeface="Arial"/>
                </a:rPr>
                <a:t> </a:t>
              </a:r>
              <a:r>
                <a:rPr lang="ja-JP" altLang="en-US" b="1" dirty="0" smtClean="0">
                  <a:solidFill>
                    <a:srgbClr val="FF0000"/>
                  </a:solidFill>
                  <a:latin typeface="Arial"/>
                </a:rPr>
                <a:t>介護</a:t>
              </a:r>
              <a:r>
                <a:rPr lang="ja-JP" altLang="en-US" b="1" dirty="0">
                  <a:solidFill>
                    <a:srgbClr val="FF0000"/>
                  </a:solidFill>
                  <a:latin typeface="Arial"/>
                </a:rPr>
                <a:t>給付</a:t>
              </a:r>
            </a:p>
          </p:txBody>
        </p:sp>
        <p:sp>
          <p:nvSpPr>
            <p:cNvPr id="48185" name="Line 60"/>
            <p:cNvSpPr>
              <a:spLocks noChangeShapeType="1"/>
            </p:cNvSpPr>
            <p:nvPr/>
          </p:nvSpPr>
          <p:spPr bwMode="auto">
            <a:xfrm>
              <a:off x="8557584" y="1125538"/>
              <a:ext cx="20085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86" name="Line 61"/>
            <p:cNvSpPr>
              <a:spLocks noChangeShapeType="1"/>
            </p:cNvSpPr>
            <p:nvPr/>
          </p:nvSpPr>
          <p:spPr bwMode="auto">
            <a:xfrm>
              <a:off x="8557584" y="2997200"/>
              <a:ext cx="20085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87" name="Line 62"/>
            <p:cNvSpPr>
              <a:spLocks noChangeShapeType="1"/>
            </p:cNvSpPr>
            <p:nvPr/>
          </p:nvSpPr>
          <p:spPr bwMode="auto">
            <a:xfrm>
              <a:off x="8758418" y="1125678"/>
              <a:ext cx="0" cy="2873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88" name="Line 63"/>
            <p:cNvSpPr>
              <a:spLocks noChangeShapeType="1"/>
            </p:cNvSpPr>
            <p:nvPr/>
          </p:nvSpPr>
          <p:spPr bwMode="auto">
            <a:xfrm flipV="1">
              <a:off x="8758418" y="2636838"/>
              <a:ext cx="0" cy="3603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grpSp>
      <p:sp>
        <p:nvSpPr>
          <p:cNvPr id="87105" name="タイトル 1"/>
          <p:cNvSpPr>
            <a:spLocks noGrp="1"/>
          </p:cNvSpPr>
          <p:nvPr>
            <p:ph type="title"/>
          </p:nvPr>
        </p:nvSpPr>
        <p:spPr>
          <a:xfrm>
            <a:off x="0" y="4089"/>
            <a:ext cx="9906000" cy="504000"/>
          </a:xfrm>
          <a:extLst/>
        </p:spPr>
        <p:style>
          <a:lnRef idx="1">
            <a:schemeClr val="accent1"/>
          </a:lnRef>
          <a:fillRef idx="2">
            <a:schemeClr val="accent1"/>
          </a:fillRef>
          <a:effectRef idx="1">
            <a:schemeClr val="accent1"/>
          </a:effectRef>
          <a:fontRef idx="minor">
            <a:schemeClr val="dk1"/>
          </a:fontRef>
        </p:style>
        <p:txBody>
          <a:bodyPr rtlCol="0">
            <a:noAutofit/>
          </a:bodyPr>
          <a:lstStyle/>
          <a:p>
            <a:pPr eaLnBrk="1" fontAlgn="auto" hangingPunct="1">
              <a:spcAft>
                <a:spcPts val="0"/>
              </a:spcAft>
              <a:defRPr/>
            </a:pPr>
            <a:r>
              <a:rPr lang="en-US" altLang="ja-JP" sz="2800" dirty="0" smtClean="0">
                <a:latin typeface="+mj-ea"/>
                <a:ea typeface="+mj-ea"/>
              </a:rPr>
              <a:t>【</a:t>
            </a:r>
            <a:r>
              <a:rPr lang="ja-JP" altLang="en-US" sz="2800" dirty="0" smtClean="0">
                <a:latin typeface="+mj-ea"/>
                <a:ea typeface="+mj-ea"/>
              </a:rPr>
              <a:t>参考</a:t>
            </a:r>
            <a:r>
              <a:rPr lang="en-US" altLang="ja-JP" sz="2800" dirty="0" smtClean="0">
                <a:latin typeface="+mj-ea"/>
                <a:ea typeface="+mj-ea"/>
              </a:rPr>
              <a:t>】</a:t>
            </a:r>
            <a:r>
              <a:rPr lang="ja-JP" altLang="en-US" sz="2800" dirty="0" smtClean="0">
                <a:latin typeface="+mj-ea"/>
                <a:ea typeface="+mj-ea"/>
              </a:rPr>
              <a:t>介護サービスの利用の手続き</a:t>
            </a:r>
          </a:p>
        </p:txBody>
      </p:sp>
      <p:grpSp>
        <p:nvGrpSpPr>
          <p:cNvPr id="6" name="グループ化 5"/>
          <p:cNvGrpSpPr/>
          <p:nvPr/>
        </p:nvGrpSpPr>
        <p:grpSpPr>
          <a:xfrm>
            <a:off x="1551659" y="2643834"/>
            <a:ext cx="463130" cy="1787458"/>
            <a:chOff x="1493452" y="2967072"/>
            <a:chExt cx="429648" cy="1787458"/>
          </a:xfrm>
        </p:grpSpPr>
        <p:sp>
          <p:nvSpPr>
            <p:cNvPr id="73" name="Rectangle 16"/>
            <p:cNvSpPr>
              <a:spLocks noChangeArrowheads="1"/>
            </p:cNvSpPr>
            <p:nvPr/>
          </p:nvSpPr>
          <p:spPr bwMode="auto">
            <a:xfrm>
              <a:off x="1493452" y="2990314"/>
              <a:ext cx="429460" cy="1727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92065" tIns="46034" rIns="92065" bIns="46034">
              <a:spAutoFit/>
            </a:bodyPr>
            <a:lstStyle/>
            <a:p>
              <a:pPr defTabSz="760413" fontAlgn="base">
                <a:spcBef>
                  <a:spcPct val="0"/>
                </a:spcBef>
                <a:spcAft>
                  <a:spcPct val="0"/>
                </a:spcAft>
              </a:pPr>
              <a:r>
                <a:rPr lang="ja-JP" altLang="en-US" b="1" dirty="0">
                  <a:solidFill>
                    <a:srgbClr val="000000"/>
                  </a:solidFill>
                  <a:latin typeface="Times New Roman" pitchFamily="18" charset="0"/>
                </a:rPr>
                <a:t>　</a:t>
              </a:r>
              <a:r>
                <a:rPr lang="ja-JP" altLang="en-US" b="1" dirty="0" smtClean="0">
                  <a:solidFill>
                    <a:srgbClr val="000000"/>
                  </a:solidFill>
                  <a:latin typeface="Times New Roman" pitchFamily="18" charset="0"/>
                </a:rPr>
                <a:t>チェックリスト</a:t>
              </a:r>
              <a:endParaRPr lang="ja-JP" altLang="en-US" b="1" dirty="0">
                <a:solidFill>
                  <a:srgbClr val="000000"/>
                </a:solidFill>
                <a:latin typeface="Times New Roman" pitchFamily="18" charset="0"/>
              </a:endParaRPr>
            </a:p>
          </p:txBody>
        </p:sp>
        <p:sp>
          <p:nvSpPr>
            <p:cNvPr id="74" name="Rectangle 15"/>
            <p:cNvSpPr>
              <a:spLocks noChangeArrowheads="1"/>
            </p:cNvSpPr>
            <p:nvPr/>
          </p:nvSpPr>
          <p:spPr bwMode="auto">
            <a:xfrm>
              <a:off x="1506930" y="2967072"/>
              <a:ext cx="416170" cy="1787458"/>
            </a:xfrm>
            <a:prstGeom prst="rect">
              <a:avLst/>
            </a:prstGeom>
            <a:noFill/>
            <a:ln w="47625" cmpd="thickThin">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grpSp>
      <p:grpSp>
        <p:nvGrpSpPr>
          <p:cNvPr id="7" name="グループ化 6"/>
          <p:cNvGrpSpPr/>
          <p:nvPr/>
        </p:nvGrpSpPr>
        <p:grpSpPr>
          <a:xfrm>
            <a:off x="2323005" y="728366"/>
            <a:ext cx="1575519" cy="2507178"/>
            <a:chOff x="2127526" y="593901"/>
            <a:chExt cx="1454324" cy="2507178"/>
          </a:xfrm>
        </p:grpSpPr>
        <p:sp>
          <p:nvSpPr>
            <p:cNvPr id="48135" name="Rectangle 7"/>
            <p:cNvSpPr>
              <a:spLocks noChangeArrowheads="1"/>
            </p:cNvSpPr>
            <p:nvPr/>
          </p:nvSpPr>
          <p:spPr bwMode="auto">
            <a:xfrm>
              <a:off x="2620793" y="680624"/>
              <a:ext cx="398906" cy="1008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92065" tIns="46034" rIns="92065" bIns="46034">
              <a:spAutoFit/>
            </a:bodyPr>
            <a:lstStyle/>
            <a:p>
              <a:pPr defTabSz="760413" fontAlgn="base">
                <a:spcBef>
                  <a:spcPct val="0"/>
                </a:spcBef>
                <a:spcAft>
                  <a:spcPct val="0"/>
                </a:spcAft>
              </a:pPr>
              <a:r>
                <a:rPr lang="ja-JP" altLang="en-US" sz="1600" b="1" dirty="0" smtClean="0">
                  <a:solidFill>
                    <a:srgbClr val="000000"/>
                  </a:solidFill>
                  <a:latin typeface="Times New Roman" pitchFamily="18" charset="0"/>
                </a:rPr>
                <a:t>認定調査</a:t>
              </a:r>
              <a:endParaRPr lang="ja-JP" altLang="en-US" sz="1600" b="1" dirty="0">
                <a:solidFill>
                  <a:srgbClr val="000000"/>
                </a:solidFill>
                <a:latin typeface="Times New Roman" pitchFamily="18" charset="0"/>
              </a:endParaRPr>
            </a:p>
          </p:txBody>
        </p:sp>
        <p:sp>
          <p:nvSpPr>
            <p:cNvPr id="48136" name="Rectangle 8"/>
            <p:cNvSpPr>
              <a:spLocks noChangeArrowheads="1"/>
            </p:cNvSpPr>
            <p:nvPr/>
          </p:nvSpPr>
          <p:spPr bwMode="auto">
            <a:xfrm>
              <a:off x="2620793" y="1753917"/>
              <a:ext cx="398906" cy="1330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92065" tIns="46034" rIns="92065" bIns="46034">
              <a:spAutoFit/>
            </a:bodyPr>
            <a:lstStyle/>
            <a:p>
              <a:pPr defTabSz="760413" fontAlgn="base">
                <a:spcBef>
                  <a:spcPct val="0"/>
                </a:spcBef>
                <a:spcAft>
                  <a:spcPct val="0"/>
                </a:spcAft>
              </a:pPr>
              <a:r>
                <a:rPr lang="ja-JP" altLang="en-US" sz="1600" b="1" dirty="0" smtClean="0">
                  <a:solidFill>
                    <a:srgbClr val="000000"/>
                  </a:solidFill>
                  <a:latin typeface="Times New Roman" pitchFamily="18" charset="0"/>
                </a:rPr>
                <a:t>医師の意見書</a:t>
              </a:r>
              <a:endParaRPr lang="ja-JP" altLang="en-US" sz="1600" b="1" dirty="0">
                <a:solidFill>
                  <a:srgbClr val="000000"/>
                </a:solidFill>
                <a:latin typeface="Times New Roman" pitchFamily="18" charset="0"/>
              </a:endParaRPr>
            </a:p>
          </p:txBody>
        </p:sp>
        <p:sp>
          <p:nvSpPr>
            <p:cNvPr id="48137" name="Rectangle 9"/>
            <p:cNvSpPr>
              <a:spLocks noChangeArrowheads="1"/>
            </p:cNvSpPr>
            <p:nvPr/>
          </p:nvSpPr>
          <p:spPr bwMode="auto">
            <a:xfrm>
              <a:off x="2656281" y="593901"/>
              <a:ext cx="294684" cy="103899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48138" name="Rectangle 10"/>
            <p:cNvSpPr>
              <a:spLocks noChangeArrowheads="1"/>
            </p:cNvSpPr>
            <p:nvPr/>
          </p:nvSpPr>
          <p:spPr bwMode="auto">
            <a:xfrm>
              <a:off x="2183399" y="793731"/>
              <a:ext cx="268010" cy="171563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48143" name="Rectangle 15"/>
            <p:cNvSpPr>
              <a:spLocks noChangeArrowheads="1"/>
            </p:cNvSpPr>
            <p:nvPr/>
          </p:nvSpPr>
          <p:spPr bwMode="auto">
            <a:xfrm>
              <a:off x="3153956" y="741297"/>
              <a:ext cx="416170" cy="2232782"/>
            </a:xfrm>
            <a:prstGeom prst="rect">
              <a:avLst/>
            </a:prstGeom>
            <a:noFill/>
            <a:ln w="47625" cmpd="thickThin">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48144" name="Rectangle 16"/>
            <p:cNvSpPr>
              <a:spLocks noChangeArrowheads="1"/>
            </p:cNvSpPr>
            <p:nvPr/>
          </p:nvSpPr>
          <p:spPr bwMode="auto">
            <a:xfrm>
              <a:off x="3154533" y="753997"/>
              <a:ext cx="427317" cy="2203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92065" tIns="46034" rIns="92065" bIns="46034" anchor="ctr">
              <a:spAutoFit/>
            </a:bodyPr>
            <a:lstStyle/>
            <a:p>
              <a:pPr algn="ctr" defTabSz="760413" fontAlgn="base">
                <a:spcBef>
                  <a:spcPct val="0"/>
                </a:spcBef>
                <a:spcAft>
                  <a:spcPct val="0"/>
                </a:spcAft>
              </a:pPr>
              <a:r>
                <a:rPr lang="ja-JP" altLang="en-US" b="1" dirty="0" smtClean="0">
                  <a:solidFill>
                    <a:srgbClr val="000000"/>
                  </a:solidFill>
                  <a:latin typeface="Times New Roman" pitchFamily="18" charset="0"/>
                </a:rPr>
                <a:t>要 介 護 認 定</a:t>
              </a:r>
              <a:endParaRPr lang="ja-JP" altLang="en-US" b="1" dirty="0">
                <a:solidFill>
                  <a:srgbClr val="000000"/>
                </a:solidFill>
                <a:latin typeface="Times New Roman" pitchFamily="18" charset="0"/>
              </a:endParaRPr>
            </a:p>
          </p:txBody>
        </p:sp>
        <p:sp>
          <p:nvSpPr>
            <p:cNvPr id="77" name="Rectangle 10"/>
            <p:cNvSpPr>
              <a:spLocks noChangeArrowheads="1"/>
            </p:cNvSpPr>
            <p:nvPr/>
          </p:nvSpPr>
          <p:spPr bwMode="auto">
            <a:xfrm>
              <a:off x="2658579" y="1708836"/>
              <a:ext cx="294684" cy="139224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78" name="Rectangle 4"/>
            <p:cNvSpPr>
              <a:spLocks noChangeArrowheads="1"/>
            </p:cNvSpPr>
            <p:nvPr/>
          </p:nvSpPr>
          <p:spPr bwMode="auto">
            <a:xfrm>
              <a:off x="2127526" y="904628"/>
              <a:ext cx="398907" cy="1506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92065" tIns="46034" rIns="92065" bIns="46034">
              <a:spAutoFit/>
            </a:bodyPr>
            <a:lstStyle/>
            <a:p>
              <a:pPr defTabSz="760413" fontAlgn="base">
                <a:spcBef>
                  <a:spcPct val="0"/>
                </a:spcBef>
                <a:spcAft>
                  <a:spcPct val="0"/>
                </a:spcAft>
              </a:pPr>
              <a:r>
                <a:rPr lang="ja-JP" altLang="en-US" sz="1600" b="1" dirty="0" smtClean="0">
                  <a:solidFill>
                    <a:srgbClr val="000000"/>
                  </a:solidFill>
                  <a:latin typeface="Times New Roman" pitchFamily="18" charset="0"/>
                </a:rPr>
                <a:t>要介護認定申請</a:t>
              </a:r>
              <a:endParaRPr lang="ja-JP" altLang="en-US" sz="1600" b="1" dirty="0">
                <a:solidFill>
                  <a:srgbClr val="000000"/>
                </a:solidFill>
                <a:latin typeface="Times New Roman" pitchFamily="18" charset="0"/>
              </a:endParaRPr>
            </a:p>
          </p:txBody>
        </p:sp>
      </p:grpSp>
      <p:sp>
        <p:nvSpPr>
          <p:cNvPr id="80" name="Line 12"/>
          <p:cNvSpPr>
            <a:spLocks noChangeShapeType="1"/>
          </p:cNvSpPr>
          <p:nvPr/>
        </p:nvSpPr>
        <p:spPr bwMode="auto">
          <a:xfrm flipV="1">
            <a:off x="1328474" y="1382539"/>
            <a:ext cx="0" cy="4960743"/>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81" name="Line 6"/>
          <p:cNvSpPr>
            <a:spLocks noChangeShapeType="1"/>
          </p:cNvSpPr>
          <p:nvPr/>
        </p:nvSpPr>
        <p:spPr bwMode="auto">
          <a:xfrm flipV="1">
            <a:off x="1328477" y="1382538"/>
            <a:ext cx="1061568"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99" name="Line 33"/>
          <p:cNvSpPr>
            <a:spLocks noChangeShapeType="1"/>
          </p:cNvSpPr>
          <p:nvPr/>
        </p:nvSpPr>
        <p:spPr bwMode="auto">
          <a:xfrm flipV="1">
            <a:off x="5303540" y="952670"/>
            <a:ext cx="1080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ja-JP" altLang="en-US">
              <a:solidFill>
                <a:prstClr val="black"/>
              </a:solidFill>
              <a:latin typeface="Arial" pitchFamily="34" charset="0"/>
            </a:endParaRPr>
          </a:p>
        </p:txBody>
      </p:sp>
      <p:sp>
        <p:nvSpPr>
          <p:cNvPr id="48157" name="Line 29"/>
          <p:cNvSpPr>
            <a:spLocks noChangeShapeType="1"/>
          </p:cNvSpPr>
          <p:nvPr/>
        </p:nvSpPr>
        <p:spPr bwMode="auto">
          <a:xfrm>
            <a:off x="5299715" y="2302428"/>
            <a:ext cx="216000" cy="941"/>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76" name="Line 12"/>
          <p:cNvSpPr>
            <a:spLocks noChangeShapeType="1"/>
          </p:cNvSpPr>
          <p:nvPr/>
        </p:nvSpPr>
        <p:spPr bwMode="auto">
          <a:xfrm flipH="1" flipV="1">
            <a:off x="5288732" y="941687"/>
            <a:ext cx="0" cy="1376493"/>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82" name="Line 22"/>
          <p:cNvSpPr>
            <a:spLocks noChangeShapeType="1"/>
          </p:cNvSpPr>
          <p:nvPr/>
        </p:nvSpPr>
        <p:spPr bwMode="auto">
          <a:xfrm flipV="1">
            <a:off x="5118277" y="1182291"/>
            <a:ext cx="144000" cy="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84" name="Line 12"/>
          <p:cNvSpPr>
            <a:spLocks noChangeShapeType="1"/>
          </p:cNvSpPr>
          <p:nvPr/>
        </p:nvSpPr>
        <p:spPr bwMode="auto">
          <a:xfrm flipV="1">
            <a:off x="5285434" y="4988947"/>
            <a:ext cx="0" cy="43200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91" name="Line 22"/>
          <p:cNvSpPr>
            <a:spLocks noChangeShapeType="1"/>
          </p:cNvSpPr>
          <p:nvPr/>
        </p:nvSpPr>
        <p:spPr bwMode="auto">
          <a:xfrm flipV="1">
            <a:off x="3884708" y="1786015"/>
            <a:ext cx="108000" cy="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97" name="Line 29"/>
          <p:cNvSpPr>
            <a:spLocks noChangeShapeType="1"/>
          </p:cNvSpPr>
          <p:nvPr/>
        </p:nvSpPr>
        <p:spPr bwMode="auto">
          <a:xfrm>
            <a:off x="5831745" y="2294392"/>
            <a:ext cx="535539" cy="1878"/>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99" name="Line 29"/>
          <p:cNvSpPr>
            <a:spLocks noChangeShapeType="1"/>
          </p:cNvSpPr>
          <p:nvPr/>
        </p:nvSpPr>
        <p:spPr bwMode="auto">
          <a:xfrm>
            <a:off x="4015940" y="1184916"/>
            <a:ext cx="180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04" name="Rectangle 16"/>
          <p:cNvSpPr>
            <a:spLocks noChangeArrowheads="1"/>
          </p:cNvSpPr>
          <p:nvPr/>
        </p:nvSpPr>
        <p:spPr bwMode="auto">
          <a:xfrm>
            <a:off x="5487972" y="1572194"/>
            <a:ext cx="401372" cy="1568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92065" tIns="46034" rIns="92065" bIns="46034">
            <a:spAutoFit/>
          </a:bodyPr>
          <a:lstStyle/>
          <a:p>
            <a:pPr defTabSz="760413" fontAlgn="base">
              <a:spcBef>
                <a:spcPct val="0"/>
              </a:spcBef>
              <a:spcAft>
                <a:spcPct val="0"/>
              </a:spcAft>
            </a:pPr>
            <a:r>
              <a:rPr lang="ja-JP" altLang="en-US" sz="1400" b="1" dirty="0" smtClean="0">
                <a:solidFill>
                  <a:srgbClr val="000000"/>
                </a:solidFill>
                <a:latin typeface="Times New Roman" pitchFamily="18" charset="0"/>
              </a:rPr>
              <a:t>居宅サービス計画</a:t>
            </a:r>
            <a:endParaRPr lang="ja-JP" altLang="en-US" sz="1400" b="1" dirty="0">
              <a:solidFill>
                <a:srgbClr val="000000"/>
              </a:solidFill>
              <a:latin typeface="Times New Roman" pitchFamily="18" charset="0"/>
            </a:endParaRPr>
          </a:p>
        </p:txBody>
      </p:sp>
      <p:sp>
        <p:nvSpPr>
          <p:cNvPr id="105" name="Rectangle 15"/>
          <p:cNvSpPr>
            <a:spLocks noChangeArrowheads="1"/>
          </p:cNvSpPr>
          <p:nvPr/>
        </p:nvSpPr>
        <p:spPr bwMode="auto">
          <a:xfrm>
            <a:off x="5518896" y="1512120"/>
            <a:ext cx="317736" cy="1568305"/>
          </a:xfrm>
          <a:prstGeom prst="rect">
            <a:avLst/>
          </a:prstGeom>
          <a:noFill/>
          <a:ln w="47625" cmpd="thickThin">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106" name="Rectangle 16"/>
          <p:cNvSpPr>
            <a:spLocks noChangeArrowheads="1"/>
          </p:cNvSpPr>
          <p:nvPr/>
        </p:nvSpPr>
        <p:spPr bwMode="auto">
          <a:xfrm>
            <a:off x="5499427" y="3218712"/>
            <a:ext cx="586038" cy="1361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92065" tIns="46034" rIns="92065" bIns="46034">
            <a:spAutoFit/>
          </a:bodyPr>
          <a:lstStyle/>
          <a:p>
            <a:pPr defTabSz="760413" fontAlgn="base">
              <a:spcBef>
                <a:spcPct val="0"/>
              </a:spcBef>
              <a:spcAft>
                <a:spcPct val="0"/>
              </a:spcAft>
            </a:pPr>
            <a:r>
              <a:rPr lang="ja-JP" altLang="en-US" sz="1300" b="1" dirty="0" smtClean="0">
                <a:solidFill>
                  <a:srgbClr val="000000"/>
                </a:solidFill>
                <a:latin typeface="Times New Roman" pitchFamily="18" charset="0"/>
              </a:rPr>
              <a:t>介護予防</a:t>
            </a:r>
            <a:endParaRPr lang="en-US" altLang="ja-JP" sz="1300" b="1" dirty="0" smtClean="0">
              <a:solidFill>
                <a:srgbClr val="000000"/>
              </a:solidFill>
              <a:latin typeface="Times New Roman" pitchFamily="18" charset="0"/>
            </a:endParaRPr>
          </a:p>
          <a:p>
            <a:pPr defTabSz="760413" fontAlgn="base">
              <a:spcBef>
                <a:spcPct val="0"/>
              </a:spcBef>
              <a:spcAft>
                <a:spcPct val="0"/>
              </a:spcAft>
            </a:pPr>
            <a:r>
              <a:rPr lang="ja-JP" altLang="en-US" sz="1300" b="1" dirty="0">
                <a:solidFill>
                  <a:srgbClr val="000000"/>
                </a:solidFill>
                <a:latin typeface="Times New Roman" pitchFamily="18" charset="0"/>
              </a:rPr>
              <a:t>　</a:t>
            </a:r>
            <a:r>
              <a:rPr lang="ja-JP" altLang="en-US" sz="1300" b="1" dirty="0" smtClean="0">
                <a:solidFill>
                  <a:srgbClr val="000000"/>
                </a:solidFill>
                <a:latin typeface="Times New Roman" pitchFamily="18" charset="0"/>
              </a:rPr>
              <a:t>　　サービス計画</a:t>
            </a:r>
            <a:endParaRPr lang="ja-JP" altLang="en-US" sz="1300" b="1" dirty="0">
              <a:solidFill>
                <a:srgbClr val="000000"/>
              </a:solidFill>
              <a:latin typeface="Times New Roman" pitchFamily="18" charset="0"/>
            </a:endParaRPr>
          </a:p>
        </p:txBody>
      </p:sp>
      <p:sp>
        <p:nvSpPr>
          <p:cNvPr id="107" name="Rectangle 15"/>
          <p:cNvSpPr>
            <a:spLocks noChangeArrowheads="1"/>
          </p:cNvSpPr>
          <p:nvPr/>
        </p:nvSpPr>
        <p:spPr bwMode="auto">
          <a:xfrm>
            <a:off x="5518916" y="3169705"/>
            <a:ext cx="513796" cy="1386413"/>
          </a:xfrm>
          <a:prstGeom prst="rect">
            <a:avLst/>
          </a:prstGeom>
          <a:noFill/>
          <a:ln w="47625" cmpd="thickThin">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108" name="Rectangle 15"/>
          <p:cNvSpPr>
            <a:spLocks noChangeArrowheads="1"/>
          </p:cNvSpPr>
          <p:nvPr/>
        </p:nvSpPr>
        <p:spPr bwMode="auto">
          <a:xfrm>
            <a:off x="5463228" y="4673010"/>
            <a:ext cx="426148" cy="1498370"/>
          </a:xfrm>
          <a:prstGeom prst="rect">
            <a:avLst/>
          </a:prstGeom>
          <a:noFill/>
          <a:ln w="47625" cmpd="thickThin">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0" tIns="45716" rIns="91430" bIns="45716" anchor="ctr"/>
          <a:lstStyle/>
          <a:p>
            <a:pPr defTabSz="912813" fontAlgn="base">
              <a:spcBef>
                <a:spcPct val="0"/>
              </a:spcBef>
              <a:spcAft>
                <a:spcPct val="0"/>
              </a:spcAft>
            </a:pPr>
            <a:endParaRPr lang="ja-JP" altLang="en-US" dirty="0">
              <a:solidFill>
                <a:srgbClr val="000000"/>
              </a:solidFill>
              <a:latin typeface="Arial" pitchFamily="34" charset="0"/>
            </a:endParaRPr>
          </a:p>
        </p:txBody>
      </p:sp>
      <p:sp>
        <p:nvSpPr>
          <p:cNvPr id="109" name="Rectangle 16"/>
          <p:cNvSpPr>
            <a:spLocks noChangeArrowheads="1"/>
          </p:cNvSpPr>
          <p:nvPr/>
        </p:nvSpPr>
        <p:spPr bwMode="auto">
          <a:xfrm>
            <a:off x="5388929" y="4723997"/>
            <a:ext cx="586038" cy="1431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92065" tIns="46034" rIns="92065" bIns="46034">
            <a:spAutoFit/>
          </a:bodyPr>
          <a:lstStyle/>
          <a:p>
            <a:pPr defTabSz="760413" fontAlgn="base">
              <a:spcBef>
                <a:spcPct val="0"/>
              </a:spcBef>
              <a:spcAft>
                <a:spcPct val="0"/>
              </a:spcAft>
            </a:pPr>
            <a:r>
              <a:rPr lang="ja-JP" altLang="en-US" sz="1300" b="1" dirty="0" smtClean="0">
                <a:solidFill>
                  <a:srgbClr val="000000"/>
                </a:solidFill>
                <a:latin typeface="Times New Roman" pitchFamily="18" charset="0"/>
              </a:rPr>
              <a:t>介護予防</a:t>
            </a:r>
            <a:endParaRPr lang="en-US" altLang="ja-JP" sz="1300" b="1" dirty="0" smtClean="0">
              <a:solidFill>
                <a:srgbClr val="000000"/>
              </a:solidFill>
              <a:latin typeface="Times New Roman" pitchFamily="18" charset="0"/>
            </a:endParaRPr>
          </a:p>
          <a:p>
            <a:pPr algn="r" defTabSz="760413" fontAlgn="base">
              <a:spcBef>
                <a:spcPct val="0"/>
              </a:spcBef>
              <a:spcAft>
                <a:spcPct val="0"/>
              </a:spcAft>
            </a:pPr>
            <a:r>
              <a:rPr lang="ja-JP" altLang="en-US" sz="1300" b="1" dirty="0" smtClean="0">
                <a:solidFill>
                  <a:srgbClr val="000000"/>
                </a:solidFill>
                <a:latin typeface="Times New Roman" pitchFamily="18" charset="0"/>
              </a:rPr>
              <a:t>ケアマネジメント</a:t>
            </a:r>
            <a:endParaRPr lang="ja-JP" altLang="en-US" sz="1300" b="1" dirty="0">
              <a:solidFill>
                <a:srgbClr val="000000"/>
              </a:solidFill>
              <a:latin typeface="Times New Roman" pitchFamily="18" charset="0"/>
            </a:endParaRPr>
          </a:p>
        </p:txBody>
      </p:sp>
      <p:sp>
        <p:nvSpPr>
          <p:cNvPr id="112" name="Line 12"/>
          <p:cNvSpPr>
            <a:spLocks noChangeShapeType="1"/>
          </p:cNvSpPr>
          <p:nvPr/>
        </p:nvSpPr>
        <p:spPr bwMode="auto">
          <a:xfrm flipH="1" flipV="1">
            <a:off x="6187983" y="3497834"/>
            <a:ext cx="2772" cy="1643972"/>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01" name="Line 29"/>
          <p:cNvSpPr>
            <a:spLocks noChangeShapeType="1"/>
          </p:cNvSpPr>
          <p:nvPr/>
        </p:nvSpPr>
        <p:spPr bwMode="auto">
          <a:xfrm>
            <a:off x="6187979" y="3497835"/>
            <a:ext cx="252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11" name="Line 29"/>
          <p:cNvSpPr>
            <a:spLocks noChangeShapeType="1"/>
          </p:cNvSpPr>
          <p:nvPr/>
        </p:nvSpPr>
        <p:spPr bwMode="auto">
          <a:xfrm>
            <a:off x="6190751" y="4989572"/>
            <a:ext cx="252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13" name="Line 22"/>
          <p:cNvSpPr>
            <a:spLocks noChangeShapeType="1"/>
          </p:cNvSpPr>
          <p:nvPr/>
        </p:nvSpPr>
        <p:spPr bwMode="auto">
          <a:xfrm flipV="1">
            <a:off x="6069727" y="3762227"/>
            <a:ext cx="106601" cy="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23" name="Rectangle 19"/>
          <p:cNvSpPr>
            <a:spLocks noChangeArrowheads="1"/>
          </p:cNvSpPr>
          <p:nvPr/>
        </p:nvSpPr>
        <p:spPr bwMode="auto">
          <a:xfrm>
            <a:off x="4243788" y="4824025"/>
            <a:ext cx="879743" cy="635689"/>
          </a:xfrm>
          <a:prstGeom prst="rect">
            <a:avLst/>
          </a:prstGeom>
          <a:pattFill prst="pct50">
            <a:fgClr>
              <a:srgbClr val="9999FF"/>
            </a:fgClr>
            <a:bgClr>
              <a:schemeClr val="bg1"/>
            </a:bgClr>
          </a:pattFill>
          <a:ln w="25400">
            <a:solidFill>
              <a:schemeClr val="tx1"/>
            </a:solidFill>
            <a:miter lim="800000"/>
            <a:headEnd/>
            <a:tailEnd/>
          </a:ln>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126" name="Rectangle 20"/>
          <p:cNvSpPr>
            <a:spLocks noChangeArrowheads="1"/>
          </p:cNvSpPr>
          <p:nvPr/>
        </p:nvSpPr>
        <p:spPr bwMode="auto">
          <a:xfrm>
            <a:off x="4241098" y="4834806"/>
            <a:ext cx="910444" cy="308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65" tIns="46034" rIns="92065" bIns="46034">
            <a:spAutoFit/>
          </a:bodyPr>
          <a:lstStyle/>
          <a:p>
            <a:pPr defTabSz="760413" fontAlgn="base">
              <a:spcBef>
                <a:spcPct val="0"/>
              </a:spcBef>
              <a:spcAft>
                <a:spcPct val="0"/>
              </a:spcAft>
            </a:pPr>
            <a:r>
              <a:rPr lang="ja-JP" altLang="en-US" sz="1400" b="1" dirty="0" smtClean="0">
                <a:solidFill>
                  <a:srgbClr val="000000"/>
                </a:solidFill>
                <a:latin typeface="Times New Roman" pitchFamily="18" charset="0"/>
              </a:rPr>
              <a:t>非該当</a:t>
            </a:r>
            <a:endParaRPr lang="ja-JP" altLang="en-US" sz="1400" b="1" dirty="0">
              <a:solidFill>
                <a:srgbClr val="000000"/>
              </a:solidFill>
              <a:latin typeface="Times New Roman" pitchFamily="18" charset="0"/>
            </a:endParaRPr>
          </a:p>
        </p:txBody>
      </p:sp>
      <p:sp>
        <p:nvSpPr>
          <p:cNvPr id="135" name="Rectangle 56"/>
          <p:cNvSpPr>
            <a:spLocks noChangeArrowheads="1"/>
          </p:cNvSpPr>
          <p:nvPr/>
        </p:nvSpPr>
        <p:spPr bwMode="auto">
          <a:xfrm>
            <a:off x="661244" y="650448"/>
            <a:ext cx="1683580" cy="708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65" tIns="46034" rIns="92065" bIns="46034">
            <a:spAutoFit/>
          </a:bodyPr>
          <a:lstStyle/>
          <a:p>
            <a:pPr defTabSz="760413" fontAlgn="base">
              <a:spcBef>
                <a:spcPct val="0"/>
              </a:spcBef>
              <a:spcAft>
                <a:spcPct val="0"/>
              </a:spcAft>
            </a:pPr>
            <a:r>
              <a:rPr lang="en-US" altLang="ja-JP" sz="1000" dirty="0">
                <a:solidFill>
                  <a:srgbClr val="000000"/>
                </a:solidFill>
                <a:latin typeface="Times New Roman" pitchFamily="18" charset="0"/>
              </a:rPr>
              <a:t>※</a:t>
            </a:r>
            <a:r>
              <a:rPr lang="ja-JP" altLang="en-US" sz="1000" dirty="0" smtClean="0">
                <a:solidFill>
                  <a:srgbClr val="000000"/>
                </a:solidFill>
                <a:latin typeface="Times New Roman" pitchFamily="18" charset="0"/>
              </a:rPr>
              <a:t>明らかに要介護１以上と判断できる場合</a:t>
            </a:r>
            <a:endParaRPr lang="en-US" altLang="ja-JP" sz="1000" dirty="0" smtClean="0">
              <a:solidFill>
                <a:srgbClr val="000000"/>
              </a:solidFill>
              <a:latin typeface="Times New Roman" pitchFamily="18" charset="0"/>
            </a:endParaRPr>
          </a:p>
          <a:p>
            <a:pPr defTabSz="760413" fontAlgn="base">
              <a:spcBef>
                <a:spcPct val="0"/>
              </a:spcBef>
              <a:spcAft>
                <a:spcPct val="0"/>
              </a:spcAft>
            </a:pPr>
            <a:r>
              <a:rPr lang="en-US" altLang="ja-JP" sz="1000" dirty="0">
                <a:solidFill>
                  <a:srgbClr val="000000"/>
                </a:solidFill>
                <a:latin typeface="Times New Roman" pitchFamily="18" charset="0"/>
              </a:rPr>
              <a:t>※</a:t>
            </a:r>
            <a:r>
              <a:rPr lang="ja-JP" altLang="en-US" sz="1000" dirty="0" smtClean="0">
                <a:solidFill>
                  <a:srgbClr val="000000"/>
                </a:solidFill>
                <a:latin typeface="Times New Roman" pitchFamily="18" charset="0"/>
              </a:rPr>
              <a:t>介護予防訪問看護等の利用が必要な場合</a:t>
            </a:r>
            <a:endParaRPr lang="en-US" altLang="ja-JP" sz="1000" dirty="0" smtClean="0">
              <a:solidFill>
                <a:srgbClr val="000000"/>
              </a:solidFill>
              <a:latin typeface="Times New Roman" pitchFamily="18" charset="0"/>
            </a:endParaRPr>
          </a:p>
        </p:txBody>
      </p:sp>
      <p:sp>
        <p:nvSpPr>
          <p:cNvPr id="137" name="Rectangle 19"/>
          <p:cNvSpPr>
            <a:spLocks noChangeArrowheads="1"/>
          </p:cNvSpPr>
          <p:nvPr/>
        </p:nvSpPr>
        <p:spPr bwMode="auto">
          <a:xfrm>
            <a:off x="2453101" y="5228452"/>
            <a:ext cx="1055568" cy="719137"/>
          </a:xfrm>
          <a:prstGeom prst="rect">
            <a:avLst/>
          </a:prstGeom>
          <a:pattFill prst="pct50">
            <a:fgClr>
              <a:srgbClr val="9999FF"/>
            </a:fgClr>
            <a:bgClr>
              <a:schemeClr val="bg1"/>
            </a:bgClr>
          </a:pattFill>
          <a:ln w="25400">
            <a:solidFill>
              <a:schemeClr val="tx1"/>
            </a:solidFill>
            <a:miter lim="800000"/>
            <a:headEnd/>
            <a:tailEnd/>
          </a:ln>
        </p:spPr>
        <p:txBody>
          <a:bodyPr wrap="none" lIns="91430" tIns="45716" rIns="91430" bIns="45716" anchor="ctr"/>
          <a:lstStyle/>
          <a:p>
            <a:pPr defTabSz="912813" fontAlgn="base">
              <a:spcBef>
                <a:spcPct val="0"/>
              </a:spcBef>
              <a:spcAft>
                <a:spcPct val="0"/>
              </a:spcAft>
            </a:pPr>
            <a:endParaRPr lang="ja-JP" altLang="en-US">
              <a:solidFill>
                <a:srgbClr val="000000"/>
              </a:solidFill>
              <a:latin typeface="Arial" pitchFamily="34" charset="0"/>
            </a:endParaRPr>
          </a:p>
        </p:txBody>
      </p:sp>
      <p:sp>
        <p:nvSpPr>
          <p:cNvPr id="138" name="Line 45"/>
          <p:cNvSpPr>
            <a:spLocks noChangeShapeType="1"/>
          </p:cNvSpPr>
          <p:nvPr/>
        </p:nvSpPr>
        <p:spPr bwMode="auto">
          <a:xfrm>
            <a:off x="2180339" y="5582695"/>
            <a:ext cx="260085"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41" name="Rectangle 20"/>
          <p:cNvSpPr>
            <a:spLocks noChangeArrowheads="1"/>
          </p:cNvSpPr>
          <p:nvPr/>
        </p:nvSpPr>
        <p:spPr bwMode="auto">
          <a:xfrm>
            <a:off x="2420069" y="5320767"/>
            <a:ext cx="1189595" cy="523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65" tIns="46034" rIns="92065" bIns="46034">
            <a:spAutoFit/>
          </a:bodyPr>
          <a:lstStyle/>
          <a:p>
            <a:pPr defTabSz="760413" fontAlgn="base">
              <a:spcBef>
                <a:spcPct val="0"/>
              </a:spcBef>
              <a:spcAft>
                <a:spcPct val="0"/>
              </a:spcAft>
            </a:pPr>
            <a:r>
              <a:rPr lang="ja-JP" altLang="en-US" sz="1400" b="1" dirty="0" smtClean="0">
                <a:latin typeface="Times New Roman" pitchFamily="18" charset="0"/>
              </a:rPr>
              <a:t>サービス</a:t>
            </a:r>
            <a:endParaRPr lang="en-US" altLang="ja-JP" sz="1400" b="1" dirty="0" smtClean="0">
              <a:latin typeface="Times New Roman" pitchFamily="18" charset="0"/>
            </a:endParaRPr>
          </a:p>
          <a:p>
            <a:pPr defTabSz="760413" fontAlgn="base">
              <a:spcBef>
                <a:spcPct val="0"/>
              </a:spcBef>
              <a:spcAft>
                <a:spcPct val="0"/>
              </a:spcAft>
            </a:pPr>
            <a:r>
              <a:rPr lang="ja-JP" altLang="en-US" sz="1400" b="1" dirty="0" smtClean="0">
                <a:solidFill>
                  <a:srgbClr val="000000"/>
                </a:solidFill>
                <a:latin typeface="Times New Roman" pitchFamily="18" charset="0"/>
              </a:rPr>
              <a:t>事業対象者</a:t>
            </a:r>
            <a:endParaRPr lang="ja-JP" altLang="en-US" sz="1400" b="1" dirty="0">
              <a:solidFill>
                <a:srgbClr val="000000"/>
              </a:solidFill>
              <a:latin typeface="Times New Roman" pitchFamily="18" charset="0"/>
            </a:endParaRPr>
          </a:p>
        </p:txBody>
      </p:sp>
      <p:grpSp>
        <p:nvGrpSpPr>
          <p:cNvPr id="9" name="グループ化 8"/>
          <p:cNvGrpSpPr/>
          <p:nvPr/>
        </p:nvGrpSpPr>
        <p:grpSpPr>
          <a:xfrm>
            <a:off x="5195164" y="5419055"/>
            <a:ext cx="100003" cy="311602"/>
            <a:chOff x="5264419" y="5419055"/>
            <a:chExt cx="100002" cy="311602"/>
          </a:xfrm>
        </p:grpSpPr>
        <p:sp>
          <p:nvSpPr>
            <p:cNvPr id="48176" name="Line 51"/>
            <p:cNvSpPr>
              <a:spLocks noChangeShapeType="1"/>
            </p:cNvSpPr>
            <p:nvPr/>
          </p:nvSpPr>
          <p:spPr bwMode="auto">
            <a:xfrm flipV="1">
              <a:off x="5280474" y="5434735"/>
              <a:ext cx="0" cy="295921"/>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17" name="Line 22"/>
            <p:cNvSpPr>
              <a:spLocks noChangeShapeType="1"/>
            </p:cNvSpPr>
            <p:nvPr/>
          </p:nvSpPr>
          <p:spPr bwMode="auto">
            <a:xfrm>
              <a:off x="5270282" y="5730656"/>
              <a:ext cx="94139" cy="1"/>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42" name="Line 14"/>
            <p:cNvSpPr>
              <a:spLocks noChangeShapeType="1"/>
            </p:cNvSpPr>
            <p:nvPr/>
          </p:nvSpPr>
          <p:spPr bwMode="auto">
            <a:xfrm>
              <a:off x="5264419" y="5419055"/>
              <a:ext cx="82589" cy="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grpSp>
      <p:sp>
        <p:nvSpPr>
          <p:cNvPr id="145" name="Line 29"/>
          <p:cNvSpPr>
            <a:spLocks noChangeShapeType="1"/>
          </p:cNvSpPr>
          <p:nvPr/>
        </p:nvSpPr>
        <p:spPr bwMode="auto">
          <a:xfrm>
            <a:off x="5283206" y="4984034"/>
            <a:ext cx="180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47" name="Line 22"/>
          <p:cNvSpPr>
            <a:spLocks noChangeShapeType="1"/>
          </p:cNvSpPr>
          <p:nvPr/>
        </p:nvSpPr>
        <p:spPr bwMode="auto">
          <a:xfrm flipV="1">
            <a:off x="5108736" y="5128516"/>
            <a:ext cx="180000" cy="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grpSp>
        <p:nvGrpSpPr>
          <p:cNvPr id="148" name="グループ化 147"/>
          <p:cNvGrpSpPr/>
          <p:nvPr/>
        </p:nvGrpSpPr>
        <p:grpSpPr>
          <a:xfrm>
            <a:off x="9468540" y="4765422"/>
            <a:ext cx="339439" cy="1871662"/>
            <a:chOff x="8557584" y="1125538"/>
            <a:chExt cx="313328" cy="1871662"/>
          </a:xfrm>
        </p:grpSpPr>
        <p:sp>
          <p:nvSpPr>
            <p:cNvPr id="149" name="Rectangle 58"/>
            <p:cNvSpPr>
              <a:spLocks noChangeArrowheads="1"/>
            </p:cNvSpPr>
            <p:nvPr/>
          </p:nvSpPr>
          <p:spPr bwMode="auto">
            <a:xfrm>
              <a:off x="8613281" y="1364525"/>
              <a:ext cx="257631" cy="1452494"/>
            </a:xfrm>
            <a:prstGeom prst="rect">
              <a:avLst/>
            </a:prstGeom>
            <a:pattFill prst="pct50">
              <a:fgClr>
                <a:schemeClr val="accent3"/>
              </a:fgClr>
              <a:bgClr>
                <a:schemeClr val="bg1"/>
              </a:bgClr>
            </a:pattFill>
            <a:ln w="12700">
              <a:solidFill>
                <a:schemeClr val="tx1"/>
              </a:solidFill>
              <a:miter lim="800000"/>
              <a:headEnd/>
              <a:tailEnd/>
            </a:ln>
          </p:spPr>
          <p:txBody>
            <a:bodyPr vert="eaVert" wrap="none" lIns="91430" tIns="45716" rIns="91430" bIns="45716" anchor="ctr"/>
            <a:lstStyle/>
            <a:p>
              <a:pPr algn="ctr" defTabSz="914308">
                <a:defRPr/>
              </a:pPr>
              <a:r>
                <a:rPr lang="ja-JP" altLang="en-US" b="1" dirty="0" smtClean="0">
                  <a:solidFill>
                    <a:srgbClr val="FF0000"/>
                  </a:solidFill>
                  <a:latin typeface="Arial"/>
                </a:rPr>
                <a:t>総合事業</a:t>
              </a:r>
              <a:endParaRPr lang="ja-JP" altLang="en-US" b="1" dirty="0">
                <a:solidFill>
                  <a:srgbClr val="FF0000"/>
                </a:solidFill>
                <a:latin typeface="Arial"/>
              </a:endParaRPr>
            </a:p>
          </p:txBody>
        </p:sp>
        <p:sp>
          <p:nvSpPr>
            <p:cNvPr id="150" name="Line 60"/>
            <p:cNvSpPr>
              <a:spLocks noChangeShapeType="1"/>
            </p:cNvSpPr>
            <p:nvPr/>
          </p:nvSpPr>
          <p:spPr bwMode="auto">
            <a:xfrm>
              <a:off x="8557584" y="1125538"/>
              <a:ext cx="20085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51" name="Line 61"/>
            <p:cNvSpPr>
              <a:spLocks noChangeShapeType="1"/>
            </p:cNvSpPr>
            <p:nvPr/>
          </p:nvSpPr>
          <p:spPr bwMode="auto">
            <a:xfrm>
              <a:off x="8557584" y="2997200"/>
              <a:ext cx="20085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52" name="Line 62"/>
            <p:cNvSpPr>
              <a:spLocks noChangeShapeType="1"/>
            </p:cNvSpPr>
            <p:nvPr/>
          </p:nvSpPr>
          <p:spPr bwMode="auto">
            <a:xfrm>
              <a:off x="8758418" y="1125678"/>
              <a:ext cx="0" cy="23884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53" name="Line 63"/>
            <p:cNvSpPr>
              <a:spLocks noChangeShapeType="1"/>
            </p:cNvSpPr>
            <p:nvPr/>
          </p:nvSpPr>
          <p:spPr bwMode="auto">
            <a:xfrm flipV="1">
              <a:off x="8758418" y="2817018"/>
              <a:ext cx="20" cy="18018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grpSp>
      <p:sp>
        <p:nvSpPr>
          <p:cNvPr id="154" name="Rectangle 56"/>
          <p:cNvSpPr>
            <a:spLocks noChangeArrowheads="1"/>
          </p:cNvSpPr>
          <p:nvPr/>
        </p:nvSpPr>
        <p:spPr bwMode="auto">
          <a:xfrm>
            <a:off x="798768" y="6387668"/>
            <a:ext cx="4240257" cy="246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65" tIns="46034" rIns="92065" bIns="46034">
            <a:spAutoFit/>
          </a:bodyPr>
          <a:lstStyle/>
          <a:p>
            <a:pPr defTabSz="760413" fontAlgn="base">
              <a:spcBef>
                <a:spcPct val="0"/>
              </a:spcBef>
              <a:spcAft>
                <a:spcPct val="0"/>
              </a:spcAft>
            </a:pPr>
            <a:r>
              <a:rPr lang="en-US" altLang="ja-JP" sz="1000" dirty="0">
                <a:solidFill>
                  <a:srgbClr val="000000"/>
                </a:solidFill>
                <a:latin typeface="Times New Roman" pitchFamily="18" charset="0"/>
              </a:rPr>
              <a:t>※</a:t>
            </a:r>
            <a:r>
              <a:rPr lang="ja-JP" altLang="en-US" sz="1000" dirty="0" smtClean="0">
                <a:solidFill>
                  <a:srgbClr val="000000"/>
                </a:solidFill>
                <a:latin typeface="Times New Roman" pitchFamily="18" charset="0"/>
              </a:rPr>
              <a:t>明らか</a:t>
            </a:r>
            <a:r>
              <a:rPr lang="ja-JP" altLang="en-US" sz="1000" dirty="0">
                <a:solidFill>
                  <a:srgbClr val="000000"/>
                </a:solidFill>
                <a:latin typeface="Times New Roman" pitchFamily="18" charset="0"/>
              </a:rPr>
              <a:t>に介護予防・生活支援サービス</a:t>
            </a:r>
            <a:r>
              <a:rPr lang="ja-JP" altLang="en-US" sz="1000" dirty="0" smtClean="0">
                <a:solidFill>
                  <a:srgbClr val="000000"/>
                </a:solidFill>
                <a:latin typeface="Times New Roman" pitchFamily="18" charset="0"/>
              </a:rPr>
              <a:t>事業の対象外と判断できる場合</a:t>
            </a:r>
            <a:endParaRPr lang="ja-JP" altLang="en-US" sz="1000" dirty="0">
              <a:solidFill>
                <a:srgbClr val="000000"/>
              </a:solidFill>
              <a:latin typeface="Times New Roman" pitchFamily="18" charset="0"/>
            </a:endParaRPr>
          </a:p>
        </p:txBody>
      </p:sp>
      <p:sp>
        <p:nvSpPr>
          <p:cNvPr id="95" name="Line 45"/>
          <p:cNvSpPr>
            <a:spLocks noChangeShapeType="1"/>
          </p:cNvSpPr>
          <p:nvPr/>
        </p:nvSpPr>
        <p:spPr bwMode="auto">
          <a:xfrm>
            <a:off x="2157249" y="2269750"/>
            <a:ext cx="2263" cy="406800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96" name="Line 45"/>
          <p:cNvSpPr>
            <a:spLocks noChangeShapeType="1"/>
          </p:cNvSpPr>
          <p:nvPr/>
        </p:nvSpPr>
        <p:spPr bwMode="auto">
          <a:xfrm>
            <a:off x="5283199" y="5730656"/>
            <a:ext cx="0" cy="588314"/>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98" name="Line 12"/>
          <p:cNvSpPr>
            <a:spLocks noChangeShapeType="1"/>
          </p:cNvSpPr>
          <p:nvPr/>
        </p:nvSpPr>
        <p:spPr bwMode="auto">
          <a:xfrm flipV="1">
            <a:off x="5296646" y="3762226"/>
            <a:ext cx="6914" cy="1003336"/>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00" name="Line 29"/>
          <p:cNvSpPr>
            <a:spLocks noChangeShapeType="1"/>
          </p:cNvSpPr>
          <p:nvPr/>
        </p:nvSpPr>
        <p:spPr bwMode="auto">
          <a:xfrm>
            <a:off x="5283205" y="3762872"/>
            <a:ext cx="216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02" name="Line 29"/>
          <p:cNvSpPr>
            <a:spLocks noChangeShapeType="1"/>
          </p:cNvSpPr>
          <p:nvPr/>
        </p:nvSpPr>
        <p:spPr bwMode="auto">
          <a:xfrm>
            <a:off x="5290486" y="4765562"/>
            <a:ext cx="216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03" name="Line 22"/>
          <p:cNvSpPr>
            <a:spLocks noChangeShapeType="1"/>
          </p:cNvSpPr>
          <p:nvPr/>
        </p:nvSpPr>
        <p:spPr bwMode="auto">
          <a:xfrm flipV="1">
            <a:off x="5139206" y="4078151"/>
            <a:ext cx="144000" cy="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48181" name="Rectangle 56"/>
          <p:cNvSpPr>
            <a:spLocks noChangeArrowheads="1"/>
          </p:cNvSpPr>
          <p:nvPr/>
        </p:nvSpPr>
        <p:spPr bwMode="auto">
          <a:xfrm>
            <a:off x="4225691" y="5028016"/>
            <a:ext cx="969487" cy="400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65" tIns="46034" rIns="92065" bIns="46034">
            <a:spAutoFit/>
          </a:bodyPr>
          <a:lstStyle/>
          <a:p>
            <a:pPr defTabSz="760413" fontAlgn="base">
              <a:spcBef>
                <a:spcPct val="0"/>
              </a:spcBef>
              <a:spcAft>
                <a:spcPct val="0"/>
              </a:spcAft>
            </a:pPr>
            <a:r>
              <a:rPr lang="en-US" altLang="ja-JP" sz="1000" dirty="0" smtClean="0">
                <a:latin typeface="+mn-ea"/>
              </a:rPr>
              <a:t>(</a:t>
            </a:r>
            <a:r>
              <a:rPr lang="ja-JP" altLang="en-US" sz="1000" dirty="0" smtClean="0">
                <a:latin typeface="+mn-ea"/>
              </a:rPr>
              <a:t>サービス</a:t>
            </a:r>
            <a:endParaRPr lang="en-US" altLang="ja-JP" sz="1000" dirty="0" smtClean="0">
              <a:latin typeface="+mn-ea"/>
            </a:endParaRPr>
          </a:p>
          <a:p>
            <a:pPr defTabSz="760413" fontAlgn="base">
              <a:spcBef>
                <a:spcPct val="0"/>
              </a:spcBef>
              <a:spcAft>
                <a:spcPct val="0"/>
              </a:spcAft>
            </a:pPr>
            <a:r>
              <a:rPr lang="ja-JP" altLang="en-US" sz="1000" dirty="0" smtClean="0">
                <a:solidFill>
                  <a:srgbClr val="000000"/>
                </a:solidFill>
                <a:latin typeface="+mn-ea"/>
              </a:rPr>
              <a:t>　事業対象者</a:t>
            </a:r>
            <a:r>
              <a:rPr lang="en-US" altLang="ja-JP" sz="1000" dirty="0" smtClean="0">
                <a:solidFill>
                  <a:srgbClr val="000000"/>
                </a:solidFill>
                <a:latin typeface="+mn-ea"/>
              </a:rPr>
              <a:t>)</a:t>
            </a:r>
          </a:p>
        </p:txBody>
      </p:sp>
      <p:sp>
        <p:nvSpPr>
          <p:cNvPr id="110" name="Rectangle 56"/>
          <p:cNvSpPr>
            <a:spLocks noChangeArrowheads="1"/>
          </p:cNvSpPr>
          <p:nvPr/>
        </p:nvSpPr>
        <p:spPr bwMode="auto">
          <a:xfrm>
            <a:off x="4119374" y="3530004"/>
            <a:ext cx="1240513" cy="246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65" tIns="46034" rIns="92065" bIns="46034">
            <a:spAutoFit/>
          </a:bodyPr>
          <a:lstStyle/>
          <a:p>
            <a:pPr defTabSz="760413" fontAlgn="base">
              <a:spcBef>
                <a:spcPct val="0"/>
              </a:spcBef>
              <a:spcAft>
                <a:spcPct val="0"/>
              </a:spcAft>
            </a:pPr>
            <a:r>
              <a:rPr lang="en-US" altLang="ja-JP" sz="1000" dirty="0">
                <a:solidFill>
                  <a:srgbClr val="000000"/>
                </a:solidFill>
                <a:latin typeface="Times New Roman" pitchFamily="18" charset="0"/>
              </a:rPr>
              <a:t>※</a:t>
            </a:r>
            <a:r>
              <a:rPr lang="ja-JP" altLang="en-US" sz="1000" dirty="0" smtClean="0">
                <a:solidFill>
                  <a:srgbClr val="000000"/>
                </a:solidFill>
                <a:latin typeface="Times New Roman" pitchFamily="18" charset="0"/>
              </a:rPr>
              <a:t>予防給付を利用</a:t>
            </a:r>
            <a:endParaRPr lang="en-US" altLang="ja-JP" sz="1000" dirty="0" smtClean="0">
              <a:solidFill>
                <a:srgbClr val="000000"/>
              </a:solidFill>
              <a:latin typeface="Times New Roman" pitchFamily="18" charset="0"/>
            </a:endParaRPr>
          </a:p>
        </p:txBody>
      </p:sp>
      <p:sp>
        <p:nvSpPr>
          <p:cNvPr id="118" name="Line 12"/>
          <p:cNvSpPr>
            <a:spLocks noChangeShapeType="1"/>
          </p:cNvSpPr>
          <p:nvPr/>
        </p:nvSpPr>
        <p:spPr bwMode="auto">
          <a:xfrm flipV="1">
            <a:off x="6032718" y="5285510"/>
            <a:ext cx="1" cy="890421"/>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19" name="Line 29"/>
          <p:cNvSpPr>
            <a:spLocks noChangeShapeType="1"/>
          </p:cNvSpPr>
          <p:nvPr/>
        </p:nvSpPr>
        <p:spPr bwMode="auto">
          <a:xfrm>
            <a:off x="6046751" y="5297751"/>
            <a:ext cx="360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20" name="Line 29"/>
          <p:cNvSpPr>
            <a:spLocks noChangeShapeType="1"/>
          </p:cNvSpPr>
          <p:nvPr/>
        </p:nvSpPr>
        <p:spPr bwMode="auto">
          <a:xfrm flipV="1">
            <a:off x="6032711" y="6171443"/>
            <a:ext cx="386033" cy="4487"/>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21" name="Line 22"/>
          <p:cNvSpPr>
            <a:spLocks noChangeShapeType="1"/>
          </p:cNvSpPr>
          <p:nvPr/>
        </p:nvSpPr>
        <p:spPr bwMode="auto">
          <a:xfrm flipV="1">
            <a:off x="5888908" y="5582695"/>
            <a:ext cx="108000" cy="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29" name="Line 29"/>
          <p:cNvSpPr>
            <a:spLocks noChangeShapeType="1"/>
          </p:cNvSpPr>
          <p:nvPr/>
        </p:nvSpPr>
        <p:spPr bwMode="auto">
          <a:xfrm>
            <a:off x="6209936" y="6024813"/>
            <a:ext cx="216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grpSp>
        <p:nvGrpSpPr>
          <p:cNvPr id="134" name="グループ化 133"/>
          <p:cNvGrpSpPr/>
          <p:nvPr/>
        </p:nvGrpSpPr>
        <p:grpSpPr>
          <a:xfrm>
            <a:off x="6089419" y="5148048"/>
            <a:ext cx="100003" cy="311602"/>
            <a:chOff x="5264419" y="5419055"/>
            <a:chExt cx="100002" cy="311602"/>
          </a:xfrm>
        </p:grpSpPr>
        <p:sp>
          <p:nvSpPr>
            <p:cNvPr id="136" name="Line 51"/>
            <p:cNvSpPr>
              <a:spLocks noChangeShapeType="1"/>
            </p:cNvSpPr>
            <p:nvPr/>
          </p:nvSpPr>
          <p:spPr bwMode="auto">
            <a:xfrm flipV="1">
              <a:off x="5280474" y="5434735"/>
              <a:ext cx="0" cy="295921"/>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39" name="Line 22"/>
            <p:cNvSpPr>
              <a:spLocks noChangeShapeType="1"/>
            </p:cNvSpPr>
            <p:nvPr/>
          </p:nvSpPr>
          <p:spPr bwMode="auto">
            <a:xfrm>
              <a:off x="5270282" y="5730656"/>
              <a:ext cx="94139" cy="1"/>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40" name="Line 14"/>
            <p:cNvSpPr>
              <a:spLocks noChangeShapeType="1"/>
            </p:cNvSpPr>
            <p:nvPr/>
          </p:nvSpPr>
          <p:spPr bwMode="auto">
            <a:xfrm>
              <a:off x="5264419" y="5419055"/>
              <a:ext cx="82589" cy="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grpSp>
      <p:sp>
        <p:nvSpPr>
          <p:cNvPr id="143" name="Line 12"/>
          <p:cNvSpPr>
            <a:spLocks noChangeShapeType="1"/>
          </p:cNvSpPr>
          <p:nvPr/>
        </p:nvSpPr>
        <p:spPr bwMode="auto">
          <a:xfrm flipH="1" flipV="1">
            <a:off x="6198248" y="5447602"/>
            <a:ext cx="5467" cy="576000"/>
          </a:xfrm>
          <a:prstGeom prst="line">
            <a:avLst/>
          </a:prstGeom>
          <a:noFill/>
          <a:ln w="38100" cmpd="dbl">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15" name="Rectangle 56"/>
          <p:cNvSpPr>
            <a:spLocks noChangeArrowheads="1"/>
          </p:cNvSpPr>
          <p:nvPr/>
        </p:nvSpPr>
        <p:spPr bwMode="auto">
          <a:xfrm>
            <a:off x="4139002" y="4422050"/>
            <a:ext cx="1240513" cy="246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65" tIns="46034" rIns="92065" bIns="46034">
            <a:spAutoFit/>
          </a:bodyPr>
          <a:lstStyle/>
          <a:p>
            <a:pPr defTabSz="760413" fontAlgn="base">
              <a:spcBef>
                <a:spcPct val="0"/>
              </a:spcBef>
              <a:spcAft>
                <a:spcPct val="0"/>
              </a:spcAft>
            </a:pPr>
            <a:r>
              <a:rPr lang="en-US" altLang="ja-JP" sz="1000" dirty="0" smtClean="0">
                <a:solidFill>
                  <a:srgbClr val="000000"/>
                </a:solidFill>
                <a:latin typeface="Times New Roman" pitchFamily="18" charset="0"/>
              </a:rPr>
              <a:t>※</a:t>
            </a:r>
            <a:r>
              <a:rPr lang="ja-JP" altLang="en-US" sz="1000" dirty="0" smtClean="0">
                <a:solidFill>
                  <a:srgbClr val="000000"/>
                </a:solidFill>
                <a:latin typeface="Times New Roman" pitchFamily="18" charset="0"/>
              </a:rPr>
              <a:t>事業のみ利用</a:t>
            </a:r>
            <a:endParaRPr lang="en-US" altLang="ja-JP" sz="1000" dirty="0" smtClean="0">
              <a:solidFill>
                <a:srgbClr val="000000"/>
              </a:solidFill>
              <a:latin typeface="Times New Roman" pitchFamily="18" charset="0"/>
            </a:endParaRPr>
          </a:p>
        </p:txBody>
      </p:sp>
      <p:sp>
        <p:nvSpPr>
          <p:cNvPr id="116" name="Line 18"/>
          <p:cNvSpPr>
            <a:spLocks noChangeShapeType="1"/>
          </p:cNvSpPr>
          <p:nvPr/>
        </p:nvSpPr>
        <p:spPr bwMode="auto">
          <a:xfrm flipV="1">
            <a:off x="2661456" y="2264172"/>
            <a:ext cx="230541"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22" name="Line 18"/>
          <p:cNvSpPr>
            <a:spLocks noChangeShapeType="1"/>
          </p:cNvSpPr>
          <p:nvPr/>
        </p:nvSpPr>
        <p:spPr bwMode="auto">
          <a:xfrm flipV="1">
            <a:off x="3199695" y="2248905"/>
            <a:ext cx="216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24" name="Line 18"/>
          <p:cNvSpPr>
            <a:spLocks noChangeShapeType="1"/>
          </p:cNvSpPr>
          <p:nvPr/>
        </p:nvSpPr>
        <p:spPr bwMode="auto">
          <a:xfrm flipV="1">
            <a:off x="2699324" y="1400316"/>
            <a:ext cx="216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25" name="Line 18"/>
          <p:cNvSpPr>
            <a:spLocks noChangeShapeType="1"/>
          </p:cNvSpPr>
          <p:nvPr/>
        </p:nvSpPr>
        <p:spPr bwMode="auto">
          <a:xfrm flipV="1">
            <a:off x="3226567" y="1394333"/>
            <a:ext cx="180000" cy="0"/>
          </a:xfrm>
          <a:prstGeom prst="line">
            <a:avLst/>
          </a:prstGeom>
          <a:noFill/>
          <a:ln w="38100" cmpd="dbl">
            <a:solidFill>
              <a:schemeClr val="tx1"/>
            </a:solidFill>
            <a:round/>
            <a:headEnd type="none" w="sm" len="sm"/>
            <a:tailEnd type="stealth" w="med" len="med"/>
          </a:ln>
          <a:extLst>
            <a:ext uri="{909E8E84-426E-40DD-AFC4-6F175D3DCCD1}">
              <a14:hiddenFill xmlns:a14="http://schemas.microsoft.com/office/drawing/2010/main">
                <a:noFill/>
              </a14:hiddenFill>
            </a:ext>
          </a:extLst>
        </p:spPr>
        <p:txBody>
          <a:bodyPr lIns="91430" tIns="45716" rIns="91430" bIns="45716"/>
          <a:lstStyle/>
          <a:p>
            <a:pPr fontAlgn="base">
              <a:spcBef>
                <a:spcPct val="0"/>
              </a:spcBef>
              <a:spcAft>
                <a:spcPct val="0"/>
              </a:spcAft>
            </a:pPr>
            <a:endParaRPr lang="ja-JP" altLang="en-US">
              <a:solidFill>
                <a:prstClr val="black"/>
              </a:solidFill>
              <a:latin typeface="Arial" pitchFamily="34" charset="0"/>
            </a:endParaRPr>
          </a:p>
        </p:txBody>
      </p:sp>
      <p:sp>
        <p:nvSpPr>
          <p:cNvPr id="114" name="正方形/長方形 113"/>
          <p:cNvSpPr/>
          <p:nvPr/>
        </p:nvSpPr>
        <p:spPr bwMode="auto">
          <a:xfrm>
            <a:off x="281615" y="0"/>
            <a:ext cx="1503033" cy="508220"/>
          </a:xfrm>
          <a:prstGeom prst="rect">
            <a:avLst/>
          </a:prstGeom>
          <a:ln>
            <a:headEnd/>
            <a:tailEnd/>
          </a:ln>
        </p:spPr>
        <p:style>
          <a:lnRef idx="2">
            <a:schemeClr val="dk1"/>
          </a:lnRef>
          <a:fillRef idx="1">
            <a:schemeClr val="lt1"/>
          </a:fillRef>
          <a:effectRef idx="0">
            <a:schemeClr val="dk1"/>
          </a:effectRef>
          <a:fontRef idx="minor">
            <a:schemeClr val="dk1"/>
          </a:fontRef>
        </p:style>
        <p:txBody>
          <a:bodyPr lIns="72000" rIns="72000" rtlCol="0" anchor="ctr"/>
          <a:lstStyle/>
          <a:p>
            <a:pPr algn="ctr"/>
            <a:r>
              <a:rPr lang="ja-JP" altLang="en-US" sz="1400" dirty="0" smtClean="0"/>
              <a:t>第４　</a:t>
            </a:r>
            <a:r>
              <a:rPr lang="ja-JP" altLang="en-US" sz="1400" dirty="0" smtClean="0">
                <a:solidFill>
                  <a:schemeClr val="tx1"/>
                </a:solidFill>
              </a:rPr>
              <a:t>サービス</a:t>
            </a:r>
            <a:endParaRPr lang="en-US" altLang="ja-JP" sz="1400" dirty="0" smtClean="0">
              <a:solidFill>
                <a:schemeClr val="tx1"/>
              </a:solidFill>
            </a:endParaRPr>
          </a:p>
          <a:p>
            <a:pPr algn="ctr"/>
            <a:r>
              <a:rPr lang="ja-JP" altLang="en-US" sz="1400" dirty="0" smtClean="0">
                <a:solidFill>
                  <a:schemeClr val="tx1"/>
                </a:solidFill>
              </a:rPr>
              <a:t>の</a:t>
            </a:r>
            <a:r>
              <a:rPr lang="ja-JP" altLang="en-US" sz="1400" dirty="0">
                <a:solidFill>
                  <a:schemeClr val="tx1"/>
                </a:solidFill>
              </a:rPr>
              <a:t>利用の流れ</a:t>
            </a:r>
            <a:endParaRPr lang="ja-JP" altLang="en-US" sz="1400" dirty="0"/>
          </a:p>
        </p:txBody>
      </p:sp>
      <p:sp>
        <p:nvSpPr>
          <p:cNvPr id="127"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19</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28" name="正方形/長方形 127"/>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24</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4920186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4495" y="2636912"/>
            <a:ext cx="9289032" cy="1296144"/>
          </a:xfrm>
        </p:spPr>
        <p:txBody>
          <a:bodyPr>
            <a:normAutofit fontScale="90000"/>
          </a:bodyPr>
          <a:lstStyle/>
          <a:p>
            <a:r>
              <a:rPr lang="ja-JP" altLang="en-US" sz="4800" dirty="0" smtClean="0"/>
              <a:t>第５</a:t>
            </a:r>
            <a:r>
              <a:rPr lang="ja-JP" altLang="en-US" sz="4800" dirty="0"/>
              <a:t>　</a:t>
            </a:r>
            <a:r>
              <a:rPr kumimoji="1" lang="ja-JP" altLang="en-US" sz="4800" dirty="0" smtClean="0">
                <a:solidFill>
                  <a:schemeClr val="tx1"/>
                </a:solidFill>
              </a:rPr>
              <a:t>関係者間での意識の共有と</a:t>
            </a:r>
            <a:r>
              <a:rPr kumimoji="1" lang="en-US" altLang="ja-JP" sz="4800" dirty="0" smtClean="0">
                <a:solidFill>
                  <a:schemeClr val="tx1"/>
                </a:solidFill>
              </a:rPr>
              <a:t/>
            </a:r>
            <a:br>
              <a:rPr kumimoji="1" lang="en-US" altLang="ja-JP" sz="4800" dirty="0" smtClean="0">
                <a:solidFill>
                  <a:schemeClr val="tx1"/>
                </a:solidFill>
              </a:rPr>
            </a:br>
            <a:r>
              <a:rPr kumimoji="1" lang="ja-JP" altLang="en-US" sz="4800" dirty="0" smtClean="0">
                <a:solidFill>
                  <a:schemeClr val="tx1"/>
                </a:solidFill>
              </a:rPr>
              <a:t>効果的な介護予防ケアマネジメント</a:t>
            </a:r>
            <a:r>
              <a:rPr kumimoji="1" lang="en-US" altLang="ja-JP" sz="4800" dirty="0" smtClean="0">
                <a:solidFill>
                  <a:schemeClr val="tx1"/>
                </a:solidFill>
              </a:rPr>
              <a:t/>
            </a:r>
            <a:br>
              <a:rPr kumimoji="1" lang="en-US" altLang="ja-JP" sz="4800" dirty="0" smtClean="0">
                <a:solidFill>
                  <a:schemeClr val="tx1"/>
                </a:solidFill>
              </a:rPr>
            </a:br>
            <a:r>
              <a:rPr kumimoji="1" lang="ja-JP" altLang="en-US" sz="3100" dirty="0" smtClean="0">
                <a:solidFill>
                  <a:schemeClr val="tx1"/>
                </a:solidFill>
              </a:rPr>
              <a:t>～</a:t>
            </a:r>
            <a:r>
              <a:rPr lang="ja-JP" altLang="ja-JP" sz="3100" dirty="0" smtClean="0"/>
              <a:t>一歩</a:t>
            </a:r>
            <a:r>
              <a:rPr lang="ja-JP" altLang="ja-JP" sz="3100" dirty="0"/>
              <a:t>進んだケアマネジメントに向けた</a:t>
            </a:r>
            <a:r>
              <a:rPr lang="ja-JP" altLang="ja-JP" sz="3100" dirty="0" smtClean="0"/>
              <a:t>ガイドライ</a:t>
            </a:r>
            <a:r>
              <a:rPr lang="ja-JP" altLang="en-US" sz="3100" dirty="0" smtClean="0"/>
              <a:t>ン～</a:t>
            </a:r>
            <a:endParaRPr kumimoji="1" lang="ja-JP" altLang="en-US" sz="4800" dirty="0">
              <a:solidFill>
                <a:schemeClr val="tx1"/>
              </a:solidFill>
            </a:endParaRPr>
          </a:p>
        </p:txBody>
      </p:sp>
      <p:sp>
        <p:nvSpPr>
          <p:cNvPr id="5"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20</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4" name="正方形/長方形 3"/>
          <p:cNvSpPr/>
          <p:nvPr/>
        </p:nvSpPr>
        <p:spPr>
          <a:xfrm rot="5400000">
            <a:off x="-45050" y="6431717"/>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25</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776352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0"/>
            <a:ext cx="9906000" cy="72000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rmAutofit fontScale="92500" lnSpcReduction="10000"/>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2700" dirty="0" smtClean="0"/>
              <a:t>第５　</a:t>
            </a:r>
            <a:r>
              <a:rPr lang="ja-JP" altLang="en-US" sz="2800" dirty="0" smtClean="0">
                <a:solidFill>
                  <a:schemeClr val="tx1"/>
                </a:solidFill>
              </a:rPr>
              <a:t>関係者間</a:t>
            </a:r>
            <a:r>
              <a:rPr lang="ja-JP" altLang="en-US" sz="2800" dirty="0">
                <a:solidFill>
                  <a:schemeClr val="tx1"/>
                </a:solidFill>
              </a:rPr>
              <a:t>での意識の共有</a:t>
            </a:r>
            <a:r>
              <a:rPr lang="ja-JP" altLang="en-US" sz="2800" dirty="0" smtClean="0">
                <a:solidFill>
                  <a:schemeClr val="tx1"/>
                </a:solidFill>
              </a:rPr>
              <a:t>と効果的</a:t>
            </a:r>
            <a:r>
              <a:rPr lang="ja-JP" altLang="en-US" sz="2800" dirty="0">
                <a:solidFill>
                  <a:schemeClr val="tx1"/>
                </a:solidFill>
              </a:rPr>
              <a:t>な介護予防</a:t>
            </a:r>
            <a:r>
              <a:rPr lang="ja-JP" altLang="en-US" sz="2800" dirty="0" smtClean="0">
                <a:solidFill>
                  <a:schemeClr val="tx1"/>
                </a:solidFill>
              </a:rPr>
              <a:t>ケアマネジメント</a:t>
            </a:r>
            <a:endParaRPr lang="en-US" altLang="ja-JP" sz="2800" dirty="0" smtClean="0">
              <a:solidFill>
                <a:schemeClr val="tx1"/>
              </a:solidFill>
            </a:endParaRPr>
          </a:p>
          <a:p>
            <a:r>
              <a:rPr lang="ja-JP" altLang="ja-JP" sz="1900" dirty="0"/>
              <a:t>～一歩進んだケアマネジメントに向けたガイドライン～</a:t>
            </a:r>
            <a:endParaRPr lang="ja-JP" altLang="en-US" sz="1900" dirty="0"/>
          </a:p>
        </p:txBody>
      </p:sp>
      <p:sp>
        <p:nvSpPr>
          <p:cNvPr id="3" name="角丸四角形 2"/>
          <p:cNvSpPr/>
          <p:nvPr/>
        </p:nvSpPr>
        <p:spPr>
          <a:xfrm>
            <a:off x="136241" y="1089020"/>
            <a:ext cx="9633520" cy="4428000"/>
          </a:xfrm>
          <a:prstGeom prst="roundRect">
            <a:avLst>
              <a:gd name="adj" fmla="val 2491"/>
            </a:avLst>
          </a:prstGeom>
        </p:spPr>
        <p:style>
          <a:lnRef idx="2">
            <a:schemeClr val="accent1"/>
          </a:lnRef>
          <a:fillRef idx="1">
            <a:schemeClr val="lt1"/>
          </a:fillRef>
          <a:effectRef idx="0">
            <a:schemeClr val="accent1"/>
          </a:effectRef>
          <a:fontRef idx="minor">
            <a:schemeClr val="dk1"/>
          </a:fontRef>
        </p:style>
        <p:txBody>
          <a:bodyPr rtlCol="0" anchor="b"/>
          <a:lstStyle/>
          <a:p>
            <a:pPr indent="179388">
              <a:spcBef>
                <a:spcPts val="600"/>
              </a:spcBef>
            </a:pPr>
            <a:r>
              <a:rPr lang="ja-JP" altLang="en-US" sz="1600" u="sng" dirty="0"/>
              <a:t>（１）　地域包括ケアシステムの構築と規範的統合</a:t>
            </a:r>
            <a:endParaRPr lang="en-US" altLang="ja-JP" sz="1600" u="sng" dirty="0"/>
          </a:p>
          <a:p>
            <a:pPr marL="442913" indent="-179388"/>
            <a:r>
              <a:rPr lang="ja-JP" altLang="en-US" sz="1400" dirty="0" smtClean="0"/>
              <a:t>　　</a:t>
            </a:r>
            <a:r>
              <a:rPr lang="ja-JP" altLang="ja-JP" sz="1400" dirty="0"/>
              <a:t>　</a:t>
            </a:r>
            <a:r>
              <a:rPr lang="ja-JP" altLang="en-US" sz="1400" dirty="0"/>
              <a:t>地域包括ケアシステムの構築に向け、</a:t>
            </a:r>
            <a:r>
              <a:rPr lang="ja-JP" altLang="ja-JP" sz="1400" dirty="0"/>
              <a:t>市町村は、介護保険事業計画等で目指すべき方向性</a:t>
            </a:r>
            <a:r>
              <a:rPr lang="ja-JP" altLang="en-US" sz="1400" dirty="0"/>
              <a:t>・</a:t>
            </a:r>
            <a:r>
              <a:rPr lang="ja-JP" altLang="ja-JP" sz="1400" dirty="0"/>
              <a:t>基本方針を定め、その</a:t>
            </a:r>
            <a:r>
              <a:rPr lang="ja-JP" altLang="en-US" sz="1400" dirty="0"/>
              <a:t>方向性・基本方針</a:t>
            </a:r>
            <a:r>
              <a:rPr lang="ja-JP" altLang="ja-JP" sz="1400" dirty="0"/>
              <a:t>を介護事業者・住民等の関係者</a:t>
            </a:r>
            <a:r>
              <a:rPr lang="ja-JP" altLang="en-US" sz="1400" dirty="0"/>
              <a:t>で</a:t>
            </a:r>
            <a:r>
              <a:rPr lang="ja-JP" altLang="ja-JP" sz="1400" dirty="0" smtClean="0"/>
              <a:t>共有</a:t>
            </a:r>
            <a:r>
              <a:rPr lang="ja-JP" altLang="en-US" sz="1400" dirty="0" smtClean="0"/>
              <a:t>（規範的統合）し、</a:t>
            </a:r>
            <a:r>
              <a:rPr lang="ja-JP" altLang="ja-JP" sz="1400" dirty="0" smtClean="0"/>
              <a:t>地域資源</a:t>
            </a:r>
            <a:r>
              <a:rPr lang="ja-JP" altLang="ja-JP" sz="1400" dirty="0"/>
              <a:t>を統合していくことが</a:t>
            </a:r>
            <a:r>
              <a:rPr lang="ja-JP" altLang="ja-JP" sz="1400" dirty="0" smtClean="0"/>
              <a:t>重要。</a:t>
            </a:r>
            <a:endParaRPr lang="ja-JP" altLang="ja-JP" sz="1400" dirty="0"/>
          </a:p>
          <a:p>
            <a:pPr indent="179388">
              <a:spcBef>
                <a:spcPts val="600"/>
              </a:spcBef>
            </a:pPr>
            <a:r>
              <a:rPr lang="ja-JP" altLang="en-US" sz="1600" u="sng" dirty="0"/>
              <a:t>（２）　明確な目標設定と本人との意識の共有</a:t>
            </a:r>
            <a:endParaRPr lang="en-US" altLang="ja-JP" sz="1600" u="sng" dirty="0"/>
          </a:p>
          <a:p>
            <a:pPr marL="442913" indent="-179388"/>
            <a:r>
              <a:rPr lang="ja-JP" altLang="en-US" sz="1500" dirty="0" smtClean="0"/>
              <a:t>　　</a:t>
            </a:r>
            <a:r>
              <a:rPr lang="ja-JP" altLang="ja-JP" sz="1500" dirty="0"/>
              <a:t>　</a:t>
            </a:r>
            <a:r>
              <a:rPr lang="ja-JP" altLang="en-US" sz="1400" dirty="0"/>
              <a:t>総合事業の効果的な実施のためには、</a:t>
            </a:r>
            <a:r>
              <a:rPr lang="ja-JP" altLang="ja-JP" sz="1400" dirty="0"/>
              <a:t>この高齢者自身</a:t>
            </a:r>
            <a:r>
              <a:rPr lang="ja-JP" altLang="en-US" sz="1400" dirty="0"/>
              <a:t>を含めた幅広い</a:t>
            </a:r>
            <a:r>
              <a:rPr lang="ja-JP" altLang="ja-JP" sz="1400" dirty="0"/>
              <a:t>関係者が、支援を必要とする高齢者の意識、ケアプラン、設定された目標等を共有していくことが重要。</a:t>
            </a:r>
            <a:endParaRPr lang="ja-JP" altLang="en-US" sz="1400" dirty="0"/>
          </a:p>
          <a:p>
            <a:pPr indent="179388">
              <a:spcBef>
                <a:spcPts val="600"/>
              </a:spcBef>
            </a:pPr>
            <a:r>
              <a:rPr lang="ja-JP" altLang="en-US" sz="1600" u="sng" dirty="0"/>
              <a:t>（３）　ケアプランの作成</a:t>
            </a:r>
            <a:endParaRPr lang="en-US" altLang="ja-JP" sz="1600" u="sng" dirty="0"/>
          </a:p>
          <a:p>
            <a:pPr marL="442913" indent="-179388"/>
            <a:r>
              <a:rPr lang="ja-JP" altLang="en-US" sz="1400" dirty="0" smtClean="0"/>
              <a:t>　　</a:t>
            </a:r>
            <a:r>
              <a:rPr lang="ja-JP" altLang="ja-JP" sz="1400" dirty="0"/>
              <a:t>　介護予防ケアマネジメントにおいては、地域包括支援センターが作成するケアプランに、可能な限り従来の個別サービス計画に相当する内容も含め、本人や家族、事業実施者が共有することが望ましい。</a:t>
            </a:r>
          </a:p>
          <a:p>
            <a:pPr indent="179388">
              <a:spcBef>
                <a:spcPts val="600"/>
              </a:spcBef>
            </a:pPr>
            <a:r>
              <a:rPr lang="ja-JP" altLang="en-US" sz="1600" u="sng" dirty="0"/>
              <a:t>（４）　モニタリング・評価</a:t>
            </a:r>
            <a:endParaRPr lang="en-US" altLang="ja-JP" sz="1600" u="sng" dirty="0"/>
          </a:p>
          <a:p>
            <a:pPr marL="442913" indent="-179388"/>
            <a:r>
              <a:rPr lang="ja-JP" altLang="en-US" sz="1400" dirty="0" smtClean="0"/>
              <a:t>　　</a:t>
            </a:r>
            <a:r>
              <a:rPr lang="ja-JP" altLang="ja-JP" sz="1400" dirty="0"/>
              <a:t>　必要に応じて事業</a:t>
            </a:r>
            <a:r>
              <a:rPr lang="ja-JP" altLang="en-US" sz="1400" dirty="0"/>
              <a:t>の</a:t>
            </a:r>
            <a:r>
              <a:rPr lang="ja-JP" altLang="ja-JP" sz="1400" dirty="0"/>
              <a:t>実施状況を把握し、目標と乖離</a:t>
            </a:r>
            <a:r>
              <a:rPr lang="ja-JP" altLang="en-US" sz="1400" dirty="0"/>
              <a:t>した</a:t>
            </a:r>
            <a:r>
              <a:rPr lang="ja-JP" altLang="ja-JP" sz="1400" dirty="0"/>
              <a:t>場合にケアプランを</a:t>
            </a:r>
            <a:r>
              <a:rPr lang="ja-JP" altLang="en-US" sz="1400" dirty="0"/>
              <a:t>変更し、</a:t>
            </a:r>
            <a:r>
              <a:rPr lang="ja-JP" altLang="ja-JP" sz="1400" dirty="0"/>
              <a:t>順調に進行した場合は事業を終了。</a:t>
            </a:r>
            <a:r>
              <a:rPr lang="ja-JP" altLang="en-US" sz="1400" dirty="0"/>
              <a:t>その際</a:t>
            </a:r>
            <a:r>
              <a:rPr lang="ja-JP" altLang="ja-JP" sz="1400" dirty="0"/>
              <a:t>、高齢者がセルフケアを継続できるよう、必要な情報提供、アドバイスを行う。</a:t>
            </a:r>
          </a:p>
          <a:p>
            <a:pPr indent="179388">
              <a:spcBef>
                <a:spcPts val="600"/>
              </a:spcBef>
            </a:pPr>
            <a:r>
              <a:rPr lang="ja-JP" altLang="en-US" sz="1600" u="sng" dirty="0"/>
              <a:t>（５）　セルフケア・セルフマネジメントの推進</a:t>
            </a:r>
            <a:endParaRPr lang="en-US" altLang="ja-JP" sz="1600" u="sng" dirty="0"/>
          </a:p>
          <a:p>
            <a:pPr marL="442913" indent="-179388"/>
            <a:r>
              <a:rPr lang="ja-JP" altLang="en-US" sz="1400" dirty="0" smtClean="0"/>
              <a:t>　　</a:t>
            </a:r>
            <a:r>
              <a:rPr lang="ja-JP" altLang="en-US" sz="1400" dirty="0"/>
              <a:t>　</a:t>
            </a:r>
            <a:r>
              <a:rPr lang="ja-JP" altLang="ja-JP" sz="1400" dirty="0"/>
              <a:t>高齢者自身が、自らの機能を維持向上するよう努力</a:t>
            </a:r>
            <a:r>
              <a:rPr lang="ja-JP" altLang="en-US" sz="1400" dirty="0"/>
              <a:t>するには</a:t>
            </a:r>
            <a:r>
              <a:rPr lang="ja-JP" altLang="ja-JP" sz="1400" dirty="0"/>
              <a:t>、分かりやすい情報の提示、専門職の助言</a:t>
            </a:r>
            <a:r>
              <a:rPr lang="ja-JP" altLang="en-US" sz="1400" dirty="0"/>
              <a:t>等</a:t>
            </a:r>
            <a:r>
              <a:rPr lang="ja-JP" altLang="ja-JP" sz="1400" dirty="0"/>
              <a:t>とともに、成果を実感できる機会の増加が必要。そのため、専門機関、専門職に</a:t>
            </a:r>
            <a:r>
              <a:rPr lang="ja-JP" altLang="ja-JP" sz="1400" dirty="0" smtClean="0"/>
              <a:t>よる働きかけ</a:t>
            </a:r>
            <a:r>
              <a:rPr lang="ja-JP" altLang="ja-JP" sz="1400" dirty="0"/>
              <a:t>やツールの提供が効果的。</a:t>
            </a:r>
          </a:p>
          <a:p>
            <a:pPr indent="179388">
              <a:spcBef>
                <a:spcPts val="600"/>
              </a:spcBef>
            </a:pPr>
            <a:r>
              <a:rPr lang="ja-JP" altLang="en-US" sz="1600" u="sng" dirty="0"/>
              <a:t>（６）　「介護予防手帳（仮称）」等の活用</a:t>
            </a:r>
            <a:endParaRPr lang="en-US" altLang="ja-JP" sz="1600" u="sng" dirty="0"/>
          </a:p>
          <a:p>
            <a:pPr marL="442913" indent="-179388"/>
            <a:r>
              <a:rPr lang="ja-JP" altLang="en-US" sz="1400" dirty="0" smtClean="0"/>
              <a:t>　　</a:t>
            </a:r>
            <a:r>
              <a:rPr lang="ja-JP" altLang="ja-JP" sz="1400" dirty="0"/>
              <a:t>　セルフマネジメント</a:t>
            </a:r>
            <a:r>
              <a:rPr lang="ja-JP" altLang="en-US" sz="1400" dirty="0"/>
              <a:t>の</a:t>
            </a:r>
            <a:r>
              <a:rPr lang="ja-JP" altLang="ja-JP" sz="1400" dirty="0"/>
              <a:t>推進</a:t>
            </a:r>
            <a:r>
              <a:rPr lang="ja-JP" altLang="en-US" sz="1400" dirty="0"/>
              <a:t>等の</a:t>
            </a:r>
            <a:r>
              <a:rPr lang="ja-JP" altLang="ja-JP" sz="1400" dirty="0"/>
              <a:t>ため、母子保健に</a:t>
            </a:r>
            <a:r>
              <a:rPr lang="ja-JP" altLang="en-US" sz="1400" dirty="0"/>
              <a:t>て</a:t>
            </a:r>
            <a:r>
              <a:rPr lang="ja-JP" altLang="ja-JP" sz="1400" dirty="0"/>
              <a:t>活用されてきた「母子健康手帳</a:t>
            </a:r>
            <a:r>
              <a:rPr lang="ja-JP" altLang="ja-JP" sz="1400" dirty="0" smtClean="0"/>
              <a:t>」</a:t>
            </a:r>
            <a:r>
              <a:rPr lang="ja-JP" altLang="ja-JP" sz="1400" dirty="0"/>
              <a:t>の概念</a:t>
            </a:r>
            <a:r>
              <a:rPr lang="ja-JP" altLang="ja-JP" sz="1400" dirty="0" smtClean="0"/>
              <a:t>を</a:t>
            </a:r>
            <a:r>
              <a:rPr lang="ja-JP" altLang="ja-JP" sz="1400" dirty="0"/>
              <a:t>総合事業に活用</a:t>
            </a:r>
            <a:r>
              <a:rPr lang="ja-JP" altLang="en-US" sz="1400" dirty="0"/>
              <a:t>。</a:t>
            </a:r>
            <a:endParaRPr kumimoji="1" lang="ja-JP" altLang="en-US" sz="1400" dirty="0"/>
          </a:p>
        </p:txBody>
      </p:sp>
      <p:sp>
        <p:nvSpPr>
          <p:cNvPr id="5" name="角丸四角形 4"/>
          <p:cNvSpPr/>
          <p:nvPr/>
        </p:nvSpPr>
        <p:spPr>
          <a:xfrm>
            <a:off x="144022" y="6092783"/>
            <a:ext cx="9633520" cy="717860"/>
          </a:xfrm>
          <a:prstGeom prst="roundRect">
            <a:avLst>
              <a:gd name="adj" fmla="val 12294"/>
            </a:avLst>
          </a:prstGeom>
        </p:spPr>
        <p:style>
          <a:lnRef idx="2">
            <a:schemeClr val="accent1"/>
          </a:lnRef>
          <a:fillRef idx="1">
            <a:schemeClr val="lt1"/>
          </a:fillRef>
          <a:effectRef idx="0">
            <a:schemeClr val="accent1"/>
          </a:effectRef>
          <a:fontRef idx="minor">
            <a:schemeClr val="dk1"/>
          </a:fontRef>
        </p:style>
        <p:txBody>
          <a:bodyPr rtlCol="0" anchor="ctr"/>
          <a:lstStyle/>
          <a:p>
            <a:pPr indent="179388"/>
            <a:r>
              <a:rPr lang="ja-JP" altLang="en-US" sz="1600" u="sng" dirty="0"/>
              <a:t>（１）　自立支援に向けた介護予防ケアマネジメントの視点</a:t>
            </a:r>
            <a:r>
              <a:rPr lang="ja-JP" altLang="en-US" sz="1600" dirty="0"/>
              <a:t>	</a:t>
            </a:r>
          </a:p>
          <a:p>
            <a:pPr indent="179388"/>
            <a:r>
              <a:rPr lang="ja-JP" altLang="en-US" sz="1600" u="sng" dirty="0"/>
              <a:t>（２）　サービス担当者会議と多職種協働による介護予防ケアマネジメント</a:t>
            </a:r>
            <a:r>
              <a:rPr lang="ja-JP" altLang="en-US" sz="1600" u="sng" dirty="0" smtClean="0"/>
              <a:t>支援</a:t>
            </a:r>
            <a:endParaRPr lang="ja-JP" altLang="en-US" sz="1600" u="sng" dirty="0"/>
          </a:p>
        </p:txBody>
      </p:sp>
      <p:sp>
        <p:nvSpPr>
          <p:cNvPr id="6" name="正方形/長方形 5"/>
          <p:cNvSpPr/>
          <p:nvPr/>
        </p:nvSpPr>
        <p:spPr>
          <a:xfrm>
            <a:off x="244696" y="843890"/>
            <a:ext cx="5356376" cy="3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1600" b="1" dirty="0"/>
              <a:t>１　関係者間での意識の共有（規範的統合の推進</a:t>
            </a:r>
            <a:r>
              <a:rPr lang="ja-JP" altLang="en-US" sz="1600" b="1" dirty="0" smtClean="0"/>
              <a:t>）　</a:t>
            </a:r>
            <a:r>
              <a:rPr lang="ja-JP" altLang="en-US" sz="1200" b="1" dirty="0" smtClean="0">
                <a:latin typeface="+mn-ea"/>
              </a:rPr>
              <a:t>　（Ｐ</a:t>
            </a:r>
            <a:r>
              <a:rPr lang="en-US" altLang="ja-JP" sz="1200" b="1" dirty="0" smtClean="0">
                <a:latin typeface="+mn-ea"/>
              </a:rPr>
              <a:t>73</a:t>
            </a:r>
            <a:r>
              <a:rPr lang="ja-JP" altLang="en-US" sz="1200" b="1" dirty="0" smtClean="0">
                <a:latin typeface="+mn-ea"/>
              </a:rPr>
              <a:t>～）</a:t>
            </a:r>
            <a:endParaRPr lang="ja-JP" altLang="en-US" sz="1600" b="1" dirty="0">
              <a:latin typeface="+mn-ea"/>
            </a:endParaRPr>
          </a:p>
        </p:txBody>
      </p:sp>
      <p:sp>
        <p:nvSpPr>
          <p:cNvPr id="7" name="正方形/長方形 6"/>
          <p:cNvSpPr/>
          <p:nvPr/>
        </p:nvSpPr>
        <p:spPr>
          <a:xfrm>
            <a:off x="277948" y="5599849"/>
            <a:ext cx="885151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1200"/>
              </a:spcBef>
            </a:pPr>
            <a:r>
              <a:rPr lang="ja-JP" altLang="en-US" sz="1600" b="1" dirty="0"/>
              <a:t>２　</a:t>
            </a:r>
            <a:r>
              <a:rPr lang="ja-JP" altLang="en-US" sz="1600" b="1" dirty="0" smtClean="0"/>
              <a:t>効果的</a:t>
            </a:r>
            <a:r>
              <a:rPr lang="ja-JP" altLang="en-US" sz="1600" b="1" dirty="0"/>
              <a:t>な介護予防ケアマネジメントの在り方</a:t>
            </a:r>
            <a:endParaRPr lang="en-US" altLang="ja-JP" sz="1600" b="1" dirty="0"/>
          </a:p>
          <a:p>
            <a:r>
              <a:rPr lang="ja-JP" altLang="en-US" sz="1600" b="1" dirty="0"/>
              <a:t>　</a:t>
            </a:r>
            <a:r>
              <a:rPr lang="ja-JP" altLang="en-US" sz="1600" b="1" dirty="0" smtClean="0"/>
              <a:t>～保健・医療の専門職が関与し、短期</a:t>
            </a:r>
            <a:r>
              <a:rPr lang="ja-JP" altLang="en-US" sz="1600" b="1" dirty="0"/>
              <a:t>で集中的なアプローチにより自立につなげる方策</a:t>
            </a:r>
            <a:r>
              <a:rPr lang="ja-JP" altLang="en-US" sz="1600" b="1" dirty="0" smtClean="0"/>
              <a:t>～</a:t>
            </a:r>
            <a:r>
              <a:rPr lang="ja-JP" altLang="en-US" sz="1200" b="1" dirty="0" smtClean="0"/>
              <a:t>　</a:t>
            </a:r>
            <a:r>
              <a:rPr lang="ja-JP" altLang="en-US" sz="1200" b="1" dirty="0"/>
              <a:t>　</a:t>
            </a:r>
            <a:r>
              <a:rPr lang="ja-JP" altLang="en-US" sz="1200" b="1" dirty="0" smtClean="0">
                <a:latin typeface="+mn-ea"/>
              </a:rPr>
              <a:t>（Ｐ</a:t>
            </a:r>
            <a:r>
              <a:rPr lang="en-US" altLang="ja-JP" sz="1200" b="1" dirty="0" smtClean="0">
                <a:latin typeface="+mn-ea"/>
              </a:rPr>
              <a:t>81</a:t>
            </a:r>
            <a:r>
              <a:rPr lang="ja-JP" altLang="en-US" sz="1200" b="1" dirty="0" smtClean="0">
                <a:latin typeface="+mn-ea"/>
              </a:rPr>
              <a:t>～）</a:t>
            </a:r>
            <a:endParaRPr lang="ja-JP" altLang="en-US" sz="1200" b="1" dirty="0">
              <a:latin typeface="+mn-ea"/>
            </a:endParaRPr>
          </a:p>
        </p:txBody>
      </p:sp>
      <p:sp>
        <p:nvSpPr>
          <p:cNvPr id="8"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21</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9" name="正方形/長方形 8"/>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26</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3675072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4495" y="2636912"/>
            <a:ext cx="9289032" cy="1143000"/>
          </a:xfrm>
        </p:spPr>
        <p:txBody>
          <a:bodyPr>
            <a:normAutofit/>
          </a:bodyPr>
          <a:lstStyle/>
          <a:p>
            <a:r>
              <a:rPr lang="ja-JP" altLang="en-US" sz="4800" dirty="0" smtClean="0"/>
              <a:t>第６　総合事業の</a:t>
            </a:r>
            <a:r>
              <a:rPr kumimoji="1" lang="ja-JP" altLang="en-US" sz="4800" dirty="0" smtClean="0">
                <a:solidFill>
                  <a:schemeClr val="tx1"/>
                </a:solidFill>
              </a:rPr>
              <a:t>制度的な枠組み</a:t>
            </a:r>
            <a:endParaRPr kumimoji="1" lang="ja-JP" altLang="en-US" sz="4800" dirty="0">
              <a:solidFill>
                <a:schemeClr val="tx1"/>
              </a:solidFill>
            </a:endParaRPr>
          </a:p>
        </p:txBody>
      </p:sp>
      <p:sp>
        <p:nvSpPr>
          <p:cNvPr id="5"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22</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4" name="正方形/長方形 3"/>
          <p:cNvSpPr/>
          <p:nvPr/>
        </p:nvSpPr>
        <p:spPr>
          <a:xfrm rot="5400000">
            <a:off x="-60031" y="6418465"/>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27</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654404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a:xfrm>
            <a:off x="23591" y="734412"/>
            <a:ext cx="9882409" cy="6105644"/>
          </a:xfrm>
          <a:prstGeom prst="roundRect">
            <a:avLst>
              <a:gd name="adj" fmla="val 0"/>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smtClean="0">
              <a:solidFill>
                <a:schemeClr val="tx1"/>
              </a:solidFill>
            </a:endParaRPr>
          </a:p>
        </p:txBody>
      </p:sp>
      <p:sp>
        <p:nvSpPr>
          <p:cNvPr id="5" name="タイトル 1"/>
          <p:cNvSpPr txBox="1">
            <a:spLocks/>
          </p:cNvSpPr>
          <p:nvPr/>
        </p:nvSpPr>
        <p:spPr>
          <a:xfrm>
            <a:off x="8" y="0"/>
            <a:ext cx="9882363" cy="504056"/>
          </a:xfrm>
          <a:prstGeom prst="rect">
            <a:avLst/>
          </a:prstGeo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p>
            <a:pPr algn="ctr">
              <a:spcBef>
                <a:spcPct val="0"/>
              </a:spcBef>
              <a:defRPr/>
            </a:pPr>
            <a:r>
              <a:rPr lang="ja-JP" altLang="en-US" sz="2800" dirty="0" smtClean="0"/>
              <a:t>第６　総合</a:t>
            </a:r>
            <a:r>
              <a:rPr lang="ja-JP" altLang="en-US" sz="2800" dirty="0"/>
              <a:t>事業の</a:t>
            </a:r>
            <a:r>
              <a:rPr lang="ja-JP" altLang="en-US" sz="2800" dirty="0" smtClean="0">
                <a:solidFill>
                  <a:schemeClr val="tx1"/>
                </a:solidFill>
              </a:rPr>
              <a:t>制度的</a:t>
            </a:r>
            <a:r>
              <a:rPr lang="ja-JP" altLang="en-US" sz="2800" dirty="0">
                <a:solidFill>
                  <a:schemeClr val="tx1"/>
                </a:solidFill>
              </a:rPr>
              <a:t>な枠組み</a:t>
            </a:r>
            <a:endParaRPr lang="ja-JP" altLang="en-US" sz="2800" b="1" dirty="0">
              <a:solidFill>
                <a:srgbClr val="FF0000"/>
              </a:solidFill>
            </a:endParaRPr>
          </a:p>
        </p:txBody>
      </p:sp>
      <p:sp>
        <p:nvSpPr>
          <p:cNvPr id="2" name="角丸四角形 1"/>
          <p:cNvSpPr/>
          <p:nvPr/>
        </p:nvSpPr>
        <p:spPr>
          <a:xfrm>
            <a:off x="128464" y="1113416"/>
            <a:ext cx="9649073" cy="2358000"/>
          </a:xfrm>
          <a:prstGeom prst="roundRect">
            <a:avLst>
              <a:gd name="adj" fmla="val 5299"/>
            </a:avLst>
          </a:prstGeom>
          <a:solidFill>
            <a:schemeClr val="lt1"/>
          </a:solidFill>
        </p:spPr>
        <p:style>
          <a:lnRef idx="2">
            <a:schemeClr val="accent1"/>
          </a:lnRef>
          <a:fillRef idx="1">
            <a:schemeClr val="lt1"/>
          </a:fillRef>
          <a:effectRef idx="0">
            <a:schemeClr val="accent1"/>
          </a:effectRef>
          <a:fontRef idx="minor">
            <a:schemeClr val="dk1"/>
          </a:fontRef>
        </p:style>
        <p:txBody>
          <a:bodyPr bIns="18000" rtlCol="0" anchor="b"/>
          <a:lstStyle/>
          <a:p>
            <a:r>
              <a:rPr lang="ja-JP" altLang="en-US" sz="1100" dirty="0">
                <a:solidFill>
                  <a:prstClr val="black"/>
                </a:solidFill>
                <a:latin typeface="ＭＳ Ｐゴシック"/>
              </a:rPr>
              <a:t>　</a:t>
            </a:r>
            <a:r>
              <a:rPr lang="en-US" altLang="ja-JP" sz="1100" dirty="0">
                <a:solidFill>
                  <a:prstClr val="black"/>
                </a:solidFill>
                <a:latin typeface="ＭＳ Ｐゴシック"/>
              </a:rPr>
              <a:t>※</a:t>
            </a:r>
            <a:r>
              <a:rPr lang="ja-JP" altLang="en-US" sz="1100" dirty="0">
                <a:solidFill>
                  <a:prstClr val="black"/>
                </a:solidFill>
                <a:latin typeface="ＭＳ Ｐゴシック"/>
              </a:rPr>
              <a:t>総合事業への円滑な移行を図るため、</a:t>
            </a:r>
            <a:r>
              <a:rPr lang="ja-JP" altLang="en-US" sz="1100" dirty="0"/>
              <a:t>予防給付の指定事業所（訪問介護・通所介護）を総合事業の指定事業所とみなす経過措置がある</a:t>
            </a:r>
            <a:r>
              <a:rPr lang="ja-JP" altLang="en-US" sz="1100" dirty="0" smtClean="0"/>
              <a:t>。</a:t>
            </a:r>
            <a:endParaRPr lang="en-US" altLang="ja-JP" sz="1100" dirty="0"/>
          </a:p>
        </p:txBody>
      </p:sp>
      <p:sp>
        <p:nvSpPr>
          <p:cNvPr id="8" name="正方形/長方形 7"/>
          <p:cNvSpPr/>
          <p:nvPr/>
        </p:nvSpPr>
        <p:spPr>
          <a:xfrm>
            <a:off x="212829" y="867584"/>
            <a:ext cx="5256584" cy="326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spcBef>
                <a:spcPts val="600"/>
              </a:spcBef>
            </a:pPr>
            <a:r>
              <a:rPr lang="ja-JP" altLang="en-US" sz="1600" b="1" dirty="0">
                <a:solidFill>
                  <a:schemeClr val="bg1"/>
                </a:solidFill>
              </a:rPr>
              <a:t>１　</a:t>
            </a:r>
            <a:r>
              <a:rPr lang="ja-JP" altLang="en-US" sz="1600" b="1" dirty="0" smtClean="0">
                <a:solidFill>
                  <a:schemeClr val="bg1"/>
                </a:solidFill>
              </a:rPr>
              <a:t>介護予防・生活支援サービス事業</a:t>
            </a:r>
            <a:r>
              <a:rPr lang="ja-JP" altLang="en-US" sz="1600" b="1" dirty="0">
                <a:solidFill>
                  <a:schemeClr val="bg1"/>
                </a:solidFill>
              </a:rPr>
              <a:t>の実施</a:t>
            </a:r>
            <a:r>
              <a:rPr lang="ja-JP" altLang="en-US" sz="1600" b="1" dirty="0" smtClean="0">
                <a:solidFill>
                  <a:schemeClr val="bg1"/>
                </a:solidFill>
              </a:rPr>
              <a:t>方法</a:t>
            </a:r>
            <a:r>
              <a:rPr lang="ja-JP" altLang="en-US" sz="1200" b="1" dirty="0"/>
              <a:t>　</a:t>
            </a:r>
            <a:r>
              <a:rPr lang="ja-JP" altLang="en-US" sz="1200" b="1" dirty="0">
                <a:latin typeface="+mn-ea"/>
              </a:rPr>
              <a:t>　（</a:t>
            </a:r>
            <a:r>
              <a:rPr lang="ja-JP" altLang="en-US" sz="1200" b="1" dirty="0" smtClean="0">
                <a:latin typeface="+mn-ea"/>
              </a:rPr>
              <a:t>Ｐ</a:t>
            </a:r>
            <a:r>
              <a:rPr lang="en-US" altLang="ja-JP" sz="1200" b="1" dirty="0" smtClean="0">
                <a:latin typeface="+mn-ea"/>
              </a:rPr>
              <a:t>91</a:t>
            </a:r>
            <a:r>
              <a:rPr lang="ja-JP" altLang="en-US" sz="1200" b="1" dirty="0" smtClean="0">
                <a:latin typeface="+mn-ea"/>
              </a:rPr>
              <a:t>～）</a:t>
            </a:r>
            <a:endParaRPr lang="ja-JP" altLang="en-US" sz="1200" b="1" dirty="0">
              <a:latin typeface="+mn-ea"/>
            </a:endParaRPr>
          </a:p>
        </p:txBody>
      </p:sp>
      <p:sp>
        <p:nvSpPr>
          <p:cNvPr id="10" name="角丸四角形 9"/>
          <p:cNvSpPr/>
          <p:nvPr/>
        </p:nvSpPr>
        <p:spPr>
          <a:xfrm>
            <a:off x="128463" y="3666051"/>
            <a:ext cx="9649073" cy="3185425"/>
          </a:xfrm>
          <a:prstGeom prst="roundRect">
            <a:avLst>
              <a:gd name="adj" fmla="val 5358"/>
            </a:avLst>
          </a:prstGeom>
          <a:solidFill>
            <a:schemeClr val="lt1"/>
          </a:solidFill>
        </p:spPr>
        <p:style>
          <a:lnRef idx="2">
            <a:schemeClr val="accent1"/>
          </a:lnRef>
          <a:fillRef idx="1">
            <a:schemeClr val="lt1"/>
          </a:fillRef>
          <a:effectRef idx="0">
            <a:schemeClr val="accent1"/>
          </a:effectRef>
          <a:fontRef idx="minor">
            <a:schemeClr val="dk1"/>
          </a:fontRef>
        </p:style>
        <p:txBody>
          <a:bodyPr rtlCol="0" anchor="t"/>
          <a:lstStyle/>
          <a:p>
            <a:r>
              <a:rPr lang="ja-JP" altLang="en-US" sz="500" dirty="0">
                <a:solidFill>
                  <a:schemeClr val="tx1"/>
                </a:solidFill>
              </a:rPr>
              <a:t>　</a:t>
            </a:r>
            <a:endParaRPr lang="en-US" altLang="ja-JP" sz="500" dirty="0" smtClean="0">
              <a:solidFill>
                <a:schemeClr val="tx1"/>
              </a:solidFill>
            </a:endParaRPr>
          </a:p>
          <a:p>
            <a:r>
              <a:rPr lang="ja-JP" altLang="en-US" sz="1400" dirty="0">
                <a:solidFill>
                  <a:schemeClr val="tx1"/>
                </a:solidFill>
              </a:rPr>
              <a:t>　</a:t>
            </a:r>
            <a:r>
              <a:rPr lang="ja-JP" altLang="en-US" sz="1400" dirty="0" smtClean="0">
                <a:solidFill>
                  <a:schemeClr val="tx1"/>
                </a:solidFill>
              </a:rPr>
              <a:t>市町村</a:t>
            </a:r>
            <a:r>
              <a:rPr lang="ja-JP" altLang="en-US" sz="1400" dirty="0">
                <a:solidFill>
                  <a:schemeClr val="tx1"/>
                </a:solidFill>
              </a:rPr>
              <a:t>における総合事業の円滑な実施のため、以下のようなサービスの基準の例を示す。</a:t>
            </a:r>
            <a:endParaRPr lang="en-US" altLang="ja-JP" sz="1400" dirty="0">
              <a:solidFill>
                <a:schemeClr val="tx1"/>
              </a:solidFill>
            </a:endParaRPr>
          </a:p>
          <a:p>
            <a:r>
              <a:rPr lang="ja-JP" altLang="en-US" sz="1400" dirty="0">
                <a:solidFill>
                  <a:schemeClr val="tx1"/>
                </a:solidFill>
              </a:rPr>
              <a:t>　</a:t>
            </a:r>
            <a:r>
              <a:rPr lang="ja-JP" altLang="en-US" sz="1400" dirty="0" smtClean="0">
                <a:solidFill>
                  <a:schemeClr val="tx1"/>
                </a:solidFill>
              </a:rPr>
              <a:t>＜</a:t>
            </a:r>
            <a:r>
              <a:rPr lang="ja-JP" altLang="en-US" sz="1400" dirty="0">
                <a:solidFill>
                  <a:schemeClr val="tx1"/>
                </a:solidFill>
              </a:rPr>
              <a:t>（例）通所型サービスの基準＞</a:t>
            </a:r>
            <a:r>
              <a:rPr lang="ja-JP" altLang="en-US" sz="1600" dirty="0">
                <a:solidFill>
                  <a:schemeClr val="tx1"/>
                </a:solidFill>
              </a:rPr>
              <a:t>　</a:t>
            </a:r>
            <a:r>
              <a:rPr lang="en-US" altLang="ja-JP" sz="1050" spc="-100" dirty="0">
                <a:solidFill>
                  <a:schemeClr val="tx1"/>
                </a:solidFill>
              </a:rPr>
              <a:t>※</a:t>
            </a:r>
            <a:r>
              <a:rPr lang="ja-JP" altLang="en-US" sz="1050" spc="-100" dirty="0">
                <a:solidFill>
                  <a:schemeClr val="tx1"/>
                </a:solidFill>
              </a:rPr>
              <a:t>下線は、市町村や指定事業者等が事業を実施する際に、法令上必ず遵守すべき事項。それ以外は参考例。</a:t>
            </a:r>
            <a:endParaRPr lang="en-US" altLang="ja-JP" sz="1050" spc="-100" dirty="0">
              <a:solidFill>
                <a:schemeClr val="tx1"/>
              </a:solidFill>
            </a:endParaRPr>
          </a:p>
          <a:p>
            <a:endParaRPr kumimoji="1" lang="ja-JP" altLang="en-US" dirty="0">
              <a:solidFill>
                <a:schemeClr val="tx1"/>
              </a:solidFill>
            </a:endParaRPr>
          </a:p>
        </p:txBody>
      </p:sp>
      <p:sp>
        <p:nvSpPr>
          <p:cNvPr id="9" name="正方形/長方形 8"/>
          <p:cNvSpPr/>
          <p:nvPr/>
        </p:nvSpPr>
        <p:spPr>
          <a:xfrm>
            <a:off x="224015" y="3513740"/>
            <a:ext cx="2617105" cy="28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spcBef>
                <a:spcPts val="600"/>
              </a:spcBef>
            </a:pPr>
            <a:r>
              <a:rPr lang="ja-JP" altLang="en-US" sz="1600" b="1" dirty="0"/>
              <a:t>２　サービスの</a:t>
            </a:r>
            <a:r>
              <a:rPr lang="ja-JP" altLang="en-US" sz="1600" b="1" dirty="0" smtClean="0"/>
              <a:t>基準</a:t>
            </a:r>
            <a:r>
              <a:rPr lang="ja-JP" altLang="en-US" sz="1200" b="1" dirty="0">
                <a:latin typeface="+mn-ea"/>
              </a:rPr>
              <a:t>　（</a:t>
            </a:r>
            <a:r>
              <a:rPr lang="ja-JP" altLang="en-US" sz="1200" b="1" dirty="0" smtClean="0">
                <a:latin typeface="+mn-ea"/>
              </a:rPr>
              <a:t>Ｐ</a:t>
            </a:r>
            <a:r>
              <a:rPr lang="en-US" altLang="ja-JP" sz="1200" b="1" dirty="0" smtClean="0">
                <a:latin typeface="+mn-ea"/>
              </a:rPr>
              <a:t>98</a:t>
            </a:r>
            <a:r>
              <a:rPr lang="ja-JP" altLang="en-US" sz="1200" b="1" dirty="0" smtClean="0">
                <a:latin typeface="+mn-ea"/>
              </a:rPr>
              <a:t>～）</a:t>
            </a:r>
            <a:endParaRPr lang="ja-JP" altLang="en-US" sz="1200" b="1" dirty="0">
              <a:latin typeface="+mn-ea"/>
            </a:endParaRPr>
          </a:p>
        </p:txBody>
      </p:sp>
      <p:sp>
        <p:nvSpPr>
          <p:cNvPr id="11"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23</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3" name="正方形/長方形 12"/>
          <p:cNvSpPr/>
          <p:nvPr/>
        </p:nvSpPr>
        <p:spPr>
          <a:xfrm>
            <a:off x="32819" y="550441"/>
            <a:ext cx="3696045" cy="317143"/>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１　介護予防・生活支援サービス事業</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181081517"/>
              </p:ext>
            </p:extLst>
          </p:nvPr>
        </p:nvGraphicFramePr>
        <p:xfrm>
          <a:off x="320002" y="1266011"/>
          <a:ext cx="9275178" cy="1944216"/>
        </p:xfrm>
        <a:graphic>
          <a:graphicData uri="http://schemas.openxmlformats.org/drawingml/2006/table">
            <a:tbl>
              <a:tblPr firstRow="1" firstCol="1" bandRow="1">
                <a:tableStyleId>{ED083AE6-46FA-4A59-8FB0-9F97EB10719F}</a:tableStyleId>
              </a:tblPr>
              <a:tblGrid>
                <a:gridCol w="1739096"/>
                <a:gridCol w="4420202"/>
                <a:gridCol w="3115880"/>
              </a:tblGrid>
              <a:tr h="216024">
                <a:tc>
                  <a:txBody>
                    <a:bodyPr/>
                    <a:lstStyle/>
                    <a:p>
                      <a:pPr algn="ctr">
                        <a:spcAft>
                          <a:spcPts val="0"/>
                        </a:spcAft>
                      </a:pPr>
                      <a:endParaRPr lang="ja-JP" sz="1300" b="0" kern="100" dirty="0">
                        <a:effectLst/>
                        <a:latin typeface="Century"/>
                        <a:ea typeface="ＭＳ 明朝"/>
                        <a:cs typeface="Times New Roman"/>
                      </a:endParaRPr>
                    </a:p>
                  </a:txBody>
                  <a:tcPr marL="68580" marR="68580" marT="0" marB="0"/>
                </a:tc>
                <a:tc>
                  <a:txBody>
                    <a:bodyPr/>
                    <a:lstStyle/>
                    <a:p>
                      <a:pPr algn="ctr">
                        <a:spcAft>
                          <a:spcPts val="0"/>
                        </a:spcAft>
                      </a:pPr>
                      <a:r>
                        <a:rPr lang="ja-JP" sz="1300" b="0" kern="100">
                          <a:effectLst/>
                        </a:rPr>
                        <a:t>概要</a:t>
                      </a:r>
                      <a:endParaRPr lang="ja-JP" sz="1300" b="0" kern="100">
                        <a:effectLst/>
                        <a:latin typeface="Century"/>
                        <a:ea typeface="ＭＳ 明朝"/>
                        <a:cs typeface="Times New Roman"/>
                      </a:endParaRPr>
                    </a:p>
                  </a:txBody>
                  <a:tcPr marL="68580" marR="68580" marT="0" marB="0"/>
                </a:tc>
                <a:tc>
                  <a:txBody>
                    <a:bodyPr/>
                    <a:lstStyle/>
                    <a:p>
                      <a:pPr algn="ctr">
                        <a:spcAft>
                          <a:spcPts val="0"/>
                        </a:spcAft>
                      </a:pPr>
                      <a:r>
                        <a:rPr lang="ja-JP" sz="1300" b="0" kern="100">
                          <a:effectLst/>
                        </a:rPr>
                        <a:t>想定される実施例</a:t>
                      </a:r>
                      <a:endParaRPr lang="ja-JP" sz="1300" b="0" kern="100">
                        <a:effectLst/>
                        <a:latin typeface="Century"/>
                        <a:ea typeface="ＭＳ 明朝"/>
                        <a:cs typeface="Times New Roman"/>
                      </a:endParaRPr>
                    </a:p>
                  </a:txBody>
                  <a:tcPr marL="68580" marR="68580" marT="0" marB="0"/>
                </a:tc>
              </a:tr>
              <a:tr h="432048">
                <a:tc>
                  <a:txBody>
                    <a:bodyPr/>
                    <a:lstStyle/>
                    <a:p>
                      <a:pPr algn="just">
                        <a:spcAft>
                          <a:spcPts val="0"/>
                        </a:spcAft>
                      </a:pPr>
                      <a:r>
                        <a:rPr lang="ja-JP" sz="1300" b="0" kern="100" dirty="0">
                          <a:effectLst/>
                        </a:rPr>
                        <a:t>①市町村の直接実施</a:t>
                      </a:r>
                      <a:endParaRPr lang="ja-JP" sz="1300" b="0" kern="100" dirty="0">
                        <a:effectLst/>
                        <a:latin typeface="Century"/>
                        <a:ea typeface="ＭＳ 明朝"/>
                        <a:cs typeface="Times New Roman"/>
                      </a:endParaRPr>
                    </a:p>
                  </a:txBody>
                  <a:tcPr marL="68580" marR="68580" marT="0" marB="0" anchor="ctr"/>
                </a:tc>
                <a:tc>
                  <a:txBody>
                    <a:bodyPr/>
                    <a:lstStyle/>
                    <a:p>
                      <a:pPr algn="just">
                        <a:spcAft>
                          <a:spcPts val="0"/>
                        </a:spcAft>
                      </a:pPr>
                      <a:r>
                        <a:rPr lang="ja-JP" sz="1300" b="0" kern="100" dirty="0">
                          <a:effectLst/>
                        </a:rPr>
                        <a:t>市町村の職員が</a:t>
                      </a:r>
                      <a:r>
                        <a:rPr lang="ja-JP" sz="1300" b="0" kern="100" dirty="0" smtClean="0">
                          <a:effectLst/>
                        </a:rPr>
                        <a:t>直接</a:t>
                      </a:r>
                      <a:r>
                        <a:rPr lang="ja-JP" altLang="en-US" sz="1300" b="0" kern="100" dirty="0" smtClean="0">
                          <a:effectLst/>
                        </a:rPr>
                        <a:t>要支援者等</a:t>
                      </a:r>
                      <a:r>
                        <a:rPr lang="ja-JP" sz="1300" b="0" kern="100" dirty="0" smtClean="0">
                          <a:effectLst/>
                        </a:rPr>
                        <a:t>に支援</a:t>
                      </a:r>
                      <a:r>
                        <a:rPr lang="ja-JP" sz="1300" b="0" kern="100" dirty="0">
                          <a:effectLst/>
                        </a:rPr>
                        <a:t>等を</a:t>
                      </a:r>
                      <a:r>
                        <a:rPr lang="ja-JP" sz="1300" b="0" kern="100" dirty="0" smtClean="0">
                          <a:effectLst/>
                        </a:rPr>
                        <a:t>実施</a:t>
                      </a:r>
                      <a:endParaRPr lang="ja-JP" sz="1300" b="0" kern="100" dirty="0">
                        <a:effectLst/>
                        <a:latin typeface="Century"/>
                        <a:ea typeface="ＭＳ 明朝"/>
                        <a:cs typeface="Times New Roman"/>
                      </a:endParaRPr>
                    </a:p>
                  </a:txBody>
                  <a:tcPr marL="68580" marR="68580" marT="0" marB="0" anchor="ctr"/>
                </a:tc>
                <a:tc>
                  <a:txBody>
                    <a:bodyPr/>
                    <a:lstStyle/>
                    <a:p>
                      <a:pPr algn="just">
                        <a:spcAft>
                          <a:spcPts val="0"/>
                        </a:spcAft>
                      </a:pPr>
                      <a:r>
                        <a:rPr lang="ja-JP" sz="1300" b="0" kern="100" dirty="0">
                          <a:effectLst/>
                        </a:rPr>
                        <a:t>保健師やリハビリテーション専門職等が行う短期集中予防サービス</a:t>
                      </a:r>
                      <a:endParaRPr lang="ja-JP" sz="1300" b="0" kern="100" dirty="0">
                        <a:effectLst/>
                        <a:latin typeface="Century"/>
                        <a:ea typeface="ＭＳ 明朝"/>
                        <a:cs typeface="Times New Roman"/>
                      </a:endParaRPr>
                    </a:p>
                  </a:txBody>
                  <a:tcPr marL="68580" marR="68580" marT="0" marB="0" anchor="ctr"/>
                </a:tc>
              </a:tr>
              <a:tr h="432048">
                <a:tc>
                  <a:txBody>
                    <a:bodyPr/>
                    <a:lstStyle/>
                    <a:p>
                      <a:pPr algn="just">
                        <a:spcAft>
                          <a:spcPts val="0"/>
                        </a:spcAft>
                      </a:pPr>
                      <a:r>
                        <a:rPr lang="ja-JP" sz="1300" b="0" kern="100" dirty="0">
                          <a:effectLst/>
                        </a:rPr>
                        <a:t>②委託による実施</a:t>
                      </a:r>
                      <a:endParaRPr lang="ja-JP" sz="1300" b="0" kern="100" dirty="0">
                        <a:effectLst/>
                        <a:latin typeface="Century"/>
                        <a:ea typeface="ＭＳ 明朝"/>
                        <a:cs typeface="Times New Roman"/>
                      </a:endParaRPr>
                    </a:p>
                  </a:txBody>
                  <a:tcPr marL="68580" marR="68580" marT="0" marB="0" anchor="ctr"/>
                </a:tc>
                <a:tc>
                  <a:txBody>
                    <a:bodyPr/>
                    <a:lstStyle/>
                    <a:p>
                      <a:pPr algn="just">
                        <a:spcAft>
                          <a:spcPts val="0"/>
                        </a:spcAft>
                      </a:pPr>
                      <a:r>
                        <a:rPr lang="ja-JP" sz="1300" b="0" kern="100" dirty="0" smtClean="0">
                          <a:effectLst/>
                        </a:rPr>
                        <a:t>ＮＰＯ</a:t>
                      </a:r>
                      <a:r>
                        <a:rPr lang="ja-JP" sz="1300" b="0" kern="100" dirty="0">
                          <a:effectLst/>
                        </a:rPr>
                        <a:t>・民間事</a:t>
                      </a:r>
                      <a:r>
                        <a:rPr lang="ja-JP" sz="1300" b="0" kern="100" dirty="0" smtClean="0">
                          <a:effectLst/>
                        </a:rPr>
                        <a:t>業者</a:t>
                      </a:r>
                      <a:r>
                        <a:rPr lang="ja-JP" altLang="en-US" sz="1300" b="0" kern="100" dirty="0" smtClean="0">
                          <a:effectLst/>
                        </a:rPr>
                        <a:t>等</a:t>
                      </a:r>
                      <a:r>
                        <a:rPr lang="ja-JP" sz="1300" b="0" kern="100" dirty="0" smtClean="0">
                          <a:effectLst/>
                        </a:rPr>
                        <a:t>に</a:t>
                      </a:r>
                      <a:r>
                        <a:rPr lang="ja-JP" sz="1300" b="0" kern="100" dirty="0">
                          <a:effectLst/>
                        </a:rPr>
                        <a:t>、要支援者</a:t>
                      </a:r>
                      <a:r>
                        <a:rPr lang="ja-JP" sz="1300" b="0" kern="100" dirty="0" smtClean="0">
                          <a:effectLst/>
                        </a:rPr>
                        <a:t>等</a:t>
                      </a:r>
                      <a:r>
                        <a:rPr lang="ja-JP" altLang="en-US" sz="1300" b="0" kern="100" dirty="0" smtClean="0">
                          <a:effectLst/>
                        </a:rPr>
                        <a:t>への</a:t>
                      </a:r>
                      <a:r>
                        <a:rPr lang="ja-JP" sz="1300" b="0" kern="100" dirty="0" smtClean="0">
                          <a:effectLst/>
                        </a:rPr>
                        <a:t>支援等を委託</a:t>
                      </a:r>
                      <a:endParaRPr lang="ja-JP" sz="1300" b="0" kern="100" dirty="0">
                        <a:effectLst/>
                        <a:latin typeface="Century"/>
                        <a:ea typeface="ＭＳ 明朝"/>
                        <a:cs typeface="Times New Roman"/>
                      </a:endParaRPr>
                    </a:p>
                  </a:txBody>
                  <a:tcPr marL="68580" marR="68580" marT="0" marB="0" anchor="ctr"/>
                </a:tc>
                <a:tc>
                  <a:txBody>
                    <a:bodyPr/>
                    <a:lstStyle/>
                    <a:p>
                      <a:pPr algn="just">
                        <a:spcAft>
                          <a:spcPts val="0"/>
                        </a:spcAft>
                      </a:pPr>
                      <a:r>
                        <a:rPr lang="ja-JP" sz="1300" b="0" kern="100" dirty="0">
                          <a:effectLst/>
                        </a:rPr>
                        <a:t>ＮＰＯ・民間事業者等が行う生活援助やミニデイサービス</a:t>
                      </a:r>
                      <a:endParaRPr lang="ja-JP" sz="1300" b="0" kern="100" dirty="0">
                        <a:effectLst/>
                        <a:latin typeface="Century"/>
                        <a:ea typeface="ＭＳ 明朝"/>
                        <a:cs typeface="Times New Roman"/>
                      </a:endParaRPr>
                    </a:p>
                  </a:txBody>
                  <a:tcPr marL="68580" marR="68580" marT="0" marB="0" anchor="ctr"/>
                </a:tc>
              </a:tr>
              <a:tr h="432048">
                <a:tc>
                  <a:txBody>
                    <a:bodyPr/>
                    <a:lstStyle/>
                    <a:p>
                      <a:pPr algn="just">
                        <a:spcAft>
                          <a:spcPts val="0"/>
                        </a:spcAft>
                      </a:pPr>
                      <a:r>
                        <a:rPr lang="ja-JP" sz="1300" b="0" kern="100" dirty="0">
                          <a:effectLst/>
                        </a:rPr>
                        <a:t>③指定事業者によるサービス</a:t>
                      </a:r>
                      <a:r>
                        <a:rPr lang="ja-JP" sz="1300" b="0" kern="100" dirty="0" smtClean="0">
                          <a:effectLst/>
                        </a:rPr>
                        <a:t>提供</a:t>
                      </a:r>
                      <a:endParaRPr lang="ja-JP" sz="1300" b="0" kern="100" dirty="0">
                        <a:effectLst/>
                        <a:latin typeface="Century"/>
                        <a:ea typeface="ＭＳ 明朝"/>
                        <a:cs typeface="Times New Roman"/>
                      </a:endParaRPr>
                    </a:p>
                  </a:txBody>
                  <a:tcPr marL="68580" marR="68580" marT="0" marB="0" anchor="ctr"/>
                </a:tc>
                <a:tc>
                  <a:txBody>
                    <a:bodyPr/>
                    <a:lstStyle/>
                    <a:p>
                      <a:pPr algn="just">
                        <a:spcAft>
                          <a:spcPts val="0"/>
                        </a:spcAft>
                      </a:pPr>
                      <a:r>
                        <a:rPr lang="ja-JP" sz="1300" b="0" kern="100" dirty="0" smtClean="0">
                          <a:effectLst/>
                        </a:rPr>
                        <a:t>市町</a:t>
                      </a:r>
                      <a:r>
                        <a:rPr lang="ja-JP" sz="1300" b="0" kern="100" dirty="0">
                          <a:effectLst/>
                        </a:rPr>
                        <a:t>村長が指定した事業者</a:t>
                      </a:r>
                      <a:r>
                        <a:rPr lang="ja-JP" sz="1300" b="0" kern="100" dirty="0" smtClean="0">
                          <a:effectLst/>
                        </a:rPr>
                        <a:t>が</a:t>
                      </a:r>
                      <a:r>
                        <a:rPr lang="ja-JP" altLang="en-US" sz="1300" b="0" kern="100" dirty="0" smtClean="0">
                          <a:effectLst/>
                        </a:rPr>
                        <a:t>、</a:t>
                      </a:r>
                      <a:r>
                        <a:rPr lang="ja-JP" sz="1300" b="0" kern="100" dirty="0" smtClean="0">
                          <a:effectLst/>
                        </a:rPr>
                        <a:t>要支援者</a:t>
                      </a:r>
                      <a:r>
                        <a:rPr lang="ja-JP" sz="1300" b="0" kern="100" dirty="0">
                          <a:effectLst/>
                        </a:rPr>
                        <a:t>等にサービスを提供した場合に、</a:t>
                      </a:r>
                      <a:r>
                        <a:rPr lang="ja-JP" sz="1300" b="0" kern="100" dirty="0" smtClean="0">
                          <a:effectLst/>
                        </a:rPr>
                        <a:t>その費用を支給</a:t>
                      </a:r>
                      <a:r>
                        <a:rPr lang="ja-JP" altLang="en-US" sz="1300" b="0" kern="100" dirty="0" smtClean="0">
                          <a:effectLst/>
                        </a:rPr>
                        <a:t>（</a:t>
                      </a:r>
                      <a:r>
                        <a:rPr lang="ja-JP" altLang="ja-JP" sz="1300" b="0" kern="100" dirty="0" smtClean="0">
                          <a:effectLst/>
                        </a:rPr>
                        <a:t>現行と同様</a:t>
                      </a:r>
                      <a:r>
                        <a:rPr lang="ja-JP" altLang="en-US" sz="1300" b="0" kern="100" dirty="0" smtClean="0">
                          <a:effectLst/>
                        </a:rPr>
                        <a:t>の仕組み）</a:t>
                      </a:r>
                      <a:r>
                        <a:rPr lang="en-US" altLang="ja-JP" sz="1300" b="0" kern="100" dirty="0" smtClean="0">
                          <a:effectLst/>
                        </a:rPr>
                        <a:t>※</a:t>
                      </a:r>
                      <a:endParaRPr lang="ja-JP" sz="1300" b="0" kern="100" dirty="0">
                        <a:effectLst/>
                        <a:latin typeface="Century"/>
                        <a:ea typeface="ＭＳ 明朝"/>
                        <a:cs typeface="Times New Roman"/>
                      </a:endParaRPr>
                    </a:p>
                  </a:txBody>
                  <a:tcPr marL="68580" marR="68580" marT="0" marB="0" anchor="ctr"/>
                </a:tc>
                <a:tc>
                  <a:txBody>
                    <a:bodyPr/>
                    <a:lstStyle/>
                    <a:p>
                      <a:pPr algn="just">
                        <a:spcAft>
                          <a:spcPts val="0"/>
                        </a:spcAft>
                      </a:pPr>
                      <a:r>
                        <a:rPr lang="ja-JP" sz="1300" b="0" kern="100" dirty="0">
                          <a:effectLst/>
                        </a:rPr>
                        <a:t>既存</a:t>
                      </a:r>
                      <a:r>
                        <a:rPr lang="ja-JP" sz="1300" b="0" kern="100" dirty="0" smtClean="0">
                          <a:effectLst/>
                        </a:rPr>
                        <a:t>の事</a:t>
                      </a:r>
                      <a:r>
                        <a:rPr lang="ja-JP" sz="1300" b="0" kern="100" dirty="0">
                          <a:effectLst/>
                        </a:rPr>
                        <a:t>業者が</a:t>
                      </a:r>
                      <a:r>
                        <a:rPr lang="ja-JP" sz="1300" b="0" kern="100" dirty="0" smtClean="0">
                          <a:effectLst/>
                        </a:rPr>
                        <a:t>行う介護</a:t>
                      </a:r>
                      <a:r>
                        <a:rPr lang="ja-JP" sz="1300" b="0" kern="100" dirty="0">
                          <a:effectLst/>
                        </a:rPr>
                        <a:t>予防訪問介護等に相当するサービス</a:t>
                      </a:r>
                      <a:endParaRPr lang="ja-JP" sz="1300" b="0" kern="100" dirty="0">
                        <a:effectLst/>
                        <a:latin typeface="Century"/>
                        <a:ea typeface="ＭＳ 明朝"/>
                        <a:cs typeface="Times New Roman"/>
                      </a:endParaRPr>
                    </a:p>
                  </a:txBody>
                  <a:tcPr marL="68580" marR="68580" marT="0" marB="0" anchor="ctr"/>
                </a:tc>
              </a:tr>
              <a:tr h="432048">
                <a:tc>
                  <a:txBody>
                    <a:bodyPr/>
                    <a:lstStyle/>
                    <a:p>
                      <a:pPr algn="just">
                        <a:spcAft>
                          <a:spcPts val="0"/>
                        </a:spcAft>
                      </a:pPr>
                      <a:r>
                        <a:rPr lang="ja-JP" sz="1300" b="0" kern="100" dirty="0">
                          <a:effectLst/>
                        </a:rPr>
                        <a:t>④ＮＰＯやボランティア等への</a:t>
                      </a:r>
                      <a:r>
                        <a:rPr lang="ja-JP" sz="1300" b="0" kern="100" dirty="0" smtClean="0">
                          <a:effectLst/>
                        </a:rPr>
                        <a:t>補助</a:t>
                      </a:r>
                      <a:endParaRPr lang="ja-JP" sz="1300" b="0" kern="100" dirty="0">
                        <a:effectLst/>
                        <a:latin typeface="Century"/>
                        <a:ea typeface="ＭＳ 明朝"/>
                        <a:cs typeface="Times New Roman"/>
                      </a:endParaRPr>
                    </a:p>
                  </a:txBody>
                  <a:tcPr marL="68580" marR="68580" marT="0" marB="0" anchor="ctr"/>
                </a:tc>
                <a:tc>
                  <a:txBody>
                    <a:bodyPr/>
                    <a:lstStyle/>
                    <a:p>
                      <a:pPr algn="just">
                        <a:spcAft>
                          <a:spcPts val="0"/>
                        </a:spcAft>
                      </a:pPr>
                      <a:r>
                        <a:rPr lang="ja-JP" sz="1300" b="0" kern="100" dirty="0" smtClean="0">
                          <a:effectLst/>
                        </a:rPr>
                        <a:t>ＮＰＯ</a:t>
                      </a:r>
                      <a:r>
                        <a:rPr lang="ja-JP" sz="1300" b="0" kern="100" dirty="0">
                          <a:effectLst/>
                        </a:rPr>
                        <a:t>やボランティア等</a:t>
                      </a:r>
                      <a:r>
                        <a:rPr lang="ja-JP" sz="1300" b="0" kern="100" dirty="0" smtClean="0">
                          <a:effectLst/>
                        </a:rPr>
                        <a:t>に、要支援者</a:t>
                      </a:r>
                      <a:r>
                        <a:rPr lang="ja-JP" altLang="en-US" sz="1300" b="0" kern="100" dirty="0" smtClean="0">
                          <a:effectLst/>
                        </a:rPr>
                        <a:t>等への</a:t>
                      </a:r>
                      <a:r>
                        <a:rPr lang="ja-JP" sz="1300" b="0" kern="100" dirty="0" smtClean="0">
                          <a:effectLst/>
                        </a:rPr>
                        <a:t>サービス</a:t>
                      </a:r>
                      <a:r>
                        <a:rPr lang="ja-JP" sz="1300" b="0" kern="100" dirty="0">
                          <a:effectLst/>
                        </a:rPr>
                        <a:t>提供などを条件として</a:t>
                      </a:r>
                      <a:r>
                        <a:rPr lang="ja-JP" sz="1300" b="0" kern="100" dirty="0" smtClean="0">
                          <a:effectLst/>
                        </a:rPr>
                        <a:t>、立ち上げ</a:t>
                      </a:r>
                      <a:r>
                        <a:rPr lang="ja-JP" sz="1300" b="0" kern="100" dirty="0">
                          <a:effectLst/>
                        </a:rPr>
                        <a:t>経費や</a:t>
                      </a:r>
                      <a:r>
                        <a:rPr lang="ja-JP" sz="1300" b="0" kern="100" dirty="0" smtClean="0">
                          <a:effectLst/>
                        </a:rPr>
                        <a:t>活動</a:t>
                      </a:r>
                      <a:r>
                        <a:rPr lang="ja-JP" altLang="en-US" sz="1300" b="0" kern="100" dirty="0" smtClean="0">
                          <a:effectLst/>
                        </a:rPr>
                        <a:t>経費を</a:t>
                      </a:r>
                      <a:r>
                        <a:rPr lang="ja-JP" sz="1300" b="0" kern="100" dirty="0" smtClean="0">
                          <a:effectLst/>
                        </a:rPr>
                        <a:t>補助</a:t>
                      </a:r>
                      <a:r>
                        <a:rPr lang="ja-JP" sz="1300" b="0" kern="100" dirty="0">
                          <a:effectLst/>
                        </a:rPr>
                        <a:t>（助成</a:t>
                      </a:r>
                      <a:r>
                        <a:rPr lang="ja-JP" sz="1300" b="0" kern="100" dirty="0" smtClean="0">
                          <a:effectLst/>
                        </a:rPr>
                        <a:t>）</a:t>
                      </a:r>
                      <a:endParaRPr lang="ja-JP" sz="1300" b="0" kern="100" dirty="0">
                        <a:effectLst/>
                        <a:latin typeface="Century"/>
                        <a:ea typeface="ＭＳ 明朝"/>
                        <a:cs typeface="Times New Roman"/>
                      </a:endParaRPr>
                    </a:p>
                  </a:txBody>
                  <a:tcPr marL="68580" marR="68580" marT="0" marB="0" anchor="ctr"/>
                </a:tc>
                <a:tc>
                  <a:txBody>
                    <a:bodyPr/>
                    <a:lstStyle/>
                    <a:p>
                      <a:pPr algn="just">
                        <a:spcAft>
                          <a:spcPts val="0"/>
                        </a:spcAft>
                      </a:pPr>
                      <a:r>
                        <a:rPr lang="ja-JP" sz="1300" b="0" kern="100" dirty="0" smtClean="0">
                          <a:effectLst/>
                        </a:rPr>
                        <a:t>ボランティア</a:t>
                      </a:r>
                      <a:r>
                        <a:rPr lang="ja-JP" sz="1300" b="0" kern="100" dirty="0">
                          <a:effectLst/>
                        </a:rPr>
                        <a:t>等による生活支援や通いの場</a:t>
                      </a:r>
                      <a:endParaRPr lang="ja-JP" sz="1300" b="0" kern="100" dirty="0">
                        <a:effectLst/>
                        <a:latin typeface="Century"/>
                        <a:ea typeface="ＭＳ 明朝"/>
                        <a:cs typeface="Times New Roman"/>
                      </a:endParaRPr>
                    </a:p>
                  </a:txBody>
                  <a:tcPr marL="68580" marR="68580" marT="0" marB="0" anchor="ct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3024943002"/>
              </p:ext>
            </p:extLst>
          </p:nvPr>
        </p:nvGraphicFramePr>
        <p:xfrm>
          <a:off x="383320" y="4332155"/>
          <a:ext cx="9178192" cy="2443121"/>
        </p:xfrm>
        <a:graphic>
          <a:graphicData uri="http://schemas.openxmlformats.org/drawingml/2006/table">
            <a:tbl>
              <a:tblPr>
                <a:tableStyleId>{35758FB7-9AC5-4552-8A53-C91805E547FA}</a:tableStyleId>
              </a:tblPr>
              <a:tblGrid>
                <a:gridCol w="305904"/>
                <a:gridCol w="3052047"/>
                <a:gridCol w="3230049"/>
                <a:gridCol w="2590192"/>
              </a:tblGrid>
              <a:tr h="138550">
                <a:tc>
                  <a:txBody>
                    <a:bodyPr/>
                    <a:lstStyle/>
                    <a:p>
                      <a:pPr algn="ctr" fontAlgn="ctr"/>
                      <a:r>
                        <a:rPr lang="ja-JP" altLang="en-US" sz="1050" u="none" strike="noStrike" dirty="0" smtClean="0">
                          <a:effectLst/>
                          <a:latin typeface="ＭＳ ゴシック" panose="020B0609070205080204" pitchFamily="49" charset="-128"/>
                          <a:ea typeface="ＭＳ ゴシック" panose="020B0609070205080204" pitchFamily="49" charset="-128"/>
                        </a:rPr>
                        <a:t>　</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36000" marR="36000" marT="36000" marB="0" anchor="ctr">
                    <a:solidFill>
                      <a:srgbClr val="DDFFFF"/>
                    </a:solidFill>
                  </a:tcPr>
                </a:tc>
                <a:tc>
                  <a:txBody>
                    <a:bodyPr/>
                    <a:lstStyle/>
                    <a:p>
                      <a:pPr algn="ctr" fontAlgn="ctr"/>
                      <a:r>
                        <a:rPr lang="ja-JP" altLang="en-US" sz="1050" u="none" strike="noStrike" dirty="0" smtClean="0">
                          <a:effectLst/>
                          <a:latin typeface="ＭＳ ゴシック" panose="020B0609070205080204" pitchFamily="49" charset="-128"/>
                          <a:ea typeface="ＭＳ ゴシック" panose="020B0609070205080204" pitchFamily="49" charset="-128"/>
                        </a:rPr>
                        <a:t>①現行の通所介護相当</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36000" marR="36000" marT="36000" marB="0" anchor="ctr">
                    <a:solidFill>
                      <a:srgbClr val="DDFFFF"/>
                    </a:solidFill>
                  </a:tcPr>
                </a:tc>
                <a:tc>
                  <a:txBody>
                    <a:bodyPr/>
                    <a:lstStyle/>
                    <a:p>
                      <a:pPr algn="ctr" fontAlgn="ctr"/>
                      <a:r>
                        <a:rPr lang="ja-JP" altLang="en-US" sz="1050" u="none" strike="noStrike" dirty="0" smtClean="0">
                          <a:effectLst/>
                          <a:latin typeface="ＭＳ ゴシック" panose="020B0609070205080204" pitchFamily="49" charset="-128"/>
                          <a:ea typeface="ＭＳ ゴシック" panose="020B0609070205080204" pitchFamily="49" charset="-128"/>
                        </a:rPr>
                        <a:t>②通所型サービスＡ</a:t>
                      </a:r>
                      <a:r>
                        <a:rPr lang="ja-JP" altLang="en-US" sz="900" u="none" strike="noStrike" dirty="0" smtClean="0">
                          <a:effectLst/>
                          <a:latin typeface="ＭＳ ゴシック" panose="020B0609070205080204" pitchFamily="49" charset="-128"/>
                          <a:ea typeface="ＭＳ ゴシック" panose="020B0609070205080204" pitchFamily="49" charset="-128"/>
                        </a:rPr>
                        <a:t>（緩和した基準によるサービス）</a:t>
                      </a:r>
                      <a:endParaRPr lang="en-US" altLang="ja-JP" sz="900" u="none" strike="noStrike" dirty="0" smtClean="0">
                        <a:effectLst/>
                        <a:latin typeface="ＭＳ ゴシック" panose="020B0609070205080204" pitchFamily="49" charset="-128"/>
                        <a:ea typeface="ＭＳ ゴシック" panose="020B0609070205080204" pitchFamily="49" charset="-128"/>
                      </a:endParaRPr>
                    </a:p>
                  </a:txBody>
                  <a:tcPr marL="36000" marR="36000" marT="36000" marB="0" anchor="ctr">
                    <a:solidFill>
                      <a:srgbClr val="DDFFFF"/>
                    </a:solidFill>
                  </a:tcPr>
                </a:tc>
                <a:tc>
                  <a:txBody>
                    <a:bodyPr/>
                    <a:lstStyle/>
                    <a:p>
                      <a:pPr algn="ctr" fontAlgn="ctr"/>
                      <a:r>
                        <a:rPr lang="ja-JP" altLang="en-US" sz="1050" u="none" strike="noStrike" dirty="0" smtClean="0">
                          <a:effectLst/>
                          <a:latin typeface="ＭＳ ゴシック" panose="020B0609070205080204" pitchFamily="49" charset="-128"/>
                          <a:ea typeface="ＭＳ ゴシック" panose="020B0609070205080204" pitchFamily="49" charset="-128"/>
                        </a:rPr>
                        <a:t>③通所型サービスＢ</a:t>
                      </a:r>
                      <a:r>
                        <a:rPr lang="ja-JP" altLang="en-US" sz="900" u="none" strike="noStrike" dirty="0" smtClean="0">
                          <a:effectLst/>
                          <a:latin typeface="ＭＳ ゴシック" panose="020B0609070205080204" pitchFamily="49" charset="-128"/>
                          <a:ea typeface="ＭＳ ゴシック" panose="020B0609070205080204" pitchFamily="49" charset="-128"/>
                        </a:rPr>
                        <a:t>（住民主体による支援）</a:t>
                      </a:r>
                      <a:endParaRPr lang="en-US" altLang="ja-JP" sz="700" b="0" i="0" u="none" strike="noStrike" dirty="0" smtClean="0">
                        <a:solidFill>
                          <a:srgbClr val="000000"/>
                        </a:solidFill>
                        <a:effectLst/>
                        <a:latin typeface="ＭＳ ゴシック" panose="020B0609070205080204" pitchFamily="49" charset="-128"/>
                        <a:ea typeface="ＭＳ ゴシック" panose="020B0609070205080204" pitchFamily="49" charset="-128"/>
                      </a:endParaRPr>
                    </a:p>
                  </a:txBody>
                  <a:tcPr marL="36000" marR="36000" marT="36000" marB="0" anchor="ctr">
                    <a:solidFill>
                      <a:srgbClr val="DDFFFF"/>
                    </a:solidFill>
                  </a:tcPr>
                </a:tc>
              </a:tr>
              <a:tr h="885490">
                <a:tc>
                  <a:txBody>
                    <a:bodyPr/>
                    <a:lstStyle/>
                    <a:p>
                      <a:pPr algn="ctr" fontAlgn="ctr"/>
                      <a:r>
                        <a:rPr lang="ja-JP" altLang="en-US" sz="1050" u="none" strike="noStrike" dirty="0" smtClean="0">
                          <a:effectLst/>
                          <a:latin typeface="ＭＳ ゴシック" panose="020B0609070205080204" pitchFamily="49" charset="-128"/>
                          <a:ea typeface="ＭＳ ゴシック" panose="020B0609070205080204" pitchFamily="49" charset="-128"/>
                        </a:rPr>
                        <a:t>人員</a:t>
                      </a:r>
                      <a:endParaRPr lang="en-US" altLang="ja-JP" sz="900" u="none" strike="noStrike" dirty="0" smtClean="0">
                        <a:effectLst/>
                        <a:latin typeface="ＭＳ ゴシック" panose="020B0609070205080204" pitchFamily="49" charset="-128"/>
                        <a:ea typeface="ＭＳ ゴシック" panose="020B0609070205080204" pitchFamily="49" charset="-128"/>
                      </a:endParaRPr>
                    </a:p>
                  </a:txBody>
                  <a:tcPr marL="36000" marR="36000" marT="36000" marB="0" vert="eaVert" anchor="ctr">
                    <a:lnB w="6350" cap="flat" cmpd="sng" algn="ctr">
                      <a:solidFill>
                        <a:schemeClr val="accent1"/>
                      </a:solidFill>
                      <a:prstDash val="solid"/>
                      <a:round/>
                      <a:headEnd type="none" w="med" len="med"/>
                      <a:tailEnd type="none" w="med" len="med"/>
                    </a:lnB>
                    <a:solidFill>
                      <a:schemeClr val="bg1"/>
                    </a:solidFill>
                  </a:tcPr>
                </a:tc>
                <a:tc>
                  <a:txBody>
                    <a:bodyPr/>
                    <a:lstStyle/>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・管理者</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　</a:t>
                      </a:r>
                      <a:r>
                        <a:rPr lang="ja-JP" altLang="en-US" sz="1000" b="0" u="none" strike="noStrike" baseline="0" dirty="0" smtClean="0">
                          <a:solidFill>
                            <a:schemeClr val="tx1"/>
                          </a:solidFill>
                          <a:effectLst/>
                          <a:latin typeface="ＭＳ ゴシック" panose="020B0609070205080204" pitchFamily="49" charset="-128"/>
                          <a:ea typeface="ＭＳ ゴシック" panose="020B0609070205080204" pitchFamily="49" charset="-128"/>
                        </a:rPr>
                        <a:t> </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常勤・専従</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1</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以上</a:t>
                      </a:r>
                      <a:endPar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・生活相談員</a:t>
                      </a:r>
                      <a:r>
                        <a:rPr lang="ja-JP" altLang="en-US" sz="1000" b="0" u="none" strike="noStrike" baseline="0" dirty="0" smtClean="0">
                          <a:solidFill>
                            <a:schemeClr val="tx1"/>
                          </a:solidFill>
                          <a:effectLst/>
                          <a:latin typeface="ＭＳ ゴシック" panose="020B0609070205080204" pitchFamily="49" charset="-128"/>
                          <a:ea typeface="ＭＳ ゴシック" panose="020B0609070205080204" pitchFamily="49" charset="-128"/>
                        </a:rPr>
                        <a:t> </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専従</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1</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以上　・看護職員　</a:t>
                      </a:r>
                      <a:r>
                        <a:rPr lang="ja-JP" altLang="en-US" sz="1000" b="0" u="none" strike="noStrike" baseline="0" dirty="0" smtClean="0">
                          <a:solidFill>
                            <a:schemeClr val="tx1"/>
                          </a:solidFill>
                          <a:effectLst/>
                          <a:latin typeface="ＭＳ ゴシック" panose="020B0609070205080204" pitchFamily="49" charset="-128"/>
                          <a:ea typeface="ＭＳ ゴシック" panose="020B0609070205080204" pitchFamily="49" charset="-128"/>
                        </a:rPr>
                        <a:t> </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専従</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1</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以上</a:t>
                      </a:r>
                      <a:endPar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・介護職員　</a:t>
                      </a:r>
                      <a:r>
                        <a:rPr lang="ja-JP" altLang="en-US" sz="1000" b="0" u="none" strike="noStrike" baseline="0" dirty="0" smtClean="0">
                          <a:solidFill>
                            <a:schemeClr val="tx1"/>
                          </a:solidFill>
                          <a:effectLst/>
                          <a:latin typeface="ＭＳ ゴシック" panose="020B0609070205080204" pitchFamily="49" charset="-128"/>
                          <a:ea typeface="ＭＳ ゴシック" panose="020B0609070205080204" pitchFamily="49" charset="-128"/>
                        </a:rPr>
                        <a:t> </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15</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人　専従</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1</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以上</a:t>
                      </a:r>
                      <a:endPar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　　　　　　</a:t>
                      </a:r>
                      <a:r>
                        <a:rPr lang="ja-JP" altLang="en-US" sz="1000" b="0" u="none" strike="noStrike" baseline="0" dirty="0" smtClean="0">
                          <a:solidFill>
                            <a:schemeClr val="tx1"/>
                          </a:solidFill>
                          <a:effectLst/>
                          <a:latin typeface="ＭＳ ゴシック" panose="020B0609070205080204" pitchFamily="49" charset="-128"/>
                          <a:ea typeface="ＭＳ ゴシック" panose="020B0609070205080204" pitchFamily="49" charset="-128"/>
                        </a:rPr>
                        <a:t> </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15</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人～　利用者</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1</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人に専従</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0.2</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以上</a:t>
                      </a:r>
                      <a:endParaRPr lang="en-US" altLang="ja-JP" sz="800" b="0" u="none" strike="noStrike" spc="-100" baseline="0"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・機能訓練指導員　</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1</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以上</a:t>
                      </a:r>
                      <a:endPar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marL="85725" indent="-85725" algn="l" fontAlgn="ctr"/>
                      <a:r>
                        <a:rPr lang="en-US" altLang="ja-JP" sz="800" b="0" u="none" strike="noStrike" dirty="0" smtClean="0">
                          <a:solidFill>
                            <a:schemeClr val="tx1"/>
                          </a:solidFill>
                          <a:effectLst/>
                          <a:latin typeface="ＭＳ ゴシック" panose="020B0609070205080204" pitchFamily="49" charset="-128"/>
                          <a:ea typeface="ＭＳ ゴシック" panose="020B0609070205080204" pitchFamily="49" charset="-128"/>
                        </a:rPr>
                        <a:t>※</a:t>
                      </a:r>
                      <a:r>
                        <a:rPr lang="ja-JP" altLang="en-US" sz="800" b="0" u="none" strike="noStrike" dirty="0" smtClean="0">
                          <a:solidFill>
                            <a:schemeClr val="tx1"/>
                          </a:solidFill>
                          <a:effectLst/>
                          <a:latin typeface="ＭＳ ゴシック" panose="020B0609070205080204" pitchFamily="49" charset="-128"/>
                          <a:ea typeface="ＭＳ ゴシック" panose="020B0609070205080204" pitchFamily="49" charset="-128"/>
                        </a:rPr>
                        <a:t>支障がない場合、同一敷地内の他事業所等の職務に従事可能。</a:t>
                      </a:r>
                      <a:endParaRPr lang="ja-JP" altLang="en-US" sz="8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0" anchor="ctr">
                    <a:solidFill>
                      <a:schemeClr val="bg1"/>
                    </a:solidFill>
                  </a:tcPr>
                </a:tc>
                <a:tc>
                  <a:txBody>
                    <a:bodyPr/>
                    <a:lstStyle/>
                    <a:p>
                      <a:pPr algn="l" fontAlgn="ctr"/>
                      <a:r>
                        <a:rPr lang="ja-JP" altLang="en-US" sz="1000" u="none" strike="noStrike" dirty="0" smtClean="0">
                          <a:effectLst/>
                          <a:latin typeface="ＭＳ ゴシック" panose="020B0609070205080204" pitchFamily="49" charset="-128"/>
                          <a:ea typeface="ＭＳ ゴシック" panose="020B0609070205080204" pitchFamily="49" charset="-128"/>
                        </a:rPr>
                        <a:t>・管理者</a:t>
                      </a:r>
                      <a:r>
                        <a:rPr lang="en-US" altLang="ja-JP" sz="1000" u="none" strike="noStrike" dirty="0" smtClean="0">
                          <a:effectLst/>
                          <a:latin typeface="ＭＳ ゴシック" panose="020B0609070205080204" pitchFamily="49" charset="-128"/>
                          <a:ea typeface="ＭＳ ゴシック" panose="020B0609070205080204" pitchFamily="49" charset="-128"/>
                        </a:rPr>
                        <a:t>※</a:t>
                      </a:r>
                      <a:r>
                        <a:rPr lang="ja-JP" altLang="en-US" sz="1000" u="none" strike="noStrike" dirty="0" smtClean="0">
                          <a:effectLst/>
                          <a:latin typeface="ＭＳ ゴシック" panose="020B0609070205080204" pitchFamily="49" charset="-128"/>
                          <a:ea typeface="ＭＳ ゴシック" panose="020B0609070205080204" pitchFamily="49" charset="-128"/>
                        </a:rPr>
                        <a:t>　　専従</a:t>
                      </a:r>
                      <a:r>
                        <a:rPr lang="en-US" altLang="ja-JP" sz="1000" u="none" strike="noStrike" dirty="0" smtClean="0">
                          <a:effectLst/>
                          <a:latin typeface="ＭＳ ゴシック" panose="020B0609070205080204" pitchFamily="49" charset="-128"/>
                          <a:ea typeface="ＭＳ ゴシック" panose="020B0609070205080204" pitchFamily="49" charset="-128"/>
                        </a:rPr>
                        <a:t>1</a:t>
                      </a:r>
                      <a:r>
                        <a:rPr lang="ja-JP" altLang="en-US" sz="1000" u="none" strike="noStrike" dirty="0" smtClean="0">
                          <a:effectLst/>
                          <a:latin typeface="ＭＳ ゴシック" panose="020B0609070205080204" pitchFamily="49" charset="-128"/>
                          <a:ea typeface="ＭＳ ゴシック" panose="020B0609070205080204" pitchFamily="49" charset="-128"/>
                        </a:rPr>
                        <a:t>以上</a:t>
                      </a:r>
                      <a:endParaRPr lang="en-US" altLang="ja-JP" sz="1000" u="none" strike="noStrike" dirty="0" smtClean="0">
                        <a:effectLst/>
                        <a:latin typeface="ＭＳ ゴシック" panose="020B0609070205080204" pitchFamily="49" charset="-128"/>
                        <a:ea typeface="ＭＳ ゴシック" panose="020B0609070205080204" pitchFamily="49" charset="-128"/>
                      </a:endParaRPr>
                    </a:p>
                    <a:p>
                      <a:pPr algn="l" fontAlgn="ctr"/>
                      <a:r>
                        <a:rPr lang="ja-JP" altLang="en-US" sz="1000" u="none" strike="noStrike" dirty="0" smtClean="0">
                          <a:effectLst/>
                          <a:latin typeface="ＭＳ ゴシック" panose="020B0609070205080204" pitchFamily="49" charset="-128"/>
                          <a:ea typeface="ＭＳ ゴシック" panose="020B0609070205080204" pitchFamily="49" charset="-128"/>
                        </a:rPr>
                        <a:t>・従事者　　　～</a:t>
                      </a:r>
                      <a:r>
                        <a:rPr lang="en-US" altLang="ja-JP" sz="1000" u="none" strike="noStrike" dirty="0" smtClean="0">
                          <a:effectLst/>
                          <a:latin typeface="ＭＳ ゴシック" panose="020B0609070205080204" pitchFamily="49" charset="-128"/>
                          <a:ea typeface="ＭＳ ゴシック" panose="020B0609070205080204" pitchFamily="49" charset="-128"/>
                        </a:rPr>
                        <a:t>15</a:t>
                      </a:r>
                      <a:r>
                        <a:rPr lang="ja-JP" altLang="en-US" sz="1000" u="none" strike="noStrike" dirty="0" smtClean="0">
                          <a:effectLst/>
                          <a:latin typeface="ＭＳ ゴシック" panose="020B0609070205080204" pitchFamily="49" charset="-128"/>
                          <a:ea typeface="ＭＳ ゴシック" panose="020B0609070205080204" pitchFamily="49" charset="-128"/>
                        </a:rPr>
                        <a:t>人　専従</a:t>
                      </a:r>
                      <a:r>
                        <a:rPr lang="en-US" altLang="ja-JP" sz="1000" u="none" strike="noStrike" dirty="0" smtClean="0">
                          <a:effectLst/>
                          <a:latin typeface="ＭＳ ゴシック" panose="020B0609070205080204" pitchFamily="49" charset="-128"/>
                          <a:ea typeface="ＭＳ ゴシック" panose="020B0609070205080204" pitchFamily="49" charset="-128"/>
                        </a:rPr>
                        <a:t>1</a:t>
                      </a:r>
                      <a:r>
                        <a:rPr lang="ja-JP" altLang="en-US" sz="1000" u="none" strike="noStrike" dirty="0" smtClean="0">
                          <a:effectLst/>
                          <a:latin typeface="ＭＳ ゴシック" panose="020B0609070205080204" pitchFamily="49" charset="-128"/>
                          <a:ea typeface="ＭＳ ゴシック" panose="020B0609070205080204" pitchFamily="49" charset="-128"/>
                        </a:rPr>
                        <a:t>以上</a:t>
                      </a:r>
                      <a:endParaRPr lang="en-US" altLang="ja-JP" sz="1000" u="none" strike="noStrike" dirty="0" smtClean="0">
                        <a:effectLst/>
                        <a:latin typeface="ＭＳ ゴシック" panose="020B0609070205080204" pitchFamily="49" charset="-128"/>
                        <a:ea typeface="ＭＳ ゴシック" panose="020B0609070205080204" pitchFamily="49" charset="-128"/>
                      </a:endParaRPr>
                    </a:p>
                    <a:p>
                      <a:pPr algn="l" fontAlgn="ctr"/>
                      <a:r>
                        <a:rPr lang="ja-JP" altLang="en-US" sz="1000" u="none" strike="noStrike" dirty="0" smtClean="0">
                          <a:effectLst/>
                          <a:latin typeface="ＭＳ ゴシック" panose="020B0609070205080204" pitchFamily="49" charset="-128"/>
                          <a:ea typeface="ＭＳ ゴシック" panose="020B0609070205080204" pitchFamily="49" charset="-128"/>
                        </a:rPr>
                        <a:t>　　　　　　　</a:t>
                      </a:r>
                      <a:r>
                        <a:rPr lang="en-US" altLang="ja-JP" sz="1000" u="none" strike="noStrike" dirty="0" smtClean="0">
                          <a:effectLst/>
                          <a:latin typeface="ＭＳ ゴシック" panose="020B0609070205080204" pitchFamily="49" charset="-128"/>
                          <a:ea typeface="ＭＳ ゴシック" panose="020B0609070205080204" pitchFamily="49" charset="-128"/>
                        </a:rPr>
                        <a:t>15</a:t>
                      </a:r>
                      <a:r>
                        <a:rPr lang="ja-JP" altLang="en-US" sz="1000" u="none" strike="noStrike" dirty="0" smtClean="0">
                          <a:effectLst/>
                          <a:latin typeface="ＭＳ ゴシック" panose="020B0609070205080204" pitchFamily="49" charset="-128"/>
                          <a:ea typeface="ＭＳ ゴシック" panose="020B0609070205080204" pitchFamily="49" charset="-128"/>
                        </a:rPr>
                        <a:t>人～　利用者</a:t>
                      </a:r>
                      <a:r>
                        <a:rPr lang="en-US" altLang="ja-JP" sz="1000" u="none" strike="noStrike" dirty="0" smtClean="0">
                          <a:effectLst/>
                          <a:latin typeface="ＭＳ ゴシック" panose="020B0609070205080204" pitchFamily="49" charset="-128"/>
                          <a:ea typeface="ＭＳ ゴシック" panose="020B0609070205080204" pitchFamily="49" charset="-128"/>
                        </a:rPr>
                        <a:t>1</a:t>
                      </a:r>
                      <a:r>
                        <a:rPr lang="ja-JP" altLang="en-US" sz="1000" u="none" strike="noStrike" dirty="0" smtClean="0">
                          <a:effectLst/>
                          <a:latin typeface="ＭＳ ゴシック" panose="020B0609070205080204" pitchFamily="49" charset="-128"/>
                          <a:ea typeface="ＭＳ ゴシック" panose="020B0609070205080204" pitchFamily="49" charset="-128"/>
                        </a:rPr>
                        <a:t>人に必要数</a:t>
                      </a:r>
                      <a:endParaRPr lang="en-US" altLang="ja-JP" sz="1000" u="none" strike="noStrike" dirty="0" smtClean="0">
                        <a:effectLst/>
                        <a:latin typeface="ＭＳ ゴシック" panose="020B0609070205080204" pitchFamily="49" charset="-128"/>
                        <a:ea typeface="ＭＳ ゴシック" panose="020B0609070205080204" pitchFamily="49" charset="-128"/>
                      </a:endParaRPr>
                    </a:p>
                    <a:p>
                      <a:pPr algn="l" fontAlgn="ctr"/>
                      <a:endParaRPr lang="en-US" altLang="ja-JP" sz="1000" u="none" strike="noStrike" dirty="0" smtClean="0">
                        <a:effectLst/>
                        <a:latin typeface="ＭＳ ゴシック" panose="020B0609070205080204" pitchFamily="49" charset="-128"/>
                        <a:ea typeface="ＭＳ ゴシック" panose="020B0609070205080204" pitchFamily="49" charset="-128"/>
                      </a:endParaRPr>
                    </a:p>
                    <a:p>
                      <a:pPr marL="85725" marR="0" indent="-85725" algn="l" defTabSz="914400" rtl="0" eaLnBrk="1" fontAlgn="ctr" latinLnBrk="0" hangingPunct="1">
                        <a:lnSpc>
                          <a:spcPct val="100000"/>
                        </a:lnSpc>
                        <a:spcBef>
                          <a:spcPts val="0"/>
                        </a:spcBef>
                        <a:spcAft>
                          <a:spcPts val="0"/>
                        </a:spcAft>
                        <a:buClrTx/>
                        <a:buSzTx/>
                        <a:buFontTx/>
                        <a:buNone/>
                        <a:tabLst/>
                        <a:defRPr/>
                      </a:pPr>
                      <a:r>
                        <a:rPr lang="en-US" altLang="ja-JP" sz="800" u="none" strike="noStrike" dirty="0" smtClean="0">
                          <a:effectLst/>
                          <a:latin typeface="ＭＳ ゴシック" panose="020B0609070205080204" pitchFamily="49" charset="-128"/>
                          <a:ea typeface="ＭＳ ゴシック" panose="020B0609070205080204" pitchFamily="49" charset="-128"/>
                        </a:rPr>
                        <a:t>※</a:t>
                      </a:r>
                      <a:r>
                        <a:rPr lang="ja-JP" altLang="en-US" sz="800" u="none" strike="noStrike" dirty="0" smtClean="0">
                          <a:effectLst/>
                          <a:latin typeface="ＭＳ ゴシック" panose="020B0609070205080204" pitchFamily="49" charset="-128"/>
                          <a:ea typeface="ＭＳ ゴシック" panose="020B0609070205080204" pitchFamily="49" charset="-128"/>
                        </a:rPr>
                        <a:t>　支障がない場合、同一敷地内の他事業所等の職務に従事可能。</a:t>
                      </a:r>
                      <a:endParaRPr lang="ja-JP" altLang="en-US" sz="8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0" anchor="ctr">
                    <a:solidFill>
                      <a:schemeClr val="bg1"/>
                    </a:solidFill>
                  </a:tcPr>
                </a:tc>
                <a:tc>
                  <a:txBody>
                    <a:bodyPr/>
                    <a:lstStyle/>
                    <a:p>
                      <a:pPr marL="180975" indent="-180975" algn="l" fontAlgn="ctr"/>
                      <a:r>
                        <a:rPr lang="ja-JP" altLang="en-US" sz="1000" b="0" i="0" u="none" strike="noStrike" dirty="0" smtClean="0">
                          <a:solidFill>
                            <a:schemeClr val="tx1"/>
                          </a:solidFill>
                          <a:effectLst/>
                          <a:latin typeface="ＭＳ ゴシック" panose="020B0609070205080204" pitchFamily="49" charset="-128"/>
                          <a:ea typeface="ＭＳ ゴシック" panose="020B0609070205080204" pitchFamily="49" charset="-128"/>
                        </a:rPr>
                        <a:t>・従事者　必要数</a:t>
                      </a:r>
                      <a:endParaRPr lang="en-US" altLang="ja-JP" sz="10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0" anchor="ctr">
                    <a:solidFill>
                      <a:schemeClr val="bg1"/>
                    </a:solidFill>
                  </a:tcPr>
                </a:tc>
              </a:tr>
              <a:tr h="604960">
                <a:tc>
                  <a:txBody>
                    <a:bodyPr/>
                    <a:lstStyle/>
                    <a:p>
                      <a:pPr algn="ctr" fontAlgn="ctr"/>
                      <a:r>
                        <a:rPr lang="ja-JP" altLang="en-US" sz="1050" u="none" strike="noStrike" dirty="0" smtClean="0">
                          <a:effectLst/>
                          <a:latin typeface="ＭＳ ゴシック" panose="020B0609070205080204" pitchFamily="49" charset="-128"/>
                          <a:ea typeface="ＭＳ ゴシック" panose="020B0609070205080204" pitchFamily="49" charset="-128"/>
                        </a:rPr>
                        <a:t>設備</a:t>
                      </a:r>
                      <a:endParaRPr lang="en-US" altLang="ja-JP" sz="1050" u="none" strike="noStrike" dirty="0" smtClean="0">
                        <a:effectLst/>
                        <a:latin typeface="ＭＳ ゴシック" panose="020B0609070205080204" pitchFamily="49" charset="-128"/>
                        <a:ea typeface="ＭＳ ゴシック" panose="020B0609070205080204" pitchFamily="49" charset="-128"/>
                      </a:endParaRPr>
                    </a:p>
                  </a:txBody>
                  <a:tcPr marL="36000" marR="36000" marT="36000" marB="0" vert="eaVert" anchor="ct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a:txBody>
                    <a:bodyPr/>
                    <a:lstStyle/>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・食堂・機能訓練室（３㎡</a:t>
                      </a:r>
                      <a:r>
                        <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rPr>
                        <a:t>×</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利用定員以上）</a:t>
                      </a:r>
                      <a:endPar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・静養室・相談室・事務室</a:t>
                      </a:r>
                      <a:endPar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・消火設備その他の非常災害に必要な設備</a:t>
                      </a:r>
                      <a:endPar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・必要なその他の設備・備品</a:t>
                      </a:r>
                      <a:endParaRPr lang="ja-JP" altLang="en-US" sz="10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0" anchor="ctr">
                    <a:solidFill>
                      <a:schemeClr val="bg1"/>
                    </a:solidFill>
                  </a:tcPr>
                </a:tc>
                <a:tc>
                  <a:txBody>
                    <a:bodyPr/>
                    <a:lstStyle/>
                    <a:p>
                      <a:pPr algn="l" fontAlgn="ctr"/>
                      <a:r>
                        <a:rPr lang="ja-JP" altLang="en-US" sz="1000" u="none" strike="noStrike" dirty="0" smtClean="0">
                          <a:effectLst/>
                          <a:latin typeface="ＭＳ ゴシック" panose="020B0609070205080204" pitchFamily="49" charset="-128"/>
                          <a:ea typeface="ＭＳ ゴシック" panose="020B0609070205080204" pitchFamily="49" charset="-128"/>
                        </a:rPr>
                        <a:t>・サービスを提供するために必要な場所</a:t>
                      </a:r>
                      <a:endParaRPr lang="en-US" altLang="ja-JP" sz="1000" u="none" strike="noStrike" dirty="0" smtClean="0">
                        <a:effectLst/>
                        <a:latin typeface="ＭＳ ゴシック" panose="020B0609070205080204" pitchFamily="49" charset="-128"/>
                        <a:ea typeface="ＭＳ ゴシック" panose="020B0609070205080204" pitchFamily="49" charset="-128"/>
                      </a:endParaRPr>
                    </a:p>
                    <a:p>
                      <a:pPr algn="l" fontAlgn="ctr"/>
                      <a:r>
                        <a:rPr lang="ja-JP" altLang="en-US" sz="1000" u="none" strike="noStrike" dirty="0" smtClean="0">
                          <a:effectLst/>
                          <a:latin typeface="ＭＳ ゴシック" panose="020B0609070205080204" pitchFamily="49" charset="-128"/>
                          <a:ea typeface="ＭＳ ゴシック" panose="020B0609070205080204" pitchFamily="49" charset="-128"/>
                        </a:rPr>
                        <a:t>　（３㎡</a:t>
                      </a:r>
                      <a:r>
                        <a:rPr lang="en-US" altLang="ja-JP" sz="1000" u="none" strike="noStrike" dirty="0" smtClean="0">
                          <a:effectLst/>
                          <a:latin typeface="ＭＳ ゴシック" panose="020B0609070205080204" pitchFamily="49" charset="-128"/>
                          <a:ea typeface="ＭＳ ゴシック" panose="020B0609070205080204" pitchFamily="49" charset="-128"/>
                        </a:rPr>
                        <a:t>×</a:t>
                      </a:r>
                      <a:r>
                        <a:rPr lang="ja-JP" altLang="en-US" sz="1000" u="none" strike="noStrike" dirty="0" smtClean="0">
                          <a:effectLst/>
                          <a:latin typeface="ＭＳ ゴシック" panose="020B0609070205080204" pitchFamily="49" charset="-128"/>
                          <a:ea typeface="ＭＳ ゴシック" panose="020B0609070205080204" pitchFamily="49" charset="-128"/>
                        </a:rPr>
                        <a:t>利用定員以上）</a:t>
                      </a:r>
                      <a:endParaRPr lang="en-US" altLang="ja-JP" sz="1000" u="none" strike="noStrike" dirty="0" smtClean="0">
                        <a:effectLst/>
                        <a:latin typeface="ＭＳ ゴシック" panose="020B0609070205080204" pitchFamily="49" charset="-128"/>
                        <a:ea typeface="ＭＳ ゴシック" panose="020B0609070205080204" pitchFamily="49" charset="-128"/>
                      </a:endParaRPr>
                    </a:p>
                    <a:p>
                      <a:pPr algn="l" fontAlgn="ctr"/>
                      <a:r>
                        <a:rPr lang="ja-JP" altLang="en-US" sz="1000" u="none" strike="noStrike" dirty="0" smtClean="0">
                          <a:effectLst/>
                          <a:latin typeface="ＭＳ ゴシック" panose="020B0609070205080204" pitchFamily="49" charset="-128"/>
                          <a:ea typeface="ＭＳ ゴシック" panose="020B0609070205080204" pitchFamily="49" charset="-128"/>
                        </a:rPr>
                        <a:t>・必要な設備・備品</a:t>
                      </a:r>
                      <a:endParaRPr lang="en-US" altLang="ja-JP" sz="1000" u="none" strike="noStrike" dirty="0" smtClean="0">
                        <a:effectLst/>
                        <a:latin typeface="ＭＳ ゴシック" panose="020B0609070205080204" pitchFamily="49" charset="-128"/>
                        <a:ea typeface="ＭＳ ゴシック" panose="020B0609070205080204" pitchFamily="49" charset="-128"/>
                      </a:endParaRPr>
                    </a:p>
                  </a:txBody>
                  <a:tcPr marL="36000" marR="36000" marT="36000" marB="0" anchor="ctr">
                    <a:solidFill>
                      <a:schemeClr val="bg1"/>
                    </a:solidFill>
                  </a:tcPr>
                </a:tc>
                <a:tc>
                  <a:txBody>
                    <a:bodyPr/>
                    <a:lstStyle/>
                    <a:p>
                      <a:pPr algn="l" fontAlgn="ctr"/>
                      <a:r>
                        <a:rPr lang="ja-JP" altLang="en-US" sz="1000" b="0" i="0" u="none" strike="noStrike" dirty="0" smtClean="0">
                          <a:solidFill>
                            <a:schemeClr val="tx1"/>
                          </a:solidFill>
                          <a:effectLst/>
                          <a:latin typeface="ＭＳ ゴシック" panose="020B0609070205080204" pitchFamily="49" charset="-128"/>
                          <a:ea typeface="ＭＳ ゴシック" panose="020B0609070205080204" pitchFamily="49" charset="-128"/>
                        </a:rPr>
                        <a:t>・サービスを提供するために必要な場所</a:t>
                      </a:r>
                      <a:endParaRPr lang="en-US" altLang="ja-JP" sz="10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i="0" u="none" strike="noStrike" dirty="0" smtClean="0">
                          <a:solidFill>
                            <a:schemeClr val="tx1"/>
                          </a:solidFill>
                          <a:effectLst/>
                          <a:latin typeface="ＭＳ ゴシック" panose="020B0609070205080204" pitchFamily="49" charset="-128"/>
                          <a:ea typeface="ＭＳ ゴシック" panose="020B0609070205080204" pitchFamily="49" charset="-128"/>
                        </a:rPr>
                        <a:t>・必要な設備</a:t>
                      </a:r>
                      <a:r>
                        <a:rPr lang="ja-JP" altLang="en-US" sz="1000" u="none" strike="noStrike" dirty="0" smtClean="0">
                          <a:effectLst/>
                          <a:latin typeface="ＭＳ ゴシック" panose="020B0609070205080204" pitchFamily="49" charset="-128"/>
                          <a:ea typeface="ＭＳ ゴシック" panose="020B0609070205080204" pitchFamily="49" charset="-128"/>
                        </a:rPr>
                        <a:t>・</a:t>
                      </a:r>
                      <a:r>
                        <a:rPr lang="ja-JP" altLang="en-US" sz="1000" b="0" i="0" u="none" strike="noStrike" dirty="0" smtClean="0">
                          <a:solidFill>
                            <a:schemeClr val="tx1"/>
                          </a:solidFill>
                          <a:effectLst/>
                          <a:latin typeface="ＭＳ ゴシック" panose="020B0609070205080204" pitchFamily="49" charset="-128"/>
                          <a:ea typeface="ＭＳ ゴシック" panose="020B0609070205080204" pitchFamily="49" charset="-128"/>
                        </a:rPr>
                        <a:t>備品</a:t>
                      </a:r>
                      <a:endParaRPr lang="ja-JP" altLang="en-US" sz="10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0" anchor="ctr">
                    <a:solidFill>
                      <a:schemeClr val="bg1"/>
                    </a:solidFill>
                  </a:tcPr>
                </a:tc>
              </a:tr>
              <a:tr h="681581">
                <a:tc>
                  <a:txBody>
                    <a:bodyPr/>
                    <a:lstStyle/>
                    <a:p>
                      <a:pPr algn="ctr" fontAlgn="ctr"/>
                      <a:r>
                        <a:rPr lang="ja-JP" altLang="en-US" sz="1050" u="none" strike="noStrike" dirty="0" smtClean="0">
                          <a:effectLst/>
                          <a:latin typeface="ＭＳ ゴシック" panose="020B0609070205080204" pitchFamily="49" charset="-128"/>
                          <a:ea typeface="ＭＳ ゴシック" panose="020B0609070205080204" pitchFamily="49" charset="-128"/>
                        </a:rPr>
                        <a:t>運営</a:t>
                      </a:r>
                      <a:endParaRPr lang="en-US" altLang="ja-JP" sz="1050" b="0" i="0" u="none" strike="noStrike" dirty="0" smtClean="0">
                        <a:solidFill>
                          <a:srgbClr val="000000"/>
                        </a:solidFill>
                        <a:effectLst/>
                        <a:latin typeface="ＭＳ ゴシック" panose="020B0609070205080204" pitchFamily="49" charset="-128"/>
                        <a:ea typeface="ＭＳ ゴシック" panose="020B0609070205080204" pitchFamily="49" charset="-128"/>
                      </a:endParaRPr>
                    </a:p>
                  </a:txBody>
                  <a:tcPr marL="36000" marR="36000" marT="36000" marB="0" vert="eaVert" anchor="ct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・個別サービス計画の作成</a:t>
                      </a:r>
                      <a:endPar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・従事者の清潔の保持・健康管理</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　</a:t>
                      </a: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・秘密保持等</a:t>
                      </a:r>
                      <a:endParaRPr lang="en-US" altLang="ja-JP" sz="1000" b="0" u="sng" strike="noStrike" dirty="0" smtClean="0">
                        <a:solidFill>
                          <a:schemeClr val="tx1"/>
                        </a:solidFill>
                        <a:effectLst/>
                        <a:latin typeface="ＭＳ ゴシック" panose="020B0609070205080204" pitchFamily="49" charset="-128"/>
                        <a:ea typeface="ＭＳ ゴシック" panose="020B0609070205080204" pitchFamily="49" charset="-128"/>
                      </a:endParaRP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000" b="0" u="sng" strike="noStrike" spc="-100" baseline="0" dirty="0" smtClean="0">
                          <a:solidFill>
                            <a:schemeClr val="tx1"/>
                          </a:solidFill>
                          <a:effectLst/>
                          <a:latin typeface="ＭＳ ゴシック" panose="020B0609070205080204" pitchFamily="49" charset="-128"/>
                          <a:ea typeface="ＭＳ ゴシック" panose="020B0609070205080204" pitchFamily="49" charset="-128"/>
                        </a:rPr>
                        <a:t>・事故発生時の対応</a:t>
                      </a:r>
                      <a:r>
                        <a:rPr lang="ja-JP" altLang="en-US" sz="1000" b="0" u="none" strike="noStrike" spc="-100" baseline="0" dirty="0" smtClean="0">
                          <a:solidFill>
                            <a:schemeClr val="tx1"/>
                          </a:solidFill>
                          <a:effectLst/>
                          <a:latin typeface="ＭＳ ゴシック" panose="020B0609070205080204" pitchFamily="49" charset="-128"/>
                          <a:ea typeface="ＭＳ ゴシック" panose="020B0609070205080204" pitchFamily="49" charset="-128"/>
                        </a:rPr>
                        <a:t>　</a:t>
                      </a:r>
                      <a:r>
                        <a:rPr lang="ja-JP" altLang="en-US" sz="1000" b="0" u="sng" strike="noStrike" spc="-100" baseline="0" dirty="0" smtClean="0">
                          <a:solidFill>
                            <a:schemeClr val="tx1"/>
                          </a:solidFill>
                          <a:effectLst/>
                          <a:latin typeface="ＭＳ ゴシック" panose="020B0609070205080204" pitchFamily="49" charset="-128"/>
                          <a:ea typeface="ＭＳ ゴシック" panose="020B0609070205080204" pitchFamily="49" charset="-128"/>
                        </a:rPr>
                        <a:t>・廃止等の届出と便宜の提供</a:t>
                      </a:r>
                      <a:r>
                        <a:rPr lang="ja-JP" altLang="en-US" sz="1000" b="0" u="none" strike="noStrike" spc="-100" baseline="0" dirty="0" smtClean="0">
                          <a:solidFill>
                            <a:schemeClr val="tx1"/>
                          </a:solidFill>
                          <a:effectLst/>
                          <a:latin typeface="ＭＳ ゴシック" panose="020B0609070205080204" pitchFamily="49" charset="-128"/>
                          <a:ea typeface="ＭＳ ゴシック" panose="020B0609070205080204" pitchFamily="49" charset="-128"/>
                        </a:rPr>
                        <a:t>　等</a:t>
                      </a:r>
                      <a:endParaRPr lang="en-US" altLang="ja-JP" sz="1000" b="0" u="none" strike="noStrike" spc="-100" baseline="0" dirty="0" smtClean="0">
                        <a:solidFill>
                          <a:schemeClr val="tx1"/>
                        </a:solidFill>
                        <a:effectLst/>
                        <a:latin typeface="ＭＳ ゴシック" panose="020B0609070205080204" pitchFamily="49" charset="-128"/>
                        <a:ea typeface="ＭＳ ゴシック" panose="020B0609070205080204" pitchFamily="49" charset="-128"/>
                      </a:endParaRPr>
                    </a:p>
                    <a:p>
                      <a:pPr algn="ctr" fontAlgn="ctr"/>
                      <a:r>
                        <a:rPr lang="ja-JP" altLang="en-US" sz="900" b="0" u="none" strike="noStrike" dirty="0" smtClean="0">
                          <a:solidFill>
                            <a:schemeClr val="tx1"/>
                          </a:solidFill>
                          <a:effectLst/>
                          <a:latin typeface="ＭＳ ゴシック" panose="020B0609070205080204" pitchFamily="49" charset="-128"/>
                          <a:ea typeface="ＭＳ ゴシック" panose="020B0609070205080204" pitchFamily="49" charset="-128"/>
                        </a:rPr>
                        <a:t>（現行の基準と同様）</a:t>
                      </a:r>
                      <a:endParaRPr lang="en-US" altLang="ja-JP" sz="9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0" anchor="ctr">
                    <a:lnB w="6350" cap="flat" cmpd="sng" algn="ctr">
                      <a:solidFill>
                        <a:schemeClr val="accent1"/>
                      </a:solidFill>
                      <a:prstDash val="solid"/>
                      <a:round/>
                      <a:headEnd type="none" w="med" len="med"/>
                      <a:tailEnd type="none" w="med" len="med"/>
                    </a:lnB>
                    <a:solidFill>
                      <a:schemeClr val="bg1"/>
                    </a:solidFill>
                  </a:tcPr>
                </a:tc>
                <a:tc>
                  <a:txBody>
                    <a:bodyPr/>
                    <a:lstStyle/>
                    <a:p>
                      <a:pPr algn="l" fontAlgn="ct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・必要に応じ、個別サービス計画の作成</a:t>
                      </a:r>
                      <a:endParaRPr lang="en-US" altLang="ja-JP" sz="1000" b="0" u="none" strike="noStrike" dirty="0" smtClean="0">
                        <a:solidFill>
                          <a:schemeClr val="tx1"/>
                        </a:solidFill>
                        <a:effectLst/>
                        <a:latin typeface="ＭＳ ゴシック" panose="020B0609070205080204" pitchFamily="49" charset="-128"/>
                        <a:ea typeface="ＭＳ ゴシック" panose="020B0609070205080204" pitchFamily="49" charset="-128"/>
                      </a:endParaRP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・従事者の清潔の保持・健康管理</a:t>
                      </a:r>
                    </a:p>
                    <a:p>
                      <a:pPr algn="l" fontAlgn="ct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・従事者又は従事者であった者の秘密保持</a:t>
                      </a:r>
                      <a:endParaRPr lang="en-US" altLang="ja-JP" sz="1000" b="0" u="sng"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・事故発生時の対応</a:t>
                      </a:r>
                      <a:r>
                        <a:rPr lang="ja-JP" altLang="en-US" sz="1000" b="0" u="none" strike="noStrike" dirty="0" smtClean="0">
                          <a:solidFill>
                            <a:schemeClr val="tx1"/>
                          </a:solidFill>
                          <a:effectLst/>
                          <a:latin typeface="ＭＳ ゴシック" panose="020B0609070205080204" pitchFamily="49" charset="-128"/>
                          <a:ea typeface="ＭＳ ゴシック" panose="020B0609070205080204" pitchFamily="49" charset="-128"/>
                        </a:rPr>
                        <a:t>　　</a:t>
                      </a: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・廃止等の届出と便宜の提供</a:t>
                      </a:r>
                      <a:endParaRPr lang="en-US" altLang="ja-JP" sz="1000" b="0" u="sng"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0" anchor="ctr">
                    <a:lnB w="6350" cap="flat" cmpd="sng" algn="ctr">
                      <a:solidFill>
                        <a:schemeClr val="accent1"/>
                      </a:solidFill>
                      <a:prstDash val="solid"/>
                      <a:round/>
                      <a:headEnd type="none" w="med" len="med"/>
                      <a:tailEnd type="none" w="med" len="med"/>
                    </a:lnB>
                    <a:solidFill>
                      <a:schemeClr val="bg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・従事者の清潔の保持・健康管理</a:t>
                      </a:r>
                    </a:p>
                    <a:p>
                      <a:pPr algn="l" fontAlgn="ct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・従事者又は従事者であった者の秘密保持</a:t>
                      </a:r>
                      <a:endParaRPr lang="en-US" altLang="ja-JP" sz="1000" b="0" u="sng"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・事故発生時の対応</a:t>
                      </a:r>
                      <a:endParaRPr lang="en-US" altLang="ja-JP" sz="1000" b="0" u="sng" strike="noStrike" dirty="0" smtClean="0">
                        <a:solidFill>
                          <a:schemeClr val="tx1"/>
                        </a:solidFill>
                        <a:effectLst/>
                        <a:latin typeface="ＭＳ ゴシック" panose="020B0609070205080204" pitchFamily="49" charset="-128"/>
                        <a:ea typeface="ＭＳ ゴシック" panose="020B0609070205080204" pitchFamily="49" charset="-128"/>
                      </a:endParaRPr>
                    </a:p>
                    <a:p>
                      <a:pPr algn="l" fontAlgn="ctr"/>
                      <a:r>
                        <a:rPr lang="ja-JP" altLang="en-US" sz="1000" b="0" u="sng" strike="noStrike" dirty="0" smtClean="0">
                          <a:solidFill>
                            <a:schemeClr val="tx1"/>
                          </a:solidFill>
                          <a:effectLst/>
                          <a:latin typeface="ＭＳ ゴシック" panose="020B0609070205080204" pitchFamily="49" charset="-128"/>
                          <a:ea typeface="ＭＳ ゴシック" panose="020B0609070205080204" pitchFamily="49" charset="-128"/>
                        </a:rPr>
                        <a:t>・廃止等の届出と便宜の提供</a:t>
                      </a:r>
                      <a:endParaRPr lang="en-US" altLang="ja-JP" sz="9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0" anchor="ctr">
                    <a:lnB w="6350" cap="flat" cmpd="sng" algn="ctr">
                      <a:solidFill>
                        <a:schemeClr val="accent1"/>
                      </a:solidFill>
                      <a:prstDash val="solid"/>
                      <a:round/>
                      <a:headEnd type="none" w="med" len="med"/>
                      <a:tailEnd type="none" w="med" len="med"/>
                    </a:lnB>
                    <a:solidFill>
                      <a:schemeClr val="bg1"/>
                    </a:solidFill>
                  </a:tcPr>
                </a:tc>
              </a:tr>
            </a:tbl>
          </a:graphicData>
        </a:graphic>
      </p:graphicFrame>
      <p:sp>
        <p:nvSpPr>
          <p:cNvPr id="12" name="正方形/長方形 11"/>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28</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587492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角丸四角形 19"/>
          <p:cNvSpPr/>
          <p:nvPr/>
        </p:nvSpPr>
        <p:spPr>
          <a:xfrm>
            <a:off x="57284" y="4466182"/>
            <a:ext cx="9818110" cy="1656000"/>
          </a:xfrm>
          <a:prstGeom prst="roundRect">
            <a:avLst>
              <a:gd name="adj" fmla="val 0"/>
            </a:avLst>
          </a:prstGeom>
          <a:ln/>
        </p:spPr>
        <p:style>
          <a:lnRef idx="1">
            <a:schemeClr val="accent5"/>
          </a:lnRef>
          <a:fillRef idx="2">
            <a:schemeClr val="accent5"/>
          </a:fillRef>
          <a:effectRef idx="1">
            <a:schemeClr val="accent5"/>
          </a:effectRef>
          <a:fontRef idx="minor">
            <a:schemeClr val="dk1"/>
          </a:fontRef>
        </p:style>
        <p:txBody>
          <a:bodyPr tIns="216000" rtlCol="0" anchor="t"/>
          <a:lstStyle/>
          <a:p>
            <a:pPr marL="179388" lvl="0" indent="-179388"/>
            <a:r>
              <a:rPr lang="ja-JP" altLang="en-US" sz="1400" dirty="0">
                <a:solidFill>
                  <a:prstClr val="black"/>
                </a:solidFill>
                <a:latin typeface="ＭＳ ゴシック" pitchFamily="49" charset="-128"/>
                <a:ea typeface="ＭＳ ゴシック" pitchFamily="49" charset="-128"/>
                <a:cs typeface="ＭＳ Ｐゴシック" pitchFamily="50" charset="-128"/>
              </a:rPr>
              <a:t>○　</a:t>
            </a:r>
            <a:r>
              <a:rPr lang="ja-JP" altLang="ja-JP" sz="1400" dirty="0">
                <a:solidFill>
                  <a:prstClr val="black"/>
                </a:solidFill>
                <a:latin typeface="ＭＳ ゴシック" pitchFamily="49" charset="-128"/>
                <a:ea typeface="ＭＳ ゴシック" pitchFamily="49" charset="-128"/>
                <a:cs typeface="ＭＳ Ｐゴシック" pitchFamily="50" charset="-128"/>
              </a:rPr>
              <a:t>総合事業に移行するサービスに要する費用がまかなえるよう、</a:t>
            </a:r>
            <a:r>
              <a:rPr lang="ja-JP" altLang="en-US" sz="1400" dirty="0">
                <a:solidFill>
                  <a:prstClr val="black"/>
                </a:solidFill>
                <a:latin typeface="ＭＳ ゴシック" pitchFamily="49" charset="-128"/>
                <a:ea typeface="ＭＳ ゴシック" pitchFamily="49" charset="-128"/>
                <a:cs typeface="ＭＳ Ｐゴシック" pitchFamily="50" charset="-128"/>
              </a:rPr>
              <a:t>以下のとおり</a:t>
            </a:r>
            <a:r>
              <a:rPr lang="ja-JP" altLang="ja-JP" sz="1400" dirty="0">
                <a:solidFill>
                  <a:prstClr val="black"/>
                </a:solidFill>
                <a:latin typeface="ＭＳ ゴシック" pitchFamily="49" charset="-128"/>
                <a:ea typeface="ＭＳ ゴシック" pitchFamily="49" charset="-128"/>
                <a:cs typeface="ＭＳ Ｐゴシック" pitchFamily="50" charset="-128"/>
              </a:rPr>
              <a:t>従前の費用実績を勘案した上限を設定。</a:t>
            </a:r>
            <a:endParaRPr lang="en-US" altLang="ja-JP" sz="1400" dirty="0">
              <a:solidFill>
                <a:prstClr val="black"/>
              </a:solidFill>
              <a:latin typeface="ＭＳ ゴシック" pitchFamily="49" charset="-128"/>
              <a:ea typeface="ＭＳ ゴシック" pitchFamily="49" charset="-128"/>
              <a:cs typeface="ＭＳ Ｐゴシック" pitchFamily="50" charset="-128"/>
            </a:endParaRPr>
          </a:p>
          <a:p>
            <a:pPr marL="179388" lvl="0" indent="180975"/>
            <a:r>
              <a:rPr lang="ja-JP" altLang="en-US" sz="1400" dirty="0">
                <a:solidFill>
                  <a:prstClr val="black"/>
                </a:solidFill>
                <a:latin typeface="ＭＳ ゴシック" pitchFamily="49" charset="-128"/>
                <a:ea typeface="ＭＳ ゴシック" pitchFamily="49" charset="-128"/>
                <a:cs typeface="ＭＳ Ｐゴシック" pitchFamily="50" charset="-128"/>
              </a:rPr>
              <a:t>また、</a:t>
            </a:r>
            <a:r>
              <a:rPr lang="ja-JP" altLang="ja-JP" sz="1400" dirty="0">
                <a:solidFill>
                  <a:prstClr val="black"/>
                </a:solidFill>
              </a:rPr>
              <a:t>総合事業の円滑な実施に配慮し、計算式による上限を超える場合</a:t>
            </a:r>
            <a:r>
              <a:rPr lang="ja-JP" altLang="en-US" sz="1400" dirty="0">
                <a:solidFill>
                  <a:prstClr val="black"/>
                </a:solidFill>
              </a:rPr>
              <a:t>は</a:t>
            </a:r>
            <a:r>
              <a:rPr lang="ja-JP" altLang="ja-JP" sz="1400" dirty="0">
                <a:solidFill>
                  <a:prstClr val="black"/>
                </a:solidFill>
              </a:rPr>
              <a:t>、個別に判断する枠組みを設ける。個別判断は、事前の判断と事後の判断に分けて行う</a:t>
            </a:r>
            <a:r>
              <a:rPr lang="ja-JP" altLang="ja-JP" sz="1400" dirty="0" smtClean="0">
                <a:solidFill>
                  <a:prstClr val="black"/>
                </a:solidFill>
              </a:rPr>
              <a:t>。</a:t>
            </a:r>
            <a:endParaRPr kumimoji="1" lang="ja-JP" altLang="en-US" dirty="0" smtClean="0">
              <a:solidFill>
                <a:schemeClr val="tx1"/>
              </a:solidFill>
            </a:endParaRPr>
          </a:p>
        </p:txBody>
      </p:sp>
      <p:sp>
        <p:nvSpPr>
          <p:cNvPr id="15" name="角丸四角形 14"/>
          <p:cNvSpPr/>
          <p:nvPr/>
        </p:nvSpPr>
        <p:spPr>
          <a:xfrm>
            <a:off x="23591" y="219083"/>
            <a:ext cx="9828000" cy="2952757"/>
          </a:xfrm>
          <a:prstGeom prst="roundRect">
            <a:avLst>
              <a:gd name="adj" fmla="val 0"/>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smtClean="0">
              <a:solidFill>
                <a:schemeClr val="tx1"/>
              </a:solidFill>
            </a:endParaRPr>
          </a:p>
        </p:txBody>
      </p:sp>
      <p:sp>
        <p:nvSpPr>
          <p:cNvPr id="5" name="角丸四角形 4"/>
          <p:cNvSpPr/>
          <p:nvPr/>
        </p:nvSpPr>
        <p:spPr>
          <a:xfrm>
            <a:off x="128463" y="598117"/>
            <a:ext cx="9649073" cy="2501286"/>
          </a:xfrm>
          <a:prstGeom prst="roundRect">
            <a:avLst>
              <a:gd name="adj" fmla="val 8531"/>
            </a:avLst>
          </a:prstGeom>
          <a:solidFill>
            <a:schemeClr val="lt1"/>
          </a:solidFill>
        </p:spPr>
        <p:style>
          <a:lnRef idx="2">
            <a:schemeClr val="accent1"/>
          </a:lnRef>
          <a:fillRef idx="1">
            <a:schemeClr val="lt1"/>
          </a:fillRef>
          <a:effectRef idx="0">
            <a:schemeClr val="accent1"/>
          </a:effectRef>
          <a:fontRef idx="minor">
            <a:schemeClr val="dk1"/>
          </a:fontRef>
        </p:style>
        <p:txBody>
          <a:bodyPr rtlCol="0" anchor="b"/>
          <a:lstStyle/>
          <a:p>
            <a:pPr marL="82550" lvl="0" indent="-82550"/>
            <a:r>
              <a:rPr lang="ja-JP" altLang="en-US" sz="1400" dirty="0">
                <a:solidFill>
                  <a:prstClr val="black"/>
                </a:solidFill>
              </a:rPr>
              <a:t>　○　</a:t>
            </a:r>
            <a:r>
              <a:rPr lang="ja-JP" altLang="ja-JP" sz="1400" dirty="0">
                <a:solidFill>
                  <a:prstClr val="black"/>
                </a:solidFill>
              </a:rPr>
              <a:t>サービス内容</a:t>
            </a:r>
            <a:r>
              <a:rPr lang="ja-JP" altLang="en-US" sz="1400" dirty="0">
                <a:solidFill>
                  <a:prstClr val="black"/>
                </a:solidFill>
              </a:rPr>
              <a:t>等</a:t>
            </a:r>
            <a:r>
              <a:rPr lang="ja-JP" altLang="ja-JP" sz="1400" dirty="0">
                <a:solidFill>
                  <a:prstClr val="black"/>
                </a:solidFill>
              </a:rPr>
              <a:t>に応じ</a:t>
            </a:r>
            <a:r>
              <a:rPr lang="ja-JP" altLang="en-US" sz="1400" dirty="0">
                <a:solidFill>
                  <a:prstClr val="black"/>
                </a:solidFill>
              </a:rPr>
              <a:t>て、市町村が</a:t>
            </a:r>
            <a:r>
              <a:rPr lang="ja-JP" altLang="ja-JP" sz="1400" dirty="0">
                <a:solidFill>
                  <a:prstClr val="black"/>
                </a:solidFill>
              </a:rPr>
              <a:t>単価</a:t>
            </a:r>
            <a:r>
              <a:rPr lang="ja-JP" altLang="en-US" sz="1400" dirty="0">
                <a:solidFill>
                  <a:prstClr val="black"/>
                </a:solidFill>
              </a:rPr>
              <a:t>・利用者負担を設定する。その設定の考え方は以下のとおり</a:t>
            </a:r>
            <a:r>
              <a:rPr lang="ja-JP" altLang="ja-JP" sz="1400" dirty="0">
                <a:solidFill>
                  <a:prstClr val="black"/>
                </a:solidFill>
              </a:rPr>
              <a:t>。</a:t>
            </a:r>
          </a:p>
          <a:p>
            <a:pPr marL="360363" lvl="0" indent="-96838"/>
            <a:r>
              <a:rPr lang="ja-JP" altLang="en-US" sz="1400" dirty="0">
                <a:solidFill>
                  <a:prstClr val="black"/>
                </a:solidFill>
              </a:rPr>
              <a:t>・　</a:t>
            </a:r>
            <a:r>
              <a:rPr lang="ja-JP" altLang="ja-JP" sz="1400" dirty="0">
                <a:solidFill>
                  <a:prstClr val="black"/>
                </a:solidFill>
              </a:rPr>
              <a:t>現行</a:t>
            </a:r>
            <a:r>
              <a:rPr lang="ja-JP" altLang="en-US" sz="1400" dirty="0">
                <a:solidFill>
                  <a:prstClr val="black"/>
                </a:solidFill>
              </a:rPr>
              <a:t>の</a:t>
            </a:r>
            <a:r>
              <a:rPr lang="ja-JP" altLang="ja-JP" sz="1400" dirty="0">
                <a:solidFill>
                  <a:prstClr val="black"/>
                </a:solidFill>
              </a:rPr>
              <a:t>訪問介護等に相当するサービス</a:t>
            </a:r>
            <a:r>
              <a:rPr lang="ja-JP" altLang="en-US" sz="1400" dirty="0">
                <a:solidFill>
                  <a:prstClr val="black"/>
                </a:solidFill>
              </a:rPr>
              <a:t>の単価は、</a:t>
            </a:r>
            <a:r>
              <a:rPr lang="ja-JP" altLang="ja-JP" sz="1400" dirty="0">
                <a:solidFill>
                  <a:prstClr val="black"/>
                </a:solidFill>
              </a:rPr>
              <a:t>市町村において、国が定める額（予防給付の単価）を上限として、個別の額（サービス単価）を定める</a:t>
            </a:r>
            <a:r>
              <a:rPr lang="en-US" altLang="ja-JP" sz="1400" dirty="0">
                <a:solidFill>
                  <a:prstClr val="black"/>
                </a:solidFill>
              </a:rPr>
              <a:t>※</a:t>
            </a:r>
            <a:r>
              <a:rPr lang="ja-JP" altLang="ja-JP" sz="1400" dirty="0" err="1">
                <a:solidFill>
                  <a:prstClr val="black"/>
                </a:solidFill>
              </a:rPr>
              <a:t>。</a:t>
            </a:r>
            <a:r>
              <a:rPr lang="ja-JP" altLang="en-US" sz="1400" dirty="0">
                <a:solidFill>
                  <a:prstClr val="black"/>
                </a:solidFill>
              </a:rPr>
              <a:t>それ以外の指定事業者によるサービスの単価は、市町村が、その</a:t>
            </a:r>
            <a:r>
              <a:rPr lang="ja-JP" altLang="ja-JP" sz="1400" dirty="0">
                <a:solidFill>
                  <a:prstClr val="black"/>
                </a:solidFill>
              </a:rPr>
              <a:t>内容や時間、基準等を踏まえ</a:t>
            </a:r>
            <a:r>
              <a:rPr lang="ja-JP" altLang="en-US" sz="1400" dirty="0">
                <a:solidFill>
                  <a:prstClr val="black"/>
                </a:solidFill>
              </a:rPr>
              <a:t>、</a:t>
            </a:r>
            <a:r>
              <a:rPr lang="ja-JP" altLang="ja-JP" sz="1400" dirty="0">
                <a:solidFill>
                  <a:prstClr val="black"/>
                </a:solidFill>
              </a:rPr>
              <a:t>国が定める額を上限として</a:t>
            </a:r>
            <a:r>
              <a:rPr lang="ja-JP" altLang="en-US" sz="1400" dirty="0">
                <a:solidFill>
                  <a:prstClr val="black"/>
                </a:solidFill>
              </a:rPr>
              <a:t>設定。</a:t>
            </a:r>
            <a:endParaRPr lang="ja-JP" altLang="ja-JP" sz="1400" dirty="0">
              <a:solidFill>
                <a:prstClr val="black"/>
              </a:solidFill>
            </a:endParaRPr>
          </a:p>
          <a:p>
            <a:pPr marL="442913" lvl="0" indent="-179388"/>
            <a:r>
              <a:rPr lang="ja-JP" altLang="en-US" sz="1400" dirty="0">
                <a:solidFill>
                  <a:prstClr val="black"/>
                </a:solidFill>
              </a:rPr>
              <a:t>　</a:t>
            </a:r>
            <a:r>
              <a:rPr lang="en-US" altLang="ja-JP" sz="1200" dirty="0">
                <a:solidFill>
                  <a:prstClr val="black"/>
                </a:solidFill>
              </a:rPr>
              <a:t>※</a:t>
            </a:r>
            <a:r>
              <a:rPr lang="ja-JP" altLang="ja-JP" sz="1200" dirty="0">
                <a:solidFill>
                  <a:prstClr val="black"/>
                </a:solidFill>
              </a:rPr>
              <a:t>　市町村は、訪問介護員等による専門的サービスであること、</a:t>
            </a:r>
            <a:r>
              <a:rPr lang="ja-JP" altLang="en-US" sz="1200" dirty="0">
                <a:solidFill>
                  <a:prstClr val="black"/>
                </a:solidFill>
              </a:rPr>
              <a:t>サービス</a:t>
            </a:r>
            <a:r>
              <a:rPr lang="ja-JP" altLang="ja-JP" sz="1200" dirty="0">
                <a:solidFill>
                  <a:prstClr val="black"/>
                </a:solidFill>
              </a:rPr>
              <a:t>基準等を勘案し、ふさわしい単価を定める。</a:t>
            </a:r>
            <a:endParaRPr lang="en-US" altLang="ja-JP" sz="1200" dirty="0">
              <a:solidFill>
                <a:prstClr val="black"/>
              </a:solidFill>
            </a:endParaRPr>
          </a:p>
          <a:p>
            <a:pPr marL="360363" lvl="0" indent="-96838"/>
            <a:r>
              <a:rPr lang="en-US" altLang="ja-JP" sz="1400" dirty="0">
                <a:solidFill>
                  <a:prstClr val="black"/>
                </a:solidFill>
              </a:rPr>
              <a:t> </a:t>
            </a:r>
            <a:r>
              <a:rPr lang="ja-JP" altLang="en-US" sz="1400" dirty="0">
                <a:solidFill>
                  <a:prstClr val="black"/>
                </a:solidFill>
              </a:rPr>
              <a:t>・　利用者負担は、</a:t>
            </a:r>
            <a:r>
              <a:rPr lang="ja-JP" altLang="ja-JP" sz="1400" dirty="0">
                <a:solidFill>
                  <a:prstClr val="black"/>
                </a:solidFill>
              </a:rPr>
              <a:t>市町村が、サービス内容や時間、基準等を踏まえ</a:t>
            </a:r>
            <a:r>
              <a:rPr lang="ja-JP" altLang="en-US" sz="1400" dirty="0">
                <a:solidFill>
                  <a:prstClr val="black"/>
                </a:solidFill>
              </a:rPr>
              <a:t>設定</a:t>
            </a:r>
            <a:r>
              <a:rPr lang="ja-JP" altLang="ja-JP" sz="1400" dirty="0">
                <a:solidFill>
                  <a:prstClr val="black"/>
                </a:solidFill>
              </a:rPr>
              <a:t>。</a:t>
            </a:r>
            <a:r>
              <a:rPr lang="ja-JP" altLang="en-US" sz="1400" dirty="0">
                <a:solidFill>
                  <a:prstClr val="black"/>
                </a:solidFill>
              </a:rPr>
              <a:t>なお、</a:t>
            </a:r>
            <a:r>
              <a:rPr lang="ja-JP" altLang="ja-JP" sz="1400" dirty="0">
                <a:solidFill>
                  <a:prstClr val="black"/>
                </a:solidFill>
              </a:rPr>
              <a:t>現行の訪問介護等</a:t>
            </a:r>
            <a:r>
              <a:rPr lang="ja-JP" altLang="en-US" sz="1400" dirty="0">
                <a:solidFill>
                  <a:prstClr val="black"/>
                </a:solidFill>
              </a:rPr>
              <a:t>に</a:t>
            </a:r>
            <a:r>
              <a:rPr lang="ja-JP" altLang="ja-JP" sz="1400" dirty="0">
                <a:solidFill>
                  <a:prstClr val="black"/>
                </a:solidFill>
              </a:rPr>
              <a:t>相当</a:t>
            </a:r>
            <a:r>
              <a:rPr lang="ja-JP" altLang="en-US" sz="1400" dirty="0">
                <a:solidFill>
                  <a:prstClr val="black"/>
                </a:solidFill>
              </a:rPr>
              <a:t>するサービス</a:t>
            </a:r>
            <a:r>
              <a:rPr lang="ja-JP" altLang="ja-JP" sz="1400" dirty="0">
                <a:solidFill>
                  <a:prstClr val="black"/>
                </a:solidFill>
              </a:rPr>
              <a:t>は、介護給付の利用者負担</a:t>
            </a:r>
            <a:r>
              <a:rPr lang="ja-JP" altLang="en-US" sz="1400" dirty="0">
                <a:solidFill>
                  <a:prstClr val="black"/>
                </a:solidFill>
              </a:rPr>
              <a:t>割合</a:t>
            </a:r>
            <a:r>
              <a:rPr lang="ja-JP" altLang="ja-JP" sz="1400" dirty="0">
                <a:solidFill>
                  <a:prstClr val="black"/>
                </a:solidFill>
              </a:rPr>
              <a:t>（１割、一定以上所得者は２割）等を勘案し、</a:t>
            </a:r>
            <a:r>
              <a:rPr lang="ja-JP" altLang="en-US" sz="1400" dirty="0">
                <a:solidFill>
                  <a:prstClr val="black"/>
                </a:solidFill>
              </a:rPr>
              <a:t>設定</a:t>
            </a:r>
            <a:r>
              <a:rPr lang="ja-JP" altLang="ja-JP" sz="1400" dirty="0">
                <a:solidFill>
                  <a:prstClr val="black"/>
                </a:solidFill>
              </a:rPr>
              <a:t>。ただし、下限は当該</a:t>
            </a:r>
            <a:r>
              <a:rPr lang="ja-JP" altLang="en-US" sz="1400" dirty="0">
                <a:solidFill>
                  <a:prstClr val="black"/>
                </a:solidFill>
              </a:rPr>
              <a:t>給付の</a:t>
            </a:r>
            <a:r>
              <a:rPr lang="ja-JP" altLang="ja-JP" sz="1400" dirty="0">
                <a:solidFill>
                  <a:prstClr val="black"/>
                </a:solidFill>
              </a:rPr>
              <a:t>利用者負担</a:t>
            </a:r>
            <a:r>
              <a:rPr lang="ja-JP" altLang="en-US" sz="1400" dirty="0">
                <a:solidFill>
                  <a:prstClr val="black"/>
                </a:solidFill>
              </a:rPr>
              <a:t>割合</a:t>
            </a:r>
            <a:r>
              <a:rPr lang="ja-JP" altLang="ja-JP" sz="1400" dirty="0">
                <a:solidFill>
                  <a:prstClr val="black"/>
                </a:solidFill>
              </a:rPr>
              <a:t>。</a:t>
            </a:r>
            <a:endParaRPr lang="en-US" altLang="ja-JP" sz="1400" dirty="0">
              <a:solidFill>
                <a:prstClr val="black"/>
              </a:solidFill>
            </a:endParaRPr>
          </a:p>
          <a:p>
            <a:pPr lvl="0"/>
            <a:r>
              <a:rPr lang="ja-JP" altLang="en-US" sz="1400" dirty="0">
                <a:solidFill>
                  <a:prstClr val="black"/>
                </a:solidFill>
              </a:rPr>
              <a:t>　○　給付管理は、指定事業者によるサービスについて、支給限度額を勘案しつつ、国保連を活用しながら、実施。</a:t>
            </a:r>
            <a:endParaRPr lang="en-US" altLang="ja-JP" sz="1400" dirty="0">
              <a:solidFill>
                <a:prstClr val="black"/>
              </a:solidFill>
            </a:endParaRPr>
          </a:p>
          <a:p>
            <a:pPr marL="263525" lvl="0" indent="-263525"/>
            <a:r>
              <a:rPr lang="ja-JP" altLang="en-US" sz="1400" dirty="0">
                <a:solidFill>
                  <a:prstClr val="black"/>
                </a:solidFill>
              </a:rPr>
              <a:t>　○　</a:t>
            </a:r>
            <a:r>
              <a:rPr lang="ja-JP" altLang="ja-JP" sz="1400" dirty="0">
                <a:solidFill>
                  <a:prstClr val="black"/>
                </a:solidFill>
              </a:rPr>
              <a:t>市町村は、指定事業者によるサービス</a:t>
            </a:r>
            <a:r>
              <a:rPr lang="ja-JP" altLang="en-US" sz="1400" dirty="0">
                <a:solidFill>
                  <a:prstClr val="black"/>
                </a:solidFill>
              </a:rPr>
              <a:t>を対象とした</a:t>
            </a:r>
            <a:r>
              <a:rPr lang="ja-JP" altLang="ja-JP" sz="1400" dirty="0">
                <a:solidFill>
                  <a:prstClr val="black"/>
                </a:solidFill>
              </a:rPr>
              <a:t>高額介護サービス費に相当する事業を実施</a:t>
            </a:r>
            <a:r>
              <a:rPr lang="ja-JP" altLang="ja-JP" sz="1400" dirty="0" smtClean="0">
                <a:solidFill>
                  <a:prstClr val="black"/>
                </a:solidFill>
              </a:rPr>
              <a:t>。</a:t>
            </a:r>
            <a:endParaRPr lang="en-US" altLang="ja-JP" sz="1400" dirty="0">
              <a:solidFill>
                <a:prstClr val="black"/>
              </a:solidFill>
            </a:endParaRPr>
          </a:p>
        </p:txBody>
      </p:sp>
      <p:sp>
        <p:nvSpPr>
          <p:cNvPr id="6" name="正方形/長方形 5"/>
          <p:cNvSpPr/>
          <p:nvPr/>
        </p:nvSpPr>
        <p:spPr>
          <a:xfrm>
            <a:off x="272480" y="448962"/>
            <a:ext cx="4824536" cy="28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spcBef>
                <a:spcPts val="600"/>
              </a:spcBef>
            </a:pPr>
            <a:r>
              <a:rPr lang="ja-JP" altLang="en-US" sz="1600" b="1" dirty="0"/>
              <a:t>３　サービスの単価・利用者負担・給付</a:t>
            </a:r>
            <a:r>
              <a:rPr lang="ja-JP" altLang="en-US" sz="1600" b="1" dirty="0" smtClean="0"/>
              <a:t>管理</a:t>
            </a:r>
            <a:r>
              <a:rPr lang="ja-JP" altLang="en-US" sz="1200" b="1" dirty="0">
                <a:latin typeface="+mn-ea"/>
              </a:rPr>
              <a:t>　</a:t>
            </a:r>
            <a:r>
              <a:rPr lang="ja-JP" altLang="en-US" sz="1200" b="1" dirty="0" smtClean="0">
                <a:latin typeface="+mn-ea"/>
              </a:rPr>
              <a:t>　（Ｐ</a:t>
            </a:r>
            <a:r>
              <a:rPr lang="en-US" altLang="ja-JP" sz="1200" b="1" dirty="0" smtClean="0">
                <a:latin typeface="+mn-ea"/>
              </a:rPr>
              <a:t>104</a:t>
            </a:r>
            <a:r>
              <a:rPr lang="ja-JP" altLang="en-US" sz="1200" b="1" dirty="0" smtClean="0">
                <a:latin typeface="+mn-ea"/>
              </a:rPr>
              <a:t>～）</a:t>
            </a:r>
            <a:endParaRPr lang="ja-JP" altLang="en-US" sz="1600" b="1" dirty="0">
              <a:latin typeface="+mn-ea"/>
            </a:endParaRPr>
          </a:p>
        </p:txBody>
      </p:sp>
      <p:sp>
        <p:nvSpPr>
          <p:cNvPr id="16" name="正方形/長方形 15"/>
          <p:cNvSpPr/>
          <p:nvPr/>
        </p:nvSpPr>
        <p:spPr>
          <a:xfrm>
            <a:off x="32819" y="44624"/>
            <a:ext cx="4560141" cy="317143"/>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１　介護予防・生活支援サービス事業（続き）</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675085976"/>
              </p:ext>
            </p:extLst>
          </p:nvPr>
        </p:nvGraphicFramePr>
        <p:xfrm>
          <a:off x="488504" y="5402286"/>
          <a:ext cx="8856985" cy="645339"/>
        </p:xfrm>
        <a:graphic>
          <a:graphicData uri="http://schemas.openxmlformats.org/drawingml/2006/table">
            <a:tbl>
              <a:tblPr firstRow="1" firstCol="1" bandRow="1">
                <a:tableStyleId>{2D5ABB26-0587-4C30-8999-92F81FD0307C}</a:tableStyleId>
              </a:tblPr>
              <a:tblGrid>
                <a:gridCol w="8856985"/>
              </a:tblGrid>
              <a:tr h="645339">
                <a:tc>
                  <a:txBody>
                    <a:bodyPr/>
                    <a:lstStyle/>
                    <a:p>
                      <a:pPr marL="1872000" indent="-1836000" algn="just">
                        <a:spcAft>
                          <a:spcPts val="0"/>
                        </a:spcAft>
                      </a:pPr>
                      <a:r>
                        <a:rPr lang="ja-JP" sz="1400" u="sng" kern="100" dirty="0">
                          <a:effectLst/>
                        </a:rPr>
                        <a:t>総合事業の</a:t>
                      </a:r>
                      <a:r>
                        <a:rPr lang="ja-JP" sz="1400" u="sng" kern="100" dirty="0" smtClean="0">
                          <a:effectLst/>
                        </a:rPr>
                        <a:t>上限</a:t>
                      </a:r>
                      <a:r>
                        <a:rPr lang="ja-JP" altLang="en-US" sz="1400" u="none" kern="100" dirty="0" smtClean="0">
                          <a:effectLst/>
                        </a:rPr>
                        <a:t>　</a:t>
                      </a:r>
                      <a:r>
                        <a:rPr lang="ja-JP" sz="1400" kern="100" dirty="0" smtClean="0">
                          <a:effectLst/>
                        </a:rPr>
                        <a:t>＝</a:t>
                      </a:r>
                      <a:r>
                        <a:rPr lang="ja-JP" sz="1400" kern="100" dirty="0">
                          <a:effectLst/>
                        </a:rPr>
                        <a:t>【①</a:t>
                      </a:r>
                      <a:r>
                        <a:rPr lang="ja-JP" sz="1400" kern="100" dirty="0">
                          <a:effectLst/>
                          <a:latin typeface="+mn-ea"/>
                          <a:ea typeface="+mn-ea"/>
                        </a:rPr>
                        <a:t>当該市町村の事業開始の前年度の（予防給付（介護予防訪問介護、介護予防通所介護</a:t>
                      </a:r>
                      <a:r>
                        <a:rPr lang="ja-JP" sz="1400" kern="100" dirty="0" smtClean="0">
                          <a:effectLst/>
                          <a:latin typeface="+mn-ea"/>
                          <a:ea typeface="+mn-ea"/>
                        </a:rPr>
                        <a:t>、介護</a:t>
                      </a:r>
                      <a:r>
                        <a:rPr lang="ja-JP" sz="1400" kern="100" dirty="0">
                          <a:effectLst/>
                          <a:latin typeface="+mn-ea"/>
                          <a:ea typeface="+mn-ea"/>
                        </a:rPr>
                        <a:t>予防支援）＋介護予防事業）の総額】　　　　　</a:t>
                      </a:r>
                    </a:p>
                    <a:p>
                      <a:pPr marL="539750" indent="984250" algn="just">
                        <a:spcAft>
                          <a:spcPts val="0"/>
                        </a:spcAft>
                      </a:pPr>
                      <a:r>
                        <a:rPr lang="ja-JP" sz="1400" kern="100" dirty="0" smtClean="0">
                          <a:effectLst/>
                          <a:latin typeface="+mn-ea"/>
                          <a:ea typeface="+mn-ea"/>
                        </a:rPr>
                        <a:t>×</a:t>
                      </a:r>
                      <a:r>
                        <a:rPr lang="ja-JP" sz="1400" kern="100" dirty="0">
                          <a:effectLst/>
                          <a:latin typeface="+mn-ea"/>
                          <a:ea typeface="+mn-ea"/>
                        </a:rPr>
                        <a:t>　【②当該市町村の</a:t>
                      </a:r>
                      <a:r>
                        <a:rPr lang="en-US" sz="1400" kern="100" dirty="0">
                          <a:effectLst/>
                          <a:latin typeface="+mn-ea"/>
                          <a:ea typeface="+mn-ea"/>
                        </a:rPr>
                        <a:t>75</a:t>
                      </a:r>
                      <a:r>
                        <a:rPr lang="ja-JP" sz="1400" kern="100" dirty="0">
                          <a:effectLst/>
                          <a:latin typeface="+mn-ea"/>
                          <a:ea typeface="+mn-ea"/>
                        </a:rPr>
                        <a:t>歳以上</a:t>
                      </a:r>
                      <a:r>
                        <a:rPr lang="ja-JP" sz="1400" kern="100" dirty="0">
                          <a:effectLst/>
                        </a:rPr>
                        <a:t>高齢者の伸び】</a:t>
                      </a:r>
                      <a:endParaRPr lang="ja-JP" sz="1400" kern="100" dirty="0">
                        <a:effectLst/>
                        <a:latin typeface="Century"/>
                        <a:cs typeface="ＭＳ Ｐゴシック"/>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lt1"/>
                    </a:solidFill>
                  </a:tcPr>
                </a:tc>
              </a:tr>
            </a:tbl>
          </a:graphicData>
        </a:graphic>
      </p:graphicFrame>
      <p:sp>
        <p:nvSpPr>
          <p:cNvPr id="17" name="角丸四角形 16"/>
          <p:cNvSpPr/>
          <p:nvPr/>
        </p:nvSpPr>
        <p:spPr>
          <a:xfrm>
            <a:off x="47394" y="3392869"/>
            <a:ext cx="9828000" cy="864000"/>
          </a:xfrm>
          <a:prstGeom prst="roundRect">
            <a:avLst>
              <a:gd name="adj" fmla="val 0"/>
            </a:avLst>
          </a:prstGeom>
          <a:ln/>
        </p:spPr>
        <p:style>
          <a:lnRef idx="1">
            <a:schemeClr val="accent5"/>
          </a:lnRef>
          <a:fillRef idx="2">
            <a:schemeClr val="accent5"/>
          </a:fillRef>
          <a:effectRef idx="1">
            <a:schemeClr val="accent5"/>
          </a:effectRef>
          <a:fontRef idx="minor">
            <a:schemeClr val="dk1"/>
          </a:fontRef>
        </p:style>
        <p:txBody>
          <a:bodyPr rtlCol="0" anchor="b"/>
          <a:lstStyle/>
          <a:p>
            <a:pPr marL="179388" lvl="0" indent="-179388"/>
            <a:r>
              <a:rPr lang="ja-JP" altLang="en-US" sz="1400" dirty="0">
                <a:solidFill>
                  <a:prstClr val="black"/>
                </a:solidFill>
              </a:rPr>
              <a:t>○　</a:t>
            </a:r>
            <a:r>
              <a:rPr lang="ja-JP" altLang="ja-JP" sz="1400" dirty="0">
                <a:solidFill>
                  <a:prstClr val="black"/>
                </a:solidFill>
              </a:rPr>
              <a:t>介護予防の人材育成研修や地域活動組織の育成</a:t>
            </a:r>
            <a:r>
              <a:rPr lang="ja-JP" altLang="en-US" sz="1400" dirty="0">
                <a:solidFill>
                  <a:prstClr val="black"/>
                </a:solidFill>
              </a:rPr>
              <a:t>・</a:t>
            </a:r>
            <a:r>
              <a:rPr lang="ja-JP" altLang="ja-JP" sz="1400" dirty="0">
                <a:solidFill>
                  <a:prstClr val="black"/>
                </a:solidFill>
              </a:rPr>
              <a:t>支援</a:t>
            </a:r>
            <a:r>
              <a:rPr lang="ja-JP" altLang="en-US" sz="1400" dirty="0">
                <a:solidFill>
                  <a:prstClr val="black"/>
                </a:solidFill>
              </a:rPr>
              <a:t>、住民主体の通いの場等へのリハビリ専門職等の関与など、効果的</a:t>
            </a:r>
            <a:r>
              <a:rPr lang="ja-JP" altLang="ja-JP" sz="1400" dirty="0">
                <a:solidFill>
                  <a:prstClr val="black"/>
                </a:solidFill>
              </a:rPr>
              <a:t>・効率的な介護予防に資する事業</a:t>
            </a:r>
            <a:r>
              <a:rPr lang="ja-JP" altLang="en-US" sz="1400" dirty="0">
                <a:solidFill>
                  <a:prstClr val="black"/>
                </a:solidFill>
              </a:rPr>
              <a:t>を</a:t>
            </a:r>
            <a:r>
              <a:rPr lang="ja-JP" altLang="ja-JP" sz="1400" dirty="0">
                <a:solidFill>
                  <a:prstClr val="black"/>
                </a:solidFill>
              </a:rPr>
              <a:t>積極的に展開</a:t>
            </a:r>
            <a:r>
              <a:rPr lang="ja-JP" altLang="en-US" sz="1400" dirty="0">
                <a:solidFill>
                  <a:prstClr val="black"/>
                </a:solidFill>
              </a:rPr>
              <a:t>。実施に当たって、</a:t>
            </a:r>
            <a:r>
              <a:rPr lang="ja-JP" altLang="ja-JP" sz="1400" dirty="0">
                <a:solidFill>
                  <a:prstClr val="black"/>
                </a:solidFill>
              </a:rPr>
              <a:t>市町村は、</a:t>
            </a:r>
            <a:r>
              <a:rPr lang="ja-JP" altLang="en-US" sz="1400" dirty="0">
                <a:solidFill>
                  <a:prstClr val="black"/>
                </a:solidFill>
              </a:rPr>
              <a:t>地域における</a:t>
            </a:r>
            <a:r>
              <a:rPr lang="ja-JP" altLang="ja-JP" sz="1400" dirty="0">
                <a:solidFill>
                  <a:prstClr val="black"/>
                </a:solidFill>
              </a:rPr>
              <a:t>介護予防活動</a:t>
            </a:r>
            <a:r>
              <a:rPr lang="ja-JP" altLang="en-US" sz="1400" dirty="0">
                <a:solidFill>
                  <a:prstClr val="black"/>
                </a:solidFill>
              </a:rPr>
              <a:t>を</a:t>
            </a:r>
            <a:r>
              <a:rPr lang="ja-JP" altLang="ja-JP" sz="1400" dirty="0">
                <a:solidFill>
                  <a:prstClr val="black"/>
                </a:solidFill>
              </a:rPr>
              <a:t>把握</a:t>
            </a:r>
            <a:r>
              <a:rPr lang="ja-JP" altLang="en-US" sz="1400" dirty="0">
                <a:solidFill>
                  <a:prstClr val="black"/>
                </a:solidFill>
              </a:rPr>
              <a:t>する</a:t>
            </a:r>
            <a:r>
              <a:rPr lang="ja-JP" altLang="ja-JP" sz="1400" dirty="0">
                <a:solidFill>
                  <a:prstClr val="black"/>
                </a:solidFill>
              </a:rPr>
              <a:t>とともに、サービス事業との連携に努める</a:t>
            </a:r>
            <a:r>
              <a:rPr lang="ja-JP" altLang="ja-JP" sz="1400" dirty="0" smtClean="0">
                <a:solidFill>
                  <a:prstClr val="black"/>
                </a:solidFill>
              </a:rPr>
              <a:t>。</a:t>
            </a:r>
            <a:endParaRPr kumimoji="1" lang="ja-JP" altLang="en-US" dirty="0" smtClean="0">
              <a:solidFill>
                <a:schemeClr val="tx1"/>
              </a:solidFill>
            </a:endParaRPr>
          </a:p>
        </p:txBody>
      </p:sp>
      <p:sp>
        <p:nvSpPr>
          <p:cNvPr id="18" name="角丸四角形 17"/>
          <p:cNvSpPr/>
          <p:nvPr/>
        </p:nvSpPr>
        <p:spPr>
          <a:xfrm>
            <a:off x="42504" y="6376186"/>
            <a:ext cx="9828000" cy="432048"/>
          </a:xfrm>
          <a:prstGeom prst="roundRect">
            <a:avLst>
              <a:gd name="adj" fmla="val 0"/>
            </a:avLst>
          </a:prstGeom>
          <a:ln/>
        </p:spPr>
        <p:style>
          <a:lnRef idx="1">
            <a:schemeClr val="accent5"/>
          </a:lnRef>
          <a:fillRef idx="2">
            <a:schemeClr val="accent5"/>
          </a:fillRef>
          <a:effectRef idx="1">
            <a:schemeClr val="accent5"/>
          </a:effectRef>
          <a:fontRef idx="minor">
            <a:schemeClr val="dk1"/>
          </a:fontRef>
        </p:style>
        <p:txBody>
          <a:bodyPr rtlCol="0" anchor="b"/>
          <a:lstStyle/>
          <a:p>
            <a:r>
              <a:rPr lang="ja-JP" altLang="en-US" sz="1400" dirty="0" smtClean="0">
                <a:solidFill>
                  <a:prstClr val="black"/>
                </a:solidFill>
                <a:latin typeface="ＭＳ Ｐゴシック"/>
              </a:rPr>
              <a:t>    ○</a:t>
            </a:r>
            <a:r>
              <a:rPr lang="ja-JP" altLang="en-US" sz="1400" dirty="0">
                <a:solidFill>
                  <a:prstClr val="black"/>
                </a:solidFill>
                <a:latin typeface="ＭＳ Ｐゴシック"/>
              </a:rPr>
              <a:t>　市町村は、個々の事業評価と併せて、定期的（３年ごと）に、総合事業の結果等について評価・検証を</a:t>
            </a:r>
            <a:r>
              <a:rPr lang="ja-JP" altLang="en-US" sz="1400" dirty="0" smtClean="0">
                <a:solidFill>
                  <a:prstClr val="black"/>
                </a:solidFill>
                <a:latin typeface="ＭＳ Ｐゴシック"/>
              </a:rPr>
              <a:t>行う。</a:t>
            </a:r>
            <a:endParaRPr kumimoji="1" lang="ja-JP" altLang="en-US" dirty="0" smtClean="0">
              <a:solidFill>
                <a:schemeClr val="tx1"/>
              </a:solidFill>
            </a:endParaRPr>
          </a:p>
        </p:txBody>
      </p:sp>
      <p:sp>
        <p:nvSpPr>
          <p:cNvPr id="19" name="正方形/長方形 18"/>
          <p:cNvSpPr/>
          <p:nvPr/>
        </p:nvSpPr>
        <p:spPr>
          <a:xfrm>
            <a:off x="50320" y="3205269"/>
            <a:ext cx="3390512" cy="317143"/>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２　一般介護予防事業</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（Ｐ</a:t>
            </a:r>
            <a:r>
              <a:rPr lang="en-US" altLang="ja-JP" sz="1200" dirty="0" smtClean="0">
                <a:latin typeface="HG丸ｺﾞｼｯｸM-PRO" panose="020F0600000000000000" pitchFamily="50" charset="-128"/>
                <a:ea typeface="HG丸ｺﾞｼｯｸM-PRO" panose="020F0600000000000000" pitchFamily="50" charset="-128"/>
              </a:rPr>
              <a:t>113</a:t>
            </a:r>
            <a:r>
              <a:rPr lang="ja-JP" altLang="en-US" sz="1200" dirty="0" smtClean="0">
                <a:latin typeface="HG丸ｺﾞｼｯｸM-PRO" panose="020F0600000000000000" pitchFamily="50" charset="-128"/>
                <a:ea typeface="HG丸ｺﾞｼｯｸM-PRO" panose="020F0600000000000000" pitchFamily="50" charset="-128"/>
              </a:rPr>
              <a:t>～）</a:t>
            </a:r>
            <a:endParaRPr lang="ja-JP" altLang="en-US" sz="2000" dirty="0">
              <a:latin typeface="HG丸ｺﾞｼｯｸM-PRO" panose="020F0600000000000000" pitchFamily="50" charset="-128"/>
              <a:ea typeface="HG丸ｺﾞｼｯｸM-PRO" panose="020F0600000000000000" pitchFamily="50" charset="-128"/>
            </a:endParaRPr>
          </a:p>
        </p:txBody>
      </p:sp>
      <p:sp>
        <p:nvSpPr>
          <p:cNvPr id="21" name="正方形/長方形 20"/>
          <p:cNvSpPr/>
          <p:nvPr/>
        </p:nvSpPr>
        <p:spPr>
          <a:xfrm>
            <a:off x="42504" y="6193055"/>
            <a:ext cx="3542344" cy="317143"/>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４　定期的な評価・</a:t>
            </a:r>
            <a:r>
              <a:rPr lang="ja-JP" altLang="en-US" sz="1600" dirty="0">
                <a:solidFill>
                  <a:schemeClr val="tx1"/>
                </a:solidFill>
                <a:latin typeface="HG丸ｺﾞｼｯｸM-PRO" panose="020F0600000000000000" pitchFamily="50" charset="-128"/>
                <a:ea typeface="HG丸ｺﾞｼｯｸM-PRO" panose="020F0600000000000000" pitchFamily="50" charset="-128"/>
              </a:rPr>
              <a:t>検証</a:t>
            </a:r>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（Ｐ</a:t>
            </a:r>
            <a:r>
              <a:rPr lang="en-US" altLang="ja-JP" sz="1200" dirty="0" smtClean="0">
                <a:latin typeface="HG丸ｺﾞｼｯｸM-PRO" panose="020F0600000000000000" pitchFamily="50" charset="-128"/>
                <a:ea typeface="HG丸ｺﾞｼｯｸM-PRO" panose="020F0600000000000000" pitchFamily="50" charset="-128"/>
              </a:rPr>
              <a:t>121</a:t>
            </a:r>
            <a:r>
              <a:rPr lang="ja-JP" altLang="en-US" sz="1200" dirty="0" smtClean="0">
                <a:latin typeface="HG丸ｺﾞｼｯｸM-PRO" panose="020F0600000000000000" pitchFamily="50" charset="-128"/>
                <a:ea typeface="HG丸ｺﾞｼｯｸM-PRO" panose="020F0600000000000000" pitchFamily="50" charset="-128"/>
              </a:rPr>
              <a:t>～）</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2" name="正方形/長方形 21"/>
          <p:cNvSpPr/>
          <p:nvPr/>
        </p:nvSpPr>
        <p:spPr>
          <a:xfrm>
            <a:off x="57284" y="4307610"/>
            <a:ext cx="3527564" cy="317143"/>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ja-JP" altLang="en-US" sz="1600" dirty="0">
                <a:solidFill>
                  <a:schemeClr val="tx1"/>
                </a:solidFill>
                <a:latin typeface="HG丸ｺﾞｼｯｸM-PRO" panose="020F0600000000000000" pitchFamily="50" charset="-128"/>
                <a:ea typeface="HG丸ｺﾞｼｯｸM-PRO" panose="020F0600000000000000" pitchFamily="50" charset="-128"/>
              </a:rPr>
              <a:t>３　地域支援事業の上限</a:t>
            </a:r>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a:t>
            </a:r>
            <a:r>
              <a:rPr lang="ja-JP" altLang="en-US" sz="1200" dirty="0" smtClean="0">
                <a:latin typeface="HG丸ｺﾞｼｯｸM-PRO" panose="020F0600000000000000" pitchFamily="50" charset="-128"/>
                <a:ea typeface="HG丸ｺﾞｼｯｸM-PRO" panose="020F0600000000000000" pitchFamily="50" charset="-128"/>
              </a:rPr>
              <a:t>Ｐ</a:t>
            </a:r>
            <a:r>
              <a:rPr lang="en-US" altLang="ja-JP" sz="1200" dirty="0" smtClean="0">
                <a:latin typeface="HG丸ｺﾞｼｯｸM-PRO" panose="020F0600000000000000" pitchFamily="50" charset="-128"/>
                <a:ea typeface="HG丸ｺﾞｼｯｸM-PRO" panose="020F0600000000000000" pitchFamily="50" charset="-128"/>
              </a:rPr>
              <a:t>119</a:t>
            </a:r>
            <a:r>
              <a:rPr lang="ja-JP" altLang="en-US" sz="1200" dirty="0" smtClean="0">
                <a:latin typeface="HG丸ｺﾞｼｯｸM-PRO" panose="020F0600000000000000" pitchFamily="50" charset="-128"/>
                <a:ea typeface="HG丸ｺﾞｼｯｸM-PRO" panose="020F0600000000000000" pitchFamily="50" charset="-128"/>
              </a:rPr>
              <a:t>～）</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3"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24</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4" name="正方形/長方形 13"/>
          <p:cNvSpPr/>
          <p:nvPr/>
        </p:nvSpPr>
        <p:spPr>
          <a:xfrm rot="5400000">
            <a:off x="-141902" y="6443618"/>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29</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146504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角丸四角形 52"/>
          <p:cNvSpPr/>
          <p:nvPr/>
        </p:nvSpPr>
        <p:spPr>
          <a:xfrm>
            <a:off x="5119150" y="5149635"/>
            <a:ext cx="4141991" cy="828000"/>
          </a:xfrm>
          <a:prstGeom prst="roundRect">
            <a:avLst/>
          </a:prstGeom>
          <a:solidFill>
            <a:srgbClr val="FFF3FF"/>
          </a:solid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35" name="角丸四角形 34"/>
          <p:cNvSpPr/>
          <p:nvPr/>
        </p:nvSpPr>
        <p:spPr>
          <a:xfrm>
            <a:off x="5119150" y="2973461"/>
            <a:ext cx="4141991" cy="468000"/>
          </a:xfrm>
          <a:prstGeom prst="roundRect">
            <a:avLst/>
          </a:prstGeom>
          <a:solidFill>
            <a:srgbClr val="EFFFFF"/>
          </a:solidFill>
          <a:ln w="2540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39" name="角丸四角形 38"/>
          <p:cNvSpPr/>
          <p:nvPr/>
        </p:nvSpPr>
        <p:spPr>
          <a:xfrm>
            <a:off x="5119150" y="4197063"/>
            <a:ext cx="4141991" cy="684000"/>
          </a:xfrm>
          <a:prstGeom prst="roundRect">
            <a:avLst/>
          </a:prstGeom>
          <a:solidFill>
            <a:srgbClr val="EFFFFF"/>
          </a:solidFill>
          <a:ln w="2540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38" name="角丸四角形 37"/>
          <p:cNvSpPr/>
          <p:nvPr/>
        </p:nvSpPr>
        <p:spPr>
          <a:xfrm>
            <a:off x="5119150" y="3609116"/>
            <a:ext cx="4141991" cy="462989"/>
          </a:xfrm>
          <a:prstGeom prst="roundRect">
            <a:avLst/>
          </a:prstGeom>
          <a:solidFill>
            <a:srgbClr val="EFFFFF"/>
          </a:solidFill>
          <a:ln w="2540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17" name="角丸四角形 16"/>
          <p:cNvSpPr/>
          <p:nvPr/>
        </p:nvSpPr>
        <p:spPr>
          <a:xfrm>
            <a:off x="5119150" y="2019097"/>
            <a:ext cx="4141991" cy="797930"/>
          </a:xfrm>
          <a:prstGeom prst="roundRect">
            <a:avLst/>
          </a:prstGeom>
          <a:noFill/>
          <a:ln w="2540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2" name="タイトル 1"/>
          <p:cNvSpPr>
            <a:spLocks noGrp="1"/>
          </p:cNvSpPr>
          <p:nvPr>
            <p:ph type="ctrTitle"/>
          </p:nvPr>
        </p:nvSpPr>
        <p:spPr>
          <a:xfrm>
            <a:off x="-15549" y="-4783"/>
            <a:ext cx="9921549" cy="504000"/>
          </a:xfrm>
          <a:ln/>
        </p:spPr>
        <p:style>
          <a:lnRef idx="1">
            <a:schemeClr val="accent1"/>
          </a:lnRef>
          <a:fillRef idx="2">
            <a:schemeClr val="accent1"/>
          </a:fillRef>
          <a:effectRef idx="1">
            <a:schemeClr val="accent1"/>
          </a:effectRef>
          <a:fontRef idx="minor">
            <a:schemeClr val="dk1"/>
          </a:fontRef>
        </p:style>
        <p:txBody>
          <a:bodyPr>
            <a:noAutofit/>
          </a:bodyPr>
          <a:lstStyle/>
          <a:p>
            <a:r>
              <a:rPr lang="en-US" altLang="ja-JP" sz="2800" dirty="0" smtClean="0">
                <a:latin typeface="+mn-ea"/>
              </a:rPr>
              <a:t>【</a:t>
            </a:r>
            <a:r>
              <a:rPr lang="ja-JP" altLang="en-US" sz="2800" dirty="0" smtClean="0">
                <a:latin typeface="+mn-ea"/>
              </a:rPr>
              <a:t>参考</a:t>
            </a:r>
            <a:r>
              <a:rPr lang="en-US" altLang="ja-JP" sz="2800" dirty="0" smtClean="0">
                <a:latin typeface="+mn-ea"/>
              </a:rPr>
              <a:t>】</a:t>
            </a:r>
            <a:r>
              <a:rPr lang="ja-JP" altLang="en-US" sz="2800" dirty="0" smtClean="0">
                <a:latin typeface="+mn-ea"/>
              </a:rPr>
              <a:t>新しい介護予防事業</a:t>
            </a:r>
            <a:endParaRPr kumimoji="1" lang="ja-JP" altLang="en-US" sz="2800" dirty="0">
              <a:latin typeface="+mn-ea"/>
            </a:endParaRPr>
          </a:p>
        </p:txBody>
      </p:sp>
      <p:sp>
        <p:nvSpPr>
          <p:cNvPr id="5" name="角丸四角形 4"/>
          <p:cNvSpPr/>
          <p:nvPr/>
        </p:nvSpPr>
        <p:spPr>
          <a:xfrm>
            <a:off x="123632" y="1582763"/>
            <a:ext cx="2813146" cy="360000"/>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dirty="0">
                <a:solidFill>
                  <a:prstClr val="black"/>
                </a:solidFill>
              </a:rPr>
              <a:t>現行の介護予防事業</a:t>
            </a:r>
          </a:p>
        </p:txBody>
      </p:sp>
      <p:sp>
        <p:nvSpPr>
          <p:cNvPr id="12" name="正方形/長方形 11"/>
          <p:cNvSpPr/>
          <p:nvPr/>
        </p:nvSpPr>
        <p:spPr>
          <a:xfrm>
            <a:off x="123632" y="2000658"/>
            <a:ext cx="2813146" cy="3168000"/>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endParaRPr lang="en-US" altLang="ja-JP" sz="1600" b="1" dirty="0">
              <a:solidFill>
                <a:prstClr val="black"/>
              </a:solidFill>
            </a:endParaRPr>
          </a:p>
          <a:p>
            <a:pPr fontAlgn="base">
              <a:spcBef>
                <a:spcPct val="0"/>
              </a:spcBef>
              <a:spcAft>
                <a:spcPct val="0"/>
              </a:spcAft>
            </a:pPr>
            <a:endParaRPr lang="en-US" altLang="ja-JP" sz="1600" b="1" dirty="0">
              <a:solidFill>
                <a:prstClr val="black"/>
              </a:solidFill>
            </a:endParaRPr>
          </a:p>
          <a:p>
            <a:pPr fontAlgn="base">
              <a:spcBef>
                <a:spcPct val="0"/>
              </a:spcBef>
              <a:spcAft>
                <a:spcPct val="0"/>
              </a:spcAft>
            </a:pPr>
            <a:endParaRPr lang="en-US" altLang="ja-JP" sz="1600" b="1" dirty="0">
              <a:solidFill>
                <a:prstClr val="black"/>
              </a:solidFill>
            </a:endParaRPr>
          </a:p>
          <a:p>
            <a:pPr fontAlgn="base">
              <a:spcBef>
                <a:spcPct val="0"/>
              </a:spcBef>
              <a:spcAft>
                <a:spcPct val="0"/>
              </a:spcAft>
            </a:pPr>
            <a:r>
              <a:rPr lang="ja-JP" altLang="en-US" sz="1600" b="1" dirty="0">
                <a:solidFill>
                  <a:prstClr val="black"/>
                </a:solidFill>
              </a:rPr>
              <a:t>一次予防事業</a:t>
            </a:r>
            <a:endParaRPr lang="en-US" altLang="ja-JP" sz="1600" b="1" dirty="0">
              <a:solidFill>
                <a:prstClr val="black"/>
              </a:solidFill>
            </a:endParaRPr>
          </a:p>
          <a:p>
            <a:pPr fontAlgn="base">
              <a:spcBef>
                <a:spcPts val="600"/>
              </a:spcBef>
              <a:spcAft>
                <a:spcPct val="0"/>
              </a:spcAft>
            </a:pPr>
            <a:r>
              <a:rPr lang="ja-JP" altLang="en-US" sz="1400" dirty="0">
                <a:solidFill>
                  <a:prstClr val="black"/>
                </a:solidFill>
              </a:rPr>
              <a:t>・ 介護予防普及啓発事業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地域介護予防活動支援事業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一次予防事業評価</a:t>
            </a:r>
            <a:r>
              <a:rPr lang="ja-JP" altLang="en-US" sz="1400" dirty="0" smtClean="0">
                <a:solidFill>
                  <a:prstClr val="black"/>
                </a:solidFill>
              </a:rPr>
              <a:t>事業</a:t>
            </a:r>
            <a:endParaRPr lang="en-US" altLang="ja-JP" sz="1400" dirty="0" smtClean="0">
              <a:solidFill>
                <a:prstClr val="black"/>
              </a:solidFill>
            </a:endParaRPr>
          </a:p>
          <a:p>
            <a:pPr fontAlgn="base">
              <a:spcBef>
                <a:spcPts val="600"/>
              </a:spcBef>
              <a:spcAft>
                <a:spcPct val="0"/>
              </a:spcAft>
            </a:pPr>
            <a:endParaRPr lang="en-US" altLang="ja-JP" sz="1200" dirty="0">
              <a:solidFill>
                <a:prstClr val="black"/>
              </a:solidFill>
            </a:endParaRPr>
          </a:p>
          <a:p>
            <a:pPr fontAlgn="base">
              <a:spcBef>
                <a:spcPct val="0"/>
              </a:spcBef>
              <a:spcAft>
                <a:spcPct val="0"/>
              </a:spcAft>
            </a:pPr>
            <a:r>
              <a:rPr lang="ja-JP" altLang="en-US" sz="1600" b="1" dirty="0" smtClean="0">
                <a:solidFill>
                  <a:prstClr val="black"/>
                </a:solidFill>
              </a:rPr>
              <a:t>二次</a:t>
            </a:r>
            <a:r>
              <a:rPr lang="ja-JP" altLang="en-US" sz="1600" b="1" dirty="0">
                <a:solidFill>
                  <a:prstClr val="black"/>
                </a:solidFill>
              </a:rPr>
              <a:t>予防事業</a:t>
            </a:r>
            <a:endParaRPr lang="en-US" altLang="ja-JP" sz="1600" b="1" dirty="0">
              <a:solidFill>
                <a:prstClr val="black"/>
              </a:solidFill>
            </a:endParaRPr>
          </a:p>
          <a:p>
            <a:pPr fontAlgn="base">
              <a:spcBef>
                <a:spcPts val="600"/>
              </a:spcBef>
              <a:spcAft>
                <a:spcPct val="0"/>
              </a:spcAft>
            </a:pPr>
            <a:r>
              <a:rPr lang="ja-JP" altLang="en-US" sz="1400" dirty="0">
                <a:solidFill>
                  <a:prstClr val="black"/>
                </a:solidFill>
              </a:rPr>
              <a:t>・ 二次予防事業対象者の</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把握事業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通所型介護予防事業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訪問型介護予防事業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二次予防事業評価</a:t>
            </a:r>
            <a:r>
              <a:rPr lang="ja-JP" altLang="en-US" sz="1400" dirty="0" smtClean="0">
                <a:solidFill>
                  <a:prstClr val="black"/>
                </a:solidFill>
              </a:rPr>
              <a:t>事業</a:t>
            </a:r>
            <a:endParaRPr lang="en-US" altLang="ja-JP" sz="1400" dirty="0" smtClean="0">
              <a:solidFill>
                <a:prstClr val="black"/>
              </a:solidFill>
            </a:endParaRPr>
          </a:p>
          <a:p>
            <a:pPr fontAlgn="base">
              <a:spcBef>
                <a:spcPct val="0"/>
              </a:spcBef>
              <a:spcAft>
                <a:spcPct val="0"/>
              </a:spcAft>
            </a:pPr>
            <a:endParaRPr lang="en-US" altLang="ja-JP" sz="1600" dirty="0">
              <a:solidFill>
                <a:prstClr val="black"/>
              </a:solidFill>
            </a:endParaRPr>
          </a:p>
          <a:p>
            <a:pPr fontAlgn="base">
              <a:spcBef>
                <a:spcPct val="0"/>
              </a:spcBef>
              <a:spcAft>
                <a:spcPct val="0"/>
              </a:spcAft>
            </a:pPr>
            <a:endParaRPr lang="en-US" altLang="ja-JP" sz="1600" dirty="0">
              <a:solidFill>
                <a:prstClr val="black"/>
              </a:solidFill>
            </a:endParaRPr>
          </a:p>
          <a:p>
            <a:pPr fontAlgn="base">
              <a:spcBef>
                <a:spcPct val="0"/>
              </a:spcBef>
              <a:spcAft>
                <a:spcPct val="0"/>
              </a:spcAft>
            </a:pPr>
            <a:endParaRPr lang="en-US" altLang="ja-JP" sz="1400" dirty="0">
              <a:solidFill>
                <a:prstClr val="black"/>
              </a:solidFill>
            </a:endParaRPr>
          </a:p>
        </p:txBody>
      </p:sp>
      <p:sp>
        <p:nvSpPr>
          <p:cNvPr id="14" name="角丸四角形 13"/>
          <p:cNvSpPr/>
          <p:nvPr/>
        </p:nvSpPr>
        <p:spPr>
          <a:xfrm>
            <a:off x="4957545" y="1582764"/>
            <a:ext cx="4123044" cy="360000"/>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dirty="0" smtClean="0">
                <a:solidFill>
                  <a:prstClr val="black"/>
                </a:solidFill>
              </a:rPr>
              <a:t>一般介護</a:t>
            </a:r>
            <a:r>
              <a:rPr lang="ja-JP" altLang="en-US" dirty="0">
                <a:solidFill>
                  <a:prstClr val="black"/>
                </a:solidFill>
              </a:rPr>
              <a:t>予防事業</a:t>
            </a:r>
          </a:p>
        </p:txBody>
      </p:sp>
      <p:sp>
        <p:nvSpPr>
          <p:cNvPr id="41" name="右矢印 40"/>
          <p:cNvSpPr/>
          <p:nvPr/>
        </p:nvSpPr>
        <p:spPr>
          <a:xfrm>
            <a:off x="3045608" y="2180752"/>
            <a:ext cx="1944216" cy="2521418"/>
          </a:xfrm>
          <a:prstGeom prst="rightArrow">
            <a:avLst>
              <a:gd name="adj1" fmla="val 84317"/>
              <a:gd name="adj2" fmla="val 20158"/>
            </a:avLst>
          </a:prstGeom>
          <a:solidFill>
            <a:srgbClr val="89B9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just" fontAlgn="base">
              <a:spcBef>
                <a:spcPct val="0"/>
              </a:spcBef>
              <a:spcAft>
                <a:spcPct val="0"/>
              </a:spcAft>
            </a:pPr>
            <a:r>
              <a:rPr lang="ja-JP" altLang="en-US" sz="1500" dirty="0">
                <a:solidFill>
                  <a:prstClr val="black"/>
                </a:solidFill>
                <a:latin typeface="HG丸ｺﾞｼｯｸM-PRO" panose="020F0600000000000000" pitchFamily="50" charset="-128"/>
                <a:ea typeface="HG丸ｺﾞｼｯｸM-PRO" panose="020F0600000000000000" pitchFamily="50" charset="-128"/>
              </a:rPr>
              <a:t>一次予防事業</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と</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二次</a:t>
            </a:r>
            <a:r>
              <a:rPr lang="ja-JP" altLang="en-US" sz="1500" dirty="0">
                <a:solidFill>
                  <a:prstClr val="black"/>
                </a:solidFill>
                <a:latin typeface="HG丸ｺﾞｼｯｸM-PRO" panose="020F0600000000000000" pitchFamily="50" charset="-128"/>
                <a:ea typeface="HG丸ｺﾞｼｯｸM-PRO" panose="020F0600000000000000" pitchFamily="50" charset="-128"/>
              </a:rPr>
              <a:t>予防事業</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を</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区別</a:t>
            </a:r>
            <a:r>
              <a:rPr lang="ja-JP" altLang="en-US" sz="1500" dirty="0">
                <a:solidFill>
                  <a:prstClr val="black"/>
                </a:solidFill>
                <a:latin typeface="HG丸ｺﾞｼｯｸM-PRO" panose="020F0600000000000000" pitchFamily="50" charset="-128"/>
                <a:ea typeface="HG丸ｺﾞｼｯｸM-PRO" panose="020F0600000000000000" pitchFamily="50" charset="-128"/>
              </a:rPr>
              <a:t>せずに、</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地域</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の</a:t>
            </a:r>
            <a:r>
              <a:rPr lang="ja-JP" altLang="en-US" sz="1500" dirty="0">
                <a:solidFill>
                  <a:prstClr val="black"/>
                </a:solidFill>
                <a:latin typeface="HG丸ｺﾞｼｯｸM-PRO" panose="020F0600000000000000" pitchFamily="50" charset="-128"/>
                <a:ea typeface="HG丸ｺﾞｼｯｸM-PRO" panose="020F0600000000000000" pitchFamily="50" charset="-128"/>
              </a:rPr>
              <a:t>実情に</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応じた</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効果的</a:t>
            </a:r>
            <a:r>
              <a:rPr lang="ja-JP" altLang="en-US" sz="1500" dirty="0">
                <a:solidFill>
                  <a:prstClr val="black"/>
                </a:solidFill>
                <a:latin typeface="HG丸ｺﾞｼｯｸM-PRO" panose="020F0600000000000000" pitchFamily="50" charset="-128"/>
                <a:ea typeface="HG丸ｺﾞｼｯｸM-PRO" panose="020F0600000000000000" pitchFamily="50" charset="-128"/>
              </a:rPr>
              <a:t>・効率的</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な</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介護</a:t>
            </a:r>
            <a:r>
              <a:rPr lang="ja-JP" altLang="en-US" sz="1500" dirty="0">
                <a:solidFill>
                  <a:prstClr val="black"/>
                </a:solidFill>
                <a:latin typeface="HG丸ｺﾞｼｯｸM-PRO" panose="020F0600000000000000" pitchFamily="50" charset="-128"/>
                <a:ea typeface="HG丸ｺﾞｼｯｸM-PRO" panose="020F0600000000000000" pitchFamily="50" charset="-128"/>
              </a:rPr>
              <a:t>予防の取組</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を</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推進</a:t>
            </a:r>
            <a:r>
              <a:rPr lang="ja-JP" altLang="en-US" sz="1500" dirty="0">
                <a:solidFill>
                  <a:prstClr val="black"/>
                </a:solidFill>
                <a:latin typeface="HG丸ｺﾞｼｯｸM-PRO" panose="020F0600000000000000" pitchFamily="50" charset="-128"/>
                <a:ea typeface="HG丸ｺﾞｼｯｸM-PRO" panose="020F0600000000000000" pitchFamily="50" charset="-128"/>
              </a:rPr>
              <a:t>する観点</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から</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見直す</a:t>
            </a:r>
            <a:endParaRPr lang="ja-JP" altLang="en-US" sz="1500" dirty="0">
              <a:solidFill>
                <a:prstClr val="black"/>
              </a:solidFill>
              <a:latin typeface="HG丸ｺﾞｼｯｸM-PRO" panose="020F0600000000000000" pitchFamily="50" charset="-128"/>
              <a:ea typeface="HG丸ｺﾞｼｯｸM-PRO" panose="020F0600000000000000" pitchFamily="50" charset="-128"/>
            </a:endParaRPr>
          </a:p>
        </p:txBody>
      </p:sp>
      <p:sp>
        <p:nvSpPr>
          <p:cNvPr id="43" name="右矢印 42"/>
          <p:cNvSpPr/>
          <p:nvPr/>
        </p:nvSpPr>
        <p:spPr>
          <a:xfrm>
            <a:off x="3045835" y="5006203"/>
            <a:ext cx="1980000" cy="1114077"/>
          </a:xfrm>
          <a:prstGeom prst="rightArrow">
            <a:avLst>
              <a:gd name="adj1" fmla="val 78705"/>
              <a:gd name="adj2" fmla="val 33057"/>
            </a:avLst>
          </a:prstGeom>
          <a:solidFill>
            <a:srgbClr val="89B9FF"/>
          </a:solidFill>
          <a:ln/>
        </p:spPr>
        <p:style>
          <a:lnRef idx="0">
            <a:schemeClr val="accent6"/>
          </a:lnRef>
          <a:fillRef idx="3">
            <a:schemeClr val="accent6"/>
          </a:fillRef>
          <a:effectRef idx="3">
            <a:schemeClr val="accent6"/>
          </a:effectRef>
          <a:fontRef idx="minor">
            <a:schemeClr val="lt1"/>
          </a:fontRef>
        </p:style>
        <p:txBody>
          <a:bodyPr rtlCol="0" anchor="ctr"/>
          <a:lstStyle/>
          <a:p>
            <a:pPr fontAlgn="base">
              <a:spcBef>
                <a:spcPct val="0"/>
              </a:spcBef>
              <a:spcAft>
                <a:spcPct val="0"/>
              </a:spcAft>
            </a:pPr>
            <a:r>
              <a:rPr lang="ja-JP" altLang="en-US" sz="1500" dirty="0">
                <a:solidFill>
                  <a:prstClr val="black"/>
                </a:solidFill>
                <a:latin typeface="HG丸ｺﾞｼｯｸM-PRO" panose="020F0600000000000000" pitchFamily="50" charset="-128"/>
                <a:ea typeface="HG丸ｺﾞｼｯｸM-PRO" panose="020F0600000000000000" pitchFamily="50" charset="-128"/>
              </a:rPr>
              <a:t>介護予防を</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機能</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強化</a:t>
            </a:r>
            <a:r>
              <a:rPr lang="ja-JP" altLang="en-US" sz="1500" dirty="0">
                <a:solidFill>
                  <a:prstClr val="black"/>
                </a:solidFill>
                <a:latin typeface="HG丸ｺﾞｼｯｸM-PRO" panose="020F0600000000000000" pitchFamily="50" charset="-128"/>
                <a:ea typeface="HG丸ｺﾞｼｯｸM-PRO" panose="020F0600000000000000" pitchFamily="50" charset="-128"/>
              </a:rPr>
              <a:t>する観点から新事業を追加</a:t>
            </a:r>
          </a:p>
        </p:txBody>
      </p:sp>
      <p:cxnSp>
        <p:nvCxnSpPr>
          <p:cNvPr id="33" name="直線コネクタ 32"/>
          <p:cNvCxnSpPr/>
          <p:nvPr/>
        </p:nvCxnSpPr>
        <p:spPr>
          <a:xfrm>
            <a:off x="123633" y="3301777"/>
            <a:ext cx="2807984"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0" name="テキスト ボックス 136"/>
          <p:cNvSpPr txBox="1">
            <a:spLocks noChangeArrowheads="1"/>
          </p:cNvSpPr>
          <p:nvPr/>
        </p:nvSpPr>
        <p:spPr bwMode="auto">
          <a:xfrm>
            <a:off x="84599" y="526114"/>
            <a:ext cx="9597990" cy="1015663"/>
          </a:xfrm>
          <a:prstGeom prst="rect">
            <a:avLst/>
          </a:prstGeom>
          <a:solidFill>
            <a:schemeClr val="accent6">
              <a:lumMod val="20000"/>
              <a:lumOff val="80000"/>
            </a:schemeClr>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anchor="t">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fontAlgn="base">
              <a:spcBef>
                <a:spcPct val="0"/>
              </a:spcBef>
              <a:spcAft>
                <a:spcPct val="0"/>
              </a:spcAft>
              <a:defRPr/>
            </a:pPr>
            <a:r>
              <a:rPr lang="ja-JP" altLang="en-US" sz="1200" dirty="0" smtClean="0">
                <a:solidFill>
                  <a:prstClr val="black"/>
                </a:solidFill>
              </a:rPr>
              <a:t>○機能回復訓練などの高齢者本人</a:t>
            </a:r>
            <a:r>
              <a:rPr lang="ja-JP" altLang="en-US" sz="1200" dirty="0">
                <a:solidFill>
                  <a:prstClr val="black"/>
                </a:solidFill>
              </a:rPr>
              <a:t>へ</a:t>
            </a:r>
            <a:r>
              <a:rPr lang="ja-JP" altLang="en-US" sz="1200" dirty="0" smtClean="0">
                <a:solidFill>
                  <a:prstClr val="black"/>
                </a:solidFill>
              </a:rPr>
              <a:t>のアプローチだけではなく、地域づくりなどの高齢者本人を取り巻く環境へのアプローチも含めたバランスのとれたアプローチができるように介護予防事業を見直す。</a:t>
            </a:r>
            <a:endParaRPr lang="en-US" altLang="ja-JP" sz="1200" dirty="0" smtClean="0">
              <a:solidFill>
                <a:prstClr val="black"/>
              </a:solidFill>
            </a:endParaRPr>
          </a:p>
          <a:p>
            <a:pPr fontAlgn="base">
              <a:spcBef>
                <a:spcPct val="0"/>
              </a:spcBef>
              <a:spcAft>
                <a:spcPct val="0"/>
              </a:spcAft>
              <a:defRPr/>
            </a:pPr>
            <a:r>
              <a:rPr lang="ja-JP" altLang="en-US" sz="1200" dirty="0">
                <a:solidFill>
                  <a:prstClr val="black"/>
                </a:solidFill>
              </a:rPr>
              <a:t>○年齢や心身の状況等によって分け隔てることなく、</a:t>
            </a:r>
            <a:r>
              <a:rPr lang="ja-JP" altLang="ja-JP" sz="1200" dirty="0">
                <a:solidFill>
                  <a:prstClr val="black"/>
                </a:solidFill>
              </a:rPr>
              <a:t>住民運営の通いの場を充実させ、人と人とのつながりを通じて</a:t>
            </a:r>
            <a:r>
              <a:rPr lang="ja-JP" altLang="en-US" sz="1200" dirty="0">
                <a:solidFill>
                  <a:prstClr val="black"/>
                </a:solidFill>
              </a:rPr>
              <a:t>、</a:t>
            </a:r>
            <a:r>
              <a:rPr lang="ja-JP" altLang="ja-JP" sz="1200" dirty="0">
                <a:solidFill>
                  <a:prstClr val="black"/>
                </a:solidFill>
              </a:rPr>
              <a:t>参加者や通いの場が継続的に拡大していくような地域づくりを推進する</a:t>
            </a:r>
            <a:r>
              <a:rPr lang="ja-JP" altLang="en-US" sz="1200" dirty="0">
                <a:solidFill>
                  <a:prstClr val="black"/>
                </a:solidFill>
              </a:rPr>
              <a:t>。</a:t>
            </a:r>
            <a:endParaRPr lang="en-US" altLang="ja-JP" sz="1200" dirty="0">
              <a:solidFill>
                <a:prstClr val="black"/>
              </a:solidFill>
            </a:endParaRPr>
          </a:p>
          <a:p>
            <a:pPr fontAlgn="base">
              <a:spcBef>
                <a:spcPct val="0"/>
              </a:spcBef>
              <a:spcAft>
                <a:spcPct val="0"/>
              </a:spcAft>
              <a:defRPr/>
            </a:pPr>
            <a:r>
              <a:rPr lang="ja-JP" altLang="en-US" sz="1200" dirty="0" smtClean="0">
                <a:solidFill>
                  <a:prstClr val="black"/>
                </a:solidFill>
              </a:rPr>
              <a:t>○リハ職等を活かした自立支援に資する取組を推進し、介護予防を機能強化する。</a:t>
            </a:r>
            <a:endParaRPr lang="en-US" altLang="ja-JP" sz="1200" dirty="0">
              <a:solidFill>
                <a:prstClr val="black"/>
              </a:solidFill>
            </a:endParaRPr>
          </a:p>
        </p:txBody>
      </p:sp>
      <p:sp>
        <p:nvSpPr>
          <p:cNvPr id="23" name="角丸四角形 22"/>
          <p:cNvSpPr/>
          <p:nvPr/>
        </p:nvSpPr>
        <p:spPr>
          <a:xfrm>
            <a:off x="4957960" y="6127652"/>
            <a:ext cx="4123044" cy="360000"/>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dirty="0" smtClean="0">
                <a:solidFill>
                  <a:prstClr val="black"/>
                </a:solidFill>
              </a:rPr>
              <a:t>介護予防・生活支援サービス事業</a:t>
            </a:r>
            <a:endParaRPr lang="ja-JP" altLang="en-US" dirty="0">
              <a:solidFill>
                <a:prstClr val="black"/>
              </a:solidFill>
            </a:endParaRPr>
          </a:p>
        </p:txBody>
      </p:sp>
      <p:cxnSp>
        <p:nvCxnSpPr>
          <p:cNvPr id="7" name="直線コネクタ 6"/>
          <p:cNvCxnSpPr/>
          <p:nvPr/>
        </p:nvCxnSpPr>
        <p:spPr>
          <a:xfrm>
            <a:off x="2000687" y="4441316"/>
            <a:ext cx="14401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2000680" y="4767601"/>
            <a:ext cx="14401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V="1">
            <a:off x="2144695" y="4443601"/>
            <a:ext cx="0" cy="3240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2144695" y="4600836"/>
            <a:ext cx="21602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360720" y="4586988"/>
            <a:ext cx="430476" cy="17640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2791194" y="6325092"/>
            <a:ext cx="2148179"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36" name="角丸四角形 35"/>
          <p:cNvSpPr/>
          <p:nvPr/>
        </p:nvSpPr>
        <p:spPr>
          <a:xfrm>
            <a:off x="9512634" y="1568910"/>
            <a:ext cx="333914" cy="4968000"/>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fontAlgn="base">
              <a:spcBef>
                <a:spcPct val="0"/>
              </a:spcBef>
              <a:spcAft>
                <a:spcPct val="0"/>
              </a:spcAft>
            </a:pPr>
            <a:r>
              <a:rPr lang="ja-JP" altLang="en-US" sz="1600" dirty="0" smtClean="0">
                <a:solidFill>
                  <a:prstClr val="black"/>
                </a:solidFill>
              </a:rPr>
              <a:t>介護予防・日常生活支援総合事業</a:t>
            </a:r>
            <a:endParaRPr lang="ja-JP" altLang="en-US" sz="1600" dirty="0">
              <a:solidFill>
                <a:prstClr val="black"/>
              </a:solidFill>
            </a:endParaRPr>
          </a:p>
        </p:txBody>
      </p:sp>
      <p:cxnSp>
        <p:nvCxnSpPr>
          <p:cNvPr id="31" name="直線コネクタ 30"/>
          <p:cNvCxnSpPr/>
          <p:nvPr/>
        </p:nvCxnSpPr>
        <p:spPr>
          <a:xfrm>
            <a:off x="9080590" y="1762764"/>
            <a:ext cx="43204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7" name="直線コネクタ 36"/>
          <p:cNvCxnSpPr>
            <a:stCxn id="23" idx="3"/>
          </p:cNvCxnSpPr>
          <p:nvPr/>
        </p:nvCxnSpPr>
        <p:spPr>
          <a:xfrm>
            <a:off x="9081011" y="6307652"/>
            <a:ext cx="41346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2590445" y="6470214"/>
            <a:ext cx="6670694" cy="415498"/>
          </a:xfrm>
          <a:prstGeom prst="rect">
            <a:avLst/>
          </a:prstGeom>
          <a:noFill/>
        </p:spPr>
        <p:txBody>
          <a:bodyPr wrap="square" rtlCol="0">
            <a:spAutoFit/>
          </a:bodyPr>
          <a:lstStyle/>
          <a:p>
            <a:pPr fontAlgn="base">
              <a:spcBef>
                <a:spcPct val="0"/>
              </a:spcBef>
              <a:spcAft>
                <a:spcPct val="0"/>
              </a:spcAft>
            </a:pPr>
            <a:r>
              <a:rPr lang="en-US" altLang="ja-JP" sz="1050" dirty="0" smtClean="0">
                <a:solidFill>
                  <a:prstClr val="black"/>
                </a:solidFill>
                <a:latin typeface="Arial" pitchFamily="34" charset="0"/>
              </a:rPr>
              <a:t>※</a:t>
            </a:r>
            <a:r>
              <a:rPr lang="ja-JP" altLang="ja-JP" sz="1050" dirty="0" smtClean="0">
                <a:solidFill>
                  <a:prstClr val="black"/>
                </a:solidFill>
                <a:latin typeface="Arial" pitchFamily="34" charset="0"/>
              </a:rPr>
              <a:t>従来</a:t>
            </a:r>
            <a:r>
              <a:rPr lang="ja-JP" altLang="ja-JP" sz="1050" dirty="0">
                <a:solidFill>
                  <a:prstClr val="black"/>
                </a:solidFill>
                <a:latin typeface="Arial" pitchFamily="34" charset="0"/>
              </a:rPr>
              <a:t>、二次予防事業で実施していた運動器の機能向上プログラム、口腔機能の向上プログラムなど</a:t>
            </a:r>
            <a:r>
              <a:rPr lang="ja-JP" altLang="ja-JP" sz="1050" dirty="0" smtClean="0">
                <a:solidFill>
                  <a:prstClr val="black"/>
                </a:solidFill>
                <a:latin typeface="Arial" pitchFamily="34" charset="0"/>
              </a:rPr>
              <a:t>に</a:t>
            </a:r>
            <a:r>
              <a:rPr lang="ja-JP" altLang="en-US" sz="1050" dirty="0">
                <a:solidFill>
                  <a:prstClr val="black"/>
                </a:solidFill>
                <a:latin typeface="Arial" pitchFamily="34" charset="0"/>
              </a:rPr>
              <a:t>相当</a:t>
            </a:r>
            <a:r>
              <a:rPr lang="ja-JP" altLang="en-US" sz="1050" dirty="0" smtClean="0">
                <a:solidFill>
                  <a:prstClr val="black"/>
                </a:solidFill>
                <a:latin typeface="Arial" pitchFamily="34" charset="0"/>
              </a:rPr>
              <a:t>する</a:t>
            </a:r>
            <a:endParaRPr lang="en-US" altLang="ja-JP" sz="1050" dirty="0" smtClean="0">
              <a:solidFill>
                <a:prstClr val="black"/>
              </a:solidFill>
              <a:latin typeface="Arial" pitchFamily="34" charset="0"/>
            </a:endParaRPr>
          </a:p>
          <a:p>
            <a:pPr fontAlgn="base">
              <a:spcBef>
                <a:spcPct val="0"/>
              </a:spcBef>
              <a:spcAft>
                <a:spcPct val="0"/>
              </a:spcAft>
            </a:pPr>
            <a:r>
              <a:rPr lang="ja-JP" altLang="en-US" sz="1050" dirty="0">
                <a:solidFill>
                  <a:prstClr val="black"/>
                </a:solidFill>
                <a:latin typeface="Arial" pitchFamily="34" charset="0"/>
              </a:rPr>
              <a:t>　</a:t>
            </a:r>
            <a:r>
              <a:rPr lang="ja-JP" altLang="en-US" sz="1050" dirty="0" smtClean="0">
                <a:solidFill>
                  <a:prstClr val="black"/>
                </a:solidFill>
                <a:latin typeface="Arial" pitchFamily="34" charset="0"/>
              </a:rPr>
              <a:t>　介護予防に</a:t>
            </a:r>
            <a:r>
              <a:rPr lang="ja-JP" altLang="ja-JP" sz="1050" dirty="0" smtClean="0">
                <a:solidFill>
                  <a:prstClr val="black"/>
                </a:solidFill>
                <a:latin typeface="Arial" pitchFamily="34" charset="0"/>
              </a:rPr>
              <a:t>ついて</a:t>
            </a:r>
            <a:r>
              <a:rPr lang="ja-JP" altLang="ja-JP" sz="1050" dirty="0">
                <a:solidFill>
                  <a:prstClr val="black"/>
                </a:solidFill>
                <a:latin typeface="Arial" pitchFamily="34" charset="0"/>
              </a:rPr>
              <a:t>は</a:t>
            </a:r>
            <a:r>
              <a:rPr lang="ja-JP" altLang="ja-JP" sz="1050" dirty="0" smtClean="0">
                <a:solidFill>
                  <a:prstClr val="black"/>
                </a:solidFill>
                <a:latin typeface="Arial" pitchFamily="34" charset="0"/>
              </a:rPr>
              <a:t>、</a:t>
            </a:r>
            <a:r>
              <a:rPr lang="ja-JP" altLang="en-US" sz="1050" dirty="0" smtClean="0">
                <a:solidFill>
                  <a:prstClr val="black"/>
                </a:solidFill>
                <a:latin typeface="Arial" pitchFamily="34" charset="0"/>
              </a:rPr>
              <a:t> </a:t>
            </a:r>
            <a:r>
              <a:rPr lang="ja-JP" altLang="ja-JP" sz="1050" dirty="0" smtClean="0">
                <a:solidFill>
                  <a:prstClr val="black"/>
                </a:solidFill>
                <a:latin typeface="Arial" pitchFamily="34" charset="0"/>
              </a:rPr>
              <a:t>介護</a:t>
            </a:r>
            <a:r>
              <a:rPr lang="ja-JP" altLang="ja-JP" sz="1050" dirty="0">
                <a:solidFill>
                  <a:prstClr val="black"/>
                </a:solidFill>
                <a:latin typeface="Arial" pitchFamily="34" charset="0"/>
              </a:rPr>
              <a:t>予防・生活支援サービス事業として介護予防ケアマネジメントに基づき実施</a:t>
            </a:r>
            <a:endParaRPr lang="ja-JP" altLang="en-US" sz="1050" dirty="0">
              <a:solidFill>
                <a:prstClr val="black"/>
              </a:solidFill>
              <a:latin typeface="Arial" pitchFamily="34" charset="0"/>
            </a:endParaRPr>
          </a:p>
        </p:txBody>
      </p:sp>
      <p:sp>
        <p:nvSpPr>
          <p:cNvPr id="30" name="正方形/長方形 29"/>
          <p:cNvSpPr/>
          <p:nvPr/>
        </p:nvSpPr>
        <p:spPr>
          <a:xfrm>
            <a:off x="5048142" y="2000661"/>
            <a:ext cx="4284001" cy="4068000"/>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fontAlgn="base">
              <a:spcAft>
                <a:spcPct val="0"/>
              </a:spcAft>
            </a:pPr>
            <a:r>
              <a:rPr lang="ja-JP" altLang="en-US" sz="1400" dirty="0" smtClean="0">
                <a:solidFill>
                  <a:prstClr val="black"/>
                </a:solidFill>
              </a:rPr>
              <a:t>・</a:t>
            </a:r>
            <a:r>
              <a:rPr lang="ja-JP" altLang="en-US" sz="1400" b="1" dirty="0" smtClean="0">
                <a:solidFill>
                  <a:prstClr val="black"/>
                </a:solidFill>
              </a:rPr>
              <a:t>介護予防把握事業</a:t>
            </a:r>
            <a:endParaRPr lang="en-US" altLang="ja-JP" sz="1400" b="1" dirty="0">
              <a:solidFill>
                <a:prstClr val="black"/>
              </a:solidFill>
            </a:endParaRPr>
          </a:p>
          <a:p>
            <a:pPr marL="180000" fontAlgn="base">
              <a:spcAft>
                <a:spcPct val="0"/>
              </a:spcAft>
            </a:pPr>
            <a:r>
              <a:rPr lang="ja-JP" altLang="en-US" sz="1200" dirty="0" smtClean="0">
                <a:solidFill>
                  <a:prstClr val="black"/>
                </a:solidFill>
              </a:rPr>
              <a:t>地域の実情に応じて収集した情報等の活用により、閉じこもり等の何らかの支援を要する者を把握し、介護予防活動へつなげる。</a:t>
            </a:r>
            <a:endParaRPr lang="en-US" altLang="ja-JP" sz="1200" dirty="0" smtClean="0">
              <a:solidFill>
                <a:prstClr val="black"/>
              </a:solidFill>
            </a:endParaRPr>
          </a:p>
          <a:p>
            <a:pPr marL="180000" fontAlgn="base">
              <a:spcAft>
                <a:spcPct val="0"/>
              </a:spcAft>
            </a:pPr>
            <a:endParaRPr lang="en-US" altLang="ja-JP" sz="1400" dirty="0">
              <a:solidFill>
                <a:prstClr val="black"/>
              </a:solidFill>
            </a:endParaRPr>
          </a:p>
          <a:p>
            <a:pPr fontAlgn="base">
              <a:spcAft>
                <a:spcPct val="0"/>
              </a:spcAft>
            </a:pPr>
            <a:r>
              <a:rPr lang="ja-JP" altLang="en-US" sz="1400" dirty="0" smtClean="0">
                <a:solidFill>
                  <a:prstClr val="black"/>
                </a:solidFill>
              </a:rPr>
              <a:t>・ </a:t>
            </a:r>
            <a:r>
              <a:rPr lang="ja-JP" altLang="en-US" sz="1400" b="1" dirty="0">
                <a:solidFill>
                  <a:prstClr val="black"/>
                </a:solidFill>
              </a:rPr>
              <a:t>介護予防普及啓発</a:t>
            </a:r>
            <a:r>
              <a:rPr lang="ja-JP" altLang="en-US" sz="1400" b="1" dirty="0" smtClean="0">
                <a:solidFill>
                  <a:prstClr val="black"/>
                </a:solidFill>
              </a:rPr>
              <a:t>事業</a:t>
            </a:r>
            <a:endParaRPr lang="en-US" altLang="ja-JP" sz="1400" b="1" dirty="0" smtClean="0">
              <a:solidFill>
                <a:prstClr val="black"/>
              </a:solidFill>
            </a:endParaRPr>
          </a:p>
          <a:p>
            <a:pPr marL="180000" fontAlgn="base">
              <a:spcAft>
                <a:spcPct val="0"/>
              </a:spcAft>
            </a:pPr>
            <a:r>
              <a:rPr lang="ja-JP" altLang="en-US" sz="1200" dirty="0">
                <a:solidFill>
                  <a:prstClr val="black"/>
                </a:solidFill>
              </a:rPr>
              <a:t>介護</a:t>
            </a:r>
            <a:r>
              <a:rPr lang="ja-JP" altLang="en-US" sz="1200" dirty="0" smtClean="0">
                <a:solidFill>
                  <a:prstClr val="black"/>
                </a:solidFill>
              </a:rPr>
              <a:t>予防活動の普及・啓発を行う。</a:t>
            </a:r>
            <a:endParaRPr lang="en-US" altLang="ja-JP" sz="1200" dirty="0" smtClean="0">
              <a:solidFill>
                <a:prstClr val="black"/>
              </a:solidFill>
            </a:endParaRPr>
          </a:p>
          <a:p>
            <a:pPr marL="180000" fontAlgn="base">
              <a:spcAft>
                <a:spcPct val="0"/>
              </a:spcAft>
            </a:pPr>
            <a:endParaRPr lang="en-US" altLang="ja-JP" sz="1400" dirty="0" smtClean="0">
              <a:solidFill>
                <a:prstClr val="black"/>
              </a:solidFill>
            </a:endParaRPr>
          </a:p>
          <a:p>
            <a:pPr fontAlgn="base">
              <a:spcAft>
                <a:spcPct val="0"/>
              </a:spcAft>
            </a:pPr>
            <a:r>
              <a:rPr lang="ja-JP" altLang="en-US" sz="1400" dirty="0" smtClean="0">
                <a:solidFill>
                  <a:prstClr val="black"/>
                </a:solidFill>
              </a:rPr>
              <a:t>・ </a:t>
            </a:r>
            <a:r>
              <a:rPr lang="ja-JP" altLang="en-US" sz="1400" b="1" dirty="0">
                <a:solidFill>
                  <a:prstClr val="black"/>
                </a:solidFill>
              </a:rPr>
              <a:t>地域介護予防活動支援</a:t>
            </a:r>
            <a:r>
              <a:rPr lang="ja-JP" altLang="en-US" sz="1400" b="1" dirty="0" smtClean="0">
                <a:solidFill>
                  <a:prstClr val="black"/>
                </a:solidFill>
              </a:rPr>
              <a:t>事業</a:t>
            </a:r>
            <a:endParaRPr lang="en-US" altLang="ja-JP" sz="1400" b="1" dirty="0" smtClean="0">
              <a:solidFill>
                <a:prstClr val="black"/>
              </a:solidFill>
            </a:endParaRPr>
          </a:p>
          <a:p>
            <a:pPr marL="180000" fontAlgn="base">
              <a:spcAft>
                <a:spcPct val="0"/>
              </a:spcAft>
            </a:pPr>
            <a:r>
              <a:rPr lang="ja-JP" altLang="en-US" sz="1200" dirty="0" smtClean="0">
                <a:solidFill>
                  <a:prstClr val="black"/>
                </a:solidFill>
              </a:rPr>
              <a:t>地域</a:t>
            </a:r>
            <a:r>
              <a:rPr lang="ja-JP" altLang="en-US" sz="1200" dirty="0">
                <a:solidFill>
                  <a:prstClr val="black"/>
                </a:solidFill>
              </a:rPr>
              <a:t>に</a:t>
            </a:r>
            <a:r>
              <a:rPr lang="ja-JP" altLang="en-US" sz="1200" dirty="0" smtClean="0">
                <a:solidFill>
                  <a:prstClr val="black"/>
                </a:solidFill>
              </a:rPr>
              <a:t>おける住民主体の介護予防活動の育成・支援を行う。</a:t>
            </a:r>
            <a:endParaRPr lang="en-US" altLang="ja-JP" sz="1200" dirty="0" smtClean="0">
              <a:solidFill>
                <a:prstClr val="black"/>
              </a:solidFill>
            </a:endParaRPr>
          </a:p>
          <a:p>
            <a:pPr marL="180000" fontAlgn="base">
              <a:spcAft>
                <a:spcPct val="0"/>
              </a:spcAft>
            </a:pPr>
            <a:endParaRPr lang="en-US" altLang="ja-JP" sz="1400" dirty="0">
              <a:solidFill>
                <a:prstClr val="black"/>
              </a:solidFill>
            </a:endParaRPr>
          </a:p>
          <a:p>
            <a:pPr fontAlgn="base">
              <a:spcAft>
                <a:spcPct val="0"/>
              </a:spcAft>
            </a:pPr>
            <a:r>
              <a:rPr lang="ja-JP" altLang="en-US" sz="1400" dirty="0" smtClean="0">
                <a:solidFill>
                  <a:prstClr val="black"/>
                </a:solidFill>
              </a:rPr>
              <a:t>・ </a:t>
            </a:r>
            <a:r>
              <a:rPr lang="ja-JP" altLang="en-US" sz="1400" b="1" dirty="0" smtClean="0">
                <a:solidFill>
                  <a:prstClr val="black"/>
                </a:solidFill>
              </a:rPr>
              <a:t>一般介護</a:t>
            </a:r>
            <a:r>
              <a:rPr lang="ja-JP" altLang="en-US" sz="1400" b="1" dirty="0">
                <a:solidFill>
                  <a:prstClr val="black"/>
                </a:solidFill>
              </a:rPr>
              <a:t>予防事業評価</a:t>
            </a:r>
            <a:r>
              <a:rPr lang="ja-JP" altLang="en-US" sz="1400" b="1" dirty="0" smtClean="0">
                <a:solidFill>
                  <a:prstClr val="black"/>
                </a:solidFill>
              </a:rPr>
              <a:t>事業</a:t>
            </a:r>
            <a:endParaRPr lang="en-US" altLang="ja-JP" sz="1400" b="1" dirty="0" smtClean="0">
              <a:solidFill>
                <a:prstClr val="black"/>
              </a:solidFill>
            </a:endParaRPr>
          </a:p>
          <a:p>
            <a:pPr marL="180000" fontAlgn="base">
              <a:spcAft>
                <a:spcPct val="0"/>
              </a:spcAft>
            </a:pPr>
            <a:r>
              <a:rPr lang="ja-JP" altLang="en-US" sz="1200" dirty="0">
                <a:solidFill>
                  <a:prstClr val="black"/>
                </a:solidFill>
              </a:rPr>
              <a:t>介護</a:t>
            </a:r>
            <a:r>
              <a:rPr lang="ja-JP" altLang="en-US" sz="1200" dirty="0" smtClean="0">
                <a:solidFill>
                  <a:prstClr val="black"/>
                </a:solidFill>
              </a:rPr>
              <a:t>保険事業計画に定める目標値の達成状況等の検証を行い、一般介護予防事業の事業評価を行う。</a:t>
            </a:r>
            <a:endParaRPr lang="en-US" altLang="ja-JP" sz="1200" dirty="0" smtClean="0">
              <a:solidFill>
                <a:prstClr val="black"/>
              </a:solidFill>
            </a:endParaRPr>
          </a:p>
          <a:p>
            <a:pPr fontAlgn="base">
              <a:spcAft>
                <a:spcPct val="0"/>
              </a:spcAft>
            </a:pPr>
            <a:endParaRPr lang="en-US" altLang="ja-JP" sz="1400" dirty="0" smtClean="0">
              <a:solidFill>
                <a:prstClr val="black"/>
              </a:solidFill>
            </a:endParaRPr>
          </a:p>
          <a:p>
            <a:pPr fontAlgn="base">
              <a:spcAft>
                <a:spcPct val="0"/>
              </a:spcAft>
            </a:pPr>
            <a:endParaRPr lang="en-US" altLang="ja-JP" sz="1200" dirty="0">
              <a:solidFill>
                <a:prstClr val="black"/>
              </a:solidFill>
            </a:endParaRPr>
          </a:p>
          <a:p>
            <a:pPr fontAlgn="base">
              <a:spcAft>
                <a:spcPct val="0"/>
              </a:spcAft>
            </a:pPr>
            <a:r>
              <a:rPr lang="ja-JP" altLang="en-US" sz="1400" dirty="0">
                <a:solidFill>
                  <a:prstClr val="black"/>
                </a:solidFill>
              </a:rPr>
              <a:t>・ （新）</a:t>
            </a:r>
            <a:r>
              <a:rPr lang="ja-JP" altLang="en-US" sz="1400" b="1" dirty="0">
                <a:solidFill>
                  <a:prstClr val="black"/>
                </a:solidFill>
              </a:rPr>
              <a:t>地域リハビリテーション活動支援</a:t>
            </a:r>
            <a:r>
              <a:rPr lang="ja-JP" altLang="en-US" sz="1400" b="1" dirty="0" smtClean="0">
                <a:solidFill>
                  <a:prstClr val="black"/>
                </a:solidFill>
              </a:rPr>
              <a:t>事業</a:t>
            </a:r>
            <a:endParaRPr lang="en-US" altLang="ja-JP" sz="1400" b="1" dirty="0" smtClean="0">
              <a:solidFill>
                <a:prstClr val="black"/>
              </a:solidFill>
            </a:endParaRPr>
          </a:p>
          <a:p>
            <a:pPr marL="180000" fontAlgn="base">
              <a:spcAft>
                <a:spcPct val="0"/>
              </a:spcAft>
            </a:pPr>
            <a:r>
              <a:rPr lang="ja-JP" altLang="en-US" sz="1200" dirty="0" smtClean="0">
                <a:solidFill>
                  <a:prstClr val="black"/>
                </a:solidFill>
              </a:rPr>
              <a:t>地域における介護予防の取組を機能強化するために、通所、訪問、地域ケア会議、サービス担当者会議、住民運営の通いの場等へのリハビリテーション専門職等の関与を促進する。</a:t>
            </a:r>
            <a:endParaRPr lang="en-US" altLang="ja-JP" sz="12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p:txBody>
      </p:sp>
      <p:sp>
        <p:nvSpPr>
          <p:cNvPr id="34" name="正方形/長方形 33"/>
          <p:cNvSpPr/>
          <p:nvPr/>
        </p:nvSpPr>
        <p:spPr bwMode="auto">
          <a:xfrm>
            <a:off x="281615" y="0"/>
            <a:ext cx="1503033" cy="508220"/>
          </a:xfrm>
          <a:prstGeom prst="rect">
            <a:avLst/>
          </a:prstGeom>
          <a:ln>
            <a:headEnd/>
            <a:tailEnd/>
          </a:ln>
        </p:spPr>
        <p:style>
          <a:lnRef idx="2">
            <a:schemeClr val="dk1"/>
          </a:lnRef>
          <a:fillRef idx="1">
            <a:schemeClr val="lt1"/>
          </a:fillRef>
          <a:effectRef idx="0">
            <a:schemeClr val="dk1"/>
          </a:effectRef>
          <a:fontRef idx="minor">
            <a:schemeClr val="dk1"/>
          </a:fontRef>
        </p:style>
        <p:txBody>
          <a:bodyPr lIns="72000" rIns="72000" rtlCol="0" anchor="ctr"/>
          <a:lstStyle/>
          <a:p>
            <a:pPr algn="ctr"/>
            <a:r>
              <a:rPr lang="ja-JP" altLang="en-US" sz="1400" dirty="0" smtClean="0"/>
              <a:t>第６　</a:t>
            </a:r>
            <a:r>
              <a:rPr lang="ja-JP" altLang="en-US" sz="1400" dirty="0" smtClean="0">
                <a:solidFill>
                  <a:schemeClr val="tx1"/>
                </a:solidFill>
              </a:rPr>
              <a:t>総合</a:t>
            </a:r>
            <a:r>
              <a:rPr lang="ja-JP" altLang="en-US" sz="1400" dirty="0">
                <a:solidFill>
                  <a:schemeClr val="tx1"/>
                </a:solidFill>
              </a:rPr>
              <a:t>事業の制度的な枠組み</a:t>
            </a:r>
          </a:p>
        </p:txBody>
      </p:sp>
      <p:sp>
        <p:nvSpPr>
          <p:cNvPr id="40"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25</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29" name="正方形/長方形 28"/>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30</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3597109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906000" cy="536367"/>
          </a:xfrm>
          <a:prstGeom prst="rect">
            <a:avLst/>
          </a:prstGeom>
          <a:ln/>
        </p:spPr>
        <p:style>
          <a:lnRef idx="1">
            <a:schemeClr val="accent1"/>
          </a:lnRef>
          <a:fillRef idx="2">
            <a:schemeClr val="accent1"/>
          </a:fillRef>
          <a:effectRef idx="1">
            <a:schemeClr val="accent1"/>
          </a:effectRef>
          <a:fontRef idx="minor">
            <a:schemeClr val="dk1"/>
          </a:fontRef>
        </p:style>
        <p:txBody>
          <a:bodyPr lIns="91357" tIns="45680" rIns="91357" bIns="45680" rtlCol="0" anchor="ctr"/>
          <a:lstStyle/>
          <a:p>
            <a:pPr algn="ctr"/>
            <a:r>
              <a:rPr lang="en-US" altLang="ja-JP" sz="2600" dirty="0">
                <a:solidFill>
                  <a:prstClr val="black"/>
                </a:solidFill>
                <a:latin typeface="+mj-ea"/>
                <a:ea typeface="+mj-ea"/>
              </a:rPr>
              <a:t>【</a:t>
            </a:r>
            <a:r>
              <a:rPr lang="ja-JP" altLang="en-US" sz="2600" dirty="0">
                <a:solidFill>
                  <a:prstClr val="black"/>
                </a:solidFill>
                <a:latin typeface="+mj-ea"/>
                <a:ea typeface="+mj-ea"/>
              </a:rPr>
              <a:t>参考</a:t>
            </a:r>
            <a:r>
              <a:rPr lang="en-US" altLang="ja-JP" sz="2600" dirty="0">
                <a:solidFill>
                  <a:prstClr val="black"/>
                </a:solidFill>
                <a:latin typeface="+mj-ea"/>
                <a:ea typeface="+mj-ea"/>
              </a:rPr>
              <a:t>】</a:t>
            </a:r>
            <a:r>
              <a:rPr lang="ja-JP" altLang="en-US" sz="2600" dirty="0" smtClean="0">
                <a:solidFill>
                  <a:prstClr val="black"/>
                </a:solidFill>
                <a:latin typeface="+mj-ea"/>
                <a:ea typeface="+mj-ea"/>
              </a:rPr>
              <a:t>総合事業への指定事業者制度の導入</a:t>
            </a:r>
            <a:endParaRPr lang="ja-JP" altLang="en-US" sz="2600" dirty="0">
              <a:solidFill>
                <a:prstClr val="black"/>
              </a:solidFill>
              <a:latin typeface="+mj-ea"/>
              <a:ea typeface="+mj-ea"/>
            </a:endParaRPr>
          </a:p>
        </p:txBody>
      </p:sp>
      <p:sp>
        <p:nvSpPr>
          <p:cNvPr id="7" name="正方形/長方形 6"/>
          <p:cNvSpPr/>
          <p:nvPr/>
        </p:nvSpPr>
        <p:spPr>
          <a:xfrm>
            <a:off x="353559" y="3196737"/>
            <a:ext cx="2971946" cy="1455908"/>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lang="ja-JP" altLang="en-US" sz="1600" dirty="0" smtClean="0">
                <a:solidFill>
                  <a:prstClr val="black"/>
                </a:solidFill>
              </a:rPr>
              <a:t>・指定介護予防事業者</a:t>
            </a:r>
            <a:endParaRPr lang="en-US" altLang="ja-JP" sz="1600" dirty="0" smtClean="0">
              <a:solidFill>
                <a:prstClr val="black"/>
              </a:solidFill>
            </a:endParaRPr>
          </a:p>
          <a:p>
            <a:pPr defTabSz="914400"/>
            <a:r>
              <a:rPr lang="ja-JP" altLang="en-US" sz="1600" dirty="0" smtClean="0">
                <a:solidFill>
                  <a:prstClr val="black"/>
                </a:solidFill>
              </a:rPr>
              <a:t>　（都道府県が指定）</a:t>
            </a:r>
            <a:endParaRPr lang="en-US" altLang="ja-JP" sz="1600" dirty="0" smtClean="0">
              <a:solidFill>
                <a:prstClr val="black"/>
              </a:solidFill>
            </a:endParaRPr>
          </a:p>
          <a:p>
            <a:pPr defTabSz="914400">
              <a:spcBef>
                <a:spcPts val="600"/>
              </a:spcBef>
            </a:pPr>
            <a:r>
              <a:rPr lang="ja-JP" altLang="en-US" sz="1600" dirty="0" smtClean="0">
                <a:solidFill>
                  <a:prstClr val="black"/>
                </a:solidFill>
              </a:rPr>
              <a:t>・介護報酬（全国一律）</a:t>
            </a:r>
            <a:endParaRPr lang="en-US" altLang="ja-JP" sz="1600" dirty="0" smtClean="0">
              <a:solidFill>
                <a:prstClr val="black"/>
              </a:solidFill>
            </a:endParaRPr>
          </a:p>
          <a:p>
            <a:pPr defTabSz="914400">
              <a:spcBef>
                <a:spcPts val="600"/>
              </a:spcBef>
            </a:pPr>
            <a:r>
              <a:rPr lang="ja-JP" altLang="en-US" sz="1600" dirty="0" smtClean="0">
                <a:solidFill>
                  <a:prstClr val="black"/>
                </a:solidFill>
              </a:rPr>
              <a:t>・国保連に審査・支払いを委託</a:t>
            </a:r>
            <a:endParaRPr lang="en-US" altLang="ja-JP" sz="1600" dirty="0" smtClean="0">
              <a:solidFill>
                <a:prstClr val="black"/>
              </a:solidFill>
            </a:endParaRPr>
          </a:p>
        </p:txBody>
      </p:sp>
      <p:sp>
        <p:nvSpPr>
          <p:cNvPr id="8" name="テキスト ボックス 7"/>
          <p:cNvSpPr txBox="1"/>
          <p:nvPr/>
        </p:nvSpPr>
        <p:spPr>
          <a:xfrm>
            <a:off x="516094" y="2547278"/>
            <a:ext cx="2646878" cy="338554"/>
          </a:xfrm>
          <a:prstGeom prst="rect">
            <a:avLst/>
          </a:prstGeom>
          <a:noFill/>
        </p:spPr>
        <p:txBody>
          <a:bodyPr wrap="none" rtlCol="0">
            <a:spAutoFit/>
          </a:bodyPr>
          <a:lstStyle/>
          <a:p>
            <a:pPr defTabSz="914400"/>
            <a:r>
              <a:rPr lang="ja-JP" altLang="en-US" sz="1600" dirty="0" smtClean="0">
                <a:solidFill>
                  <a:prstClr val="black"/>
                </a:solidFill>
              </a:rPr>
              <a:t>＜介護予防給付の仕組み＞</a:t>
            </a:r>
            <a:endParaRPr lang="ja-JP" altLang="en-US" sz="1600" dirty="0">
              <a:solidFill>
                <a:prstClr val="black"/>
              </a:solidFill>
            </a:endParaRPr>
          </a:p>
        </p:txBody>
      </p:sp>
      <p:sp>
        <p:nvSpPr>
          <p:cNvPr id="9" name="テキスト ボックス 8"/>
          <p:cNvSpPr txBox="1"/>
          <p:nvPr/>
        </p:nvSpPr>
        <p:spPr>
          <a:xfrm>
            <a:off x="5985573" y="2526254"/>
            <a:ext cx="2792752" cy="338554"/>
          </a:xfrm>
          <a:prstGeom prst="rect">
            <a:avLst/>
          </a:prstGeom>
          <a:noFill/>
        </p:spPr>
        <p:txBody>
          <a:bodyPr wrap="none" rtlCol="0">
            <a:spAutoFit/>
          </a:bodyPr>
          <a:lstStyle/>
          <a:p>
            <a:pPr defTabSz="914400"/>
            <a:r>
              <a:rPr lang="ja-JP" altLang="en-US" sz="1600" dirty="0" smtClean="0">
                <a:solidFill>
                  <a:prstClr val="black"/>
                </a:solidFill>
              </a:rPr>
              <a:t>＜新しい総合事業の仕組み＞</a:t>
            </a:r>
            <a:endParaRPr lang="ja-JP" altLang="en-US" sz="1600" dirty="0">
              <a:solidFill>
                <a:prstClr val="black"/>
              </a:solidFill>
            </a:endParaRPr>
          </a:p>
        </p:txBody>
      </p:sp>
      <p:sp>
        <p:nvSpPr>
          <p:cNvPr id="10" name="正方形/長方形 9"/>
          <p:cNvSpPr/>
          <p:nvPr/>
        </p:nvSpPr>
        <p:spPr>
          <a:xfrm>
            <a:off x="5347860" y="3203362"/>
            <a:ext cx="4275344" cy="1456424"/>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lang="ja-JP" altLang="en-US" sz="1600" dirty="0" smtClean="0">
                <a:solidFill>
                  <a:prstClr val="black"/>
                </a:solidFill>
              </a:rPr>
              <a:t>・指定事業者　（市町村が指定）</a:t>
            </a:r>
            <a:endParaRPr lang="en-US" altLang="ja-JP" sz="1600" dirty="0" smtClean="0">
              <a:solidFill>
                <a:prstClr val="black"/>
              </a:solidFill>
            </a:endParaRPr>
          </a:p>
          <a:p>
            <a:pPr defTabSz="914400">
              <a:spcBef>
                <a:spcPts val="600"/>
              </a:spcBef>
            </a:pPr>
            <a:r>
              <a:rPr lang="ja-JP" altLang="en-US" sz="1600" dirty="0" smtClean="0">
                <a:solidFill>
                  <a:prstClr val="black"/>
                </a:solidFill>
              </a:rPr>
              <a:t>・単価は市町村が独自に設定</a:t>
            </a:r>
            <a:endParaRPr lang="en-US" altLang="ja-JP" sz="1600" dirty="0" smtClean="0">
              <a:solidFill>
                <a:prstClr val="black"/>
              </a:solidFill>
            </a:endParaRPr>
          </a:p>
          <a:p>
            <a:pPr defTabSz="914400">
              <a:spcBef>
                <a:spcPts val="600"/>
              </a:spcBef>
            </a:pPr>
            <a:r>
              <a:rPr lang="ja-JP" altLang="en-US" sz="1600" dirty="0" smtClean="0">
                <a:solidFill>
                  <a:prstClr val="black"/>
                </a:solidFill>
              </a:rPr>
              <a:t>・国保連に審査・支払いの委託が可能</a:t>
            </a:r>
            <a:endParaRPr lang="en-US" altLang="ja-JP" sz="1600" dirty="0" smtClean="0">
              <a:solidFill>
                <a:prstClr val="black"/>
              </a:solidFill>
            </a:endParaRPr>
          </a:p>
        </p:txBody>
      </p:sp>
      <p:sp>
        <p:nvSpPr>
          <p:cNvPr id="11" name="テキスト ボックス 10"/>
          <p:cNvSpPr txBox="1"/>
          <p:nvPr/>
        </p:nvSpPr>
        <p:spPr>
          <a:xfrm>
            <a:off x="5198222" y="2864808"/>
            <a:ext cx="4379725" cy="338554"/>
          </a:xfrm>
          <a:prstGeom prst="rect">
            <a:avLst/>
          </a:prstGeom>
          <a:noFill/>
        </p:spPr>
        <p:txBody>
          <a:bodyPr wrap="none" rtlCol="0">
            <a:spAutoFit/>
          </a:bodyPr>
          <a:lstStyle/>
          <a:p>
            <a:pPr defTabSz="914400"/>
            <a:r>
              <a:rPr lang="ja-JP" altLang="en-US" sz="1600" dirty="0" smtClean="0">
                <a:solidFill>
                  <a:prstClr val="black"/>
                </a:solidFill>
              </a:rPr>
              <a:t>①指定事業者による方法（給付の仕組みと同様）</a:t>
            </a:r>
            <a:endParaRPr lang="ja-JP" altLang="en-US" sz="1600" dirty="0">
              <a:solidFill>
                <a:prstClr val="black"/>
              </a:solidFill>
            </a:endParaRPr>
          </a:p>
        </p:txBody>
      </p:sp>
      <p:sp>
        <p:nvSpPr>
          <p:cNvPr id="12" name="テキスト ボックス 11"/>
          <p:cNvSpPr txBox="1"/>
          <p:nvPr/>
        </p:nvSpPr>
        <p:spPr>
          <a:xfrm>
            <a:off x="5207212" y="4721369"/>
            <a:ext cx="1604927" cy="338554"/>
          </a:xfrm>
          <a:prstGeom prst="rect">
            <a:avLst/>
          </a:prstGeom>
          <a:noFill/>
        </p:spPr>
        <p:txBody>
          <a:bodyPr wrap="none" rtlCol="0">
            <a:spAutoFit/>
          </a:bodyPr>
          <a:lstStyle/>
          <a:p>
            <a:pPr defTabSz="914400"/>
            <a:r>
              <a:rPr lang="ja-JP" altLang="en-US" sz="1600" dirty="0" smtClean="0">
                <a:solidFill>
                  <a:prstClr val="black"/>
                </a:solidFill>
              </a:rPr>
              <a:t>②その他の方法</a:t>
            </a:r>
            <a:endParaRPr lang="ja-JP" altLang="en-US" sz="1600" dirty="0">
              <a:solidFill>
                <a:prstClr val="black"/>
              </a:solidFill>
            </a:endParaRPr>
          </a:p>
        </p:txBody>
      </p:sp>
      <p:sp>
        <p:nvSpPr>
          <p:cNvPr id="13" name="正方形/長方形 12"/>
          <p:cNvSpPr/>
          <p:nvPr/>
        </p:nvSpPr>
        <p:spPr>
          <a:xfrm>
            <a:off x="5347863" y="5059923"/>
            <a:ext cx="4275345" cy="1560560"/>
          </a:xfrm>
          <a:prstGeom prst="rect">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lang="ja-JP" altLang="en-US" sz="1600" dirty="0" smtClean="0">
                <a:solidFill>
                  <a:prstClr val="black"/>
                </a:solidFill>
              </a:rPr>
              <a:t>・</a:t>
            </a:r>
            <a:r>
              <a:rPr lang="ja-JP" altLang="en-US" sz="1600" dirty="0">
                <a:solidFill>
                  <a:prstClr val="black"/>
                </a:solidFill>
              </a:rPr>
              <a:t>事業者への</a:t>
            </a:r>
            <a:r>
              <a:rPr lang="ja-JP" altLang="en-US" sz="1600" dirty="0" smtClean="0">
                <a:solidFill>
                  <a:prstClr val="black"/>
                </a:solidFill>
              </a:rPr>
              <a:t>委託、</a:t>
            </a:r>
            <a:r>
              <a:rPr lang="ja-JP" altLang="en-US" sz="1600" dirty="0">
                <a:solidFill>
                  <a:prstClr val="black"/>
                </a:solidFill>
              </a:rPr>
              <a:t>事</a:t>
            </a:r>
            <a:r>
              <a:rPr lang="ja-JP" altLang="en-US" sz="1600" dirty="0" smtClean="0">
                <a:solidFill>
                  <a:prstClr val="black"/>
                </a:solidFill>
              </a:rPr>
              <a:t>業者への補助、市町村に</a:t>
            </a:r>
            <a:endParaRPr lang="en-US" altLang="ja-JP" sz="1600" dirty="0" smtClean="0">
              <a:solidFill>
                <a:prstClr val="black"/>
              </a:solidFill>
            </a:endParaRPr>
          </a:p>
          <a:p>
            <a:pPr defTabSz="914400"/>
            <a:r>
              <a:rPr lang="ja-JP" altLang="en-US" sz="1600" dirty="0" smtClean="0">
                <a:solidFill>
                  <a:prstClr val="black"/>
                </a:solidFill>
              </a:rPr>
              <a:t>　よる直接実施</a:t>
            </a:r>
            <a:endParaRPr lang="en-US" altLang="ja-JP" sz="1600" dirty="0" smtClean="0">
              <a:solidFill>
                <a:prstClr val="black"/>
              </a:solidFill>
            </a:endParaRPr>
          </a:p>
          <a:p>
            <a:pPr defTabSz="914400">
              <a:spcBef>
                <a:spcPts val="600"/>
              </a:spcBef>
            </a:pPr>
            <a:r>
              <a:rPr lang="ja-JP" altLang="en-US" sz="1600" dirty="0" smtClean="0">
                <a:solidFill>
                  <a:prstClr val="black"/>
                </a:solidFill>
              </a:rPr>
              <a:t>・委託費等は市町村が独自に設定</a:t>
            </a:r>
            <a:endParaRPr lang="en-US" altLang="ja-JP" sz="1600" dirty="0" smtClean="0">
              <a:solidFill>
                <a:prstClr val="black"/>
              </a:solidFill>
            </a:endParaRPr>
          </a:p>
          <a:p>
            <a:pPr marL="271463" indent="-271463" defTabSz="914400"/>
            <a:r>
              <a:rPr lang="ja-JP" altLang="en-US" sz="1050" dirty="0">
                <a:solidFill>
                  <a:prstClr val="black"/>
                </a:solidFill>
              </a:rPr>
              <a:t>　</a:t>
            </a:r>
            <a:r>
              <a:rPr lang="ja-JP" altLang="en-US" sz="1400" dirty="0" smtClean="0">
                <a:solidFill>
                  <a:prstClr val="black"/>
                </a:solidFill>
              </a:rPr>
              <a:t>　（利用者</a:t>
            </a:r>
            <a:r>
              <a:rPr lang="ja-JP" altLang="en-US" sz="1400" dirty="0">
                <a:solidFill>
                  <a:prstClr val="black"/>
                </a:solidFill>
              </a:rPr>
              <a:t>１</a:t>
            </a:r>
            <a:r>
              <a:rPr lang="ja-JP" altLang="en-US" sz="1400" dirty="0" smtClean="0">
                <a:solidFill>
                  <a:prstClr val="black"/>
                </a:solidFill>
              </a:rPr>
              <a:t>人当たりに要する費用が、国が定める上限単価を上回らないように設定）</a:t>
            </a:r>
            <a:endParaRPr lang="en-US" altLang="ja-JP" sz="1400" dirty="0" smtClean="0">
              <a:solidFill>
                <a:prstClr val="black"/>
              </a:solidFill>
            </a:endParaRPr>
          </a:p>
        </p:txBody>
      </p:sp>
      <p:sp>
        <p:nvSpPr>
          <p:cNvPr id="14" name="正方形/長方形 13"/>
          <p:cNvSpPr/>
          <p:nvPr/>
        </p:nvSpPr>
        <p:spPr>
          <a:xfrm>
            <a:off x="107910" y="696735"/>
            <a:ext cx="9654955" cy="180020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357" tIns="45680" rIns="91357" bIns="45680" rtlCol="0" anchor="t"/>
          <a:lstStyle/>
          <a:p>
            <a:pPr marL="177640" indent="-177640" defTabSz="914400">
              <a:lnSpc>
                <a:spcPts val="1799"/>
              </a:lnSpc>
            </a:pPr>
            <a:r>
              <a:rPr lang="ja-JP" altLang="en-US" sz="1450" dirty="0" smtClean="0">
                <a:solidFill>
                  <a:prstClr val="black"/>
                </a:solidFill>
              </a:rPr>
              <a:t>○　給付</a:t>
            </a:r>
            <a:r>
              <a:rPr lang="ja-JP" altLang="en-US" sz="1450" dirty="0">
                <a:solidFill>
                  <a:prstClr val="black"/>
                </a:solidFill>
              </a:rPr>
              <a:t>から事業への移行により、多様な主体による多様なサービスが可能となり、市町村の事業の実施方法も多様となる</a:t>
            </a:r>
            <a:r>
              <a:rPr lang="ja-JP" altLang="en-US" sz="1450" dirty="0" smtClean="0">
                <a:solidFill>
                  <a:prstClr val="black"/>
                </a:solidFill>
              </a:rPr>
              <a:t>。</a:t>
            </a:r>
            <a:r>
              <a:rPr lang="ja-JP" altLang="en-US" sz="1450" dirty="0">
                <a:solidFill>
                  <a:prstClr val="black"/>
                </a:solidFill>
              </a:rPr>
              <a:t>　</a:t>
            </a:r>
            <a:r>
              <a:rPr lang="ja-JP" altLang="en-US" sz="1450" dirty="0" smtClean="0">
                <a:solidFill>
                  <a:prstClr val="black"/>
                </a:solidFill>
              </a:rPr>
              <a:t>国</a:t>
            </a:r>
            <a:r>
              <a:rPr lang="ja-JP" altLang="en-US" sz="1450" dirty="0">
                <a:solidFill>
                  <a:prstClr val="black"/>
                </a:solidFill>
              </a:rPr>
              <a:t>が介護保険法に基づきガイドライン（指針）を定め、円滑な移行を支援</a:t>
            </a:r>
            <a:r>
              <a:rPr lang="ja-JP" altLang="en-US" sz="1450" dirty="0" smtClean="0">
                <a:solidFill>
                  <a:prstClr val="black"/>
                </a:solidFill>
              </a:rPr>
              <a:t>。</a:t>
            </a:r>
            <a:endParaRPr lang="en-US" altLang="ja-JP" sz="1450" dirty="0" smtClean="0">
              <a:solidFill>
                <a:prstClr val="black"/>
              </a:solidFill>
            </a:endParaRPr>
          </a:p>
          <a:p>
            <a:pPr marL="177640" indent="-177640">
              <a:lnSpc>
                <a:spcPts val="1799"/>
              </a:lnSpc>
              <a:spcBef>
                <a:spcPts val="600"/>
              </a:spcBef>
            </a:pPr>
            <a:r>
              <a:rPr lang="ja-JP" altLang="en-US" sz="1450" dirty="0">
                <a:solidFill>
                  <a:prstClr val="black"/>
                </a:solidFill>
              </a:rPr>
              <a:t>○　市町村の総合事業の実施方法として、事業者への委託等のほか、予防給付と同様の指定事業者制を</a:t>
            </a:r>
            <a:r>
              <a:rPr lang="ja-JP" altLang="en-US" sz="1450" dirty="0" smtClean="0">
                <a:solidFill>
                  <a:prstClr val="black"/>
                </a:solidFill>
              </a:rPr>
              <a:t>導入　　</a:t>
            </a:r>
            <a:endParaRPr lang="en-US" altLang="ja-JP" sz="1450" dirty="0" smtClean="0">
              <a:solidFill>
                <a:prstClr val="black"/>
              </a:solidFill>
            </a:endParaRPr>
          </a:p>
          <a:p>
            <a:pPr marL="177640" indent="-177640" defTabSz="914400">
              <a:lnSpc>
                <a:spcPts val="1799"/>
              </a:lnSpc>
            </a:pPr>
            <a:r>
              <a:rPr lang="en-US" altLang="ja-JP" sz="1450" dirty="0">
                <a:solidFill>
                  <a:prstClr val="black"/>
                </a:solidFill>
              </a:rPr>
              <a:t> </a:t>
            </a:r>
            <a:r>
              <a:rPr lang="en-US" altLang="ja-JP" sz="1450" dirty="0" smtClean="0">
                <a:solidFill>
                  <a:prstClr val="black"/>
                </a:solidFill>
              </a:rPr>
              <a:t>     </a:t>
            </a:r>
            <a:r>
              <a:rPr lang="ja-JP" altLang="en-US" sz="1450" dirty="0" smtClean="0">
                <a:solidFill>
                  <a:prstClr val="black"/>
                </a:solidFill>
              </a:rPr>
              <a:t>　・指定</a:t>
            </a:r>
            <a:r>
              <a:rPr lang="ja-JP" altLang="en-US" sz="1450" dirty="0">
                <a:solidFill>
                  <a:prstClr val="black"/>
                </a:solidFill>
              </a:rPr>
              <a:t>事</a:t>
            </a:r>
            <a:r>
              <a:rPr lang="ja-JP" altLang="en-US" sz="1450" dirty="0" smtClean="0">
                <a:solidFill>
                  <a:prstClr val="black"/>
                </a:solidFill>
              </a:rPr>
              <a:t>業者</a:t>
            </a:r>
            <a:r>
              <a:rPr lang="ja-JP" altLang="en-US" sz="1450" dirty="0">
                <a:solidFill>
                  <a:prstClr val="black"/>
                </a:solidFill>
              </a:rPr>
              <a:t>制</a:t>
            </a:r>
            <a:r>
              <a:rPr lang="ja-JP" altLang="en-US" sz="1450" dirty="0" smtClean="0">
                <a:solidFill>
                  <a:prstClr val="black"/>
                </a:solidFill>
              </a:rPr>
              <a:t>に</a:t>
            </a:r>
            <a:r>
              <a:rPr lang="ja-JP" altLang="en-US" sz="1450" dirty="0">
                <a:solidFill>
                  <a:prstClr val="black"/>
                </a:solidFill>
              </a:rPr>
              <a:t>より、</a:t>
            </a:r>
            <a:r>
              <a:rPr lang="ja-JP" altLang="en-US" sz="1450" dirty="0" smtClean="0">
                <a:solidFill>
                  <a:prstClr val="black"/>
                </a:solidFill>
              </a:rPr>
              <a:t>事</a:t>
            </a:r>
            <a:r>
              <a:rPr lang="ja-JP" altLang="en-US" sz="1450" dirty="0">
                <a:solidFill>
                  <a:prstClr val="black"/>
                </a:solidFill>
              </a:rPr>
              <a:t>業者と市町村の間で毎年度委託契約を締結することが</a:t>
            </a:r>
            <a:r>
              <a:rPr lang="ja-JP" altLang="en-US" sz="1450" dirty="0" smtClean="0">
                <a:solidFill>
                  <a:prstClr val="black"/>
                </a:solidFill>
              </a:rPr>
              <a:t>不要となり、事務負担を軽減</a:t>
            </a:r>
            <a:endParaRPr lang="en-US" altLang="ja-JP" sz="1450" dirty="0">
              <a:solidFill>
                <a:prstClr val="black"/>
              </a:solidFill>
            </a:endParaRPr>
          </a:p>
          <a:p>
            <a:pPr marL="177640" indent="-177640" defTabSz="914400">
              <a:lnSpc>
                <a:spcPts val="1799"/>
              </a:lnSpc>
            </a:pPr>
            <a:r>
              <a:rPr lang="ja-JP" altLang="en-US" sz="1450" dirty="0">
                <a:solidFill>
                  <a:prstClr val="black"/>
                </a:solidFill>
              </a:rPr>
              <a:t>　</a:t>
            </a:r>
            <a:r>
              <a:rPr lang="ja-JP" altLang="en-US" sz="1450" dirty="0" smtClean="0">
                <a:solidFill>
                  <a:prstClr val="black"/>
                </a:solidFill>
              </a:rPr>
              <a:t>　　・施行</a:t>
            </a:r>
            <a:r>
              <a:rPr lang="ja-JP" altLang="en-US" sz="1450" dirty="0">
                <a:solidFill>
                  <a:prstClr val="black"/>
                </a:solidFill>
              </a:rPr>
              <a:t>時には、原則、都道府県が指定している予防給付の</a:t>
            </a:r>
            <a:r>
              <a:rPr lang="ja-JP" altLang="en-US" sz="1450" dirty="0" smtClean="0">
                <a:solidFill>
                  <a:prstClr val="black"/>
                </a:solidFill>
              </a:rPr>
              <a:t>事業者（</a:t>
            </a:r>
            <a:r>
              <a:rPr lang="ja-JP" altLang="en-US" sz="1450" dirty="0">
                <a:solidFill>
                  <a:prstClr val="black"/>
                </a:solidFill>
              </a:rPr>
              <a:t>訪問介護・通所</a:t>
            </a:r>
            <a:r>
              <a:rPr lang="ja-JP" altLang="en-US" sz="1450" dirty="0" smtClean="0">
                <a:solidFill>
                  <a:prstClr val="black"/>
                </a:solidFill>
              </a:rPr>
              <a:t>介護</a:t>
            </a:r>
            <a:r>
              <a:rPr lang="ja-JP" altLang="en-US" sz="1450" dirty="0">
                <a:solidFill>
                  <a:prstClr val="black"/>
                </a:solidFill>
              </a:rPr>
              <a:t>）</a:t>
            </a:r>
            <a:r>
              <a:rPr lang="ja-JP" altLang="en-US" sz="1450" dirty="0" smtClean="0">
                <a:solidFill>
                  <a:prstClr val="black"/>
                </a:solidFill>
              </a:rPr>
              <a:t>を、市町村</a:t>
            </a:r>
            <a:r>
              <a:rPr lang="ja-JP" altLang="en-US" sz="1450" dirty="0">
                <a:solidFill>
                  <a:prstClr val="black"/>
                </a:solidFill>
              </a:rPr>
              <a:t>の総合事業</a:t>
            </a:r>
            <a:r>
              <a:rPr lang="ja-JP" altLang="en-US" sz="1450" dirty="0" smtClean="0">
                <a:solidFill>
                  <a:prstClr val="black"/>
                </a:solidFill>
              </a:rPr>
              <a:t>の</a:t>
            </a:r>
            <a:endParaRPr lang="en-US" altLang="ja-JP" sz="1450" dirty="0" smtClean="0">
              <a:solidFill>
                <a:prstClr val="black"/>
              </a:solidFill>
            </a:endParaRPr>
          </a:p>
          <a:p>
            <a:pPr marL="177640" indent="-177640" defTabSz="914400">
              <a:lnSpc>
                <a:spcPts val="1799"/>
              </a:lnSpc>
            </a:pPr>
            <a:r>
              <a:rPr lang="ja-JP" altLang="en-US" sz="1450" dirty="0">
                <a:solidFill>
                  <a:prstClr val="black"/>
                </a:solidFill>
              </a:rPr>
              <a:t>　</a:t>
            </a:r>
            <a:r>
              <a:rPr lang="ja-JP" altLang="en-US" sz="1450" dirty="0" smtClean="0">
                <a:solidFill>
                  <a:prstClr val="black"/>
                </a:solidFill>
              </a:rPr>
              <a:t>　 　指定事業者とみなす経過措置を</a:t>
            </a:r>
            <a:r>
              <a:rPr lang="ja-JP" altLang="en-US" sz="1450" dirty="0">
                <a:solidFill>
                  <a:prstClr val="black"/>
                </a:solidFill>
              </a:rPr>
              <a:t>講じ</a:t>
            </a:r>
            <a:r>
              <a:rPr lang="ja-JP" altLang="en-US" sz="1450" dirty="0" smtClean="0">
                <a:solidFill>
                  <a:prstClr val="black"/>
                </a:solidFill>
              </a:rPr>
              <a:t>、事務</a:t>
            </a:r>
            <a:r>
              <a:rPr lang="ja-JP" altLang="en-US" sz="1450" dirty="0">
                <a:solidFill>
                  <a:prstClr val="black"/>
                </a:solidFill>
              </a:rPr>
              <a:t>負担を</a:t>
            </a:r>
            <a:r>
              <a:rPr lang="ja-JP" altLang="en-US" sz="1450" dirty="0" smtClean="0">
                <a:solidFill>
                  <a:prstClr val="black"/>
                </a:solidFill>
              </a:rPr>
              <a:t>軽減するとともに、円滑な移行を図る</a:t>
            </a:r>
            <a:endParaRPr lang="en-US" altLang="ja-JP" sz="1450" dirty="0">
              <a:solidFill>
                <a:prstClr val="black"/>
              </a:solidFill>
            </a:endParaRPr>
          </a:p>
          <a:p>
            <a:pPr marL="177640" indent="-177640" defTabSz="914400">
              <a:lnSpc>
                <a:spcPts val="1799"/>
              </a:lnSpc>
            </a:pPr>
            <a:r>
              <a:rPr lang="en-US" altLang="ja-JP" sz="1450" dirty="0">
                <a:solidFill>
                  <a:prstClr val="black"/>
                </a:solidFill>
              </a:rPr>
              <a:t> </a:t>
            </a:r>
            <a:r>
              <a:rPr lang="en-US" altLang="ja-JP" sz="1450" dirty="0" smtClean="0">
                <a:solidFill>
                  <a:prstClr val="black"/>
                </a:solidFill>
              </a:rPr>
              <a:t>        </a:t>
            </a:r>
            <a:r>
              <a:rPr lang="ja-JP" altLang="en-US" sz="1450" dirty="0" smtClean="0">
                <a:solidFill>
                  <a:prstClr val="black"/>
                </a:solidFill>
              </a:rPr>
              <a:t>・審査及び支払についても、現在</a:t>
            </a:r>
            <a:r>
              <a:rPr lang="ja-JP" altLang="en-US" sz="1450" dirty="0">
                <a:solidFill>
                  <a:prstClr val="black"/>
                </a:solidFill>
              </a:rPr>
              <a:t>の</a:t>
            </a:r>
            <a:r>
              <a:rPr lang="ja-JP" altLang="en-US" sz="1450" dirty="0" smtClean="0">
                <a:solidFill>
                  <a:prstClr val="black"/>
                </a:solidFill>
              </a:rPr>
              <a:t>予防</a:t>
            </a:r>
            <a:r>
              <a:rPr lang="ja-JP" altLang="en-US" sz="1450" dirty="0">
                <a:solidFill>
                  <a:prstClr val="black"/>
                </a:solidFill>
              </a:rPr>
              <a:t>給付と同様に、国民健康保険団体連合会の活用を</a:t>
            </a:r>
            <a:r>
              <a:rPr lang="ja-JP" altLang="en-US" sz="1450" dirty="0" smtClean="0">
                <a:solidFill>
                  <a:prstClr val="black"/>
                </a:solidFill>
              </a:rPr>
              <a:t>推進</a:t>
            </a:r>
            <a:endParaRPr lang="en-US" altLang="ja-JP" sz="1450" dirty="0" smtClean="0">
              <a:solidFill>
                <a:prstClr val="black"/>
              </a:solidFill>
            </a:endParaRPr>
          </a:p>
        </p:txBody>
      </p:sp>
      <p:sp>
        <p:nvSpPr>
          <p:cNvPr id="16" name="右矢印 15"/>
          <p:cNvSpPr/>
          <p:nvPr/>
        </p:nvSpPr>
        <p:spPr>
          <a:xfrm>
            <a:off x="214054" y="1740852"/>
            <a:ext cx="274330" cy="3920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a:solidFill>
                <a:prstClr val="white"/>
              </a:solidFill>
            </a:endParaRPr>
          </a:p>
        </p:txBody>
      </p:sp>
      <p:sp>
        <p:nvSpPr>
          <p:cNvPr id="17" name="右矢印 16"/>
          <p:cNvSpPr/>
          <p:nvPr/>
        </p:nvSpPr>
        <p:spPr>
          <a:xfrm>
            <a:off x="3451951" y="3405285"/>
            <a:ext cx="1835014" cy="1057424"/>
          </a:xfrm>
          <a:prstGeom prst="rightArrow">
            <a:avLst>
              <a:gd name="adj1" fmla="val 65609"/>
              <a:gd name="adj2" fmla="val 50000"/>
            </a:avLst>
          </a:prstGeom>
          <a:noFill/>
        </p:spPr>
        <p:style>
          <a:lnRef idx="2">
            <a:schemeClr val="accent1">
              <a:shade val="50000"/>
            </a:schemeClr>
          </a:lnRef>
          <a:fillRef idx="1">
            <a:schemeClr val="accent1"/>
          </a:fillRef>
          <a:effectRef idx="0">
            <a:schemeClr val="accent1"/>
          </a:effectRef>
          <a:fontRef idx="minor">
            <a:schemeClr val="lt1"/>
          </a:fontRef>
        </p:style>
        <p:txBody>
          <a:bodyPr wrap="none" lIns="36000" rIns="0" rtlCol="0" anchor="ctr"/>
          <a:lstStyle/>
          <a:p>
            <a:pPr algn="ctr" defTabSz="914400"/>
            <a:r>
              <a:rPr lang="ja-JP" altLang="en-US" sz="1400" dirty="0" smtClean="0">
                <a:solidFill>
                  <a:prstClr val="black"/>
                </a:solidFill>
              </a:rPr>
              <a:t>円滑な移行</a:t>
            </a:r>
            <a:endParaRPr lang="en-US" altLang="ja-JP" sz="1400" dirty="0" smtClean="0">
              <a:solidFill>
                <a:prstClr val="black"/>
              </a:solidFill>
            </a:endParaRPr>
          </a:p>
          <a:p>
            <a:pPr algn="ctr" defTabSz="914400"/>
            <a:r>
              <a:rPr lang="ja-JP" altLang="en-US" sz="1200" dirty="0" smtClean="0">
                <a:solidFill>
                  <a:prstClr val="black"/>
                </a:solidFill>
              </a:rPr>
              <a:t>　　（</a:t>
            </a:r>
            <a:r>
              <a:rPr lang="ja-JP" altLang="en-US" sz="1200" dirty="0">
                <a:solidFill>
                  <a:prstClr val="black"/>
                </a:solidFill>
              </a:rPr>
              <a:t>訪問介護･通所介護）</a:t>
            </a:r>
          </a:p>
        </p:txBody>
      </p:sp>
      <p:sp>
        <p:nvSpPr>
          <p:cNvPr id="19" name="角丸四角形 18"/>
          <p:cNvSpPr/>
          <p:nvPr/>
        </p:nvSpPr>
        <p:spPr>
          <a:xfrm>
            <a:off x="241764" y="4888532"/>
            <a:ext cx="4956462" cy="1731967"/>
          </a:xfrm>
          <a:prstGeom prst="roundRect">
            <a:avLst>
              <a:gd name="adj" fmla="val 7119"/>
            </a:avLst>
          </a:prstGeom>
          <a:ln>
            <a:prstDash val="dash"/>
          </a:ln>
        </p:spPr>
        <p:style>
          <a:lnRef idx="2">
            <a:schemeClr val="accent6"/>
          </a:lnRef>
          <a:fillRef idx="1">
            <a:schemeClr val="lt1"/>
          </a:fillRef>
          <a:effectRef idx="0">
            <a:schemeClr val="accent6"/>
          </a:effectRef>
          <a:fontRef idx="minor">
            <a:schemeClr val="dk1"/>
          </a:fontRef>
        </p:style>
        <p:txBody>
          <a:bodyPr rtlCol="0" anchor="ctr"/>
          <a:lstStyle/>
          <a:p>
            <a:pPr defTabSz="914400"/>
            <a:r>
              <a:rPr lang="ja-JP" altLang="en-US" sz="1300" dirty="0">
                <a:solidFill>
                  <a:prstClr val="black"/>
                </a:solidFill>
                <a:latin typeface="+mn-ea"/>
              </a:rPr>
              <a:t>（必要な方への専門的なサービス提供等</a:t>
            </a:r>
            <a:r>
              <a:rPr lang="ja-JP" altLang="en-US" sz="1300" dirty="0" smtClean="0">
                <a:solidFill>
                  <a:prstClr val="black"/>
                </a:solidFill>
                <a:latin typeface="+mn-ea"/>
              </a:rPr>
              <a:t>）</a:t>
            </a:r>
            <a:endParaRPr lang="ja-JP" altLang="en-US" sz="1300" dirty="0">
              <a:solidFill>
                <a:prstClr val="black"/>
              </a:solidFill>
              <a:latin typeface="+mn-ea"/>
            </a:endParaRPr>
          </a:p>
          <a:p>
            <a:pPr marL="87313" indent="-87313" algn="just">
              <a:spcBef>
                <a:spcPts val="200"/>
              </a:spcBef>
            </a:pPr>
            <a:r>
              <a:rPr lang="ja-JP" altLang="en-US" sz="1300" dirty="0" smtClean="0">
                <a:solidFill>
                  <a:prstClr val="black"/>
                </a:solidFill>
                <a:latin typeface="+mn-ea"/>
              </a:rPr>
              <a:t>・ケアマネジメントを通じて、専門的</a:t>
            </a:r>
            <a:r>
              <a:rPr lang="ja-JP" altLang="en-US" sz="1300" dirty="0">
                <a:solidFill>
                  <a:prstClr val="black"/>
                </a:solidFill>
                <a:latin typeface="+mn-ea"/>
              </a:rPr>
              <a:t>なサービスを必要とする方に</a:t>
            </a:r>
            <a:r>
              <a:rPr lang="ja-JP" altLang="en-US" sz="1300" dirty="0" smtClean="0">
                <a:solidFill>
                  <a:prstClr val="black"/>
                </a:solidFill>
                <a:latin typeface="+mn-ea"/>
              </a:rPr>
              <a:t>対しては、既存</a:t>
            </a:r>
            <a:r>
              <a:rPr lang="ja-JP" altLang="en-US" sz="1300" dirty="0">
                <a:solidFill>
                  <a:prstClr val="black"/>
                </a:solidFill>
                <a:latin typeface="+mn-ea"/>
              </a:rPr>
              <a:t>の介護事業者等も活用</a:t>
            </a:r>
            <a:r>
              <a:rPr lang="ja-JP" altLang="en-US" sz="1300" dirty="0" smtClean="0">
                <a:solidFill>
                  <a:prstClr val="black"/>
                </a:solidFill>
                <a:latin typeface="+mn-ea"/>
              </a:rPr>
              <a:t>して、専門的なサービスを提供</a:t>
            </a:r>
            <a:endParaRPr lang="en-US" altLang="ja-JP" sz="1300" dirty="0" smtClean="0">
              <a:solidFill>
                <a:prstClr val="black"/>
              </a:solidFill>
              <a:latin typeface="+mn-ea"/>
            </a:endParaRPr>
          </a:p>
          <a:p>
            <a:pPr marL="182563" indent="-182563"/>
            <a:r>
              <a:rPr lang="ja-JP" altLang="en-US" sz="1300" dirty="0" smtClean="0">
                <a:solidFill>
                  <a:prstClr val="black"/>
                </a:solidFill>
                <a:latin typeface="+mn-ea"/>
              </a:rPr>
              <a:t>・</a:t>
            </a:r>
            <a:r>
              <a:rPr lang="ja-JP" altLang="en-US" sz="1300" dirty="0" smtClean="0">
                <a:solidFill>
                  <a:prstClr val="black"/>
                </a:solidFill>
              </a:rPr>
              <a:t>専門的</a:t>
            </a:r>
            <a:r>
              <a:rPr lang="ja-JP" altLang="en-US" sz="1300" dirty="0">
                <a:solidFill>
                  <a:prstClr val="black"/>
                </a:solidFill>
              </a:rPr>
              <a:t>なサービスの</a:t>
            </a:r>
            <a:r>
              <a:rPr lang="ja-JP" altLang="en-US" sz="1300" dirty="0" smtClean="0">
                <a:solidFill>
                  <a:prstClr val="black"/>
                </a:solidFill>
              </a:rPr>
              <a:t>利用と併せて</a:t>
            </a:r>
            <a:r>
              <a:rPr lang="ja-JP" altLang="en-US" sz="1300" dirty="0">
                <a:solidFill>
                  <a:prstClr val="black"/>
                </a:solidFill>
              </a:rPr>
              <a:t>、</a:t>
            </a:r>
            <a:r>
              <a:rPr lang="ja-JP" altLang="en-US" sz="1300" dirty="0" smtClean="0">
                <a:solidFill>
                  <a:prstClr val="black"/>
                </a:solidFill>
              </a:rPr>
              <a:t>市町村</a:t>
            </a:r>
            <a:r>
              <a:rPr lang="ja-JP" altLang="en-US" sz="1300" dirty="0">
                <a:solidFill>
                  <a:prstClr val="black"/>
                </a:solidFill>
              </a:rPr>
              <a:t>を中心と</a:t>
            </a:r>
            <a:r>
              <a:rPr lang="ja-JP" altLang="en-US" sz="1300" dirty="0" smtClean="0">
                <a:solidFill>
                  <a:prstClr val="black"/>
                </a:solidFill>
              </a:rPr>
              <a:t>した支え合い</a:t>
            </a:r>
            <a:endParaRPr lang="en-US" altLang="ja-JP" sz="1300" dirty="0" smtClean="0">
              <a:solidFill>
                <a:prstClr val="black"/>
              </a:solidFill>
            </a:endParaRPr>
          </a:p>
          <a:p>
            <a:pPr marL="182563" indent="-182563"/>
            <a:r>
              <a:rPr lang="ja-JP" altLang="en-US" sz="1300" dirty="0">
                <a:solidFill>
                  <a:prstClr val="black"/>
                </a:solidFill>
              </a:rPr>
              <a:t>　</a:t>
            </a:r>
            <a:r>
              <a:rPr lang="ja-JP" altLang="en-US" sz="1300" dirty="0" smtClean="0">
                <a:solidFill>
                  <a:prstClr val="black"/>
                </a:solidFill>
              </a:rPr>
              <a:t>の体制づくり</a:t>
            </a:r>
            <a:r>
              <a:rPr lang="ja-JP" altLang="en-US" sz="1300" dirty="0">
                <a:solidFill>
                  <a:prstClr val="black"/>
                </a:solidFill>
              </a:rPr>
              <a:t>を進めることで、ボランティア、ＮＰＯなどの多様</a:t>
            </a:r>
            <a:r>
              <a:rPr lang="ja-JP" altLang="en-US" sz="1300" dirty="0" smtClean="0">
                <a:solidFill>
                  <a:prstClr val="black"/>
                </a:solidFill>
              </a:rPr>
              <a:t>な</a:t>
            </a:r>
            <a:endParaRPr lang="en-US" altLang="ja-JP" sz="1300" dirty="0" smtClean="0">
              <a:solidFill>
                <a:prstClr val="black"/>
              </a:solidFill>
            </a:endParaRPr>
          </a:p>
          <a:p>
            <a:pPr marL="182563" indent="-182563"/>
            <a:r>
              <a:rPr lang="ja-JP" altLang="en-US" sz="1300" dirty="0">
                <a:solidFill>
                  <a:prstClr val="black"/>
                </a:solidFill>
              </a:rPr>
              <a:t>　</a:t>
            </a:r>
            <a:r>
              <a:rPr lang="ja-JP" altLang="en-US" sz="1300" dirty="0" smtClean="0">
                <a:solidFill>
                  <a:prstClr val="black"/>
                </a:solidFill>
              </a:rPr>
              <a:t>サービス</a:t>
            </a:r>
            <a:r>
              <a:rPr lang="ja-JP" altLang="en-US" sz="1300" dirty="0">
                <a:solidFill>
                  <a:prstClr val="black"/>
                </a:solidFill>
              </a:rPr>
              <a:t>の提供を</a:t>
            </a:r>
            <a:r>
              <a:rPr lang="ja-JP" altLang="en-US" sz="1300" dirty="0" smtClean="0">
                <a:solidFill>
                  <a:prstClr val="black"/>
                </a:solidFill>
              </a:rPr>
              <a:t>推進</a:t>
            </a:r>
            <a:endParaRPr lang="en-US" altLang="ja-JP" sz="1300" dirty="0" smtClean="0">
              <a:solidFill>
                <a:prstClr val="black"/>
              </a:solidFill>
            </a:endParaRPr>
          </a:p>
          <a:p>
            <a:pPr marL="182563" indent="-182563"/>
            <a:r>
              <a:rPr lang="ja-JP" altLang="en-US" sz="1300" dirty="0">
                <a:solidFill>
                  <a:prstClr val="black"/>
                </a:solidFill>
                <a:latin typeface="+mn-ea"/>
              </a:rPr>
              <a:t>・国としては、専門的なサービスについてふさわしい単価設定を行う</a:t>
            </a:r>
            <a:endParaRPr lang="en-US" altLang="ja-JP" sz="1300" dirty="0">
              <a:solidFill>
                <a:prstClr val="black"/>
              </a:solidFill>
              <a:latin typeface="+mn-ea"/>
            </a:endParaRPr>
          </a:p>
          <a:p>
            <a:pPr marL="182563" indent="-182563"/>
            <a:r>
              <a:rPr lang="ja-JP" altLang="en-US" sz="1300" dirty="0">
                <a:solidFill>
                  <a:prstClr val="black"/>
                </a:solidFill>
                <a:latin typeface="+mn-ea"/>
              </a:rPr>
              <a:t>　ことなど市町村の取組を</a:t>
            </a:r>
            <a:r>
              <a:rPr lang="ja-JP" altLang="en-US" sz="1300" dirty="0" smtClean="0">
                <a:solidFill>
                  <a:prstClr val="black"/>
                </a:solidFill>
                <a:latin typeface="+mn-ea"/>
              </a:rPr>
              <a:t>支援</a:t>
            </a:r>
            <a:endParaRPr lang="en-US" altLang="ja-JP" sz="1300" dirty="0">
              <a:solidFill>
                <a:prstClr val="black"/>
              </a:solidFill>
              <a:latin typeface="+mn-ea"/>
            </a:endParaRPr>
          </a:p>
        </p:txBody>
      </p:sp>
      <p:sp>
        <p:nvSpPr>
          <p:cNvPr id="15" name="正方形/長方形 14"/>
          <p:cNvSpPr/>
          <p:nvPr/>
        </p:nvSpPr>
        <p:spPr bwMode="auto">
          <a:xfrm>
            <a:off x="0" y="0"/>
            <a:ext cx="1503033" cy="508220"/>
          </a:xfrm>
          <a:prstGeom prst="rect">
            <a:avLst/>
          </a:prstGeom>
          <a:ln>
            <a:headEnd/>
            <a:tailEnd/>
          </a:ln>
        </p:spPr>
        <p:style>
          <a:lnRef idx="2">
            <a:schemeClr val="dk1"/>
          </a:lnRef>
          <a:fillRef idx="1">
            <a:schemeClr val="lt1"/>
          </a:fillRef>
          <a:effectRef idx="0">
            <a:schemeClr val="dk1"/>
          </a:effectRef>
          <a:fontRef idx="minor">
            <a:schemeClr val="dk1"/>
          </a:fontRef>
        </p:style>
        <p:txBody>
          <a:bodyPr lIns="72000" rIns="72000" rtlCol="0" anchor="ctr"/>
          <a:lstStyle/>
          <a:p>
            <a:pPr algn="ctr"/>
            <a:r>
              <a:rPr lang="ja-JP" altLang="en-US" sz="1400" dirty="0" smtClean="0"/>
              <a:t>第６　</a:t>
            </a:r>
            <a:r>
              <a:rPr lang="ja-JP" altLang="en-US" sz="1400" dirty="0" smtClean="0">
                <a:solidFill>
                  <a:schemeClr val="tx1"/>
                </a:solidFill>
              </a:rPr>
              <a:t>総合</a:t>
            </a:r>
            <a:r>
              <a:rPr lang="ja-JP" altLang="en-US" sz="1400" dirty="0">
                <a:solidFill>
                  <a:schemeClr val="tx1"/>
                </a:solidFill>
              </a:rPr>
              <a:t>事業の制度的な枠組み</a:t>
            </a:r>
          </a:p>
        </p:txBody>
      </p:sp>
      <p:sp>
        <p:nvSpPr>
          <p:cNvPr id="18"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26</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20" name="正方形/長方形 19"/>
          <p:cNvSpPr/>
          <p:nvPr/>
        </p:nvSpPr>
        <p:spPr>
          <a:xfrm rot="5400000">
            <a:off x="-45050" y="6435817"/>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31</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831195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4495" y="2636912"/>
            <a:ext cx="9289032" cy="1143000"/>
          </a:xfrm>
        </p:spPr>
        <p:txBody>
          <a:bodyPr>
            <a:normAutofit/>
          </a:bodyPr>
          <a:lstStyle/>
          <a:p>
            <a:r>
              <a:rPr lang="ja-JP" altLang="en-US" sz="4800" dirty="0" smtClean="0"/>
              <a:t>第７</a:t>
            </a:r>
            <a:r>
              <a:rPr lang="ja-JP" altLang="en-US" sz="4800" dirty="0"/>
              <a:t>　</a:t>
            </a:r>
            <a:r>
              <a:rPr kumimoji="1" lang="ja-JP" altLang="en-US" sz="4800" dirty="0" smtClean="0">
                <a:solidFill>
                  <a:schemeClr val="tx1"/>
                </a:solidFill>
              </a:rPr>
              <a:t>総合事業への円滑な移行</a:t>
            </a:r>
            <a:endParaRPr kumimoji="1" lang="ja-JP" altLang="en-US" sz="4800" dirty="0">
              <a:solidFill>
                <a:schemeClr val="tx1"/>
              </a:solidFill>
            </a:endParaRPr>
          </a:p>
        </p:txBody>
      </p:sp>
      <p:sp>
        <p:nvSpPr>
          <p:cNvPr id="5"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27</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4" name="正方形/長方形 3"/>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32</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6533415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正方形/長方形 103"/>
          <p:cNvSpPr/>
          <p:nvPr/>
        </p:nvSpPr>
        <p:spPr>
          <a:xfrm>
            <a:off x="5596407" y="4603194"/>
            <a:ext cx="2542326" cy="17750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 name="正方形/長方形 18"/>
          <p:cNvSpPr/>
          <p:nvPr/>
        </p:nvSpPr>
        <p:spPr>
          <a:xfrm>
            <a:off x="1037095" y="2763022"/>
            <a:ext cx="6847208" cy="324000"/>
          </a:xfrm>
          <a:prstGeom prst="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r>
              <a:rPr lang="ja-JP" altLang="en-US" dirty="0" smtClean="0">
                <a:solidFill>
                  <a:prstClr val="white"/>
                </a:solidFill>
              </a:rPr>
              <a:t>経過措置期間</a:t>
            </a:r>
            <a:endParaRPr lang="ja-JP" altLang="en-US" dirty="0">
              <a:solidFill>
                <a:prstClr val="white"/>
              </a:solidFill>
            </a:endParaRPr>
          </a:p>
        </p:txBody>
      </p:sp>
      <p:sp>
        <p:nvSpPr>
          <p:cNvPr id="13" name="正方形/長方形 12"/>
          <p:cNvSpPr/>
          <p:nvPr/>
        </p:nvSpPr>
        <p:spPr>
          <a:xfrm>
            <a:off x="1037094" y="3402720"/>
            <a:ext cx="6847208" cy="6743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 name="正方形/長方形 3"/>
          <p:cNvSpPr/>
          <p:nvPr/>
        </p:nvSpPr>
        <p:spPr>
          <a:xfrm>
            <a:off x="1822946" y="2034446"/>
            <a:ext cx="858096" cy="302433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ltLang="ja-JP" sz="2400" dirty="0" smtClean="0">
              <a:solidFill>
                <a:srgbClr val="FF0000"/>
              </a:solidFill>
            </a:endParaRPr>
          </a:p>
        </p:txBody>
      </p:sp>
      <p:sp>
        <p:nvSpPr>
          <p:cNvPr id="83" name="テキスト ボックス 82"/>
          <p:cNvSpPr txBox="1"/>
          <p:nvPr/>
        </p:nvSpPr>
        <p:spPr>
          <a:xfrm>
            <a:off x="1802519" y="3060350"/>
            <a:ext cx="702078" cy="369332"/>
          </a:xfrm>
          <a:prstGeom prst="rect">
            <a:avLst/>
          </a:prstGeom>
          <a:noFill/>
        </p:spPr>
        <p:txBody>
          <a:bodyPr wrap="square" rtlCol="0">
            <a:spAutoFit/>
          </a:bodyPr>
          <a:lstStyle/>
          <a:p>
            <a:r>
              <a:rPr lang="ja-JP" altLang="en-US" b="1" dirty="0" smtClean="0">
                <a:solidFill>
                  <a:srgbClr val="FF0000"/>
                </a:solidFill>
                <a:latin typeface="HGP創英角ｺﾞｼｯｸUB" pitchFamily="50" charset="-128"/>
                <a:ea typeface="HGP創英角ｺﾞｼｯｸUB" pitchFamily="50" charset="-128"/>
              </a:rPr>
              <a:t>２７’</a:t>
            </a:r>
            <a:endParaRPr lang="ja-JP" altLang="en-US" b="1" dirty="0">
              <a:solidFill>
                <a:srgbClr val="FF0000"/>
              </a:solidFill>
              <a:latin typeface="HGP創英角ｺﾞｼｯｸUB" pitchFamily="50" charset="-128"/>
              <a:ea typeface="HGP創英角ｺﾞｼｯｸUB" pitchFamily="50" charset="-128"/>
            </a:endParaRPr>
          </a:p>
        </p:txBody>
      </p:sp>
      <p:sp>
        <p:nvSpPr>
          <p:cNvPr id="84" name="テキスト ボックス 83"/>
          <p:cNvSpPr txBox="1"/>
          <p:nvPr/>
        </p:nvSpPr>
        <p:spPr>
          <a:xfrm>
            <a:off x="4057952" y="3060350"/>
            <a:ext cx="702078" cy="369332"/>
          </a:xfrm>
          <a:prstGeom prst="rect">
            <a:avLst/>
          </a:prstGeom>
          <a:noFill/>
        </p:spPr>
        <p:txBody>
          <a:bodyPr wrap="square" rtlCol="0">
            <a:spAutoFit/>
          </a:bodyPr>
          <a:lstStyle/>
          <a:p>
            <a:r>
              <a:rPr lang="ja-JP" altLang="en-US" b="1" dirty="0" smtClean="0">
                <a:solidFill>
                  <a:srgbClr val="FF0000"/>
                </a:solidFill>
                <a:latin typeface="HGP創英角ｺﾞｼｯｸUB" pitchFamily="50" charset="-128"/>
                <a:ea typeface="HGP創英角ｺﾞｼｯｸUB" pitchFamily="50" charset="-128"/>
              </a:rPr>
              <a:t>２８’</a:t>
            </a:r>
            <a:endParaRPr lang="ja-JP" altLang="en-US" b="1" dirty="0">
              <a:solidFill>
                <a:srgbClr val="FF0000"/>
              </a:solidFill>
              <a:latin typeface="HGP創英角ｺﾞｼｯｸUB" pitchFamily="50" charset="-128"/>
              <a:ea typeface="HGP創英角ｺﾞｼｯｸUB" pitchFamily="50" charset="-128"/>
            </a:endParaRPr>
          </a:p>
        </p:txBody>
      </p:sp>
      <p:sp>
        <p:nvSpPr>
          <p:cNvPr id="85" name="テキスト ボックス 84"/>
          <p:cNvSpPr txBox="1"/>
          <p:nvPr/>
        </p:nvSpPr>
        <p:spPr>
          <a:xfrm>
            <a:off x="6397705" y="3051058"/>
            <a:ext cx="702078" cy="369332"/>
          </a:xfrm>
          <a:prstGeom prst="rect">
            <a:avLst/>
          </a:prstGeom>
          <a:noFill/>
        </p:spPr>
        <p:txBody>
          <a:bodyPr wrap="square" rtlCol="0">
            <a:spAutoFit/>
          </a:bodyPr>
          <a:lstStyle/>
          <a:p>
            <a:r>
              <a:rPr lang="ja-JP" altLang="en-US" b="1" dirty="0" smtClean="0">
                <a:solidFill>
                  <a:srgbClr val="FF0000"/>
                </a:solidFill>
                <a:latin typeface="HGP創英角ｺﾞｼｯｸUB" pitchFamily="50" charset="-128"/>
                <a:ea typeface="HGP創英角ｺﾞｼｯｸUB" pitchFamily="50" charset="-128"/>
              </a:rPr>
              <a:t>２９’</a:t>
            </a:r>
            <a:endParaRPr lang="ja-JP" altLang="en-US" b="1" dirty="0">
              <a:solidFill>
                <a:srgbClr val="FF0000"/>
              </a:solidFill>
              <a:latin typeface="HGP創英角ｺﾞｼｯｸUB" pitchFamily="50" charset="-128"/>
              <a:ea typeface="HGP創英角ｺﾞｼｯｸUB" pitchFamily="50" charset="-128"/>
            </a:endParaRPr>
          </a:p>
        </p:txBody>
      </p:sp>
      <p:sp>
        <p:nvSpPr>
          <p:cNvPr id="96" name="テキスト ボックス 95"/>
          <p:cNvSpPr txBox="1"/>
          <p:nvPr/>
        </p:nvSpPr>
        <p:spPr>
          <a:xfrm>
            <a:off x="459492" y="3402727"/>
            <a:ext cx="461665" cy="2961889"/>
          </a:xfrm>
          <a:prstGeom prst="rect">
            <a:avLst/>
          </a:prstGeom>
          <a:gradFill>
            <a:gsLst>
              <a:gs pos="0">
                <a:schemeClr val="accent3">
                  <a:tint val="50000"/>
                  <a:satMod val="300000"/>
                </a:schemeClr>
              </a:gs>
              <a:gs pos="51000">
                <a:schemeClr val="accent3">
                  <a:tint val="37000"/>
                  <a:satMod val="300000"/>
                </a:schemeClr>
              </a:gs>
              <a:gs pos="100000">
                <a:schemeClr val="accent3">
                  <a:tint val="15000"/>
                  <a:satMod val="350000"/>
                </a:schemeClr>
              </a:gs>
            </a:gsLs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relaxedInset"/>
          </a:sp3d>
        </p:spPr>
        <p:style>
          <a:lnRef idx="1">
            <a:schemeClr val="accent3"/>
          </a:lnRef>
          <a:fillRef idx="2">
            <a:schemeClr val="accent3"/>
          </a:fillRef>
          <a:effectRef idx="1">
            <a:schemeClr val="accent3"/>
          </a:effectRef>
          <a:fontRef idx="minor">
            <a:schemeClr val="dk1"/>
          </a:fontRef>
        </p:style>
        <p:txBody>
          <a:bodyPr vert="eaVert" wrap="square" tIns="180000" bIns="180000" rtlCol="0">
            <a:spAutoFit/>
          </a:bodyPr>
          <a:lstStyle/>
          <a:p>
            <a:pPr algn="dist"/>
            <a:r>
              <a:rPr lang="ja-JP" altLang="en-US" b="1" dirty="0" smtClean="0">
                <a:solidFill>
                  <a:srgbClr val="4F81BD"/>
                </a:solidFill>
              </a:rPr>
              <a:t>保険者数　</a:t>
            </a:r>
            <a:endParaRPr lang="ja-JP" altLang="en-US" b="1" dirty="0">
              <a:solidFill>
                <a:srgbClr val="4F81BD"/>
              </a:solidFill>
            </a:endParaRPr>
          </a:p>
        </p:txBody>
      </p:sp>
      <p:sp>
        <p:nvSpPr>
          <p:cNvPr id="72" name="正方形/長方形 71"/>
          <p:cNvSpPr/>
          <p:nvPr/>
        </p:nvSpPr>
        <p:spPr>
          <a:xfrm>
            <a:off x="3197255" y="3638255"/>
            <a:ext cx="4898355" cy="142521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cxnSp>
        <p:nvCxnSpPr>
          <p:cNvPr id="106" name="直線コネクタ 105"/>
          <p:cNvCxnSpPr/>
          <p:nvPr/>
        </p:nvCxnSpPr>
        <p:spPr>
          <a:xfrm>
            <a:off x="1037095" y="2451811"/>
            <a:ext cx="0" cy="43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7" name="正方形/長方形 86"/>
          <p:cNvSpPr/>
          <p:nvPr/>
        </p:nvSpPr>
        <p:spPr>
          <a:xfrm>
            <a:off x="7884331" y="3402720"/>
            <a:ext cx="1737238" cy="29755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89" name="テキスト ボックス 88"/>
          <p:cNvSpPr txBox="1"/>
          <p:nvPr/>
        </p:nvSpPr>
        <p:spPr>
          <a:xfrm>
            <a:off x="8532903" y="3060350"/>
            <a:ext cx="702078" cy="369332"/>
          </a:xfrm>
          <a:prstGeom prst="rect">
            <a:avLst/>
          </a:prstGeom>
          <a:noFill/>
        </p:spPr>
        <p:txBody>
          <a:bodyPr wrap="square" rtlCol="0">
            <a:spAutoFit/>
          </a:bodyPr>
          <a:lstStyle/>
          <a:p>
            <a:r>
              <a:rPr lang="ja-JP" altLang="en-US" b="1" dirty="0">
                <a:solidFill>
                  <a:srgbClr val="FF0000"/>
                </a:solidFill>
                <a:latin typeface="HGP創英角ｺﾞｼｯｸUB" pitchFamily="50" charset="-128"/>
                <a:ea typeface="HGP創英角ｺﾞｼｯｸUB" pitchFamily="50" charset="-128"/>
              </a:rPr>
              <a:t>３０</a:t>
            </a:r>
            <a:r>
              <a:rPr lang="ja-JP" altLang="en-US" b="1" dirty="0" smtClean="0">
                <a:solidFill>
                  <a:srgbClr val="FF0000"/>
                </a:solidFill>
                <a:latin typeface="HGP創英角ｺﾞｼｯｸUB" pitchFamily="50" charset="-128"/>
                <a:ea typeface="HGP創英角ｺﾞｼｯｸUB" pitchFamily="50" charset="-128"/>
              </a:rPr>
              <a:t>’</a:t>
            </a:r>
            <a:endParaRPr lang="ja-JP" altLang="en-US" b="1" dirty="0">
              <a:solidFill>
                <a:srgbClr val="FF0000"/>
              </a:solidFill>
              <a:latin typeface="HGP創英角ｺﾞｼｯｸUB" pitchFamily="50" charset="-128"/>
              <a:ea typeface="HGP創英角ｺﾞｼｯｸUB" pitchFamily="50" charset="-128"/>
            </a:endParaRPr>
          </a:p>
        </p:txBody>
      </p:sp>
      <p:sp>
        <p:nvSpPr>
          <p:cNvPr id="21" name="線吹き出し 1 (枠付き) 20"/>
          <p:cNvSpPr/>
          <p:nvPr/>
        </p:nvSpPr>
        <p:spPr>
          <a:xfrm>
            <a:off x="24536" y="2779314"/>
            <a:ext cx="794959" cy="360040"/>
          </a:xfrm>
          <a:prstGeom prst="borderCallout1">
            <a:avLst>
              <a:gd name="adj1" fmla="val 65027"/>
              <a:gd name="adj2" fmla="val 101065"/>
              <a:gd name="adj3" fmla="val 35427"/>
              <a:gd name="adj4" fmla="val 125646"/>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prstClr val="black"/>
                </a:solidFill>
              </a:rPr>
              <a:t>法改正</a:t>
            </a:r>
            <a:endParaRPr lang="ja-JP" altLang="en-US" sz="1600" dirty="0">
              <a:solidFill>
                <a:prstClr val="black"/>
              </a:solidFill>
            </a:endParaRPr>
          </a:p>
        </p:txBody>
      </p:sp>
      <p:sp>
        <p:nvSpPr>
          <p:cNvPr id="101" name="角丸四角形 100"/>
          <p:cNvSpPr/>
          <p:nvPr/>
        </p:nvSpPr>
        <p:spPr>
          <a:xfrm>
            <a:off x="1092122" y="6453336"/>
            <a:ext cx="4484917" cy="360130"/>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1400" dirty="0" smtClean="0">
                <a:solidFill>
                  <a:prstClr val="black"/>
                </a:solidFill>
                <a:latin typeface="ＭＳ Ｐゴシック"/>
              </a:rPr>
              <a:t>27</a:t>
            </a:r>
            <a:r>
              <a:rPr lang="ja-JP" altLang="en-US" sz="1400" dirty="0" err="1">
                <a:solidFill>
                  <a:prstClr val="black"/>
                </a:solidFill>
                <a:latin typeface="ＭＳ Ｐゴシック"/>
              </a:rPr>
              <a:t>、</a:t>
            </a:r>
            <a:r>
              <a:rPr lang="en-US" altLang="ja-JP" sz="1400" dirty="0" smtClean="0">
                <a:solidFill>
                  <a:prstClr val="black"/>
                </a:solidFill>
                <a:latin typeface="ＭＳ Ｐゴシック"/>
              </a:rPr>
              <a:t>28</a:t>
            </a:r>
            <a:r>
              <a:rPr lang="ja-JP" altLang="en-US" sz="1400" dirty="0" smtClean="0">
                <a:solidFill>
                  <a:prstClr val="black"/>
                </a:solidFill>
                <a:latin typeface="ＭＳ Ｐゴシック"/>
              </a:rPr>
              <a:t>年度は市町村の選択で移行（エリアごとも可）</a:t>
            </a:r>
            <a:endParaRPr lang="en-US" altLang="ja-JP" sz="1400" dirty="0" smtClean="0">
              <a:solidFill>
                <a:prstClr val="black"/>
              </a:solidFill>
              <a:latin typeface="ＭＳ Ｐゴシック"/>
            </a:endParaRPr>
          </a:p>
        </p:txBody>
      </p:sp>
      <p:sp>
        <p:nvSpPr>
          <p:cNvPr id="3" name="直角三角形 2"/>
          <p:cNvSpPr/>
          <p:nvPr/>
        </p:nvSpPr>
        <p:spPr>
          <a:xfrm rot="10800000">
            <a:off x="1007998" y="4056220"/>
            <a:ext cx="2240999" cy="452900"/>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5" name="直角三角形 34"/>
          <p:cNvSpPr/>
          <p:nvPr/>
        </p:nvSpPr>
        <p:spPr>
          <a:xfrm rot="10800000">
            <a:off x="3178206" y="5058782"/>
            <a:ext cx="2762093" cy="487066"/>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cxnSp>
        <p:nvCxnSpPr>
          <p:cNvPr id="86" name="直線コネクタ 85"/>
          <p:cNvCxnSpPr/>
          <p:nvPr/>
        </p:nvCxnSpPr>
        <p:spPr>
          <a:xfrm>
            <a:off x="5576989" y="2708489"/>
            <a:ext cx="0" cy="3672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1749241" y="3711782"/>
            <a:ext cx="7872341" cy="1132"/>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a:off x="1381391" y="3557122"/>
            <a:ext cx="8240178" cy="1"/>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a:off x="3584240" y="4600639"/>
            <a:ext cx="6037351" cy="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a:off x="4232603" y="4765429"/>
            <a:ext cx="5388968" cy="1697"/>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a:off x="5851044" y="5602684"/>
            <a:ext cx="3770503" cy="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p:nvPr/>
        </p:nvCxnSpPr>
        <p:spPr>
          <a:xfrm>
            <a:off x="6227416" y="5728857"/>
            <a:ext cx="3394140" cy="865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a:off x="2388071" y="3861048"/>
            <a:ext cx="7233487" cy="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flipH="1">
            <a:off x="3178219" y="2709280"/>
            <a:ext cx="1" cy="2376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6" name="グループ化 35"/>
          <p:cNvGrpSpPr/>
          <p:nvPr/>
        </p:nvGrpSpPr>
        <p:grpSpPr>
          <a:xfrm>
            <a:off x="5573362" y="6004616"/>
            <a:ext cx="2287895" cy="360000"/>
            <a:chOff x="5593717" y="4395323"/>
            <a:chExt cx="2286795" cy="471928"/>
          </a:xfrm>
        </p:grpSpPr>
        <p:sp>
          <p:nvSpPr>
            <p:cNvPr id="25" name="左右矢印 24"/>
            <p:cNvSpPr/>
            <p:nvPr/>
          </p:nvSpPr>
          <p:spPr>
            <a:xfrm>
              <a:off x="5593717" y="4395323"/>
              <a:ext cx="2286795" cy="471928"/>
            </a:xfrm>
            <a:prstGeom prst="leftRightArrow">
              <a:avLst>
                <a:gd name="adj1" fmla="val 63177"/>
                <a:gd name="adj2"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2" name="テキスト ボックス 31"/>
            <p:cNvSpPr txBox="1"/>
            <p:nvPr/>
          </p:nvSpPr>
          <p:spPr>
            <a:xfrm>
              <a:off x="5616760" y="4431650"/>
              <a:ext cx="2263752" cy="363121"/>
            </a:xfrm>
            <a:prstGeom prst="rect">
              <a:avLst/>
            </a:prstGeom>
            <a:noFill/>
          </p:spPr>
          <p:txBody>
            <a:bodyPr wrap="square" rtlCol="0">
              <a:spAutoFit/>
            </a:bodyPr>
            <a:lstStyle/>
            <a:p>
              <a:pPr algn="ctr"/>
              <a:r>
                <a:rPr lang="ja-JP" altLang="en-US" sz="1200" b="1" dirty="0" smtClean="0">
                  <a:solidFill>
                    <a:srgbClr val="FF0000"/>
                  </a:solidFill>
                  <a:latin typeface="Calibri"/>
                </a:rPr>
                <a:t>要支援認定期間→最大</a:t>
              </a:r>
              <a:r>
                <a:rPr lang="en-US" altLang="ja-JP" sz="1200" b="1" dirty="0" smtClean="0">
                  <a:solidFill>
                    <a:srgbClr val="FF0000"/>
                  </a:solidFill>
                  <a:latin typeface="Calibri"/>
                </a:rPr>
                <a:t>12</a:t>
              </a:r>
              <a:r>
                <a:rPr lang="ja-JP" altLang="en-US" sz="1200" b="1" dirty="0" smtClean="0">
                  <a:solidFill>
                    <a:srgbClr val="FF0000"/>
                  </a:solidFill>
                  <a:latin typeface="Calibri"/>
                </a:rPr>
                <a:t>か月</a:t>
              </a:r>
              <a:endParaRPr lang="ja-JP" altLang="en-US" sz="1200" b="1" dirty="0">
                <a:solidFill>
                  <a:srgbClr val="FF0000"/>
                </a:solidFill>
                <a:latin typeface="Calibri"/>
              </a:endParaRPr>
            </a:p>
          </p:txBody>
        </p:sp>
      </p:grpSp>
      <p:cxnSp>
        <p:nvCxnSpPr>
          <p:cNvPr id="66" name="直線矢印コネクタ 65"/>
          <p:cNvCxnSpPr/>
          <p:nvPr/>
        </p:nvCxnSpPr>
        <p:spPr>
          <a:xfrm>
            <a:off x="5403015" y="4920778"/>
            <a:ext cx="4218581" cy="248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p:nvPr/>
        </p:nvCxnSpPr>
        <p:spPr>
          <a:xfrm>
            <a:off x="7537045" y="5907905"/>
            <a:ext cx="2084496" cy="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34" name="角丸四角形吹き出し 33"/>
          <p:cNvSpPr/>
          <p:nvPr/>
        </p:nvSpPr>
        <p:spPr>
          <a:xfrm>
            <a:off x="5646402" y="6453336"/>
            <a:ext cx="3915110" cy="360040"/>
          </a:xfrm>
          <a:prstGeom prst="wedgeRoundRectCallout">
            <a:avLst>
              <a:gd name="adj1" fmla="val -49344"/>
              <a:gd name="adj2" fmla="val -68553"/>
              <a:gd name="adj3" fmla="val 16667"/>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prstClr val="black"/>
                </a:solidFill>
              </a:rPr>
              <a:t>全ての保険者</a:t>
            </a:r>
            <a:r>
              <a:rPr lang="ja-JP" altLang="en-US" sz="1600" dirty="0" smtClean="0">
                <a:solidFill>
                  <a:prstClr val="black"/>
                </a:solidFill>
              </a:rPr>
              <a:t>・エリアで導入</a:t>
            </a:r>
            <a:endParaRPr lang="ja-JP" altLang="en-US" sz="1600" dirty="0">
              <a:solidFill>
                <a:prstClr val="black"/>
              </a:solidFill>
            </a:endParaRPr>
          </a:p>
        </p:txBody>
      </p:sp>
      <p:sp>
        <p:nvSpPr>
          <p:cNvPr id="7" name="テキスト ボックス 6"/>
          <p:cNvSpPr txBox="1"/>
          <p:nvPr/>
        </p:nvSpPr>
        <p:spPr>
          <a:xfrm>
            <a:off x="67528" y="543640"/>
            <a:ext cx="9755363" cy="1883011"/>
          </a:xfrm>
          <a:prstGeom prst="rect">
            <a:avLst/>
          </a:prstGeom>
          <a:noFill/>
          <a:ln>
            <a:solidFill>
              <a:schemeClr val="tx1"/>
            </a:solidFill>
          </a:ln>
        </p:spPr>
        <p:txBody>
          <a:bodyPr wrap="square" lIns="72000" tIns="36000" rIns="72000" bIns="0" rtlCol="0">
            <a:spAutoFit/>
          </a:bodyPr>
          <a:lstStyle/>
          <a:p>
            <a:pPr marL="174625" indent="-174625">
              <a:lnSpc>
                <a:spcPts val="1800"/>
              </a:lnSpc>
              <a:tabLst>
                <a:tab pos="174625" algn="l"/>
              </a:tabLst>
            </a:pPr>
            <a:r>
              <a:rPr lang="ja-JP" altLang="en-US" sz="1600" dirty="0" smtClean="0">
                <a:latin typeface="+mj-ea"/>
                <a:ea typeface="+mj-ea"/>
              </a:rPr>
              <a:t>○</a:t>
            </a:r>
            <a:r>
              <a:rPr lang="ja-JP" altLang="ja-JP" sz="1600" dirty="0">
                <a:latin typeface="+mj-ea"/>
                <a:ea typeface="+mj-ea"/>
              </a:rPr>
              <a:t>　</a:t>
            </a:r>
            <a:r>
              <a:rPr lang="ja-JP" altLang="ja-JP" sz="1600" dirty="0" smtClean="0">
                <a:latin typeface="+mj-ea"/>
                <a:ea typeface="+mj-ea"/>
              </a:rPr>
              <a:t>市町村</a:t>
            </a:r>
            <a:r>
              <a:rPr lang="ja-JP" altLang="en-US" sz="1600" dirty="0">
                <a:latin typeface="+mj-ea"/>
                <a:ea typeface="+mj-ea"/>
              </a:rPr>
              <a:t>が</a:t>
            </a:r>
            <a:r>
              <a:rPr lang="ja-JP" altLang="ja-JP" sz="1600" dirty="0" smtClean="0">
                <a:latin typeface="+mj-ea"/>
                <a:ea typeface="+mj-ea"/>
              </a:rPr>
              <a:t>条例</a:t>
            </a:r>
            <a:r>
              <a:rPr lang="ja-JP" altLang="ja-JP" sz="1600" dirty="0">
                <a:latin typeface="+mj-ea"/>
                <a:ea typeface="+mj-ea"/>
              </a:rPr>
              <a:t>で定める</a:t>
            </a:r>
            <a:r>
              <a:rPr lang="ja-JP" altLang="ja-JP" sz="1600" dirty="0" smtClean="0">
                <a:latin typeface="+mj-ea"/>
                <a:ea typeface="+mj-ea"/>
              </a:rPr>
              <a:t>場合は</a:t>
            </a:r>
            <a:r>
              <a:rPr lang="ja-JP" altLang="ja-JP" sz="1600" dirty="0">
                <a:latin typeface="+mj-ea"/>
                <a:ea typeface="+mj-ea"/>
              </a:rPr>
              <a:t>、</a:t>
            </a:r>
            <a:r>
              <a:rPr lang="ja-JP" altLang="en-US" sz="1600" dirty="0">
                <a:latin typeface="+mj-ea"/>
                <a:ea typeface="+mj-ea"/>
              </a:rPr>
              <a:t>総合事業</a:t>
            </a:r>
            <a:r>
              <a:rPr lang="ja-JP" altLang="ja-JP" sz="1600" dirty="0">
                <a:latin typeface="+mj-ea"/>
                <a:ea typeface="+mj-ea"/>
              </a:rPr>
              <a:t>の実施を平成</a:t>
            </a:r>
            <a:r>
              <a:rPr lang="en-US" altLang="ja-JP" sz="1600" dirty="0">
                <a:latin typeface="+mj-ea"/>
                <a:ea typeface="+mj-ea"/>
              </a:rPr>
              <a:t>29</a:t>
            </a:r>
            <a:r>
              <a:rPr lang="ja-JP" altLang="ja-JP" sz="1600" dirty="0">
                <a:latin typeface="+mj-ea"/>
                <a:ea typeface="+mj-ea"/>
              </a:rPr>
              <a:t>年４月まで猶予</a:t>
            </a:r>
            <a:r>
              <a:rPr lang="ja-JP" altLang="en-US" sz="1600" dirty="0">
                <a:latin typeface="+mj-ea"/>
                <a:ea typeface="+mj-ea"/>
              </a:rPr>
              <a:t>可能</a:t>
            </a:r>
            <a:r>
              <a:rPr lang="ja-JP" altLang="en-US" sz="1600" dirty="0" smtClean="0">
                <a:latin typeface="+mj-ea"/>
                <a:ea typeface="+mj-ea"/>
              </a:rPr>
              <a:t>。</a:t>
            </a:r>
            <a:endParaRPr lang="en-US" altLang="ja-JP" sz="1600" dirty="0" smtClean="0">
              <a:latin typeface="+mj-ea"/>
              <a:ea typeface="+mj-ea"/>
            </a:endParaRPr>
          </a:p>
          <a:p>
            <a:pPr marL="174625" indent="-174625">
              <a:lnSpc>
                <a:spcPts val="1800"/>
              </a:lnSpc>
              <a:tabLst>
                <a:tab pos="174625" algn="l"/>
              </a:tabLst>
            </a:pPr>
            <a:r>
              <a:rPr lang="ja-JP" altLang="en-US" sz="1600" dirty="0" smtClean="0">
                <a:latin typeface="+mj-ea"/>
                <a:ea typeface="+mj-ea"/>
              </a:rPr>
              <a:t>○</a:t>
            </a:r>
            <a:r>
              <a:rPr lang="ja-JP" altLang="en-US" sz="1600" dirty="0">
                <a:latin typeface="+mj-ea"/>
                <a:ea typeface="+mj-ea"/>
              </a:rPr>
              <a:t>　</a:t>
            </a:r>
            <a:r>
              <a:rPr lang="ja-JP" altLang="ja-JP" sz="1600" dirty="0">
                <a:latin typeface="+mj-ea"/>
                <a:ea typeface="+mj-ea"/>
              </a:rPr>
              <a:t>市町村</a:t>
            </a:r>
            <a:r>
              <a:rPr lang="ja-JP" altLang="en-US" sz="1600" dirty="0">
                <a:latin typeface="+mj-ea"/>
                <a:ea typeface="+mj-ea"/>
              </a:rPr>
              <a:t>は</a:t>
            </a:r>
            <a:r>
              <a:rPr lang="ja-JP" altLang="ja-JP" sz="1600" dirty="0">
                <a:latin typeface="+mj-ea"/>
                <a:ea typeface="+mj-ea"/>
              </a:rPr>
              <a:t>、できる限り早期から新しい総合事業に取り組</a:t>
            </a:r>
            <a:r>
              <a:rPr lang="ja-JP" altLang="en-US" sz="1600" dirty="0">
                <a:latin typeface="+mj-ea"/>
                <a:ea typeface="+mj-ea"/>
              </a:rPr>
              <a:t>む。</a:t>
            </a:r>
            <a:r>
              <a:rPr lang="ja-JP" altLang="ja-JP" sz="1600" dirty="0">
                <a:latin typeface="+mj-ea"/>
                <a:ea typeface="+mj-ea"/>
              </a:rPr>
              <a:t>一方で、受け皿の整備</a:t>
            </a:r>
            <a:r>
              <a:rPr lang="ja-JP" altLang="en-US" sz="1600" dirty="0">
                <a:latin typeface="+mj-ea"/>
                <a:ea typeface="+mj-ea"/>
              </a:rPr>
              <a:t>等</a:t>
            </a:r>
            <a:r>
              <a:rPr lang="ja-JP" altLang="ja-JP" sz="1600" dirty="0">
                <a:latin typeface="+mj-ea"/>
                <a:ea typeface="+mj-ea"/>
              </a:rPr>
              <a:t>のため、一定の時間をかけて</a:t>
            </a:r>
            <a:r>
              <a:rPr lang="ja-JP" altLang="en-US" sz="1600" dirty="0">
                <a:latin typeface="+mj-ea"/>
                <a:ea typeface="+mj-ea"/>
              </a:rPr>
              <a:t>、</a:t>
            </a:r>
            <a:r>
              <a:rPr lang="ja-JP" altLang="ja-JP" sz="1600" dirty="0">
                <a:latin typeface="+mj-ea"/>
                <a:ea typeface="+mj-ea"/>
              </a:rPr>
              <a:t>総合事業を開始</a:t>
            </a:r>
            <a:r>
              <a:rPr lang="ja-JP" altLang="en-US" sz="1600" dirty="0">
                <a:latin typeface="+mj-ea"/>
                <a:ea typeface="+mj-ea"/>
              </a:rPr>
              <a:t>すること</a:t>
            </a:r>
            <a:r>
              <a:rPr lang="ja-JP" altLang="ja-JP" sz="1600" dirty="0">
                <a:latin typeface="+mj-ea"/>
                <a:ea typeface="+mj-ea"/>
              </a:rPr>
              <a:t>も選択肢。</a:t>
            </a:r>
          </a:p>
          <a:p>
            <a:pPr marL="174625" indent="-174625">
              <a:lnSpc>
                <a:spcPts val="1800"/>
              </a:lnSpc>
              <a:buNone/>
              <a:tabLst>
                <a:tab pos="174625" algn="l"/>
              </a:tabLst>
            </a:pPr>
            <a:r>
              <a:rPr lang="ja-JP" altLang="en-US" sz="1200" dirty="0" smtClean="0">
                <a:latin typeface="+mj-ea"/>
                <a:ea typeface="+mj-ea"/>
              </a:rPr>
              <a:t>　　</a:t>
            </a:r>
            <a:r>
              <a:rPr lang="en-US" altLang="ja-JP" sz="1200" dirty="0" smtClean="0">
                <a:latin typeface="+mj-ea"/>
                <a:ea typeface="+mj-ea"/>
              </a:rPr>
              <a:t>※</a:t>
            </a:r>
            <a:r>
              <a:rPr lang="ja-JP" altLang="en-US" sz="1200" dirty="0">
                <a:latin typeface="+mj-ea"/>
                <a:ea typeface="+mj-ea"/>
              </a:rPr>
              <a:t>　</a:t>
            </a:r>
            <a:r>
              <a:rPr lang="ja-JP" altLang="ja-JP" sz="1200" dirty="0">
                <a:latin typeface="+mj-ea"/>
                <a:ea typeface="+mj-ea"/>
              </a:rPr>
              <a:t>総合事業の実施を猶予する場合も、総合事業の実施猶予の趣旨を踏まえ、現在から着実に受け皿の整備を行うよう努めることが</a:t>
            </a:r>
            <a:r>
              <a:rPr lang="ja-JP" altLang="ja-JP" sz="1200" dirty="0" smtClean="0">
                <a:latin typeface="+mj-ea"/>
                <a:ea typeface="+mj-ea"/>
              </a:rPr>
              <a:t>適当。</a:t>
            </a:r>
            <a:endParaRPr lang="en-US" altLang="ja-JP" sz="1200" dirty="0">
              <a:latin typeface="+mj-ea"/>
              <a:ea typeface="+mj-ea"/>
            </a:endParaRPr>
          </a:p>
          <a:p>
            <a:pPr marL="174625" indent="4763">
              <a:lnSpc>
                <a:spcPts val="1800"/>
              </a:lnSpc>
              <a:buNone/>
              <a:tabLst>
                <a:tab pos="360363" algn="l"/>
              </a:tabLst>
            </a:pPr>
            <a:r>
              <a:rPr lang="ja-JP" altLang="ja-JP" sz="1400" dirty="0">
                <a:latin typeface="+mj-ea"/>
                <a:ea typeface="+mj-ea"/>
              </a:rPr>
              <a:t>＜</a:t>
            </a:r>
            <a:r>
              <a:rPr lang="ja-JP" altLang="en-US" sz="1400" dirty="0">
                <a:latin typeface="+mj-ea"/>
                <a:ea typeface="+mj-ea"/>
              </a:rPr>
              <a:t>段階的な</a:t>
            </a:r>
            <a:r>
              <a:rPr lang="ja-JP" altLang="ja-JP" sz="1400" dirty="0">
                <a:latin typeface="+mj-ea"/>
                <a:ea typeface="+mj-ea"/>
              </a:rPr>
              <a:t>実施例＞</a:t>
            </a:r>
          </a:p>
          <a:p>
            <a:pPr marL="174625" indent="4763">
              <a:lnSpc>
                <a:spcPts val="1800"/>
              </a:lnSpc>
              <a:spcBef>
                <a:spcPts val="0"/>
              </a:spcBef>
              <a:buNone/>
              <a:tabLst>
                <a:tab pos="360363" algn="l"/>
              </a:tabLst>
            </a:pPr>
            <a:r>
              <a:rPr lang="ja-JP" altLang="ja-JP" sz="1400" dirty="0">
                <a:latin typeface="+mj-ea"/>
                <a:ea typeface="+mj-ea"/>
              </a:rPr>
              <a:t>①　エリアごとに予防給付を継続（【例】広域連合の市町村ごと）</a:t>
            </a:r>
          </a:p>
          <a:p>
            <a:pPr marL="174625" indent="4763">
              <a:lnSpc>
                <a:spcPts val="1800"/>
              </a:lnSpc>
              <a:spcBef>
                <a:spcPts val="0"/>
              </a:spcBef>
              <a:buNone/>
              <a:tabLst>
                <a:tab pos="360363" algn="l"/>
              </a:tabLst>
            </a:pPr>
            <a:r>
              <a:rPr lang="ja-JP" altLang="ja-JP" sz="1400" dirty="0">
                <a:latin typeface="+mj-ea"/>
                <a:ea typeface="+mj-ea"/>
              </a:rPr>
              <a:t>②　初年度は総合事業によるサービスの利用を希望する者以外は予防給付を継続</a:t>
            </a:r>
          </a:p>
          <a:p>
            <a:pPr marL="174625" indent="4763">
              <a:lnSpc>
                <a:spcPts val="1800"/>
              </a:lnSpc>
              <a:spcBef>
                <a:spcPts val="0"/>
              </a:spcBef>
              <a:buNone/>
              <a:tabLst>
                <a:tab pos="360363" algn="l"/>
              </a:tabLst>
            </a:pPr>
            <a:r>
              <a:rPr lang="ja-JP" altLang="ja-JP" sz="1400" dirty="0">
                <a:latin typeface="+mj-ea"/>
                <a:ea typeface="+mj-ea"/>
              </a:rPr>
              <a:t>③　既</a:t>
            </a:r>
            <a:r>
              <a:rPr lang="ja-JP" altLang="ja-JP" sz="1400" dirty="0" smtClean="0">
                <a:latin typeface="+mj-ea"/>
                <a:ea typeface="+mj-ea"/>
              </a:rPr>
              <a:t>に</a:t>
            </a:r>
            <a:r>
              <a:rPr lang="ja-JP" altLang="en-US" sz="1400" dirty="0" smtClean="0">
                <a:latin typeface="+mj-ea"/>
                <a:ea typeface="+mj-ea"/>
              </a:rPr>
              <a:t>給付に</a:t>
            </a:r>
            <a:r>
              <a:rPr lang="ja-JP" altLang="en-US" sz="1400" dirty="0">
                <a:latin typeface="+mj-ea"/>
                <a:ea typeface="+mj-ea"/>
              </a:rPr>
              <a:t>よる</a:t>
            </a:r>
            <a:r>
              <a:rPr lang="ja-JP" altLang="ja-JP" sz="1400" dirty="0" smtClean="0">
                <a:latin typeface="+mj-ea"/>
                <a:ea typeface="+mj-ea"/>
              </a:rPr>
              <a:t>サービス</a:t>
            </a:r>
            <a:r>
              <a:rPr lang="ja-JP" altLang="ja-JP" sz="1400" dirty="0">
                <a:latin typeface="+mj-ea"/>
                <a:ea typeface="+mj-ea"/>
              </a:rPr>
              <a:t>を利用している者は、初年度は予防</a:t>
            </a:r>
            <a:r>
              <a:rPr lang="ja-JP" altLang="ja-JP" sz="1400" dirty="0" smtClean="0">
                <a:latin typeface="+mj-ea"/>
                <a:ea typeface="+mj-ea"/>
              </a:rPr>
              <a:t>給付</a:t>
            </a:r>
            <a:r>
              <a:rPr lang="ja-JP" altLang="en-US" sz="1400" dirty="0" smtClean="0">
                <a:latin typeface="+mj-ea"/>
                <a:ea typeface="+mj-ea"/>
              </a:rPr>
              <a:t>とし</a:t>
            </a:r>
            <a:r>
              <a:rPr lang="ja-JP" altLang="ja-JP" sz="1400" dirty="0" smtClean="0">
                <a:latin typeface="+mj-ea"/>
                <a:ea typeface="+mj-ea"/>
              </a:rPr>
              <a:t>、</a:t>
            </a:r>
            <a:r>
              <a:rPr lang="ja-JP" altLang="ja-JP" sz="1400" dirty="0">
                <a:latin typeface="+mj-ea"/>
                <a:ea typeface="+mj-ea"/>
              </a:rPr>
              <a:t>翌年度当初からすべての者</a:t>
            </a:r>
            <a:r>
              <a:rPr lang="ja-JP" altLang="ja-JP" sz="1400" dirty="0" smtClean="0">
                <a:latin typeface="+mj-ea"/>
                <a:ea typeface="+mj-ea"/>
              </a:rPr>
              <a:t>を総合</a:t>
            </a:r>
            <a:r>
              <a:rPr lang="ja-JP" altLang="ja-JP" sz="1400" dirty="0">
                <a:latin typeface="+mj-ea"/>
                <a:ea typeface="+mj-ea"/>
              </a:rPr>
              <a:t>事業</a:t>
            </a:r>
            <a:r>
              <a:rPr lang="ja-JP" altLang="ja-JP" sz="1400" dirty="0" smtClean="0">
                <a:latin typeface="+mj-ea"/>
                <a:ea typeface="+mj-ea"/>
              </a:rPr>
              <a:t>に</a:t>
            </a:r>
            <a:r>
              <a:rPr lang="ja-JP" altLang="en-US" sz="1400" dirty="0">
                <a:latin typeface="+mj-ea"/>
                <a:ea typeface="+mj-ea"/>
              </a:rPr>
              <a:t>移行</a:t>
            </a:r>
            <a:endParaRPr lang="en-US" altLang="ja-JP" sz="1400" dirty="0">
              <a:latin typeface="+mj-ea"/>
              <a:ea typeface="+mj-ea"/>
            </a:endParaRPr>
          </a:p>
        </p:txBody>
      </p:sp>
      <p:sp>
        <p:nvSpPr>
          <p:cNvPr id="20" name="テキスト ボックス 19"/>
          <p:cNvSpPr txBox="1"/>
          <p:nvPr/>
        </p:nvSpPr>
        <p:spPr>
          <a:xfrm>
            <a:off x="7924503" y="2476033"/>
            <a:ext cx="1981528" cy="626701"/>
          </a:xfrm>
          <a:prstGeom prst="rect">
            <a:avLst/>
          </a:prstGeom>
          <a:solidFill>
            <a:schemeClr val="accent1"/>
          </a:solidFill>
        </p:spPr>
        <p:txBody>
          <a:bodyPr wrap="square" tIns="36000" bIns="36000" rtlCol="0">
            <a:spAutoFit/>
          </a:bodyPr>
          <a:lstStyle/>
          <a:p>
            <a:r>
              <a:rPr lang="ja-JP" altLang="en-US" sz="1200" dirty="0" smtClean="0">
                <a:solidFill>
                  <a:prstClr val="white"/>
                </a:solidFill>
                <a:latin typeface="Calibri"/>
              </a:rPr>
              <a:t>　　　　　：予防給付</a:t>
            </a:r>
            <a:endParaRPr lang="en-US" altLang="ja-JP" sz="1200" dirty="0" smtClean="0">
              <a:solidFill>
                <a:prstClr val="white"/>
              </a:solidFill>
              <a:latin typeface="Calibri"/>
            </a:endParaRPr>
          </a:p>
          <a:p>
            <a:r>
              <a:rPr lang="ja-JP" altLang="en-US" sz="1200" dirty="0">
                <a:solidFill>
                  <a:prstClr val="white"/>
                </a:solidFill>
                <a:latin typeface="Calibri"/>
              </a:rPr>
              <a:t>　</a:t>
            </a:r>
            <a:r>
              <a:rPr lang="ja-JP" altLang="en-US" sz="1200" dirty="0" smtClean="0">
                <a:solidFill>
                  <a:prstClr val="white"/>
                </a:solidFill>
                <a:latin typeface="Calibri"/>
              </a:rPr>
              <a:t>　　 　  </a:t>
            </a:r>
            <a:r>
              <a:rPr lang="ja-JP" altLang="en-US" sz="1000" dirty="0" smtClean="0">
                <a:solidFill>
                  <a:prstClr val="white"/>
                </a:solidFill>
                <a:latin typeface="Calibri"/>
              </a:rPr>
              <a:t>（訪問介護・通所介護）</a:t>
            </a:r>
            <a:endParaRPr lang="en-US" altLang="ja-JP" sz="1200" dirty="0" smtClean="0">
              <a:solidFill>
                <a:prstClr val="white"/>
              </a:solidFill>
              <a:latin typeface="Calibri"/>
            </a:endParaRPr>
          </a:p>
          <a:p>
            <a:r>
              <a:rPr lang="ja-JP" altLang="en-US" sz="1200" dirty="0" smtClean="0">
                <a:solidFill>
                  <a:prstClr val="white"/>
                </a:solidFill>
                <a:latin typeface="Calibri"/>
              </a:rPr>
              <a:t>　　　　　：新しい総合事業</a:t>
            </a:r>
            <a:endParaRPr lang="ja-JP" altLang="en-US" sz="1200" dirty="0">
              <a:solidFill>
                <a:prstClr val="white"/>
              </a:solidFill>
              <a:latin typeface="Calibri"/>
            </a:endParaRPr>
          </a:p>
        </p:txBody>
      </p:sp>
      <p:cxnSp>
        <p:nvCxnSpPr>
          <p:cNvPr id="61" name="直線矢印コネクタ 60"/>
          <p:cNvCxnSpPr/>
          <p:nvPr/>
        </p:nvCxnSpPr>
        <p:spPr>
          <a:xfrm>
            <a:off x="8049352" y="2958690"/>
            <a:ext cx="360040" cy="0"/>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p:nvPr/>
        </p:nvCxnSpPr>
        <p:spPr>
          <a:xfrm>
            <a:off x="1003186" y="3713010"/>
            <a:ext cx="746029" cy="567"/>
          </a:xfrm>
          <a:prstGeom prst="straightConnector1">
            <a:avLst/>
          </a:prstGeom>
          <a:ln w="38100">
            <a:solidFill>
              <a:schemeClr val="bg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a:off x="990678" y="3859067"/>
            <a:ext cx="1404675" cy="567"/>
          </a:xfrm>
          <a:prstGeom prst="straightConnector1">
            <a:avLst/>
          </a:prstGeom>
          <a:ln w="38100">
            <a:solidFill>
              <a:schemeClr val="bg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a:off x="3178187" y="4767108"/>
            <a:ext cx="1059669" cy="0"/>
          </a:xfrm>
          <a:prstGeom prst="straightConnector1">
            <a:avLst/>
          </a:prstGeom>
          <a:ln w="38100">
            <a:solidFill>
              <a:schemeClr val="bg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a:off x="3151971" y="4920318"/>
            <a:ext cx="2271401" cy="567"/>
          </a:xfrm>
          <a:prstGeom prst="straightConnector1">
            <a:avLst/>
          </a:prstGeom>
          <a:ln w="38100">
            <a:solidFill>
              <a:schemeClr val="bg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a:off x="5588518" y="5725536"/>
            <a:ext cx="665694" cy="6043"/>
          </a:xfrm>
          <a:prstGeom prst="straightConnector1">
            <a:avLst/>
          </a:prstGeom>
          <a:ln w="38100">
            <a:solidFill>
              <a:schemeClr val="bg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p:nvPr/>
        </p:nvCxnSpPr>
        <p:spPr>
          <a:xfrm flipV="1">
            <a:off x="5588557" y="5908011"/>
            <a:ext cx="1964699" cy="153"/>
          </a:xfrm>
          <a:prstGeom prst="straightConnector1">
            <a:avLst/>
          </a:prstGeom>
          <a:ln w="38100">
            <a:solidFill>
              <a:schemeClr val="bg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p:nvPr/>
        </p:nvCxnSpPr>
        <p:spPr>
          <a:xfrm>
            <a:off x="8049352" y="2598650"/>
            <a:ext cx="360040" cy="0"/>
          </a:xfrm>
          <a:prstGeom prst="straightConnector1">
            <a:avLst/>
          </a:prstGeom>
          <a:ln w="38100">
            <a:solidFill>
              <a:schemeClr val="bg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36" name="直線コネクタ 135"/>
          <p:cNvCxnSpPr/>
          <p:nvPr/>
        </p:nvCxnSpPr>
        <p:spPr>
          <a:xfrm>
            <a:off x="7884302" y="2708920"/>
            <a:ext cx="2" cy="3708000"/>
          </a:xfrm>
          <a:prstGeom prst="line">
            <a:avLst/>
          </a:prstGeom>
          <a:ln w="952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2" name="角丸四角形 11"/>
          <p:cNvSpPr/>
          <p:nvPr/>
        </p:nvSpPr>
        <p:spPr>
          <a:xfrm>
            <a:off x="2864776" y="4060532"/>
            <a:ext cx="6379342" cy="432000"/>
          </a:xfrm>
          <a:prstGeom prst="roundRect">
            <a:avLst/>
          </a:prstGeom>
          <a:solidFill>
            <a:schemeClr val="accent1">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lnSpc>
                <a:spcPts val="1600"/>
              </a:lnSpc>
            </a:pPr>
            <a:r>
              <a:rPr lang="ja-JP" altLang="en-US" sz="1400" dirty="0" smtClean="0">
                <a:solidFill>
                  <a:srgbClr val="002060"/>
                </a:solidFill>
                <a:latin typeface="ＤＦ特太ゴシック体" pitchFamily="49" charset="-128"/>
                <a:ea typeface="ＤＦ特太ゴシック体" pitchFamily="49" charset="-128"/>
              </a:rPr>
              <a:t>既にサービスを受けている者については事業移行後も</a:t>
            </a:r>
            <a:endParaRPr lang="en-US" altLang="ja-JP" sz="1400" dirty="0" smtClean="0">
              <a:solidFill>
                <a:srgbClr val="002060"/>
              </a:solidFill>
              <a:latin typeface="ＤＦ特太ゴシック体" pitchFamily="49" charset="-128"/>
              <a:ea typeface="ＤＦ特太ゴシック体" pitchFamily="49" charset="-128"/>
            </a:endParaRPr>
          </a:p>
          <a:p>
            <a:pPr algn="ctr">
              <a:lnSpc>
                <a:spcPts val="1600"/>
              </a:lnSpc>
            </a:pPr>
            <a:r>
              <a:rPr lang="ja-JP" altLang="en-US" sz="1400" dirty="0" smtClean="0">
                <a:solidFill>
                  <a:srgbClr val="002060"/>
                </a:solidFill>
                <a:latin typeface="ＤＦ特太ゴシック体" pitchFamily="49" charset="-128"/>
                <a:ea typeface="ＤＦ特太ゴシック体" pitchFamily="49" charset="-128"/>
              </a:rPr>
              <a:t>必要に応じて既存サービス相当のサービスを利用可能とする。</a:t>
            </a:r>
            <a:endParaRPr lang="en-US" altLang="ja-JP" sz="1400" dirty="0" smtClean="0">
              <a:solidFill>
                <a:srgbClr val="002060"/>
              </a:solidFill>
              <a:latin typeface="ＤＦ特太ゴシック体" pitchFamily="49" charset="-128"/>
              <a:ea typeface="ＤＦ特太ゴシック体" pitchFamily="49" charset="-128"/>
            </a:endParaRPr>
          </a:p>
        </p:txBody>
      </p:sp>
      <p:sp>
        <p:nvSpPr>
          <p:cNvPr id="47" name="テキスト ボックス 46"/>
          <p:cNvSpPr txBox="1"/>
          <p:nvPr/>
        </p:nvSpPr>
        <p:spPr>
          <a:xfrm>
            <a:off x="1020291" y="2442722"/>
            <a:ext cx="7350267" cy="307777"/>
          </a:xfrm>
          <a:prstGeom prst="rect">
            <a:avLst/>
          </a:prstGeom>
          <a:noFill/>
        </p:spPr>
        <p:txBody>
          <a:bodyPr wrap="square" rtlCol="0">
            <a:spAutoFit/>
          </a:bodyPr>
          <a:lstStyle/>
          <a:p>
            <a:pPr fontAlgn="base">
              <a:spcBef>
                <a:spcPct val="0"/>
              </a:spcBef>
              <a:spcAft>
                <a:spcPct val="0"/>
              </a:spcAft>
            </a:pPr>
            <a:r>
              <a:rPr lang="ja-JP" altLang="en-US" sz="1400" dirty="0" smtClean="0">
                <a:solidFill>
                  <a:prstClr val="black"/>
                </a:solidFill>
              </a:rPr>
              <a:t>訪問介護、通所介護（予防給付）から訪問型サービス・通所型サービスへの移行（イメージ）</a:t>
            </a:r>
            <a:endParaRPr lang="en-US" altLang="ja-JP" sz="1400" dirty="0">
              <a:solidFill>
                <a:prstClr val="black"/>
              </a:solidFill>
            </a:endParaRPr>
          </a:p>
        </p:txBody>
      </p:sp>
      <p:sp>
        <p:nvSpPr>
          <p:cNvPr id="50" name="角丸四角形 49"/>
          <p:cNvSpPr/>
          <p:nvPr/>
        </p:nvSpPr>
        <p:spPr>
          <a:xfrm>
            <a:off x="2864806" y="5085232"/>
            <a:ext cx="6370183" cy="432000"/>
          </a:xfrm>
          <a:prstGeom prst="roundRect">
            <a:avLst/>
          </a:prstGeom>
          <a:solidFill>
            <a:schemeClr val="accent1">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lnSpc>
                <a:spcPts val="1600"/>
              </a:lnSpc>
            </a:pPr>
            <a:r>
              <a:rPr lang="ja-JP" altLang="en-US" sz="1400" dirty="0" smtClean="0">
                <a:solidFill>
                  <a:srgbClr val="002060"/>
                </a:solidFill>
                <a:latin typeface="ＤＦ特太ゴシック体" pitchFamily="49" charset="-128"/>
                <a:ea typeface="ＤＦ特太ゴシック体" pitchFamily="49" charset="-128"/>
              </a:rPr>
              <a:t>新しくサービスを受ける者については多様なサービスの利用を促進</a:t>
            </a:r>
            <a:endParaRPr lang="en-US" altLang="ja-JP" sz="1400" dirty="0" smtClean="0">
              <a:solidFill>
                <a:srgbClr val="002060"/>
              </a:solidFill>
              <a:latin typeface="ＤＦ特太ゴシック体" pitchFamily="49" charset="-128"/>
              <a:ea typeface="ＤＦ特太ゴシック体" pitchFamily="49" charset="-128"/>
            </a:endParaRPr>
          </a:p>
          <a:p>
            <a:pPr algn="ctr">
              <a:lnSpc>
                <a:spcPts val="1600"/>
              </a:lnSpc>
            </a:pPr>
            <a:r>
              <a:rPr lang="ja-JP" altLang="en-US" sz="1400" dirty="0" smtClean="0">
                <a:solidFill>
                  <a:srgbClr val="002060"/>
                </a:solidFill>
                <a:latin typeface="ＤＦ特太ゴシック体" pitchFamily="49" charset="-128"/>
                <a:ea typeface="ＤＦ特太ゴシック体" pitchFamily="49" charset="-128"/>
              </a:rPr>
              <a:t>（必要に応じて既存サービス相当のサービスを利用可能とする</a:t>
            </a:r>
            <a:r>
              <a:rPr lang="ja-JP" altLang="en-US" sz="1600" dirty="0" smtClean="0">
                <a:solidFill>
                  <a:srgbClr val="002060"/>
                </a:solidFill>
                <a:latin typeface="ＤＦ特太ゴシック体" pitchFamily="49" charset="-128"/>
                <a:ea typeface="ＤＦ特太ゴシック体" pitchFamily="49" charset="-128"/>
              </a:rPr>
              <a:t>）</a:t>
            </a:r>
            <a:endParaRPr lang="en-US" altLang="ja-JP" sz="1600" dirty="0" smtClean="0">
              <a:solidFill>
                <a:srgbClr val="002060"/>
              </a:solidFill>
              <a:latin typeface="ＤＦ特太ゴシック体" pitchFamily="49" charset="-128"/>
              <a:ea typeface="ＤＦ特太ゴシック体" pitchFamily="49" charset="-128"/>
            </a:endParaRPr>
          </a:p>
        </p:txBody>
      </p:sp>
      <p:sp>
        <p:nvSpPr>
          <p:cNvPr id="51" name="タイトル 1"/>
          <p:cNvSpPr txBox="1">
            <a:spLocks/>
          </p:cNvSpPr>
          <p:nvPr/>
        </p:nvSpPr>
        <p:spPr>
          <a:xfrm>
            <a:off x="0" y="0"/>
            <a:ext cx="9906000" cy="46800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rmAutofit fontScale="92500" lnSpcReduction="10000"/>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2800" dirty="0" smtClean="0"/>
              <a:t>第７　</a:t>
            </a:r>
            <a:r>
              <a:rPr lang="ja-JP" altLang="en-US" sz="2800" dirty="0" smtClean="0">
                <a:solidFill>
                  <a:schemeClr val="tx1"/>
                </a:solidFill>
              </a:rPr>
              <a:t>総合</a:t>
            </a:r>
            <a:r>
              <a:rPr lang="ja-JP" altLang="en-US" sz="2800" dirty="0">
                <a:solidFill>
                  <a:schemeClr val="tx1"/>
                </a:solidFill>
              </a:rPr>
              <a:t>事業への円滑な</a:t>
            </a:r>
            <a:r>
              <a:rPr lang="ja-JP" altLang="en-US" sz="2800" dirty="0" smtClean="0">
                <a:solidFill>
                  <a:schemeClr val="tx1"/>
                </a:solidFill>
              </a:rPr>
              <a:t>移行</a:t>
            </a:r>
            <a:r>
              <a:rPr lang="ja-JP" altLang="en-US" sz="1300" dirty="0" smtClean="0">
                <a:solidFill>
                  <a:schemeClr val="tx1"/>
                </a:solidFill>
              </a:rPr>
              <a:t>　</a:t>
            </a:r>
            <a:r>
              <a:rPr lang="ja-JP" altLang="en-US" sz="1300" dirty="0">
                <a:latin typeface="+mj-ea"/>
              </a:rPr>
              <a:t>　（</a:t>
            </a:r>
            <a:r>
              <a:rPr lang="en-US" altLang="ja-JP" sz="1300" dirty="0" smtClean="0">
                <a:latin typeface="+mj-ea"/>
              </a:rPr>
              <a:t>P128</a:t>
            </a:r>
            <a:r>
              <a:rPr lang="ja-JP" altLang="en-US" sz="1300" dirty="0" smtClean="0">
                <a:latin typeface="+mj-ea"/>
              </a:rPr>
              <a:t>～）</a:t>
            </a:r>
            <a:endParaRPr lang="en-US" altLang="ja-JP" sz="1300" dirty="0">
              <a:solidFill>
                <a:prstClr val="black"/>
              </a:solidFill>
              <a:latin typeface="+mj-ea"/>
            </a:endParaRPr>
          </a:p>
        </p:txBody>
      </p:sp>
      <p:sp>
        <p:nvSpPr>
          <p:cNvPr id="53" name="スライド番号プレースホルダー 3"/>
          <p:cNvSpPr>
            <a:spLocks noGrp="1"/>
          </p:cNvSpPr>
          <p:nvPr>
            <p:ph type="sldNum" sz="quarter" idx="4294967295"/>
          </p:nvPr>
        </p:nvSpPr>
        <p:spPr>
          <a:xfrm>
            <a:off x="7653483" y="6550468"/>
            <a:ext cx="2311400" cy="365125"/>
          </a:xfrm>
          <a:prstGeom prst="rect">
            <a:avLst/>
          </a:prstGeom>
        </p:spPr>
        <p:txBody>
          <a:bodyPr/>
          <a:lstStyle/>
          <a:p>
            <a:pPr algn="r"/>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lgn="r"/>
              <a:t>28</a:t>
            </a:fld>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55" name="正方形/長方形 54"/>
          <p:cNvSpPr/>
          <p:nvPr/>
        </p:nvSpPr>
        <p:spPr>
          <a:xfrm rot="5400000">
            <a:off x="-45050" y="6440838"/>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33</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36295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8504" y="2852936"/>
            <a:ext cx="8915400" cy="1143000"/>
          </a:xfrm>
        </p:spPr>
        <p:txBody>
          <a:bodyPr>
            <a:normAutofit fontScale="90000"/>
          </a:bodyPr>
          <a:lstStyle/>
          <a:p>
            <a:r>
              <a:rPr lang="ja-JP" altLang="en-US" dirty="0" smtClean="0"/>
              <a:t>第１</a:t>
            </a:r>
            <a:r>
              <a:rPr lang="ja-JP" altLang="en-US" dirty="0"/>
              <a:t>　総合</a:t>
            </a:r>
            <a:r>
              <a:rPr lang="ja-JP" altLang="en-US" dirty="0" smtClean="0"/>
              <a:t>事業に関する総則的</a:t>
            </a:r>
            <a:r>
              <a:rPr lang="ja-JP" altLang="en-US" dirty="0"/>
              <a:t>な事項</a:t>
            </a:r>
          </a:p>
        </p:txBody>
      </p:sp>
      <p:sp>
        <p:nvSpPr>
          <p:cNvPr id="5" name="スライド番号プレースホルダー 3"/>
          <p:cNvSpPr>
            <a:spLocks noGrp="1"/>
          </p:cNvSpPr>
          <p:nvPr>
            <p:ph type="sldNum" sz="quarter" idx="12"/>
          </p:nvPr>
        </p:nvSpPr>
        <p:spPr>
          <a:xfrm>
            <a:off x="7653483" y="6550468"/>
            <a:ext cx="2311400" cy="365125"/>
          </a:xfrm>
        </p:spPr>
        <p:txBody>
          <a:body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2</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4" name="正方形/長方形 3"/>
          <p:cNvSpPr/>
          <p:nvPr/>
        </p:nvSpPr>
        <p:spPr>
          <a:xfrm rot="5400000">
            <a:off x="40650" y="6529318"/>
            <a:ext cx="2880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ＭＳ ゴシック" panose="020B0609070205080204" pitchFamily="49" charset="-128"/>
                <a:ea typeface="ＭＳ ゴシック" panose="020B0609070205080204" pitchFamily="49" charset="-128"/>
              </a:rPr>
              <a:t>7</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483533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0" y="2636912"/>
            <a:ext cx="9906000" cy="1143000"/>
          </a:xfrm>
        </p:spPr>
        <p:txBody>
          <a:bodyPr>
            <a:normAutofit/>
          </a:bodyPr>
          <a:lstStyle/>
          <a:p>
            <a:r>
              <a:rPr kumimoji="1" lang="ja-JP" altLang="en-US" sz="4800" dirty="0" smtClean="0">
                <a:solidFill>
                  <a:schemeClr val="tx1"/>
                </a:solidFill>
              </a:rPr>
              <a:t>参　　考</a:t>
            </a:r>
            <a:endParaRPr kumimoji="1" lang="ja-JP" altLang="en-US" sz="4800" dirty="0">
              <a:solidFill>
                <a:schemeClr val="tx1"/>
              </a:solidFill>
            </a:endParaRPr>
          </a:p>
        </p:txBody>
      </p:sp>
      <p:sp>
        <p:nvSpPr>
          <p:cNvPr id="3" name="正方形/長方形 2"/>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34</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143612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42470" y="3202316"/>
            <a:ext cx="991074" cy="1384995"/>
          </a:xfrm>
          <a:prstGeom prst="rect">
            <a:avLst/>
          </a:prstGeom>
          <a:solidFill>
            <a:srgbClr val="CCFFCC"/>
          </a:solidFill>
          <a:ln w="19050">
            <a:solidFill>
              <a:schemeClr val="tx1"/>
            </a:solidFill>
          </a:ln>
        </p:spPr>
        <p:txBody>
          <a:bodyPr wrap="square">
            <a:spAutoFit/>
          </a:bodyPr>
          <a:lstStyle/>
          <a:p>
            <a:pPr algn="just" fontAlgn="base">
              <a:spcAft>
                <a:spcPct val="0"/>
              </a:spcAft>
            </a:pPr>
            <a:r>
              <a:rPr lang="ja-JP" altLang="en-US" sz="1400" dirty="0">
                <a:solidFill>
                  <a:prstClr val="black"/>
                </a:solidFill>
                <a:latin typeface="ＭＳ Ｐゴシック"/>
              </a:rPr>
              <a:t>介護予防</a:t>
            </a:r>
            <a:r>
              <a:rPr lang="ja-JP" altLang="en-US" sz="1400" dirty="0" smtClean="0">
                <a:solidFill>
                  <a:prstClr val="black"/>
                </a:solidFill>
                <a:latin typeface="ＭＳ Ｐゴシック"/>
              </a:rPr>
              <a:t>・</a:t>
            </a:r>
            <a:endParaRPr lang="en-US" altLang="ja-JP" sz="1400" dirty="0" smtClean="0">
              <a:solidFill>
                <a:prstClr val="black"/>
              </a:solidFill>
              <a:latin typeface="ＭＳ Ｐゴシック"/>
            </a:endParaRPr>
          </a:p>
          <a:p>
            <a:pPr algn="just" fontAlgn="base">
              <a:spcAft>
                <a:spcPct val="0"/>
              </a:spcAft>
            </a:pPr>
            <a:r>
              <a:rPr lang="ja-JP" altLang="en-US" sz="1400" dirty="0" smtClean="0">
                <a:solidFill>
                  <a:prstClr val="black"/>
                </a:solidFill>
                <a:latin typeface="ＭＳ Ｐゴシック"/>
              </a:rPr>
              <a:t>日常生活</a:t>
            </a:r>
            <a:endParaRPr lang="en-US" altLang="ja-JP" sz="1400" dirty="0" smtClean="0">
              <a:solidFill>
                <a:prstClr val="black"/>
              </a:solidFill>
              <a:latin typeface="ＭＳ Ｐゴシック"/>
            </a:endParaRPr>
          </a:p>
          <a:p>
            <a:pPr algn="just" fontAlgn="base">
              <a:spcAft>
                <a:spcPct val="0"/>
              </a:spcAft>
            </a:pPr>
            <a:r>
              <a:rPr lang="ja-JP" altLang="en-US" sz="1400" dirty="0" smtClean="0">
                <a:solidFill>
                  <a:prstClr val="black"/>
                </a:solidFill>
                <a:latin typeface="ＭＳ Ｐゴシック"/>
              </a:rPr>
              <a:t>支援総合</a:t>
            </a:r>
            <a:endParaRPr lang="en-US" altLang="ja-JP" sz="1400" dirty="0" smtClean="0">
              <a:solidFill>
                <a:prstClr val="black"/>
              </a:solidFill>
              <a:latin typeface="ＭＳ Ｐゴシック"/>
            </a:endParaRPr>
          </a:p>
          <a:p>
            <a:pPr algn="just" fontAlgn="base">
              <a:spcAft>
                <a:spcPct val="0"/>
              </a:spcAft>
            </a:pPr>
            <a:r>
              <a:rPr lang="ja-JP" altLang="en-US" sz="1400" dirty="0" smtClean="0">
                <a:solidFill>
                  <a:prstClr val="black"/>
                </a:solidFill>
                <a:latin typeface="ＭＳ Ｐゴシック"/>
              </a:rPr>
              <a:t>事業</a:t>
            </a:r>
            <a:endParaRPr lang="en-US" altLang="ja-JP" sz="1400" dirty="0" smtClean="0">
              <a:solidFill>
                <a:prstClr val="black"/>
              </a:solidFill>
              <a:latin typeface="ＭＳ Ｐゴシック"/>
            </a:endParaRPr>
          </a:p>
          <a:p>
            <a:pPr algn="just" fontAlgn="base">
              <a:spcAft>
                <a:spcPct val="0"/>
              </a:spcAft>
            </a:pPr>
            <a:r>
              <a:rPr lang="ja-JP" altLang="en-US" sz="1400" dirty="0" smtClean="0">
                <a:solidFill>
                  <a:prstClr val="black"/>
                </a:solidFill>
                <a:latin typeface="ＭＳ Ｐゴシック"/>
              </a:rPr>
              <a:t>（新しい</a:t>
            </a:r>
            <a:endParaRPr lang="en-US" altLang="ja-JP" sz="1400" dirty="0" smtClean="0">
              <a:solidFill>
                <a:prstClr val="black"/>
              </a:solidFill>
              <a:latin typeface="ＭＳ Ｐゴシック"/>
            </a:endParaRPr>
          </a:p>
          <a:p>
            <a:pPr algn="just" fontAlgn="base">
              <a:spcAft>
                <a:spcPct val="0"/>
              </a:spcAft>
            </a:pPr>
            <a:r>
              <a:rPr lang="ja-JP" altLang="en-US" sz="1400" dirty="0" smtClean="0">
                <a:solidFill>
                  <a:prstClr val="black"/>
                </a:solidFill>
                <a:latin typeface="ＭＳ Ｐゴシック"/>
              </a:rPr>
              <a:t>総合</a:t>
            </a:r>
            <a:r>
              <a:rPr lang="ja-JP" altLang="en-US" sz="1400" dirty="0">
                <a:solidFill>
                  <a:prstClr val="black"/>
                </a:solidFill>
                <a:latin typeface="ＭＳ Ｐゴシック"/>
              </a:rPr>
              <a:t>事業）</a:t>
            </a:r>
            <a:endParaRPr lang="en-US" altLang="ja-JP" sz="1400" dirty="0">
              <a:solidFill>
                <a:prstClr val="black"/>
              </a:solidFill>
              <a:latin typeface="ＭＳ Ｐゴシック"/>
            </a:endParaRPr>
          </a:p>
        </p:txBody>
      </p:sp>
      <p:sp>
        <p:nvSpPr>
          <p:cNvPr id="3" name="正方形/長方形 2"/>
          <p:cNvSpPr/>
          <p:nvPr/>
        </p:nvSpPr>
        <p:spPr>
          <a:xfrm>
            <a:off x="1347110" y="2281490"/>
            <a:ext cx="1366018" cy="738664"/>
          </a:xfrm>
          <a:prstGeom prst="rect">
            <a:avLst/>
          </a:prstGeom>
          <a:solidFill>
            <a:srgbClr val="FFCCFF"/>
          </a:solidFill>
          <a:ln w="19050">
            <a:solidFill>
              <a:schemeClr val="tx1"/>
            </a:solidFill>
          </a:ln>
        </p:spPr>
        <p:txBody>
          <a:bodyPr wrap="square">
            <a:spAutoFit/>
          </a:bodyPr>
          <a:lstStyle/>
          <a:p>
            <a:pPr algn="just" fontAlgn="base">
              <a:spcBef>
                <a:spcPts val="600"/>
              </a:spcBef>
              <a:spcAft>
                <a:spcPct val="0"/>
              </a:spcAft>
            </a:pPr>
            <a:r>
              <a:rPr lang="ja-JP" altLang="en-US" sz="1400" dirty="0" smtClean="0">
                <a:solidFill>
                  <a:prstClr val="black"/>
                </a:solidFill>
                <a:latin typeface="ＭＳ Ｐゴシック"/>
              </a:rPr>
              <a:t>介護</a:t>
            </a:r>
            <a:r>
              <a:rPr lang="ja-JP" altLang="en-US" sz="1400" dirty="0">
                <a:solidFill>
                  <a:prstClr val="black"/>
                </a:solidFill>
                <a:latin typeface="ＭＳ Ｐゴシック"/>
              </a:rPr>
              <a:t>予防・生活支援サービス事業</a:t>
            </a:r>
            <a:endParaRPr lang="en-US" altLang="ja-JP" sz="1400" dirty="0">
              <a:solidFill>
                <a:prstClr val="black"/>
              </a:solidFill>
              <a:latin typeface="ＭＳ Ｐゴシック"/>
            </a:endParaRPr>
          </a:p>
        </p:txBody>
      </p:sp>
      <p:sp>
        <p:nvSpPr>
          <p:cNvPr id="6" name="正方形/長方形 5"/>
          <p:cNvSpPr/>
          <p:nvPr/>
        </p:nvSpPr>
        <p:spPr>
          <a:xfrm>
            <a:off x="1347110" y="5749141"/>
            <a:ext cx="1990690" cy="307777"/>
          </a:xfrm>
          <a:prstGeom prst="rect">
            <a:avLst/>
          </a:prstGeom>
          <a:solidFill>
            <a:srgbClr val="FFCCFF"/>
          </a:solidFill>
          <a:ln w="19050">
            <a:solidFill>
              <a:schemeClr val="tx1"/>
            </a:solidFill>
          </a:ln>
        </p:spPr>
        <p:txBody>
          <a:bodyPr wrap="square">
            <a:spAutoFit/>
          </a:bodyPr>
          <a:lstStyle/>
          <a:p>
            <a:pPr algn="just" fontAlgn="base">
              <a:spcBef>
                <a:spcPts val="600"/>
              </a:spcBef>
              <a:spcAft>
                <a:spcPct val="0"/>
              </a:spcAft>
            </a:pPr>
            <a:r>
              <a:rPr lang="ja-JP" altLang="en-US" sz="1400" dirty="0" smtClean="0">
                <a:solidFill>
                  <a:prstClr val="black"/>
                </a:solidFill>
                <a:latin typeface="ＭＳ Ｐゴシック"/>
              </a:rPr>
              <a:t>一般</a:t>
            </a:r>
            <a:r>
              <a:rPr lang="ja-JP" altLang="en-US" sz="1400" dirty="0">
                <a:solidFill>
                  <a:prstClr val="black"/>
                </a:solidFill>
                <a:latin typeface="ＭＳ Ｐゴシック"/>
              </a:rPr>
              <a:t>介護予防事業</a:t>
            </a:r>
            <a:endParaRPr lang="en-US" altLang="ja-JP" sz="1400" dirty="0">
              <a:solidFill>
                <a:prstClr val="black"/>
              </a:solidFill>
              <a:latin typeface="ＭＳ Ｐゴシック"/>
            </a:endParaRPr>
          </a:p>
        </p:txBody>
      </p:sp>
      <p:sp>
        <p:nvSpPr>
          <p:cNvPr id="8" name="正方形/長方形 7"/>
          <p:cNvSpPr/>
          <p:nvPr/>
        </p:nvSpPr>
        <p:spPr>
          <a:xfrm>
            <a:off x="3121776" y="880256"/>
            <a:ext cx="1416538" cy="523220"/>
          </a:xfrm>
          <a:prstGeom prst="rect">
            <a:avLst/>
          </a:prstGeom>
          <a:solidFill>
            <a:srgbClr val="FFFF99"/>
          </a:solidFill>
          <a:ln>
            <a:solidFill>
              <a:schemeClr val="tx1"/>
            </a:solidFill>
          </a:ln>
        </p:spPr>
        <p:txBody>
          <a:bodyPr wrap="none" lIns="36000" rIns="0">
            <a:spAutoFit/>
          </a:bodyPr>
          <a:lstStyle/>
          <a:p>
            <a:pPr algn="just" fontAlgn="base">
              <a:spcBef>
                <a:spcPts val="600"/>
              </a:spcBef>
              <a:spcAft>
                <a:spcPct val="0"/>
              </a:spcAft>
            </a:pPr>
            <a:r>
              <a:rPr lang="ja-JP" altLang="en-US" sz="1400" dirty="0" smtClean="0">
                <a:solidFill>
                  <a:prstClr val="black"/>
                </a:solidFill>
                <a:latin typeface="ＭＳ Ｐゴシック"/>
              </a:rPr>
              <a:t>訪問型サービス</a:t>
            </a:r>
            <a:endParaRPr lang="en-US" altLang="ja-JP" sz="1400" dirty="0" smtClean="0">
              <a:solidFill>
                <a:prstClr val="black"/>
              </a:solidFill>
              <a:latin typeface="ＭＳ Ｐゴシック"/>
            </a:endParaRPr>
          </a:p>
          <a:p>
            <a:pPr algn="just" fontAlgn="base">
              <a:spcAft>
                <a:spcPct val="0"/>
              </a:spcAft>
            </a:pPr>
            <a:r>
              <a:rPr lang="ja-JP" altLang="en-US" sz="1400" dirty="0" smtClean="0">
                <a:solidFill>
                  <a:prstClr val="black"/>
                </a:solidFill>
                <a:latin typeface="ＭＳ Ｐゴシック"/>
              </a:rPr>
              <a:t>（第１号訪問事業）</a:t>
            </a:r>
            <a:endParaRPr lang="en-US" altLang="ja-JP" sz="1400" dirty="0">
              <a:solidFill>
                <a:prstClr val="black"/>
              </a:solidFill>
              <a:latin typeface="ＭＳ Ｐゴシック"/>
            </a:endParaRPr>
          </a:p>
        </p:txBody>
      </p:sp>
      <p:sp>
        <p:nvSpPr>
          <p:cNvPr id="9" name="正方形/長方形 8"/>
          <p:cNvSpPr/>
          <p:nvPr/>
        </p:nvSpPr>
        <p:spPr>
          <a:xfrm>
            <a:off x="3121776" y="2356523"/>
            <a:ext cx="1416538" cy="523220"/>
          </a:xfrm>
          <a:prstGeom prst="rect">
            <a:avLst/>
          </a:prstGeom>
          <a:solidFill>
            <a:srgbClr val="FFFF99"/>
          </a:solidFill>
          <a:ln>
            <a:solidFill>
              <a:schemeClr val="tx1"/>
            </a:solidFill>
          </a:ln>
        </p:spPr>
        <p:txBody>
          <a:bodyPr wrap="none" lIns="36000" rIns="0">
            <a:spAutoFit/>
          </a:bodyPr>
          <a:lstStyle/>
          <a:p>
            <a:pPr algn="just" fontAlgn="base">
              <a:spcBef>
                <a:spcPts val="600"/>
              </a:spcBef>
              <a:spcAft>
                <a:spcPct val="0"/>
              </a:spcAft>
            </a:pPr>
            <a:r>
              <a:rPr lang="ja-JP" altLang="en-US" sz="1400" dirty="0" smtClean="0">
                <a:solidFill>
                  <a:prstClr val="black"/>
                </a:solidFill>
                <a:latin typeface="ＭＳ Ｐゴシック"/>
              </a:rPr>
              <a:t>通所型サービス</a:t>
            </a:r>
            <a:endParaRPr lang="en-US" altLang="ja-JP" sz="1400" dirty="0" smtClean="0">
              <a:solidFill>
                <a:prstClr val="black"/>
              </a:solidFill>
              <a:latin typeface="ＭＳ Ｐゴシック"/>
            </a:endParaRPr>
          </a:p>
          <a:p>
            <a:pPr algn="just" fontAlgn="base">
              <a:spcAft>
                <a:spcPct val="0"/>
              </a:spcAft>
            </a:pPr>
            <a:r>
              <a:rPr lang="ja-JP" altLang="en-US" sz="1400" dirty="0" smtClean="0">
                <a:solidFill>
                  <a:prstClr val="black"/>
                </a:solidFill>
                <a:latin typeface="ＭＳ Ｐゴシック"/>
              </a:rPr>
              <a:t>（第１号通所事業）</a:t>
            </a:r>
            <a:endParaRPr lang="en-US" altLang="ja-JP" sz="1400" dirty="0">
              <a:solidFill>
                <a:prstClr val="black"/>
              </a:solidFill>
              <a:latin typeface="ＭＳ Ｐゴシック"/>
            </a:endParaRPr>
          </a:p>
        </p:txBody>
      </p:sp>
      <p:sp>
        <p:nvSpPr>
          <p:cNvPr id="10" name="正方形/長方形 9"/>
          <p:cNvSpPr/>
          <p:nvPr/>
        </p:nvSpPr>
        <p:spPr>
          <a:xfrm>
            <a:off x="3090342" y="3513382"/>
            <a:ext cx="2212388" cy="523220"/>
          </a:xfrm>
          <a:prstGeom prst="rect">
            <a:avLst/>
          </a:prstGeom>
          <a:solidFill>
            <a:srgbClr val="FFFF99"/>
          </a:solidFill>
          <a:ln>
            <a:solidFill>
              <a:schemeClr val="tx1"/>
            </a:solidFill>
          </a:ln>
        </p:spPr>
        <p:txBody>
          <a:bodyPr wrap="square" lIns="36000" rIns="0">
            <a:spAutoFit/>
          </a:bodyPr>
          <a:lstStyle/>
          <a:p>
            <a:r>
              <a:rPr lang="ja-JP" altLang="en-US" sz="1400" dirty="0" smtClean="0">
                <a:solidFill>
                  <a:prstClr val="black"/>
                </a:solidFill>
                <a:latin typeface="ＭＳ Ｐゴシック"/>
              </a:rPr>
              <a:t>その他の生活</a:t>
            </a:r>
            <a:r>
              <a:rPr lang="ja-JP" altLang="en-US" sz="1400" dirty="0">
                <a:solidFill>
                  <a:prstClr val="black"/>
                </a:solidFill>
                <a:latin typeface="ＭＳ Ｐゴシック"/>
              </a:rPr>
              <a:t>支援</a:t>
            </a:r>
            <a:r>
              <a:rPr lang="ja-JP" altLang="en-US" sz="1400" dirty="0" smtClean="0">
                <a:solidFill>
                  <a:prstClr val="black"/>
                </a:solidFill>
                <a:latin typeface="ＭＳ Ｐゴシック"/>
              </a:rPr>
              <a:t>サービス</a:t>
            </a:r>
            <a:endParaRPr lang="en-US" altLang="ja-JP" sz="1400" dirty="0" smtClean="0">
              <a:solidFill>
                <a:prstClr val="black"/>
              </a:solidFill>
              <a:latin typeface="ＭＳ Ｐゴシック"/>
            </a:endParaRPr>
          </a:p>
          <a:p>
            <a:r>
              <a:rPr lang="ja-JP" altLang="en-US" sz="1400" dirty="0" smtClean="0">
                <a:solidFill>
                  <a:prstClr val="black"/>
                </a:solidFill>
                <a:latin typeface="ＭＳ Ｐゴシック"/>
              </a:rPr>
              <a:t>（第１号生活支援事業）</a:t>
            </a:r>
            <a:endParaRPr lang="ja-JP" altLang="en-US" sz="1400" dirty="0">
              <a:solidFill>
                <a:prstClr val="black"/>
              </a:solidFill>
              <a:latin typeface="ＭＳ Ｐゴシック"/>
            </a:endParaRPr>
          </a:p>
        </p:txBody>
      </p:sp>
      <p:sp>
        <p:nvSpPr>
          <p:cNvPr id="11" name="正方形/長方形 10"/>
          <p:cNvSpPr/>
          <p:nvPr/>
        </p:nvSpPr>
        <p:spPr>
          <a:xfrm>
            <a:off x="3082426" y="4413345"/>
            <a:ext cx="2147739" cy="523220"/>
          </a:xfrm>
          <a:prstGeom prst="rect">
            <a:avLst/>
          </a:prstGeom>
          <a:solidFill>
            <a:srgbClr val="FFFF99"/>
          </a:solidFill>
          <a:ln>
            <a:solidFill>
              <a:schemeClr val="tx1"/>
            </a:solidFill>
          </a:ln>
        </p:spPr>
        <p:txBody>
          <a:bodyPr wrap="square" lIns="36000" rIns="0">
            <a:spAutoFit/>
          </a:bodyPr>
          <a:lstStyle/>
          <a:p>
            <a:pPr algn="just" fontAlgn="base">
              <a:spcAft>
                <a:spcPct val="0"/>
              </a:spcAft>
            </a:pPr>
            <a:r>
              <a:rPr lang="ja-JP" altLang="en-US" sz="1400" dirty="0" smtClean="0">
                <a:solidFill>
                  <a:prstClr val="black"/>
                </a:solidFill>
                <a:latin typeface="ＭＳ Ｐゴシック"/>
              </a:rPr>
              <a:t>介護予防ケアマネジメント</a:t>
            </a:r>
            <a:endParaRPr lang="en-US" altLang="ja-JP" sz="1400" dirty="0" smtClean="0">
              <a:solidFill>
                <a:prstClr val="black"/>
              </a:solidFill>
              <a:latin typeface="ＭＳ Ｐゴシック"/>
            </a:endParaRPr>
          </a:p>
          <a:p>
            <a:pPr algn="just" fontAlgn="base">
              <a:spcAft>
                <a:spcPct val="0"/>
              </a:spcAft>
            </a:pPr>
            <a:r>
              <a:rPr lang="ja-JP" altLang="en-US" sz="1400" dirty="0" smtClean="0">
                <a:solidFill>
                  <a:prstClr val="black"/>
                </a:solidFill>
                <a:latin typeface="ＭＳ Ｐゴシック"/>
              </a:rPr>
              <a:t>（第１号介護</a:t>
            </a:r>
            <a:r>
              <a:rPr lang="ja-JP" altLang="en-US" sz="1400" dirty="0">
                <a:solidFill>
                  <a:prstClr val="black"/>
                </a:solidFill>
                <a:latin typeface="ＭＳ Ｐゴシック"/>
              </a:rPr>
              <a:t>予防支援</a:t>
            </a:r>
            <a:r>
              <a:rPr lang="ja-JP" altLang="en-US" sz="1400" dirty="0" smtClean="0">
                <a:solidFill>
                  <a:prstClr val="black"/>
                </a:solidFill>
                <a:latin typeface="ＭＳ Ｐゴシック"/>
              </a:rPr>
              <a:t>事業）</a:t>
            </a:r>
            <a:endParaRPr lang="en-US" altLang="ja-JP" sz="1400" dirty="0">
              <a:solidFill>
                <a:prstClr val="black"/>
              </a:solidFill>
              <a:latin typeface="ＭＳ Ｐゴシック"/>
            </a:endParaRPr>
          </a:p>
        </p:txBody>
      </p:sp>
      <p:cxnSp>
        <p:nvCxnSpPr>
          <p:cNvPr id="13" name="直線コネクタ 12"/>
          <p:cNvCxnSpPr>
            <a:stCxn id="2" idx="3"/>
            <a:endCxn id="3" idx="1"/>
          </p:cNvCxnSpPr>
          <p:nvPr/>
        </p:nvCxnSpPr>
        <p:spPr>
          <a:xfrm flipV="1">
            <a:off x="1033544" y="2650822"/>
            <a:ext cx="313566" cy="12439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a:stCxn id="2" idx="3"/>
            <a:endCxn id="6" idx="1"/>
          </p:cNvCxnSpPr>
          <p:nvPr/>
        </p:nvCxnSpPr>
        <p:spPr>
          <a:xfrm>
            <a:off x="1033544" y="3894814"/>
            <a:ext cx="313566" cy="20082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3" idx="3"/>
            <a:endCxn id="8" idx="1"/>
          </p:cNvCxnSpPr>
          <p:nvPr/>
        </p:nvCxnSpPr>
        <p:spPr>
          <a:xfrm flipV="1">
            <a:off x="2713128" y="1141866"/>
            <a:ext cx="408648" cy="15089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3" idx="3"/>
            <a:endCxn id="9" idx="1"/>
          </p:cNvCxnSpPr>
          <p:nvPr/>
        </p:nvCxnSpPr>
        <p:spPr>
          <a:xfrm flipV="1">
            <a:off x="2713128" y="2618133"/>
            <a:ext cx="408648" cy="326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a:stCxn id="3" idx="3"/>
            <a:endCxn id="10" idx="1"/>
          </p:cNvCxnSpPr>
          <p:nvPr/>
        </p:nvCxnSpPr>
        <p:spPr>
          <a:xfrm>
            <a:off x="2713128" y="2650822"/>
            <a:ext cx="377214" cy="11241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3" idx="3"/>
            <a:endCxn id="11" idx="1"/>
          </p:cNvCxnSpPr>
          <p:nvPr/>
        </p:nvCxnSpPr>
        <p:spPr>
          <a:xfrm>
            <a:off x="2713128" y="2650822"/>
            <a:ext cx="369298" cy="20241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テキスト ボックス 115"/>
          <p:cNvSpPr txBox="1"/>
          <p:nvPr/>
        </p:nvSpPr>
        <p:spPr>
          <a:xfrm>
            <a:off x="1393584" y="6080548"/>
            <a:ext cx="2037878" cy="646331"/>
          </a:xfrm>
          <a:prstGeom prst="rect">
            <a:avLst/>
          </a:prstGeom>
          <a:noFill/>
        </p:spPr>
        <p:txBody>
          <a:bodyPr wrap="square" rtlCol="0">
            <a:spAutoFit/>
          </a:bodyPr>
          <a:lstStyle/>
          <a:p>
            <a:r>
              <a:rPr lang="ja-JP" altLang="en-US" sz="1200" dirty="0" smtClean="0">
                <a:solidFill>
                  <a:prstClr val="black"/>
                </a:solidFill>
              </a:rPr>
              <a:t>・第１号被保険者の全ての者</a:t>
            </a:r>
            <a:endParaRPr lang="en-US" altLang="ja-JP" sz="1200" dirty="0" smtClean="0">
              <a:solidFill>
                <a:prstClr val="black"/>
              </a:solidFill>
            </a:endParaRPr>
          </a:p>
          <a:p>
            <a:pPr marL="87313" indent="-87313"/>
            <a:r>
              <a:rPr lang="ja-JP" altLang="en-US" sz="1200" dirty="0" smtClean="0">
                <a:solidFill>
                  <a:prstClr val="black"/>
                </a:solidFill>
              </a:rPr>
              <a:t>・その支援のための活動に関わる者</a:t>
            </a:r>
            <a:endParaRPr lang="ja-JP" altLang="en-US" sz="1400" dirty="0">
              <a:solidFill>
                <a:prstClr val="black"/>
              </a:solidFill>
            </a:endParaRPr>
          </a:p>
        </p:txBody>
      </p:sp>
      <p:sp>
        <p:nvSpPr>
          <p:cNvPr id="117" name="テキスト ボックス 116"/>
          <p:cNvSpPr txBox="1"/>
          <p:nvPr/>
        </p:nvSpPr>
        <p:spPr>
          <a:xfrm>
            <a:off x="1347109" y="3215989"/>
            <a:ext cx="1516737" cy="1538883"/>
          </a:xfrm>
          <a:prstGeom prst="rect">
            <a:avLst/>
          </a:prstGeom>
          <a:noFill/>
        </p:spPr>
        <p:txBody>
          <a:bodyPr wrap="square" rtlCol="0">
            <a:spAutoFit/>
          </a:bodyPr>
          <a:lstStyle/>
          <a:p>
            <a:r>
              <a:rPr lang="ja-JP" altLang="en-US" sz="1200" dirty="0" smtClean="0">
                <a:solidFill>
                  <a:prstClr val="black"/>
                </a:solidFill>
              </a:rPr>
              <a:t>（従来の要支援者）</a:t>
            </a:r>
            <a:endParaRPr lang="en-US" altLang="ja-JP" sz="1200" dirty="0" smtClean="0">
              <a:solidFill>
                <a:prstClr val="black"/>
              </a:solidFill>
            </a:endParaRPr>
          </a:p>
          <a:p>
            <a:pPr marL="87313" indent="-87313" algn="just">
              <a:spcBef>
                <a:spcPts val="600"/>
              </a:spcBef>
            </a:pPr>
            <a:r>
              <a:rPr lang="ja-JP" altLang="en-US" sz="1200" dirty="0" smtClean="0">
                <a:solidFill>
                  <a:prstClr val="black"/>
                </a:solidFill>
              </a:rPr>
              <a:t>・要支援認定を受け　　　　</a:t>
            </a:r>
            <a:r>
              <a:rPr lang="ja-JP" altLang="en-US" sz="1200" dirty="0" err="1" smtClean="0">
                <a:solidFill>
                  <a:prstClr val="black"/>
                </a:solidFill>
              </a:rPr>
              <a:t>た</a:t>
            </a:r>
            <a:r>
              <a:rPr lang="ja-JP" altLang="en-US" sz="1200" dirty="0" smtClean="0">
                <a:solidFill>
                  <a:prstClr val="black"/>
                </a:solidFill>
              </a:rPr>
              <a:t>者（要支援者）</a:t>
            </a:r>
            <a:endParaRPr lang="en-US" altLang="ja-JP" sz="1200" dirty="0" smtClean="0">
              <a:solidFill>
                <a:prstClr val="black"/>
              </a:solidFill>
            </a:endParaRPr>
          </a:p>
          <a:p>
            <a:pPr marL="87313" indent="-87313" algn="just">
              <a:spcBef>
                <a:spcPts val="600"/>
              </a:spcBef>
            </a:pPr>
            <a:r>
              <a:rPr lang="ja-JP" altLang="en-US" sz="1200" dirty="0" smtClean="0">
                <a:solidFill>
                  <a:prstClr val="black"/>
                </a:solidFill>
              </a:rPr>
              <a:t>・</a:t>
            </a:r>
            <a:r>
              <a:rPr lang="ja-JP" altLang="en-US" sz="1200" dirty="0">
                <a:solidFill>
                  <a:prstClr val="black"/>
                </a:solidFill>
              </a:rPr>
              <a:t>基本チェックリスト</a:t>
            </a:r>
            <a:r>
              <a:rPr lang="ja-JP" altLang="en-US" sz="1200" dirty="0" smtClean="0">
                <a:solidFill>
                  <a:prstClr val="black"/>
                </a:solidFill>
              </a:rPr>
              <a:t>該当者（介護予防・生活支援サービス対象事業者）</a:t>
            </a:r>
            <a:endParaRPr lang="ja-JP" altLang="en-US" sz="1200" dirty="0">
              <a:solidFill>
                <a:prstClr val="black"/>
              </a:solidFill>
            </a:endParaRPr>
          </a:p>
        </p:txBody>
      </p:sp>
      <p:sp>
        <p:nvSpPr>
          <p:cNvPr id="16" name="テキスト ボックス 15"/>
          <p:cNvSpPr txBox="1"/>
          <p:nvPr/>
        </p:nvSpPr>
        <p:spPr>
          <a:xfrm>
            <a:off x="4808984" y="476672"/>
            <a:ext cx="1114174" cy="738664"/>
          </a:xfrm>
          <a:prstGeom prst="rect">
            <a:avLst/>
          </a:prstGeom>
          <a:noFill/>
        </p:spPr>
        <p:txBody>
          <a:bodyPr wrap="square" lIns="36000" rIns="0" rtlCol="0">
            <a:spAutoFit/>
          </a:bodyPr>
          <a:lstStyle/>
          <a:p>
            <a:endParaRPr lang="en-US" altLang="ja-JP" sz="1400" dirty="0" smtClean="0"/>
          </a:p>
          <a:p>
            <a:pPr marL="87313" indent="-87313"/>
            <a:r>
              <a:rPr lang="ja-JP" altLang="en-US" sz="1400" dirty="0" smtClean="0"/>
              <a:t>・現行の訪問</a:t>
            </a:r>
            <a:endParaRPr lang="en-US" altLang="ja-JP" sz="1400" dirty="0" smtClean="0"/>
          </a:p>
          <a:p>
            <a:pPr marL="87313" indent="-87313"/>
            <a:r>
              <a:rPr lang="ja-JP" altLang="en-US" sz="1400" dirty="0"/>
              <a:t>　</a:t>
            </a:r>
            <a:r>
              <a:rPr lang="ja-JP" altLang="en-US" sz="1400" dirty="0" smtClean="0"/>
              <a:t>介護相当</a:t>
            </a:r>
            <a:endParaRPr kumimoji="1" lang="ja-JP" altLang="en-US" sz="1400" dirty="0"/>
          </a:p>
        </p:txBody>
      </p:sp>
      <p:sp>
        <p:nvSpPr>
          <p:cNvPr id="37" name="テキスト ボックス 36"/>
          <p:cNvSpPr txBox="1"/>
          <p:nvPr/>
        </p:nvSpPr>
        <p:spPr>
          <a:xfrm>
            <a:off x="4705952" y="1124744"/>
            <a:ext cx="861381" cy="738664"/>
          </a:xfrm>
          <a:prstGeom prst="rect">
            <a:avLst/>
          </a:prstGeom>
          <a:noFill/>
        </p:spPr>
        <p:txBody>
          <a:bodyPr wrap="none" lIns="36000" rIns="36000" rtlCol="0">
            <a:spAutoFit/>
          </a:bodyPr>
          <a:lstStyle/>
          <a:p>
            <a:endParaRPr lang="en-US" altLang="ja-JP" sz="1400" dirty="0" smtClean="0"/>
          </a:p>
          <a:p>
            <a:r>
              <a:rPr lang="ja-JP" altLang="en-US" sz="1400" dirty="0" smtClean="0"/>
              <a:t>・多様な</a:t>
            </a:r>
            <a:endParaRPr lang="en-US" altLang="ja-JP" sz="1400" dirty="0" smtClean="0"/>
          </a:p>
          <a:p>
            <a:r>
              <a:rPr lang="ja-JP" altLang="en-US" sz="1400" dirty="0"/>
              <a:t>　</a:t>
            </a:r>
            <a:r>
              <a:rPr lang="ja-JP" altLang="en-US" sz="1400" dirty="0" smtClean="0"/>
              <a:t>サービス</a:t>
            </a:r>
            <a:endParaRPr kumimoji="1" lang="ja-JP" altLang="en-US" sz="1400" dirty="0"/>
          </a:p>
        </p:txBody>
      </p:sp>
      <p:cxnSp>
        <p:nvCxnSpPr>
          <p:cNvPr id="42" name="直線コネクタ 41"/>
          <p:cNvCxnSpPr>
            <a:stCxn id="8" idx="3"/>
          </p:cNvCxnSpPr>
          <p:nvPr/>
        </p:nvCxnSpPr>
        <p:spPr>
          <a:xfrm flipV="1">
            <a:off x="4538314" y="846004"/>
            <a:ext cx="167638" cy="295862"/>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コネクタ 43"/>
          <p:cNvCxnSpPr>
            <a:stCxn id="8" idx="3"/>
            <a:endCxn id="37" idx="1"/>
          </p:cNvCxnSpPr>
          <p:nvPr/>
        </p:nvCxnSpPr>
        <p:spPr>
          <a:xfrm>
            <a:off x="4538314" y="1141866"/>
            <a:ext cx="167638" cy="35221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p:cNvCxnSpPr>
            <a:endCxn id="39" idx="1"/>
          </p:cNvCxnSpPr>
          <p:nvPr/>
        </p:nvCxnSpPr>
        <p:spPr>
          <a:xfrm flipV="1">
            <a:off x="5820126" y="834089"/>
            <a:ext cx="59197" cy="11915"/>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a:stCxn id="37" idx="3"/>
            <a:endCxn id="38" idx="1"/>
          </p:cNvCxnSpPr>
          <p:nvPr/>
        </p:nvCxnSpPr>
        <p:spPr>
          <a:xfrm flipV="1">
            <a:off x="5567333" y="1145854"/>
            <a:ext cx="298359" cy="348222"/>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直線コネクタ 51"/>
          <p:cNvCxnSpPr>
            <a:stCxn id="37" idx="3"/>
            <a:endCxn id="40" idx="1"/>
          </p:cNvCxnSpPr>
          <p:nvPr/>
        </p:nvCxnSpPr>
        <p:spPr>
          <a:xfrm flipV="1">
            <a:off x="5567333" y="1409287"/>
            <a:ext cx="293558" cy="84789"/>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37" idx="3"/>
            <a:endCxn id="48" idx="1"/>
          </p:cNvCxnSpPr>
          <p:nvPr/>
        </p:nvCxnSpPr>
        <p:spPr>
          <a:xfrm>
            <a:off x="5567333" y="1494076"/>
            <a:ext cx="276588" cy="18389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直線コネクタ 55"/>
          <p:cNvCxnSpPr>
            <a:stCxn id="37" idx="3"/>
            <a:endCxn id="49" idx="1"/>
          </p:cNvCxnSpPr>
          <p:nvPr/>
        </p:nvCxnSpPr>
        <p:spPr>
          <a:xfrm>
            <a:off x="5567333" y="1494076"/>
            <a:ext cx="279156" cy="439118"/>
          </a:xfrm>
          <a:prstGeom prst="line">
            <a:avLst/>
          </a:prstGeom>
        </p:spPr>
        <p:style>
          <a:lnRef idx="1">
            <a:schemeClr val="accent1"/>
          </a:lnRef>
          <a:fillRef idx="0">
            <a:schemeClr val="accent1"/>
          </a:fillRef>
          <a:effectRef idx="0">
            <a:schemeClr val="accent1"/>
          </a:effectRef>
          <a:fontRef idx="minor">
            <a:schemeClr val="tx1"/>
          </a:fontRef>
        </p:style>
      </p:cxnSp>
      <p:sp>
        <p:nvSpPr>
          <p:cNvPr id="64" name="テキスト ボックス 63"/>
          <p:cNvSpPr txBox="1"/>
          <p:nvPr/>
        </p:nvSpPr>
        <p:spPr>
          <a:xfrm>
            <a:off x="4705952" y="1956182"/>
            <a:ext cx="1060153" cy="738664"/>
          </a:xfrm>
          <a:prstGeom prst="rect">
            <a:avLst/>
          </a:prstGeom>
          <a:noFill/>
        </p:spPr>
        <p:txBody>
          <a:bodyPr wrap="none" lIns="36000" rIns="36000" rtlCol="0">
            <a:spAutoFit/>
          </a:bodyPr>
          <a:lstStyle/>
          <a:p>
            <a:endParaRPr lang="en-US" altLang="ja-JP" sz="1400" dirty="0" smtClean="0"/>
          </a:p>
          <a:p>
            <a:r>
              <a:rPr lang="ja-JP" altLang="en-US" sz="1400" dirty="0" smtClean="0"/>
              <a:t>・現行の通所</a:t>
            </a:r>
            <a:endParaRPr lang="en-US" altLang="ja-JP" sz="1400" dirty="0" smtClean="0"/>
          </a:p>
          <a:p>
            <a:r>
              <a:rPr lang="ja-JP" altLang="en-US" sz="1400" dirty="0"/>
              <a:t>　</a:t>
            </a:r>
            <a:r>
              <a:rPr lang="ja-JP" altLang="en-US" sz="1400" dirty="0" smtClean="0"/>
              <a:t>介護相当</a:t>
            </a:r>
            <a:endParaRPr kumimoji="1" lang="ja-JP" altLang="en-US" sz="1400" dirty="0"/>
          </a:p>
        </p:txBody>
      </p:sp>
      <p:sp>
        <p:nvSpPr>
          <p:cNvPr id="65" name="テキスト ボックス 64"/>
          <p:cNvSpPr txBox="1"/>
          <p:nvPr/>
        </p:nvSpPr>
        <p:spPr>
          <a:xfrm>
            <a:off x="4705952" y="2564904"/>
            <a:ext cx="861381" cy="738664"/>
          </a:xfrm>
          <a:prstGeom prst="rect">
            <a:avLst/>
          </a:prstGeom>
          <a:noFill/>
        </p:spPr>
        <p:txBody>
          <a:bodyPr wrap="none" lIns="36000" rIns="36000" rtlCol="0">
            <a:spAutoFit/>
          </a:bodyPr>
          <a:lstStyle/>
          <a:p>
            <a:endParaRPr lang="en-US" altLang="ja-JP" sz="1400" dirty="0" smtClean="0"/>
          </a:p>
          <a:p>
            <a:r>
              <a:rPr lang="ja-JP" altLang="en-US" sz="1400" dirty="0" smtClean="0"/>
              <a:t>・多様な</a:t>
            </a:r>
            <a:endParaRPr lang="en-US" altLang="ja-JP" sz="1400" dirty="0" smtClean="0"/>
          </a:p>
          <a:p>
            <a:r>
              <a:rPr lang="ja-JP" altLang="en-US" sz="1400" dirty="0" smtClean="0"/>
              <a:t>　サービス</a:t>
            </a:r>
            <a:endParaRPr kumimoji="1" lang="ja-JP" altLang="en-US" sz="1400" dirty="0"/>
          </a:p>
        </p:txBody>
      </p:sp>
      <p:cxnSp>
        <p:nvCxnSpPr>
          <p:cNvPr id="67" name="直線コネクタ 66"/>
          <p:cNvCxnSpPr>
            <a:stCxn id="9" idx="3"/>
            <a:endCxn id="64" idx="1"/>
          </p:cNvCxnSpPr>
          <p:nvPr/>
        </p:nvCxnSpPr>
        <p:spPr>
          <a:xfrm flipV="1">
            <a:off x="4538314" y="2325514"/>
            <a:ext cx="167638" cy="292619"/>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線コネクタ 67"/>
          <p:cNvCxnSpPr>
            <a:stCxn id="9" idx="3"/>
            <a:endCxn id="65" idx="1"/>
          </p:cNvCxnSpPr>
          <p:nvPr/>
        </p:nvCxnSpPr>
        <p:spPr>
          <a:xfrm>
            <a:off x="4538314" y="2618133"/>
            <a:ext cx="167638" cy="316103"/>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直線コネクタ 68"/>
          <p:cNvCxnSpPr>
            <a:endCxn id="66" idx="1"/>
          </p:cNvCxnSpPr>
          <p:nvPr/>
        </p:nvCxnSpPr>
        <p:spPr>
          <a:xfrm>
            <a:off x="5766105" y="2325514"/>
            <a:ext cx="82447" cy="775"/>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a:stCxn id="65" idx="3"/>
            <a:endCxn id="74" idx="1"/>
          </p:cNvCxnSpPr>
          <p:nvPr/>
        </p:nvCxnSpPr>
        <p:spPr>
          <a:xfrm flipV="1">
            <a:off x="5567333" y="2643213"/>
            <a:ext cx="279097" cy="291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線コネクタ 78"/>
          <p:cNvCxnSpPr>
            <a:stCxn id="65" idx="3"/>
            <a:endCxn id="75" idx="1"/>
          </p:cNvCxnSpPr>
          <p:nvPr/>
        </p:nvCxnSpPr>
        <p:spPr>
          <a:xfrm flipV="1">
            <a:off x="5567333" y="2917532"/>
            <a:ext cx="282672" cy="167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直線コネクタ 79"/>
          <p:cNvCxnSpPr>
            <a:stCxn id="65" idx="3"/>
            <a:endCxn id="76" idx="1"/>
          </p:cNvCxnSpPr>
          <p:nvPr/>
        </p:nvCxnSpPr>
        <p:spPr>
          <a:xfrm>
            <a:off x="5567333" y="2934236"/>
            <a:ext cx="279098" cy="251976"/>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直線コネクタ 90"/>
          <p:cNvCxnSpPr>
            <a:stCxn id="10" idx="3"/>
            <a:endCxn id="84" idx="1"/>
          </p:cNvCxnSpPr>
          <p:nvPr/>
        </p:nvCxnSpPr>
        <p:spPr>
          <a:xfrm flipV="1">
            <a:off x="5302730" y="3578064"/>
            <a:ext cx="507927" cy="196928"/>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直線コネクタ 91"/>
          <p:cNvCxnSpPr>
            <a:stCxn id="10" idx="3"/>
            <a:endCxn id="85" idx="1"/>
          </p:cNvCxnSpPr>
          <p:nvPr/>
        </p:nvCxnSpPr>
        <p:spPr>
          <a:xfrm>
            <a:off x="5302730" y="3774992"/>
            <a:ext cx="507926" cy="773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直線コネクタ 92"/>
          <p:cNvCxnSpPr>
            <a:stCxn id="10" idx="3"/>
          </p:cNvCxnSpPr>
          <p:nvPr/>
        </p:nvCxnSpPr>
        <p:spPr>
          <a:xfrm>
            <a:off x="5302730" y="3774992"/>
            <a:ext cx="555350" cy="351171"/>
          </a:xfrm>
          <a:prstGeom prst="line">
            <a:avLst/>
          </a:prstGeom>
        </p:spPr>
        <p:style>
          <a:lnRef idx="1">
            <a:schemeClr val="accent1"/>
          </a:lnRef>
          <a:fillRef idx="0">
            <a:schemeClr val="accent1"/>
          </a:fillRef>
          <a:effectRef idx="0">
            <a:schemeClr val="accent1"/>
          </a:effectRef>
          <a:fontRef idx="minor">
            <a:schemeClr val="tx1"/>
          </a:fontRef>
        </p:style>
      </p:cxnSp>
      <p:sp>
        <p:nvSpPr>
          <p:cNvPr id="118" name="テキスト ボックス 117"/>
          <p:cNvSpPr txBox="1"/>
          <p:nvPr/>
        </p:nvSpPr>
        <p:spPr>
          <a:xfrm>
            <a:off x="3714811" y="5554785"/>
            <a:ext cx="3168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②</a:t>
            </a:r>
            <a:r>
              <a:rPr lang="ja-JP" altLang="en-US" sz="1400" dirty="0">
                <a:solidFill>
                  <a:prstClr val="black"/>
                </a:solidFill>
              </a:rPr>
              <a:t>介護予防普及啓発</a:t>
            </a:r>
            <a:r>
              <a:rPr lang="ja-JP" altLang="en-US" sz="1400" dirty="0" smtClean="0">
                <a:solidFill>
                  <a:prstClr val="black"/>
                </a:solidFill>
              </a:rPr>
              <a:t>事業</a:t>
            </a:r>
            <a:endParaRPr kumimoji="1" lang="ja-JP" altLang="en-US" sz="1400" dirty="0"/>
          </a:p>
        </p:txBody>
      </p:sp>
      <p:sp>
        <p:nvSpPr>
          <p:cNvPr id="119" name="テキスト ボックス 118"/>
          <p:cNvSpPr txBox="1"/>
          <p:nvPr/>
        </p:nvSpPr>
        <p:spPr>
          <a:xfrm>
            <a:off x="3714812" y="5856080"/>
            <a:ext cx="3168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③</a:t>
            </a:r>
            <a:r>
              <a:rPr lang="ja-JP" altLang="en-US" sz="1400" dirty="0" smtClean="0">
                <a:solidFill>
                  <a:prstClr val="black"/>
                </a:solidFill>
              </a:rPr>
              <a:t>地域介護予防活動支援事業</a:t>
            </a:r>
            <a:endParaRPr kumimoji="1" lang="ja-JP" altLang="en-US" sz="1400" dirty="0"/>
          </a:p>
        </p:txBody>
      </p:sp>
      <p:sp>
        <p:nvSpPr>
          <p:cNvPr id="120" name="テキスト ボックス 119"/>
          <p:cNvSpPr txBox="1"/>
          <p:nvPr/>
        </p:nvSpPr>
        <p:spPr>
          <a:xfrm>
            <a:off x="3719613" y="6165884"/>
            <a:ext cx="3168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④</a:t>
            </a:r>
            <a:r>
              <a:rPr lang="ja-JP" altLang="en-US" sz="1400" dirty="0">
                <a:solidFill>
                  <a:prstClr val="black"/>
                </a:solidFill>
              </a:rPr>
              <a:t>一般介護予防事業評価</a:t>
            </a:r>
            <a:r>
              <a:rPr lang="ja-JP" altLang="en-US" sz="1400" dirty="0" smtClean="0">
                <a:solidFill>
                  <a:prstClr val="black"/>
                </a:solidFill>
              </a:rPr>
              <a:t>事業</a:t>
            </a:r>
            <a:endParaRPr kumimoji="1" lang="ja-JP" altLang="en-US" sz="1400" dirty="0"/>
          </a:p>
        </p:txBody>
      </p:sp>
      <p:sp>
        <p:nvSpPr>
          <p:cNvPr id="121" name="テキスト ボックス 120"/>
          <p:cNvSpPr txBox="1"/>
          <p:nvPr/>
        </p:nvSpPr>
        <p:spPr>
          <a:xfrm>
            <a:off x="3711295" y="6453916"/>
            <a:ext cx="3168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⑤</a:t>
            </a:r>
            <a:r>
              <a:rPr lang="ja-JP" altLang="en-US" sz="1400" dirty="0">
                <a:solidFill>
                  <a:prstClr val="black"/>
                </a:solidFill>
              </a:rPr>
              <a:t>地域リハビリテーション</a:t>
            </a:r>
            <a:r>
              <a:rPr lang="ja-JP" altLang="en-US" sz="1400" dirty="0" smtClean="0">
                <a:solidFill>
                  <a:prstClr val="black"/>
                </a:solidFill>
              </a:rPr>
              <a:t>活動支援事業</a:t>
            </a:r>
            <a:endParaRPr kumimoji="1" lang="ja-JP" altLang="en-US" sz="1400" dirty="0"/>
          </a:p>
        </p:txBody>
      </p:sp>
      <p:cxnSp>
        <p:nvCxnSpPr>
          <p:cNvPr id="122" name="直線コネクタ 121"/>
          <p:cNvCxnSpPr>
            <a:stCxn id="6" idx="3"/>
            <a:endCxn id="118" idx="1"/>
          </p:cNvCxnSpPr>
          <p:nvPr/>
        </p:nvCxnSpPr>
        <p:spPr>
          <a:xfrm flipV="1">
            <a:off x="3337800" y="5662507"/>
            <a:ext cx="377011" cy="24052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直線コネクタ 122"/>
          <p:cNvCxnSpPr>
            <a:stCxn id="6" idx="3"/>
            <a:endCxn id="119" idx="1"/>
          </p:cNvCxnSpPr>
          <p:nvPr/>
        </p:nvCxnSpPr>
        <p:spPr>
          <a:xfrm>
            <a:off x="3337800" y="5903030"/>
            <a:ext cx="377012" cy="607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直線コネクタ 123"/>
          <p:cNvCxnSpPr>
            <a:stCxn id="6" idx="3"/>
            <a:endCxn id="120" idx="1"/>
          </p:cNvCxnSpPr>
          <p:nvPr/>
        </p:nvCxnSpPr>
        <p:spPr>
          <a:xfrm>
            <a:off x="3337800" y="5903030"/>
            <a:ext cx="381813" cy="370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直線コネクタ 124"/>
          <p:cNvCxnSpPr>
            <a:stCxn id="6" idx="3"/>
            <a:endCxn id="121" idx="1"/>
          </p:cNvCxnSpPr>
          <p:nvPr/>
        </p:nvCxnSpPr>
        <p:spPr>
          <a:xfrm>
            <a:off x="3337800" y="5903030"/>
            <a:ext cx="373495" cy="6586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 name="直線コネクタ 125"/>
          <p:cNvCxnSpPr>
            <a:stCxn id="6" idx="3"/>
            <a:endCxn id="127" idx="1"/>
          </p:cNvCxnSpPr>
          <p:nvPr/>
        </p:nvCxnSpPr>
        <p:spPr>
          <a:xfrm flipV="1">
            <a:off x="3337800" y="5366128"/>
            <a:ext cx="383579" cy="536902"/>
          </a:xfrm>
          <a:prstGeom prst="line">
            <a:avLst/>
          </a:prstGeom>
        </p:spPr>
        <p:style>
          <a:lnRef idx="1">
            <a:schemeClr val="accent1"/>
          </a:lnRef>
          <a:fillRef idx="0">
            <a:schemeClr val="accent1"/>
          </a:fillRef>
          <a:effectRef idx="0">
            <a:schemeClr val="accent1"/>
          </a:effectRef>
          <a:fontRef idx="minor">
            <a:schemeClr val="tx1"/>
          </a:fontRef>
        </p:style>
      </p:cxnSp>
      <p:sp>
        <p:nvSpPr>
          <p:cNvPr id="127" name="テキスト ボックス 126"/>
          <p:cNvSpPr txBox="1"/>
          <p:nvPr/>
        </p:nvSpPr>
        <p:spPr>
          <a:xfrm>
            <a:off x="3721379" y="5258406"/>
            <a:ext cx="3168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solidFill>
                  <a:prstClr val="black"/>
                </a:solidFill>
              </a:rPr>
              <a:t>①</a:t>
            </a:r>
            <a:r>
              <a:rPr lang="ja-JP" altLang="en-US" sz="1400" dirty="0">
                <a:solidFill>
                  <a:prstClr val="black"/>
                </a:solidFill>
              </a:rPr>
              <a:t>介護予防把握</a:t>
            </a:r>
            <a:r>
              <a:rPr lang="ja-JP" altLang="en-US" sz="1400" dirty="0" smtClean="0">
                <a:solidFill>
                  <a:prstClr val="black"/>
                </a:solidFill>
              </a:rPr>
              <a:t>事業</a:t>
            </a:r>
            <a:endParaRPr kumimoji="1" lang="ja-JP" altLang="en-US" sz="1400" dirty="0"/>
          </a:p>
        </p:txBody>
      </p:sp>
      <p:sp>
        <p:nvSpPr>
          <p:cNvPr id="199" name="正方形/長方形 198"/>
          <p:cNvSpPr/>
          <p:nvPr/>
        </p:nvSpPr>
        <p:spPr>
          <a:xfrm>
            <a:off x="0" y="0"/>
            <a:ext cx="9906000" cy="504000"/>
          </a:xfrm>
          <a:prstGeom prst="rect">
            <a:avLst/>
          </a:prstGeom>
          <a:ln/>
        </p:spPr>
        <p:style>
          <a:lnRef idx="1">
            <a:schemeClr val="accent1"/>
          </a:lnRef>
          <a:fillRef idx="2">
            <a:schemeClr val="accent1"/>
          </a:fillRef>
          <a:effectRef idx="1">
            <a:schemeClr val="accent1"/>
          </a:effectRef>
          <a:fontRef idx="minor">
            <a:schemeClr val="dk1"/>
          </a:fontRef>
        </p:style>
        <p:txBody>
          <a:bodyPr lIns="91357" tIns="45680" rIns="91357" bIns="45680" rtlCol="0" anchor="ctr"/>
          <a:lstStyle/>
          <a:p>
            <a:pPr algn="ctr" defTabSz="914400"/>
            <a:r>
              <a:rPr kumimoji="0" lang="en-US" altLang="ja-JP" sz="2400" b="1" kern="0" dirty="0" smtClean="0">
                <a:solidFill>
                  <a:prstClr val="black"/>
                </a:solidFill>
                <a:latin typeface="+mn-ea"/>
              </a:rPr>
              <a:t>【</a:t>
            </a:r>
            <a:r>
              <a:rPr kumimoji="0" lang="ja-JP" altLang="en-US" sz="2400" b="1" kern="0" dirty="0" smtClean="0">
                <a:solidFill>
                  <a:prstClr val="black"/>
                </a:solidFill>
                <a:latin typeface="+mn-ea"/>
              </a:rPr>
              <a:t>参考</a:t>
            </a:r>
            <a:r>
              <a:rPr kumimoji="0" lang="en-US" altLang="ja-JP" sz="2400" b="1" kern="0" dirty="0" smtClean="0">
                <a:solidFill>
                  <a:prstClr val="black"/>
                </a:solidFill>
                <a:latin typeface="+mn-ea"/>
              </a:rPr>
              <a:t>】</a:t>
            </a:r>
            <a:r>
              <a:rPr kumimoji="0" lang="ja-JP" altLang="en-US" sz="2400" b="1" kern="0" dirty="0" smtClean="0">
                <a:solidFill>
                  <a:prstClr val="black"/>
                </a:solidFill>
                <a:latin typeface="+mn-ea"/>
              </a:rPr>
              <a:t>介護</a:t>
            </a:r>
            <a:r>
              <a:rPr kumimoji="0" lang="ja-JP" altLang="en-US" sz="2400" b="1" kern="0" dirty="0">
                <a:solidFill>
                  <a:prstClr val="black"/>
                </a:solidFill>
                <a:latin typeface="+mn-ea"/>
              </a:rPr>
              <a:t>予防・日常生活支援総合事業（新しい総合事業）の</a:t>
            </a:r>
            <a:r>
              <a:rPr kumimoji="0" lang="ja-JP" altLang="en-US" sz="2400" b="1" kern="0" dirty="0" smtClean="0">
                <a:solidFill>
                  <a:prstClr val="black"/>
                </a:solidFill>
                <a:latin typeface="+mn-ea"/>
              </a:rPr>
              <a:t>構成</a:t>
            </a:r>
            <a:endParaRPr lang="ja-JP" altLang="en-US" sz="2400" b="1" dirty="0">
              <a:solidFill>
                <a:prstClr val="black"/>
              </a:solidFill>
              <a:latin typeface="+mn-ea"/>
            </a:endParaRPr>
          </a:p>
        </p:txBody>
      </p:sp>
      <p:sp>
        <p:nvSpPr>
          <p:cNvPr id="38" name="テキスト ボックス 37"/>
          <p:cNvSpPr txBox="1"/>
          <p:nvPr/>
        </p:nvSpPr>
        <p:spPr>
          <a:xfrm>
            <a:off x="5865692" y="1038132"/>
            <a:ext cx="4024835"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②訪問型サービス</a:t>
            </a:r>
            <a:r>
              <a:rPr lang="en-US" altLang="ja-JP" sz="1400" dirty="0" smtClean="0"/>
              <a:t>A</a:t>
            </a:r>
            <a:r>
              <a:rPr lang="ja-JP" altLang="en-US" sz="1400" dirty="0" smtClean="0"/>
              <a:t>（緩和した基準によるサービス）</a:t>
            </a:r>
            <a:endParaRPr kumimoji="1" lang="ja-JP" altLang="en-US" sz="1400" dirty="0"/>
          </a:p>
        </p:txBody>
      </p:sp>
      <p:sp>
        <p:nvSpPr>
          <p:cNvPr id="39" name="テキスト ボックス 38"/>
          <p:cNvSpPr txBox="1"/>
          <p:nvPr/>
        </p:nvSpPr>
        <p:spPr>
          <a:xfrm>
            <a:off x="5879323" y="726367"/>
            <a:ext cx="1082348" cy="215444"/>
          </a:xfrm>
          <a:prstGeom prst="rect">
            <a:avLst/>
          </a:prstGeom>
          <a:solidFill>
            <a:schemeClr val="accent5">
              <a:lumMod val="40000"/>
              <a:lumOff val="60000"/>
            </a:schemeClr>
          </a:solidFill>
          <a:ln>
            <a:solidFill>
              <a:schemeClr val="accent1"/>
            </a:solidFill>
          </a:ln>
        </p:spPr>
        <p:txBody>
          <a:bodyPr wrap="none" tIns="0" bIns="0" rtlCol="0">
            <a:spAutoFit/>
          </a:bodyPr>
          <a:lstStyle/>
          <a:p>
            <a:r>
              <a:rPr lang="ja-JP" altLang="en-US" sz="1400" dirty="0" smtClean="0"/>
              <a:t>①訪問介護</a:t>
            </a:r>
            <a:endParaRPr kumimoji="1" lang="ja-JP" altLang="en-US" sz="1400" dirty="0"/>
          </a:p>
        </p:txBody>
      </p:sp>
      <p:sp>
        <p:nvSpPr>
          <p:cNvPr id="40" name="テキスト ボックス 39"/>
          <p:cNvSpPr txBox="1"/>
          <p:nvPr/>
        </p:nvSpPr>
        <p:spPr>
          <a:xfrm>
            <a:off x="5860891" y="1301565"/>
            <a:ext cx="3600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③訪問型サービス</a:t>
            </a:r>
            <a:r>
              <a:rPr lang="en-US" altLang="ja-JP" sz="1400" dirty="0" smtClean="0"/>
              <a:t>B</a:t>
            </a:r>
            <a:r>
              <a:rPr lang="ja-JP" altLang="en-US" sz="1400" dirty="0" smtClean="0"/>
              <a:t>（住民主体による支援）</a:t>
            </a:r>
            <a:endParaRPr kumimoji="1" lang="ja-JP" altLang="en-US" sz="1400" dirty="0"/>
          </a:p>
        </p:txBody>
      </p:sp>
      <p:sp>
        <p:nvSpPr>
          <p:cNvPr id="48" name="テキスト ボックス 47"/>
          <p:cNvSpPr txBox="1"/>
          <p:nvPr/>
        </p:nvSpPr>
        <p:spPr>
          <a:xfrm>
            <a:off x="5843921" y="1570245"/>
            <a:ext cx="3600000" cy="215444"/>
          </a:xfrm>
          <a:prstGeom prst="rect">
            <a:avLst/>
          </a:prstGeom>
          <a:solidFill>
            <a:schemeClr val="accent5">
              <a:lumMod val="40000"/>
              <a:lumOff val="60000"/>
            </a:schemeClr>
          </a:solidFill>
          <a:ln>
            <a:solidFill>
              <a:schemeClr val="accent1"/>
            </a:solidFill>
          </a:ln>
        </p:spPr>
        <p:txBody>
          <a:bodyPr wrap="none" tIns="0" bIns="0" rtlCol="0">
            <a:spAutoFit/>
          </a:bodyPr>
          <a:lstStyle/>
          <a:p>
            <a:r>
              <a:rPr lang="ja-JP" altLang="en-US" sz="1400" dirty="0" smtClean="0"/>
              <a:t>④訪問型サービス</a:t>
            </a:r>
            <a:r>
              <a:rPr lang="en-US" altLang="ja-JP" sz="1400" dirty="0" smtClean="0"/>
              <a:t>C</a:t>
            </a:r>
            <a:r>
              <a:rPr lang="ja-JP" altLang="en-US" sz="1400" dirty="0" smtClean="0"/>
              <a:t>（短期集中予防サービス）</a:t>
            </a:r>
            <a:endParaRPr kumimoji="1" lang="ja-JP" altLang="en-US" sz="1400" dirty="0"/>
          </a:p>
        </p:txBody>
      </p:sp>
      <p:sp>
        <p:nvSpPr>
          <p:cNvPr id="49" name="テキスト ボックス 48"/>
          <p:cNvSpPr txBox="1"/>
          <p:nvPr/>
        </p:nvSpPr>
        <p:spPr>
          <a:xfrm>
            <a:off x="5846489" y="1825472"/>
            <a:ext cx="3600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⑤訪問型サービス</a:t>
            </a:r>
            <a:r>
              <a:rPr lang="en-US" altLang="ja-JP" sz="1400" dirty="0" smtClean="0"/>
              <a:t>D</a:t>
            </a:r>
            <a:r>
              <a:rPr lang="ja-JP" altLang="en-US" sz="1400" dirty="0" smtClean="0"/>
              <a:t>（移動支援）</a:t>
            </a:r>
            <a:endParaRPr kumimoji="1" lang="ja-JP" altLang="en-US" sz="1400" dirty="0"/>
          </a:p>
        </p:txBody>
      </p:sp>
      <p:sp>
        <p:nvSpPr>
          <p:cNvPr id="66" name="テキスト ボックス 65"/>
          <p:cNvSpPr txBox="1"/>
          <p:nvPr/>
        </p:nvSpPr>
        <p:spPr>
          <a:xfrm>
            <a:off x="5848552" y="2218567"/>
            <a:ext cx="1082348" cy="215444"/>
          </a:xfrm>
          <a:prstGeom prst="rect">
            <a:avLst/>
          </a:prstGeom>
          <a:solidFill>
            <a:schemeClr val="accent5">
              <a:lumMod val="40000"/>
              <a:lumOff val="60000"/>
            </a:schemeClr>
          </a:solidFill>
          <a:ln>
            <a:solidFill>
              <a:schemeClr val="accent1"/>
            </a:solidFill>
          </a:ln>
        </p:spPr>
        <p:txBody>
          <a:bodyPr wrap="none" tIns="0" bIns="0" rtlCol="0">
            <a:spAutoFit/>
          </a:bodyPr>
          <a:lstStyle/>
          <a:p>
            <a:r>
              <a:rPr lang="ja-JP" altLang="en-US" sz="1400" dirty="0" smtClean="0"/>
              <a:t>①通所介護</a:t>
            </a:r>
            <a:endParaRPr kumimoji="1" lang="ja-JP" altLang="en-US" sz="1400" dirty="0"/>
          </a:p>
        </p:txBody>
      </p:sp>
      <p:sp>
        <p:nvSpPr>
          <p:cNvPr id="74" name="テキスト ボックス 73"/>
          <p:cNvSpPr txBox="1"/>
          <p:nvPr/>
        </p:nvSpPr>
        <p:spPr>
          <a:xfrm>
            <a:off x="5846430" y="2535491"/>
            <a:ext cx="4044098"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②通所型サービス</a:t>
            </a:r>
            <a:r>
              <a:rPr lang="en-US" altLang="ja-JP" sz="1400" dirty="0" smtClean="0"/>
              <a:t>A</a:t>
            </a:r>
            <a:r>
              <a:rPr lang="ja-JP" altLang="en-US" sz="1400" dirty="0" smtClean="0"/>
              <a:t>（緩和した基準によるサービス）</a:t>
            </a:r>
            <a:endParaRPr kumimoji="1" lang="ja-JP" altLang="en-US" sz="1400" dirty="0"/>
          </a:p>
        </p:txBody>
      </p:sp>
      <p:sp>
        <p:nvSpPr>
          <p:cNvPr id="75" name="テキスト ボックス 74"/>
          <p:cNvSpPr txBox="1"/>
          <p:nvPr/>
        </p:nvSpPr>
        <p:spPr>
          <a:xfrm>
            <a:off x="5850005" y="2809810"/>
            <a:ext cx="3600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③通所型サービス</a:t>
            </a:r>
            <a:r>
              <a:rPr lang="en-US" altLang="ja-JP" sz="1400" dirty="0" smtClean="0"/>
              <a:t>B</a:t>
            </a:r>
            <a:r>
              <a:rPr lang="ja-JP" altLang="en-US" sz="1400" dirty="0" smtClean="0"/>
              <a:t>（住民主体による支援）</a:t>
            </a:r>
            <a:endParaRPr kumimoji="1" lang="ja-JP" altLang="en-US" sz="1400" dirty="0"/>
          </a:p>
        </p:txBody>
      </p:sp>
      <p:sp>
        <p:nvSpPr>
          <p:cNvPr id="76" name="テキスト ボックス 75"/>
          <p:cNvSpPr txBox="1"/>
          <p:nvPr/>
        </p:nvSpPr>
        <p:spPr>
          <a:xfrm>
            <a:off x="5846431" y="3078490"/>
            <a:ext cx="3600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④通所型サービス</a:t>
            </a:r>
            <a:r>
              <a:rPr lang="en-US" altLang="ja-JP" sz="1400" dirty="0" smtClean="0"/>
              <a:t>C</a:t>
            </a:r>
            <a:r>
              <a:rPr lang="ja-JP" altLang="en-US" sz="1400" dirty="0" smtClean="0"/>
              <a:t>（短期集中予防サービス）</a:t>
            </a:r>
            <a:endParaRPr kumimoji="1" lang="ja-JP" altLang="en-US" sz="1400" dirty="0"/>
          </a:p>
        </p:txBody>
      </p:sp>
      <p:sp>
        <p:nvSpPr>
          <p:cNvPr id="84" name="テキスト ボックス 83"/>
          <p:cNvSpPr txBox="1"/>
          <p:nvPr/>
        </p:nvSpPr>
        <p:spPr>
          <a:xfrm>
            <a:off x="5810657" y="3470342"/>
            <a:ext cx="3600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①栄養改善の目的とした配食</a:t>
            </a:r>
            <a:endParaRPr kumimoji="1" lang="ja-JP" altLang="en-US" sz="1400" dirty="0"/>
          </a:p>
        </p:txBody>
      </p:sp>
      <p:sp>
        <p:nvSpPr>
          <p:cNvPr id="85" name="テキスト ボックス 84"/>
          <p:cNvSpPr txBox="1"/>
          <p:nvPr/>
        </p:nvSpPr>
        <p:spPr>
          <a:xfrm>
            <a:off x="5810656" y="3744661"/>
            <a:ext cx="3600000" cy="215444"/>
          </a:xfrm>
          <a:prstGeom prst="rect">
            <a:avLst/>
          </a:prstGeom>
          <a:solidFill>
            <a:schemeClr val="accent5">
              <a:lumMod val="40000"/>
              <a:lumOff val="60000"/>
            </a:schemeClr>
          </a:solidFill>
          <a:ln>
            <a:solidFill>
              <a:schemeClr val="accent1"/>
            </a:solidFill>
          </a:ln>
        </p:spPr>
        <p:txBody>
          <a:bodyPr wrap="square" tIns="0" bIns="0" rtlCol="0">
            <a:spAutoFit/>
          </a:bodyPr>
          <a:lstStyle/>
          <a:p>
            <a:r>
              <a:rPr lang="ja-JP" altLang="en-US" sz="1400" dirty="0" smtClean="0"/>
              <a:t>②住民ボランティア等が行う見守り</a:t>
            </a:r>
            <a:endParaRPr kumimoji="1" lang="ja-JP" altLang="en-US" sz="1400" dirty="0"/>
          </a:p>
        </p:txBody>
      </p:sp>
      <p:sp>
        <p:nvSpPr>
          <p:cNvPr id="86" name="テキスト ボックス 85"/>
          <p:cNvSpPr txBox="1"/>
          <p:nvPr/>
        </p:nvSpPr>
        <p:spPr>
          <a:xfrm>
            <a:off x="5804571" y="4024227"/>
            <a:ext cx="3600000" cy="646331"/>
          </a:xfrm>
          <a:prstGeom prst="rect">
            <a:avLst/>
          </a:prstGeom>
          <a:solidFill>
            <a:schemeClr val="accent5">
              <a:lumMod val="40000"/>
              <a:lumOff val="60000"/>
            </a:schemeClr>
          </a:solidFill>
          <a:ln>
            <a:solidFill>
              <a:schemeClr val="accent1"/>
            </a:solidFill>
          </a:ln>
        </p:spPr>
        <p:txBody>
          <a:bodyPr wrap="square" tIns="0" bIns="0" rtlCol="0">
            <a:spAutoFit/>
          </a:bodyPr>
          <a:lstStyle/>
          <a:p>
            <a:pPr marL="174625" indent="-174625" algn="just"/>
            <a:r>
              <a:rPr lang="ja-JP" altLang="en-US" sz="1400" dirty="0" smtClean="0"/>
              <a:t>③訪問型サービス、通所型サービスに準じる自立支援に資する生活支援（訪問型サービス・通所型サービスの一体的提供等）</a:t>
            </a:r>
            <a:endParaRPr kumimoji="1" lang="ja-JP" altLang="en-US" sz="1400" dirty="0"/>
          </a:p>
        </p:txBody>
      </p:sp>
      <p:sp>
        <p:nvSpPr>
          <p:cNvPr id="60" name="テキスト ボックス 59"/>
          <p:cNvSpPr txBox="1"/>
          <p:nvPr/>
        </p:nvSpPr>
        <p:spPr>
          <a:xfrm>
            <a:off x="5784946" y="4643321"/>
            <a:ext cx="3722657" cy="369332"/>
          </a:xfrm>
          <a:prstGeom prst="rect">
            <a:avLst/>
          </a:prstGeom>
          <a:noFill/>
        </p:spPr>
        <p:txBody>
          <a:bodyPr wrap="square" rtlCol="0">
            <a:spAutoFit/>
          </a:bodyPr>
          <a:lstStyle/>
          <a:p>
            <a:r>
              <a:rPr lang="en-US" altLang="ja-JP" sz="900" dirty="0" smtClean="0">
                <a:solidFill>
                  <a:prstClr val="black"/>
                </a:solidFill>
                <a:latin typeface="ＭＳ Ｐ明朝" panose="02020600040205080304" pitchFamily="18" charset="-128"/>
                <a:ea typeface="ＭＳ Ｐ明朝" panose="02020600040205080304" pitchFamily="18" charset="-128"/>
              </a:rPr>
              <a:t>※</a:t>
            </a:r>
            <a:r>
              <a:rPr lang="ja-JP" altLang="en-US" sz="900" dirty="0" smtClean="0">
                <a:solidFill>
                  <a:prstClr val="black"/>
                </a:solidFill>
                <a:latin typeface="ＭＳ Ｐ明朝" panose="02020600040205080304" pitchFamily="18" charset="-128"/>
                <a:ea typeface="ＭＳ Ｐ明朝" panose="02020600040205080304" pitchFamily="18" charset="-128"/>
              </a:rPr>
              <a:t>　上記はサービスの典型例として示しているもの。市町村はこの例を</a:t>
            </a:r>
            <a:endParaRPr lang="en-US" altLang="ja-JP" sz="900" dirty="0" smtClean="0">
              <a:solidFill>
                <a:prstClr val="black"/>
              </a:solidFill>
              <a:latin typeface="ＭＳ Ｐ明朝" panose="02020600040205080304" pitchFamily="18" charset="-128"/>
              <a:ea typeface="ＭＳ Ｐ明朝" panose="02020600040205080304" pitchFamily="18" charset="-128"/>
            </a:endParaRPr>
          </a:p>
          <a:p>
            <a:r>
              <a:rPr lang="ja-JP" altLang="en-US" sz="900" dirty="0">
                <a:solidFill>
                  <a:prstClr val="black"/>
                </a:solidFill>
                <a:latin typeface="ＭＳ Ｐ明朝" panose="02020600040205080304" pitchFamily="18" charset="-128"/>
                <a:ea typeface="ＭＳ Ｐ明朝" panose="02020600040205080304" pitchFamily="18" charset="-128"/>
              </a:rPr>
              <a:t>　</a:t>
            </a:r>
            <a:r>
              <a:rPr lang="ja-JP" altLang="en-US" sz="900" dirty="0" smtClean="0">
                <a:solidFill>
                  <a:prstClr val="black"/>
                </a:solidFill>
                <a:latin typeface="ＭＳ Ｐ明朝" panose="02020600040205080304" pitchFamily="18" charset="-128"/>
                <a:ea typeface="ＭＳ Ｐ明朝" panose="02020600040205080304" pitchFamily="18" charset="-128"/>
              </a:rPr>
              <a:t>　踏まえて、地域の実情に応じた、サービス内容を検討する。</a:t>
            </a:r>
            <a:endParaRPr lang="ja-JP" altLang="en-US" sz="900" dirty="0">
              <a:solidFill>
                <a:prstClr val="black"/>
              </a:solidFill>
              <a:latin typeface="ＭＳ Ｐ明朝" panose="02020600040205080304" pitchFamily="18" charset="-128"/>
              <a:ea typeface="ＭＳ Ｐ明朝" panose="02020600040205080304" pitchFamily="18" charset="-128"/>
            </a:endParaRPr>
          </a:p>
        </p:txBody>
      </p:sp>
      <p:sp>
        <p:nvSpPr>
          <p:cNvPr id="61" name="正方形/長方形 60"/>
          <p:cNvSpPr/>
          <p:nvPr/>
        </p:nvSpPr>
        <p:spPr>
          <a:xfrm rot="5400000">
            <a:off x="-45050" y="6443618"/>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35</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5487350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3437119571"/>
              </p:ext>
            </p:extLst>
          </p:nvPr>
        </p:nvGraphicFramePr>
        <p:xfrm>
          <a:off x="83741" y="620687"/>
          <a:ext cx="9733060" cy="6156265"/>
        </p:xfrm>
        <a:graphic>
          <a:graphicData uri="http://schemas.openxmlformats.org/drawingml/2006/table">
            <a:tbl>
              <a:tblPr firstRow="1" bandRow="1">
                <a:tableStyleId>{5940675A-B579-460E-94D1-54222C63F5DA}</a:tableStyleId>
              </a:tblPr>
              <a:tblGrid>
                <a:gridCol w="765148"/>
                <a:gridCol w="8967912"/>
              </a:tblGrid>
              <a:tr h="3096265">
                <a:tc>
                  <a:txBody>
                    <a:bodyPr/>
                    <a:lstStyle/>
                    <a:p>
                      <a:pPr algn="ctr"/>
                      <a:endParaRPr lang="en-US" altLang="ja-JP" sz="1200" dirty="0" smtClean="0">
                        <a:solidFill>
                          <a:schemeClr val="tx1"/>
                        </a:solidFill>
                      </a:endParaRPr>
                    </a:p>
                    <a:p>
                      <a:pPr algn="ctr"/>
                      <a:endParaRPr lang="en-US" altLang="ja-JP" sz="1200" dirty="0" smtClean="0">
                        <a:solidFill>
                          <a:schemeClr val="tx1"/>
                        </a:solidFill>
                      </a:endParaRPr>
                    </a:p>
                    <a:p>
                      <a:pPr algn="ctr"/>
                      <a:r>
                        <a:rPr lang="en-US" altLang="ja-JP" sz="1200" dirty="0" smtClean="0">
                          <a:solidFill>
                            <a:schemeClr val="tx1"/>
                          </a:solidFill>
                        </a:rPr>
                        <a:t>【</a:t>
                      </a:r>
                      <a:r>
                        <a:rPr lang="ja-JP" altLang="en-US" sz="1200" dirty="0" smtClean="0">
                          <a:solidFill>
                            <a:schemeClr val="tx1"/>
                          </a:solidFill>
                        </a:rPr>
                        <a:t>財源構成</a:t>
                      </a:r>
                      <a:r>
                        <a:rPr lang="en-US" altLang="ja-JP" sz="1200" dirty="0" smtClean="0">
                          <a:solidFill>
                            <a:schemeClr val="tx1"/>
                          </a:solidFill>
                        </a:rPr>
                        <a:t>】</a:t>
                      </a:r>
                    </a:p>
                    <a:p>
                      <a:pPr algn="ctr"/>
                      <a:endParaRPr lang="en-US" altLang="ja-JP" sz="800" dirty="0" smtClean="0">
                        <a:solidFill>
                          <a:schemeClr val="tx1"/>
                        </a:solidFill>
                      </a:endParaRPr>
                    </a:p>
                    <a:p>
                      <a:pPr marL="36000" indent="0">
                        <a:spcBef>
                          <a:spcPts val="0"/>
                        </a:spcBef>
                      </a:pPr>
                      <a:r>
                        <a:rPr lang="ja-JP" altLang="en-US" sz="1200" dirty="0" smtClean="0">
                          <a:solidFill>
                            <a:schemeClr val="tx1"/>
                          </a:solidFill>
                        </a:rPr>
                        <a:t>国　</a:t>
                      </a:r>
                      <a:r>
                        <a:rPr lang="en-US" altLang="ja-JP" sz="1200" dirty="0" smtClean="0">
                          <a:solidFill>
                            <a:schemeClr val="tx1"/>
                          </a:solidFill>
                        </a:rPr>
                        <a:t>25%</a:t>
                      </a:r>
                    </a:p>
                    <a:p>
                      <a:pPr marL="36000" indent="0">
                        <a:spcBef>
                          <a:spcPts val="0"/>
                        </a:spcBef>
                      </a:pPr>
                      <a:endParaRPr lang="en-US" altLang="ja-JP" sz="800" dirty="0" smtClean="0">
                        <a:solidFill>
                          <a:schemeClr val="tx1"/>
                        </a:solidFill>
                      </a:endParaRPr>
                    </a:p>
                    <a:p>
                      <a:pPr marL="36000" indent="0">
                        <a:spcBef>
                          <a:spcPts val="0"/>
                        </a:spcBef>
                      </a:pPr>
                      <a:r>
                        <a:rPr lang="ja-JP" altLang="en-US" sz="1200" dirty="0" smtClean="0">
                          <a:solidFill>
                            <a:schemeClr val="tx1"/>
                          </a:solidFill>
                        </a:rPr>
                        <a:t>都道府県　</a:t>
                      </a:r>
                      <a:endParaRPr lang="en-US" altLang="ja-JP" sz="1200" dirty="0" smtClean="0">
                        <a:solidFill>
                          <a:schemeClr val="tx1"/>
                        </a:solidFill>
                      </a:endParaRPr>
                    </a:p>
                    <a:p>
                      <a:pPr marL="36000" indent="0">
                        <a:spcBef>
                          <a:spcPts val="0"/>
                        </a:spcBef>
                      </a:pPr>
                      <a:r>
                        <a:rPr lang="ja-JP" altLang="en-US" sz="1200" dirty="0" smtClean="0">
                          <a:solidFill>
                            <a:schemeClr val="tx1"/>
                          </a:solidFill>
                        </a:rPr>
                        <a:t>　</a:t>
                      </a:r>
                      <a:r>
                        <a:rPr lang="en-US" altLang="ja-JP" sz="1200" dirty="0" smtClean="0">
                          <a:solidFill>
                            <a:schemeClr val="tx1"/>
                          </a:solidFill>
                        </a:rPr>
                        <a:t>12.5%</a:t>
                      </a:r>
                    </a:p>
                    <a:p>
                      <a:pPr marL="36000" indent="0">
                        <a:spcBef>
                          <a:spcPts val="0"/>
                        </a:spcBef>
                      </a:pPr>
                      <a:endParaRPr lang="ja-JP" altLang="en-US" sz="800" dirty="0" smtClean="0">
                        <a:solidFill>
                          <a:schemeClr val="tx1"/>
                        </a:solidFill>
                      </a:endParaRPr>
                    </a:p>
                    <a:p>
                      <a:pPr marL="36000" indent="0">
                        <a:spcBef>
                          <a:spcPts val="0"/>
                        </a:spcBef>
                      </a:pPr>
                      <a:r>
                        <a:rPr lang="ja-JP" altLang="en-US" sz="1200" dirty="0" smtClean="0">
                          <a:solidFill>
                            <a:schemeClr val="tx1"/>
                          </a:solidFill>
                        </a:rPr>
                        <a:t>市町村　</a:t>
                      </a:r>
                      <a:endParaRPr lang="en-US" altLang="ja-JP" sz="1200" dirty="0" smtClean="0">
                        <a:solidFill>
                          <a:schemeClr val="tx1"/>
                        </a:solidFill>
                      </a:endParaRPr>
                    </a:p>
                    <a:p>
                      <a:pPr marL="36000" indent="0">
                        <a:spcBef>
                          <a:spcPts val="0"/>
                        </a:spcBef>
                      </a:pPr>
                      <a:r>
                        <a:rPr lang="ja-JP" altLang="en-US" sz="1200" dirty="0" smtClean="0">
                          <a:solidFill>
                            <a:schemeClr val="tx1"/>
                          </a:solidFill>
                        </a:rPr>
                        <a:t>　</a:t>
                      </a:r>
                      <a:r>
                        <a:rPr lang="en-US" altLang="ja-JP" sz="1200" dirty="0" smtClean="0">
                          <a:solidFill>
                            <a:schemeClr val="tx1"/>
                          </a:solidFill>
                        </a:rPr>
                        <a:t>12.5%</a:t>
                      </a:r>
                    </a:p>
                    <a:p>
                      <a:pPr marL="36000" indent="0">
                        <a:spcBef>
                          <a:spcPts val="0"/>
                        </a:spcBef>
                      </a:pPr>
                      <a:endParaRPr lang="en-US" altLang="ja-JP" sz="800" dirty="0" smtClean="0">
                        <a:solidFill>
                          <a:schemeClr val="tx1"/>
                        </a:solidFill>
                      </a:endParaRPr>
                    </a:p>
                    <a:p>
                      <a:pPr marL="36000" indent="0">
                        <a:spcBef>
                          <a:spcPts val="0"/>
                        </a:spcBef>
                      </a:pPr>
                      <a:r>
                        <a:rPr lang="en-US" altLang="ja-JP" sz="1200" dirty="0" smtClean="0">
                          <a:solidFill>
                            <a:schemeClr val="tx1"/>
                          </a:solidFill>
                        </a:rPr>
                        <a:t>1</a:t>
                      </a:r>
                      <a:r>
                        <a:rPr lang="ja-JP" altLang="en-US" sz="1200" dirty="0" smtClean="0">
                          <a:solidFill>
                            <a:schemeClr val="tx1"/>
                          </a:solidFill>
                        </a:rPr>
                        <a:t>号保険料　</a:t>
                      </a:r>
                      <a:endParaRPr lang="en-US" altLang="ja-JP" sz="1200" dirty="0" smtClean="0">
                        <a:solidFill>
                          <a:schemeClr val="tx1"/>
                        </a:solidFill>
                      </a:endParaRPr>
                    </a:p>
                    <a:p>
                      <a:pPr marL="36000" indent="0">
                        <a:spcBef>
                          <a:spcPts val="0"/>
                        </a:spcBef>
                      </a:pPr>
                      <a:r>
                        <a:rPr lang="ja-JP" altLang="en-US" sz="1200" dirty="0" smtClean="0">
                          <a:solidFill>
                            <a:schemeClr val="tx1"/>
                          </a:solidFill>
                        </a:rPr>
                        <a:t>　</a:t>
                      </a:r>
                      <a:r>
                        <a:rPr lang="en-US" altLang="ja-JP" sz="1200" dirty="0" smtClean="0">
                          <a:solidFill>
                            <a:schemeClr val="tx1"/>
                          </a:solidFill>
                        </a:rPr>
                        <a:t>21%</a:t>
                      </a:r>
                    </a:p>
                    <a:p>
                      <a:pPr marL="36000" indent="0">
                        <a:spcBef>
                          <a:spcPts val="0"/>
                        </a:spcBef>
                      </a:pPr>
                      <a:endParaRPr lang="en-US" altLang="ja-JP" sz="800" dirty="0" smtClean="0">
                        <a:solidFill>
                          <a:schemeClr val="tx1"/>
                        </a:solidFill>
                      </a:endParaRPr>
                    </a:p>
                    <a:p>
                      <a:pPr marL="36000" indent="0">
                        <a:spcBef>
                          <a:spcPts val="0"/>
                        </a:spcBef>
                      </a:pPr>
                      <a:r>
                        <a:rPr lang="en-US" altLang="ja-JP" sz="1200" dirty="0" smtClean="0">
                          <a:solidFill>
                            <a:schemeClr val="tx1"/>
                          </a:solidFill>
                        </a:rPr>
                        <a:t>2</a:t>
                      </a:r>
                      <a:r>
                        <a:rPr lang="ja-JP" altLang="en-US" sz="1200" dirty="0" smtClean="0">
                          <a:solidFill>
                            <a:schemeClr val="tx1"/>
                          </a:solidFill>
                        </a:rPr>
                        <a:t>号保険料　</a:t>
                      </a:r>
                      <a:endParaRPr lang="en-US" altLang="ja-JP" sz="1200" dirty="0" smtClean="0">
                        <a:solidFill>
                          <a:schemeClr val="tx1"/>
                        </a:solidFill>
                      </a:endParaRPr>
                    </a:p>
                    <a:p>
                      <a:pPr marL="36000" indent="0">
                        <a:spcBef>
                          <a:spcPts val="0"/>
                        </a:spcBef>
                      </a:pPr>
                      <a:r>
                        <a:rPr lang="ja-JP" altLang="en-US" sz="1200" dirty="0" smtClean="0">
                          <a:solidFill>
                            <a:schemeClr val="tx1"/>
                          </a:solidFill>
                        </a:rPr>
                        <a:t>　</a:t>
                      </a:r>
                      <a:r>
                        <a:rPr lang="en-US" altLang="ja-JP" sz="1200" dirty="0" smtClean="0">
                          <a:solidFill>
                            <a:schemeClr val="tx1"/>
                          </a:solidFill>
                        </a:rPr>
                        <a:t>29%</a:t>
                      </a:r>
                      <a:endParaRPr lang="ja-JP" altLang="en-US" sz="1200" dirty="0" smtClean="0">
                        <a:solidFill>
                          <a:schemeClr val="tx1"/>
                        </a:solidFill>
                      </a:endParaRPr>
                    </a:p>
                    <a:p>
                      <a:endParaRPr kumimoji="1" lang="ja-JP" altLang="en-US" sz="1200" dirty="0"/>
                    </a:p>
                  </a:txBody>
                  <a:tcPr marL="0" marR="0">
                    <a:lnL w="12700" cap="flat" cmpd="sng" algn="ctr">
                      <a:solidFill>
                        <a:schemeClr val="tx1"/>
                      </a:solidFill>
                      <a:prstDash val="dash"/>
                      <a:round/>
                      <a:headEnd type="none" w="med" len="med"/>
                      <a:tailEnd type="none" w="med" len="med"/>
                    </a:lnL>
                    <a:lnR w="9525"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endParaRPr kumimoji="1" lang="ja-JP" altLang="en-US" dirty="0"/>
                    </a:p>
                  </a:txBody>
                  <a:tcPr marL="89856" marR="89856">
                    <a:lnL w="9525" cap="flat" cmpd="sng" algn="ctr">
                      <a:solidFill>
                        <a:schemeClr val="tx1"/>
                      </a:solidFill>
                      <a:prstDash val="dash"/>
                      <a:round/>
                      <a:headEnd type="none" w="med" len="med"/>
                      <a:tailEnd type="none" w="med" len="med"/>
                    </a:lnL>
                    <a:lnR w="9525" cap="flat" cmpd="sng" algn="ctr">
                      <a:solidFill>
                        <a:schemeClr val="tx1"/>
                      </a:solidFill>
                      <a:prstDash val="dash"/>
                      <a:round/>
                      <a:headEnd type="none" w="med" len="med"/>
                      <a:tailEnd type="none" w="med" len="med"/>
                    </a:lnR>
                    <a:lnT w="9525" cap="flat" cmpd="sng" algn="ctr">
                      <a:solidFill>
                        <a:schemeClr val="tx1"/>
                      </a:solidFill>
                      <a:prstDash val="dash"/>
                      <a:round/>
                      <a:headEnd type="none" w="med" len="med"/>
                      <a:tailEnd type="none" w="med" len="med"/>
                    </a:lnT>
                    <a:lnB w="9525" cap="flat" cmpd="sng" algn="ctr">
                      <a:solidFill>
                        <a:schemeClr val="tx1"/>
                      </a:solidFill>
                      <a:prstDash val="dash"/>
                      <a:round/>
                      <a:headEnd type="none" w="med" len="med"/>
                      <a:tailEnd type="none" w="med" len="med"/>
                    </a:lnB>
                  </a:tcPr>
                </a:tc>
              </a:tr>
              <a:tr h="3060000">
                <a:tc>
                  <a:txBody>
                    <a:bodyPr/>
                    <a:lstStyle/>
                    <a:p>
                      <a:pPr algn="ctr"/>
                      <a:endParaRPr lang="en-US" altLang="ja-JP" sz="1200" dirty="0" smtClean="0">
                        <a:solidFill>
                          <a:schemeClr val="tx1"/>
                        </a:solidFill>
                      </a:endParaRPr>
                    </a:p>
                    <a:p>
                      <a:pPr algn="ctr"/>
                      <a:endParaRPr lang="en-US" altLang="ja-JP" sz="1200" dirty="0" smtClean="0">
                        <a:solidFill>
                          <a:schemeClr val="tx1"/>
                        </a:solidFill>
                      </a:endParaRPr>
                    </a:p>
                    <a:p>
                      <a:pPr algn="ctr"/>
                      <a:r>
                        <a:rPr lang="en-US" altLang="ja-JP" sz="1200" dirty="0" smtClean="0">
                          <a:solidFill>
                            <a:schemeClr val="tx1"/>
                          </a:solidFill>
                        </a:rPr>
                        <a:t>【</a:t>
                      </a:r>
                      <a:r>
                        <a:rPr lang="ja-JP" altLang="en-US" sz="1200" dirty="0" smtClean="0">
                          <a:solidFill>
                            <a:schemeClr val="tx1"/>
                          </a:solidFill>
                        </a:rPr>
                        <a:t>財源構成</a:t>
                      </a:r>
                      <a:r>
                        <a:rPr lang="en-US" altLang="ja-JP" sz="1200" dirty="0" smtClean="0">
                          <a:solidFill>
                            <a:schemeClr val="tx1"/>
                          </a:solidFill>
                        </a:rPr>
                        <a:t>】</a:t>
                      </a:r>
                    </a:p>
                    <a:p>
                      <a:pPr algn="ctr"/>
                      <a:endParaRPr lang="en-US" altLang="ja-JP" sz="800" dirty="0" smtClean="0">
                        <a:solidFill>
                          <a:schemeClr val="tx1"/>
                        </a:solidFill>
                      </a:endParaRPr>
                    </a:p>
                    <a:p>
                      <a:pPr marL="36000" indent="0"/>
                      <a:r>
                        <a:rPr lang="ja-JP" altLang="en-US" sz="1200" dirty="0" smtClean="0">
                          <a:solidFill>
                            <a:schemeClr val="tx1"/>
                          </a:solidFill>
                        </a:rPr>
                        <a:t>国　</a:t>
                      </a:r>
                      <a:r>
                        <a:rPr lang="en-US" altLang="ja-JP" sz="1200" dirty="0" smtClean="0">
                          <a:solidFill>
                            <a:schemeClr val="tx1"/>
                          </a:solidFill>
                        </a:rPr>
                        <a:t>39.5%</a:t>
                      </a:r>
                    </a:p>
                    <a:p>
                      <a:pPr marL="36000" indent="0"/>
                      <a:endParaRPr lang="en-US" altLang="ja-JP" sz="800" dirty="0" smtClean="0">
                        <a:solidFill>
                          <a:schemeClr val="tx1"/>
                        </a:solidFill>
                      </a:endParaRPr>
                    </a:p>
                    <a:p>
                      <a:pPr marL="36000" indent="0"/>
                      <a:r>
                        <a:rPr lang="ja-JP" altLang="en-US" sz="1200" dirty="0" smtClean="0">
                          <a:solidFill>
                            <a:schemeClr val="tx1"/>
                          </a:solidFill>
                        </a:rPr>
                        <a:t>都道府県　</a:t>
                      </a:r>
                      <a:endParaRPr lang="en-US" altLang="ja-JP" sz="1200" dirty="0" smtClean="0">
                        <a:solidFill>
                          <a:schemeClr val="tx1"/>
                        </a:solidFill>
                      </a:endParaRPr>
                    </a:p>
                    <a:p>
                      <a:pPr marL="36000" indent="0"/>
                      <a:r>
                        <a:rPr lang="ja-JP" altLang="en-US" sz="1200" dirty="0" smtClean="0">
                          <a:solidFill>
                            <a:schemeClr val="tx1"/>
                          </a:solidFill>
                        </a:rPr>
                        <a:t>　</a:t>
                      </a:r>
                      <a:r>
                        <a:rPr lang="en-US" altLang="ja-JP" sz="1200" dirty="0" smtClean="0">
                          <a:solidFill>
                            <a:schemeClr val="tx1"/>
                          </a:solidFill>
                        </a:rPr>
                        <a:t>19.75%</a:t>
                      </a:r>
                    </a:p>
                    <a:p>
                      <a:pPr marL="36000" indent="0"/>
                      <a:endParaRPr lang="ja-JP" altLang="en-US" sz="800" dirty="0" smtClean="0">
                        <a:solidFill>
                          <a:schemeClr val="tx1"/>
                        </a:solidFill>
                      </a:endParaRPr>
                    </a:p>
                    <a:p>
                      <a:pPr marL="36000" indent="0"/>
                      <a:r>
                        <a:rPr lang="ja-JP" altLang="en-US" sz="1200" dirty="0" smtClean="0">
                          <a:solidFill>
                            <a:schemeClr val="tx1"/>
                          </a:solidFill>
                        </a:rPr>
                        <a:t>市町村　　</a:t>
                      </a:r>
                      <a:endParaRPr lang="en-US" altLang="ja-JP" sz="1200" dirty="0" smtClean="0">
                        <a:solidFill>
                          <a:schemeClr val="tx1"/>
                        </a:solidFill>
                      </a:endParaRPr>
                    </a:p>
                    <a:p>
                      <a:pPr marL="36000" indent="0"/>
                      <a:r>
                        <a:rPr lang="ja-JP" altLang="en-US" sz="1200" dirty="0" smtClean="0">
                          <a:solidFill>
                            <a:schemeClr val="tx1"/>
                          </a:solidFill>
                        </a:rPr>
                        <a:t>　</a:t>
                      </a:r>
                      <a:r>
                        <a:rPr lang="en-US" altLang="ja-JP" sz="1200" dirty="0" smtClean="0">
                          <a:solidFill>
                            <a:schemeClr val="tx1"/>
                          </a:solidFill>
                        </a:rPr>
                        <a:t>19.75%</a:t>
                      </a:r>
                    </a:p>
                    <a:p>
                      <a:pPr marL="36000" indent="0"/>
                      <a:endParaRPr lang="en-US" altLang="ja-JP" sz="800" dirty="0" smtClean="0">
                        <a:solidFill>
                          <a:schemeClr val="tx1"/>
                        </a:solidFill>
                      </a:endParaRPr>
                    </a:p>
                    <a:p>
                      <a:pPr marL="36000" indent="0"/>
                      <a:r>
                        <a:rPr lang="en-US" altLang="ja-JP" sz="1200" dirty="0" smtClean="0">
                          <a:solidFill>
                            <a:schemeClr val="tx1"/>
                          </a:solidFill>
                        </a:rPr>
                        <a:t>1</a:t>
                      </a:r>
                      <a:r>
                        <a:rPr lang="ja-JP" altLang="en-US" sz="1200" dirty="0" smtClean="0">
                          <a:solidFill>
                            <a:schemeClr val="tx1"/>
                          </a:solidFill>
                        </a:rPr>
                        <a:t>号保険料　  </a:t>
                      </a:r>
                      <a:endParaRPr lang="en-US" altLang="ja-JP" sz="1200" dirty="0" smtClean="0">
                        <a:solidFill>
                          <a:schemeClr val="tx1"/>
                        </a:solidFill>
                      </a:endParaRPr>
                    </a:p>
                    <a:p>
                      <a:pPr marL="36000" indent="0"/>
                      <a:r>
                        <a:rPr lang="ja-JP" altLang="en-US" sz="1200" dirty="0" smtClean="0">
                          <a:solidFill>
                            <a:schemeClr val="tx1"/>
                          </a:solidFill>
                        </a:rPr>
                        <a:t>　</a:t>
                      </a:r>
                      <a:r>
                        <a:rPr lang="en-US" altLang="ja-JP" sz="1200" dirty="0" smtClean="0">
                          <a:solidFill>
                            <a:schemeClr val="tx1"/>
                          </a:solidFill>
                        </a:rPr>
                        <a:t>21%</a:t>
                      </a:r>
                      <a:endParaRPr lang="ja-JP" altLang="en-US" sz="1200" dirty="0" smtClean="0">
                        <a:solidFill>
                          <a:schemeClr val="tx1"/>
                        </a:solidFill>
                      </a:endParaRPr>
                    </a:p>
                    <a:p>
                      <a:endParaRPr kumimoji="1" lang="ja-JP" altLang="en-US" sz="1200" dirty="0"/>
                    </a:p>
                  </a:txBody>
                  <a:tcPr marL="0" marR="0">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endParaRPr kumimoji="1" lang="ja-JP" altLang="en-US" dirty="0"/>
                    </a:p>
                  </a:txBody>
                  <a:tcPr marL="89856" marR="89856">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9525"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r>
            </a:tbl>
          </a:graphicData>
        </a:graphic>
      </p:graphicFrame>
      <p:sp>
        <p:nvSpPr>
          <p:cNvPr id="37" name="右矢印 36"/>
          <p:cNvSpPr/>
          <p:nvPr/>
        </p:nvSpPr>
        <p:spPr>
          <a:xfrm>
            <a:off x="4517844" y="6178605"/>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dirty="0" smtClean="0">
              <a:solidFill>
                <a:prstClr val="black"/>
              </a:solidFill>
            </a:endParaRPr>
          </a:p>
        </p:txBody>
      </p:sp>
      <p:sp>
        <p:nvSpPr>
          <p:cNvPr id="36" name="右矢印 35"/>
          <p:cNvSpPr/>
          <p:nvPr/>
        </p:nvSpPr>
        <p:spPr>
          <a:xfrm>
            <a:off x="4503436" y="4072047"/>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dirty="0" smtClean="0">
              <a:solidFill>
                <a:prstClr val="black"/>
              </a:solidFill>
            </a:endParaRPr>
          </a:p>
        </p:txBody>
      </p:sp>
      <p:sp>
        <p:nvSpPr>
          <p:cNvPr id="33" name="右矢印 32"/>
          <p:cNvSpPr/>
          <p:nvPr/>
        </p:nvSpPr>
        <p:spPr>
          <a:xfrm>
            <a:off x="4502288" y="2348880"/>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dirty="0" smtClean="0">
              <a:solidFill>
                <a:prstClr val="black"/>
              </a:solidFill>
            </a:endParaRPr>
          </a:p>
        </p:txBody>
      </p:sp>
      <p:sp>
        <p:nvSpPr>
          <p:cNvPr id="26" name="右矢印 25"/>
          <p:cNvSpPr/>
          <p:nvPr/>
        </p:nvSpPr>
        <p:spPr>
          <a:xfrm>
            <a:off x="4502288" y="1246319"/>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dirty="0" smtClean="0">
              <a:solidFill>
                <a:prstClr val="black"/>
              </a:solidFill>
            </a:endParaRPr>
          </a:p>
        </p:txBody>
      </p:sp>
      <p:sp>
        <p:nvSpPr>
          <p:cNvPr id="21" name="右矢印 20"/>
          <p:cNvSpPr/>
          <p:nvPr/>
        </p:nvSpPr>
        <p:spPr>
          <a:xfrm>
            <a:off x="4502288" y="1697523"/>
            <a:ext cx="672151" cy="288032"/>
          </a:xfrm>
          <a:prstGeom prst="rightArrow">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dirty="0" smtClean="0">
              <a:solidFill>
                <a:prstClr val="black"/>
              </a:solidFill>
            </a:endParaRPr>
          </a:p>
        </p:txBody>
      </p:sp>
      <p:sp>
        <p:nvSpPr>
          <p:cNvPr id="5" name="正方形/長方形 4"/>
          <p:cNvSpPr/>
          <p:nvPr/>
        </p:nvSpPr>
        <p:spPr>
          <a:xfrm>
            <a:off x="944374" y="1191727"/>
            <a:ext cx="3489282" cy="819698"/>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88900" defTabSz="914400"/>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介護</a:t>
            </a:r>
            <a:r>
              <a:rPr lang="ja-JP" altLang="en-US" dirty="0">
                <a:solidFill>
                  <a:prstClr val="black"/>
                </a:solidFill>
                <a:latin typeface="ＤＦ特太ゴシック体" panose="020B0509000000000000" pitchFamily="49" charset="-128"/>
                <a:ea typeface="ＤＦ特太ゴシック体" panose="020B0509000000000000" pitchFamily="49" charset="-128"/>
              </a:rPr>
              <a:t>予防</a:t>
            </a:r>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給付</a:t>
            </a:r>
            <a:endParaRPr lang="en-US" altLang="ja-JP" dirty="0" smtClean="0">
              <a:solidFill>
                <a:prstClr val="black"/>
              </a:solidFill>
              <a:latin typeface="ＤＦ特太ゴシック体" panose="020B0509000000000000" pitchFamily="49" charset="-128"/>
              <a:ea typeface="ＤＦ特太ゴシック体" panose="020B0509000000000000" pitchFamily="49" charset="-128"/>
            </a:endParaRPr>
          </a:p>
          <a:p>
            <a:pPr marL="88900" defTabSz="914400"/>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　（</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要支援</a:t>
            </a:r>
            <a:r>
              <a:rPr lang="en-US" altLang="ja-JP" sz="1200" dirty="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～２</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a:t>
            </a:r>
            <a:endParaRPr lang="ja-JP" altLang="en-US"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10" name="正方形/長方形 9"/>
          <p:cNvSpPr/>
          <p:nvPr/>
        </p:nvSpPr>
        <p:spPr>
          <a:xfrm>
            <a:off x="1414987" y="2129609"/>
            <a:ext cx="3019671" cy="1510427"/>
          </a:xfrm>
          <a:prstGeom prst="rect">
            <a:avLst/>
          </a:prstGeom>
          <a:solidFill>
            <a:srgbClr val="99FF99"/>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87313" defTabSz="914400"/>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介護予防事業</a:t>
            </a:r>
            <a:endParaRPr lang="en-US" altLang="ja-JP" dirty="0" smtClean="0">
              <a:solidFill>
                <a:prstClr val="black"/>
              </a:solidFill>
              <a:latin typeface="HG創英角ｺﾞｼｯｸUB" panose="020B0909000000000000" pitchFamily="49" charset="-128"/>
              <a:ea typeface="HG創英角ｺﾞｼｯｸUB" panose="020B0909000000000000" pitchFamily="49" charset="-128"/>
            </a:endParaRPr>
          </a:p>
          <a:p>
            <a:pPr algn="ct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rPr>
              <a:t>又</a:t>
            </a:r>
            <a:r>
              <a:rPr lang="ja-JP" altLang="en-US" sz="1050" dirty="0" smtClean="0">
                <a:solidFill>
                  <a:prstClr val="black"/>
                </a:solidFill>
                <a:latin typeface="HGP創英角ｺﾞｼｯｸUB" panose="020B0900000000000000" pitchFamily="50" charset="-128"/>
                <a:ea typeface="HGP創英角ｺﾞｼｯｸUB" panose="020B0900000000000000" pitchFamily="50" charset="-128"/>
              </a:rPr>
              <a:t>は</a:t>
            </a:r>
            <a:r>
              <a:rPr lang="ja-JP" altLang="en-US" sz="1400" dirty="0" smtClean="0">
                <a:solidFill>
                  <a:prstClr val="black"/>
                </a:solidFill>
                <a:latin typeface="HGP創英角ｺﾞｼｯｸUB" panose="020B0900000000000000" pitchFamily="50" charset="-128"/>
                <a:ea typeface="HGP創英角ｺﾞｼｯｸUB" panose="020B0900000000000000" pitchFamily="50" charset="-128"/>
              </a:rPr>
              <a:t>介護予防・日常生活支援総合事業</a:t>
            </a:r>
            <a:endParaRPr lang="en-US" altLang="ja-JP" sz="1400" dirty="0" smtClean="0">
              <a:solidFill>
                <a:prstClr val="black"/>
              </a:solidFill>
              <a:latin typeface="HGP創英角ｺﾞｼｯｸUB" panose="020B0900000000000000" pitchFamily="50" charset="-128"/>
              <a:ea typeface="HGP創英角ｺﾞｼｯｸUB" panose="020B0900000000000000" pitchFamily="50" charset="-128"/>
            </a:endParaRPr>
          </a:p>
          <a:p>
            <a:pPr defTabSz="914400"/>
            <a:r>
              <a:rPr lang="ja-JP" altLang="en-US" sz="1400" dirty="0" smtClean="0">
                <a:solidFill>
                  <a:prstClr val="black"/>
                </a:solidFill>
              </a:rPr>
              <a:t>○ 二次予防事業</a:t>
            </a:r>
            <a:endParaRPr lang="en-US" altLang="ja-JP" sz="1400" dirty="0" smtClean="0">
              <a:solidFill>
                <a:prstClr val="black"/>
              </a:solidFill>
            </a:endParaRPr>
          </a:p>
          <a:p>
            <a:pPr defTabSz="914400"/>
            <a:r>
              <a:rPr lang="ja-JP" altLang="en-US" sz="1400" dirty="0" smtClean="0">
                <a:solidFill>
                  <a:prstClr val="black"/>
                </a:solidFill>
              </a:rPr>
              <a:t>○ 一次予防事業</a:t>
            </a:r>
            <a:endParaRPr lang="en-US" altLang="ja-JP" sz="1400" dirty="0" smtClean="0">
              <a:solidFill>
                <a:prstClr val="black"/>
              </a:solidFill>
            </a:endParaRPr>
          </a:p>
          <a:p>
            <a:pPr marL="174625" algn="just" defTabSz="914400"/>
            <a:r>
              <a:rPr lang="ja-JP" altLang="en-US" sz="1200" dirty="0" smtClean="0">
                <a:solidFill>
                  <a:prstClr val="black"/>
                </a:solidFill>
              </a:rPr>
              <a:t>介護予防・日常生活支援総合事業の場合</a:t>
            </a:r>
            <a:endParaRPr lang="en-US" altLang="ja-JP" sz="1200" dirty="0" smtClean="0">
              <a:solidFill>
                <a:prstClr val="black"/>
              </a:solidFill>
            </a:endParaRPr>
          </a:p>
          <a:p>
            <a:pPr marL="174625" algn="just" defTabSz="914400"/>
            <a:r>
              <a:rPr lang="ja-JP" altLang="en-US" sz="1200" dirty="0" smtClean="0">
                <a:solidFill>
                  <a:prstClr val="black"/>
                </a:solidFill>
              </a:rPr>
              <a:t>は、上記の他、生活支援サービスを含む</a:t>
            </a:r>
            <a:endParaRPr lang="en-US" altLang="ja-JP" sz="1200" dirty="0" smtClean="0">
              <a:solidFill>
                <a:prstClr val="black"/>
              </a:solidFill>
            </a:endParaRPr>
          </a:p>
          <a:p>
            <a:pPr marL="174625" algn="just" defTabSz="914400"/>
            <a:r>
              <a:rPr lang="ja-JP" altLang="en-US" sz="1200" dirty="0" smtClean="0">
                <a:solidFill>
                  <a:prstClr val="black"/>
                </a:solidFill>
              </a:rPr>
              <a:t>要支援者向け事業、介護予防支援事業。</a:t>
            </a:r>
            <a:endParaRPr lang="en-US" altLang="ja-JP" sz="1200" dirty="0">
              <a:solidFill>
                <a:prstClr val="black"/>
              </a:solidFill>
            </a:endParaRPr>
          </a:p>
        </p:txBody>
      </p:sp>
      <p:sp>
        <p:nvSpPr>
          <p:cNvPr id="13" name="正方形/長方形 12"/>
          <p:cNvSpPr/>
          <p:nvPr/>
        </p:nvSpPr>
        <p:spPr>
          <a:xfrm>
            <a:off x="1414972" y="3817358"/>
            <a:ext cx="3035222" cy="947137"/>
          </a:xfrm>
          <a:prstGeom prst="rect">
            <a:avLst/>
          </a:prstGeom>
          <a:solidFill>
            <a:srgbClr val="FFCCCC"/>
          </a:solidFill>
          <a:ln w="6350"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87313" defTabSz="914400"/>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包括的支援事業</a:t>
            </a:r>
            <a:endParaRPr lang="en-US" altLang="ja-JP" dirty="0" smtClean="0">
              <a:solidFill>
                <a:prstClr val="black"/>
              </a:solidFill>
              <a:latin typeface="HG創英角ｺﾞｼｯｸUB" panose="020B0909000000000000" pitchFamily="49" charset="-128"/>
              <a:ea typeface="HG創英角ｺﾞｼｯｸUB" panose="020B0909000000000000" pitchFamily="49" charset="-128"/>
            </a:endParaRPr>
          </a:p>
          <a:p>
            <a:pPr defTabSz="914400">
              <a:spcBef>
                <a:spcPts val="600"/>
              </a:spcBef>
            </a:pPr>
            <a:r>
              <a:rPr lang="ja-JP" altLang="en-US" sz="1400" dirty="0">
                <a:solidFill>
                  <a:prstClr val="black"/>
                </a:solidFill>
              </a:rPr>
              <a:t>○</a:t>
            </a:r>
            <a:r>
              <a:rPr lang="ja-JP" altLang="en-US" sz="1400" dirty="0" smtClean="0">
                <a:solidFill>
                  <a:prstClr val="black"/>
                </a:solidFill>
              </a:rPr>
              <a:t>地域包括支援センターの運営</a:t>
            </a:r>
            <a:endParaRPr lang="en-US" altLang="ja-JP" sz="1400" dirty="0" smtClean="0">
              <a:solidFill>
                <a:prstClr val="black"/>
              </a:solidFill>
            </a:endParaRPr>
          </a:p>
          <a:p>
            <a:pPr defTabSz="914400">
              <a:lnSpc>
                <a:spcPts val="1500"/>
              </a:lnSpc>
            </a:pPr>
            <a:r>
              <a:rPr lang="ja-JP" altLang="en-US" sz="1200" dirty="0">
                <a:solidFill>
                  <a:prstClr val="black"/>
                </a:solidFill>
              </a:rPr>
              <a:t>　</a:t>
            </a:r>
            <a:r>
              <a:rPr lang="ja-JP" altLang="en-US" sz="1200" dirty="0" smtClean="0">
                <a:solidFill>
                  <a:prstClr val="black"/>
                </a:solidFill>
              </a:rPr>
              <a:t> ・</a:t>
            </a:r>
            <a:r>
              <a:rPr lang="ja-JP" altLang="en-US" sz="1200" dirty="0">
                <a:solidFill>
                  <a:prstClr val="black"/>
                </a:solidFill>
              </a:rPr>
              <a:t>介護予防</a:t>
            </a:r>
            <a:r>
              <a:rPr lang="ja-JP" altLang="en-US" sz="1200" dirty="0" smtClean="0">
                <a:solidFill>
                  <a:prstClr val="black"/>
                </a:solidFill>
              </a:rPr>
              <a:t>ケアマネジメント、総合相談支援</a:t>
            </a:r>
            <a:endParaRPr lang="en-US" altLang="ja-JP" sz="1200" dirty="0" smtClean="0">
              <a:solidFill>
                <a:prstClr val="black"/>
              </a:solidFill>
            </a:endParaRPr>
          </a:p>
          <a:p>
            <a:pPr defTabSz="914400">
              <a:lnSpc>
                <a:spcPts val="1500"/>
              </a:lnSpc>
            </a:pPr>
            <a:r>
              <a:rPr lang="ja-JP" altLang="en-US" sz="1200" dirty="0" smtClean="0">
                <a:solidFill>
                  <a:prstClr val="black"/>
                </a:solidFill>
              </a:rPr>
              <a:t>　  業務、権利擁護業務、ケアマネジメント支援</a:t>
            </a:r>
          </a:p>
        </p:txBody>
      </p:sp>
      <p:sp>
        <p:nvSpPr>
          <p:cNvPr id="14" name="正方形/長方形 13"/>
          <p:cNvSpPr/>
          <p:nvPr/>
        </p:nvSpPr>
        <p:spPr>
          <a:xfrm>
            <a:off x="1414972" y="5843783"/>
            <a:ext cx="3035222" cy="864000"/>
          </a:xfrm>
          <a:prstGeom prst="rect">
            <a:avLst/>
          </a:prstGeom>
          <a:solidFill>
            <a:srgbClr val="CCFF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313" defTabSz="914400"/>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任意事業</a:t>
            </a:r>
            <a:endParaRPr lang="en-US" altLang="ja-JP" dirty="0" smtClean="0">
              <a:solidFill>
                <a:prstClr val="black"/>
              </a:solidFill>
              <a:latin typeface="HG創英角ｺﾞｼｯｸUB" panose="020B0909000000000000" pitchFamily="49" charset="-128"/>
              <a:ea typeface="HG創英角ｺﾞｼｯｸUB" panose="020B0909000000000000" pitchFamily="49" charset="-128"/>
            </a:endParaRPr>
          </a:p>
          <a:p>
            <a:pPr defTabSz="914400"/>
            <a:r>
              <a:rPr lang="ja-JP" altLang="en-US" sz="1200" dirty="0" smtClean="0">
                <a:solidFill>
                  <a:prstClr val="black"/>
                </a:solidFill>
              </a:rPr>
              <a:t>○ 介護</a:t>
            </a:r>
            <a:r>
              <a:rPr lang="ja-JP" altLang="en-US" sz="1200" dirty="0">
                <a:solidFill>
                  <a:prstClr val="black"/>
                </a:solidFill>
              </a:rPr>
              <a:t>給付費</a:t>
            </a:r>
            <a:r>
              <a:rPr lang="ja-JP" altLang="en-US" sz="1200" dirty="0" smtClean="0">
                <a:solidFill>
                  <a:prstClr val="black"/>
                </a:solidFill>
              </a:rPr>
              <a:t>適正化事業</a:t>
            </a:r>
            <a:endParaRPr lang="en-US" altLang="ja-JP" sz="1200" dirty="0" smtClean="0">
              <a:solidFill>
                <a:prstClr val="black"/>
              </a:solidFill>
            </a:endParaRPr>
          </a:p>
          <a:p>
            <a:pPr defTabSz="914400"/>
            <a:r>
              <a:rPr lang="ja-JP" altLang="en-US" sz="1200" dirty="0" smtClean="0">
                <a:solidFill>
                  <a:prstClr val="black"/>
                </a:solidFill>
              </a:rPr>
              <a:t>○ 家族介護支援事業</a:t>
            </a:r>
            <a:endParaRPr lang="en-US" altLang="ja-JP" sz="1200" dirty="0" smtClean="0">
              <a:solidFill>
                <a:prstClr val="black"/>
              </a:solidFill>
            </a:endParaRPr>
          </a:p>
          <a:p>
            <a:pPr defTabSz="914400"/>
            <a:r>
              <a:rPr lang="ja-JP" altLang="en-US" sz="1200" dirty="0" smtClean="0">
                <a:solidFill>
                  <a:prstClr val="black"/>
                </a:solidFill>
              </a:rPr>
              <a:t>○ その他の事業</a:t>
            </a:r>
            <a:endParaRPr lang="ja-JP" altLang="en-US"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15" name="正方形/長方形 14"/>
          <p:cNvSpPr/>
          <p:nvPr/>
        </p:nvSpPr>
        <p:spPr>
          <a:xfrm>
            <a:off x="5299058" y="1695999"/>
            <a:ext cx="4032907" cy="1944000"/>
          </a:xfrm>
          <a:prstGeom prst="rect">
            <a:avLst/>
          </a:prstGeom>
          <a:solidFill>
            <a:srgbClr val="99FF99"/>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Ins="0" rtlCol="0" anchor="t"/>
          <a:lstStyle/>
          <a:p>
            <a:pPr marL="88900" defTabSz="914400"/>
            <a:r>
              <a:rPr lang="ja-JP" altLang="en-US" sz="1600" dirty="0" smtClean="0">
                <a:solidFill>
                  <a:srgbClr val="FF0000"/>
                </a:solidFill>
                <a:latin typeface="HG創英角ｺﾞｼｯｸUB" panose="020B0909000000000000" pitchFamily="49" charset="-128"/>
                <a:ea typeface="HG創英角ｺﾞｼｯｸUB" panose="020B0909000000000000" pitchFamily="49" charset="-128"/>
              </a:rPr>
              <a:t>新しい</a:t>
            </a:r>
            <a:r>
              <a:rPr lang="ja-JP" altLang="en-US" sz="1600" dirty="0">
                <a:solidFill>
                  <a:srgbClr val="FF0000"/>
                </a:solidFill>
                <a:latin typeface="HG創英角ｺﾞｼｯｸUB" panose="020B0909000000000000" pitchFamily="49" charset="-128"/>
                <a:ea typeface="HG創英角ｺﾞｼｯｸUB" panose="020B0909000000000000" pitchFamily="49" charset="-128"/>
              </a:rPr>
              <a:t>介護予防・日常生活支援総合事業</a:t>
            </a:r>
            <a:endParaRPr lang="en-US" altLang="ja-JP" sz="1600" dirty="0">
              <a:solidFill>
                <a:srgbClr val="FF0000"/>
              </a:solidFill>
              <a:latin typeface="HG創英角ｺﾞｼｯｸUB" panose="020B0909000000000000" pitchFamily="49" charset="-128"/>
              <a:ea typeface="HG創英角ｺﾞｼｯｸUB" panose="020B0909000000000000" pitchFamily="49" charset="-128"/>
            </a:endParaRPr>
          </a:p>
          <a:p>
            <a:pPr marL="88900" defTabSz="914400"/>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要支援</a:t>
            </a:r>
            <a:r>
              <a:rPr lang="en-US" altLang="ja-JP" sz="1200" dirty="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２、それ以外の者）</a:t>
            </a:r>
            <a:endParaRPr lang="en-US" altLang="ja-JP" dirty="0" smtClean="0">
              <a:solidFill>
                <a:prstClr val="black"/>
              </a:solidFill>
              <a:latin typeface="ＤＦ特太ゴシック体" panose="020B0509000000000000" pitchFamily="49" charset="-128"/>
              <a:ea typeface="ＤＦ特太ゴシック体" panose="020B0509000000000000" pitchFamily="49" charset="-128"/>
            </a:endParaRPr>
          </a:p>
          <a:p>
            <a:pPr defTabSz="914400">
              <a:spcBef>
                <a:spcPts val="600"/>
              </a:spcBef>
            </a:pPr>
            <a:r>
              <a:rPr lang="ja-JP" altLang="en-US" sz="1400" dirty="0" smtClean="0">
                <a:solidFill>
                  <a:prstClr val="black"/>
                </a:solidFill>
              </a:rPr>
              <a:t>○ 介護予防・生活支援サービス事業</a:t>
            </a:r>
            <a:endParaRPr lang="en-US" altLang="ja-JP" sz="1400" dirty="0" smtClean="0">
              <a:solidFill>
                <a:prstClr val="black"/>
              </a:solidFill>
            </a:endParaRPr>
          </a:p>
          <a:p>
            <a:pPr defTabSz="914400"/>
            <a:r>
              <a:rPr lang="ja-JP" altLang="en-US" sz="1400" dirty="0">
                <a:solidFill>
                  <a:prstClr val="black"/>
                </a:solidFill>
              </a:rPr>
              <a:t>　</a:t>
            </a:r>
            <a:r>
              <a:rPr lang="ja-JP" altLang="en-US" sz="1400" dirty="0" smtClean="0">
                <a:solidFill>
                  <a:prstClr val="black"/>
                </a:solidFill>
              </a:rPr>
              <a:t>　・訪問型サービス</a:t>
            </a:r>
            <a:endParaRPr lang="en-US" altLang="ja-JP" sz="1400" dirty="0" smtClean="0">
              <a:solidFill>
                <a:prstClr val="black"/>
              </a:solidFill>
            </a:endParaRPr>
          </a:p>
          <a:p>
            <a:pPr defTabSz="914400"/>
            <a:r>
              <a:rPr lang="ja-JP" altLang="en-US" sz="1400" dirty="0" smtClean="0">
                <a:solidFill>
                  <a:prstClr val="black"/>
                </a:solidFill>
              </a:rPr>
              <a:t>　　・通所型サービス</a:t>
            </a:r>
            <a:endParaRPr lang="en-US" altLang="ja-JP" sz="1400" dirty="0" smtClean="0">
              <a:solidFill>
                <a:prstClr val="black"/>
              </a:solidFill>
            </a:endParaRPr>
          </a:p>
          <a:p>
            <a:pPr defTabSz="914400"/>
            <a:r>
              <a:rPr lang="ja-JP" altLang="en-US" sz="1400" dirty="0">
                <a:solidFill>
                  <a:prstClr val="black"/>
                </a:solidFill>
              </a:rPr>
              <a:t>　</a:t>
            </a:r>
            <a:r>
              <a:rPr lang="ja-JP" altLang="en-US" sz="1400" dirty="0" smtClean="0">
                <a:solidFill>
                  <a:prstClr val="black"/>
                </a:solidFill>
              </a:rPr>
              <a:t>　・生活支援サービス（配食等）</a:t>
            </a:r>
            <a:endParaRPr lang="en-US" altLang="ja-JP" sz="1400" dirty="0" smtClean="0">
              <a:solidFill>
                <a:prstClr val="black"/>
              </a:solidFill>
            </a:endParaRPr>
          </a:p>
          <a:p>
            <a:pPr defTabSz="914400"/>
            <a:r>
              <a:rPr lang="ja-JP" altLang="en-US" sz="1400" dirty="0">
                <a:solidFill>
                  <a:prstClr val="black"/>
                </a:solidFill>
              </a:rPr>
              <a:t>　</a:t>
            </a:r>
            <a:r>
              <a:rPr lang="ja-JP" altLang="en-US" sz="1400" dirty="0" smtClean="0">
                <a:solidFill>
                  <a:prstClr val="black"/>
                </a:solidFill>
              </a:rPr>
              <a:t>　・介護予防支援事業（ケアマネジメント）</a:t>
            </a:r>
            <a:endParaRPr lang="en-US" altLang="ja-JP" sz="1400" dirty="0" smtClean="0">
              <a:solidFill>
                <a:prstClr val="black"/>
              </a:solidFill>
            </a:endParaRPr>
          </a:p>
          <a:p>
            <a:pPr defTabSz="914400">
              <a:spcBef>
                <a:spcPts val="600"/>
              </a:spcBef>
            </a:pPr>
            <a:r>
              <a:rPr lang="ja-JP" altLang="en-US" sz="1400" dirty="0" smtClean="0">
                <a:solidFill>
                  <a:prstClr val="black"/>
                </a:solidFill>
              </a:rPr>
              <a:t>○ 一般介護予防事業</a:t>
            </a:r>
            <a:endParaRPr lang="en-US" altLang="ja-JP" sz="1400" dirty="0" smtClean="0">
              <a:solidFill>
                <a:prstClr val="black"/>
              </a:solidFill>
            </a:endParaRPr>
          </a:p>
        </p:txBody>
      </p:sp>
      <p:sp>
        <p:nvSpPr>
          <p:cNvPr id="16" name="正方形/長方形 15"/>
          <p:cNvSpPr/>
          <p:nvPr/>
        </p:nvSpPr>
        <p:spPr>
          <a:xfrm>
            <a:off x="5299058" y="3806011"/>
            <a:ext cx="4032907" cy="1944000"/>
          </a:xfrm>
          <a:prstGeom prst="rect">
            <a:avLst/>
          </a:prstGeom>
          <a:solidFill>
            <a:srgbClr val="FFCCCC"/>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t"/>
          <a:lstStyle/>
          <a:p>
            <a:pPr marL="88900" defTabSz="914400"/>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包括的支援事業</a:t>
            </a:r>
            <a:r>
              <a:rPr lang="ja-JP" altLang="en-US" dirty="0">
                <a:solidFill>
                  <a:prstClr val="black"/>
                </a:solidFill>
              </a:rPr>
              <a:t>　</a:t>
            </a:r>
            <a:endParaRPr lang="en-US" altLang="ja-JP" dirty="0" smtClean="0">
              <a:solidFill>
                <a:prstClr val="black"/>
              </a:solidFill>
            </a:endParaRPr>
          </a:p>
          <a:p>
            <a:pPr defTabSz="914400">
              <a:spcBef>
                <a:spcPts val="600"/>
              </a:spcBef>
            </a:pPr>
            <a:r>
              <a:rPr lang="ja-JP" altLang="en-US" sz="1400" dirty="0" smtClean="0">
                <a:solidFill>
                  <a:prstClr val="black"/>
                </a:solidFill>
              </a:rPr>
              <a:t>○ 地域包括支援センターの運営</a:t>
            </a:r>
            <a:endParaRPr lang="en-US" altLang="ja-JP" sz="1400" dirty="0" smtClean="0">
              <a:solidFill>
                <a:prstClr val="black"/>
              </a:solidFill>
            </a:endParaRPr>
          </a:p>
          <a:p>
            <a:pPr marL="271463" defTabSz="914400">
              <a:lnSpc>
                <a:spcPts val="1500"/>
              </a:lnSpc>
            </a:pPr>
            <a:r>
              <a:rPr lang="ja-JP" altLang="en-US" sz="1200" dirty="0" smtClean="0">
                <a:solidFill>
                  <a:prstClr val="black"/>
                </a:solidFill>
              </a:rPr>
              <a:t>（左記に加え、</a:t>
            </a:r>
            <a:r>
              <a:rPr lang="ja-JP" altLang="en-US" sz="1200" b="1" dirty="0" smtClean="0">
                <a:solidFill>
                  <a:srgbClr val="FF0000"/>
                </a:solidFill>
              </a:rPr>
              <a:t>地域ケア会議の充実</a:t>
            </a:r>
            <a:r>
              <a:rPr lang="ja-JP" altLang="en-US" sz="1200" dirty="0" smtClean="0">
                <a:solidFill>
                  <a:prstClr val="black"/>
                </a:solidFill>
              </a:rPr>
              <a:t>）</a:t>
            </a:r>
            <a:endParaRPr lang="en-US" altLang="ja-JP" sz="1200" dirty="0" smtClean="0">
              <a:solidFill>
                <a:prstClr val="black"/>
              </a:solidFill>
            </a:endParaRPr>
          </a:p>
          <a:p>
            <a:pPr defTabSz="914400">
              <a:spcBef>
                <a:spcPts val="300"/>
              </a:spcBef>
            </a:pPr>
            <a:r>
              <a:rPr lang="ja-JP" altLang="en-US" sz="1400" dirty="0" smtClean="0">
                <a:solidFill>
                  <a:prstClr val="black"/>
                </a:solidFill>
              </a:rPr>
              <a:t>○ </a:t>
            </a:r>
            <a:r>
              <a:rPr lang="ja-JP" altLang="en-US" sz="1400" b="1" dirty="0" smtClean="0">
                <a:solidFill>
                  <a:srgbClr val="FF0000"/>
                </a:solidFill>
              </a:rPr>
              <a:t>在宅医療・介護連携の推進</a:t>
            </a:r>
            <a:endParaRPr lang="en-US" altLang="ja-JP" sz="1400" b="1" dirty="0" smtClean="0">
              <a:solidFill>
                <a:srgbClr val="FF0000"/>
              </a:solidFill>
            </a:endParaRPr>
          </a:p>
          <a:p>
            <a:pPr defTabSz="914400">
              <a:spcBef>
                <a:spcPts val="300"/>
              </a:spcBef>
            </a:pPr>
            <a:r>
              <a:rPr lang="ja-JP" altLang="en-US" sz="1400" dirty="0" smtClean="0">
                <a:solidFill>
                  <a:prstClr val="black"/>
                </a:solidFill>
              </a:rPr>
              <a:t>○ </a:t>
            </a:r>
            <a:r>
              <a:rPr lang="ja-JP" altLang="en-US" sz="1400" b="1" dirty="0" smtClean="0">
                <a:solidFill>
                  <a:srgbClr val="FF0000"/>
                </a:solidFill>
              </a:rPr>
              <a:t>認知症施策の推進</a:t>
            </a:r>
            <a:endParaRPr lang="en-US" altLang="ja-JP" sz="1400" b="1" dirty="0" smtClean="0">
              <a:solidFill>
                <a:srgbClr val="FF0000"/>
              </a:solidFill>
            </a:endParaRPr>
          </a:p>
          <a:p>
            <a:pPr marL="444500" indent="-173038" defTabSz="914400">
              <a:lnSpc>
                <a:spcPts val="1500"/>
              </a:lnSpc>
            </a:pPr>
            <a:r>
              <a:rPr lang="ja-JP" altLang="en-US" sz="1200" dirty="0" smtClean="0">
                <a:solidFill>
                  <a:prstClr val="black"/>
                </a:solidFill>
              </a:rPr>
              <a:t>（認知症初期集中支援チーム、認知症地域支援推進員 等）</a:t>
            </a:r>
            <a:endParaRPr lang="en-US" altLang="ja-JP" sz="1200" dirty="0" smtClean="0">
              <a:solidFill>
                <a:prstClr val="black"/>
              </a:solidFill>
            </a:endParaRPr>
          </a:p>
          <a:p>
            <a:pPr defTabSz="914400">
              <a:spcBef>
                <a:spcPts val="300"/>
              </a:spcBef>
            </a:pPr>
            <a:r>
              <a:rPr lang="ja-JP" altLang="en-US" sz="1400" dirty="0" smtClean="0">
                <a:solidFill>
                  <a:prstClr val="black"/>
                </a:solidFill>
              </a:rPr>
              <a:t>○ </a:t>
            </a:r>
            <a:r>
              <a:rPr lang="ja-JP" altLang="en-US" sz="1400" b="1" dirty="0" smtClean="0">
                <a:solidFill>
                  <a:srgbClr val="FF0000"/>
                </a:solidFill>
              </a:rPr>
              <a:t>生活支援サービスの</a:t>
            </a:r>
            <a:r>
              <a:rPr lang="ja-JP" altLang="en-US" sz="1400" b="1" dirty="0">
                <a:solidFill>
                  <a:srgbClr val="FF0000"/>
                </a:solidFill>
              </a:rPr>
              <a:t>体制</a:t>
            </a:r>
            <a:r>
              <a:rPr lang="ja-JP" altLang="en-US" sz="1400" b="1" dirty="0" smtClean="0">
                <a:solidFill>
                  <a:srgbClr val="FF0000"/>
                </a:solidFill>
              </a:rPr>
              <a:t>整備</a:t>
            </a:r>
            <a:endParaRPr lang="en-US" altLang="ja-JP" sz="1400" b="1" dirty="0">
              <a:solidFill>
                <a:srgbClr val="FF0000"/>
              </a:solidFill>
            </a:endParaRPr>
          </a:p>
          <a:p>
            <a:pPr marL="271463" defTabSz="914400"/>
            <a:r>
              <a:rPr lang="ja-JP" altLang="en-US" sz="1200" dirty="0" smtClean="0">
                <a:solidFill>
                  <a:prstClr val="black"/>
                </a:solidFill>
              </a:rPr>
              <a:t>（コーディネーターの配置、協議体の設置等）</a:t>
            </a:r>
            <a:endParaRPr lang="en-US" altLang="ja-JP" sz="1200" dirty="0">
              <a:solidFill>
                <a:prstClr val="black"/>
              </a:solidFill>
            </a:endParaRPr>
          </a:p>
        </p:txBody>
      </p:sp>
      <p:sp>
        <p:nvSpPr>
          <p:cNvPr id="19" name="正方形/長方形 18"/>
          <p:cNvSpPr/>
          <p:nvPr/>
        </p:nvSpPr>
        <p:spPr>
          <a:xfrm>
            <a:off x="5298012" y="1202017"/>
            <a:ext cx="4444594" cy="396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algn="ctr" defTabSz="914400"/>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介護予防給付</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（要支援</a:t>
            </a:r>
            <a:r>
              <a:rPr lang="en-US" altLang="ja-JP" sz="1200" dirty="0" smtClean="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～２）</a:t>
            </a:r>
            <a:endParaRPr lang="en-US" altLang="ja-JP"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9" name="左中かっこ 8"/>
          <p:cNvSpPr/>
          <p:nvPr/>
        </p:nvSpPr>
        <p:spPr>
          <a:xfrm>
            <a:off x="5110203" y="4612239"/>
            <a:ext cx="212258" cy="1043984"/>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914400"/>
            <a:endParaRPr lang="ja-JP" altLang="en-US">
              <a:solidFill>
                <a:prstClr val="black"/>
              </a:solidFill>
            </a:endParaRPr>
          </a:p>
        </p:txBody>
      </p:sp>
      <p:sp>
        <p:nvSpPr>
          <p:cNvPr id="20" name="テキスト ボックス 19"/>
          <p:cNvSpPr txBox="1"/>
          <p:nvPr/>
        </p:nvSpPr>
        <p:spPr>
          <a:xfrm>
            <a:off x="4800785" y="4936143"/>
            <a:ext cx="360039" cy="523220"/>
          </a:xfrm>
          <a:prstGeom prst="rect">
            <a:avLst/>
          </a:prstGeom>
          <a:noFill/>
        </p:spPr>
        <p:txBody>
          <a:bodyPr wrap="square" rtlCol="0">
            <a:spAutoFit/>
          </a:bodyPr>
          <a:lstStyle/>
          <a:p>
            <a:pPr defTabSz="914400"/>
            <a:r>
              <a:rPr lang="ja-JP" altLang="en-US" sz="1400" dirty="0" smtClean="0">
                <a:solidFill>
                  <a:srgbClr val="4F81BD"/>
                </a:solidFill>
                <a:latin typeface="HG丸ｺﾞｼｯｸM-PRO" panose="020F0600000000000000" pitchFamily="50" charset="-128"/>
                <a:ea typeface="HG丸ｺﾞｼｯｸM-PRO" panose="020F0600000000000000" pitchFamily="50" charset="-128"/>
              </a:rPr>
              <a:t>充実</a:t>
            </a:r>
            <a:endParaRPr lang="ja-JP" altLang="en-US" sz="1400" dirty="0">
              <a:solidFill>
                <a:srgbClr val="4F81BD"/>
              </a:solidFill>
              <a:latin typeface="HG丸ｺﾞｼｯｸM-PRO" panose="020F0600000000000000" pitchFamily="50" charset="-128"/>
              <a:ea typeface="HG丸ｺﾞｼｯｸM-PRO" panose="020F0600000000000000" pitchFamily="50" charset="-128"/>
            </a:endParaRPr>
          </a:p>
        </p:txBody>
      </p:sp>
      <p:sp>
        <p:nvSpPr>
          <p:cNvPr id="24" name="テキスト ボックス 23"/>
          <p:cNvSpPr txBox="1"/>
          <p:nvPr/>
        </p:nvSpPr>
        <p:spPr>
          <a:xfrm>
            <a:off x="4412259" y="969332"/>
            <a:ext cx="999118" cy="276999"/>
          </a:xfrm>
          <a:prstGeom prst="rect">
            <a:avLst/>
          </a:prstGeom>
          <a:noFill/>
          <a:ln w="9525" cmpd="sng">
            <a:noFill/>
          </a:ln>
        </p:spPr>
        <p:txBody>
          <a:bodyPr wrap="square" rtlCol="0">
            <a:spAutoFit/>
          </a:bodyPr>
          <a:lstStyle/>
          <a:p>
            <a:pPr defTabSz="914400"/>
            <a:r>
              <a:rPr lang="ja-JP" altLang="en-US" sz="1200" dirty="0" smtClean="0">
                <a:solidFill>
                  <a:srgbClr val="4F81BD"/>
                </a:solidFill>
                <a:latin typeface="HG丸ｺﾞｼｯｸM-PRO" panose="020F0600000000000000" pitchFamily="50" charset="-128"/>
                <a:ea typeface="HG丸ｺﾞｼｯｸM-PRO" panose="020F0600000000000000" pitchFamily="50" charset="-128"/>
              </a:rPr>
              <a:t>現行と同様</a:t>
            </a:r>
            <a:endParaRPr lang="ja-JP" altLang="en-US" sz="1200" dirty="0">
              <a:solidFill>
                <a:srgbClr val="4F81BD"/>
              </a:solidFill>
              <a:latin typeface="HG丸ｺﾞｼｯｸM-PRO" panose="020F0600000000000000" pitchFamily="50" charset="-128"/>
              <a:ea typeface="HG丸ｺﾞｼｯｸM-PRO" panose="020F0600000000000000" pitchFamily="50" charset="-128"/>
            </a:endParaRPr>
          </a:p>
        </p:txBody>
      </p:sp>
      <p:sp>
        <p:nvSpPr>
          <p:cNvPr id="25" name="テキスト ボックス 24"/>
          <p:cNvSpPr txBox="1"/>
          <p:nvPr/>
        </p:nvSpPr>
        <p:spPr>
          <a:xfrm>
            <a:off x="4412259" y="1492566"/>
            <a:ext cx="999118" cy="276999"/>
          </a:xfrm>
          <a:prstGeom prst="rect">
            <a:avLst/>
          </a:prstGeom>
          <a:noFill/>
        </p:spPr>
        <p:txBody>
          <a:bodyPr wrap="square" rtlCol="0">
            <a:spAutoFit/>
          </a:bodyPr>
          <a:lstStyle/>
          <a:p>
            <a:pPr defTabSz="914400"/>
            <a:r>
              <a:rPr lang="ja-JP" altLang="en-US" sz="1200" dirty="0" smtClean="0">
                <a:solidFill>
                  <a:srgbClr val="4F81BD"/>
                </a:solidFill>
                <a:latin typeface="HG丸ｺﾞｼｯｸM-PRO" panose="020F0600000000000000" pitchFamily="50" charset="-128"/>
                <a:ea typeface="HG丸ｺﾞｼｯｸM-PRO" panose="020F0600000000000000" pitchFamily="50" charset="-128"/>
              </a:rPr>
              <a:t>事業に移行</a:t>
            </a:r>
            <a:endParaRPr lang="ja-JP" altLang="en-US" sz="1200" dirty="0">
              <a:solidFill>
                <a:srgbClr val="4F81BD"/>
              </a:solidFill>
              <a:latin typeface="HG丸ｺﾞｼｯｸM-PRO" panose="020F0600000000000000" pitchFamily="50" charset="-128"/>
              <a:ea typeface="HG丸ｺﾞｼｯｸM-PRO" panose="020F0600000000000000" pitchFamily="50" charset="-128"/>
            </a:endParaRPr>
          </a:p>
        </p:txBody>
      </p:sp>
      <p:sp>
        <p:nvSpPr>
          <p:cNvPr id="27" name="角丸四角形 26"/>
          <p:cNvSpPr/>
          <p:nvPr/>
        </p:nvSpPr>
        <p:spPr>
          <a:xfrm>
            <a:off x="2476590" y="1279542"/>
            <a:ext cx="1874948" cy="288000"/>
          </a:xfrm>
          <a:prstGeom prst="roundRect">
            <a:avLst/>
          </a:prstGeom>
          <a:solidFill>
            <a:schemeClr val="bg1">
              <a:lumMod val="95000"/>
            </a:schemeClr>
          </a:solidFill>
          <a:ln w="6350">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ja-JP" altLang="en-US" sz="1400" dirty="0" smtClean="0">
                <a:solidFill>
                  <a:prstClr val="black"/>
                </a:solidFill>
              </a:rPr>
              <a:t>訪問看護、福祉用具等</a:t>
            </a:r>
          </a:p>
        </p:txBody>
      </p:sp>
      <p:sp>
        <p:nvSpPr>
          <p:cNvPr id="28" name="角丸四角形 27"/>
          <p:cNvSpPr/>
          <p:nvPr/>
        </p:nvSpPr>
        <p:spPr>
          <a:xfrm>
            <a:off x="2476379" y="1656433"/>
            <a:ext cx="1874948" cy="288000"/>
          </a:xfrm>
          <a:prstGeom prst="roundRect">
            <a:avLst/>
          </a:prstGeom>
          <a:solidFill>
            <a:srgbClr val="99FF99"/>
          </a:solidFill>
          <a:ln w="6350">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ja-JP" altLang="en-US" sz="1400" dirty="0" smtClean="0">
                <a:solidFill>
                  <a:prstClr val="black"/>
                </a:solidFill>
              </a:rPr>
              <a:t>訪問介護、通所介護</a:t>
            </a:r>
          </a:p>
        </p:txBody>
      </p:sp>
      <p:sp>
        <p:nvSpPr>
          <p:cNvPr id="31" name="左中かっこ 30"/>
          <p:cNvSpPr/>
          <p:nvPr/>
        </p:nvSpPr>
        <p:spPr>
          <a:xfrm>
            <a:off x="5105352" y="2374206"/>
            <a:ext cx="212258" cy="1116000"/>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914400"/>
            <a:endParaRPr lang="ja-JP" altLang="en-US">
              <a:solidFill>
                <a:prstClr val="black"/>
              </a:solidFill>
            </a:endParaRPr>
          </a:p>
        </p:txBody>
      </p:sp>
      <p:sp>
        <p:nvSpPr>
          <p:cNvPr id="32" name="テキスト ボックス 31"/>
          <p:cNvSpPr txBox="1"/>
          <p:nvPr/>
        </p:nvSpPr>
        <p:spPr>
          <a:xfrm>
            <a:off x="4800785" y="2631887"/>
            <a:ext cx="360039" cy="738664"/>
          </a:xfrm>
          <a:prstGeom prst="rect">
            <a:avLst/>
          </a:prstGeom>
          <a:noFill/>
        </p:spPr>
        <p:txBody>
          <a:bodyPr wrap="square" rtlCol="0">
            <a:spAutoFit/>
          </a:bodyPr>
          <a:lstStyle/>
          <a:p>
            <a:pPr defTabSz="914400"/>
            <a:r>
              <a:rPr lang="ja-JP" altLang="en-US" sz="1400" dirty="0" smtClean="0">
                <a:solidFill>
                  <a:srgbClr val="4F81BD"/>
                </a:solidFill>
                <a:latin typeface="HG丸ｺﾞｼｯｸM-PRO" panose="020F0600000000000000" pitchFamily="50" charset="-128"/>
                <a:ea typeface="HG丸ｺﾞｼｯｸM-PRO" panose="020F0600000000000000" pitchFamily="50" charset="-128"/>
              </a:rPr>
              <a:t>多様化</a:t>
            </a:r>
            <a:endParaRPr lang="ja-JP" altLang="en-US" sz="1400" dirty="0">
              <a:solidFill>
                <a:srgbClr val="4F81BD"/>
              </a:solidFill>
              <a:latin typeface="HG丸ｺﾞｼｯｸM-PRO" panose="020F0600000000000000" pitchFamily="50" charset="-128"/>
              <a:ea typeface="HG丸ｺﾞｼｯｸM-PRO" panose="020F0600000000000000" pitchFamily="50" charset="-128"/>
            </a:endParaRPr>
          </a:p>
        </p:txBody>
      </p:sp>
      <p:sp>
        <p:nvSpPr>
          <p:cNvPr id="39" name="正方形/長方形 38"/>
          <p:cNvSpPr/>
          <p:nvPr/>
        </p:nvSpPr>
        <p:spPr>
          <a:xfrm>
            <a:off x="5299058" y="5851223"/>
            <a:ext cx="4032907" cy="864000"/>
          </a:xfrm>
          <a:prstGeom prst="rect">
            <a:avLst/>
          </a:prstGeom>
          <a:solidFill>
            <a:srgbClr val="CCFF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defTabSz="914400"/>
            <a:r>
              <a:rPr lang="ja-JP" altLang="en-US" dirty="0" smtClean="0">
                <a:solidFill>
                  <a:prstClr val="black"/>
                </a:solidFill>
                <a:latin typeface="HG創英角ｺﾞｼｯｸUB" panose="020B0909000000000000" pitchFamily="49" charset="-128"/>
                <a:ea typeface="HG創英角ｺﾞｼｯｸUB" panose="020B0909000000000000" pitchFamily="49" charset="-128"/>
              </a:rPr>
              <a:t>任意事業</a:t>
            </a:r>
            <a:endParaRPr lang="en-US" altLang="ja-JP" dirty="0" smtClean="0">
              <a:solidFill>
                <a:prstClr val="black"/>
              </a:solidFill>
              <a:latin typeface="HG創英角ｺﾞｼｯｸUB" panose="020B0909000000000000" pitchFamily="49" charset="-128"/>
              <a:ea typeface="HG創英角ｺﾞｼｯｸUB" panose="020B0909000000000000" pitchFamily="49" charset="-128"/>
            </a:endParaRPr>
          </a:p>
          <a:p>
            <a:pPr defTabSz="914400"/>
            <a:r>
              <a:rPr lang="ja-JP" altLang="en-US" sz="1200" dirty="0" smtClean="0">
                <a:solidFill>
                  <a:prstClr val="black"/>
                </a:solidFill>
              </a:rPr>
              <a:t>○ 介護</a:t>
            </a:r>
            <a:r>
              <a:rPr lang="ja-JP" altLang="en-US" sz="1200" dirty="0">
                <a:solidFill>
                  <a:prstClr val="black"/>
                </a:solidFill>
              </a:rPr>
              <a:t>給付費</a:t>
            </a:r>
            <a:r>
              <a:rPr lang="ja-JP" altLang="en-US" sz="1200" dirty="0" smtClean="0">
                <a:solidFill>
                  <a:prstClr val="black"/>
                </a:solidFill>
              </a:rPr>
              <a:t>適正化事業</a:t>
            </a:r>
            <a:endParaRPr lang="en-US" altLang="ja-JP" sz="1200" dirty="0" smtClean="0">
              <a:solidFill>
                <a:prstClr val="black"/>
              </a:solidFill>
            </a:endParaRPr>
          </a:p>
          <a:p>
            <a:pPr defTabSz="914400"/>
            <a:r>
              <a:rPr lang="ja-JP" altLang="en-US" sz="1200" dirty="0" smtClean="0">
                <a:solidFill>
                  <a:prstClr val="black"/>
                </a:solidFill>
              </a:rPr>
              <a:t>○ 家族介護支援事業</a:t>
            </a:r>
            <a:endParaRPr lang="en-US" altLang="ja-JP" sz="1200" dirty="0" smtClean="0">
              <a:solidFill>
                <a:prstClr val="black"/>
              </a:solidFill>
            </a:endParaRPr>
          </a:p>
          <a:p>
            <a:pPr defTabSz="914400"/>
            <a:r>
              <a:rPr lang="ja-JP" altLang="en-US" sz="1200" dirty="0" smtClean="0">
                <a:solidFill>
                  <a:prstClr val="black"/>
                </a:solidFill>
              </a:rPr>
              <a:t>○ その他の事業</a:t>
            </a:r>
            <a:endParaRPr lang="ja-JP" altLang="en-US"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4" name="大かっこ 3"/>
          <p:cNvSpPr/>
          <p:nvPr/>
        </p:nvSpPr>
        <p:spPr>
          <a:xfrm>
            <a:off x="1595483" y="3083539"/>
            <a:ext cx="2759357" cy="54000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defTabSz="914400"/>
            <a:endParaRPr lang="ja-JP" altLang="en-US">
              <a:solidFill>
                <a:prstClr val="black"/>
              </a:solidFill>
            </a:endParaRPr>
          </a:p>
        </p:txBody>
      </p:sp>
      <p:sp>
        <p:nvSpPr>
          <p:cNvPr id="52" name="正方形/長方形 51"/>
          <p:cNvSpPr/>
          <p:nvPr/>
        </p:nvSpPr>
        <p:spPr>
          <a:xfrm>
            <a:off x="944374" y="2140604"/>
            <a:ext cx="389140" cy="4572000"/>
          </a:xfrm>
          <a:prstGeom prst="rect">
            <a:avLst/>
          </a:prstGeom>
          <a:solidFill>
            <a:srgbClr val="66CC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914400"/>
            <a:r>
              <a:rPr lang="ja-JP" altLang="en-US" dirty="0">
                <a:solidFill>
                  <a:prstClr val="black"/>
                </a:solidFill>
                <a:latin typeface="ＤＦ特太ゴシック体" panose="020B0509000000000000" pitchFamily="49" charset="-128"/>
                <a:ea typeface="ＤＦ特太ゴシック体" panose="020B0509000000000000" pitchFamily="49" charset="-128"/>
              </a:rPr>
              <a:t>地域</a:t>
            </a:r>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支援事業</a:t>
            </a:r>
            <a:endParaRPr lang="en-US" altLang="ja-JP" sz="1200" dirty="0">
              <a:solidFill>
                <a:prstClr val="black"/>
              </a:solidFill>
            </a:endParaRPr>
          </a:p>
        </p:txBody>
      </p:sp>
      <p:sp>
        <p:nvSpPr>
          <p:cNvPr id="54" name="正方形/長方形 53"/>
          <p:cNvSpPr/>
          <p:nvPr/>
        </p:nvSpPr>
        <p:spPr>
          <a:xfrm>
            <a:off x="9388844" y="1697523"/>
            <a:ext cx="353764" cy="5010260"/>
          </a:xfrm>
          <a:prstGeom prst="rect">
            <a:avLst/>
          </a:prstGeom>
          <a:solidFill>
            <a:srgbClr val="66CCFF"/>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defTabSz="914400"/>
            <a:r>
              <a:rPr lang="ja-JP" altLang="en-US" dirty="0">
                <a:solidFill>
                  <a:prstClr val="black"/>
                </a:solidFill>
                <a:latin typeface="ＤＦ特太ゴシック体" panose="020B0509000000000000" pitchFamily="49" charset="-128"/>
                <a:ea typeface="ＤＦ特太ゴシック体" panose="020B0509000000000000" pitchFamily="49" charset="-128"/>
              </a:rPr>
              <a:t>地域</a:t>
            </a:r>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支援事業</a:t>
            </a:r>
            <a:endParaRPr lang="en-US" altLang="ja-JP" sz="1200" dirty="0">
              <a:solidFill>
                <a:prstClr val="black"/>
              </a:solidFill>
            </a:endParaRPr>
          </a:p>
        </p:txBody>
      </p:sp>
      <p:sp>
        <p:nvSpPr>
          <p:cNvPr id="55" name="正方形/長方形 54"/>
          <p:cNvSpPr/>
          <p:nvPr/>
        </p:nvSpPr>
        <p:spPr>
          <a:xfrm>
            <a:off x="944383" y="713799"/>
            <a:ext cx="3490269" cy="432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313" defTabSz="914400"/>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介護給付 </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要介護</a:t>
            </a:r>
            <a:r>
              <a:rPr lang="en-US" altLang="ja-JP" sz="1200" dirty="0" smtClean="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smtClean="0">
                <a:solidFill>
                  <a:prstClr val="black"/>
                </a:solidFill>
                <a:latin typeface="ＤＦ特太ゴシック体" panose="020B0509000000000000" pitchFamily="49" charset="-128"/>
                <a:ea typeface="ＤＦ特太ゴシック体" panose="020B0509000000000000" pitchFamily="49" charset="-128"/>
              </a:rPr>
              <a:t>～５）</a:t>
            </a:r>
            <a:endParaRPr lang="en-US" altLang="ja-JP"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56" name="正方形/長方形 55"/>
          <p:cNvSpPr/>
          <p:nvPr/>
        </p:nvSpPr>
        <p:spPr>
          <a:xfrm>
            <a:off x="5300097" y="722461"/>
            <a:ext cx="4442510" cy="432000"/>
          </a:xfrm>
          <a:prstGeom prst="rect">
            <a:avLst/>
          </a:prstGeom>
          <a:solidFill>
            <a:schemeClr val="bg1">
              <a:lumMod val="85000"/>
            </a:schemeClr>
          </a:solidFill>
          <a:ln w="9525" cmpd="sng">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prstMaterial="matte">
            <a:bevelT w="1270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88" algn="ctr" defTabSz="914400"/>
            <a:r>
              <a:rPr lang="ja-JP" altLang="en-US" dirty="0" smtClean="0">
                <a:solidFill>
                  <a:prstClr val="black"/>
                </a:solidFill>
                <a:latin typeface="ＤＦ特太ゴシック体" panose="020B0509000000000000" pitchFamily="49" charset="-128"/>
                <a:ea typeface="ＤＦ特太ゴシック体" panose="020B0509000000000000" pitchFamily="49" charset="-128"/>
              </a:rPr>
              <a:t>介護</a:t>
            </a:r>
            <a:r>
              <a:rPr lang="ja-JP" altLang="en-US" dirty="0">
                <a:solidFill>
                  <a:prstClr val="black"/>
                </a:solidFill>
                <a:latin typeface="ＤＦ特太ゴシック体" panose="020B0509000000000000" pitchFamily="49" charset="-128"/>
                <a:ea typeface="ＤＦ特太ゴシック体" panose="020B0509000000000000" pitchFamily="49" charset="-128"/>
              </a:rPr>
              <a:t>給付</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（要介護</a:t>
            </a:r>
            <a:r>
              <a:rPr lang="en-US" altLang="ja-JP" sz="1200" dirty="0">
                <a:solidFill>
                  <a:prstClr val="black"/>
                </a:solidFill>
                <a:latin typeface="ＤＦ特太ゴシック体" panose="020B0509000000000000" pitchFamily="49" charset="-128"/>
                <a:ea typeface="ＤＦ特太ゴシック体" panose="020B0509000000000000" pitchFamily="49" charset="-128"/>
              </a:rPr>
              <a:t>1</a:t>
            </a:r>
            <a:r>
              <a:rPr lang="ja-JP" altLang="en-US" sz="1200" dirty="0">
                <a:solidFill>
                  <a:prstClr val="black"/>
                </a:solidFill>
                <a:latin typeface="ＤＦ特太ゴシック体" panose="020B0509000000000000" pitchFamily="49" charset="-128"/>
                <a:ea typeface="ＤＦ特太ゴシック体" panose="020B0509000000000000" pitchFamily="49" charset="-128"/>
              </a:rPr>
              <a:t>～５）</a:t>
            </a:r>
            <a:endParaRPr lang="en-US" altLang="ja-JP" sz="1200"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6" name="角丸四角形 5"/>
          <p:cNvSpPr/>
          <p:nvPr/>
        </p:nvSpPr>
        <p:spPr>
          <a:xfrm>
            <a:off x="21401" y="527853"/>
            <a:ext cx="9852321" cy="6300000"/>
          </a:xfrm>
          <a:prstGeom prst="roundRect">
            <a:avLst>
              <a:gd name="adj" fmla="val 1162"/>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ja-JP" altLang="en-US">
              <a:solidFill>
                <a:prstClr val="white"/>
              </a:solidFill>
            </a:endParaRPr>
          </a:p>
        </p:txBody>
      </p:sp>
      <p:sp>
        <p:nvSpPr>
          <p:cNvPr id="34" name="テキスト ボックス 33"/>
          <p:cNvSpPr txBox="1"/>
          <p:nvPr/>
        </p:nvSpPr>
        <p:spPr>
          <a:xfrm>
            <a:off x="2073946" y="454159"/>
            <a:ext cx="718145" cy="215444"/>
          </a:xfrm>
          <a:prstGeom prst="rect">
            <a:avLst/>
          </a:prstGeom>
          <a:solidFill>
            <a:schemeClr val="bg1"/>
          </a:solidFill>
        </p:spPr>
        <p:txBody>
          <a:bodyPr wrap="none" lIns="0" tIns="0" rIns="0" bIns="0" rtlCol="0">
            <a:spAutoFit/>
          </a:bodyPr>
          <a:lstStyle/>
          <a:p>
            <a:pPr defTabSz="914400"/>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＜現行＞</a:t>
            </a:r>
            <a:endParaRPr lang="ja-JP" altLang="en-US" sz="1400" dirty="0">
              <a:solidFill>
                <a:prstClr val="black"/>
              </a:solidFill>
              <a:latin typeface="HG丸ｺﾞｼｯｸM-PRO" panose="020F0600000000000000" pitchFamily="50" charset="-128"/>
              <a:ea typeface="HG丸ｺﾞｼｯｸM-PRO" panose="020F0600000000000000" pitchFamily="50" charset="-128"/>
            </a:endParaRPr>
          </a:p>
        </p:txBody>
      </p:sp>
      <p:sp>
        <p:nvSpPr>
          <p:cNvPr id="35" name="テキスト ボックス 34"/>
          <p:cNvSpPr txBox="1"/>
          <p:nvPr/>
        </p:nvSpPr>
        <p:spPr>
          <a:xfrm>
            <a:off x="6933220" y="454159"/>
            <a:ext cx="1077218" cy="215444"/>
          </a:xfrm>
          <a:prstGeom prst="rect">
            <a:avLst/>
          </a:prstGeom>
          <a:solidFill>
            <a:schemeClr val="bg1"/>
          </a:solidFill>
        </p:spPr>
        <p:txBody>
          <a:bodyPr wrap="none" lIns="0" tIns="0" rIns="0" bIns="0" rtlCol="0" anchor="ctr">
            <a:spAutoFit/>
          </a:bodyPr>
          <a:lstStyle/>
          <a:p>
            <a:pPr defTabSz="914400"/>
            <a:r>
              <a:rPr lang="ja-JP" altLang="en-US" sz="1400" dirty="0">
                <a:solidFill>
                  <a:prstClr val="black"/>
                </a:solidFill>
                <a:latin typeface="HG丸ｺﾞｼｯｸM-PRO" panose="020F0600000000000000" pitchFamily="50" charset="-128"/>
                <a:ea typeface="HG丸ｺﾞｼｯｸM-PRO" panose="020F0600000000000000" pitchFamily="50" charset="-128"/>
              </a:rPr>
              <a:t>＜</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見直し後＞</a:t>
            </a:r>
            <a:endParaRPr lang="ja-JP" altLang="en-US" sz="1400" dirty="0">
              <a:solidFill>
                <a:prstClr val="black"/>
              </a:solidFill>
              <a:latin typeface="HG丸ｺﾞｼｯｸM-PRO" panose="020F0600000000000000" pitchFamily="50" charset="-128"/>
              <a:ea typeface="HG丸ｺﾞｼｯｸM-PRO" panose="020F0600000000000000" pitchFamily="50" charset="-128"/>
            </a:endParaRPr>
          </a:p>
        </p:txBody>
      </p:sp>
      <p:sp>
        <p:nvSpPr>
          <p:cNvPr id="7" name="角丸四角形 6"/>
          <p:cNvSpPr/>
          <p:nvPr/>
        </p:nvSpPr>
        <p:spPr>
          <a:xfrm>
            <a:off x="4351304" y="466642"/>
            <a:ext cx="1079072" cy="204311"/>
          </a:xfrm>
          <a:prstGeom prst="roundRect">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0" rIns="72000" bIns="0" rtlCol="0" anchor="ctr">
            <a:spAutoFit/>
          </a:bodyPr>
          <a:lstStyle/>
          <a:p>
            <a:pPr algn="ctr" defTabSz="914400"/>
            <a:r>
              <a:rPr lang="ja-JP" altLang="en-US" sz="1200" dirty="0" smtClean="0">
                <a:solidFill>
                  <a:prstClr val="black"/>
                </a:solidFill>
              </a:rPr>
              <a:t>介護保険制度</a:t>
            </a:r>
            <a:endParaRPr lang="ja-JP" altLang="en-US" sz="1200" dirty="0">
              <a:solidFill>
                <a:prstClr val="black"/>
              </a:solidFill>
            </a:endParaRPr>
          </a:p>
        </p:txBody>
      </p:sp>
      <p:sp>
        <p:nvSpPr>
          <p:cNvPr id="38" name="テキスト ボックス 37"/>
          <p:cNvSpPr txBox="1"/>
          <p:nvPr/>
        </p:nvSpPr>
        <p:spPr>
          <a:xfrm>
            <a:off x="4450192" y="2014811"/>
            <a:ext cx="999118" cy="430887"/>
          </a:xfrm>
          <a:prstGeom prst="rect">
            <a:avLst/>
          </a:prstGeom>
          <a:noFill/>
          <a:ln w="9525" cmpd="sng">
            <a:noFill/>
          </a:ln>
        </p:spPr>
        <p:txBody>
          <a:bodyPr wrap="square" rtlCol="0">
            <a:spAutoFit/>
          </a:bodyPr>
          <a:lstStyle/>
          <a:p>
            <a:pPr defTabSz="914400"/>
            <a:r>
              <a:rPr lang="ja-JP" altLang="en-US" sz="1100" dirty="0" smtClean="0">
                <a:solidFill>
                  <a:srgbClr val="4F81BD"/>
                </a:solidFill>
                <a:latin typeface="HG丸ｺﾞｼｯｸM-PRO" panose="020F0600000000000000" pitchFamily="50" charset="-128"/>
                <a:ea typeface="HG丸ｺﾞｼｯｸM-PRO" panose="020F0600000000000000" pitchFamily="50" charset="-128"/>
              </a:rPr>
              <a:t>全市町村で実施</a:t>
            </a:r>
            <a:endParaRPr lang="ja-JP" altLang="en-US" sz="1100" dirty="0">
              <a:solidFill>
                <a:srgbClr val="4F81BD"/>
              </a:solidFill>
              <a:latin typeface="HG丸ｺﾞｼｯｸM-PRO" panose="020F0600000000000000" pitchFamily="50" charset="-128"/>
              <a:ea typeface="HG丸ｺﾞｼｯｸM-PRO" panose="020F0600000000000000" pitchFamily="50" charset="-128"/>
            </a:endParaRPr>
          </a:p>
        </p:txBody>
      </p:sp>
      <p:sp>
        <p:nvSpPr>
          <p:cNvPr id="41" name="正方形/長方形 40"/>
          <p:cNvSpPr/>
          <p:nvPr/>
        </p:nvSpPr>
        <p:spPr>
          <a:xfrm>
            <a:off x="0" y="0"/>
            <a:ext cx="9906000" cy="413215"/>
          </a:xfrm>
          <a:prstGeom prst="rect">
            <a:avLst/>
          </a:prstGeom>
          <a:ln/>
        </p:spPr>
        <p:style>
          <a:lnRef idx="1">
            <a:schemeClr val="accent1"/>
          </a:lnRef>
          <a:fillRef idx="2">
            <a:schemeClr val="accent1"/>
          </a:fillRef>
          <a:effectRef idx="1">
            <a:schemeClr val="accent1"/>
          </a:effectRef>
          <a:fontRef idx="minor">
            <a:schemeClr val="dk1"/>
          </a:fontRef>
        </p:style>
        <p:txBody>
          <a:bodyPr lIns="91357" tIns="45680" rIns="91357" bIns="45680" rtlCol="0" anchor="ctr"/>
          <a:lstStyle/>
          <a:p>
            <a:pPr algn="ctr" defTabSz="914400"/>
            <a:r>
              <a:rPr kumimoji="0" lang="en-US" altLang="ja-JP" sz="2000" b="1" kern="0" dirty="0" smtClean="0">
                <a:solidFill>
                  <a:prstClr val="black"/>
                </a:solidFill>
                <a:latin typeface="+mn-ea"/>
              </a:rPr>
              <a:t>【</a:t>
            </a:r>
            <a:r>
              <a:rPr kumimoji="0" lang="ja-JP" altLang="en-US" sz="2000" b="1" kern="0" dirty="0" smtClean="0">
                <a:solidFill>
                  <a:prstClr val="black"/>
                </a:solidFill>
                <a:latin typeface="+mn-ea"/>
              </a:rPr>
              <a:t>参考</a:t>
            </a:r>
            <a:r>
              <a:rPr kumimoji="0" lang="en-US" altLang="ja-JP" sz="2000" b="1" kern="0" dirty="0" smtClean="0">
                <a:solidFill>
                  <a:prstClr val="black"/>
                </a:solidFill>
                <a:latin typeface="+mn-ea"/>
              </a:rPr>
              <a:t>】</a:t>
            </a:r>
            <a:r>
              <a:rPr kumimoji="0" lang="ja-JP" altLang="en-US" sz="2000" b="1" kern="0" dirty="0" smtClean="0">
                <a:solidFill>
                  <a:prstClr val="black"/>
                </a:solidFill>
                <a:latin typeface="+mn-ea"/>
              </a:rPr>
              <a:t>介護</a:t>
            </a:r>
            <a:r>
              <a:rPr kumimoji="0" lang="ja-JP" altLang="en-US" sz="2000" b="1" kern="0" dirty="0">
                <a:solidFill>
                  <a:prstClr val="black"/>
                </a:solidFill>
                <a:latin typeface="+mn-ea"/>
              </a:rPr>
              <a:t>予防・日常生活支援総合事業（新しい総合事業）の</a:t>
            </a:r>
            <a:r>
              <a:rPr kumimoji="0" lang="ja-JP" altLang="en-US" sz="2000" b="1" kern="0" dirty="0" smtClean="0">
                <a:solidFill>
                  <a:prstClr val="black"/>
                </a:solidFill>
                <a:latin typeface="+mn-ea"/>
              </a:rPr>
              <a:t>構成</a:t>
            </a:r>
            <a:endParaRPr lang="ja-JP" altLang="en-US" sz="2000" b="1" dirty="0">
              <a:solidFill>
                <a:prstClr val="black"/>
              </a:solidFill>
              <a:latin typeface="+mn-ea"/>
            </a:endParaRPr>
          </a:p>
        </p:txBody>
      </p:sp>
      <p:sp>
        <p:nvSpPr>
          <p:cNvPr id="40" name="正方形/長方形 39"/>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36</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930162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17343" y="841956"/>
            <a:ext cx="9705527" cy="5932913"/>
          </a:xfrm>
          <a:prstGeom prst="roundRect">
            <a:avLst>
              <a:gd name="adj" fmla="val 0"/>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smtClean="0">
              <a:solidFill>
                <a:schemeClr val="tx1"/>
              </a:solidFill>
            </a:endParaRPr>
          </a:p>
        </p:txBody>
      </p:sp>
      <p:sp>
        <p:nvSpPr>
          <p:cNvPr id="6" name="テキスト ボックス 5"/>
          <p:cNvSpPr txBox="1"/>
          <p:nvPr/>
        </p:nvSpPr>
        <p:spPr>
          <a:xfrm>
            <a:off x="103489" y="664986"/>
            <a:ext cx="2545261" cy="338554"/>
          </a:xfrm>
          <a:prstGeom prst="rect">
            <a:avLst/>
          </a:prstGeom>
          <a:ln/>
        </p:spPr>
        <p:style>
          <a:lnRef idx="2">
            <a:schemeClr val="accent2"/>
          </a:lnRef>
          <a:fillRef idx="1">
            <a:schemeClr val="lt1"/>
          </a:fillRef>
          <a:effectRef idx="0">
            <a:schemeClr val="accent2"/>
          </a:effectRef>
          <a:fontRef idx="minor">
            <a:schemeClr val="dk1"/>
          </a:fontRef>
        </p:style>
        <p:txBody>
          <a:bodyPr wrap="square" numCol="1" rtlCol="0">
            <a:spAutoFit/>
          </a:bodyPr>
          <a:lstStyle/>
          <a:p>
            <a:r>
              <a:rPr lang="ja-JP" altLang="en-US" sz="1600" u="sng" dirty="0" smtClean="0">
                <a:latin typeface="HG丸ｺﾞｼｯｸM-PRO" panose="020F0600000000000000" pitchFamily="50" charset="-128"/>
                <a:ea typeface="HG丸ｺﾞｼｯｸM-PRO" panose="020F0600000000000000" pitchFamily="50" charset="-128"/>
              </a:rPr>
              <a:t>１</a:t>
            </a:r>
            <a:r>
              <a:rPr lang="ja-JP" altLang="en-US" sz="1600" u="sng" dirty="0">
                <a:latin typeface="HG丸ｺﾞｼｯｸM-PRO" panose="020F0600000000000000" pitchFamily="50" charset="-128"/>
                <a:ea typeface="HG丸ｺﾞｼｯｸM-PRO" panose="020F0600000000000000" pitchFamily="50" charset="-128"/>
              </a:rPr>
              <a:t>　事業の目的・</a:t>
            </a:r>
            <a:r>
              <a:rPr lang="ja-JP" altLang="en-US" sz="1600" u="sng" dirty="0" smtClean="0">
                <a:latin typeface="HG丸ｺﾞｼｯｸM-PRO" panose="020F0600000000000000" pitchFamily="50" charset="-128"/>
                <a:ea typeface="HG丸ｺﾞｼｯｸM-PRO" panose="020F0600000000000000" pitchFamily="50" charset="-128"/>
              </a:rPr>
              <a:t>考え方</a:t>
            </a: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2" name="タイトル 1"/>
          <p:cNvSpPr>
            <a:spLocks noGrp="1"/>
          </p:cNvSpPr>
          <p:nvPr>
            <p:ph type="title"/>
          </p:nvPr>
        </p:nvSpPr>
        <p:spPr>
          <a:xfrm>
            <a:off x="0" y="0"/>
            <a:ext cx="9906000" cy="540000"/>
          </a:xfrm>
        </p:spPr>
        <p:style>
          <a:lnRef idx="1">
            <a:schemeClr val="accent1"/>
          </a:lnRef>
          <a:fillRef idx="2">
            <a:schemeClr val="accent1"/>
          </a:fillRef>
          <a:effectRef idx="1">
            <a:schemeClr val="accent1"/>
          </a:effectRef>
          <a:fontRef idx="minor">
            <a:schemeClr val="dk1"/>
          </a:fontRef>
        </p:style>
        <p:txBody>
          <a:bodyPr>
            <a:normAutofit/>
          </a:bodyPr>
          <a:lstStyle/>
          <a:p>
            <a:r>
              <a:rPr lang="ja-JP" altLang="en-US" sz="2800" dirty="0">
                <a:solidFill>
                  <a:schemeClr val="tx1"/>
                </a:solidFill>
              </a:rPr>
              <a:t>第１　総合</a:t>
            </a:r>
            <a:r>
              <a:rPr lang="ja-JP" altLang="en-US" sz="2800" dirty="0" smtClean="0">
                <a:solidFill>
                  <a:schemeClr val="tx1"/>
                </a:solidFill>
              </a:rPr>
              <a:t>事業</a:t>
            </a:r>
            <a:r>
              <a:rPr lang="ja-JP" altLang="en-US" sz="2800" dirty="0"/>
              <a:t>に関する</a:t>
            </a:r>
            <a:r>
              <a:rPr lang="ja-JP" altLang="en-US" sz="2800" dirty="0" smtClean="0">
                <a:solidFill>
                  <a:schemeClr val="tx1"/>
                </a:solidFill>
              </a:rPr>
              <a:t>総則的</a:t>
            </a:r>
            <a:r>
              <a:rPr lang="ja-JP" altLang="en-US" sz="2800" dirty="0">
                <a:solidFill>
                  <a:schemeClr val="tx1"/>
                </a:solidFill>
              </a:rPr>
              <a:t>な事項</a:t>
            </a:r>
          </a:p>
        </p:txBody>
      </p:sp>
      <p:sp>
        <p:nvSpPr>
          <p:cNvPr id="3" name="角丸四角形 2"/>
          <p:cNvSpPr/>
          <p:nvPr/>
        </p:nvSpPr>
        <p:spPr>
          <a:xfrm>
            <a:off x="200473" y="1187741"/>
            <a:ext cx="9519964" cy="726358"/>
          </a:xfrm>
          <a:prstGeom prst="roundRect">
            <a:avLst>
              <a:gd name="adj" fmla="val 8812"/>
            </a:avLst>
          </a:prstGeom>
          <a:solidFill>
            <a:schemeClr val="bg1"/>
          </a:solidFill>
          <a:ln w="19050">
            <a:solidFill>
              <a:srgbClr val="0070C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177800">
              <a:spcBef>
                <a:spcPts val="1200"/>
              </a:spcBef>
            </a:pPr>
            <a:endParaRPr lang="en-US" altLang="ja-JP" sz="100" dirty="0" smtClean="0">
              <a:solidFill>
                <a:schemeClr val="tx1"/>
              </a:solidFill>
            </a:endParaRPr>
          </a:p>
          <a:p>
            <a:pPr marL="179388" indent="-179388">
              <a:spcBef>
                <a:spcPts val="1200"/>
              </a:spcBef>
            </a:pPr>
            <a:r>
              <a:rPr lang="ja-JP" altLang="en-US" sz="1400" dirty="0" smtClean="0">
                <a:solidFill>
                  <a:schemeClr val="tx1"/>
                </a:solidFill>
              </a:rPr>
              <a:t>○　総合事業は、</a:t>
            </a:r>
            <a:r>
              <a:rPr lang="ja-JP" altLang="ja-JP" sz="1400" dirty="0" smtClean="0">
                <a:solidFill>
                  <a:schemeClr val="tx1"/>
                </a:solidFill>
              </a:rPr>
              <a:t>市町村</a:t>
            </a:r>
            <a:r>
              <a:rPr lang="ja-JP" altLang="ja-JP" sz="1400" dirty="0">
                <a:solidFill>
                  <a:schemeClr val="tx1"/>
                </a:solidFill>
              </a:rPr>
              <a:t>が中心となって、地域の実情に応じて、住民等の多様な主体が参画し、多様なサービスを充実する</a:t>
            </a:r>
            <a:r>
              <a:rPr lang="ja-JP" altLang="ja-JP" sz="1400" dirty="0" smtClean="0">
                <a:solidFill>
                  <a:schemeClr val="tx1"/>
                </a:solidFill>
              </a:rPr>
              <a:t>こと</a:t>
            </a:r>
            <a:r>
              <a:rPr lang="ja-JP" altLang="en-US" sz="1400" dirty="0" smtClean="0">
                <a:solidFill>
                  <a:schemeClr val="tx1"/>
                </a:solidFill>
              </a:rPr>
              <a:t>で</a:t>
            </a:r>
            <a:r>
              <a:rPr lang="ja-JP" altLang="ja-JP" sz="1400" dirty="0" smtClean="0">
                <a:solidFill>
                  <a:schemeClr val="tx1"/>
                </a:solidFill>
              </a:rPr>
              <a:t>、</a:t>
            </a:r>
            <a:r>
              <a:rPr lang="ja-JP" altLang="ja-JP" sz="1400" dirty="0">
                <a:solidFill>
                  <a:schemeClr val="tx1"/>
                </a:solidFill>
              </a:rPr>
              <a:t>地域の</a:t>
            </a:r>
            <a:r>
              <a:rPr lang="ja-JP" altLang="ja-JP" sz="1400" dirty="0" smtClean="0">
                <a:solidFill>
                  <a:schemeClr val="tx1"/>
                </a:solidFill>
              </a:rPr>
              <a:t>支え合い体制づくり</a:t>
            </a:r>
            <a:r>
              <a:rPr lang="ja-JP" altLang="ja-JP" sz="1400" dirty="0">
                <a:solidFill>
                  <a:schemeClr val="tx1"/>
                </a:solidFill>
              </a:rPr>
              <a:t>を推進し、要支援者等に対する効果的かつ効率的な支援等を可能とすることを目指すもの</a:t>
            </a:r>
            <a:r>
              <a:rPr lang="ja-JP" altLang="en-US" sz="1400" dirty="0" smtClean="0">
                <a:solidFill>
                  <a:schemeClr val="tx1"/>
                </a:solidFill>
              </a:rPr>
              <a:t>。</a:t>
            </a:r>
            <a:endParaRPr kumimoji="1" lang="ja-JP" altLang="en-US" sz="1400" dirty="0" smtClean="0">
              <a:solidFill>
                <a:schemeClr val="tx1"/>
              </a:solidFill>
            </a:endParaRPr>
          </a:p>
        </p:txBody>
      </p:sp>
      <p:sp>
        <p:nvSpPr>
          <p:cNvPr id="8" name="角丸四角形 7"/>
          <p:cNvSpPr/>
          <p:nvPr/>
        </p:nvSpPr>
        <p:spPr>
          <a:xfrm>
            <a:off x="215381" y="2209277"/>
            <a:ext cx="9505056" cy="4464000"/>
          </a:xfrm>
          <a:prstGeom prst="roundRect">
            <a:avLst>
              <a:gd name="adj" fmla="val 4485"/>
            </a:avLst>
          </a:prstGeom>
          <a:solidFill>
            <a:schemeClr val="bg1"/>
          </a:solidFill>
          <a:ln w="19050">
            <a:solidFill>
              <a:srgbClr val="0070C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00" u="sng" dirty="0" smtClean="0">
              <a:solidFill>
                <a:schemeClr val="tx1"/>
              </a:solidFill>
            </a:endParaRPr>
          </a:p>
          <a:p>
            <a:pPr indent="88900"/>
            <a:r>
              <a:rPr lang="ja-JP" altLang="en-US" sz="1400" u="sng" dirty="0" smtClean="0">
                <a:solidFill>
                  <a:schemeClr val="tx1"/>
                </a:solidFill>
              </a:rPr>
              <a:t>イ</a:t>
            </a:r>
            <a:r>
              <a:rPr lang="ja-JP" altLang="en-US" sz="1400" u="sng" dirty="0">
                <a:solidFill>
                  <a:schemeClr val="tx1"/>
                </a:solidFill>
              </a:rPr>
              <a:t>　多様な生活支援の充実</a:t>
            </a:r>
            <a:endParaRPr lang="en-US" altLang="ja-JP" sz="1400" u="sng" dirty="0">
              <a:solidFill>
                <a:schemeClr val="tx1"/>
              </a:solidFill>
            </a:endParaRPr>
          </a:p>
          <a:p>
            <a:pPr marL="266700"/>
            <a:r>
              <a:rPr lang="ja-JP" altLang="ja-JP" sz="1400" dirty="0">
                <a:solidFill>
                  <a:schemeClr val="tx1"/>
                </a:solidFill>
              </a:rPr>
              <a:t>　住民主体の多様</a:t>
            </a:r>
            <a:r>
              <a:rPr lang="ja-JP" altLang="en-US" sz="1400" dirty="0">
                <a:solidFill>
                  <a:schemeClr val="tx1"/>
                </a:solidFill>
              </a:rPr>
              <a:t>な</a:t>
            </a:r>
            <a:r>
              <a:rPr lang="ja-JP" altLang="ja-JP" sz="1400" dirty="0">
                <a:solidFill>
                  <a:schemeClr val="tx1"/>
                </a:solidFill>
              </a:rPr>
              <a:t>サービスを支援の対象と</a:t>
            </a:r>
            <a:r>
              <a:rPr lang="ja-JP" altLang="en-US" sz="1400" dirty="0">
                <a:solidFill>
                  <a:schemeClr val="tx1"/>
                </a:solidFill>
              </a:rPr>
              <a:t>するとともに</a:t>
            </a:r>
            <a:r>
              <a:rPr lang="ja-JP" altLang="ja-JP" sz="1400" dirty="0">
                <a:solidFill>
                  <a:schemeClr val="tx1"/>
                </a:solidFill>
              </a:rPr>
              <a:t>、ＮＰＯ、ボランティア等によるサービスの開発を進める。</a:t>
            </a:r>
            <a:r>
              <a:rPr lang="ja-JP" altLang="en-US" sz="1400" dirty="0">
                <a:solidFill>
                  <a:schemeClr val="tx1"/>
                </a:solidFill>
              </a:rPr>
              <a:t>併せて</a:t>
            </a:r>
            <a:r>
              <a:rPr lang="ja-JP" altLang="ja-JP" sz="1400" dirty="0">
                <a:solidFill>
                  <a:schemeClr val="tx1"/>
                </a:solidFill>
              </a:rPr>
              <a:t>、サービスにアクセスしやすい環境の整備も進めていく。</a:t>
            </a:r>
            <a:endParaRPr lang="en-US" altLang="ja-JP" sz="1400" dirty="0">
              <a:solidFill>
                <a:schemeClr val="tx1"/>
              </a:solidFill>
            </a:endParaRPr>
          </a:p>
          <a:p>
            <a:pPr>
              <a:spcBef>
                <a:spcPts val="600"/>
              </a:spcBef>
            </a:pPr>
            <a:r>
              <a:rPr lang="ja-JP" altLang="en-US" sz="1400" dirty="0">
                <a:solidFill>
                  <a:schemeClr val="tx1"/>
                </a:solidFill>
              </a:rPr>
              <a:t>　</a:t>
            </a:r>
            <a:r>
              <a:rPr lang="ja-JP" altLang="en-US" sz="1400" u="sng" dirty="0">
                <a:solidFill>
                  <a:schemeClr val="tx1"/>
                </a:solidFill>
              </a:rPr>
              <a:t>ロ　高齢者の社会参加と地域における支え合い体制づくり</a:t>
            </a:r>
            <a:endParaRPr lang="en-US" altLang="ja-JP" sz="1400" u="sng" dirty="0">
              <a:solidFill>
                <a:schemeClr val="tx1"/>
              </a:solidFill>
            </a:endParaRPr>
          </a:p>
          <a:p>
            <a:pPr marL="266700" indent="177800"/>
            <a:r>
              <a:rPr lang="ja-JP" altLang="ja-JP" sz="1400" dirty="0">
                <a:solidFill>
                  <a:schemeClr val="tx1"/>
                </a:solidFill>
              </a:rPr>
              <a:t>高齢者の社会参加のニーズは</a:t>
            </a:r>
            <a:r>
              <a:rPr lang="ja-JP" altLang="en-US" sz="1400" dirty="0">
                <a:solidFill>
                  <a:schemeClr val="tx1"/>
                </a:solidFill>
              </a:rPr>
              <a:t>高く、</a:t>
            </a:r>
            <a:r>
              <a:rPr lang="ja-JP" altLang="ja-JP" sz="1400" dirty="0">
                <a:solidFill>
                  <a:schemeClr val="tx1"/>
                </a:solidFill>
              </a:rPr>
              <a:t>高齢者の地域の社会的な活動への参加は、活動を行う高齢者自身の生きがい</a:t>
            </a:r>
            <a:r>
              <a:rPr lang="ja-JP" altLang="en-US" sz="1400" dirty="0">
                <a:solidFill>
                  <a:schemeClr val="tx1"/>
                </a:solidFill>
              </a:rPr>
              <a:t>や</a:t>
            </a:r>
            <a:r>
              <a:rPr lang="ja-JP" altLang="ja-JP" sz="1400" dirty="0">
                <a:solidFill>
                  <a:schemeClr val="tx1"/>
                </a:solidFill>
              </a:rPr>
              <a:t>介護予防</a:t>
            </a:r>
            <a:r>
              <a:rPr lang="ja-JP" altLang="en-US" sz="1400" dirty="0">
                <a:solidFill>
                  <a:schemeClr val="tx1"/>
                </a:solidFill>
              </a:rPr>
              <a:t>等</a:t>
            </a:r>
            <a:r>
              <a:rPr lang="ja-JP" altLang="ja-JP" sz="1400" dirty="0">
                <a:solidFill>
                  <a:schemeClr val="tx1"/>
                </a:solidFill>
              </a:rPr>
              <a:t>ともなる</a:t>
            </a:r>
            <a:r>
              <a:rPr lang="ja-JP" altLang="en-US" sz="1400" dirty="0">
                <a:solidFill>
                  <a:schemeClr val="tx1"/>
                </a:solidFill>
              </a:rPr>
              <a:t>ため</a:t>
            </a:r>
            <a:r>
              <a:rPr lang="ja-JP" altLang="ja-JP" sz="1400" dirty="0">
                <a:solidFill>
                  <a:schemeClr val="tx1"/>
                </a:solidFill>
              </a:rPr>
              <a:t>、積極的な</a:t>
            </a:r>
            <a:r>
              <a:rPr lang="ja-JP" altLang="ja-JP" sz="1400" dirty="0" smtClean="0">
                <a:solidFill>
                  <a:schemeClr val="tx1"/>
                </a:solidFill>
              </a:rPr>
              <a:t>取組</a:t>
            </a:r>
            <a:r>
              <a:rPr lang="ja-JP" altLang="en-US" sz="1400" dirty="0" smtClean="0">
                <a:solidFill>
                  <a:schemeClr val="tx1"/>
                </a:solidFill>
              </a:rPr>
              <a:t>を推進する。</a:t>
            </a:r>
            <a:endParaRPr lang="ja-JP" altLang="ja-JP" sz="1400" dirty="0">
              <a:solidFill>
                <a:schemeClr val="tx1"/>
              </a:solidFill>
            </a:endParaRPr>
          </a:p>
          <a:p>
            <a:pPr>
              <a:spcBef>
                <a:spcPts val="600"/>
              </a:spcBef>
            </a:pPr>
            <a:r>
              <a:rPr lang="ja-JP" altLang="en-US" sz="1400" dirty="0">
                <a:solidFill>
                  <a:schemeClr val="tx1"/>
                </a:solidFill>
              </a:rPr>
              <a:t>　</a:t>
            </a:r>
            <a:r>
              <a:rPr lang="ja-JP" altLang="en-US" sz="1400" u="sng" dirty="0">
                <a:solidFill>
                  <a:schemeClr val="tx1"/>
                </a:solidFill>
              </a:rPr>
              <a:t>ハ　介護予防の推進</a:t>
            </a:r>
            <a:endParaRPr lang="en-US" altLang="ja-JP" sz="1400" u="sng" dirty="0">
              <a:solidFill>
                <a:schemeClr val="tx1"/>
              </a:solidFill>
            </a:endParaRPr>
          </a:p>
          <a:p>
            <a:pPr marL="266700" indent="177800"/>
            <a:r>
              <a:rPr lang="ja-JP" altLang="ja-JP" sz="1400" dirty="0">
                <a:solidFill>
                  <a:schemeClr val="tx1"/>
                </a:solidFill>
              </a:rPr>
              <a:t>生活環境の調整や居場所と出番づくりなど</a:t>
            </a:r>
            <a:r>
              <a:rPr lang="ja-JP" altLang="en-US" sz="1400" dirty="0">
                <a:solidFill>
                  <a:schemeClr val="tx1"/>
                </a:solidFill>
              </a:rPr>
              <a:t>の</a:t>
            </a:r>
            <a:r>
              <a:rPr lang="ja-JP" altLang="ja-JP" sz="1400" dirty="0">
                <a:solidFill>
                  <a:schemeClr val="tx1"/>
                </a:solidFill>
              </a:rPr>
              <a:t>環境へのアプローチも含めた、バランスのとれたアプローチが重要。</a:t>
            </a:r>
            <a:r>
              <a:rPr lang="ja-JP" altLang="en-US" sz="1400" dirty="0">
                <a:solidFill>
                  <a:schemeClr val="tx1"/>
                </a:solidFill>
              </a:rPr>
              <a:t>その</a:t>
            </a:r>
            <a:r>
              <a:rPr lang="ja-JP" altLang="ja-JP" sz="1400" dirty="0">
                <a:solidFill>
                  <a:schemeClr val="tx1"/>
                </a:solidFill>
              </a:rPr>
              <a:t>ため、リハビリ専門職等を活かした自立支援に資する取組を</a:t>
            </a:r>
            <a:r>
              <a:rPr lang="ja-JP" altLang="ja-JP" sz="1400" dirty="0" smtClean="0">
                <a:solidFill>
                  <a:schemeClr val="tx1"/>
                </a:solidFill>
              </a:rPr>
              <a:t>推進</a:t>
            </a:r>
            <a:r>
              <a:rPr lang="ja-JP" altLang="en-US" sz="1400" dirty="0" smtClean="0">
                <a:solidFill>
                  <a:schemeClr val="tx1"/>
                </a:solidFill>
              </a:rPr>
              <a:t>する。</a:t>
            </a:r>
            <a:endParaRPr lang="en-US" altLang="ja-JP" sz="1400" dirty="0">
              <a:solidFill>
                <a:schemeClr val="tx1"/>
              </a:solidFill>
            </a:endParaRPr>
          </a:p>
          <a:p>
            <a:pPr>
              <a:spcBef>
                <a:spcPts val="600"/>
              </a:spcBef>
            </a:pPr>
            <a:r>
              <a:rPr lang="ja-JP" altLang="en-US" sz="1400" dirty="0">
                <a:solidFill>
                  <a:schemeClr val="tx1"/>
                </a:solidFill>
              </a:rPr>
              <a:t>　</a:t>
            </a:r>
            <a:r>
              <a:rPr lang="ja-JP" altLang="en-US" sz="1400" u="sng" dirty="0">
                <a:solidFill>
                  <a:schemeClr val="tx1"/>
                </a:solidFill>
              </a:rPr>
              <a:t>ニ　市町村、住民等の関係者間における意識の共有と自立支援に向けたサービス等の展開</a:t>
            </a:r>
            <a:endParaRPr lang="en-US" altLang="ja-JP" sz="1400" u="sng" dirty="0">
              <a:solidFill>
                <a:schemeClr val="tx1"/>
              </a:solidFill>
            </a:endParaRPr>
          </a:p>
          <a:p>
            <a:pPr marL="266700" indent="177800"/>
            <a:r>
              <a:rPr lang="ja-JP" altLang="en-US" sz="1400" dirty="0">
                <a:solidFill>
                  <a:schemeClr val="tx1"/>
                </a:solidFill>
              </a:rPr>
              <a:t>地域の</a:t>
            </a:r>
            <a:r>
              <a:rPr lang="ja-JP" altLang="ja-JP" sz="1400" dirty="0">
                <a:solidFill>
                  <a:schemeClr val="tx1"/>
                </a:solidFill>
              </a:rPr>
              <a:t>関係者間で、自立支援</a:t>
            </a:r>
            <a:r>
              <a:rPr lang="ja-JP" altLang="en-US" sz="1400" dirty="0">
                <a:solidFill>
                  <a:schemeClr val="tx1"/>
                </a:solidFill>
              </a:rPr>
              <a:t>・</a:t>
            </a:r>
            <a:r>
              <a:rPr lang="ja-JP" altLang="ja-JP" sz="1400" dirty="0">
                <a:solidFill>
                  <a:schemeClr val="tx1"/>
                </a:solidFill>
              </a:rPr>
              <a:t>介護予防</a:t>
            </a:r>
            <a:r>
              <a:rPr lang="ja-JP" altLang="en-US" sz="1400" dirty="0">
                <a:solidFill>
                  <a:schemeClr val="tx1"/>
                </a:solidFill>
              </a:rPr>
              <a:t>といった</a:t>
            </a:r>
            <a:r>
              <a:rPr lang="ja-JP" altLang="ja-JP" sz="1400" dirty="0">
                <a:solidFill>
                  <a:schemeClr val="tx1"/>
                </a:solidFill>
              </a:rPr>
              <a:t>理念や、</a:t>
            </a:r>
            <a:r>
              <a:rPr lang="ja-JP" altLang="en-US" sz="1400" dirty="0">
                <a:solidFill>
                  <a:schemeClr val="tx1"/>
                </a:solidFill>
              </a:rPr>
              <a:t>高齢者</a:t>
            </a:r>
            <a:r>
              <a:rPr lang="ja-JP" altLang="ja-JP" sz="1400" dirty="0">
                <a:solidFill>
                  <a:schemeClr val="tx1"/>
                </a:solidFill>
              </a:rPr>
              <a:t>自らが介護予防に取り組むと</a:t>
            </a:r>
            <a:r>
              <a:rPr lang="ja-JP" altLang="en-US" sz="1400" dirty="0">
                <a:solidFill>
                  <a:schemeClr val="tx1"/>
                </a:solidFill>
              </a:rPr>
              <a:t>いった</a:t>
            </a:r>
            <a:r>
              <a:rPr lang="ja-JP" altLang="ja-JP" sz="1400" dirty="0">
                <a:solidFill>
                  <a:schemeClr val="tx1"/>
                </a:solidFill>
              </a:rPr>
              <a:t>基本的な考え方、地域づくりの方向性等を共有するとともに、多職種</a:t>
            </a:r>
            <a:r>
              <a:rPr lang="ja-JP" altLang="en-US" sz="1400" dirty="0">
                <a:solidFill>
                  <a:schemeClr val="tx1"/>
                </a:solidFill>
              </a:rPr>
              <a:t>による</a:t>
            </a:r>
            <a:r>
              <a:rPr lang="ja-JP" altLang="ja-JP" sz="1400" dirty="0">
                <a:solidFill>
                  <a:schemeClr val="tx1"/>
                </a:solidFill>
              </a:rPr>
              <a:t>ケアマネジメント支援を行う。</a:t>
            </a:r>
          </a:p>
          <a:p>
            <a:pPr>
              <a:spcBef>
                <a:spcPts val="600"/>
              </a:spcBef>
            </a:pPr>
            <a:r>
              <a:rPr lang="ja-JP" altLang="en-US" sz="1400" dirty="0">
                <a:solidFill>
                  <a:schemeClr val="tx1"/>
                </a:solidFill>
              </a:rPr>
              <a:t>   </a:t>
            </a:r>
            <a:r>
              <a:rPr lang="ja-JP" altLang="en-US" sz="1400" u="sng" dirty="0">
                <a:solidFill>
                  <a:schemeClr val="tx1"/>
                </a:solidFill>
              </a:rPr>
              <a:t>ホ　認知症施策の推進</a:t>
            </a:r>
            <a:endParaRPr lang="en-US" altLang="ja-JP" sz="1400" u="sng" dirty="0">
              <a:solidFill>
                <a:schemeClr val="tx1"/>
              </a:solidFill>
            </a:endParaRPr>
          </a:p>
          <a:p>
            <a:pPr marL="266700" indent="177800"/>
            <a:r>
              <a:rPr lang="ja-JP" altLang="ja-JP" sz="1400" dirty="0">
                <a:solidFill>
                  <a:schemeClr val="tx1"/>
                </a:solidFill>
              </a:rPr>
              <a:t>ボランティア活動に参加する高齢者等に研修を実施するなど、認知症の人に対して適切な支援が行われるようにするとともに、認知症サポーターの養成等により、認知症にやさしいまちづくりに積極的に取り組む。</a:t>
            </a:r>
            <a:endParaRPr lang="en-US" altLang="ja-JP" sz="1400" dirty="0">
              <a:solidFill>
                <a:schemeClr val="tx1"/>
              </a:solidFill>
            </a:endParaRPr>
          </a:p>
          <a:p>
            <a:pPr indent="88900">
              <a:spcBef>
                <a:spcPts val="600"/>
              </a:spcBef>
            </a:pPr>
            <a:r>
              <a:rPr lang="ja-JP" altLang="en-US" sz="1400" u="sng" dirty="0">
                <a:solidFill>
                  <a:schemeClr val="tx1"/>
                </a:solidFill>
              </a:rPr>
              <a:t>へ　共生社会の推進</a:t>
            </a:r>
            <a:endParaRPr lang="en-US" altLang="ja-JP" sz="1400" u="sng" dirty="0">
              <a:solidFill>
                <a:schemeClr val="tx1"/>
              </a:solidFill>
            </a:endParaRPr>
          </a:p>
          <a:p>
            <a:pPr marL="266700" indent="177800"/>
            <a:r>
              <a:rPr lang="ja-JP" altLang="ja-JP" sz="1400" dirty="0">
                <a:solidFill>
                  <a:schemeClr val="tx1"/>
                </a:solidFill>
              </a:rPr>
              <a:t>地域のニーズが要支援者等</a:t>
            </a:r>
            <a:r>
              <a:rPr lang="ja-JP" altLang="en-US" sz="1400" dirty="0">
                <a:solidFill>
                  <a:schemeClr val="tx1"/>
                </a:solidFill>
              </a:rPr>
              <a:t>だけではなく</a:t>
            </a:r>
            <a:r>
              <a:rPr lang="ja-JP" altLang="ja-JP" sz="1400" dirty="0">
                <a:solidFill>
                  <a:schemeClr val="tx1"/>
                </a:solidFill>
              </a:rPr>
              <a:t>、また、多様な人との関わりが高齢者の支援にも有効で、豊かな地域づくりにつながっていく</a:t>
            </a:r>
            <a:r>
              <a:rPr lang="ja-JP" altLang="en-US" sz="1400" dirty="0">
                <a:solidFill>
                  <a:schemeClr val="tx1"/>
                </a:solidFill>
              </a:rPr>
              <a:t>ため</a:t>
            </a:r>
            <a:r>
              <a:rPr lang="ja-JP" altLang="ja-JP" sz="1400" dirty="0">
                <a:solidFill>
                  <a:schemeClr val="tx1"/>
                </a:solidFill>
              </a:rPr>
              <a:t>、要支援者等以外の高齢者、障害者、児童等がともに集える環境づくりに心がけることが重要。</a:t>
            </a:r>
            <a:endParaRPr kumimoji="1" lang="ja-JP" altLang="en-US" sz="1400" dirty="0" smtClean="0">
              <a:solidFill>
                <a:schemeClr val="tx1"/>
              </a:solidFill>
            </a:endParaRPr>
          </a:p>
        </p:txBody>
      </p:sp>
      <p:sp>
        <p:nvSpPr>
          <p:cNvPr id="5" name="正方形/長方形 4"/>
          <p:cNvSpPr/>
          <p:nvPr/>
        </p:nvSpPr>
        <p:spPr>
          <a:xfrm>
            <a:off x="416502" y="1060393"/>
            <a:ext cx="2736298" cy="288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t>（１）　総合事業の</a:t>
            </a:r>
            <a:r>
              <a:rPr lang="ja-JP" altLang="en-US" sz="1600" b="1" dirty="0" smtClean="0"/>
              <a:t>趣旨</a:t>
            </a:r>
            <a:r>
              <a:rPr lang="ja-JP" altLang="en-US" sz="1200" b="1" dirty="0"/>
              <a:t>　</a:t>
            </a:r>
            <a:r>
              <a:rPr lang="ja-JP" altLang="en-US" sz="1200" b="1" dirty="0" smtClean="0"/>
              <a:t>（Ｐ１～）</a:t>
            </a:r>
            <a:endParaRPr kumimoji="1" lang="ja-JP" altLang="en-US" sz="1200" b="1" dirty="0" smtClean="0">
              <a:solidFill>
                <a:schemeClr val="tx1"/>
              </a:solidFill>
            </a:endParaRPr>
          </a:p>
        </p:txBody>
      </p:sp>
      <p:sp>
        <p:nvSpPr>
          <p:cNvPr id="11" name="正方形/長方形 10"/>
          <p:cNvSpPr/>
          <p:nvPr/>
        </p:nvSpPr>
        <p:spPr>
          <a:xfrm>
            <a:off x="416502" y="2056877"/>
            <a:ext cx="3096338" cy="288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t>（２）　背景・基本的</a:t>
            </a:r>
            <a:r>
              <a:rPr lang="ja-JP" altLang="en-US" sz="1600" b="1" dirty="0" smtClean="0"/>
              <a:t>考え方　</a:t>
            </a:r>
            <a:r>
              <a:rPr lang="ja-JP" altLang="en-US" sz="1200" b="1" dirty="0" smtClean="0"/>
              <a:t>（Ｐ３～）</a:t>
            </a:r>
            <a:endParaRPr lang="ja-JP" altLang="en-US" sz="1200" b="1" dirty="0">
              <a:solidFill>
                <a:schemeClr val="tx1"/>
              </a:solidFill>
            </a:endParaRPr>
          </a:p>
        </p:txBody>
      </p:sp>
      <p:sp>
        <p:nvSpPr>
          <p:cNvPr id="12" name="スライド番号プレースホルダー 3"/>
          <p:cNvSpPr txBox="1">
            <a:spLocks/>
          </p:cNvSpPr>
          <p:nvPr/>
        </p:nvSpPr>
        <p:spPr>
          <a:xfrm>
            <a:off x="7653483" y="6550468"/>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3</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0" name="正方形/長方形 9"/>
          <p:cNvSpPr/>
          <p:nvPr/>
        </p:nvSpPr>
        <p:spPr>
          <a:xfrm rot="5400000">
            <a:off x="24905" y="-40650"/>
            <a:ext cx="2880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ＭＳ ゴシック" panose="020B0609070205080204" pitchFamily="49" charset="-128"/>
                <a:ea typeface="ＭＳ ゴシック" panose="020B0609070205080204" pitchFamily="49" charset="-128"/>
              </a:rPr>
              <a:t>8</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6087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下矢印 10"/>
          <p:cNvSpPr/>
          <p:nvPr/>
        </p:nvSpPr>
        <p:spPr>
          <a:xfrm>
            <a:off x="6026277" y="3943683"/>
            <a:ext cx="919888" cy="542193"/>
          </a:xfrm>
          <a:prstGeom prst="downArrow">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endParaRPr lang="ja-JP" altLang="en-US">
              <a:solidFill>
                <a:prstClr val="black"/>
              </a:solidFill>
            </a:endParaRPr>
          </a:p>
        </p:txBody>
      </p:sp>
      <p:sp>
        <p:nvSpPr>
          <p:cNvPr id="5" name="右矢印吹き出し 4"/>
          <p:cNvSpPr/>
          <p:nvPr/>
        </p:nvSpPr>
        <p:spPr>
          <a:xfrm rot="16200000">
            <a:off x="1995506" y="3714164"/>
            <a:ext cx="1197942" cy="4773511"/>
          </a:xfrm>
          <a:prstGeom prst="rightArrowCallout">
            <a:avLst>
              <a:gd name="adj1" fmla="val 10839"/>
              <a:gd name="adj2" fmla="val 0"/>
              <a:gd name="adj3" fmla="val 17025"/>
              <a:gd name="adj4" fmla="val 72952"/>
            </a:avLst>
          </a:prstGeom>
          <a:solidFill>
            <a:schemeClr val="bg1"/>
          </a:solidFill>
          <a:ln>
            <a:solidFill>
              <a:schemeClr val="accent6"/>
            </a:solid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endParaRPr lang="ja-JP" altLang="en-US">
              <a:solidFill>
                <a:prstClr val="black"/>
              </a:solidFill>
            </a:endParaRPr>
          </a:p>
        </p:txBody>
      </p:sp>
      <p:sp>
        <p:nvSpPr>
          <p:cNvPr id="35" name="角丸四角形 34"/>
          <p:cNvSpPr/>
          <p:nvPr/>
        </p:nvSpPr>
        <p:spPr>
          <a:xfrm>
            <a:off x="160306" y="1844825"/>
            <a:ext cx="4782343" cy="3642524"/>
          </a:xfrm>
          <a:prstGeom prst="roundRect">
            <a:avLst/>
          </a:prstGeom>
          <a:solidFill>
            <a:schemeClr val="bg2"/>
          </a:solidFill>
          <a:ln w="6350">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lIns="91357" tIns="45680" rIns="91357" bIns="45680" rtlCol="0" anchor="ctr"/>
          <a:lstStyle/>
          <a:p>
            <a:pPr defTabSz="913575"/>
            <a:endParaRPr lang="ja-JP" altLang="en-US" sz="1000" dirty="0">
              <a:solidFill>
                <a:prstClr val="black"/>
              </a:solidFill>
            </a:endParaRPr>
          </a:p>
        </p:txBody>
      </p:sp>
      <p:grpSp>
        <p:nvGrpSpPr>
          <p:cNvPr id="3" name="グループ化 2"/>
          <p:cNvGrpSpPr/>
          <p:nvPr/>
        </p:nvGrpSpPr>
        <p:grpSpPr>
          <a:xfrm>
            <a:off x="49551" y="584517"/>
            <a:ext cx="9792000" cy="1068677"/>
            <a:chOff x="130753" y="3822045"/>
            <a:chExt cx="9851748" cy="1758341"/>
          </a:xfrm>
        </p:grpSpPr>
        <p:sp>
          <p:nvSpPr>
            <p:cNvPr id="43" name="コンテンツ プレースホルダー 1"/>
            <p:cNvSpPr txBox="1">
              <a:spLocks/>
            </p:cNvSpPr>
            <p:nvPr/>
          </p:nvSpPr>
          <p:spPr>
            <a:xfrm>
              <a:off x="130753" y="3822045"/>
              <a:ext cx="9851748" cy="1758341"/>
            </a:xfrm>
            <a:prstGeom prst="rect">
              <a:avLst/>
            </a:prstGeom>
            <a:ln w="12700" cmpd="sng">
              <a:solidFill>
                <a:schemeClr val="tx1"/>
              </a:solidFill>
              <a:prstDash val="solid"/>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500">
                  <a:solidFill>
                    <a:prstClr val="black"/>
                  </a:solidFill>
                  <a:latin typeface="ＭＳ Ｐゴシック"/>
                </a:rPr>
                <a:t>　　　　　　　　　　　　　　　　　　　　　　　　　　　　　　　　</a:t>
              </a:r>
              <a:endParaRPr lang="en-US" altLang="ja-JP" sz="1500">
                <a:solidFill>
                  <a:prstClr val="black"/>
                </a:solidFill>
                <a:latin typeface="ＭＳ Ｐゴシック"/>
              </a:endParaRPr>
            </a:p>
            <a:p>
              <a:pPr marL="0" indent="0">
                <a:buFont typeface="Arial" panose="020B0604020202020204" pitchFamily="34" charset="0"/>
                <a:buNone/>
              </a:pPr>
              <a:r>
                <a:rPr lang="ja-JP" altLang="en-US" sz="1500">
                  <a:solidFill>
                    <a:prstClr val="black"/>
                  </a:solidFill>
                  <a:latin typeface="ＭＳ Ｐゴシック"/>
                </a:rPr>
                <a:t>　　　　　　</a:t>
              </a:r>
              <a:endParaRPr lang="en-US" altLang="ja-JP" sz="1500">
                <a:solidFill>
                  <a:prstClr val="black"/>
                </a:solidFill>
                <a:latin typeface="ＭＳ Ｐゴシック"/>
              </a:endParaRPr>
            </a:p>
            <a:p>
              <a:pPr marL="0" indent="0">
                <a:buFont typeface="Arial" panose="020B0604020202020204" pitchFamily="34" charset="0"/>
                <a:buNone/>
              </a:pPr>
              <a:endParaRPr lang="en-US" altLang="ja-JP" sz="1600" dirty="0">
                <a:solidFill>
                  <a:prstClr val="black"/>
                </a:solidFill>
                <a:latin typeface="ＭＳ Ｐゴシック"/>
              </a:endParaRPr>
            </a:p>
          </p:txBody>
        </p:sp>
        <p:sp>
          <p:nvSpPr>
            <p:cNvPr id="46" name="テキスト ボックス 45"/>
            <p:cNvSpPr txBox="1"/>
            <p:nvPr/>
          </p:nvSpPr>
          <p:spPr>
            <a:xfrm>
              <a:off x="137725" y="3868228"/>
              <a:ext cx="9844776" cy="1711626"/>
            </a:xfrm>
            <a:prstGeom prst="rect">
              <a:avLst/>
            </a:prstGeom>
            <a:noFill/>
          </p:spPr>
          <p:txBody>
            <a:bodyPr wrap="square" rtlCol="0">
              <a:spAutoFit/>
            </a:bodyPr>
            <a:lstStyle/>
            <a:p>
              <a:pPr marL="185571" indent="-185571" defTabSz="913575">
                <a:lnSpc>
                  <a:spcPct val="110000"/>
                </a:lnSpc>
              </a:pPr>
              <a:r>
                <a:rPr lang="ja-JP" altLang="en-US" sz="1400" dirty="0">
                  <a:solidFill>
                    <a:prstClr val="black"/>
                  </a:solidFill>
                  <a:latin typeface="ＭＳ Ｐゴシック"/>
                </a:rPr>
                <a:t>○予防給付のうち訪問介護・通所介護について、市町村が</a:t>
              </a:r>
              <a:r>
                <a:rPr lang="ja-JP" altLang="en-US" sz="1400" u="sng" dirty="0">
                  <a:solidFill>
                    <a:prstClr val="black"/>
                  </a:solidFill>
                  <a:latin typeface="ＭＳ Ｐゴシック"/>
                </a:rPr>
                <a:t>地域の実情に応じた取組</a:t>
              </a:r>
              <a:r>
                <a:rPr lang="ja-JP" altLang="en-US" sz="1400" dirty="0">
                  <a:solidFill>
                    <a:prstClr val="black"/>
                  </a:solidFill>
                  <a:latin typeface="ＭＳ Ｐゴシック"/>
                </a:rPr>
                <a:t>ができる介護保険制度の</a:t>
              </a:r>
              <a:r>
                <a:rPr lang="ja-JP" altLang="en-US" sz="1400" u="sng" dirty="0">
                  <a:solidFill>
                    <a:prstClr val="black"/>
                  </a:solidFill>
                  <a:latin typeface="ＭＳ Ｐゴシック"/>
                </a:rPr>
                <a:t>地域支援事業</a:t>
              </a:r>
              <a:r>
                <a:rPr lang="ja-JP" altLang="en-US" sz="1400" dirty="0">
                  <a:solidFill>
                    <a:prstClr val="black"/>
                  </a:solidFill>
                  <a:latin typeface="ＭＳ Ｐゴシック"/>
                </a:rPr>
                <a:t>へ移行（２９年度末まで）。財源構成は給付と同じ（国、都道府県、市町村、</a:t>
              </a:r>
              <a:r>
                <a:rPr lang="en-US" altLang="ja-JP" sz="1400" dirty="0">
                  <a:solidFill>
                    <a:prstClr val="black"/>
                  </a:solidFill>
                  <a:latin typeface="ＭＳ Ｐゴシック"/>
                </a:rPr>
                <a:t>1</a:t>
              </a:r>
              <a:r>
                <a:rPr lang="ja-JP" altLang="en-US" sz="1400" dirty="0">
                  <a:solidFill>
                    <a:prstClr val="black"/>
                  </a:solidFill>
                  <a:latin typeface="ＭＳ Ｐゴシック"/>
                </a:rPr>
                <a:t>号保険料、２号保険料）。</a:t>
              </a:r>
              <a:endParaRPr lang="en-US" altLang="ja-JP" sz="1400" dirty="0">
                <a:solidFill>
                  <a:prstClr val="black"/>
                </a:solidFill>
                <a:latin typeface="ＭＳ Ｐゴシック"/>
              </a:endParaRPr>
            </a:p>
            <a:p>
              <a:pPr marL="185571" indent="-185571" defTabSz="913575">
                <a:lnSpc>
                  <a:spcPct val="110000"/>
                </a:lnSpc>
              </a:pPr>
              <a:r>
                <a:rPr lang="ja-JP" altLang="en-US" sz="1400" dirty="0">
                  <a:solidFill>
                    <a:prstClr val="black"/>
                  </a:solidFill>
                  <a:latin typeface="ＭＳ Ｐゴシック"/>
                </a:rPr>
                <a:t>○既存の介護事業所による既存のサービスに加えて、</a:t>
              </a:r>
              <a:r>
                <a:rPr lang="en-US" altLang="ja-JP" sz="1400" dirty="0">
                  <a:solidFill>
                    <a:prstClr val="black"/>
                  </a:solidFill>
                  <a:latin typeface="ＭＳ Ｐゴシック"/>
                </a:rPr>
                <a:t>NPO</a:t>
              </a:r>
              <a:r>
                <a:rPr lang="ja-JP" altLang="en-US" sz="1400" dirty="0" err="1">
                  <a:solidFill>
                    <a:prstClr val="black"/>
                  </a:solidFill>
                  <a:latin typeface="ＭＳ Ｐゴシック"/>
                </a:rPr>
                <a:t>、</a:t>
              </a:r>
              <a:r>
                <a:rPr lang="ja-JP" altLang="en-US" sz="1400" dirty="0">
                  <a:solidFill>
                    <a:prstClr val="black"/>
                  </a:solidFill>
                  <a:latin typeface="ＭＳ Ｐゴシック"/>
                </a:rPr>
                <a:t>民間企業、ボランティアなど</a:t>
              </a:r>
              <a:r>
                <a:rPr lang="ja-JP" altLang="en-US" sz="1400" u="sng" dirty="0">
                  <a:solidFill>
                    <a:prstClr val="black"/>
                  </a:solidFill>
                  <a:latin typeface="ＭＳ Ｐゴシック"/>
                </a:rPr>
                <a:t>地域の多様な主体を活用</a:t>
              </a:r>
              <a:r>
                <a:rPr lang="ja-JP" altLang="en-US" sz="1400" dirty="0">
                  <a:solidFill>
                    <a:prstClr val="black"/>
                  </a:solidFill>
                  <a:latin typeface="ＭＳ Ｐゴシック"/>
                </a:rPr>
                <a:t>して高齢者を支援。</a:t>
              </a:r>
              <a:r>
                <a:rPr lang="ja-JP" altLang="en-US" sz="1400" u="sng" dirty="0">
                  <a:solidFill>
                    <a:prstClr val="black"/>
                  </a:solidFill>
                  <a:latin typeface="ＭＳ Ｐゴシック"/>
                </a:rPr>
                <a:t>高齢者は支え手側に回ることも</a:t>
              </a:r>
              <a:r>
                <a:rPr lang="ja-JP" altLang="en-US" sz="1400" dirty="0">
                  <a:solidFill>
                    <a:prstClr val="black"/>
                  </a:solidFill>
                  <a:latin typeface="ＭＳ Ｐゴシック"/>
                </a:rPr>
                <a:t>。</a:t>
              </a:r>
              <a:endParaRPr lang="en-US" altLang="ja-JP" sz="1400" dirty="0">
                <a:solidFill>
                  <a:prstClr val="black"/>
                </a:solidFill>
                <a:latin typeface="ＭＳ Ｐゴシック"/>
              </a:endParaRPr>
            </a:p>
          </p:txBody>
        </p:sp>
      </p:grpSp>
      <p:sp>
        <p:nvSpPr>
          <p:cNvPr id="42" name="テキスト ボックス 41"/>
          <p:cNvSpPr txBox="1"/>
          <p:nvPr/>
        </p:nvSpPr>
        <p:spPr>
          <a:xfrm>
            <a:off x="56499" y="4220"/>
            <a:ext cx="9849544" cy="540000"/>
          </a:xfrm>
          <a:prstGeom prst="rect">
            <a:avLst/>
          </a:prstGeom>
          <a:ln/>
        </p:spPr>
        <p:style>
          <a:lnRef idx="1">
            <a:schemeClr val="accent1"/>
          </a:lnRef>
          <a:fillRef idx="2">
            <a:schemeClr val="accent1"/>
          </a:fillRef>
          <a:effectRef idx="1">
            <a:schemeClr val="accent1"/>
          </a:effectRef>
          <a:fontRef idx="minor">
            <a:schemeClr val="dk1"/>
          </a:fontRef>
        </p:style>
        <p:txBody>
          <a:bodyPr wrap="square" lIns="91357" tIns="45680" rIns="91357" bIns="45680" rtlCol="0">
            <a:spAutoFit/>
          </a:bodyPr>
          <a:lstStyle/>
          <a:p>
            <a:pPr algn="ctr" defTabSz="913575" fontAlgn="base">
              <a:spcBef>
                <a:spcPct val="0"/>
              </a:spcBef>
              <a:spcAft>
                <a:spcPct val="0"/>
              </a:spcAft>
            </a:pPr>
            <a:r>
              <a:rPr lang="ja-JP" altLang="en-US" sz="2800" dirty="0" smtClean="0">
                <a:solidFill>
                  <a:prstClr val="black"/>
                </a:solidFill>
                <a:latin typeface="+mn-ea"/>
              </a:rPr>
              <a:t>　　　</a:t>
            </a:r>
            <a:r>
              <a:rPr lang="en-US" altLang="ja-JP" sz="2800" dirty="0">
                <a:solidFill>
                  <a:prstClr val="black"/>
                </a:solidFill>
                <a:latin typeface="+mn-ea"/>
              </a:rPr>
              <a:t>【</a:t>
            </a:r>
            <a:r>
              <a:rPr lang="ja-JP" altLang="en-US" sz="2800" dirty="0" smtClean="0">
                <a:solidFill>
                  <a:prstClr val="black"/>
                </a:solidFill>
                <a:latin typeface="+mn-ea"/>
              </a:rPr>
              <a:t>参考</a:t>
            </a:r>
            <a:r>
              <a:rPr lang="en-US" altLang="ja-JP" sz="2800" dirty="0">
                <a:solidFill>
                  <a:prstClr val="black"/>
                </a:solidFill>
                <a:latin typeface="+mn-ea"/>
              </a:rPr>
              <a:t>】</a:t>
            </a:r>
            <a:r>
              <a:rPr lang="ja-JP" altLang="en-US" sz="2800" dirty="0" smtClean="0">
                <a:solidFill>
                  <a:prstClr val="black"/>
                </a:solidFill>
                <a:latin typeface="+mn-ea"/>
              </a:rPr>
              <a:t>総合事業と生活支援サービスの充実</a:t>
            </a:r>
            <a:endParaRPr lang="ja-JP" altLang="en-US" sz="2800" dirty="0">
              <a:solidFill>
                <a:prstClr val="black"/>
              </a:solidFill>
              <a:latin typeface="+mn-ea"/>
            </a:endParaRPr>
          </a:p>
        </p:txBody>
      </p:sp>
      <p:sp>
        <p:nvSpPr>
          <p:cNvPr id="8" name="正方形/長方形 7"/>
          <p:cNvSpPr/>
          <p:nvPr/>
        </p:nvSpPr>
        <p:spPr>
          <a:xfrm>
            <a:off x="56499" y="1700808"/>
            <a:ext cx="9849544" cy="504056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lIns="91357" tIns="45680" rIns="91357" bIns="45680" rtlCol="0" anchor="ctr"/>
          <a:lstStyle/>
          <a:p>
            <a:pPr algn="ctr" defTabSz="913575"/>
            <a:endParaRPr lang="ja-JP" altLang="en-US">
              <a:solidFill>
                <a:prstClr val="white"/>
              </a:solidFill>
            </a:endParaRPr>
          </a:p>
        </p:txBody>
      </p:sp>
      <p:sp>
        <p:nvSpPr>
          <p:cNvPr id="102" name="角丸四角形 101"/>
          <p:cNvSpPr/>
          <p:nvPr/>
        </p:nvSpPr>
        <p:spPr>
          <a:xfrm>
            <a:off x="207720" y="5903897"/>
            <a:ext cx="4889296" cy="784830"/>
          </a:xfrm>
          <a:prstGeom prst="roundRect">
            <a:avLst/>
          </a:prstGeom>
          <a:noFill/>
          <a:ln w="6350">
            <a:noFill/>
          </a:ln>
          <a:effectLst/>
        </p:spPr>
        <p:style>
          <a:lnRef idx="1">
            <a:schemeClr val="accent6"/>
          </a:lnRef>
          <a:fillRef idx="2">
            <a:schemeClr val="accent6"/>
          </a:fillRef>
          <a:effectRef idx="1">
            <a:schemeClr val="accent6"/>
          </a:effectRef>
          <a:fontRef idx="minor">
            <a:schemeClr val="dk1"/>
          </a:fontRef>
        </p:style>
        <p:txBody>
          <a:bodyPr lIns="91357" tIns="45680" rIns="91357" bIns="45680" rtlCol="0" anchor="ctr"/>
          <a:lstStyle/>
          <a:p>
            <a:pPr defTabSz="913575"/>
            <a:r>
              <a:rPr lang="ja-JP" altLang="en-US" sz="1100" dirty="0">
                <a:solidFill>
                  <a:prstClr val="black"/>
                </a:solidFill>
              </a:rPr>
              <a:t>　・住民主体で参加しやすく、地域に根ざした介護予防活動の推進</a:t>
            </a:r>
            <a:endParaRPr lang="en-US" altLang="ja-JP" sz="1100" dirty="0">
              <a:solidFill>
                <a:prstClr val="black"/>
              </a:solidFill>
            </a:endParaRPr>
          </a:p>
          <a:p>
            <a:pPr defTabSz="913575"/>
            <a:r>
              <a:rPr lang="ja-JP" altLang="en-US" sz="1100" dirty="0">
                <a:solidFill>
                  <a:prstClr val="black"/>
                </a:solidFill>
              </a:rPr>
              <a:t>　・元気な時からの切れ目ない介護予防の継続</a:t>
            </a:r>
            <a:endParaRPr lang="en-US" altLang="ja-JP" sz="1100" dirty="0">
              <a:solidFill>
                <a:prstClr val="black"/>
              </a:solidFill>
            </a:endParaRPr>
          </a:p>
          <a:p>
            <a:pPr defTabSz="913575"/>
            <a:r>
              <a:rPr lang="ja-JP" altLang="en-US" sz="1100" dirty="0">
                <a:solidFill>
                  <a:prstClr val="black"/>
                </a:solidFill>
              </a:rPr>
              <a:t>　・リハビリテーション専門職等の関与による介護予防の取組</a:t>
            </a:r>
            <a:endParaRPr lang="en-US" altLang="ja-JP" sz="1100" dirty="0">
              <a:solidFill>
                <a:prstClr val="black"/>
              </a:solidFill>
            </a:endParaRPr>
          </a:p>
          <a:p>
            <a:pPr defTabSz="913575"/>
            <a:r>
              <a:rPr lang="ja-JP" altLang="en-US" sz="1100" dirty="0">
                <a:solidFill>
                  <a:prstClr val="black"/>
                </a:solidFill>
              </a:rPr>
              <a:t>　・見守り等生活支援の担い手として、生きがいと役割づくりによる互助の推進</a:t>
            </a:r>
          </a:p>
        </p:txBody>
      </p:sp>
      <p:sp>
        <p:nvSpPr>
          <p:cNvPr id="14" name="角丸四角形 13"/>
          <p:cNvSpPr/>
          <p:nvPr/>
        </p:nvSpPr>
        <p:spPr>
          <a:xfrm>
            <a:off x="8118753" y="4230750"/>
            <a:ext cx="1665699" cy="2075716"/>
          </a:xfrm>
          <a:prstGeom prst="roundRect">
            <a:avLst/>
          </a:prstGeom>
          <a:gradFill>
            <a:gsLst>
              <a:gs pos="0">
                <a:schemeClr val="accent5">
                  <a:lumMod val="60000"/>
                  <a:lumOff val="40000"/>
                </a:schemeClr>
              </a:gs>
              <a:gs pos="54000">
                <a:schemeClr val="accent5">
                  <a:lumMod val="20000"/>
                  <a:lumOff val="80000"/>
                </a:schemeClr>
              </a:gs>
              <a:gs pos="100000">
                <a:schemeClr val="accent5"/>
              </a:gs>
            </a:gsLst>
          </a:gradFill>
          <a:ln w="3175">
            <a:solidFill>
              <a:schemeClr val="accent5">
                <a:lumMod val="40000"/>
                <a:lumOff val="60000"/>
              </a:schemeClr>
            </a:solidFill>
          </a:ln>
        </p:spPr>
        <p:style>
          <a:lnRef idx="0">
            <a:schemeClr val="accent5"/>
          </a:lnRef>
          <a:fillRef idx="3">
            <a:schemeClr val="accent5"/>
          </a:fillRef>
          <a:effectRef idx="3">
            <a:schemeClr val="accent5"/>
          </a:effectRef>
          <a:fontRef idx="minor">
            <a:schemeClr val="lt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endParaRPr lang="en-US" altLang="ja-JP" sz="1200" dirty="0">
              <a:solidFill>
                <a:prstClr val="black"/>
              </a:solidFill>
            </a:endParaRPr>
          </a:p>
          <a:p>
            <a:pPr defTabSz="913575"/>
            <a:endParaRPr lang="en-US" altLang="ja-JP" sz="1200" dirty="0">
              <a:solidFill>
                <a:prstClr val="black"/>
              </a:solidFill>
            </a:endParaRPr>
          </a:p>
          <a:p>
            <a:pPr defTabSz="913575"/>
            <a:r>
              <a:rPr lang="ja-JP" altLang="en-US" sz="1200" dirty="0">
                <a:solidFill>
                  <a:prstClr val="black"/>
                </a:solidFill>
              </a:rPr>
              <a:t>・住民主体のサービ</a:t>
            </a:r>
            <a:endParaRPr lang="en-US" altLang="ja-JP" sz="1200" dirty="0">
              <a:solidFill>
                <a:prstClr val="black"/>
              </a:solidFill>
            </a:endParaRPr>
          </a:p>
          <a:p>
            <a:pPr defTabSz="913575"/>
            <a:r>
              <a:rPr lang="ja-JP" altLang="en-US" sz="1200" dirty="0">
                <a:solidFill>
                  <a:prstClr val="black"/>
                </a:solidFill>
              </a:rPr>
              <a:t>　ス利用の拡充</a:t>
            </a:r>
            <a:endParaRPr lang="en-US" altLang="ja-JP" sz="1200" dirty="0">
              <a:solidFill>
                <a:prstClr val="black"/>
              </a:solidFill>
            </a:endParaRPr>
          </a:p>
          <a:p>
            <a:pPr defTabSz="913575"/>
            <a:endParaRPr lang="en-US" altLang="ja-JP" sz="1200" dirty="0">
              <a:solidFill>
                <a:prstClr val="black"/>
              </a:solidFill>
            </a:endParaRPr>
          </a:p>
          <a:p>
            <a:pPr defTabSz="913575"/>
            <a:r>
              <a:rPr lang="ja-JP" altLang="en-US" sz="1200" dirty="0">
                <a:solidFill>
                  <a:prstClr val="black"/>
                </a:solidFill>
              </a:rPr>
              <a:t>・認定に至らない</a:t>
            </a:r>
            <a:endParaRPr lang="en-US" altLang="ja-JP" sz="1200" dirty="0">
              <a:solidFill>
                <a:prstClr val="black"/>
              </a:solidFill>
            </a:endParaRPr>
          </a:p>
          <a:p>
            <a:pPr defTabSz="913575"/>
            <a:r>
              <a:rPr lang="ja-JP" altLang="en-US" sz="1200" dirty="0">
                <a:solidFill>
                  <a:prstClr val="black"/>
                </a:solidFill>
              </a:rPr>
              <a:t>　高齢者の増加</a:t>
            </a:r>
            <a:endParaRPr lang="en-US" altLang="ja-JP" sz="1200" dirty="0">
              <a:solidFill>
                <a:prstClr val="black"/>
              </a:solidFill>
            </a:endParaRPr>
          </a:p>
          <a:p>
            <a:pPr defTabSz="913575"/>
            <a:endParaRPr lang="en-US" altLang="ja-JP" sz="1200" dirty="0">
              <a:solidFill>
                <a:prstClr val="black"/>
              </a:solidFill>
            </a:endParaRPr>
          </a:p>
          <a:p>
            <a:pPr defTabSz="913575"/>
            <a:r>
              <a:rPr lang="ja-JP" altLang="en-US" sz="1200" dirty="0">
                <a:solidFill>
                  <a:prstClr val="black"/>
                </a:solidFill>
              </a:rPr>
              <a:t>・重度化予防の推進</a:t>
            </a:r>
          </a:p>
        </p:txBody>
      </p:sp>
      <p:sp>
        <p:nvSpPr>
          <p:cNvPr id="112" name="正方形/長方形 111"/>
          <p:cNvSpPr/>
          <p:nvPr/>
        </p:nvSpPr>
        <p:spPr>
          <a:xfrm>
            <a:off x="5097063" y="2164342"/>
            <a:ext cx="2650711" cy="803778"/>
          </a:xfrm>
          <a:prstGeom prst="rect">
            <a:avLst/>
          </a:prstGeom>
          <a:solidFill>
            <a:srgbClr val="FFFF99"/>
          </a:solidFill>
          <a:ln w="6350">
            <a:solidFill>
              <a:srgbClr val="FFC000"/>
            </a:solid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・専門的なサービスを必要とする人に</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a:t>
            </a:r>
            <a:r>
              <a:rPr lang="ja-JP" altLang="en-US" sz="1100">
                <a:solidFill>
                  <a:prstClr val="black"/>
                </a:solidFill>
                <a:latin typeface="HG丸ｺﾞｼｯｸM-PRO" panose="020F0600000000000000" pitchFamily="50" charset="-128"/>
                <a:ea typeface="HG丸ｺﾞｼｯｸM-PRO" panose="020F0600000000000000" pitchFamily="50" charset="-128"/>
              </a:rPr>
              <a:t>は</a:t>
            </a:r>
            <a:r>
              <a:rPr lang="ja-JP" altLang="en-US" sz="1100" smtClean="0">
                <a:solidFill>
                  <a:prstClr val="black"/>
                </a:solidFill>
                <a:latin typeface="HG丸ｺﾞｼｯｸM-PRO" panose="020F0600000000000000" pitchFamily="50" charset="-128"/>
                <a:ea typeface="HG丸ｺﾞｼｯｸM-PRO" panose="020F0600000000000000" pitchFamily="50" charset="-128"/>
              </a:rPr>
              <a:t>専門的なサービス</a:t>
            </a:r>
            <a:r>
              <a:rPr lang="ja-JP" altLang="en-US" sz="1100" dirty="0">
                <a:solidFill>
                  <a:prstClr val="black"/>
                </a:solidFill>
                <a:latin typeface="HG丸ｺﾞｼｯｸM-PRO" panose="020F0600000000000000" pitchFamily="50" charset="-128"/>
                <a:ea typeface="HG丸ｺﾞｼｯｸM-PRO" panose="020F0600000000000000" pitchFamily="50" charset="-128"/>
              </a:rPr>
              <a:t>の提供</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（専門サービスにふさわしい単価）</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p:txBody>
      </p:sp>
      <p:sp>
        <p:nvSpPr>
          <p:cNvPr id="114" name="正方形/長方形 113"/>
          <p:cNvSpPr/>
          <p:nvPr/>
        </p:nvSpPr>
        <p:spPr>
          <a:xfrm>
            <a:off x="5097035" y="4500838"/>
            <a:ext cx="2642816" cy="1720559"/>
          </a:xfrm>
          <a:prstGeom prst="rect">
            <a:avLst/>
          </a:prstGeom>
          <a:solidFill>
            <a:srgbClr val="FFFFCC"/>
          </a:solidFill>
          <a:ln w="6350">
            <a:solidFill>
              <a:srgbClr val="FFC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・支援する側とされる側という画一的</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な関係性ではなく、サービスを利用</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しながら地域とのつながりを維持で</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きる</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・能力に応じた柔軟な支援により、</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介護サービスからの自立意欲が向上</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p:txBody>
      </p:sp>
      <p:sp>
        <p:nvSpPr>
          <p:cNvPr id="36" name="角丸四角形 35"/>
          <p:cNvSpPr/>
          <p:nvPr/>
        </p:nvSpPr>
        <p:spPr>
          <a:xfrm>
            <a:off x="8137279" y="2127500"/>
            <a:ext cx="1665697" cy="1503621"/>
          </a:xfrm>
          <a:prstGeom prst="roundRect">
            <a:avLst/>
          </a:prstGeom>
          <a:gradFill>
            <a:gsLst>
              <a:gs pos="0">
                <a:schemeClr val="accent5">
                  <a:lumMod val="60000"/>
                  <a:lumOff val="40000"/>
                </a:schemeClr>
              </a:gs>
              <a:gs pos="54000">
                <a:schemeClr val="accent5">
                  <a:lumMod val="20000"/>
                  <a:lumOff val="80000"/>
                </a:schemeClr>
              </a:gs>
              <a:gs pos="100000">
                <a:schemeClr val="accent5"/>
              </a:gs>
            </a:gsLst>
          </a:gradFill>
          <a:ln w="3175">
            <a:solidFill>
              <a:schemeClr val="accent5">
                <a:lumMod val="40000"/>
                <a:lumOff val="60000"/>
              </a:schemeClr>
            </a:solidFill>
          </a:ln>
        </p:spPr>
        <p:style>
          <a:lnRef idx="0">
            <a:schemeClr val="accent5"/>
          </a:lnRef>
          <a:fillRef idx="3">
            <a:schemeClr val="accent5"/>
          </a:fillRef>
          <a:effectRef idx="3">
            <a:schemeClr val="accent5"/>
          </a:effectRef>
          <a:fontRef idx="minor">
            <a:schemeClr val="lt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endParaRPr lang="en-US" altLang="ja-JP" sz="1200" dirty="0">
              <a:solidFill>
                <a:prstClr val="black"/>
              </a:solidFill>
            </a:endParaRPr>
          </a:p>
          <a:p>
            <a:pPr defTabSz="913575"/>
            <a:endParaRPr lang="en-US" altLang="ja-JP" sz="1200" dirty="0">
              <a:solidFill>
                <a:prstClr val="black"/>
              </a:solidFill>
            </a:endParaRPr>
          </a:p>
          <a:p>
            <a:pPr defTabSz="913575"/>
            <a:r>
              <a:rPr lang="ja-JP" altLang="en-US" sz="1200" dirty="0">
                <a:solidFill>
                  <a:prstClr val="black"/>
                </a:solidFill>
              </a:rPr>
              <a:t>・多様なニーズに対</a:t>
            </a:r>
            <a:endParaRPr lang="en-US" altLang="ja-JP" sz="1200" dirty="0">
              <a:solidFill>
                <a:prstClr val="black"/>
              </a:solidFill>
            </a:endParaRPr>
          </a:p>
          <a:p>
            <a:pPr defTabSz="913575"/>
            <a:r>
              <a:rPr lang="ja-JP" altLang="en-US" sz="1200" dirty="0">
                <a:solidFill>
                  <a:prstClr val="black"/>
                </a:solidFill>
              </a:rPr>
              <a:t>　するサービスの拡</a:t>
            </a:r>
            <a:endParaRPr lang="en-US" altLang="ja-JP" sz="1200" dirty="0">
              <a:solidFill>
                <a:prstClr val="black"/>
              </a:solidFill>
            </a:endParaRPr>
          </a:p>
          <a:p>
            <a:pPr defTabSz="913575"/>
            <a:r>
              <a:rPr lang="ja-JP" altLang="en-US" sz="1200" dirty="0">
                <a:solidFill>
                  <a:prstClr val="black"/>
                </a:solidFill>
              </a:rPr>
              <a:t>　が</a:t>
            </a:r>
            <a:r>
              <a:rPr lang="ja-JP" altLang="en-US" sz="1200" dirty="0" err="1">
                <a:solidFill>
                  <a:prstClr val="black"/>
                </a:solidFill>
              </a:rPr>
              <a:t>りに</a:t>
            </a:r>
            <a:r>
              <a:rPr lang="ja-JP" altLang="en-US" sz="1200" dirty="0">
                <a:solidFill>
                  <a:prstClr val="black"/>
                </a:solidFill>
              </a:rPr>
              <a:t>より、在宅生</a:t>
            </a:r>
            <a:endParaRPr lang="en-US" altLang="ja-JP" sz="1200" dirty="0">
              <a:solidFill>
                <a:prstClr val="black"/>
              </a:solidFill>
            </a:endParaRPr>
          </a:p>
          <a:p>
            <a:pPr defTabSz="913575"/>
            <a:r>
              <a:rPr lang="ja-JP" altLang="en-US" sz="1200" dirty="0">
                <a:solidFill>
                  <a:prstClr val="black"/>
                </a:solidFill>
              </a:rPr>
              <a:t>　活の安心確保</a:t>
            </a:r>
          </a:p>
        </p:txBody>
      </p:sp>
      <p:sp>
        <p:nvSpPr>
          <p:cNvPr id="44" name="二等辺三角形 43"/>
          <p:cNvSpPr/>
          <p:nvPr/>
        </p:nvSpPr>
        <p:spPr>
          <a:xfrm rot="5400000">
            <a:off x="6038293" y="4020502"/>
            <a:ext cx="3884456" cy="276368"/>
          </a:xfrm>
          <a:prstGeom prst="triangle">
            <a:avLst/>
          </a:prstGeom>
          <a:ln w="3175"/>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algn="ctr" defTabSz="913575"/>
            <a:endParaRPr lang="ja-JP" altLang="en-US">
              <a:solidFill>
                <a:prstClr val="black"/>
              </a:solidFill>
            </a:endParaRPr>
          </a:p>
        </p:txBody>
      </p:sp>
      <p:sp>
        <p:nvSpPr>
          <p:cNvPr id="67" name="十字形 66"/>
          <p:cNvSpPr/>
          <p:nvPr/>
        </p:nvSpPr>
        <p:spPr>
          <a:xfrm>
            <a:off x="8516777" y="3771966"/>
            <a:ext cx="246335" cy="274830"/>
          </a:xfrm>
          <a:prstGeom prst="plus">
            <a:avLst>
              <a:gd name="adj" fmla="val 31544"/>
            </a:avLst>
          </a:prstGeom>
        </p:spPr>
        <p:style>
          <a:lnRef idx="1">
            <a:schemeClr val="accent1"/>
          </a:lnRef>
          <a:fillRef idx="2">
            <a:schemeClr val="accent1"/>
          </a:fillRef>
          <a:effectRef idx="1">
            <a:schemeClr val="accent1"/>
          </a:effectRef>
          <a:fontRef idx="minor">
            <a:schemeClr val="dk1"/>
          </a:fontRef>
        </p:style>
        <p:txBody>
          <a:bodyPr lIns="91357" tIns="45680" rIns="91357" bIns="45680" rtlCol="0" anchor="ctr"/>
          <a:lstStyle/>
          <a:p>
            <a:pPr algn="ctr" defTabSz="913575"/>
            <a:endParaRPr lang="ja-JP" altLang="en-US">
              <a:solidFill>
                <a:prstClr val="black"/>
              </a:solidFill>
            </a:endParaRPr>
          </a:p>
        </p:txBody>
      </p:sp>
      <p:sp>
        <p:nvSpPr>
          <p:cNvPr id="2" name="正方形/長方形 1"/>
          <p:cNvSpPr/>
          <p:nvPr/>
        </p:nvSpPr>
        <p:spPr>
          <a:xfrm>
            <a:off x="207751" y="2014022"/>
            <a:ext cx="1195025" cy="283723"/>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r>
              <a:rPr lang="ja-JP" altLang="en-US" sz="1400" b="1" dirty="0">
                <a:solidFill>
                  <a:srgbClr val="1F497D"/>
                </a:solidFill>
              </a:rPr>
              <a:t>予防給付</a:t>
            </a:r>
            <a:endParaRPr lang="en-US" altLang="ja-JP" sz="1400" b="1" dirty="0">
              <a:solidFill>
                <a:srgbClr val="1F497D"/>
              </a:solidFill>
            </a:endParaRPr>
          </a:p>
          <a:p>
            <a:pPr algn="ctr" defTabSz="913575"/>
            <a:r>
              <a:rPr lang="ja-JP" altLang="en-US" sz="900" dirty="0">
                <a:solidFill>
                  <a:prstClr val="black"/>
                </a:solidFill>
              </a:rPr>
              <a:t>（全国一律の基準）</a:t>
            </a:r>
          </a:p>
        </p:txBody>
      </p:sp>
      <p:sp>
        <p:nvSpPr>
          <p:cNvPr id="61" name="正方形/長方形 60"/>
          <p:cNvSpPr/>
          <p:nvPr/>
        </p:nvSpPr>
        <p:spPr>
          <a:xfrm>
            <a:off x="1770947" y="1897190"/>
            <a:ext cx="2854640" cy="340772"/>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r>
              <a:rPr lang="ja-JP" altLang="en-US" sz="1400" b="1" dirty="0">
                <a:solidFill>
                  <a:srgbClr val="1F497D"/>
                </a:solidFill>
              </a:rPr>
              <a:t>地域支援事業</a:t>
            </a:r>
          </a:p>
        </p:txBody>
      </p:sp>
      <p:sp>
        <p:nvSpPr>
          <p:cNvPr id="63" name="正方形/長方形 62"/>
          <p:cNvSpPr/>
          <p:nvPr/>
        </p:nvSpPr>
        <p:spPr>
          <a:xfrm>
            <a:off x="1096045" y="2419870"/>
            <a:ext cx="588354" cy="340772"/>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r>
              <a:rPr lang="ja-JP" altLang="en-US" sz="1200" b="1" dirty="0">
                <a:solidFill>
                  <a:srgbClr val="1F497D"/>
                </a:solidFill>
              </a:rPr>
              <a:t>移行</a:t>
            </a:r>
          </a:p>
        </p:txBody>
      </p:sp>
      <p:sp>
        <p:nvSpPr>
          <p:cNvPr id="64" name="正方形/長方形 63"/>
          <p:cNvSpPr/>
          <p:nvPr/>
        </p:nvSpPr>
        <p:spPr>
          <a:xfrm>
            <a:off x="1108571" y="4009733"/>
            <a:ext cx="588354" cy="340772"/>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r>
              <a:rPr lang="ja-JP" altLang="en-US" sz="1200" b="1" dirty="0">
                <a:solidFill>
                  <a:srgbClr val="1F497D"/>
                </a:solidFill>
              </a:rPr>
              <a:t>移行</a:t>
            </a:r>
          </a:p>
        </p:txBody>
      </p:sp>
      <p:sp>
        <p:nvSpPr>
          <p:cNvPr id="66" name="正方形/長方形 65"/>
          <p:cNvSpPr/>
          <p:nvPr/>
        </p:nvSpPr>
        <p:spPr>
          <a:xfrm>
            <a:off x="5097069" y="3156647"/>
            <a:ext cx="2666707" cy="803778"/>
          </a:xfrm>
          <a:prstGeom prst="rect">
            <a:avLst/>
          </a:prstGeom>
          <a:solidFill>
            <a:srgbClr val="FFFF99"/>
          </a:solidFill>
          <a:ln w="6350">
            <a:solidFill>
              <a:srgbClr val="FFC000"/>
            </a:solid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・多様な担い手による多様なサービス（多様な単価、住民主体による低廉な</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単価の設定、単価が低い場合には</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利用料も低減）</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p:txBody>
      </p:sp>
      <p:sp>
        <p:nvSpPr>
          <p:cNvPr id="68" name="正方形/長方形 67"/>
          <p:cNvSpPr/>
          <p:nvPr/>
        </p:nvSpPr>
        <p:spPr>
          <a:xfrm>
            <a:off x="8681468" y="3755745"/>
            <a:ext cx="1224570" cy="340772"/>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r>
              <a:rPr lang="ja-JP" altLang="en-US" sz="1400" dirty="0">
                <a:solidFill>
                  <a:prstClr val="black"/>
                </a:solidFill>
              </a:rPr>
              <a:t>同時に実現</a:t>
            </a:r>
          </a:p>
        </p:txBody>
      </p:sp>
      <p:sp>
        <p:nvSpPr>
          <p:cNvPr id="70" name="正方形/長方形 69"/>
          <p:cNvSpPr/>
          <p:nvPr/>
        </p:nvSpPr>
        <p:spPr>
          <a:xfrm>
            <a:off x="8314709" y="2249626"/>
            <a:ext cx="1273692" cy="275695"/>
          </a:xfrm>
          <a:prstGeom prst="rect">
            <a:avLst/>
          </a:prstGeom>
          <a:solidFill>
            <a:schemeClr val="bg1"/>
          </a:solid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r>
              <a:rPr lang="ja-JP" altLang="en-US" sz="1200" b="1" dirty="0">
                <a:solidFill>
                  <a:srgbClr val="1F497D"/>
                </a:solidFill>
              </a:rPr>
              <a:t>サービスの充実</a:t>
            </a:r>
          </a:p>
        </p:txBody>
      </p:sp>
      <p:sp>
        <p:nvSpPr>
          <p:cNvPr id="71" name="正方形/長方形 70"/>
          <p:cNvSpPr/>
          <p:nvPr/>
        </p:nvSpPr>
        <p:spPr>
          <a:xfrm>
            <a:off x="8333238" y="4325443"/>
            <a:ext cx="1273692" cy="275695"/>
          </a:xfrm>
          <a:prstGeom prst="rect">
            <a:avLst/>
          </a:prstGeom>
          <a:solidFill>
            <a:schemeClr val="bg1"/>
          </a:solid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r>
              <a:rPr lang="ja-JP" altLang="en-US" sz="1200" b="1" dirty="0">
                <a:solidFill>
                  <a:srgbClr val="1F497D"/>
                </a:solidFill>
              </a:rPr>
              <a:t>費用の効率化</a:t>
            </a:r>
          </a:p>
        </p:txBody>
      </p:sp>
      <p:sp>
        <p:nvSpPr>
          <p:cNvPr id="73" name="右矢印 72"/>
          <p:cNvSpPr/>
          <p:nvPr/>
        </p:nvSpPr>
        <p:spPr>
          <a:xfrm rot="18039607">
            <a:off x="4187628" y="3351023"/>
            <a:ext cx="1344992" cy="233102"/>
          </a:xfrm>
          <a:prstGeom prst="rightArrow">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lIns="91357" tIns="45680" rIns="91357" bIns="45680" rtlCol="0" anchor="ctr"/>
          <a:lstStyle/>
          <a:p>
            <a:pPr algn="ctr" defTabSz="913575"/>
            <a:endParaRPr lang="ja-JP" altLang="en-US">
              <a:solidFill>
                <a:prstClr val="black"/>
              </a:solidFill>
            </a:endParaRPr>
          </a:p>
        </p:txBody>
      </p:sp>
      <p:sp>
        <p:nvSpPr>
          <p:cNvPr id="10" name="右大かっこ 9"/>
          <p:cNvSpPr/>
          <p:nvPr/>
        </p:nvSpPr>
        <p:spPr>
          <a:xfrm>
            <a:off x="4585359" y="2960148"/>
            <a:ext cx="84827" cy="555453"/>
          </a:xfrm>
          <a:prstGeom prst="rightBracket">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endParaRPr lang="ja-JP" altLang="en-US">
              <a:solidFill>
                <a:prstClr val="black"/>
              </a:solidFill>
            </a:endParaRPr>
          </a:p>
        </p:txBody>
      </p:sp>
      <p:sp>
        <p:nvSpPr>
          <p:cNvPr id="75" name="右大かっこ 74"/>
          <p:cNvSpPr/>
          <p:nvPr/>
        </p:nvSpPr>
        <p:spPr>
          <a:xfrm>
            <a:off x="4638831" y="4393861"/>
            <a:ext cx="62807" cy="740425"/>
          </a:xfrm>
          <a:prstGeom prst="rightBracket">
            <a:avLst/>
          </a:prstGeom>
          <a:noFill/>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algn="ctr" defTabSz="913575"/>
            <a:endParaRPr lang="ja-JP" altLang="en-US">
              <a:solidFill>
                <a:prstClr val="black"/>
              </a:solidFill>
            </a:endParaRPr>
          </a:p>
        </p:txBody>
      </p:sp>
      <p:sp>
        <p:nvSpPr>
          <p:cNvPr id="76" name="右矢印 75"/>
          <p:cNvSpPr/>
          <p:nvPr/>
        </p:nvSpPr>
        <p:spPr>
          <a:xfrm>
            <a:off x="4585360" y="2415993"/>
            <a:ext cx="639355" cy="248734"/>
          </a:xfrm>
          <a:prstGeom prst="rightArrow">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lIns="91357" tIns="45680" rIns="91357" bIns="45680" rtlCol="0" anchor="ctr"/>
          <a:lstStyle/>
          <a:p>
            <a:pPr algn="ctr" defTabSz="913575"/>
            <a:endParaRPr lang="ja-JP" altLang="en-US">
              <a:solidFill>
                <a:prstClr val="black"/>
              </a:solidFill>
            </a:endParaRPr>
          </a:p>
        </p:txBody>
      </p:sp>
      <p:grpSp>
        <p:nvGrpSpPr>
          <p:cNvPr id="17" name="グループ化 16"/>
          <p:cNvGrpSpPr/>
          <p:nvPr/>
        </p:nvGrpSpPr>
        <p:grpSpPr>
          <a:xfrm>
            <a:off x="309642" y="2216595"/>
            <a:ext cx="4391958" cy="1414521"/>
            <a:chOff x="200474" y="627888"/>
            <a:chExt cx="7323071" cy="1670352"/>
          </a:xfrm>
        </p:grpSpPr>
        <p:sp>
          <p:nvSpPr>
            <p:cNvPr id="19" name="角丸四角形 18"/>
            <p:cNvSpPr/>
            <p:nvPr/>
          </p:nvSpPr>
          <p:spPr>
            <a:xfrm>
              <a:off x="200474" y="1227262"/>
              <a:ext cx="1383539" cy="553306"/>
            </a:xfrm>
            <a:prstGeom prst="roundRect">
              <a:avLst/>
            </a:prstGeom>
            <a:solidFill>
              <a:schemeClr val="accent2">
                <a:lumMod val="40000"/>
                <a:lumOff val="6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a:r>
                <a:rPr lang="ja-JP" altLang="en-US" sz="1100" dirty="0">
                  <a:solidFill>
                    <a:prstClr val="black"/>
                  </a:solidFill>
                </a:rPr>
                <a:t>訪問介護</a:t>
              </a:r>
            </a:p>
          </p:txBody>
        </p:sp>
        <p:sp>
          <p:nvSpPr>
            <p:cNvPr id="22" name="角丸四角形 21"/>
            <p:cNvSpPr/>
            <p:nvPr/>
          </p:nvSpPr>
          <p:spPr>
            <a:xfrm>
              <a:off x="2691686" y="1182064"/>
              <a:ext cx="4808223" cy="598504"/>
            </a:xfrm>
            <a:prstGeom prst="roundRect">
              <a:avLst/>
            </a:prstGeom>
            <a:solidFill>
              <a:schemeClr val="accent2">
                <a:lumMod val="20000"/>
                <a:lumOff val="8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100" dirty="0">
                  <a:solidFill>
                    <a:prstClr val="black"/>
                  </a:solidFill>
                </a:rPr>
                <a:t>　ＮＰＯ、民間事業者等による掃除・洗濯等の</a:t>
              </a:r>
              <a:endParaRPr lang="en-US" altLang="ja-JP" sz="1100" dirty="0">
                <a:solidFill>
                  <a:prstClr val="black"/>
                </a:solidFill>
              </a:endParaRPr>
            </a:p>
            <a:p>
              <a:pPr defTabSz="913575"/>
              <a:r>
                <a:rPr lang="ja-JP" altLang="en-US" sz="1100" dirty="0">
                  <a:solidFill>
                    <a:prstClr val="black"/>
                  </a:solidFill>
                </a:rPr>
                <a:t>　生活支援サービス</a:t>
              </a:r>
            </a:p>
          </p:txBody>
        </p:sp>
        <p:sp>
          <p:nvSpPr>
            <p:cNvPr id="23" name="角丸四角形 22"/>
            <p:cNvSpPr/>
            <p:nvPr/>
          </p:nvSpPr>
          <p:spPr>
            <a:xfrm>
              <a:off x="2691688" y="1756185"/>
              <a:ext cx="4808221" cy="542055"/>
            </a:xfrm>
            <a:prstGeom prst="roundRect">
              <a:avLst/>
            </a:prstGeom>
            <a:solidFill>
              <a:schemeClr val="accent2">
                <a:lumMod val="20000"/>
                <a:lumOff val="8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000" dirty="0">
                  <a:solidFill>
                    <a:prstClr val="black"/>
                  </a:solidFill>
                </a:rPr>
                <a:t>　</a:t>
              </a:r>
              <a:r>
                <a:rPr lang="ja-JP" altLang="en-US" sz="1100" dirty="0">
                  <a:solidFill>
                    <a:prstClr val="black"/>
                  </a:solidFill>
                </a:rPr>
                <a:t>住民ボランティアによるゴミ出し等の生活支</a:t>
              </a:r>
              <a:endParaRPr lang="en-US" altLang="ja-JP" sz="1100" dirty="0">
                <a:solidFill>
                  <a:prstClr val="black"/>
                </a:solidFill>
              </a:endParaRPr>
            </a:p>
            <a:p>
              <a:pPr defTabSz="913575"/>
              <a:r>
                <a:rPr lang="ja-JP" altLang="en-US" sz="1100" dirty="0">
                  <a:solidFill>
                    <a:prstClr val="black"/>
                  </a:solidFill>
                </a:rPr>
                <a:t>　援サービス</a:t>
              </a:r>
            </a:p>
          </p:txBody>
        </p:sp>
        <p:sp>
          <p:nvSpPr>
            <p:cNvPr id="24" name="右矢印 23"/>
            <p:cNvSpPr/>
            <p:nvPr/>
          </p:nvSpPr>
          <p:spPr>
            <a:xfrm>
              <a:off x="1792771" y="1182064"/>
              <a:ext cx="694739" cy="677682"/>
            </a:xfrm>
            <a:prstGeom prst="rightArrow">
              <a:avLst/>
            </a:prstGeom>
            <a:solidFill>
              <a:schemeClr val="accent2">
                <a:lumMod val="40000"/>
                <a:lumOff val="6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a:endParaRPr lang="ja-JP" altLang="en-US" dirty="0" smtClean="0">
                <a:solidFill>
                  <a:prstClr val="black"/>
                </a:solidFill>
              </a:endParaRPr>
            </a:p>
          </p:txBody>
        </p:sp>
        <p:sp>
          <p:nvSpPr>
            <p:cNvPr id="21" name="角丸四角形 20"/>
            <p:cNvSpPr/>
            <p:nvPr/>
          </p:nvSpPr>
          <p:spPr>
            <a:xfrm>
              <a:off x="2710641" y="627888"/>
              <a:ext cx="4812904" cy="554176"/>
            </a:xfrm>
            <a:prstGeom prst="roundRect">
              <a:avLst/>
            </a:prstGeom>
            <a:solidFill>
              <a:schemeClr val="accent2">
                <a:lumMod val="20000"/>
                <a:lumOff val="8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100" dirty="0">
                  <a:solidFill>
                    <a:prstClr val="black"/>
                  </a:solidFill>
                </a:rPr>
                <a:t>　既存の訪問介護事業所による身体介護・生　</a:t>
              </a:r>
              <a:endParaRPr lang="en-US" altLang="ja-JP" sz="1100" dirty="0">
                <a:solidFill>
                  <a:prstClr val="black"/>
                </a:solidFill>
              </a:endParaRPr>
            </a:p>
            <a:p>
              <a:pPr defTabSz="913575"/>
              <a:r>
                <a:rPr lang="ja-JP" altLang="en-US" sz="1100" dirty="0">
                  <a:solidFill>
                    <a:prstClr val="black"/>
                  </a:solidFill>
                </a:rPr>
                <a:t>　活援助の訪問介護</a:t>
              </a:r>
            </a:p>
          </p:txBody>
        </p:sp>
      </p:grpSp>
      <p:sp>
        <p:nvSpPr>
          <p:cNvPr id="78" name="右矢印 77"/>
          <p:cNvSpPr/>
          <p:nvPr/>
        </p:nvSpPr>
        <p:spPr>
          <a:xfrm rot="17856062">
            <a:off x="4416589" y="4251431"/>
            <a:ext cx="1107748" cy="198283"/>
          </a:xfrm>
          <a:prstGeom prst="rightArrow">
            <a:avLst/>
          </a:prstGeom>
          <a:solidFill>
            <a:schemeClr val="tx2">
              <a:lumMod val="40000"/>
              <a:lumOff val="60000"/>
            </a:schemeClr>
          </a:solidFill>
          <a:ln>
            <a:noFill/>
          </a:ln>
        </p:spPr>
        <p:style>
          <a:lnRef idx="1">
            <a:schemeClr val="accent2"/>
          </a:lnRef>
          <a:fillRef idx="2">
            <a:schemeClr val="accent2"/>
          </a:fillRef>
          <a:effectRef idx="1">
            <a:schemeClr val="accent2"/>
          </a:effectRef>
          <a:fontRef idx="minor">
            <a:schemeClr val="dk1"/>
          </a:fontRef>
        </p:style>
        <p:txBody>
          <a:bodyPr lIns="91357" tIns="45680" rIns="91357" bIns="45680" rtlCol="0" anchor="ctr"/>
          <a:lstStyle/>
          <a:p>
            <a:pPr algn="ctr" defTabSz="913575"/>
            <a:endParaRPr lang="ja-JP" altLang="en-US">
              <a:solidFill>
                <a:prstClr val="black"/>
              </a:solidFill>
            </a:endParaRPr>
          </a:p>
        </p:txBody>
      </p:sp>
      <p:grpSp>
        <p:nvGrpSpPr>
          <p:cNvPr id="26" name="グループ化 25"/>
          <p:cNvGrpSpPr/>
          <p:nvPr/>
        </p:nvGrpSpPr>
        <p:grpSpPr>
          <a:xfrm>
            <a:off x="322407" y="3755745"/>
            <a:ext cx="4379207" cy="1596858"/>
            <a:chOff x="948103" y="2846312"/>
            <a:chExt cx="8082295" cy="1231347"/>
          </a:xfrm>
        </p:grpSpPr>
        <p:sp>
          <p:nvSpPr>
            <p:cNvPr id="28" name="角丸四角形 27"/>
            <p:cNvSpPr/>
            <p:nvPr/>
          </p:nvSpPr>
          <p:spPr>
            <a:xfrm>
              <a:off x="948103" y="3335098"/>
              <a:ext cx="1529329" cy="300208"/>
            </a:xfrm>
            <a:prstGeom prst="roundRect">
              <a:avLst/>
            </a:prstGeom>
            <a:solidFill>
              <a:schemeClr val="accent1">
                <a:lumMod val="40000"/>
                <a:lumOff val="6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a:r>
                <a:rPr lang="ja-JP" altLang="en-US" sz="1100" dirty="0">
                  <a:solidFill>
                    <a:prstClr val="black"/>
                  </a:solidFill>
                </a:rPr>
                <a:t>通所介護</a:t>
              </a:r>
            </a:p>
          </p:txBody>
        </p:sp>
        <p:sp>
          <p:nvSpPr>
            <p:cNvPr id="29" name="角丸四角形 28"/>
            <p:cNvSpPr/>
            <p:nvPr/>
          </p:nvSpPr>
          <p:spPr>
            <a:xfrm>
              <a:off x="3675247" y="2846312"/>
              <a:ext cx="5322409" cy="348041"/>
            </a:xfrm>
            <a:prstGeom prst="roundRect">
              <a:avLst/>
            </a:prstGeom>
            <a:solidFill>
              <a:schemeClr val="accent1">
                <a:lumMod val="20000"/>
                <a:lumOff val="8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100" dirty="0">
                  <a:solidFill>
                    <a:prstClr val="black"/>
                  </a:solidFill>
                </a:rPr>
                <a:t>　既存の通所介護事業所による機能訓練等</a:t>
              </a:r>
              <a:endParaRPr lang="en-US" altLang="ja-JP" sz="1100" dirty="0">
                <a:solidFill>
                  <a:prstClr val="black"/>
                </a:solidFill>
              </a:endParaRPr>
            </a:p>
            <a:p>
              <a:pPr defTabSz="913575"/>
              <a:r>
                <a:rPr lang="ja-JP" altLang="en-US" sz="1100" dirty="0">
                  <a:solidFill>
                    <a:prstClr val="black"/>
                  </a:solidFill>
                </a:rPr>
                <a:t>　の通所介護</a:t>
              </a:r>
            </a:p>
          </p:txBody>
        </p:sp>
        <p:sp>
          <p:nvSpPr>
            <p:cNvPr id="30" name="角丸四角形 29"/>
            <p:cNvSpPr/>
            <p:nvPr/>
          </p:nvSpPr>
          <p:spPr>
            <a:xfrm>
              <a:off x="3685874" y="3199722"/>
              <a:ext cx="5328909" cy="245893"/>
            </a:xfrm>
            <a:prstGeom prst="roundRect">
              <a:avLst/>
            </a:prstGeom>
            <a:solidFill>
              <a:schemeClr val="accent1">
                <a:lumMod val="20000"/>
                <a:lumOff val="8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200" dirty="0">
                  <a:solidFill>
                    <a:prstClr val="black"/>
                  </a:solidFill>
                </a:rPr>
                <a:t>　ＮＰＯ、民間事業者等によるﾐﾆﾃﾞｲｻｰﾋﾞｽ</a:t>
              </a:r>
            </a:p>
          </p:txBody>
        </p:sp>
        <p:sp>
          <p:nvSpPr>
            <p:cNvPr id="31" name="角丸四角形 30"/>
            <p:cNvSpPr/>
            <p:nvPr/>
          </p:nvSpPr>
          <p:spPr>
            <a:xfrm>
              <a:off x="3675245" y="3445615"/>
              <a:ext cx="5355153" cy="288031"/>
            </a:xfrm>
            <a:prstGeom prst="roundRect">
              <a:avLst/>
            </a:prstGeom>
            <a:solidFill>
              <a:schemeClr val="accent1">
                <a:lumMod val="20000"/>
                <a:lumOff val="8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000" dirty="0">
                  <a:solidFill>
                    <a:prstClr val="black"/>
                  </a:solidFill>
                </a:rPr>
                <a:t>　ｺﾐｭﾆﾃｨｻﾛﾝ、住民主体の運動・交流の場</a:t>
              </a:r>
            </a:p>
          </p:txBody>
        </p:sp>
        <p:sp>
          <p:nvSpPr>
            <p:cNvPr id="32" name="角丸四角形 31"/>
            <p:cNvSpPr/>
            <p:nvPr/>
          </p:nvSpPr>
          <p:spPr>
            <a:xfrm>
              <a:off x="3685874" y="3733646"/>
              <a:ext cx="5328908" cy="344013"/>
            </a:xfrm>
            <a:prstGeom prst="roundRect">
              <a:avLst/>
            </a:prstGeom>
            <a:solidFill>
              <a:schemeClr val="accent1">
                <a:lumMod val="20000"/>
                <a:lumOff val="8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000" dirty="0">
                  <a:solidFill>
                    <a:prstClr val="black"/>
                  </a:solidFill>
                </a:rPr>
                <a:t>　リハビリ</a:t>
              </a:r>
              <a:r>
                <a:rPr lang="ja-JP" altLang="en-US" sz="1100" dirty="0">
                  <a:solidFill>
                    <a:prstClr val="black"/>
                  </a:solidFill>
                </a:rPr>
                <a:t>、栄養、口腔ケア等の専門職等関与</a:t>
              </a:r>
              <a:endParaRPr lang="en-US" altLang="ja-JP" sz="1100" dirty="0">
                <a:solidFill>
                  <a:prstClr val="black"/>
                </a:solidFill>
              </a:endParaRPr>
            </a:p>
            <a:p>
              <a:pPr defTabSz="913575"/>
              <a:r>
                <a:rPr lang="ja-JP" altLang="en-US" sz="1100" dirty="0">
                  <a:solidFill>
                    <a:prstClr val="black"/>
                  </a:solidFill>
                </a:rPr>
                <a:t>　する教室</a:t>
              </a:r>
            </a:p>
          </p:txBody>
        </p:sp>
        <p:sp>
          <p:nvSpPr>
            <p:cNvPr id="33" name="右矢印 32"/>
            <p:cNvSpPr/>
            <p:nvPr/>
          </p:nvSpPr>
          <p:spPr>
            <a:xfrm>
              <a:off x="2677376" y="3263090"/>
              <a:ext cx="792089" cy="398857"/>
            </a:xfrm>
            <a:prstGeom prst="rightArrow">
              <a:avLst/>
            </a:prstGeom>
            <a:solidFill>
              <a:schemeClr val="accent1">
                <a:lumMod val="40000"/>
                <a:lumOff val="6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75"/>
              <a:endParaRPr lang="ja-JP" altLang="en-US" sz="1000" dirty="0">
                <a:solidFill>
                  <a:prstClr val="black"/>
                </a:solidFill>
              </a:endParaRPr>
            </a:p>
          </p:txBody>
        </p:sp>
      </p:grpSp>
      <p:sp>
        <p:nvSpPr>
          <p:cNvPr id="79" name="角丸四角形 78"/>
          <p:cNvSpPr/>
          <p:nvPr/>
        </p:nvSpPr>
        <p:spPr>
          <a:xfrm>
            <a:off x="180004" y="5661390"/>
            <a:ext cx="1892723" cy="242649"/>
          </a:xfrm>
          <a:prstGeom prst="roundRect">
            <a:avLst/>
          </a:prstGeom>
          <a:ln/>
        </p:spPr>
        <p:style>
          <a:lnRef idx="0">
            <a:schemeClr val="accent6"/>
          </a:lnRef>
          <a:fillRef idx="3">
            <a:schemeClr val="accent6"/>
          </a:fillRef>
          <a:effectRef idx="3">
            <a:schemeClr val="accent6"/>
          </a:effectRef>
          <a:fontRef idx="minor">
            <a:schemeClr val="lt1"/>
          </a:fontRef>
        </p:style>
        <p:txBody>
          <a:bodyPr lIns="91357" tIns="45680" rIns="91357" bIns="45680" rtlCol="0" anchor="ctr"/>
          <a:lstStyle/>
          <a:p>
            <a:pPr algn="ctr" defTabSz="913575"/>
            <a:r>
              <a:rPr lang="ja-JP" altLang="en-US" sz="1100" dirty="0">
                <a:solidFill>
                  <a:prstClr val="black"/>
                </a:solidFill>
              </a:rPr>
              <a:t>介護予防・生活支援の充実</a:t>
            </a:r>
          </a:p>
        </p:txBody>
      </p:sp>
      <p:sp>
        <p:nvSpPr>
          <p:cNvPr id="6" name="右矢印 5"/>
          <p:cNvSpPr/>
          <p:nvPr/>
        </p:nvSpPr>
        <p:spPr>
          <a:xfrm>
            <a:off x="4670235" y="3079339"/>
            <a:ext cx="570525" cy="229984"/>
          </a:xfrm>
          <a:prstGeom prst="rightArrow">
            <a:avLst/>
          </a:prstGeom>
          <a:solidFill>
            <a:schemeClr val="tx2">
              <a:lumMod val="40000"/>
              <a:lumOff val="60000"/>
            </a:schemeClr>
          </a:solidFill>
          <a:ln>
            <a:noFill/>
          </a:ln>
        </p:spPr>
        <p:style>
          <a:lnRef idx="1">
            <a:schemeClr val="accent2"/>
          </a:lnRef>
          <a:fillRef idx="2">
            <a:schemeClr val="accent2"/>
          </a:fillRef>
          <a:effectRef idx="1">
            <a:schemeClr val="accent2"/>
          </a:effectRef>
          <a:fontRef idx="minor">
            <a:schemeClr val="dk1"/>
          </a:fontRef>
        </p:style>
        <p:txBody>
          <a:bodyPr lIns="91357" tIns="45680" rIns="91357" bIns="45680" rtlCol="0" anchor="ctr"/>
          <a:lstStyle/>
          <a:p>
            <a:pPr algn="ctr" defTabSz="913575"/>
            <a:endParaRPr lang="ja-JP" altLang="en-US">
              <a:solidFill>
                <a:prstClr val="black"/>
              </a:solidFill>
            </a:endParaRPr>
          </a:p>
        </p:txBody>
      </p:sp>
      <p:sp>
        <p:nvSpPr>
          <p:cNvPr id="48" name="十字形 47"/>
          <p:cNvSpPr/>
          <p:nvPr/>
        </p:nvSpPr>
        <p:spPr>
          <a:xfrm>
            <a:off x="2471374" y="5523838"/>
            <a:ext cx="246335" cy="274830"/>
          </a:xfrm>
          <a:prstGeom prst="plus">
            <a:avLst>
              <a:gd name="adj" fmla="val 31544"/>
            </a:avLst>
          </a:prstGeom>
        </p:spPr>
        <p:style>
          <a:lnRef idx="1">
            <a:schemeClr val="accent1"/>
          </a:lnRef>
          <a:fillRef idx="2">
            <a:schemeClr val="accent1"/>
          </a:fillRef>
          <a:effectRef idx="1">
            <a:schemeClr val="accent1"/>
          </a:effectRef>
          <a:fontRef idx="minor">
            <a:schemeClr val="dk1"/>
          </a:fontRef>
        </p:style>
        <p:txBody>
          <a:bodyPr lIns="91357" tIns="45680" rIns="91357" bIns="45680" rtlCol="0" anchor="ctr"/>
          <a:lstStyle/>
          <a:p>
            <a:pPr algn="ctr" defTabSz="913575"/>
            <a:endParaRPr lang="ja-JP" altLang="en-US">
              <a:solidFill>
                <a:prstClr val="black"/>
              </a:solidFill>
            </a:endParaRPr>
          </a:p>
        </p:txBody>
      </p:sp>
      <p:sp>
        <p:nvSpPr>
          <p:cNvPr id="4" name="正方形/長方形 3"/>
          <p:cNvSpPr/>
          <p:nvPr/>
        </p:nvSpPr>
        <p:spPr bwMode="auto">
          <a:xfrm>
            <a:off x="1" y="0"/>
            <a:ext cx="1473960" cy="508220"/>
          </a:xfrm>
          <a:prstGeom prst="rect">
            <a:avLst/>
          </a:prstGeom>
          <a:ln>
            <a:headEnd/>
            <a:tailEnd/>
          </a:ln>
        </p:spPr>
        <p:style>
          <a:lnRef idx="2">
            <a:schemeClr val="dk1"/>
          </a:lnRef>
          <a:fillRef idx="1">
            <a:schemeClr val="lt1"/>
          </a:fillRef>
          <a:effectRef idx="0">
            <a:schemeClr val="dk1"/>
          </a:effectRef>
          <a:fontRef idx="minor">
            <a:schemeClr val="dk1"/>
          </a:fontRef>
        </p:style>
        <p:txBody>
          <a:bodyPr lIns="72000" rIns="72000" rtlCol="0" anchor="ctr"/>
          <a:lstStyle/>
          <a:p>
            <a:pPr algn="ctr"/>
            <a:r>
              <a:rPr lang="ja-JP" altLang="en-US" sz="1400" spc="-150" dirty="0">
                <a:solidFill>
                  <a:schemeClr val="tx1"/>
                </a:solidFill>
              </a:rPr>
              <a:t>第１　総合</a:t>
            </a:r>
            <a:r>
              <a:rPr lang="ja-JP" altLang="en-US" sz="1400" spc="-150" dirty="0" smtClean="0">
                <a:solidFill>
                  <a:schemeClr val="tx1"/>
                </a:solidFill>
              </a:rPr>
              <a:t>事業</a:t>
            </a:r>
            <a:r>
              <a:rPr lang="ja-JP" altLang="en-US" sz="1400" spc="-150" dirty="0"/>
              <a:t>に関する</a:t>
            </a:r>
            <a:r>
              <a:rPr lang="ja-JP" altLang="en-US" sz="1400" spc="-150" dirty="0" smtClean="0">
                <a:solidFill>
                  <a:schemeClr val="tx1"/>
                </a:solidFill>
              </a:rPr>
              <a:t>総則的</a:t>
            </a:r>
            <a:r>
              <a:rPr lang="ja-JP" altLang="en-US" sz="1400" spc="-150" dirty="0">
                <a:solidFill>
                  <a:schemeClr val="tx1"/>
                </a:solidFill>
              </a:rPr>
              <a:t>な</a:t>
            </a:r>
            <a:r>
              <a:rPr lang="ja-JP" altLang="en-US" sz="1400" spc="-150" dirty="0" smtClean="0">
                <a:solidFill>
                  <a:schemeClr val="tx1"/>
                </a:solidFill>
              </a:rPr>
              <a:t>事項</a:t>
            </a:r>
            <a:endParaRPr kumimoji="1" lang="ja-JP" altLang="en-US" sz="1400" spc="-150" dirty="0">
              <a:latin typeface="HG丸ｺﾞｼｯｸM-PRO" pitchFamily="50" charset="-128"/>
              <a:ea typeface="HG丸ｺﾞｼｯｸM-PRO" pitchFamily="50" charset="-128"/>
            </a:endParaRPr>
          </a:p>
        </p:txBody>
      </p:sp>
      <p:sp>
        <p:nvSpPr>
          <p:cNvPr id="49" name="スライド番号プレースホルダー 3"/>
          <p:cNvSpPr>
            <a:spLocks noGrp="1"/>
          </p:cNvSpPr>
          <p:nvPr>
            <p:ph type="sldNum" sz="quarter" idx="12"/>
          </p:nvPr>
        </p:nvSpPr>
        <p:spPr>
          <a:xfrm>
            <a:off x="7653483" y="6550468"/>
            <a:ext cx="2311400" cy="365125"/>
          </a:xfrm>
        </p:spPr>
        <p:txBody>
          <a:body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4</a:t>
            </a:fld>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50" name="正方形/長方形 49"/>
          <p:cNvSpPr/>
          <p:nvPr/>
        </p:nvSpPr>
        <p:spPr>
          <a:xfrm rot="5400000">
            <a:off x="15806" y="6628710"/>
            <a:ext cx="2880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ＭＳ ゴシック" panose="020B0609070205080204" pitchFamily="49" charset="-128"/>
                <a:ea typeface="ＭＳ ゴシック" panose="020B0609070205080204" pitchFamily="49" charset="-128"/>
              </a:rPr>
              <a:t>9</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320377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a:xfrm>
            <a:off x="75778" y="402556"/>
            <a:ext cx="9788657" cy="6374084"/>
          </a:xfrm>
          <a:prstGeom prst="roundRect">
            <a:avLst>
              <a:gd name="adj" fmla="val 0"/>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smtClean="0">
              <a:solidFill>
                <a:schemeClr val="tx1"/>
              </a:solidFill>
            </a:endParaRPr>
          </a:p>
        </p:txBody>
      </p:sp>
      <p:sp>
        <p:nvSpPr>
          <p:cNvPr id="10" name="角丸四角形 9"/>
          <p:cNvSpPr/>
          <p:nvPr/>
        </p:nvSpPr>
        <p:spPr>
          <a:xfrm>
            <a:off x="5346217" y="922384"/>
            <a:ext cx="4427974" cy="5652000"/>
          </a:xfrm>
          <a:prstGeom prst="roundRect">
            <a:avLst>
              <a:gd name="adj" fmla="val 3171"/>
            </a:avLst>
          </a:prstGeom>
          <a:ln/>
        </p:spPr>
        <p:style>
          <a:lnRef idx="2">
            <a:schemeClr val="accent1"/>
          </a:lnRef>
          <a:fillRef idx="1">
            <a:schemeClr val="lt1"/>
          </a:fillRef>
          <a:effectRef idx="0">
            <a:schemeClr val="accent1"/>
          </a:effectRef>
          <a:fontRef idx="minor">
            <a:schemeClr val="dk1"/>
          </a:fontRef>
        </p:style>
        <p:txBody>
          <a:bodyPr rtlCol="0" anchor="t"/>
          <a:lstStyle/>
          <a:p>
            <a:pPr marL="82550" lvl="0" indent="0">
              <a:spcBef>
                <a:spcPts val="0"/>
              </a:spcBef>
              <a:buNone/>
            </a:pPr>
            <a:endParaRPr lang="en-US" altLang="ja-JP" sz="2000" dirty="0">
              <a:solidFill>
                <a:prstClr val="black"/>
              </a:solidFill>
            </a:endParaRPr>
          </a:p>
          <a:p>
            <a:pPr marL="266700" lvl="0" indent="-184150">
              <a:spcBef>
                <a:spcPts val="0"/>
              </a:spcBef>
              <a:buNone/>
            </a:pPr>
            <a:r>
              <a:rPr lang="ja-JP" altLang="ja-JP" sz="1600" dirty="0"/>
              <a:t>○　</a:t>
            </a:r>
            <a:r>
              <a:rPr lang="ja-JP" altLang="en-US" sz="1600" dirty="0"/>
              <a:t>対象者は、</a:t>
            </a:r>
            <a:r>
              <a:rPr lang="ja-JP" altLang="ja-JP" sz="1600" dirty="0"/>
              <a:t>第１号被保険者の全ての者及びその支援のための活動に関わる者</a:t>
            </a:r>
            <a:r>
              <a:rPr lang="ja-JP" altLang="en-US" sz="1600" dirty="0"/>
              <a:t>。</a:t>
            </a:r>
            <a:endParaRPr lang="en-US" altLang="ja-JP" sz="1600" dirty="0">
              <a:solidFill>
                <a:prstClr val="black"/>
              </a:solidFill>
            </a:endParaRPr>
          </a:p>
          <a:p>
            <a:pPr algn="ctr"/>
            <a:endParaRPr kumimoji="1" lang="ja-JP" altLang="en-US" dirty="0" smtClean="0">
              <a:solidFill>
                <a:schemeClr val="tx1"/>
              </a:solidFill>
            </a:endParaRPr>
          </a:p>
        </p:txBody>
      </p:sp>
      <p:sp>
        <p:nvSpPr>
          <p:cNvPr id="9" name="角丸四角形 8"/>
          <p:cNvSpPr/>
          <p:nvPr/>
        </p:nvSpPr>
        <p:spPr>
          <a:xfrm>
            <a:off x="172762" y="911201"/>
            <a:ext cx="5112568" cy="5683417"/>
          </a:xfrm>
          <a:prstGeom prst="roundRect">
            <a:avLst>
              <a:gd name="adj" fmla="val 4423"/>
            </a:avLst>
          </a:prstGeom>
          <a:ln/>
        </p:spPr>
        <p:style>
          <a:lnRef idx="2">
            <a:schemeClr val="accent1"/>
          </a:lnRef>
          <a:fillRef idx="1">
            <a:schemeClr val="lt1"/>
          </a:fillRef>
          <a:effectRef idx="0">
            <a:schemeClr val="accent1"/>
          </a:effectRef>
          <a:fontRef idx="minor">
            <a:schemeClr val="dk1"/>
          </a:fontRef>
        </p:style>
        <p:txBody>
          <a:bodyPr rtlCol="0" anchor="ctr"/>
          <a:lstStyle/>
          <a:p>
            <a:pPr marL="179388" lvl="0" indent="-179388"/>
            <a:endParaRPr lang="en-US" altLang="ja-JP" sz="1600" dirty="0" smtClean="0">
              <a:solidFill>
                <a:prstClr val="black"/>
              </a:solidFill>
            </a:endParaRPr>
          </a:p>
          <a:p>
            <a:pPr marL="179388" lvl="0" indent="-179388"/>
            <a:r>
              <a:rPr lang="ja-JP" altLang="ja-JP" sz="1600" dirty="0" smtClean="0">
                <a:solidFill>
                  <a:prstClr val="black"/>
                </a:solidFill>
              </a:rPr>
              <a:t>○</a:t>
            </a:r>
            <a:r>
              <a:rPr lang="ja-JP" altLang="en-US" sz="1600" dirty="0" smtClean="0">
                <a:solidFill>
                  <a:prstClr val="black"/>
                </a:solidFill>
              </a:rPr>
              <a:t>　</a:t>
            </a:r>
            <a:r>
              <a:rPr lang="ja-JP" altLang="ja-JP" sz="1600" dirty="0" smtClean="0">
                <a:solidFill>
                  <a:prstClr val="black"/>
                </a:solidFill>
              </a:rPr>
              <a:t>対象者</a:t>
            </a:r>
            <a:r>
              <a:rPr lang="ja-JP" altLang="ja-JP" sz="1600" dirty="0">
                <a:solidFill>
                  <a:prstClr val="black"/>
                </a:solidFill>
              </a:rPr>
              <a:t>は、</a:t>
            </a:r>
            <a:r>
              <a:rPr lang="ja-JP" altLang="en-US" sz="1600" dirty="0">
                <a:solidFill>
                  <a:prstClr val="black"/>
                </a:solidFill>
              </a:rPr>
              <a:t>制度</a:t>
            </a:r>
            <a:r>
              <a:rPr lang="ja-JP" altLang="ja-JP" sz="1600" dirty="0">
                <a:solidFill>
                  <a:prstClr val="black"/>
                </a:solidFill>
              </a:rPr>
              <a:t>改正前の要支援者に相当する者</a:t>
            </a:r>
            <a:r>
              <a:rPr lang="ja-JP" altLang="en-US" sz="1600" dirty="0">
                <a:solidFill>
                  <a:prstClr val="black"/>
                </a:solidFill>
              </a:rPr>
              <a:t>。</a:t>
            </a:r>
            <a:endParaRPr lang="en-US" altLang="ja-JP" sz="1600" dirty="0">
              <a:solidFill>
                <a:prstClr val="black"/>
              </a:solidFill>
            </a:endParaRPr>
          </a:p>
          <a:p>
            <a:pPr marL="177800" lvl="0" indent="0">
              <a:buNone/>
            </a:pPr>
            <a:r>
              <a:rPr lang="ja-JP" altLang="en-US" sz="1600" dirty="0">
                <a:solidFill>
                  <a:prstClr val="black"/>
                </a:solidFill>
              </a:rPr>
              <a:t>①要支援認定を受けた者</a:t>
            </a:r>
            <a:endParaRPr lang="en-US" altLang="ja-JP" sz="1600" dirty="0">
              <a:solidFill>
                <a:prstClr val="black"/>
              </a:solidFill>
            </a:endParaRPr>
          </a:p>
          <a:p>
            <a:pPr marL="177800" lvl="0" indent="0">
              <a:buNone/>
            </a:pPr>
            <a:r>
              <a:rPr lang="ja-JP" altLang="en-US" sz="1600" dirty="0">
                <a:solidFill>
                  <a:prstClr val="black"/>
                </a:solidFill>
              </a:rPr>
              <a:t>②</a:t>
            </a:r>
            <a:r>
              <a:rPr lang="ja-JP" altLang="ja-JP" sz="1600" dirty="0">
                <a:solidFill>
                  <a:prstClr val="black"/>
                </a:solidFill>
              </a:rPr>
              <a:t>基本</a:t>
            </a:r>
            <a:r>
              <a:rPr lang="ja-JP" altLang="ja-JP" sz="1600" dirty="0" smtClean="0">
                <a:solidFill>
                  <a:prstClr val="black"/>
                </a:solidFill>
              </a:rPr>
              <a:t>チェックリスト</a:t>
            </a:r>
            <a:r>
              <a:rPr lang="ja-JP" altLang="en-US" sz="1600" dirty="0" smtClean="0">
                <a:solidFill>
                  <a:prstClr val="black"/>
                </a:solidFill>
              </a:rPr>
              <a:t>該当者（事業対象者）</a:t>
            </a:r>
            <a:endParaRPr lang="en-US" altLang="ja-JP" sz="1600" dirty="0" smtClean="0">
              <a:solidFill>
                <a:prstClr val="black"/>
              </a:solidFill>
            </a:endParaRPr>
          </a:p>
          <a:p>
            <a:pPr marL="177800" lvl="0" indent="0">
              <a:buNone/>
            </a:pPr>
            <a:endParaRPr lang="en-US" altLang="ja-JP" sz="1600" dirty="0" smtClean="0">
              <a:solidFill>
                <a:prstClr val="black"/>
              </a:solidFill>
            </a:endParaRPr>
          </a:p>
          <a:p>
            <a:pPr marL="177800" lvl="0" indent="0">
              <a:buNone/>
            </a:pPr>
            <a:endParaRPr lang="en-US" altLang="ja-JP" sz="1100" dirty="0">
              <a:solidFill>
                <a:prstClr val="black"/>
              </a:solidFill>
            </a:endParaRPr>
          </a:p>
          <a:p>
            <a:pPr marL="177800" lvl="0" indent="0">
              <a:buNone/>
            </a:pPr>
            <a:endParaRPr lang="en-US" altLang="ja-JP" sz="1200" dirty="0">
              <a:solidFill>
                <a:prstClr val="black"/>
              </a:solidFill>
            </a:endParaRPr>
          </a:p>
          <a:p>
            <a:pPr marL="177800" lvl="0" indent="0">
              <a:buNone/>
            </a:pPr>
            <a:endParaRPr lang="en-US" altLang="ja-JP" sz="1600" dirty="0" smtClean="0">
              <a:solidFill>
                <a:prstClr val="black"/>
              </a:solidFill>
            </a:endParaRPr>
          </a:p>
          <a:p>
            <a:pPr marL="177800" lvl="0" indent="0">
              <a:buNone/>
            </a:pPr>
            <a:endParaRPr lang="en-US" altLang="ja-JP" sz="1600" dirty="0">
              <a:solidFill>
                <a:prstClr val="black"/>
              </a:solidFill>
            </a:endParaRPr>
          </a:p>
          <a:p>
            <a:pPr marL="177800" lvl="0" indent="0">
              <a:buNone/>
            </a:pPr>
            <a:endParaRPr lang="en-US" altLang="ja-JP" sz="1600" dirty="0" smtClean="0">
              <a:solidFill>
                <a:prstClr val="black"/>
              </a:solidFill>
            </a:endParaRPr>
          </a:p>
          <a:p>
            <a:pPr marL="177800" lvl="0" indent="0">
              <a:buNone/>
            </a:pPr>
            <a:endParaRPr lang="en-US" altLang="ja-JP" sz="1600" dirty="0">
              <a:solidFill>
                <a:prstClr val="black"/>
              </a:solidFill>
            </a:endParaRPr>
          </a:p>
          <a:p>
            <a:pPr marL="177800" lvl="0" indent="0">
              <a:buNone/>
            </a:pPr>
            <a:endParaRPr lang="en-US" altLang="ja-JP" sz="1600" dirty="0">
              <a:solidFill>
                <a:prstClr val="black"/>
              </a:solidFill>
            </a:endParaRPr>
          </a:p>
          <a:p>
            <a:pPr marL="177800" lvl="0" indent="0">
              <a:buNone/>
            </a:pPr>
            <a:endParaRPr lang="en-US" altLang="ja-JP" sz="1600" dirty="0">
              <a:solidFill>
                <a:prstClr val="black"/>
              </a:solidFill>
            </a:endParaRPr>
          </a:p>
          <a:p>
            <a:pPr marL="177800" lvl="0" indent="0">
              <a:buNone/>
            </a:pPr>
            <a:endParaRPr lang="en-US" altLang="ja-JP" sz="1600" dirty="0">
              <a:solidFill>
                <a:prstClr val="black"/>
              </a:solidFill>
            </a:endParaRPr>
          </a:p>
          <a:p>
            <a:pPr marL="177800" lvl="0" indent="0">
              <a:buNone/>
            </a:pPr>
            <a:endParaRPr lang="en-US" altLang="ja-JP" sz="1600" dirty="0">
              <a:solidFill>
                <a:prstClr val="black"/>
              </a:solidFill>
            </a:endParaRPr>
          </a:p>
          <a:p>
            <a:pPr marL="177800" lvl="0" indent="0">
              <a:buNone/>
            </a:pPr>
            <a:endParaRPr lang="en-US" altLang="ja-JP" sz="1600" dirty="0">
              <a:solidFill>
                <a:prstClr val="black"/>
              </a:solidFill>
            </a:endParaRPr>
          </a:p>
          <a:p>
            <a:pPr marL="177800" lvl="0" indent="0">
              <a:buNone/>
            </a:pPr>
            <a:endParaRPr lang="en-US" altLang="ja-JP" sz="1600" dirty="0">
              <a:solidFill>
                <a:prstClr val="black"/>
              </a:solidFill>
            </a:endParaRPr>
          </a:p>
          <a:p>
            <a:pPr marL="177800" lvl="0" indent="0">
              <a:buNone/>
            </a:pPr>
            <a:endParaRPr lang="en-US" altLang="ja-JP" sz="1600" dirty="0">
              <a:solidFill>
                <a:prstClr val="black"/>
              </a:solidFill>
            </a:endParaRPr>
          </a:p>
          <a:p>
            <a:pPr marL="355600" lvl="0" indent="-177800">
              <a:buNone/>
            </a:pPr>
            <a:endParaRPr lang="en-US" altLang="ja-JP" sz="1200" dirty="0">
              <a:solidFill>
                <a:prstClr val="black"/>
              </a:solidFill>
            </a:endParaRPr>
          </a:p>
          <a:p>
            <a:pPr marL="355600" lvl="0" indent="-177800">
              <a:buNone/>
            </a:pPr>
            <a:r>
              <a:rPr lang="en-US" altLang="ja-JP" sz="1200" dirty="0" smtClean="0">
                <a:solidFill>
                  <a:prstClr val="black"/>
                </a:solidFill>
              </a:rPr>
              <a:t>※</a:t>
            </a:r>
            <a:r>
              <a:rPr lang="ja-JP" altLang="en-US" sz="1200" dirty="0" smtClean="0">
                <a:solidFill>
                  <a:prstClr val="black"/>
                </a:solidFill>
              </a:rPr>
              <a:t>　事業対象者は、要支援者に相当する状態等の者を想定。</a:t>
            </a:r>
            <a:endParaRPr lang="en-US" altLang="ja-JP" sz="1200" dirty="0">
              <a:solidFill>
                <a:prstClr val="black"/>
              </a:solidFill>
            </a:endParaRPr>
          </a:p>
          <a:p>
            <a:pPr marL="355600" lvl="0" indent="-177800">
              <a:buNone/>
            </a:pPr>
            <a:r>
              <a:rPr lang="ja-JP" altLang="ja-JP" sz="1200" dirty="0">
                <a:solidFill>
                  <a:prstClr val="black"/>
                </a:solidFill>
              </a:rPr>
              <a:t>※　基本チェックリスト</a:t>
            </a:r>
            <a:r>
              <a:rPr lang="ja-JP" altLang="en-US" sz="1200" dirty="0">
                <a:solidFill>
                  <a:prstClr val="black"/>
                </a:solidFill>
              </a:rPr>
              <a:t>は</a:t>
            </a:r>
            <a:r>
              <a:rPr lang="ja-JP" altLang="ja-JP" sz="1200" dirty="0">
                <a:solidFill>
                  <a:prstClr val="black"/>
                </a:solidFill>
              </a:rPr>
              <a:t>、支援が必要だと市町村や地域包括支援センターに相談に来た者に対して、簡便にサービスにつなぐため</a:t>
            </a:r>
            <a:r>
              <a:rPr lang="ja-JP" altLang="en-US" sz="1200" dirty="0">
                <a:solidFill>
                  <a:prstClr val="black"/>
                </a:solidFill>
              </a:rPr>
              <a:t>のもの。</a:t>
            </a:r>
            <a:endParaRPr lang="ja-JP" altLang="ja-JP" sz="1200" dirty="0">
              <a:solidFill>
                <a:prstClr val="black"/>
              </a:solidFill>
            </a:endParaRPr>
          </a:p>
          <a:p>
            <a:pPr marL="355600" lvl="0" indent="-177800">
              <a:buNone/>
            </a:pPr>
            <a:r>
              <a:rPr lang="en-US" altLang="ja-JP" sz="1200" dirty="0">
                <a:solidFill>
                  <a:prstClr val="black"/>
                </a:solidFill>
              </a:rPr>
              <a:t>※</a:t>
            </a:r>
            <a:r>
              <a:rPr lang="ja-JP" altLang="ja-JP" sz="1200" dirty="0">
                <a:solidFill>
                  <a:prstClr val="black"/>
                </a:solidFill>
              </a:rPr>
              <a:t>　予防給付に残る介護予防訪問看護、介護予防福祉用具貸与</a:t>
            </a:r>
            <a:r>
              <a:rPr lang="ja-JP" altLang="ja-JP" sz="1200" dirty="0" smtClean="0">
                <a:solidFill>
                  <a:prstClr val="black"/>
                </a:solidFill>
              </a:rPr>
              <a:t>等を</a:t>
            </a:r>
            <a:r>
              <a:rPr lang="ja-JP" altLang="ja-JP" sz="1200" dirty="0">
                <a:solidFill>
                  <a:prstClr val="black"/>
                </a:solidFill>
              </a:rPr>
              <a:t>利用する場合は、要支援認定を受ける必要がある</a:t>
            </a:r>
            <a:r>
              <a:rPr lang="ja-JP" altLang="ja-JP" sz="1200" dirty="0" smtClean="0">
                <a:solidFill>
                  <a:prstClr val="black"/>
                </a:solidFill>
              </a:rPr>
              <a:t>。</a:t>
            </a:r>
            <a:endParaRPr lang="ja-JP" altLang="en-US" sz="5400" dirty="0"/>
          </a:p>
        </p:txBody>
      </p:sp>
      <p:sp>
        <p:nvSpPr>
          <p:cNvPr id="3" name="コンテンツ プレースホルダー 2"/>
          <p:cNvSpPr>
            <a:spLocks noGrp="1"/>
          </p:cNvSpPr>
          <p:nvPr>
            <p:ph idx="1"/>
          </p:nvPr>
        </p:nvSpPr>
        <p:spPr>
          <a:xfrm>
            <a:off x="200479" y="235481"/>
            <a:ext cx="4824536" cy="419720"/>
          </a:xfrm>
        </p:spPr>
        <p:txBody>
          <a:bodyPr>
            <a:normAutofit/>
          </a:bodyPr>
          <a:lstStyle/>
          <a:p>
            <a:pPr marL="0" lvl="0" indent="0">
              <a:spcBef>
                <a:spcPts val="0"/>
              </a:spcBef>
              <a:buNone/>
            </a:pPr>
            <a:endParaRPr lang="en-US" altLang="ja-JP" sz="1700" dirty="0" smtClean="0">
              <a:solidFill>
                <a:prstClr val="black"/>
              </a:solidFill>
            </a:endParaRPr>
          </a:p>
          <a:p>
            <a:pPr marL="177800" lvl="0" indent="0">
              <a:buNone/>
            </a:pPr>
            <a:endParaRPr lang="en-US" altLang="ja-JP" sz="1600" dirty="0" smtClean="0">
              <a:solidFill>
                <a:prstClr val="black"/>
              </a:solidFill>
            </a:endParaRPr>
          </a:p>
        </p:txBody>
      </p:sp>
      <p:graphicFrame>
        <p:nvGraphicFramePr>
          <p:cNvPr id="6" name="表 5"/>
          <p:cNvGraphicFramePr>
            <a:graphicFrameLocks noGrp="1"/>
          </p:cNvGraphicFramePr>
          <p:nvPr>
            <p:extLst>
              <p:ext uri="{D42A27DB-BD31-4B8C-83A1-F6EECF244321}">
                <p14:modId xmlns:p14="http://schemas.microsoft.com/office/powerpoint/2010/main" val="812247806"/>
              </p:ext>
            </p:extLst>
          </p:nvPr>
        </p:nvGraphicFramePr>
        <p:xfrm>
          <a:off x="435817" y="2257171"/>
          <a:ext cx="4552132" cy="2773910"/>
        </p:xfrm>
        <a:graphic>
          <a:graphicData uri="http://schemas.openxmlformats.org/drawingml/2006/table">
            <a:tbl>
              <a:tblPr firstRow="1" firstCol="1" bandRow="1">
                <a:tableStyleId>{5C22544A-7EE6-4342-B048-85BDC9FD1C3A}</a:tableStyleId>
              </a:tblPr>
              <a:tblGrid>
                <a:gridCol w="1185193"/>
                <a:gridCol w="3366939"/>
              </a:tblGrid>
              <a:tr h="304739">
                <a:tc>
                  <a:txBody>
                    <a:bodyPr/>
                    <a:lstStyle/>
                    <a:p>
                      <a:pPr marL="165100" indent="-165100" algn="ctr">
                        <a:spcAft>
                          <a:spcPts val="0"/>
                        </a:spcAft>
                      </a:pPr>
                      <a:r>
                        <a:rPr lang="ja-JP" sz="1300" kern="100" dirty="0">
                          <a:effectLst/>
                        </a:rPr>
                        <a:t>事業</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ja-JP" sz="1300" kern="100" dirty="0">
                          <a:effectLst/>
                        </a:rPr>
                        <a:t>内容</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0734">
                <a:tc>
                  <a:txBody>
                    <a:bodyPr/>
                    <a:lstStyle/>
                    <a:p>
                      <a:pPr algn="just">
                        <a:spcAft>
                          <a:spcPts val="0"/>
                        </a:spcAft>
                      </a:pPr>
                      <a:r>
                        <a:rPr lang="ja-JP" sz="1300" kern="100" dirty="0">
                          <a:effectLst/>
                        </a:rPr>
                        <a:t>訪問型</a:t>
                      </a:r>
                      <a:r>
                        <a:rPr lang="ja-JP" sz="1300" kern="100" dirty="0" smtClean="0">
                          <a:effectLst/>
                        </a:rPr>
                        <a:t>サービス</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dirty="0">
                          <a:effectLst/>
                        </a:rPr>
                        <a:t>要支援者</a:t>
                      </a:r>
                      <a:r>
                        <a:rPr lang="ja-JP" sz="1300" kern="100" dirty="0" smtClean="0">
                          <a:effectLst/>
                        </a:rPr>
                        <a:t>等</a:t>
                      </a:r>
                      <a:r>
                        <a:rPr lang="ja-JP" altLang="en-US" sz="1300" kern="100" dirty="0" smtClean="0">
                          <a:effectLst/>
                        </a:rPr>
                        <a:t>に対し</a:t>
                      </a:r>
                      <a:r>
                        <a:rPr lang="ja-JP" sz="1300" kern="100" dirty="0" smtClean="0">
                          <a:effectLst/>
                        </a:rPr>
                        <a:t>、</a:t>
                      </a:r>
                      <a:r>
                        <a:rPr lang="ja-JP" sz="1300" kern="100" dirty="0">
                          <a:effectLst/>
                        </a:rPr>
                        <a:t>掃除、洗濯等の日常生活上の支援を提供</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9479">
                <a:tc>
                  <a:txBody>
                    <a:bodyPr/>
                    <a:lstStyle/>
                    <a:p>
                      <a:pPr algn="just">
                        <a:spcAft>
                          <a:spcPts val="0"/>
                        </a:spcAft>
                      </a:pPr>
                      <a:r>
                        <a:rPr lang="ja-JP" sz="1300" kern="100" dirty="0">
                          <a:effectLst/>
                        </a:rPr>
                        <a:t>通所型</a:t>
                      </a:r>
                      <a:r>
                        <a:rPr lang="ja-JP" sz="1300" kern="100" dirty="0" smtClean="0">
                          <a:effectLst/>
                        </a:rPr>
                        <a:t>サービス</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dirty="0">
                          <a:effectLst/>
                        </a:rPr>
                        <a:t>要支援者等に対し</a:t>
                      </a:r>
                      <a:r>
                        <a:rPr lang="ja-JP" sz="1300" kern="100" dirty="0" smtClean="0">
                          <a:effectLst/>
                        </a:rPr>
                        <a:t>、機能</a:t>
                      </a:r>
                      <a:r>
                        <a:rPr lang="ja-JP" sz="1300" kern="100" dirty="0">
                          <a:effectLst/>
                        </a:rPr>
                        <a:t>訓練や集いの場など日常生活上の支援を提供</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9479">
                <a:tc>
                  <a:txBody>
                    <a:bodyPr/>
                    <a:lstStyle/>
                    <a:p>
                      <a:pPr algn="just">
                        <a:spcAft>
                          <a:spcPts val="0"/>
                        </a:spcAft>
                      </a:pPr>
                      <a:r>
                        <a:rPr lang="ja-JP" sz="1300" kern="100" dirty="0">
                          <a:effectLst/>
                        </a:rPr>
                        <a:t>その他の生活支援</a:t>
                      </a:r>
                      <a:r>
                        <a:rPr lang="ja-JP" sz="1300" kern="100" dirty="0" smtClean="0">
                          <a:effectLst/>
                        </a:rPr>
                        <a:t>サービス</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dirty="0">
                          <a:effectLst/>
                        </a:rPr>
                        <a:t>要支援者等に対し、栄養改善を目的とした配食や一人暮らし高齢者等への見守りを提供</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9479">
                <a:tc>
                  <a:txBody>
                    <a:bodyPr/>
                    <a:lstStyle/>
                    <a:p>
                      <a:pPr algn="just">
                        <a:spcAft>
                          <a:spcPts val="0"/>
                        </a:spcAft>
                      </a:pPr>
                      <a:r>
                        <a:rPr lang="ja-JP" sz="1300" kern="100" dirty="0">
                          <a:effectLst/>
                        </a:rPr>
                        <a:t>介護予防</a:t>
                      </a:r>
                      <a:r>
                        <a:rPr lang="ja-JP" sz="1300" kern="100" dirty="0" smtClean="0">
                          <a:effectLst/>
                        </a:rPr>
                        <a:t>ケアマネジメント</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dirty="0">
                          <a:effectLst/>
                        </a:rPr>
                        <a:t>要支援者等に対し、総合事業によるサービス等が適切に提供できるようケアマネジメント</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998216749"/>
              </p:ext>
            </p:extLst>
          </p:nvPr>
        </p:nvGraphicFramePr>
        <p:xfrm>
          <a:off x="5562240" y="2063391"/>
          <a:ext cx="4032448" cy="3477584"/>
        </p:xfrm>
        <a:graphic>
          <a:graphicData uri="http://schemas.openxmlformats.org/drawingml/2006/table">
            <a:tbl>
              <a:tblPr firstRow="1" firstCol="1" bandRow="1">
                <a:tableStyleId>{5C22544A-7EE6-4342-B048-85BDC9FD1C3A}</a:tableStyleId>
              </a:tblPr>
              <a:tblGrid>
                <a:gridCol w="1343598"/>
                <a:gridCol w="2688850"/>
              </a:tblGrid>
              <a:tr h="210974">
                <a:tc>
                  <a:txBody>
                    <a:bodyPr/>
                    <a:lstStyle/>
                    <a:p>
                      <a:pPr algn="ctr">
                        <a:spcAft>
                          <a:spcPts val="0"/>
                        </a:spcAft>
                      </a:pPr>
                      <a:r>
                        <a:rPr lang="ja-JP" sz="1300" kern="100" spc="-50" baseline="0" dirty="0">
                          <a:effectLst/>
                        </a:rPr>
                        <a:t>事業</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ja-JP" sz="1300" kern="100" spc="-50" baseline="0" dirty="0">
                          <a:effectLst/>
                        </a:rPr>
                        <a:t>内容</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6702">
                <a:tc>
                  <a:txBody>
                    <a:bodyPr/>
                    <a:lstStyle/>
                    <a:p>
                      <a:pPr algn="just">
                        <a:spcAft>
                          <a:spcPts val="0"/>
                        </a:spcAft>
                      </a:pPr>
                      <a:r>
                        <a:rPr lang="ja-JP" sz="1300" kern="100" spc="-50" baseline="0" dirty="0" smtClean="0">
                          <a:effectLst/>
                        </a:rPr>
                        <a:t>介護予防把握</a:t>
                      </a:r>
                      <a:r>
                        <a:rPr lang="ja-JP" sz="1300" kern="100" spc="-50" baseline="0" dirty="0">
                          <a:effectLst/>
                        </a:rPr>
                        <a:t>事業</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0" spc="-50" baseline="0" dirty="0" smtClean="0">
                          <a:effectLst/>
                        </a:rPr>
                        <a:t>収集</a:t>
                      </a:r>
                      <a:r>
                        <a:rPr lang="ja-JP" sz="1300" kern="0" spc="-50" baseline="0" dirty="0">
                          <a:effectLst/>
                        </a:rPr>
                        <a:t>した情報等の活用により、閉じこもり等の何らかの支援を要する者を把握し、介護予防活動へつなげる</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3166">
                <a:tc>
                  <a:txBody>
                    <a:bodyPr/>
                    <a:lstStyle/>
                    <a:p>
                      <a:pPr algn="just">
                        <a:spcAft>
                          <a:spcPts val="0"/>
                        </a:spcAft>
                      </a:pPr>
                      <a:r>
                        <a:rPr lang="ja-JP" sz="1300" kern="100" spc="-50" baseline="0">
                          <a:effectLst/>
                        </a:rPr>
                        <a:t>介護予防普及啓発事業</a:t>
                      </a:r>
                      <a:endParaRPr lang="ja-JP" sz="1300" kern="100" spc="-50" baseline="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0" spc="-50" baseline="0" dirty="0">
                          <a:effectLst/>
                        </a:rPr>
                        <a:t>介護予防活動の普及・啓発を行う</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6406">
                <a:tc>
                  <a:txBody>
                    <a:bodyPr/>
                    <a:lstStyle/>
                    <a:p>
                      <a:pPr algn="just">
                        <a:spcAft>
                          <a:spcPts val="0"/>
                        </a:spcAft>
                      </a:pPr>
                      <a:r>
                        <a:rPr lang="ja-JP" sz="1300" kern="100" spc="-50" baseline="0" dirty="0">
                          <a:effectLst/>
                        </a:rPr>
                        <a:t>地域介護予防活動支援事業</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0" spc="-50" baseline="0" dirty="0" smtClean="0">
                          <a:effectLst/>
                        </a:rPr>
                        <a:t>住民</a:t>
                      </a:r>
                      <a:r>
                        <a:rPr lang="ja-JP" sz="1300" kern="0" spc="-50" baseline="0" dirty="0">
                          <a:effectLst/>
                        </a:rPr>
                        <a:t>主体の介護予防活動の育成・支援を行う</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6440">
                <a:tc>
                  <a:txBody>
                    <a:bodyPr/>
                    <a:lstStyle/>
                    <a:p>
                      <a:pPr algn="just">
                        <a:spcAft>
                          <a:spcPts val="0"/>
                        </a:spcAft>
                      </a:pPr>
                      <a:r>
                        <a:rPr lang="ja-JP" sz="1300" kern="100" spc="-50" baseline="0">
                          <a:effectLst/>
                        </a:rPr>
                        <a:t>一般介護予防事業評価事業</a:t>
                      </a:r>
                      <a:endParaRPr lang="ja-JP" sz="1300" kern="100" spc="-50" baseline="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spc="-50" baseline="0" dirty="0">
                          <a:effectLst/>
                        </a:rPr>
                        <a:t>介護保険事業計画に定める目標値の達成状況</a:t>
                      </a:r>
                      <a:r>
                        <a:rPr lang="ja-JP" sz="1300" kern="100" spc="-50" baseline="0" dirty="0" smtClean="0">
                          <a:effectLst/>
                        </a:rPr>
                        <a:t>等</a:t>
                      </a:r>
                      <a:r>
                        <a:rPr lang="ja-JP" altLang="en-US" sz="1300" kern="100" spc="-50" baseline="0" dirty="0" smtClean="0">
                          <a:effectLst/>
                        </a:rPr>
                        <a:t>を</a:t>
                      </a:r>
                      <a:r>
                        <a:rPr lang="ja-JP" sz="1300" kern="100" spc="-50" baseline="0" dirty="0" smtClean="0">
                          <a:effectLst/>
                        </a:rPr>
                        <a:t>検証</a:t>
                      </a:r>
                      <a:r>
                        <a:rPr lang="ja-JP" altLang="en-US" sz="1300" kern="100" spc="-50" baseline="0" dirty="0" smtClean="0">
                          <a:effectLst/>
                        </a:rPr>
                        <a:t>し</a:t>
                      </a:r>
                      <a:r>
                        <a:rPr lang="ja-JP" sz="1300" kern="100" spc="-50" baseline="0" dirty="0" smtClean="0">
                          <a:effectLst/>
                        </a:rPr>
                        <a:t>、</a:t>
                      </a:r>
                      <a:r>
                        <a:rPr lang="ja-JP" sz="1300" kern="100" spc="-50" baseline="0" dirty="0">
                          <a:effectLst/>
                        </a:rPr>
                        <a:t>一般介護予防事業</a:t>
                      </a:r>
                      <a:r>
                        <a:rPr lang="ja-JP" sz="1300" kern="100" spc="-50" baseline="0" dirty="0" smtClean="0">
                          <a:effectLst/>
                        </a:rPr>
                        <a:t>の評価</a:t>
                      </a:r>
                      <a:r>
                        <a:rPr lang="ja-JP" sz="1300" kern="100" spc="-50" baseline="0" dirty="0">
                          <a:effectLst/>
                        </a:rPr>
                        <a:t>を行う</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3896">
                <a:tc>
                  <a:txBody>
                    <a:bodyPr/>
                    <a:lstStyle/>
                    <a:p>
                      <a:pPr algn="just">
                        <a:spcAft>
                          <a:spcPts val="0"/>
                        </a:spcAft>
                      </a:pPr>
                      <a:r>
                        <a:rPr lang="ja-JP" sz="1300" kern="100" spc="-50" baseline="0" dirty="0">
                          <a:effectLst/>
                        </a:rPr>
                        <a:t>地域リハビリテーション活動支援事業</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0" spc="-50" baseline="0" dirty="0" smtClean="0">
                          <a:effectLst/>
                        </a:rPr>
                        <a:t>介護</a:t>
                      </a:r>
                      <a:r>
                        <a:rPr lang="ja-JP" sz="1300" kern="0" spc="-50" baseline="0" dirty="0">
                          <a:effectLst/>
                        </a:rPr>
                        <a:t>予防の取組を機能強化する</a:t>
                      </a:r>
                      <a:r>
                        <a:rPr lang="ja-JP" sz="1300" kern="0" spc="-50" baseline="0" dirty="0" smtClean="0">
                          <a:effectLst/>
                        </a:rPr>
                        <a:t>ため、</a:t>
                      </a:r>
                      <a:r>
                        <a:rPr lang="ja-JP" sz="1300" kern="0" spc="-50" baseline="0" dirty="0">
                          <a:effectLst/>
                        </a:rPr>
                        <a:t>通所、訪問、地域ケア</a:t>
                      </a:r>
                      <a:r>
                        <a:rPr lang="ja-JP" sz="1300" kern="0" spc="-50" baseline="0" dirty="0" smtClean="0">
                          <a:effectLst/>
                        </a:rPr>
                        <a:t>会議、住民</a:t>
                      </a:r>
                      <a:r>
                        <a:rPr lang="ja-JP" altLang="en-US" sz="1300" kern="0" spc="-50" baseline="0" dirty="0" smtClean="0">
                          <a:effectLst/>
                        </a:rPr>
                        <a:t>主体</a:t>
                      </a:r>
                      <a:r>
                        <a:rPr lang="ja-JP" sz="1300" kern="0" spc="-50" baseline="0" dirty="0" smtClean="0">
                          <a:effectLst/>
                        </a:rPr>
                        <a:t>の</a:t>
                      </a:r>
                      <a:r>
                        <a:rPr lang="ja-JP" sz="1300" kern="0" spc="-50" baseline="0" dirty="0">
                          <a:effectLst/>
                        </a:rPr>
                        <a:t>通いの場</a:t>
                      </a:r>
                      <a:r>
                        <a:rPr lang="ja-JP" sz="1300" kern="0" spc="-50" baseline="0" dirty="0" smtClean="0">
                          <a:effectLst/>
                        </a:rPr>
                        <a:t>等</a:t>
                      </a:r>
                      <a:r>
                        <a:rPr lang="ja-JP" altLang="en-US" sz="1300" kern="0" spc="-50" baseline="0" dirty="0" smtClean="0">
                          <a:effectLst/>
                        </a:rPr>
                        <a:t>への</a:t>
                      </a:r>
                      <a:r>
                        <a:rPr lang="ja-JP" sz="1300" kern="0" spc="-50" baseline="0" dirty="0" smtClean="0">
                          <a:effectLst/>
                        </a:rPr>
                        <a:t>リハビリ専門</a:t>
                      </a:r>
                      <a:r>
                        <a:rPr lang="ja-JP" sz="1300" kern="0" spc="-50" baseline="0" dirty="0">
                          <a:effectLst/>
                        </a:rPr>
                        <a:t>職</a:t>
                      </a:r>
                      <a:r>
                        <a:rPr lang="ja-JP" sz="1300" kern="0" spc="-50" baseline="0" dirty="0" smtClean="0">
                          <a:effectLst/>
                        </a:rPr>
                        <a:t>等</a:t>
                      </a:r>
                      <a:r>
                        <a:rPr lang="ja-JP" altLang="en-US" sz="1300" kern="0" spc="-50" baseline="0" dirty="0" smtClean="0">
                          <a:effectLst/>
                        </a:rPr>
                        <a:t>による助言等を実施</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正方形/長方形 10"/>
          <p:cNvSpPr/>
          <p:nvPr/>
        </p:nvSpPr>
        <p:spPr>
          <a:xfrm>
            <a:off x="172762" y="682911"/>
            <a:ext cx="5112568" cy="396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r>
              <a:rPr lang="ja-JP" altLang="en-US" sz="1600" b="1" spc="-100" dirty="0">
                <a:solidFill>
                  <a:schemeClr val="bg1"/>
                </a:solidFill>
                <a:latin typeface="+mn-ea"/>
              </a:rPr>
              <a:t>（１</a:t>
            </a:r>
            <a:r>
              <a:rPr lang="ja-JP" altLang="en-US" sz="1600" b="1" spc="-100" dirty="0" smtClean="0">
                <a:solidFill>
                  <a:schemeClr val="bg1"/>
                </a:solidFill>
                <a:latin typeface="+mn-ea"/>
              </a:rPr>
              <a:t>）介護</a:t>
            </a:r>
            <a:r>
              <a:rPr lang="ja-JP" altLang="en-US" sz="1600" b="1" spc="-100" dirty="0">
                <a:solidFill>
                  <a:schemeClr val="bg1"/>
                </a:solidFill>
                <a:latin typeface="+mn-ea"/>
              </a:rPr>
              <a:t>予防・生活支援サービス事業（サービス事業</a:t>
            </a:r>
            <a:r>
              <a:rPr lang="ja-JP" altLang="en-US" sz="1600" b="1" spc="-100" dirty="0" smtClean="0">
                <a:solidFill>
                  <a:schemeClr val="bg1"/>
                </a:solidFill>
                <a:latin typeface="+mn-ea"/>
              </a:rPr>
              <a:t>）</a:t>
            </a:r>
            <a:r>
              <a:rPr lang="ja-JP" altLang="en-US" sz="1200" b="1" spc="-100" dirty="0">
                <a:latin typeface="+mn-ea"/>
              </a:rPr>
              <a:t>　（</a:t>
            </a:r>
            <a:r>
              <a:rPr lang="ja-JP" altLang="en-US" sz="1200" b="1" spc="-100" dirty="0" smtClean="0">
                <a:latin typeface="+mn-ea"/>
              </a:rPr>
              <a:t>Ｐ</a:t>
            </a:r>
            <a:r>
              <a:rPr lang="en-US" altLang="ja-JP" sz="1200" b="1" spc="-100" dirty="0" smtClean="0">
                <a:latin typeface="+mn-ea"/>
              </a:rPr>
              <a:t>13</a:t>
            </a:r>
            <a:r>
              <a:rPr lang="ja-JP" altLang="en-US" sz="1200" b="1" spc="-100" dirty="0" smtClean="0">
                <a:latin typeface="+mn-ea"/>
              </a:rPr>
              <a:t>～）</a:t>
            </a:r>
            <a:endParaRPr lang="ja-JP" altLang="en-US" sz="1600" b="1" spc="-100" dirty="0">
              <a:solidFill>
                <a:schemeClr val="tx1"/>
              </a:solidFill>
              <a:latin typeface="+mn-ea"/>
            </a:endParaRPr>
          </a:p>
        </p:txBody>
      </p:sp>
      <p:sp>
        <p:nvSpPr>
          <p:cNvPr id="12" name="正方形/長方形 11"/>
          <p:cNvSpPr/>
          <p:nvPr/>
        </p:nvSpPr>
        <p:spPr>
          <a:xfrm>
            <a:off x="5675998" y="668965"/>
            <a:ext cx="2949410" cy="396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r>
              <a:rPr lang="ja-JP" altLang="en-US" sz="1600" b="1" dirty="0">
                <a:solidFill>
                  <a:schemeClr val="bg1"/>
                </a:solidFill>
              </a:rPr>
              <a:t>（２）　一般介護予防</a:t>
            </a:r>
            <a:r>
              <a:rPr lang="ja-JP" altLang="en-US" sz="1600" b="1" dirty="0" smtClean="0">
                <a:solidFill>
                  <a:schemeClr val="bg1"/>
                </a:solidFill>
              </a:rPr>
              <a:t>事業</a:t>
            </a:r>
            <a:r>
              <a:rPr lang="ja-JP" altLang="en-US" sz="1200" b="1" dirty="0" smtClean="0">
                <a:solidFill>
                  <a:schemeClr val="bg1"/>
                </a:solidFill>
              </a:rPr>
              <a:t>　</a:t>
            </a:r>
            <a:r>
              <a:rPr lang="ja-JP" altLang="en-US" sz="1200" b="1" spc="-100" dirty="0">
                <a:latin typeface="+mn-ea"/>
              </a:rPr>
              <a:t>（Ｐ</a:t>
            </a:r>
            <a:r>
              <a:rPr lang="en-US" altLang="ja-JP" sz="1200" b="1" spc="-100" dirty="0" smtClean="0">
                <a:latin typeface="+mn-ea"/>
              </a:rPr>
              <a:t>14</a:t>
            </a:r>
            <a:r>
              <a:rPr lang="ja-JP" altLang="en-US" sz="1200" b="1" spc="-100" dirty="0" smtClean="0">
                <a:latin typeface="+mn-ea"/>
              </a:rPr>
              <a:t>～）</a:t>
            </a:r>
            <a:endParaRPr lang="en-US" altLang="ja-JP" sz="1200" b="1" dirty="0">
              <a:solidFill>
                <a:schemeClr val="bg1"/>
              </a:solidFill>
            </a:endParaRPr>
          </a:p>
        </p:txBody>
      </p:sp>
      <p:sp>
        <p:nvSpPr>
          <p:cNvPr id="16" name="テキスト ボックス 15"/>
          <p:cNvSpPr txBox="1"/>
          <p:nvPr/>
        </p:nvSpPr>
        <p:spPr>
          <a:xfrm>
            <a:off x="82283" y="225585"/>
            <a:ext cx="4687464" cy="338554"/>
          </a:xfrm>
          <a:prstGeom prst="rect">
            <a:avLst/>
          </a:prstGeom>
          <a:ln/>
        </p:spPr>
        <p:style>
          <a:lnRef idx="2">
            <a:schemeClr val="accent2"/>
          </a:lnRef>
          <a:fillRef idx="1">
            <a:schemeClr val="lt1"/>
          </a:fillRef>
          <a:effectRef idx="0">
            <a:schemeClr val="accent2"/>
          </a:effectRef>
          <a:fontRef idx="minor">
            <a:schemeClr val="dk1"/>
          </a:fontRef>
        </p:style>
        <p:txBody>
          <a:bodyPr wrap="square" numCol="1" rtlCol="0">
            <a:spAutoFit/>
          </a:bodyPr>
          <a:lstStyle/>
          <a:p>
            <a:pPr lvl="0"/>
            <a:r>
              <a:rPr lang="ja-JP" altLang="en-US" sz="1600" u="sng" dirty="0">
                <a:solidFill>
                  <a:prstClr val="black"/>
                </a:solidFill>
                <a:latin typeface="HG丸ｺﾞｼｯｸM-PRO" panose="020F0600000000000000" pitchFamily="50" charset="-128"/>
                <a:ea typeface="HG丸ｺﾞｼｯｸM-PRO" panose="020F0600000000000000" pitchFamily="50" charset="-128"/>
              </a:rPr>
              <a:t>２　総合事業を構成する各事業の内容及び対象者</a:t>
            </a:r>
          </a:p>
        </p:txBody>
      </p:sp>
      <p:sp>
        <p:nvSpPr>
          <p:cNvPr id="13" name="スライド番号プレースホルダー 3"/>
          <p:cNvSpPr>
            <a:spLocks noGrp="1"/>
          </p:cNvSpPr>
          <p:nvPr>
            <p:ph type="sldNum" sz="quarter" idx="12"/>
          </p:nvPr>
        </p:nvSpPr>
        <p:spPr>
          <a:xfrm>
            <a:off x="7653483" y="6550468"/>
            <a:ext cx="2311400" cy="365125"/>
          </a:xfrm>
        </p:spPr>
        <p:txBody>
          <a:body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5</a:t>
            </a:fld>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5" name="正方形/長方形 14"/>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10</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685457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8193370" y="3201245"/>
            <a:ext cx="1712673" cy="3656753"/>
          </a:xfrm>
          <a:prstGeom prst="rect">
            <a:avLst/>
          </a:prstGeom>
          <a:noFill/>
          <a:ln w="19050">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2400" dirty="0">
              <a:solidFill>
                <a:prstClr val="black"/>
              </a:solidFill>
            </a:endParaRPr>
          </a:p>
        </p:txBody>
      </p:sp>
      <p:sp>
        <p:nvSpPr>
          <p:cNvPr id="34" name="正方形/長方形 33"/>
          <p:cNvSpPr/>
          <p:nvPr/>
        </p:nvSpPr>
        <p:spPr>
          <a:xfrm>
            <a:off x="5020983" y="3201246"/>
            <a:ext cx="3172388" cy="3656754"/>
          </a:xfrm>
          <a:prstGeom prst="rect">
            <a:avLst/>
          </a:prstGeom>
          <a:solidFill>
            <a:schemeClr val="accent3">
              <a:lumMod val="40000"/>
              <a:lumOff val="60000"/>
            </a:schemeClr>
          </a:solidFill>
          <a:ln w="19050">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2400" dirty="0">
              <a:solidFill>
                <a:prstClr val="black"/>
              </a:solidFill>
            </a:endParaRPr>
          </a:p>
        </p:txBody>
      </p:sp>
      <p:sp>
        <p:nvSpPr>
          <p:cNvPr id="41" name="正方形/長方形 40"/>
          <p:cNvSpPr/>
          <p:nvPr/>
        </p:nvSpPr>
        <p:spPr>
          <a:xfrm>
            <a:off x="1856666" y="3201246"/>
            <a:ext cx="3164317" cy="3656753"/>
          </a:xfrm>
          <a:prstGeom prst="rect">
            <a:avLst/>
          </a:prstGeom>
          <a:solidFill>
            <a:schemeClr val="accent6">
              <a:lumMod val="60000"/>
              <a:lumOff val="40000"/>
            </a:schemeClr>
          </a:solidFill>
          <a:ln>
            <a:solidFill>
              <a:schemeClr val="accent6">
                <a:lumMod val="75000"/>
              </a:schemeClr>
            </a:solidFill>
          </a:ln>
        </p:spPr>
        <p:style>
          <a:lnRef idx="1">
            <a:schemeClr val="accent6"/>
          </a:lnRef>
          <a:fillRef idx="3">
            <a:schemeClr val="accent6"/>
          </a:fillRef>
          <a:effectRef idx="2">
            <a:schemeClr val="accent6"/>
          </a:effectRef>
          <a:fontRef idx="minor">
            <a:schemeClr val="lt1"/>
          </a:fontRef>
        </p:style>
        <p:txBody>
          <a:bodyPr rtlCol="0" anchor="t"/>
          <a:lstStyle/>
          <a:p>
            <a:endParaRPr lang="ja-JP" altLang="en-US" sz="2400" dirty="0">
              <a:solidFill>
                <a:prstClr val="black"/>
              </a:solidFill>
            </a:endParaRPr>
          </a:p>
        </p:txBody>
      </p:sp>
      <p:sp>
        <p:nvSpPr>
          <p:cNvPr id="33" name="正方形/長方形 32"/>
          <p:cNvSpPr/>
          <p:nvPr/>
        </p:nvSpPr>
        <p:spPr>
          <a:xfrm>
            <a:off x="1978983" y="4262653"/>
            <a:ext cx="2826170" cy="8377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457200" algn="ctr"/>
            <a:endParaRPr lang="en-US" altLang="ja-JP" sz="1400" b="1" u="sng" dirty="0" smtClean="0">
              <a:solidFill>
                <a:prstClr val="black"/>
              </a:solidFill>
            </a:endParaRPr>
          </a:p>
          <a:p>
            <a:pPr marL="180000" indent="-457200" algn="ctr"/>
            <a:endParaRPr lang="en-US" altLang="ja-JP" sz="1400" b="1" u="sng" dirty="0" smtClean="0">
              <a:solidFill>
                <a:prstClr val="black"/>
              </a:solidFill>
            </a:endParaRPr>
          </a:p>
          <a:p>
            <a:pPr marL="180000" indent="-457200" algn="ctr"/>
            <a:r>
              <a:rPr lang="ja-JP" altLang="en-US" sz="1400" dirty="0" smtClean="0">
                <a:solidFill>
                  <a:prstClr val="black"/>
                </a:solidFill>
              </a:rPr>
              <a:t>訪問看護、福祉用具等</a:t>
            </a:r>
            <a:endParaRPr lang="en-US" altLang="ja-JP" sz="1400" dirty="0" smtClean="0">
              <a:solidFill>
                <a:prstClr val="black"/>
              </a:solidFill>
            </a:endParaRPr>
          </a:p>
          <a:p>
            <a:pPr marL="180000" indent="-457200"/>
            <a:r>
              <a:rPr lang="en-US" altLang="ja-JP" sz="1050" dirty="0">
                <a:solidFill>
                  <a:prstClr val="black"/>
                </a:solidFill>
                <a:latin typeface="ＭＳ Ｐ明朝" panose="02020600040205080304" pitchFamily="18" charset="-128"/>
                <a:ea typeface="ＭＳ Ｐ明朝" panose="02020600040205080304" pitchFamily="18" charset="-128"/>
              </a:rPr>
              <a:t>※</a:t>
            </a:r>
            <a:r>
              <a:rPr lang="ja-JP" altLang="en-US" sz="1050" dirty="0">
                <a:solidFill>
                  <a:prstClr val="black"/>
                </a:solidFill>
                <a:latin typeface="ＭＳ Ｐ明朝" panose="02020600040205080304" pitchFamily="18" charset="-128"/>
                <a:ea typeface="ＭＳ Ｐ明朝" panose="02020600040205080304" pitchFamily="18" charset="-128"/>
              </a:rPr>
              <a:t>全国一律の人員基準、運営</a:t>
            </a:r>
            <a:r>
              <a:rPr lang="ja-JP" altLang="en-US" sz="1050" dirty="0" smtClean="0">
                <a:solidFill>
                  <a:prstClr val="black"/>
                </a:solidFill>
                <a:latin typeface="ＭＳ Ｐ明朝" panose="02020600040205080304" pitchFamily="18" charset="-128"/>
                <a:ea typeface="ＭＳ Ｐ明朝" panose="02020600040205080304" pitchFamily="18" charset="-128"/>
              </a:rPr>
              <a:t>基準</a:t>
            </a:r>
            <a:endParaRPr lang="en-US" altLang="ja-JP" sz="1050" dirty="0">
              <a:solidFill>
                <a:prstClr val="black"/>
              </a:solidFill>
              <a:latin typeface="ＭＳ Ｐ明朝" panose="02020600040205080304" pitchFamily="18" charset="-128"/>
              <a:ea typeface="ＭＳ Ｐ明朝" panose="02020600040205080304" pitchFamily="18" charset="-128"/>
            </a:endParaRPr>
          </a:p>
          <a:p>
            <a:pPr marL="180000" indent="-457200" algn="ctr"/>
            <a:endParaRPr lang="en-US" altLang="ja-JP" sz="1400" b="1" u="sng" dirty="0" smtClean="0">
              <a:solidFill>
                <a:prstClr val="black"/>
              </a:solidFill>
            </a:endParaRPr>
          </a:p>
          <a:p>
            <a:pPr marL="180000" indent="-457200" algn="ctr"/>
            <a:endParaRPr lang="ja-JP" altLang="en-US" sz="1400" b="1" u="sng" dirty="0" smtClean="0">
              <a:solidFill>
                <a:prstClr val="black"/>
              </a:solidFill>
            </a:endParaRPr>
          </a:p>
        </p:txBody>
      </p:sp>
      <p:sp>
        <p:nvSpPr>
          <p:cNvPr id="67" name="角丸四角形 66"/>
          <p:cNvSpPr/>
          <p:nvPr/>
        </p:nvSpPr>
        <p:spPr>
          <a:xfrm>
            <a:off x="49031" y="4159019"/>
            <a:ext cx="1735618" cy="1018545"/>
          </a:xfrm>
          <a:prstGeom prst="roundRect">
            <a:avLst/>
          </a:prstGeom>
          <a:ln/>
        </p:spPr>
        <p:style>
          <a:lnRef idx="1">
            <a:schemeClr val="accent5"/>
          </a:lnRef>
          <a:fillRef idx="3">
            <a:schemeClr val="accent5"/>
          </a:fillRef>
          <a:effectRef idx="2">
            <a:schemeClr val="accent5"/>
          </a:effectRef>
          <a:fontRef idx="minor">
            <a:schemeClr val="lt1"/>
          </a:fontRef>
        </p:style>
        <p:txBody>
          <a:bodyPr rtlCol="0" anchor="ctr" anchorCtr="0"/>
          <a:lstStyle/>
          <a:p>
            <a:pPr algn="ctr"/>
            <a:r>
              <a:rPr lang="ja-JP" altLang="en-US" b="1" dirty="0" smtClean="0">
                <a:solidFill>
                  <a:prstClr val="white"/>
                </a:solidFill>
              </a:rPr>
              <a:t>介護予防給付</a:t>
            </a:r>
            <a:endParaRPr lang="ja-JP" altLang="en-US" b="1" dirty="0">
              <a:solidFill>
                <a:prstClr val="white"/>
              </a:solidFill>
            </a:endParaRPr>
          </a:p>
        </p:txBody>
      </p:sp>
      <p:sp>
        <p:nvSpPr>
          <p:cNvPr id="24" name="角丸四角形 23"/>
          <p:cNvSpPr/>
          <p:nvPr/>
        </p:nvSpPr>
        <p:spPr>
          <a:xfrm>
            <a:off x="5083601" y="3087065"/>
            <a:ext cx="3072337" cy="309270"/>
          </a:xfrm>
          <a:prstGeom prst="roundRect">
            <a:avLst/>
          </a:prstGeom>
          <a:solidFill>
            <a:schemeClr val="accent3">
              <a:lumMod val="40000"/>
              <a:lumOff val="60000"/>
            </a:schemeClr>
          </a:solidFill>
          <a:ln w="19050"/>
        </p:spPr>
        <p:style>
          <a:lnRef idx="1">
            <a:schemeClr val="accent3"/>
          </a:lnRef>
          <a:fillRef idx="2">
            <a:schemeClr val="accent3"/>
          </a:fillRef>
          <a:effectRef idx="1">
            <a:schemeClr val="accent3"/>
          </a:effectRef>
          <a:fontRef idx="minor">
            <a:schemeClr val="dk1"/>
          </a:fontRef>
        </p:style>
        <p:txBody>
          <a:bodyPr rtlCol="0" anchor="t"/>
          <a:lstStyle/>
          <a:p>
            <a:pPr algn="ctr"/>
            <a:r>
              <a:rPr lang="ja-JP" altLang="en-US" sz="1200" dirty="0">
                <a:solidFill>
                  <a:prstClr val="black"/>
                </a:solidFill>
              </a:rPr>
              <a:t>介護</a:t>
            </a:r>
            <a:r>
              <a:rPr lang="ja-JP" altLang="en-US" sz="1200" dirty="0" smtClean="0">
                <a:solidFill>
                  <a:prstClr val="black"/>
                </a:solidFill>
              </a:rPr>
              <a:t>予防・生活支援サービス事業対象者</a:t>
            </a:r>
            <a:endParaRPr lang="ja-JP" altLang="en-US" sz="1200" dirty="0">
              <a:solidFill>
                <a:prstClr val="black"/>
              </a:solidFill>
            </a:endParaRPr>
          </a:p>
        </p:txBody>
      </p:sp>
      <p:sp>
        <p:nvSpPr>
          <p:cNvPr id="23" name="角丸四角形 22"/>
          <p:cNvSpPr/>
          <p:nvPr/>
        </p:nvSpPr>
        <p:spPr>
          <a:xfrm>
            <a:off x="2204463" y="3087085"/>
            <a:ext cx="2457257" cy="311491"/>
          </a:xfrm>
          <a:prstGeom prst="roundRect">
            <a:avLst/>
          </a:prstGeom>
          <a:solidFill>
            <a:schemeClr val="accent6">
              <a:lumMod val="60000"/>
              <a:lumOff val="40000"/>
            </a:schemeClr>
          </a:solidFill>
          <a:ln w="19050">
            <a:solidFill>
              <a:schemeClr val="accent6">
                <a:lumMod val="75000"/>
              </a:schemeClr>
            </a:solidFill>
          </a:ln>
        </p:spPr>
        <p:style>
          <a:lnRef idx="1">
            <a:schemeClr val="accent6"/>
          </a:lnRef>
          <a:fillRef idx="3">
            <a:schemeClr val="accent6"/>
          </a:fillRef>
          <a:effectRef idx="2">
            <a:schemeClr val="accent6"/>
          </a:effectRef>
          <a:fontRef idx="minor">
            <a:schemeClr val="lt1"/>
          </a:fontRef>
        </p:style>
        <p:txBody>
          <a:bodyPr wrap="square" rtlCol="0" anchor="ctr"/>
          <a:lstStyle/>
          <a:p>
            <a:pPr algn="ctr"/>
            <a:r>
              <a:rPr lang="ja-JP" altLang="en-US" dirty="0" smtClean="0">
                <a:solidFill>
                  <a:prstClr val="black"/>
                </a:solidFill>
              </a:rPr>
              <a:t>要　支　援　者</a:t>
            </a:r>
            <a:endParaRPr lang="ja-JP" altLang="en-US" dirty="0">
              <a:solidFill>
                <a:prstClr val="black"/>
              </a:solidFill>
            </a:endParaRPr>
          </a:p>
        </p:txBody>
      </p:sp>
      <p:sp>
        <p:nvSpPr>
          <p:cNvPr id="15" name="下矢印 14"/>
          <p:cNvSpPr/>
          <p:nvPr/>
        </p:nvSpPr>
        <p:spPr>
          <a:xfrm>
            <a:off x="3277079" y="3443508"/>
            <a:ext cx="312035" cy="216024"/>
          </a:xfrm>
          <a:prstGeom prst="downArrow">
            <a:avLst>
              <a:gd name="adj1" fmla="val 50000"/>
              <a:gd name="adj2" fmla="val 56538"/>
            </a:avLst>
          </a:prstGeom>
          <a:ln w="28575">
            <a:solidFill>
              <a:schemeClr val="accent6">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ja-JP" altLang="en-US">
              <a:solidFill>
                <a:prstClr val="white"/>
              </a:solidFill>
            </a:endParaRPr>
          </a:p>
        </p:txBody>
      </p:sp>
      <p:sp>
        <p:nvSpPr>
          <p:cNvPr id="39" name="下矢印 38"/>
          <p:cNvSpPr/>
          <p:nvPr/>
        </p:nvSpPr>
        <p:spPr>
          <a:xfrm>
            <a:off x="6249148" y="3432133"/>
            <a:ext cx="328536" cy="216024"/>
          </a:xfrm>
          <a:prstGeom prst="downArrow">
            <a:avLst>
              <a:gd name="adj1" fmla="val 50000"/>
              <a:gd name="adj2" fmla="val 56538"/>
            </a:avLst>
          </a:prstGeom>
          <a:solidFill>
            <a:schemeClr val="accent3"/>
          </a:solidFill>
          <a:ln w="952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7" name="角丸四角形 36"/>
          <p:cNvSpPr/>
          <p:nvPr/>
        </p:nvSpPr>
        <p:spPr>
          <a:xfrm>
            <a:off x="49038" y="5359520"/>
            <a:ext cx="1735619" cy="1448766"/>
          </a:xfrm>
          <a:prstGeom prst="roundRect">
            <a:avLst/>
          </a:prstGeom>
          <a:ln/>
        </p:spPr>
        <p:style>
          <a:lnRef idx="1">
            <a:schemeClr val="accent5"/>
          </a:lnRef>
          <a:fillRef idx="3">
            <a:schemeClr val="accent5"/>
          </a:fillRef>
          <a:effectRef idx="2">
            <a:schemeClr val="accent5"/>
          </a:effectRef>
          <a:fontRef idx="minor">
            <a:schemeClr val="lt1"/>
          </a:fontRef>
        </p:style>
        <p:txBody>
          <a:bodyPr rtlCol="0" anchor="ctr" anchorCtr="0"/>
          <a:lstStyle/>
          <a:p>
            <a:pPr algn="ctr"/>
            <a:r>
              <a:rPr lang="ja-JP" altLang="en-US" b="1" dirty="0" smtClean="0">
                <a:solidFill>
                  <a:prstClr val="white"/>
                </a:solidFill>
              </a:rPr>
              <a:t>総 合 事 業</a:t>
            </a:r>
            <a:endParaRPr lang="ja-JP" altLang="en-US" b="1" dirty="0">
              <a:solidFill>
                <a:prstClr val="white"/>
              </a:solidFill>
            </a:endParaRPr>
          </a:p>
        </p:txBody>
      </p:sp>
      <p:sp>
        <p:nvSpPr>
          <p:cNvPr id="13" name="テキスト ボックス 12"/>
          <p:cNvSpPr txBox="1"/>
          <p:nvPr/>
        </p:nvSpPr>
        <p:spPr>
          <a:xfrm>
            <a:off x="3618350" y="2805222"/>
            <a:ext cx="1043377" cy="261610"/>
          </a:xfrm>
          <a:prstGeom prst="rect">
            <a:avLst/>
          </a:prstGeom>
          <a:noFill/>
        </p:spPr>
        <p:txBody>
          <a:bodyPr wrap="square" rtlCol="0">
            <a:spAutoFit/>
          </a:bodyPr>
          <a:lstStyle/>
          <a:p>
            <a:pPr marL="36000" indent="-457200"/>
            <a:r>
              <a:rPr lang="ja-JP" altLang="en-US" sz="1100" dirty="0" smtClean="0">
                <a:solidFill>
                  <a:prstClr val="black"/>
                </a:solidFill>
              </a:rPr>
              <a:t>要支援認定</a:t>
            </a:r>
            <a:endParaRPr lang="ja-JP" altLang="en-US" sz="1100" dirty="0">
              <a:solidFill>
                <a:prstClr val="black"/>
              </a:solidFill>
            </a:endParaRPr>
          </a:p>
        </p:txBody>
      </p:sp>
      <p:sp>
        <p:nvSpPr>
          <p:cNvPr id="28" name="正方形/長方形 27"/>
          <p:cNvSpPr/>
          <p:nvPr/>
        </p:nvSpPr>
        <p:spPr>
          <a:xfrm>
            <a:off x="1977634" y="6471710"/>
            <a:ext cx="7808879" cy="33657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b="1" u="sng" dirty="0" smtClean="0">
                <a:solidFill>
                  <a:prstClr val="black"/>
                </a:solidFill>
              </a:rPr>
              <a:t>一般介護予防事業</a:t>
            </a:r>
            <a:r>
              <a:rPr lang="ja-JP" altLang="en-US" sz="1300" dirty="0" smtClean="0">
                <a:solidFill>
                  <a:prstClr val="black"/>
                </a:solidFill>
              </a:rPr>
              <a:t>（要支援者等も参加できる住民運営の通いの場の充実等。全ての高齢者が対象。）</a:t>
            </a:r>
            <a:endParaRPr lang="en-US" altLang="ja-JP" sz="1300" dirty="0" smtClean="0">
              <a:solidFill>
                <a:prstClr val="black"/>
              </a:solidFill>
            </a:endParaRPr>
          </a:p>
        </p:txBody>
      </p:sp>
      <p:sp>
        <p:nvSpPr>
          <p:cNvPr id="45" name="下矢印 44"/>
          <p:cNvSpPr/>
          <p:nvPr/>
        </p:nvSpPr>
        <p:spPr>
          <a:xfrm>
            <a:off x="6249144" y="3978013"/>
            <a:ext cx="328549" cy="1354457"/>
          </a:xfrm>
          <a:prstGeom prst="downArrow">
            <a:avLst>
              <a:gd name="adj1" fmla="val 50000"/>
              <a:gd name="adj2" fmla="val 56538"/>
            </a:avLst>
          </a:prstGeom>
          <a:solidFill>
            <a:schemeClr val="accent3"/>
          </a:solidFill>
          <a:ln w="952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1" name="下矢印 30"/>
          <p:cNvSpPr/>
          <p:nvPr/>
        </p:nvSpPr>
        <p:spPr>
          <a:xfrm>
            <a:off x="8879134" y="3404423"/>
            <a:ext cx="341128" cy="3025175"/>
          </a:xfrm>
          <a:prstGeom prst="downArrow">
            <a:avLst>
              <a:gd name="adj1" fmla="val 50000"/>
              <a:gd name="adj2" fmla="val 56538"/>
            </a:avLst>
          </a:prstGeom>
          <a:solidFill>
            <a:schemeClr val="bg1">
              <a:lumMod val="75000"/>
            </a:schemeClr>
          </a:solidFill>
          <a:ln w="952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0" name="角丸四角形 29"/>
          <p:cNvSpPr/>
          <p:nvPr/>
        </p:nvSpPr>
        <p:spPr>
          <a:xfrm>
            <a:off x="8309639" y="3073265"/>
            <a:ext cx="1521135" cy="311491"/>
          </a:xfrm>
          <a:prstGeom prst="roundRect">
            <a:avLst/>
          </a:prstGeom>
          <a:ln w="19050"/>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1600" dirty="0" smtClean="0">
                <a:solidFill>
                  <a:prstClr val="black"/>
                </a:solidFill>
              </a:rPr>
              <a:t>一般高齢者等</a:t>
            </a:r>
            <a:endParaRPr lang="ja-JP" altLang="en-US" sz="1600" dirty="0">
              <a:solidFill>
                <a:prstClr val="black"/>
              </a:solidFill>
            </a:endParaRPr>
          </a:p>
        </p:txBody>
      </p:sp>
      <p:sp>
        <p:nvSpPr>
          <p:cNvPr id="50" name="正方形/長方形 49"/>
          <p:cNvSpPr/>
          <p:nvPr/>
        </p:nvSpPr>
        <p:spPr>
          <a:xfrm>
            <a:off x="1977624" y="3659532"/>
            <a:ext cx="6084000" cy="360040"/>
          </a:xfrm>
          <a:prstGeom prst="rect">
            <a:avLst/>
          </a:prstGeom>
          <a:solidFill>
            <a:srgbClr val="FFFFFF"/>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400" dirty="0" smtClean="0">
                <a:solidFill>
                  <a:prstClr val="black"/>
                </a:solidFill>
              </a:rPr>
              <a:t>地域包括支援センターが介護予防ケアマネジメントを実施</a:t>
            </a:r>
            <a:endParaRPr lang="ja-JP" altLang="en-US" sz="1400" dirty="0">
              <a:solidFill>
                <a:prstClr val="black"/>
              </a:solidFill>
            </a:endParaRPr>
          </a:p>
        </p:txBody>
      </p:sp>
      <p:sp>
        <p:nvSpPr>
          <p:cNvPr id="27" name="加算記号 26"/>
          <p:cNvSpPr/>
          <p:nvPr/>
        </p:nvSpPr>
        <p:spPr>
          <a:xfrm>
            <a:off x="3277072" y="5072673"/>
            <a:ext cx="312034" cy="314398"/>
          </a:xfrm>
          <a:prstGeom prst="mathPlus">
            <a:avLst/>
          </a:prstGeom>
          <a:solidFill>
            <a:schemeClr val="accent2"/>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6" name="正方形/長方形 25"/>
          <p:cNvSpPr/>
          <p:nvPr/>
        </p:nvSpPr>
        <p:spPr>
          <a:xfrm>
            <a:off x="1" y="-794"/>
            <a:ext cx="9906042" cy="540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r>
              <a:rPr lang="en-US" altLang="ja-JP" sz="2600" dirty="0" smtClean="0">
                <a:solidFill>
                  <a:prstClr val="black"/>
                </a:solidFill>
                <a:latin typeface="+mj-ea"/>
                <a:ea typeface="+mj-ea"/>
              </a:rPr>
              <a:t>【</a:t>
            </a:r>
            <a:r>
              <a:rPr lang="ja-JP" altLang="en-US" sz="2600" dirty="0" smtClean="0">
                <a:solidFill>
                  <a:prstClr val="black"/>
                </a:solidFill>
                <a:latin typeface="+mj-ea"/>
                <a:ea typeface="+mj-ea"/>
              </a:rPr>
              <a:t>参考</a:t>
            </a:r>
            <a:r>
              <a:rPr lang="en-US" altLang="ja-JP" sz="2600" dirty="0" smtClean="0">
                <a:solidFill>
                  <a:prstClr val="black"/>
                </a:solidFill>
                <a:latin typeface="+mj-ea"/>
                <a:ea typeface="+mj-ea"/>
              </a:rPr>
              <a:t>】</a:t>
            </a:r>
            <a:r>
              <a:rPr lang="ja-JP" altLang="en-US" sz="2600" dirty="0" smtClean="0">
                <a:solidFill>
                  <a:prstClr val="black"/>
                </a:solidFill>
                <a:latin typeface="+mj-ea"/>
                <a:ea typeface="+mj-ea"/>
              </a:rPr>
              <a:t>総合事業の概要</a:t>
            </a:r>
            <a:endParaRPr lang="ja-JP" altLang="en-US" sz="2600" dirty="0">
              <a:solidFill>
                <a:prstClr val="black"/>
              </a:solidFill>
              <a:latin typeface="+mj-ea"/>
              <a:ea typeface="+mj-ea"/>
            </a:endParaRPr>
          </a:p>
        </p:txBody>
      </p:sp>
      <p:sp>
        <p:nvSpPr>
          <p:cNvPr id="32" name="正方形/長方形 31"/>
          <p:cNvSpPr/>
          <p:nvPr/>
        </p:nvSpPr>
        <p:spPr>
          <a:xfrm>
            <a:off x="47359" y="690905"/>
            <a:ext cx="9800569" cy="170514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nSpc>
                <a:spcPts val="1800"/>
              </a:lnSpc>
              <a:spcBef>
                <a:spcPts val="400"/>
              </a:spcBef>
            </a:pPr>
            <a:r>
              <a:rPr lang="ja-JP" altLang="en-US" sz="1400" dirty="0" smtClean="0">
                <a:solidFill>
                  <a:prstClr val="black"/>
                </a:solidFill>
              </a:rPr>
              <a:t>○　訪問介護・通所介護以外のサービス（訪問看護、福祉用具等）は、引き続き介護予防給付によるサービス</a:t>
            </a:r>
            <a:r>
              <a:rPr lang="ja-JP" altLang="en-US" sz="1400" dirty="0">
                <a:solidFill>
                  <a:prstClr val="black"/>
                </a:solidFill>
              </a:rPr>
              <a:t>提供</a:t>
            </a:r>
            <a:r>
              <a:rPr lang="ja-JP" altLang="en-US" sz="1400" dirty="0" smtClean="0">
                <a:solidFill>
                  <a:prstClr val="black"/>
                </a:solidFill>
              </a:rPr>
              <a:t>を継続。　　</a:t>
            </a:r>
            <a:endParaRPr lang="en-US" altLang="ja-JP" sz="1400" dirty="0" smtClean="0">
              <a:solidFill>
                <a:prstClr val="black"/>
              </a:solidFill>
              <a:latin typeface="ＭＳ Ｐゴシック"/>
            </a:endParaRPr>
          </a:p>
          <a:p>
            <a:pPr marL="177800" indent="-177800">
              <a:lnSpc>
                <a:spcPts val="1800"/>
              </a:lnSpc>
              <a:spcBef>
                <a:spcPts val="400"/>
              </a:spcBef>
            </a:pPr>
            <a:r>
              <a:rPr lang="ja-JP" altLang="en-US" sz="1400" dirty="0" smtClean="0">
                <a:solidFill>
                  <a:prstClr val="black"/>
                </a:solidFill>
              </a:rPr>
              <a:t>○　地域包括支援センターによる介護予防ケアマネジメントに基づき、総合事業（介護</a:t>
            </a:r>
            <a:r>
              <a:rPr lang="ja-JP" altLang="en-US" sz="1400" dirty="0">
                <a:solidFill>
                  <a:prstClr val="black"/>
                </a:solidFill>
              </a:rPr>
              <a:t>予防・生活支援サービス</a:t>
            </a:r>
            <a:r>
              <a:rPr lang="ja-JP" altLang="en-US" sz="1400" dirty="0" smtClean="0">
                <a:solidFill>
                  <a:prstClr val="black"/>
                </a:solidFill>
              </a:rPr>
              <a:t>事業及び一般</a:t>
            </a:r>
            <a:r>
              <a:rPr lang="ja-JP" altLang="en-US" sz="1400" dirty="0">
                <a:solidFill>
                  <a:prstClr val="black"/>
                </a:solidFill>
              </a:rPr>
              <a:t>介護予防</a:t>
            </a:r>
            <a:r>
              <a:rPr lang="ja-JP" altLang="en-US" sz="1400" dirty="0" smtClean="0">
                <a:solidFill>
                  <a:prstClr val="black"/>
                </a:solidFill>
              </a:rPr>
              <a:t>事業）のサービスと介護予防給付のサービス（要支援者のみ）を組み合わせる。</a:t>
            </a:r>
            <a:endParaRPr lang="en-US" altLang="ja-JP" sz="1400" dirty="0" smtClean="0">
              <a:solidFill>
                <a:prstClr val="black"/>
              </a:solidFill>
            </a:endParaRPr>
          </a:p>
          <a:p>
            <a:pPr marL="177800" indent="-177800">
              <a:lnSpc>
                <a:spcPts val="1800"/>
              </a:lnSpc>
              <a:spcBef>
                <a:spcPts val="400"/>
              </a:spcBef>
            </a:pPr>
            <a:r>
              <a:rPr lang="ja-JP" altLang="en-US" sz="1400" dirty="0" smtClean="0">
                <a:solidFill>
                  <a:prstClr val="black"/>
                </a:solidFill>
              </a:rPr>
              <a:t>○　介護予防・生活支援サービス事業によるサービスのみ利用する場合は、要介護認定等を</a:t>
            </a:r>
            <a:r>
              <a:rPr lang="ja-JP" altLang="en-US" sz="1400" dirty="0">
                <a:solidFill>
                  <a:prstClr val="black"/>
                </a:solidFill>
              </a:rPr>
              <a:t>省略</a:t>
            </a:r>
            <a:r>
              <a:rPr lang="ja-JP" altLang="en-US" sz="1400" dirty="0" smtClean="0">
                <a:solidFill>
                  <a:prstClr val="black"/>
                </a:solidFill>
              </a:rPr>
              <a:t>して「介護</a:t>
            </a:r>
            <a:r>
              <a:rPr lang="ja-JP" altLang="en-US" sz="1400" dirty="0">
                <a:solidFill>
                  <a:prstClr val="black"/>
                </a:solidFill>
              </a:rPr>
              <a:t>予防・生活支援サービス事業</a:t>
            </a:r>
            <a:r>
              <a:rPr lang="ja-JP" altLang="en-US" sz="1400" dirty="0" smtClean="0">
                <a:solidFill>
                  <a:prstClr val="black"/>
                </a:solidFill>
              </a:rPr>
              <a:t>対象者」とし、迅速なサービス利用を可能に（基本チェックリストで判断）。</a:t>
            </a:r>
            <a:endParaRPr lang="en-US" altLang="ja-JP" sz="1400" dirty="0" smtClean="0">
              <a:solidFill>
                <a:prstClr val="black"/>
              </a:solidFill>
            </a:endParaRPr>
          </a:p>
          <a:p>
            <a:pPr marL="177800" indent="-177800">
              <a:lnSpc>
                <a:spcPts val="1800"/>
              </a:lnSpc>
              <a:spcBef>
                <a:spcPts val="400"/>
              </a:spcBef>
            </a:pPr>
            <a:r>
              <a:rPr lang="en-US" altLang="ja-JP" sz="1400" dirty="0" smtClean="0">
                <a:solidFill>
                  <a:prstClr val="black"/>
                </a:solidFill>
              </a:rPr>
              <a:t>※</a:t>
            </a:r>
            <a:r>
              <a:rPr lang="ja-JP" altLang="en-US" sz="1400" dirty="0" smtClean="0">
                <a:solidFill>
                  <a:prstClr val="black"/>
                </a:solidFill>
              </a:rPr>
              <a:t>　第２号被保険者は、基本チェックリストではなく、要介護認定等申請を行う。</a:t>
            </a:r>
            <a:endParaRPr lang="ja-JP" altLang="en-US" sz="1400" dirty="0">
              <a:solidFill>
                <a:prstClr val="black"/>
              </a:solidFill>
            </a:endParaRPr>
          </a:p>
        </p:txBody>
      </p:sp>
      <p:sp>
        <p:nvSpPr>
          <p:cNvPr id="35" name="正方形/長方形 34"/>
          <p:cNvSpPr/>
          <p:nvPr/>
        </p:nvSpPr>
        <p:spPr>
          <a:xfrm>
            <a:off x="1978983" y="5373209"/>
            <a:ext cx="6084000" cy="864233"/>
          </a:xfrm>
          <a:prstGeom prst="rect">
            <a:avLst/>
          </a:prstGeom>
          <a:solidFill>
            <a:srgbClr val="FFFF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u="sng" spc="-100" dirty="0" smtClean="0">
                <a:solidFill>
                  <a:prstClr val="black"/>
                </a:solidFill>
              </a:rPr>
              <a:t>介護予防・生活支援サービス事業</a:t>
            </a:r>
            <a:endParaRPr lang="en-US" altLang="ja-JP" sz="1400" b="1" u="sng" spc="-100" dirty="0" smtClean="0">
              <a:solidFill>
                <a:prstClr val="black"/>
              </a:solidFill>
            </a:endParaRPr>
          </a:p>
          <a:p>
            <a:r>
              <a:rPr lang="ja-JP" altLang="en-US" sz="1200" spc="-100" dirty="0" smtClean="0">
                <a:solidFill>
                  <a:prstClr val="black"/>
                </a:solidFill>
              </a:rPr>
              <a:t>①訪問型</a:t>
            </a:r>
            <a:r>
              <a:rPr lang="ja-JP" altLang="en-US" sz="1200" spc="-100" dirty="0">
                <a:solidFill>
                  <a:prstClr val="black"/>
                </a:solidFill>
              </a:rPr>
              <a:t>・通所型</a:t>
            </a:r>
            <a:r>
              <a:rPr lang="ja-JP" altLang="en-US" sz="1200" spc="-100" dirty="0" smtClean="0">
                <a:solidFill>
                  <a:prstClr val="black"/>
                </a:solidFill>
              </a:rPr>
              <a:t>サービス</a:t>
            </a:r>
            <a:endParaRPr lang="en-US" altLang="ja-JP" sz="1200" spc="-100" dirty="0" smtClean="0">
              <a:solidFill>
                <a:prstClr val="black"/>
              </a:solidFill>
            </a:endParaRPr>
          </a:p>
          <a:p>
            <a:pPr marL="177800" indent="-177800"/>
            <a:r>
              <a:rPr lang="ja-JP" altLang="en-US" sz="1200" spc="-100" dirty="0" smtClean="0">
                <a:solidFill>
                  <a:prstClr val="black"/>
                </a:solidFill>
              </a:rPr>
              <a:t>②</a:t>
            </a:r>
            <a:r>
              <a:rPr lang="ja-JP" altLang="en-US" sz="1200" spc="-100" dirty="0">
                <a:solidFill>
                  <a:prstClr val="black"/>
                </a:solidFill>
              </a:rPr>
              <a:t>その他</a:t>
            </a:r>
            <a:r>
              <a:rPr lang="ja-JP" altLang="en-US" sz="1200" spc="-100" dirty="0" smtClean="0">
                <a:solidFill>
                  <a:prstClr val="black"/>
                </a:solidFill>
              </a:rPr>
              <a:t>の生活支援サービス（栄養</a:t>
            </a:r>
            <a:r>
              <a:rPr lang="ja-JP" altLang="en-US" sz="1200" spc="-100" dirty="0">
                <a:solidFill>
                  <a:prstClr val="black"/>
                </a:solidFill>
              </a:rPr>
              <a:t>改善を目的とした配食、定期的な安否確認・緊急</a:t>
            </a:r>
            <a:r>
              <a:rPr lang="ja-JP" altLang="en-US" sz="1200" spc="-100" dirty="0" smtClean="0">
                <a:solidFill>
                  <a:prstClr val="black"/>
                </a:solidFill>
              </a:rPr>
              <a:t>時の対応</a:t>
            </a:r>
            <a:r>
              <a:rPr lang="ja-JP" altLang="en-US" sz="1200" spc="-100" dirty="0">
                <a:solidFill>
                  <a:prstClr val="black"/>
                </a:solidFill>
              </a:rPr>
              <a:t>　</a:t>
            </a:r>
            <a:r>
              <a:rPr lang="ja-JP" altLang="en-US" sz="1200" spc="-100" dirty="0" smtClean="0">
                <a:solidFill>
                  <a:prstClr val="black"/>
                </a:solidFill>
              </a:rPr>
              <a:t>等）</a:t>
            </a:r>
            <a:endParaRPr lang="en-US" altLang="ja-JP" sz="1200" spc="-100" dirty="0" smtClean="0">
              <a:solidFill>
                <a:prstClr val="black"/>
              </a:solidFill>
            </a:endParaRPr>
          </a:p>
          <a:p>
            <a:pPr marL="177800" indent="-177800">
              <a:spcBef>
                <a:spcPts val="300"/>
              </a:spcBef>
            </a:pPr>
            <a:r>
              <a:rPr lang="ja-JP" altLang="en-US" sz="1200" spc="-100" dirty="0" smtClean="0">
                <a:solidFill>
                  <a:prstClr val="black"/>
                </a:solidFill>
              </a:rPr>
              <a:t>　</a:t>
            </a:r>
            <a:r>
              <a:rPr lang="en-US" altLang="ja-JP" sz="1050" spc="-100" dirty="0" smtClean="0">
                <a:solidFill>
                  <a:prstClr val="black"/>
                </a:solidFill>
                <a:latin typeface="ＭＳ Ｐ明朝" panose="02020600040205080304" pitchFamily="18" charset="-128"/>
                <a:ea typeface="ＭＳ Ｐ明朝" panose="02020600040205080304" pitchFamily="18" charset="-128"/>
              </a:rPr>
              <a:t>※</a:t>
            </a:r>
            <a:r>
              <a:rPr lang="ja-JP" altLang="en-US" sz="1050" spc="-100" dirty="0" smtClean="0">
                <a:solidFill>
                  <a:prstClr val="black"/>
                </a:solidFill>
                <a:latin typeface="ＭＳ Ｐ明朝" panose="02020600040205080304" pitchFamily="18" charset="-128"/>
                <a:ea typeface="ＭＳ Ｐ明朝" panose="02020600040205080304" pitchFamily="18" charset="-128"/>
              </a:rPr>
              <a:t>事業内容は、市町村の裁量を拡大、柔軟な人員基準・運営基準</a:t>
            </a:r>
            <a:endParaRPr lang="en-US" altLang="ja-JP" sz="1050" spc="-100" dirty="0" smtClean="0">
              <a:solidFill>
                <a:prstClr val="black"/>
              </a:solidFill>
              <a:latin typeface="ＭＳ Ｐ明朝" panose="02020600040205080304" pitchFamily="18" charset="-128"/>
              <a:ea typeface="ＭＳ Ｐ明朝" panose="02020600040205080304" pitchFamily="18" charset="-128"/>
            </a:endParaRPr>
          </a:p>
        </p:txBody>
      </p:sp>
      <p:sp>
        <p:nvSpPr>
          <p:cNvPr id="36" name="下矢印 35"/>
          <p:cNvSpPr/>
          <p:nvPr/>
        </p:nvSpPr>
        <p:spPr>
          <a:xfrm>
            <a:off x="3277079" y="4046629"/>
            <a:ext cx="312035" cy="216024"/>
          </a:xfrm>
          <a:prstGeom prst="downArrow">
            <a:avLst>
              <a:gd name="adj1" fmla="val 50000"/>
              <a:gd name="adj2" fmla="val 56538"/>
            </a:avLst>
          </a:prstGeom>
          <a:ln w="28575">
            <a:solidFill>
              <a:schemeClr val="accent6">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ja-JP" altLang="en-US">
              <a:solidFill>
                <a:prstClr val="white"/>
              </a:solidFill>
            </a:endParaRPr>
          </a:p>
        </p:txBody>
      </p:sp>
      <p:sp>
        <p:nvSpPr>
          <p:cNvPr id="38" name="角丸四角形 37"/>
          <p:cNvSpPr/>
          <p:nvPr/>
        </p:nvSpPr>
        <p:spPr>
          <a:xfrm>
            <a:off x="2095931" y="2513944"/>
            <a:ext cx="5921455" cy="311491"/>
          </a:xfrm>
          <a:prstGeom prst="roundRect">
            <a:avLst/>
          </a:prstGeom>
          <a:solidFill>
            <a:schemeClr val="accent3">
              <a:lumMod val="60000"/>
              <a:lumOff val="40000"/>
            </a:schemeClr>
          </a:solidFill>
          <a:ln w="19050">
            <a:solidFill>
              <a:schemeClr val="accent6">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ja-JP" altLang="en-US" dirty="0" smtClean="0">
                <a:solidFill>
                  <a:prstClr val="black"/>
                </a:solidFill>
              </a:rPr>
              <a:t>従　来　の　要　支　援　者</a:t>
            </a:r>
            <a:endParaRPr lang="ja-JP" altLang="en-US" dirty="0">
              <a:solidFill>
                <a:prstClr val="black"/>
              </a:solidFill>
            </a:endParaRPr>
          </a:p>
        </p:txBody>
      </p:sp>
      <p:sp>
        <p:nvSpPr>
          <p:cNvPr id="42" name="加算記号 41"/>
          <p:cNvSpPr/>
          <p:nvPr/>
        </p:nvSpPr>
        <p:spPr>
          <a:xfrm>
            <a:off x="4805153" y="6194064"/>
            <a:ext cx="312034" cy="314398"/>
          </a:xfrm>
          <a:prstGeom prst="mathPlus">
            <a:avLst/>
          </a:prstGeom>
          <a:solidFill>
            <a:schemeClr val="accent2"/>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4" name="テキスト ボックス 43"/>
          <p:cNvSpPr txBox="1"/>
          <p:nvPr/>
        </p:nvSpPr>
        <p:spPr>
          <a:xfrm>
            <a:off x="6520195" y="2805569"/>
            <a:ext cx="1809371" cy="261610"/>
          </a:xfrm>
          <a:prstGeom prst="rect">
            <a:avLst/>
          </a:prstGeom>
          <a:noFill/>
        </p:spPr>
        <p:txBody>
          <a:bodyPr wrap="square" rtlCol="0">
            <a:spAutoFit/>
          </a:bodyPr>
          <a:lstStyle/>
          <a:p>
            <a:pPr marL="36000" indent="-457200"/>
            <a:r>
              <a:rPr lang="ja-JP" altLang="en-US" sz="1100" dirty="0" smtClean="0">
                <a:solidFill>
                  <a:prstClr val="black"/>
                </a:solidFill>
              </a:rPr>
              <a:t>基本チェックリスト</a:t>
            </a:r>
            <a:r>
              <a:rPr lang="en-US" altLang="ja-JP" sz="1100" dirty="0" smtClean="0">
                <a:solidFill>
                  <a:prstClr val="black"/>
                </a:solidFill>
              </a:rPr>
              <a:t>※</a:t>
            </a:r>
            <a:r>
              <a:rPr lang="ja-JP" altLang="en-US" sz="1100" dirty="0" smtClean="0">
                <a:solidFill>
                  <a:prstClr val="black"/>
                </a:solidFill>
              </a:rPr>
              <a:t>で判断</a:t>
            </a:r>
            <a:endParaRPr lang="ja-JP" altLang="en-US" sz="1100" dirty="0">
              <a:solidFill>
                <a:prstClr val="black"/>
              </a:solidFill>
            </a:endParaRPr>
          </a:p>
        </p:txBody>
      </p:sp>
      <p:sp>
        <p:nvSpPr>
          <p:cNvPr id="47" name="下矢印 46"/>
          <p:cNvSpPr/>
          <p:nvPr/>
        </p:nvSpPr>
        <p:spPr>
          <a:xfrm>
            <a:off x="3277080" y="2857221"/>
            <a:ext cx="312035" cy="216024"/>
          </a:xfrm>
          <a:prstGeom prst="downArrow">
            <a:avLst>
              <a:gd name="adj1" fmla="val 50000"/>
              <a:gd name="adj2" fmla="val 56538"/>
            </a:avLst>
          </a:prstGeom>
          <a:ln w="28575">
            <a:solidFill>
              <a:schemeClr val="accent6">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ja-JP" altLang="en-US">
              <a:solidFill>
                <a:prstClr val="white"/>
              </a:solidFill>
            </a:endParaRPr>
          </a:p>
        </p:txBody>
      </p:sp>
      <p:sp>
        <p:nvSpPr>
          <p:cNvPr id="48" name="下矢印 47"/>
          <p:cNvSpPr/>
          <p:nvPr/>
        </p:nvSpPr>
        <p:spPr>
          <a:xfrm>
            <a:off x="6266630" y="2850808"/>
            <a:ext cx="328536" cy="216024"/>
          </a:xfrm>
          <a:prstGeom prst="downArrow">
            <a:avLst>
              <a:gd name="adj1" fmla="val 50000"/>
              <a:gd name="adj2" fmla="val 56538"/>
            </a:avLst>
          </a:prstGeom>
          <a:solidFill>
            <a:schemeClr val="accent3"/>
          </a:solidFill>
          <a:ln w="952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9" name="テキスト ボックス 28"/>
          <p:cNvSpPr txBox="1"/>
          <p:nvPr/>
        </p:nvSpPr>
        <p:spPr>
          <a:xfrm>
            <a:off x="8305636" y="2451470"/>
            <a:ext cx="1600407" cy="577081"/>
          </a:xfrm>
          <a:prstGeom prst="rect">
            <a:avLst/>
          </a:prstGeom>
          <a:noFill/>
        </p:spPr>
        <p:txBody>
          <a:bodyPr wrap="square" rtlCol="0">
            <a:spAutoFit/>
          </a:bodyPr>
          <a:lstStyle/>
          <a:p>
            <a:pPr algn="l"/>
            <a:r>
              <a:rPr kumimoji="1" lang="en-US" altLang="ja-JP" sz="1050" spc="-30" dirty="0" smtClean="0"/>
              <a:t>※</a:t>
            </a:r>
            <a:r>
              <a:rPr kumimoji="1" lang="ja-JP" altLang="en-US" sz="1050" spc="-30" dirty="0" smtClean="0"/>
              <a:t>２次予防事業対象者把握のための基本チェックリストの配布は行わない</a:t>
            </a:r>
            <a:endParaRPr kumimoji="1" lang="ja-JP" altLang="en-US" sz="1050" spc="-30" dirty="0"/>
          </a:p>
        </p:txBody>
      </p:sp>
      <p:sp>
        <p:nvSpPr>
          <p:cNvPr id="43" name="スライド番号プレースホルダー 3"/>
          <p:cNvSpPr>
            <a:spLocks noGrp="1"/>
          </p:cNvSpPr>
          <p:nvPr>
            <p:ph type="sldNum" sz="quarter" idx="12"/>
          </p:nvPr>
        </p:nvSpPr>
        <p:spPr>
          <a:xfrm>
            <a:off x="7653483" y="6550468"/>
            <a:ext cx="2311400" cy="365125"/>
          </a:xfrm>
        </p:spPr>
        <p:txBody>
          <a:body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6</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40" name="正方形/長方形 39"/>
          <p:cNvSpPr/>
          <p:nvPr/>
        </p:nvSpPr>
        <p:spPr bwMode="auto">
          <a:xfrm>
            <a:off x="1" y="0"/>
            <a:ext cx="1473960" cy="508220"/>
          </a:xfrm>
          <a:prstGeom prst="rect">
            <a:avLst/>
          </a:prstGeom>
          <a:ln>
            <a:headEnd/>
            <a:tailEnd/>
          </a:ln>
        </p:spPr>
        <p:style>
          <a:lnRef idx="2">
            <a:schemeClr val="dk1"/>
          </a:lnRef>
          <a:fillRef idx="1">
            <a:schemeClr val="lt1"/>
          </a:fillRef>
          <a:effectRef idx="0">
            <a:schemeClr val="dk1"/>
          </a:effectRef>
          <a:fontRef idx="minor">
            <a:schemeClr val="dk1"/>
          </a:fontRef>
        </p:style>
        <p:txBody>
          <a:bodyPr lIns="72000" rIns="72000" rtlCol="0" anchor="ctr"/>
          <a:lstStyle/>
          <a:p>
            <a:pPr algn="ctr"/>
            <a:r>
              <a:rPr lang="ja-JP" altLang="en-US" sz="1400" spc="-150" dirty="0">
                <a:solidFill>
                  <a:schemeClr val="tx1"/>
                </a:solidFill>
              </a:rPr>
              <a:t>第１　総合</a:t>
            </a:r>
            <a:r>
              <a:rPr lang="ja-JP" altLang="en-US" sz="1400" spc="-150" dirty="0" smtClean="0">
                <a:solidFill>
                  <a:schemeClr val="tx1"/>
                </a:solidFill>
              </a:rPr>
              <a:t>事業</a:t>
            </a:r>
            <a:r>
              <a:rPr lang="ja-JP" altLang="en-US" sz="1400" spc="-150" dirty="0"/>
              <a:t>に関する</a:t>
            </a:r>
            <a:r>
              <a:rPr lang="ja-JP" altLang="en-US" sz="1400" spc="-150" dirty="0" smtClean="0">
                <a:solidFill>
                  <a:schemeClr val="tx1"/>
                </a:solidFill>
              </a:rPr>
              <a:t>総則的</a:t>
            </a:r>
            <a:r>
              <a:rPr lang="ja-JP" altLang="en-US" sz="1400" spc="-150" dirty="0">
                <a:solidFill>
                  <a:schemeClr val="tx1"/>
                </a:solidFill>
              </a:rPr>
              <a:t>な</a:t>
            </a:r>
            <a:r>
              <a:rPr lang="ja-JP" altLang="en-US" sz="1400" spc="-150" dirty="0" smtClean="0">
                <a:solidFill>
                  <a:schemeClr val="tx1"/>
                </a:solidFill>
              </a:rPr>
              <a:t>事項</a:t>
            </a:r>
            <a:endParaRPr kumimoji="1" lang="ja-JP" altLang="en-US" sz="1400" spc="-150" dirty="0">
              <a:latin typeface="HG丸ｺﾞｼｯｸM-PRO" pitchFamily="50" charset="-128"/>
              <a:ea typeface="HG丸ｺﾞｼｯｸM-PRO" pitchFamily="50" charset="-128"/>
            </a:endParaRPr>
          </a:p>
        </p:txBody>
      </p:sp>
      <p:sp>
        <p:nvSpPr>
          <p:cNvPr id="46" name="正方形/長方形 45"/>
          <p:cNvSpPr/>
          <p:nvPr/>
        </p:nvSpPr>
        <p:spPr>
          <a:xfrm rot="5400000">
            <a:off x="-69894" y="6570394"/>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11</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80799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187249" y="3501008"/>
            <a:ext cx="9533188" cy="2016224"/>
          </a:xfrm>
          <a:prstGeom prst="roundRect">
            <a:avLst>
              <a:gd name="adj" fmla="val 0"/>
            </a:avLst>
          </a:prstGeom>
          <a:gradFill rotWithShape="1">
            <a:gsLst>
              <a:gs pos="0">
                <a:srgbClr val="4BACC6">
                  <a:tint val="50000"/>
                  <a:satMod val="300000"/>
                </a:srgbClr>
              </a:gs>
              <a:gs pos="35000">
                <a:srgbClr val="4BACC6">
                  <a:tint val="37000"/>
                  <a:satMod val="300000"/>
                </a:srgbClr>
              </a:gs>
              <a:gs pos="100000">
                <a:srgbClr val="4BACC6">
                  <a:tint val="15000"/>
                  <a:satMod val="350000"/>
                </a:srgbClr>
              </a:gs>
            </a:gsLst>
            <a:lin ang="16200000" scaled="1"/>
          </a:gradFill>
          <a:ln w="9525" cap="flat" cmpd="sng" algn="ctr">
            <a:solidFill>
              <a:srgbClr val="4BACC6">
                <a:shade val="95000"/>
                <a:satMod val="105000"/>
              </a:srgbClr>
            </a:solidFill>
            <a:prstDash val="solid"/>
          </a:ln>
          <a:effectLst>
            <a:outerShdw blurRad="40000" dist="20000" dir="5400000" rotWithShape="0">
              <a:srgbClr val="000000">
                <a:alpha val="38000"/>
              </a:srgbClr>
            </a:outerShdw>
          </a:effectLst>
        </p:spPr>
        <p:txBody>
          <a:bodyPr bIns="72000" rtlCol="0" anchor="b"/>
          <a:lstStyle/>
          <a:p>
            <a:pPr marL="179388" lvl="0" indent="-179388"/>
            <a:r>
              <a:rPr lang="ja-JP" altLang="en-US" sz="1600" dirty="0">
                <a:solidFill>
                  <a:prstClr val="black"/>
                </a:solidFill>
              </a:rPr>
              <a:t>○　都道府県においても、市町村が総合事業を円滑に実施することができるよう、</a:t>
            </a:r>
            <a:r>
              <a:rPr lang="ja-JP" altLang="ja-JP" sz="1600" dirty="0">
                <a:solidFill>
                  <a:prstClr val="black"/>
                </a:solidFill>
              </a:rPr>
              <a:t>その地域の実情に応じて、例えば以下のような</a:t>
            </a:r>
            <a:r>
              <a:rPr lang="ja-JP" altLang="en-US" sz="1600" dirty="0">
                <a:solidFill>
                  <a:prstClr val="black"/>
                </a:solidFill>
              </a:rPr>
              <a:t>市町村支援の</a:t>
            </a:r>
            <a:r>
              <a:rPr lang="ja-JP" altLang="ja-JP" sz="1600" dirty="0">
                <a:solidFill>
                  <a:prstClr val="black"/>
                </a:solidFill>
              </a:rPr>
              <a:t>取組を</a:t>
            </a:r>
            <a:r>
              <a:rPr lang="ja-JP" altLang="en-US" sz="1600" dirty="0">
                <a:solidFill>
                  <a:prstClr val="black"/>
                </a:solidFill>
              </a:rPr>
              <a:t>実施</a:t>
            </a:r>
            <a:r>
              <a:rPr lang="ja-JP" altLang="ja-JP" sz="1600" dirty="0">
                <a:solidFill>
                  <a:prstClr val="black"/>
                </a:solidFill>
              </a:rPr>
              <a:t>。</a:t>
            </a:r>
          </a:p>
          <a:p>
            <a:pPr marL="263525" lvl="0" indent="-84138"/>
            <a:r>
              <a:rPr lang="ja-JP" altLang="ja-JP" sz="1600" dirty="0">
                <a:solidFill>
                  <a:prstClr val="black"/>
                </a:solidFill>
              </a:rPr>
              <a:t>・　総合事業の検討状況の把握や必要な支援についての調査</a:t>
            </a:r>
            <a:r>
              <a:rPr lang="ja-JP" altLang="en-US" sz="1600" dirty="0">
                <a:solidFill>
                  <a:prstClr val="black"/>
                </a:solidFill>
              </a:rPr>
              <a:t>等の</a:t>
            </a:r>
            <a:r>
              <a:rPr lang="ja-JP" altLang="en-US" sz="1600" u="sng" dirty="0">
                <a:solidFill>
                  <a:prstClr val="black"/>
                </a:solidFill>
              </a:rPr>
              <a:t>現状把握</a:t>
            </a:r>
            <a:endParaRPr lang="ja-JP" altLang="ja-JP" sz="1600" u="sng" dirty="0">
              <a:solidFill>
                <a:prstClr val="black"/>
              </a:solidFill>
            </a:endParaRPr>
          </a:p>
          <a:p>
            <a:pPr marL="263525" lvl="0" indent="-84138"/>
            <a:r>
              <a:rPr lang="ja-JP" altLang="ja-JP" sz="1600" dirty="0">
                <a:solidFill>
                  <a:prstClr val="black"/>
                </a:solidFill>
              </a:rPr>
              <a:t>・　</a:t>
            </a:r>
            <a:r>
              <a:rPr lang="ja-JP" altLang="ja-JP" sz="1600" u="sng" dirty="0">
                <a:solidFill>
                  <a:prstClr val="black"/>
                </a:solidFill>
              </a:rPr>
              <a:t>相談</a:t>
            </a:r>
            <a:r>
              <a:rPr lang="ja-JP" altLang="en-US" sz="1600" u="sng" dirty="0">
                <a:solidFill>
                  <a:prstClr val="black"/>
                </a:solidFill>
              </a:rPr>
              <a:t>への</a:t>
            </a:r>
            <a:r>
              <a:rPr lang="ja-JP" altLang="ja-JP" sz="1600" u="sng" dirty="0">
                <a:solidFill>
                  <a:prstClr val="black"/>
                </a:solidFill>
              </a:rPr>
              <a:t>助言・支援</a:t>
            </a:r>
            <a:r>
              <a:rPr lang="ja-JP" altLang="en-US" sz="1600" u="sng" dirty="0">
                <a:solidFill>
                  <a:prstClr val="black"/>
                </a:solidFill>
              </a:rPr>
              <a:t>や</a:t>
            </a:r>
            <a:r>
              <a:rPr lang="ja-JP" altLang="ja-JP" sz="1600" u="sng" dirty="0">
                <a:solidFill>
                  <a:prstClr val="black"/>
                </a:solidFill>
              </a:rPr>
              <a:t>好事例などの収集・情報提供</a:t>
            </a:r>
          </a:p>
          <a:p>
            <a:pPr marL="263525" lvl="0" indent="-84138"/>
            <a:r>
              <a:rPr lang="ja-JP" altLang="ja-JP" sz="1600" dirty="0">
                <a:solidFill>
                  <a:prstClr val="black"/>
                </a:solidFill>
              </a:rPr>
              <a:t>・　総合事業において中核を担う市町村職員や地域包括支援センターの職員</a:t>
            </a:r>
            <a:r>
              <a:rPr lang="ja-JP" altLang="en-US" sz="1600" dirty="0">
                <a:solidFill>
                  <a:prstClr val="black"/>
                </a:solidFill>
              </a:rPr>
              <a:t>、生活支援コーディネーター</a:t>
            </a:r>
            <a:r>
              <a:rPr lang="ja-JP" altLang="ja-JP" sz="1600" dirty="0">
                <a:solidFill>
                  <a:prstClr val="black"/>
                </a:solidFill>
              </a:rPr>
              <a:t>などに対する研修</a:t>
            </a:r>
            <a:r>
              <a:rPr lang="ja-JP" altLang="en-US" sz="1600" dirty="0">
                <a:solidFill>
                  <a:prstClr val="black"/>
                </a:solidFill>
              </a:rPr>
              <a:t>、</a:t>
            </a:r>
            <a:r>
              <a:rPr lang="ja-JP" altLang="ja-JP" sz="1600" dirty="0">
                <a:solidFill>
                  <a:prstClr val="black"/>
                </a:solidFill>
              </a:rPr>
              <a:t>保健師やリハビリ専門職等の広域派遣調整</a:t>
            </a:r>
            <a:r>
              <a:rPr lang="ja-JP" altLang="en-US" sz="1600" dirty="0">
                <a:solidFill>
                  <a:prstClr val="black"/>
                </a:solidFill>
              </a:rPr>
              <a:t>等の</a:t>
            </a:r>
            <a:r>
              <a:rPr lang="ja-JP" altLang="ja-JP" sz="1600" u="sng" dirty="0">
                <a:solidFill>
                  <a:prstClr val="black"/>
                </a:solidFill>
              </a:rPr>
              <a:t>人材育成・人材確保</a:t>
            </a:r>
          </a:p>
          <a:p>
            <a:pPr marL="263525" lvl="0" indent="-84138"/>
            <a:r>
              <a:rPr lang="ja-JP" altLang="ja-JP" sz="1600" dirty="0">
                <a:solidFill>
                  <a:prstClr val="black"/>
                </a:solidFill>
              </a:rPr>
              <a:t>・　市町村</a:t>
            </a:r>
            <a:r>
              <a:rPr lang="ja-JP" altLang="en-US" sz="1600" dirty="0">
                <a:solidFill>
                  <a:prstClr val="black"/>
                </a:solidFill>
              </a:rPr>
              <a:t>間や</a:t>
            </a:r>
            <a:r>
              <a:rPr lang="ja-JP" altLang="ja-JP" sz="1600" dirty="0">
                <a:solidFill>
                  <a:prstClr val="black"/>
                </a:solidFill>
              </a:rPr>
              <a:t>各団体・組織との連絡調整、ネットワーク化</a:t>
            </a:r>
            <a:r>
              <a:rPr lang="ja-JP" altLang="en-US" sz="1600" dirty="0">
                <a:solidFill>
                  <a:prstClr val="black"/>
                </a:solidFill>
              </a:rPr>
              <a:t>等の</a:t>
            </a:r>
            <a:r>
              <a:rPr lang="ja-JP" altLang="en-US" sz="1600" u="sng" dirty="0">
                <a:solidFill>
                  <a:prstClr val="black"/>
                </a:solidFill>
              </a:rPr>
              <a:t>広域調整</a:t>
            </a:r>
            <a:r>
              <a:rPr lang="ja-JP" altLang="en-US" sz="1600" dirty="0">
                <a:solidFill>
                  <a:prstClr val="black"/>
                </a:solidFill>
              </a:rPr>
              <a:t>　　等</a:t>
            </a:r>
            <a:endParaRPr lang="ja-JP" altLang="ja-JP" sz="1600" dirty="0">
              <a:solidFill>
                <a:prstClr val="black"/>
              </a:solidFill>
            </a:endParaRPr>
          </a:p>
        </p:txBody>
      </p:sp>
      <p:sp>
        <p:nvSpPr>
          <p:cNvPr id="14" name="角丸四角形 13"/>
          <p:cNvSpPr/>
          <p:nvPr/>
        </p:nvSpPr>
        <p:spPr>
          <a:xfrm>
            <a:off x="200473" y="648207"/>
            <a:ext cx="9533188" cy="2564767"/>
          </a:xfrm>
          <a:prstGeom prst="roundRect">
            <a:avLst>
              <a:gd name="adj" fmla="val 0"/>
            </a:avLst>
          </a:prstGeom>
          <a:gradFill rotWithShape="1">
            <a:gsLst>
              <a:gs pos="0">
                <a:srgbClr val="4BACC6">
                  <a:tint val="50000"/>
                  <a:satMod val="300000"/>
                </a:srgbClr>
              </a:gs>
              <a:gs pos="35000">
                <a:srgbClr val="4BACC6">
                  <a:tint val="37000"/>
                  <a:satMod val="300000"/>
                </a:srgbClr>
              </a:gs>
              <a:gs pos="100000">
                <a:srgbClr val="4BACC6">
                  <a:tint val="15000"/>
                  <a:satMod val="350000"/>
                </a:srgbClr>
              </a:gs>
            </a:gsLst>
            <a:lin ang="16200000" scaled="1"/>
          </a:gradFill>
          <a:ln w="9525" cap="flat" cmpd="sng" algn="ctr">
            <a:solidFill>
              <a:srgbClr val="4BACC6">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smtClean="0">
              <a:ln>
                <a:noFill/>
              </a:ln>
              <a:solidFill>
                <a:sysClr val="windowText" lastClr="000000"/>
              </a:solidFill>
              <a:effectLst/>
              <a:uLnTx/>
              <a:uFillTx/>
              <a:latin typeface="Calibri"/>
              <a:ea typeface="ＭＳ Ｐゴシック"/>
            </a:endParaRPr>
          </a:p>
        </p:txBody>
      </p:sp>
      <p:sp>
        <p:nvSpPr>
          <p:cNvPr id="3" name="角丸四角形 2"/>
          <p:cNvSpPr/>
          <p:nvPr/>
        </p:nvSpPr>
        <p:spPr>
          <a:xfrm>
            <a:off x="200472" y="648207"/>
            <a:ext cx="9533189" cy="2595212"/>
          </a:xfrm>
          <a:prstGeom prst="roundRect">
            <a:avLst>
              <a:gd name="adj" fmla="val 4904"/>
            </a:avLst>
          </a:prstGeom>
          <a:noFill/>
          <a:ln w="190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179388" indent="-179388"/>
            <a:r>
              <a:rPr lang="ja-JP" altLang="en-US" sz="1600" dirty="0" smtClean="0">
                <a:solidFill>
                  <a:schemeClr val="tx1"/>
                </a:solidFill>
              </a:rPr>
              <a:t>○</a:t>
            </a:r>
            <a:r>
              <a:rPr lang="ja-JP" altLang="en-US" sz="1600" dirty="0">
                <a:solidFill>
                  <a:schemeClr val="tx1"/>
                </a:solidFill>
              </a:rPr>
              <a:t>　総合事業の実施に</a:t>
            </a:r>
            <a:r>
              <a:rPr lang="ja-JP" altLang="en-US" sz="1600" dirty="0" smtClean="0">
                <a:solidFill>
                  <a:schemeClr val="tx1"/>
                </a:solidFill>
              </a:rPr>
              <a:t>当たって、</a:t>
            </a:r>
            <a:r>
              <a:rPr lang="ja-JP" altLang="en-US" sz="1600" dirty="0">
                <a:solidFill>
                  <a:schemeClr val="tx1"/>
                </a:solidFill>
              </a:rPr>
              <a:t>市町村</a:t>
            </a:r>
            <a:r>
              <a:rPr lang="ja-JP" altLang="en-US" sz="1600" dirty="0" smtClean="0">
                <a:solidFill>
                  <a:schemeClr val="tx1"/>
                </a:solidFill>
              </a:rPr>
              <a:t>は、</a:t>
            </a:r>
            <a:endParaRPr lang="en-US" altLang="ja-JP" sz="1600" dirty="0" smtClean="0">
              <a:solidFill>
                <a:schemeClr val="tx1"/>
              </a:solidFill>
            </a:endParaRPr>
          </a:p>
          <a:p>
            <a:pPr marL="179388"/>
            <a:r>
              <a:rPr lang="ja-JP" altLang="en-US" sz="1600" dirty="0" smtClean="0">
                <a:solidFill>
                  <a:schemeClr val="tx1"/>
                </a:solidFill>
              </a:rPr>
              <a:t>・</a:t>
            </a:r>
            <a:r>
              <a:rPr lang="ja-JP" altLang="en-US" sz="1600" dirty="0">
                <a:solidFill>
                  <a:schemeClr val="tx1"/>
                </a:solidFill>
              </a:rPr>
              <a:t>　住民主体の多様なサービスの</a:t>
            </a:r>
            <a:r>
              <a:rPr lang="ja-JP" altLang="en-US" sz="1600" dirty="0" smtClean="0">
                <a:solidFill>
                  <a:schemeClr val="tx1"/>
                </a:solidFill>
              </a:rPr>
              <a:t>充実による、</a:t>
            </a:r>
            <a:r>
              <a:rPr lang="ja-JP" altLang="en-US" sz="1600" dirty="0">
                <a:solidFill>
                  <a:schemeClr val="tx1"/>
                </a:solidFill>
              </a:rPr>
              <a:t>要支援者</a:t>
            </a:r>
            <a:r>
              <a:rPr lang="ja-JP" altLang="en-US" sz="1600" dirty="0" smtClean="0">
                <a:solidFill>
                  <a:schemeClr val="tx1"/>
                </a:solidFill>
              </a:rPr>
              <a:t>の状態等</a:t>
            </a:r>
            <a:r>
              <a:rPr lang="ja-JP" altLang="en-US" sz="1600" dirty="0">
                <a:solidFill>
                  <a:schemeClr val="tx1"/>
                </a:solidFill>
              </a:rPr>
              <a:t>に応じた</a:t>
            </a:r>
            <a:r>
              <a:rPr lang="ja-JP" altLang="en-US" sz="1600" u="sng" dirty="0">
                <a:solidFill>
                  <a:schemeClr val="tx1"/>
                </a:solidFill>
              </a:rPr>
              <a:t>住民主体のサービス</a:t>
            </a:r>
            <a:r>
              <a:rPr lang="ja-JP" altLang="en-US" sz="1600" u="sng" dirty="0" smtClean="0">
                <a:solidFill>
                  <a:schemeClr val="tx1"/>
                </a:solidFill>
              </a:rPr>
              <a:t>利用促進</a:t>
            </a:r>
            <a:endParaRPr lang="ja-JP" altLang="en-US" sz="1600" u="sng" dirty="0">
              <a:solidFill>
                <a:schemeClr val="tx1"/>
              </a:solidFill>
            </a:endParaRPr>
          </a:p>
          <a:p>
            <a:pPr marL="263525" indent="-84138"/>
            <a:r>
              <a:rPr lang="ja-JP" altLang="en-US" sz="1600" dirty="0">
                <a:solidFill>
                  <a:schemeClr val="tx1"/>
                </a:solidFill>
              </a:rPr>
              <a:t>・　高齢者の社会参加の</a:t>
            </a:r>
            <a:r>
              <a:rPr lang="ja-JP" altLang="en-US" sz="1600" dirty="0" smtClean="0">
                <a:solidFill>
                  <a:schemeClr val="tx1"/>
                </a:solidFill>
              </a:rPr>
              <a:t>促進や</a:t>
            </a:r>
            <a:r>
              <a:rPr lang="ja-JP" altLang="en-US" sz="1600" dirty="0">
                <a:solidFill>
                  <a:schemeClr val="tx1"/>
                </a:solidFill>
              </a:rPr>
              <a:t>介護</a:t>
            </a:r>
            <a:r>
              <a:rPr lang="ja-JP" altLang="en-US" sz="1600" dirty="0" smtClean="0">
                <a:solidFill>
                  <a:schemeClr val="tx1"/>
                </a:solidFill>
              </a:rPr>
              <a:t>予防のための事業の</a:t>
            </a:r>
            <a:r>
              <a:rPr lang="ja-JP" altLang="en-US" sz="1600" dirty="0">
                <a:solidFill>
                  <a:schemeClr val="tx1"/>
                </a:solidFill>
              </a:rPr>
              <a:t>充実による</a:t>
            </a:r>
            <a:r>
              <a:rPr lang="ja-JP" altLang="en-US" sz="1600" u="sng" dirty="0">
                <a:solidFill>
                  <a:schemeClr val="tx1"/>
                </a:solidFill>
              </a:rPr>
              <a:t>認定に至らない高齢者の増加</a:t>
            </a:r>
          </a:p>
          <a:p>
            <a:pPr marL="263525" indent="-84138"/>
            <a:r>
              <a:rPr lang="ja-JP" altLang="en-US" sz="1600" dirty="0">
                <a:solidFill>
                  <a:schemeClr val="tx1"/>
                </a:solidFill>
              </a:rPr>
              <a:t>・　効果的な介護予防ケアマネジメントと自立支援に向けたサービス実施に</a:t>
            </a:r>
            <a:r>
              <a:rPr lang="ja-JP" altLang="en-US" sz="1600" dirty="0" smtClean="0">
                <a:solidFill>
                  <a:schemeClr val="tx1"/>
                </a:solidFill>
              </a:rPr>
              <a:t>よる</a:t>
            </a:r>
            <a:r>
              <a:rPr lang="ja-JP" altLang="en-US" sz="1600" u="sng" dirty="0" smtClean="0">
                <a:solidFill>
                  <a:schemeClr val="tx1"/>
                </a:solidFill>
              </a:rPr>
              <a:t>重度化</a:t>
            </a:r>
            <a:r>
              <a:rPr lang="ja-JP" altLang="en-US" sz="1600" u="sng" dirty="0">
                <a:solidFill>
                  <a:schemeClr val="tx1"/>
                </a:solidFill>
              </a:rPr>
              <a:t>予防の</a:t>
            </a:r>
            <a:r>
              <a:rPr lang="ja-JP" altLang="en-US" sz="1600" u="sng" dirty="0" smtClean="0">
                <a:solidFill>
                  <a:schemeClr val="tx1"/>
                </a:solidFill>
              </a:rPr>
              <a:t>推進</a:t>
            </a:r>
            <a:endParaRPr lang="en-US" altLang="ja-JP" sz="1600" dirty="0" smtClean="0">
              <a:solidFill>
                <a:schemeClr val="tx1"/>
              </a:solidFill>
            </a:endParaRPr>
          </a:p>
          <a:p>
            <a:pPr marL="263525" indent="-84138"/>
            <a:r>
              <a:rPr lang="ja-JP" altLang="en-US" sz="1600" dirty="0">
                <a:solidFill>
                  <a:schemeClr val="tx1"/>
                </a:solidFill>
              </a:rPr>
              <a:t>等</a:t>
            </a:r>
            <a:r>
              <a:rPr lang="ja-JP" altLang="en-US" sz="1600" dirty="0" smtClean="0">
                <a:solidFill>
                  <a:schemeClr val="tx1"/>
                </a:solidFill>
              </a:rPr>
              <a:t>に</a:t>
            </a:r>
            <a:r>
              <a:rPr lang="ja-JP" altLang="en-US" sz="1600" dirty="0">
                <a:solidFill>
                  <a:schemeClr val="tx1"/>
                </a:solidFill>
              </a:rPr>
              <a:t>より、</a:t>
            </a:r>
            <a:r>
              <a:rPr lang="ja-JP" altLang="en-US" sz="1600" u="sng" dirty="0">
                <a:solidFill>
                  <a:schemeClr val="tx1"/>
                </a:solidFill>
              </a:rPr>
              <a:t>結果として費用の効率化が図られることを目指す</a:t>
            </a:r>
            <a:r>
              <a:rPr lang="ja-JP" altLang="en-US" sz="1600" dirty="0" smtClean="0">
                <a:solidFill>
                  <a:schemeClr val="tx1"/>
                </a:solidFill>
              </a:rPr>
              <a:t>。</a:t>
            </a:r>
            <a:endParaRPr lang="en-US" altLang="ja-JP" sz="1600" dirty="0" smtClean="0">
              <a:solidFill>
                <a:schemeClr val="tx1"/>
              </a:solidFill>
            </a:endParaRPr>
          </a:p>
          <a:p>
            <a:pPr marL="185738" indent="-185738">
              <a:spcBef>
                <a:spcPts val="600"/>
              </a:spcBef>
            </a:pPr>
            <a:r>
              <a:rPr lang="ja-JP" altLang="en-US" sz="1600" dirty="0" smtClean="0">
                <a:solidFill>
                  <a:schemeClr val="tx1"/>
                </a:solidFill>
              </a:rPr>
              <a:t>○　総合事業と予防給付の</a:t>
            </a:r>
            <a:r>
              <a:rPr lang="ja-JP" altLang="en-US" sz="1600" dirty="0">
                <a:solidFill>
                  <a:schemeClr val="tx1"/>
                </a:solidFill>
              </a:rPr>
              <a:t>費用の</a:t>
            </a:r>
            <a:r>
              <a:rPr lang="ja-JP" altLang="en-US" sz="1600" dirty="0" smtClean="0">
                <a:solidFill>
                  <a:schemeClr val="tx1"/>
                </a:solidFill>
              </a:rPr>
              <a:t>伸び率は、</a:t>
            </a:r>
            <a:r>
              <a:rPr lang="ja-JP" altLang="en-US" sz="1600" dirty="0">
                <a:solidFill>
                  <a:schemeClr val="tx1"/>
                </a:solidFill>
              </a:rPr>
              <a:t>中長期的</a:t>
            </a:r>
            <a:r>
              <a:rPr lang="ja-JP" altLang="en-US" sz="1600" dirty="0" smtClean="0">
                <a:solidFill>
                  <a:schemeClr val="tx1"/>
                </a:solidFill>
              </a:rPr>
              <a:t>に</a:t>
            </a:r>
            <a:r>
              <a:rPr lang="en-US" altLang="ja-JP" sz="1600" u="sng" dirty="0" smtClean="0">
                <a:solidFill>
                  <a:schemeClr val="tx1"/>
                </a:solidFill>
              </a:rPr>
              <a:t>75</a:t>
            </a:r>
            <a:r>
              <a:rPr lang="ja-JP" altLang="en-US" sz="1600" u="sng" dirty="0">
                <a:solidFill>
                  <a:schemeClr val="tx1"/>
                </a:solidFill>
              </a:rPr>
              <a:t>歳</a:t>
            </a:r>
            <a:r>
              <a:rPr lang="ja-JP" altLang="en-US" sz="1600" u="sng" dirty="0" smtClean="0">
                <a:solidFill>
                  <a:schemeClr val="tx1"/>
                </a:solidFill>
              </a:rPr>
              <a:t>以上高齢者数</a:t>
            </a:r>
            <a:r>
              <a:rPr lang="ja-JP" altLang="en-US" sz="1600" u="sng" dirty="0">
                <a:solidFill>
                  <a:schemeClr val="tx1"/>
                </a:solidFill>
              </a:rPr>
              <a:t>の伸び率程度となることを目安に</a:t>
            </a:r>
            <a:r>
              <a:rPr lang="ja-JP" altLang="en-US" sz="1600" u="sng" dirty="0" smtClean="0">
                <a:solidFill>
                  <a:schemeClr val="tx1"/>
                </a:solidFill>
              </a:rPr>
              <a:t>努力</a:t>
            </a:r>
            <a:r>
              <a:rPr lang="ja-JP" altLang="en-US" sz="1600" dirty="0" smtClean="0">
                <a:solidFill>
                  <a:schemeClr val="tx1"/>
                </a:solidFill>
              </a:rPr>
              <a:t>。</a:t>
            </a:r>
            <a:endParaRPr lang="en-US" altLang="ja-JP" sz="1600" dirty="0" smtClean="0">
              <a:solidFill>
                <a:schemeClr val="tx1"/>
              </a:solidFill>
            </a:endParaRPr>
          </a:p>
          <a:p>
            <a:pPr marL="185738" indent="-185738">
              <a:spcBef>
                <a:spcPts val="600"/>
              </a:spcBef>
            </a:pPr>
            <a:r>
              <a:rPr lang="ja-JP" altLang="ja-JP" sz="1600" dirty="0" smtClean="0">
                <a:solidFill>
                  <a:schemeClr val="tx1"/>
                </a:solidFill>
              </a:rPr>
              <a:t>○</a:t>
            </a:r>
            <a:r>
              <a:rPr lang="ja-JP" altLang="ja-JP" sz="1600" dirty="0">
                <a:solidFill>
                  <a:schemeClr val="tx1"/>
                </a:solidFill>
              </a:rPr>
              <a:t>　さらに</a:t>
            </a:r>
            <a:r>
              <a:rPr lang="ja-JP" altLang="ja-JP" sz="1600" dirty="0" smtClean="0">
                <a:solidFill>
                  <a:schemeClr val="tx1"/>
                </a:solidFill>
              </a:rPr>
              <a:t>、</a:t>
            </a:r>
            <a:r>
              <a:rPr lang="ja-JP" altLang="en-US" sz="1600" dirty="0">
                <a:solidFill>
                  <a:schemeClr val="tx1"/>
                </a:solidFill>
              </a:rPr>
              <a:t>総合事業を効率的に実施していく</a:t>
            </a:r>
            <a:r>
              <a:rPr lang="ja-JP" altLang="en-US" sz="1600" dirty="0" smtClean="0">
                <a:solidFill>
                  <a:schemeClr val="tx1"/>
                </a:solidFill>
              </a:rPr>
              <a:t>ため、</a:t>
            </a:r>
            <a:r>
              <a:rPr lang="ja-JP" altLang="en-US" sz="1600" dirty="0">
                <a:solidFill>
                  <a:schemeClr val="tx1"/>
                </a:solidFill>
              </a:rPr>
              <a:t>個々の事業評価</a:t>
            </a:r>
            <a:r>
              <a:rPr lang="ja-JP" altLang="en-US" sz="1600" dirty="0" smtClean="0">
                <a:solidFill>
                  <a:schemeClr val="tx1"/>
                </a:solidFill>
              </a:rPr>
              <a:t>と、</a:t>
            </a:r>
            <a:r>
              <a:rPr lang="ja-JP" altLang="en-US" sz="1600" dirty="0">
                <a:solidFill>
                  <a:schemeClr val="tx1"/>
                </a:solidFill>
              </a:rPr>
              <a:t>市町村による総合事業の結果等の検証と次期計画期間への取組の反映が</a:t>
            </a:r>
            <a:r>
              <a:rPr lang="ja-JP" altLang="en-US" sz="1600" dirty="0" smtClean="0">
                <a:solidFill>
                  <a:schemeClr val="tx1"/>
                </a:solidFill>
              </a:rPr>
              <a:t>重要。その際</a:t>
            </a:r>
            <a:r>
              <a:rPr lang="ja-JP" altLang="ja-JP" sz="1600" dirty="0" smtClean="0">
                <a:solidFill>
                  <a:schemeClr val="tx1"/>
                </a:solidFill>
              </a:rPr>
              <a:t>、介護</a:t>
            </a:r>
            <a:r>
              <a:rPr lang="ja-JP" altLang="ja-JP" sz="1600" dirty="0">
                <a:solidFill>
                  <a:schemeClr val="tx1"/>
                </a:solidFill>
              </a:rPr>
              <a:t>保険運営協</a:t>
            </a:r>
            <a:r>
              <a:rPr lang="ja-JP" altLang="ja-JP" sz="1600" dirty="0" smtClean="0">
                <a:solidFill>
                  <a:schemeClr val="tx1"/>
                </a:solidFill>
              </a:rPr>
              <a:t>議会等</a:t>
            </a:r>
            <a:r>
              <a:rPr lang="ja-JP" altLang="en-US" sz="1600" dirty="0" smtClean="0">
                <a:solidFill>
                  <a:schemeClr val="tx1"/>
                </a:solidFill>
              </a:rPr>
              <a:t>で</a:t>
            </a:r>
            <a:r>
              <a:rPr lang="ja-JP" altLang="ja-JP" sz="1600" dirty="0" smtClean="0">
                <a:solidFill>
                  <a:schemeClr val="tx1"/>
                </a:solidFill>
              </a:rPr>
              <a:t>議論</a:t>
            </a:r>
            <a:r>
              <a:rPr lang="ja-JP" altLang="ja-JP" sz="1600" dirty="0">
                <a:solidFill>
                  <a:schemeClr val="tx1"/>
                </a:solidFill>
              </a:rPr>
              <a:t>することが</a:t>
            </a:r>
            <a:r>
              <a:rPr lang="ja-JP" altLang="ja-JP" sz="1600" dirty="0" smtClean="0">
                <a:solidFill>
                  <a:schemeClr val="tx1"/>
                </a:solidFill>
              </a:rPr>
              <a:t>重要</a:t>
            </a:r>
            <a:r>
              <a:rPr lang="ja-JP" altLang="en-US" sz="1600" dirty="0" smtClean="0">
                <a:solidFill>
                  <a:schemeClr val="tx1"/>
                </a:solidFill>
              </a:rPr>
              <a:t>。</a:t>
            </a:r>
            <a:endParaRPr lang="ja-JP" altLang="en-US" sz="1600" dirty="0">
              <a:solidFill>
                <a:schemeClr val="tx1"/>
              </a:solidFill>
            </a:endParaRPr>
          </a:p>
        </p:txBody>
      </p:sp>
      <p:sp>
        <p:nvSpPr>
          <p:cNvPr id="5" name="正方形/長方形 4"/>
          <p:cNvSpPr/>
          <p:nvPr/>
        </p:nvSpPr>
        <p:spPr>
          <a:xfrm>
            <a:off x="200472" y="437007"/>
            <a:ext cx="5544616" cy="317143"/>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ja-JP" altLang="en-US" sz="1700" u="sng" dirty="0">
                <a:solidFill>
                  <a:schemeClr val="tx1"/>
                </a:solidFill>
                <a:latin typeface="HG丸ｺﾞｼｯｸM-PRO" panose="020F0600000000000000" pitchFamily="50" charset="-128"/>
                <a:ea typeface="HG丸ｺﾞｼｯｸM-PRO" panose="020F0600000000000000" pitchFamily="50" charset="-128"/>
              </a:rPr>
              <a:t>３　市町村による効果的・効率的な事業</a:t>
            </a:r>
            <a:r>
              <a:rPr lang="ja-JP" altLang="en-US" sz="1700" u="sng" dirty="0" smtClean="0">
                <a:solidFill>
                  <a:schemeClr val="tx1"/>
                </a:solidFill>
                <a:latin typeface="HG丸ｺﾞｼｯｸM-PRO" panose="020F0600000000000000" pitchFamily="50" charset="-128"/>
                <a:ea typeface="HG丸ｺﾞｼｯｸM-PRO" panose="020F0600000000000000" pitchFamily="50" charset="-128"/>
              </a:rPr>
              <a:t>実施</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（Ｐ</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15</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en-US" sz="17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2" name="スライド番号プレースホルダー 3"/>
          <p:cNvSpPr txBox="1">
            <a:spLocks/>
          </p:cNvSpPr>
          <p:nvPr/>
        </p:nvSpPr>
        <p:spPr>
          <a:xfrm>
            <a:off x="7653483" y="6550468"/>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7</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6" name="正方形/長方形 15"/>
          <p:cNvSpPr/>
          <p:nvPr/>
        </p:nvSpPr>
        <p:spPr>
          <a:xfrm>
            <a:off x="196811" y="3353930"/>
            <a:ext cx="4757031" cy="317143"/>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ja-JP" altLang="en-US" sz="1700" u="sng" dirty="0">
                <a:latin typeface="HG丸ｺﾞｼｯｸM-PRO" panose="020F0600000000000000" pitchFamily="50" charset="-128"/>
                <a:ea typeface="HG丸ｺﾞｼｯｸM-PRO" panose="020F0600000000000000" pitchFamily="50" charset="-128"/>
              </a:rPr>
              <a:t>４　都道府県による</a:t>
            </a:r>
            <a:r>
              <a:rPr lang="ja-JP" altLang="en-US" sz="1700" u="sng" dirty="0" smtClean="0">
                <a:latin typeface="HG丸ｺﾞｼｯｸM-PRO" panose="020F0600000000000000" pitchFamily="50" charset="-128"/>
                <a:ea typeface="HG丸ｺﾞｼｯｸM-PRO" panose="020F0600000000000000" pitchFamily="50" charset="-128"/>
              </a:rPr>
              <a:t>市町村への支援</a:t>
            </a:r>
            <a:r>
              <a:rPr lang="ja-JP" altLang="en-US" sz="1200" dirty="0" smtClean="0">
                <a:latin typeface="HG丸ｺﾞｼｯｸM-PRO" panose="020F0600000000000000" pitchFamily="50" charset="-128"/>
                <a:ea typeface="HG丸ｺﾞｼｯｸM-PRO" panose="020F0600000000000000" pitchFamily="50" charset="-128"/>
              </a:rPr>
              <a:t>　</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200" dirty="0">
                <a:solidFill>
                  <a:schemeClr val="tx1"/>
                </a:solidFill>
                <a:latin typeface="HG丸ｺﾞｼｯｸM-PRO" panose="020F0600000000000000" pitchFamily="50" charset="-128"/>
                <a:ea typeface="HG丸ｺﾞｼｯｸM-PRO" panose="020F0600000000000000" pitchFamily="50" charset="-128"/>
              </a:rPr>
              <a:t>Ｐ</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16</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700" u="sng" dirty="0">
              <a:latin typeface="HG丸ｺﾞｼｯｸM-PRO" panose="020F0600000000000000" pitchFamily="50" charset="-128"/>
              <a:ea typeface="HG丸ｺﾞｼｯｸM-PRO" panose="020F0600000000000000" pitchFamily="50" charset="-128"/>
            </a:endParaRPr>
          </a:p>
        </p:txBody>
      </p:sp>
      <p:sp>
        <p:nvSpPr>
          <p:cNvPr id="19" name="角丸四角形 18"/>
          <p:cNvSpPr/>
          <p:nvPr/>
        </p:nvSpPr>
        <p:spPr>
          <a:xfrm>
            <a:off x="200473" y="5805264"/>
            <a:ext cx="9533188" cy="540000"/>
          </a:xfrm>
          <a:prstGeom prst="roundRect">
            <a:avLst>
              <a:gd name="adj" fmla="val 0"/>
            </a:avLst>
          </a:prstGeom>
          <a:gradFill rotWithShape="1">
            <a:gsLst>
              <a:gs pos="0">
                <a:srgbClr val="4BACC6">
                  <a:tint val="50000"/>
                  <a:satMod val="300000"/>
                </a:srgbClr>
              </a:gs>
              <a:gs pos="35000">
                <a:srgbClr val="4BACC6">
                  <a:tint val="37000"/>
                  <a:satMod val="300000"/>
                </a:srgbClr>
              </a:gs>
              <a:gs pos="100000">
                <a:srgbClr val="4BACC6">
                  <a:tint val="15000"/>
                  <a:satMod val="350000"/>
                </a:srgbClr>
              </a:gs>
            </a:gsLst>
            <a:lin ang="16200000" scaled="1"/>
          </a:gradFill>
          <a:ln w="9525" cap="flat" cmpd="sng" algn="ctr">
            <a:solidFill>
              <a:srgbClr val="4BACC6">
                <a:shade val="95000"/>
                <a:satMod val="105000"/>
              </a:srgbClr>
            </a:solidFill>
            <a:prstDash val="solid"/>
          </a:ln>
          <a:effectLst>
            <a:outerShdw blurRad="40000" dist="20000" dir="5400000" rotWithShape="0">
              <a:srgbClr val="000000">
                <a:alpha val="38000"/>
              </a:srgbClr>
            </a:outerShdw>
          </a:effectLst>
        </p:spPr>
        <p:txBody>
          <a:bodyPr bIns="72000" rtlCol="0" anchor="b"/>
          <a:lstStyle/>
          <a:p>
            <a:pPr marL="179388" lvl="0" indent="-179388"/>
            <a:r>
              <a:rPr lang="ja-JP" altLang="en-US" sz="1600" dirty="0">
                <a:solidFill>
                  <a:prstClr val="black"/>
                </a:solidFill>
              </a:rPr>
              <a:t>○　市町村による効率的・効果的な総合事業の実施のため、各種事例集を取りまとめ（次頁参照</a:t>
            </a:r>
            <a:r>
              <a:rPr lang="ja-JP" altLang="en-US" sz="1600" dirty="0" smtClean="0">
                <a:solidFill>
                  <a:prstClr val="black"/>
                </a:solidFill>
              </a:rPr>
              <a:t>）。</a:t>
            </a:r>
            <a:endParaRPr lang="ja-JP" altLang="ja-JP" sz="1600" dirty="0">
              <a:solidFill>
                <a:prstClr val="black"/>
              </a:solidFill>
            </a:endParaRPr>
          </a:p>
        </p:txBody>
      </p:sp>
      <p:sp>
        <p:nvSpPr>
          <p:cNvPr id="20" name="正方形/長方形 19"/>
          <p:cNvSpPr/>
          <p:nvPr/>
        </p:nvSpPr>
        <p:spPr>
          <a:xfrm>
            <a:off x="200472" y="5644031"/>
            <a:ext cx="3024336" cy="322465"/>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ja-JP" altLang="en-US" sz="1700" u="sng" dirty="0">
                <a:latin typeface="HG丸ｺﾞｼｯｸM-PRO" panose="020F0600000000000000" pitchFamily="50" charset="-128"/>
                <a:ea typeface="HG丸ｺﾞｼｯｸM-PRO" panose="020F0600000000000000" pitchFamily="50" charset="-128"/>
              </a:rPr>
              <a:t>５　好事例の</a:t>
            </a:r>
            <a:r>
              <a:rPr lang="ja-JP" altLang="en-US" sz="1700" u="sng" dirty="0" smtClean="0">
                <a:latin typeface="HG丸ｺﾞｼｯｸM-PRO" panose="020F0600000000000000" pitchFamily="50" charset="-128"/>
                <a:ea typeface="HG丸ｺﾞｼｯｸM-PRO" panose="020F0600000000000000" pitchFamily="50" charset="-128"/>
              </a:rPr>
              <a:t>提供</a:t>
            </a:r>
            <a:r>
              <a:rPr lang="ja-JP" altLang="en-US" sz="1200" dirty="0" smtClean="0">
                <a:latin typeface="HG丸ｺﾞｼｯｸM-PRO" panose="020F0600000000000000" pitchFamily="50" charset="-128"/>
                <a:ea typeface="HG丸ｺﾞｼｯｸM-PRO" panose="020F0600000000000000" pitchFamily="50" charset="-128"/>
              </a:rPr>
              <a:t>　</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（Ｐ</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19</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10" name="正方形/長方形 9"/>
          <p:cNvSpPr/>
          <p:nvPr/>
        </p:nvSpPr>
        <p:spPr>
          <a:xfrm rot="5400000">
            <a:off x="-45050" y="40919"/>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12</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897519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6498" y="1482797"/>
            <a:ext cx="9145016" cy="5372144"/>
          </a:xfrm>
          <a:solidFill>
            <a:schemeClr val="accent5">
              <a:lumMod val="20000"/>
              <a:lumOff val="80000"/>
            </a:schemeClr>
          </a:solidFill>
          <a:ln w="3175">
            <a:solidFill>
              <a:schemeClr val="tx1"/>
            </a:solidFill>
          </a:ln>
        </p:spPr>
        <p:txBody>
          <a:bodyPr>
            <a:noAutofit/>
          </a:bodyPr>
          <a:lstStyle/>
          <a:p>
            <a:pPr algn="l"/>
            <a:r>
              <a:rPr lang="ja-JP" altLang="en-US" sz="1300" b="1" dirty="0" smtClean="0"/>
              <a:t>○市</a:t>
            </a:r>
            <a:r>
              <a:rPr lang="ja-JP" altLang="en-US" sz="1300" b="1" dirty="0"/>
              <a:t>町村介護予防強化推進事業（介護予防モデル事業）に関する</a:t>
            </a:r>
            <a:r>
              <a:rPr lang="ja-JP" altLang="en-US" sz="1300" b="1" dirty="0" smtClean="0"/>
              <a:t>事例</a:t>
            </a:r>
            <a:r>
              <a:rPr lang="en-US" altLang="ja-JP" sz="1600" b="1" dirty="0"/>
              <a:t/>
            </a:r>
            <a:br>
              <a:rPr lang="en-US" altLang="ja-JP" sz="1600" b="1" dirty="0"/>
            </a:br>
            <a:r>
              <a:rPr lang="ja-JP" altLang="en-US" sz="900" b="1" dirty="0" smtClean="0"/>
              <a:t>　　</a:t>
            </a:r>
            <a:r>
              <a:rPr lang="en-US" altLang="ja-JP" sz="1200" dirty="0" smtClean="0">
                <a:hlinkClick r:id="rId3"/>
              </a:rPr>
              <a:t>http://www.mhlw.go.jp/seisakunitsuite/bunya/hukushi_kaigo/kaigo_koureisha/yobou/jitsurei.html</a:t>
            </a:r>
            <a:br>
              <a:rPr lang="en-US" altLang="ja-JP" sz="1200" dirty="0" smtClean="0">
                <a:hlinkClick r:id="rId3"/>
              </a:rPr>
            </a:br>
            <a:r>
              <a:rPr lang="ja-JP" altLang="en-US" sz="1200" dirty="0" smtClean="0"/>
              <a:t>　</a:t>
            </a:r>
            <a:r>
              <a:rPr lang="ja-JP" altLang="ja-JP" sz="1100" dirty="0" smtClean="0"/>
              <a:t>【</a:t>
            </a:r>
            <a:r>
              <a:rPr lang="ja-JP" altLang="ja-JP" sz="1100" dirty="0"/>
              <a:t>厚生労働省の</a:t>
            </a:r>
            <a:r>
              <a:rPr lang="en-US" altLang="ja-JP" sz="1100" dirty="0"/>
              <a:t>HP</a:t>
            </a:r>
            <a:r>
              <a:rPr lang="ja-JP" altLang="ja-JP" sz="1100" dirty="0"/>
              <a:t>＞</a:t>
            </a:r>
            <a:r>
              <a:rPr lang="ja-JP" altLang="en-US" sz="1100" dirty="0" smtClean="0">
                <a:hlinkClick r:id="rId4" action="ppaction://hlinkfile"/>
              </a:rPr>
              <a:t>政策</a:t>
            </a:r>
            <a:r>
              <a:rPr lang="ja-JP" altLang="en-US" sz="1100" dirty="0">
                <a:hlinkClick r:id="rId4" action="ppaction://hlinkfile"/>
              </a:rPr>
              <a:t>について</a:t>
            </a:r>
            <a:r>
              <a:rPr lang="ja-JP" altLang="en-US" sz="1100" dirty="0"/>
              <a:t> </a:t>
            </a:r>
            <a:r>
              <a:rPr lang="en-US" altLang="ja-JP" sz="1100" dirty="0"/>
              <a:t>&gt; </a:t>
            </a:r>
            <a:r>
              <a:rPr lang="ja-JP" altLang="en-US" sz="1100" dirty="0">
                <a:hlinkClick r:id="rId5" action="ppaction://hlinkfile"/>
              </a:rPr>
              <a:t>分野別の政策一覧</a:t>
            </a:r>
            <a:r>
              <a:rPr lang="ja-JP" altLang="en-US" sz="1100" dirty="0"/>
              <a:t> </a:t>
            </a:r>
            <a:r>
              <a:rPr lang="en-US" altLang="ja-JP" sz="1100" dirty="0"/>
              <a:t>&gt; </a:t>
            </a:r>
            <a:r>
              <a:rPr lang="ja-JP" altLang="en-US" sz="1100" dirty="0">
                <a:hlinkClick r:id="rId6" action="ppaction://hlinkfile"/>
              </a:rPr>
              <a:t>福祉・介護</a:t>
            </a:r>
            <a:r>
              <a:rPr lang="ja-JP" altLang="en-US" sz="1100" dirty="0"/>
              <a:t> </a:t>
            </a:r>
            <a:r>
              <a:rPr lang="en-US" altLang="ja-JP" sz="1100" dirty="0"/>
              <a:t>&gt; </a:t>
            </a:r>
            <a:r>
              <a:rPr lang="ja-JP" altLang="en-US" sz="1100" dirty="0">
                <a:hlinkClick r:id="rId7" action="ppaction://hlinkfile"/>
              </a:rPr>
              <a:t>介護・高齢者福祉</a:t>
            </a:r>
            <a:r>
              <a:rPr lang="ja-JP" altLang="en-US" sz="1100" dirty="0"/>
              <a:t> </a:t>
            </a:r>
            <a:r>
              <a:rPr lang="en-US" altLang="ja-JP" sz="1100" dirty="0"/>
              <a:t>&gt; </a:t>
            </a:r>
            <a:r>
              <a:rPr lang="ja-JP" altLang="en-US" sz="1100" dirty="0"/>
              <a:t>介護予防＞５</a:t>
            </a:r>
            <a:r>
              <a:rPr lang="ja-JP" altLang="en-US" sz="1100" dirty="0">
                <a:latin typeface="+mj-ea"/>
              </a:rPr>
              <a:t>　</a:t>
            </a:r>
            <a:r>
              <a:rPr lang="zh-TW" altLang="en-US" sz="1100" dirty="0">
                <a:latin typeface="ＭＳ Ｐゴシック" panose="020B0600070205080204" pitchFamily="50" charset="-128"/>
                <a:ea typeface="ＭＳ Ｐゴシック" panose="020B0600070205080204" pitchFamily="50" charset="-128"/>
              </a:rPr>
              <a:t>市町村介護予防強化推進事業 </a:t>
            </a:r>
            <a:r>
              <a:rPr lang="en-US" altLang="ja-JP" sz="1100" dirty="0" smtClean="0"/>
              <a:t>】</a:t>
            </a:r>
            <a:r>
              <a:rPr lang="en-US" altLang="ja-JP" sz="1100" dirty="0">
                <a:hlinkClick r:id="rId3"/>
              </a:rPr>
              <a:t/>
            </a:r>
            <a:br>
              <a:rPr lang="en-US" altLang="ja-JP" sz="1100" dirty="0">
                <a:hlinkClick r:id="rId3"/>
              </a:rPr>
            </a:br>
            <a:r>
              <a:rPr lang="en-US" altLang="ja-JP" sz="600" dirty="0" smtClean="0"/>
              <a:t/>
            </a:r>
            <a:br>
              <a:rPr lang="en-US" altLang="ja-JP" sz="600" dirty="0" smtClean="0"/>
            </a:br>
            <a:r>
              <a:rPr lang="ja-JP" altLang="en-US" sz="1300" b="1" dirty="0" smtClean="0"/>
              <a:t>○</a:t>
            </a:r>
            <a:r>
              <a:rPr lang="ja-JP" altLang="en-US" sz="1300" b="1" dirty="0"/>
              <a:t>介護予防・日常生活支援総合事業に関する</a:t>
            </a:r>
            <a:r>
              <a:rPr lang="ja-JP" altLang="en-US" sz="1300" b="1" dirty="0" smtClean="0"/>
              <a:t>事例</a:t>
            </a:r>
            <a:r>
              <a:rPr lang="en-US" altLang="ja-JP" sz="900" dirty="0"/>
              <a:t/>
            </a:r>
            <a:br>
              <a:rPr lang="en-US" altLang="ja-JP" sz="900" dirty="0"/>
            </a:br>
            <a:r>
              <a:rPr lang="en-US" altLang="ja-JP" sz="600" dirty="0" smtClean="0"/>
              <a:t/>
            </a:r>
            <a:br>
              <a:rPr lang="en-US" altLang="ja-JP" sz="600" dirty="0" smtClean="0"/>
            </a:br>
            <a:r>
              <a:rPr lang="ja-JP" altLang="en-US" sz="1300" b="1" dirty="0" smtClean="0"/>
              <a:t>○</a:t>
            </a:r>
            <a:r>
              <a:rPr lang="ja-JP" altLang="en-US" sz="1300" b="1" dirty="0"/>
              <a:t>介護予防事業に関する</a:t>
            </a:r>
            <a:r>
              <a:rPr lang="ja-JP" altLang="en-US" sz="1300" b="1" dirty="0" smtClean="0"/>
              <a:t>事例</a:t>
            </a:r>
            <a:r>
              <a:rPr lang="en-US" altLang="ja-JP" sz="1300" b="1" dirty="0" smtClean="0"/>
              <a:t/>
            </a:r>
            <a:br>
              <a:rPr lang="en-US" altLang="ja-JP" sz="1300" b="1" dirty="0" smtClean="0"/>
            </a:br>
            <a:r>
              <a:rPr lang="ja-JP" altLang="en-US" sz="1400" b="1" dirty="0"/>
              <a:t>　</a:t>
            </a:r>
            <a:r>
              <a:rPr lang="ja-JP" altLang="en-US" sz="1300" dirty="0"/>
              <a:t>「地域の実情に応じた効果的・効率的な介護予防の取組</a:t>
            </a:r>
            <a:r>
              <a:rPr lang="ja-JP" altLang="en-US" sz="1300" dirty="0" smtClean="0"/>
              <a:t>事例」（参考）</a:t>
            </a:r>
            <a:r>
              <a:rPr lang="en-US" altLang="ja-JP" sz="1300" dirty="0" smtClean="0"/>
              <a:t/>
            </a:r>
            <a:br>
              <a:rPr lang="en-US" altLang="ja-JP" sz="1300" dirty="0" smtClean="0"/>
            </a:br>
            <a:r>
              <a:rPr lang="ja-JP" altLang="en-US" sz="1200" dirty="0"/>
              <a:t>　</a:t>
            </a:r>
            <a:r>
              <a:rPr lang="en-US" altLang="ja-JP" sz="1200" dirty="0" smtClean="0">
                <a:hlinkClick r:id="rId8"/>
              </a:rPr>
              <a:t>http</a:t>
            </a:r>
            <a:r>
              <a:rPr lang="en-US" altLang="ja-JP" sz="1200" dirty="0">
                <a:hlinkClick r:id="rId8"/>
              </a:rPr>
              <a:t>://</a:t>
            </a:r>
            <a:r>
              <a:rPr lang="en-US" altLang="ja-JP" sz="1200" dirty="0" smtClean="0">
                <a:hlinkClick r:id="rId8"/>
              </a:rPr>
              <a:t>www.mhlw.go.jp/topics/kaigo/yobou/torikumi_02.html</a:t>
            </a:r>
            <a:r>
              <a:rPr lang="en-US" altLang="ja-JP" sz="1200" dirty="0" smtClean="0"/>
              <a:t/>
            </a:r>
            <a:br>
              <a:rPr lang="en-US" altLang="ja-JP" sz="1200" dirty="0" smtClean="0"/>
            </a:br>
            <a:r>
              <a:rPr lang="ja-JP" altLang="en-US" sz="1200" dirty="0"/>
              <a:t>　</a:t>
            </a:r>
            <a:r>
              <a:rPr lang="ja-JP" altLang="ja-JP" sz="1100" dirty="0" smtClean="0"/>
              <a:t>【</a:t>
            </a:r>
            <a:r>
              <a:rPr lang="ja-JP" altLang="ja-JP" sz="1100" dirty="0"/>
              <a:t>厚生労働省の</a:t>
            </a:r>
            <a:r>
              <a:rPr lang="en-US" altLang="ja-JP" sz="1100" dirty="0"/>
              <a:t>HP</a:t>
            </a:r>
            <a:r>
              <a:rPr lang="ja-JP" altLang="ja-JP" sz="1100" dirty="0" smtClean="0"/>
              <a:t>＞</a:t>
            </a:r>
            <a:r>
              <a:rPr lang="en-US" altLang="ja-JP" sz="1100" dirty="0"/>
              <a:t>&gt; </a:t>
            </a:r>
            <a:r>
              <a:rPr lang="ja-JP" altLang="en-US" sz="1100" dirty="0">
                <a:hlinkClick r:id="rId9" action="ppaction://hlinkfile"/>
              </a:rPr>
              <a:t>政策について</a:t>
            </a:r>
            <a:r>
              <a:rPr lang="ja-JP" altLang="en-US" sz="1100" dirty="0"/>
              <a:t> </a:t>
            </a:r>
            <a:r>
              <a:rPr lang="en-US" altLang="ja-JP" sz="1100" dirty="0"/>
              <a:t>&gt; </a:t>
            </a:r>
            <a:r>
              <a:rPr lang="ja-JP" altLang="en-US" sz="1100" dirty="0">
                <a:hlinkClick r:id="rId10" action="ppaction://hlinkfile"/>
              </a:rPr>
              <a:t>分野別の政策一覧</a:t>
            </a:r>
            <a:r>
              <a:rPr lang="ja-JP" altLang="en-US" sz="1100" dirty="0"/>
              <a:t> </a:t>
            </a:r>
            <a:r>
              <a:rPr lang="en-US" altLang="ja-JP" sz="1100" dirty="0"/>
              <a:t>&gt; </a:t>
            </a:r>
            <a:r>
              <a:rPr lang="ja-JP" altLang="en-US" sz="1100" dirty="0">
                <a:hlinkClick r:id="rId11" action="ppaction://hlinkfile"/>
              </a:rPr>
              <a:t>福祉・介護</a:t>
            </a:r>
            <a:r>
              <a:rPr lang="ja-JP" altLang="en-US" sz="1100" dirty="0"/>
              <a:t> </a:t>
            </a:r>
            <a:r>
              <a:rPr lang="en-US" altLang="ja-JP" sz="1100" dirty="0"/>
              <a:t>&gt; </a:t>
            </a:r>
            <a:r>
              <a:rPr lang="ja-JP" altLang="en-US" sz="1100" dirty="0">
                <a:hlinkClick r:id="rId12" action="ppaction://hlinkfile"/>
              </a:rPr>
              <a:t>介護・高齢者福祉</a:t>
            </a:r>
            <a:r>
              <a:rPr lang="ja-JP" altLang="en-US" sz="1100" dirty="0"/>
              <a:t> </a:t>
            </a:r>
            <a:r>
              <a:rPr lang="en-US" altLang="ja-JP" sz="1100" dirty="0"/>
              <a:t>&gt; </a:t>
            </a:r>
            <a:r>
              <a:rPr lang="ja-JP" altLang="en-US" sz="1100" dirty="0">
                <a:hlinkClick r:id="rId13" action="ppaction://hlinkfile"/>
              </a:rPr>
              <a:t>介護</a:t>
            </a:r>
            <a:r>
              <a:rPr lang="ja-JP" altLang="en-US" sz="1100" dirty="0" smtClean="0">
                <a:hlinkClick r:id="rId13" action="ppaction://hlinkfile"/>
              </a:rPr>
              <a:t>予防</a:t>
            </a:r>
            <a:r>
              <a:rPr lang="ja-JP" altLang="en-US" sz="1100" dirty="0" smtClean="0"/>
              <a:t> </a:t>
            </a:r>
            <a:r>
              <a:rPr lang="en-US" altLang="ja-JP" sz="1100" dirty="0" smtClean="0"/>
              <a:t/>
            </a:r>
            <a:br>
              <a:rPr lang="en-US" altLang="ja-JP" sz="1100" dirty="0" smtClean="0"/>
            </a:br>
            <a:r>
              <a:rPr lang="ja-JP" altLang="en-US" sz="1100" dirty="0"/>
              <a:t>　</a:t>
            </a:r>
            <a:r>
              <a:rPr lang="ja-JP" altLang="en-US" sz="1100" dirty="0" smtClean="0"/>
              <a:t>　</a:t>
            </a:r>
            <a:r>
              <a:rPr lang="en-US" altLang="ja-JP" sz="1100" dirty="0" smtClean="0"/>
              <a:t>&gt;</a:t>
            </a:r>
            <a:r>
              <a:rPr lang="ja-JP" altLang="en-US" sz="1100" dirty="0" smtClean="0"/>
              <a:t>４　</a:t>
            </a:r>
            <a:r>
              <a:rPr lang="en-US" altLang="ja-JP" sz="1100" dirty="0" smtClean="0"/>
              <a:t> </a:t>
            </a:r>
            <a:r>
              <a:rPr lang="ja-JP" altLang="en-US" sz="1100" dirty="0" smtClean="0"/>
              <a:t>地域の実情に応じた効果的・効率的な介護予防の取組事例</a:t>
            </a:r>
            <a:r>
              <a:rPr lang="en-US" altLang="ja-JP" sz="1100" dirty="0" smtClean="0"/>
              <a:t>】</a:t>
            </a:r>
            <a:r>
              <a:rPr lang="en-US" altLang="ja-JP" sz="1100" dirty="0"/>
              <a:t/>
            </a:r>
            <a:br>
              <a:rPr lang="en-US" altLang="ja-JP" sz="1100" dirty="0"/>
            </a:br>
            <a:r>
              <a:rPr lang="en-US" altLang="ja-JP" sz="600" dirty="0" smtClean="0"/>
              <a:t/>
            </a:r>
            <a:br>
              <a:rPr lang="en-US" altLang="ja-JP" sz="600" dirty="0" smtClean="0"/>
            </a:br>
            <a:r>
              <a:rPr lang="ja-JP" altLang="en-US" sz="1300" b="1" dirty="0" smtClean="0"/>
              <a:t>○</a:t>
            </a:r>
            <a:r>
              <a:rPr lang="ja-JP" altLang="en-US" sz="1300" b="1" dirty="0"/>
              <a:t>生活</a:t>
            </a:r>
            <a:r>
              <a:rPr lang="ja-JP" altLang="en-US" sz="1300" b="1" dirty="0" smtClean="0"/>
              <a:t>支援コーディネーター</a:t>
            </a:r>
            <a:r>
              <a:rPr lang="ja-JP" altLang="en-US" sz="1300" b="1" dirty="0"/>
              <a:t>に関する</a:t>
            </a:r>
            <a:r>
              <a:rPr lang="ja-JP" altLang="en-US" sz="1300" b="1" dirty="0" smtClean="0"/>
              <a:t>事例</a:t>
            </a:r>
            <a:r>
              <a:rPr lang="en-US" altLang="ja-JP" sz="1400" b="1" dirty="0" smtClean="0"/>
              <a:t/>
            </a:r>
            <a:br>
              <a:rPr lang="en-US" altLang="ja-JP" sz="1400" b="1" dirty="0" smtClean="0"/>
            </a:br>
            <a:r>
              <a:rPr lang="ja-JP" altLang="en-US" sz="1400" b="1" dirty="0" smtClean="0"/>
              <a:t> </a:t>
            </a:r>
            <a:r>
              <a:rPr lang="ja-JP" altLang="en-US" sz="1300" dirty="0" smtClean="0"/>
              <a:t>　「地域における生活支援サービスのコーディネーターの育成に関する調査研究事業　報告書」</a:t>
            </a:r>
            <a:r>
              <a:rPr lang="en-US" altLang="ja-JP" sz="1300" dirty="0" smtClean="0"/>
              <a:t/>
            </a:r>
            <a:br>
              <a:rPr lang="en-US" altLang="ja-JP" sz="1300" dirty="0" smtClean="0"/>
            </a:br>
            <a:r>
              <a:rPr lang="ja-JP" altLang="en-US" sz="1300" dirty="0"/>
              <a:t>　</a:t>
            </a:r>
            <a:r>
              <a:rPr lang="en-US" altLang="ja-JP" sz="1200" dirty="0">
                <a:hlinkClick r:id="rId14"/>
              </a:rPr>
              <a:t>http://</a:t>
            </a:r>
            <a:r>
              <a:rPr lang="en-US" altLang="ja-JP" sz="1200" dirty="0" smtClean="0">
                <a:hlinkClick r:id="rId14"/>
              </a:rPr>
              <a:t>www.mhlw.go.jp/file/06-Seisakujouhou-12300000-Roukenkyoku/0000046377.pdf</a:t>
            </a:r>
            <a:r>
              <a:rPr lang="en-US" altLang="ja-JP" sz="1400" dirty="0" smtClean="0"/>
              <a:t/>
            </a:r>
            <a:br>
              <a:rPr lang="en-US" altLang="ja-JP" sz="1400" dirty="0" smtClean="0"/>
            </a:br>
            <a:r>
              <a:rPr lang="ja-JP" altLang="en-US" sz="1400" dirty="0" smtClean="0"/>
              <a:t>　</a:t>
            </a:r>
            <a:r>
              <a:rPr lang="ja-JP" altLang="ja-JP" sz="1000" dirty="0" smtClean="0"/>
              <a:t>【</a:t>
            </a:r>
            <a:r>
              <a:rPr lang="ja-JP" altLang="ja-JP" sz="1000" dirty="0"/>
              <a:t>厚生労働省の</a:t>
            </a:r>
            <a:r>
              <a:rPr lang="en-US" altLang="ja-JP" sz="1000" dirty="0" smtClean="0"/>
              <a:t>HP</a:t>
            </a:r>
            <a:r>
              <a:rPr lang="en-US" altLang="ja-JP" sz="1000" dirty="0"/>
              <a:t>&gt;</a:t>
            </a:r>
            <a:r>
              <a:rPr lang="en-US" altLang="ja-JP" sz="1000" dirty="0" err="1" smtClean="0">
                <a:hlinkClick r:id="rId4"/>
              </a:rPr>
              <a:t>政策について</a:t>
            </a:r>
            <a:r>
              <a:rPr lang="en-US" altLang="ja-JP" sz="1000" dirty="0" smtClean="0"/>
              <a:t> </a:t>
            </a:r>
            <a:r>
              <a:rPr lang="en-US" altLang="ja-JP" sz="1000" dirty="0"/>
              <a:t>&gt;</a:t>
            </a:r>
            <a:r>
              <a:rPr lang="en-US" altLang="ja-JP" sz="1000" dirty="0" smtClean="0"/>
              <a:t> </a:t>
            </a:r>
            <a:r>
              <a:rPr lang="en-US" altLang="ja-JP" sz="1000" dirty="0" err="1" smtClean="0">
                <a:hlinkClick r:id="rId5"/>
              </a:rPr>
              <a:t>分野別の政策一覧</a:t>
            </a:r>
            <a:r>
              <a:rPr lang="en-US" altLang="ja-JP" sz="1000" dirty="0"/>
              <a:t> &gt; </a:t>
            </a:r>
            <a:r>
              <a:rPr lang="en-US" altLang="ja-JP" sz="1000" dirty="0" err="1">
                <a:hlinkClick r:id="rId6"/>
              </a:rPr>
              <a:t>福祉・介護</a:t>
            </a:r>
            <a:r>
              <a:rPr lang="en-US" altLang="ja-JP" sz="1000" dirty="0"/>
              <a:t> &gt; </a:t>
            </a:r>
            <a:r>
              <a:rPr lang="en-US" altLang="ja-JP" sz="1000" dirty="0" err="1">
                <a:hlinkClick r:id="rId7"/>
              </a:rPr>
              <a:t>介護・</a:t>
            </a:r>
            <a:r>
              <a:rPr lang="en-US" altLang="ja-JP" sz="1000" dirty="0" err="1" smtClean="0">
                <a:hlinkClick r:id="rId7"/>
              </a:rPr>
              <a:t>高齢者福祉</a:t>
            </a:r>
            <a:r>
              <a:rPr lang="en-US" altLang="ja-JP" sz="1000" dirty="0"/>
              <a:t> &gt; </a:t>
            </a:r>
            <a:r>
              <a:rPr lang="ja-JP" altLang="ja-JP" sz="1000" dirty="0"/>
              <a:t>地域包括</a:t>
            </a:r>
            <a:r>
              <a:rPr lang="ja-JP" altLang="ja-JP" sz="1000" dirty="0" smtClean="0"/>
              <a:t>ケアシステム</a:t>
            </a:r>
            <a:r>
              <a:rPr lang="en-US" altLang="ja-JP" sz="1000" dirty="0"/>
              <a:t>&gt; </a:t>
            </a:r>
            <a:r>
              <a:rPr lang="ja-JP" altLang="ja-JP" sz="1000" dirty="0" smtClean="0"/>
              <a:t>５</a:t>
            </a:r>
            <a:r>
              <a:rPr lang="ja-JP" altLang="ja-JP" sz="1000" dirty="0"/>
              <a:t>．生活支援サービスの充実と高齢者の社会参加】</a:t>
            </a:r>
            <a:r>
              <a:rPr lang="en-US" altLang="ja-JP" sz="1400" dirty="0" smtClean="0"/>
              <a:t/>
            </a:r>
            <a:br>
              <a:rPr lang="en-US" altLang="ja-JP" sz="1400" dirty="0" smtClean="0"/>
            </a:br>
            <a:r>
              <a:rPr lang="en-US" altLang="ja-JP" sz="600" dirty="0" smtClean="0"/>
              <a:t/>
            </a:r>
            <a:br>
              <a:rPr lang="en-US" altLang="ja-JP" sz="600" dirty="0" smtClean="0"/>
            </a:br>
            <a:r>
              <a:rPr lang="ja-JP" altLang="en-US" sz="1300" b="1" dirty="0" smtClean="0"/>
              <a:t>○</a:t>
            </a:r>
            <a:r>
              <a:rPr lang="ja-JP" altLang="en-US" sz="1300" b="1" dirty="0"/>
              <a:t>地域包括ケアシステム構築に関する</a:t>
            </a:r>
            <a:r>
              <a:rPr lang="ja-JP" altLang="en-US" sz="1300" b="1" dirty="0" smtClean="0"/>
              <a:t>事例</a:t>
            </a:r>
            <a:r>
              <a:rPr lang="en-US" altLang="ja-JP" sz="1300" b="1" dirty="0"/>
              <a:t/>
            </a:r>
            <a:br>
              <a:rPr lang="en-US" altLang="ja-JP" sz="1300" b="1" dirty="0"/>
            </a:br>
            <a:r>
              <a:rPr lang="ja-JP" altLang="en-US" sz="1300" dirty="0"/>
              <a:t>　「事例を通じて、我がまちの地域包括ケアを考えよう 「地域包括ケアシステム」事例</a:t>
            </a:r>
            <a:r>
              <a:rPr lang="ja-JP" altLang="en-US" sz="1300" dirty="0" smtClean="0"/>
              <a:t>集成</a:t>
            </a:r>
            <a:r>
              <a:rPr lang="en-US" altLang="ja-JP" sz="1300" dirty="0" smtClean="0"/>
              <a:t/>
            </a:r>
            <a:br>
              <a:rPr lang="en-US" altLang="ja-JP" sz="1300" dirty="0" smtClean="0"/>
            </a:br>
            <a:r>
              <a:rPr lang="ja-JP" altLang="en-US" sz="1300" dirty="0"/>
              <a:t>　</a:t>
            </a:r>
            <a:r>
              <a:rPr lang="ja-JP" altLang="en-US" sz="1300" dirty="0" smtClean="0"/>
              <a:t>　～</a:t>
            </a:r>
            <a:r>
              <a:rPr lang="ja-JP" altLang="en-US" sz="1300" dirty="0"/>
              <a:t>できること探しの</a:t>
            </a:r>
            <a:r>
              <a:rPr lang="ja-JP" altLang="en-US" sz="1300" dirty="0" smtClean="0"/>
              <a:t>素材集～」</a:t>
            </a:r>
            <a:r>
              <a:rPr lang="ja-JP" altLang="en-US" sz="1300" dirty="0"/>
              <a:t/>
            </a:r>
            <a:br>
              <a:rPr lang="ja-JP" altLang="en-US" sz="1300" dirty="0"/>
            </a:br>
            <a:r>
              <a:rPr lang="ja-JP" altLang="en-US" sz="900" dirty="0">
                <a:latin typeface="HG丸ｺﾞｼｯｸM-PRO" pitchFamily="50" charset="-128"/>
                <a:ea typeface="HG丸ｺﾞｼｯｸM-PRO" pitchFamily="50" charset="-128"/>
              </a:rPr>
              <a:t>　</a:t>
            </a:r>
            <a:r>
              <a:rPr lang="en-US" altLang="ja-JP" sz="1200" dirty="0" smtClean="0">
                <a:hlinkClick r:id="rId15"/>
              </a:rPr>
              <a:t>http</a:t>
            </a:r>
            <a:r>
              <a:rPr lang="en-US" altLang="ja-JP" sz="1200" dirty="0">
                <a:hlinkClick r:id="rId15"/>
              </a:rPr>
              <a:t>://</a:t>
            </a:r>
            <a:r>
              <a:rPr lang="en-US" altLang="ja-JP" sz="1200" dirty="0" smtClean="0">
                <a:hlinkClick r:id="rId15"/>
              </a:rPr>
              <a:t>www.mhlw.go.jp/seisakunitsuite/bunya/hukushi_kaigo/kaigo_koureisha/chiiki-houkatsu/dl/jirei.pdf</a:t>
            </a:r>
            <a:r>
              <a:rPr lang="en-US" altLang="ja-JP" sz="1200" dirty="0" smtClean="0"/>
              <a:t/>
            </a:r>
            <a:br>
              <a:rPr lang="en-US" altLang="ja-JP" sz="1200" dirty="0" smtClean="0"/>
            </a:br>
            <a:r>
              <a:rPr lang="ja-JP" altLang="en-US" sz="1200" dirty="0" smtClean="0"/>
              <a:t>　　</a:t>
            </a:r>
            <a:r>
              <a:rPr lang="ja-JP" altLang="ja-JP" sz="1000" dirty="0" smtClean="0"/>
              <a:t>【</a:t>
            </a:r>
            <a:r>
              <a:rPr lang="ja-JP" altLang="ja-JP" sz="1000" dirty="0"/>
              <a:t>厚生労働省の</a:t>
            </a:r>
            <a:r>
              <a:rPr lang="en-US" altLang="ja-JP" sz="1000" dirty="0"/>
              <a:t>HP</a:t>
            </a:r>
            <a:r>
              <a:rPr lang="ja-JP" altLang="ja-JP" sz="1000" dirty="0"/>
              <a:t>＞</a:t>
            </a:r>
            <a:r>
              <a:rPr lang="en-US" altLang="ja-JP" sz="1000" dirty="0" err="1">
                <a:hlinkClick r:id="rId4"/>
              </a:rPr>
              <a:t>政策について</a:t>
            </a:r>
            <a:r>
              <a:rPr lang="en-US" altLang="ja-JP" sz="1000" dirty="0"/>
              <a:t> &gt; </a:t>
            </a:r>
            <a:r>
              <a:rPr lang="en-US" altLang="ja-JP" sz="1000" dirty="0" err="1">
                <a:hlinkClick r:id="rId5"/>
              </a:rPr>
              <a:t>分野別の政策一覧</a:t>
            </a:r>
            <a:r>
              <a:rPr lang="en-US" altLang="ja-JP" sz="1000" dirty="0"/>
              <a:t> &gt; </a:t>
            </a:r>
            <a:r>
              <a:rPr lang="en-US" altLang="ja-JP" sz="1000" dirty="0" err="1">
                <a:hlinkClick r:id="rId6"/>
              </a:rPr>
              <a:t>福祉・介護</a:t>
            </a:r>
            <a:r>
              <a:rPr lang="en-US" altLang="ja-JP" sz="1000" dirty="0"/>
              <a:t> &gt; </a:t>
            </a:r>
            <a:r>
              <a:rPr lang="en-US" altLang="ja-JP" sz="1000" dirty="0" err="1">
                <a:hlinkClick r:id="rId7"/>
              </a:rPr>
              <a:t>介護・高齢者福祉</a:t>
            </a:r>
            <a:r>
              <a:rPr lang="en-US" altLang="ja-JP" sz="1000" dirty="0"/>
              <a:t> &gt; </a:t>
            </a:r>
            <a:r>
              <a:rPr lang="ja-JP" altLang="ja-JP" sz="1000" dirty="0"/>
              <a:t>地域包括</a:t>
            </a:r>
            <a:r>
              <a:rPr lang="ja-JP" altLang="ja-JP" sz="1000" dirty="0" smtClean="0"/>
              <a:t>ケアシステム</a:t>
            </a:r>
            <a:r>
              <a:rPr lang="en-US" altLang="ja-JP" sz="1000" dirty="0" smtClean="0"/>
              <a:t/>
            </a:r>
            <a:br>
              <a:rPr lang="en-US" altLang="ja-JP" sz="1000" dirty="0" smtClean="0"/>
            </a:br>
            <a:r>
              <a:rPr lang="ja-JP" altLang="en-US" sz="1000" dirty="0"/>
              <a:t>　</a:t>
            </a:r>
            <a:r>
              <a:rPr lang="ja-JP" altLang="en-US" sz="1000" dirty="0" smtClean="0"/>
              <a:t>　　</a:t>
            </a:r>
            <a:r>
              <a:rPr lang="ja-JP" altLang="ja-JP" sz="1000" dirty="0" smtClean="0"/>
              <a:t>＞</a:t>
            </a:r>
            <a:r>
              <a:rPr lang="ja-JP" altLang="en-US" sz="1000" dirty="0"/>
              <a:t>１．地域包括ケアシステムの実現に</a:t>
            </a:r>
            <a:r>
              <a:rPr lang="ja-JP" altLang="en-US" sz="1000" dirty="0" smtClean="0"/>
              <a:t>向けて＞地域包括ケアシステム構築に向けた取組事例</a:t>
            </a:r>
            <a:r>
              <a:rPr lang="ja-JP" altLang="ja-JP" sz="1000" dirty="0" smtClean="0"/>
              <a:t>】</a:t>
            </a:r>
            <a:r>
              <a:rPr lang="en-US" altLang="ja-JP" sz="1000" dirty="0" smtClean="0"/>
              <a:t/>
            </a:r>
            <a:br>
              <a:rPr lang="en-US" altLang="ja-JP" sz="1000" dirty="0" smtClean="0"/>
            </a:br>
            <a:r>
              <a:rPr lang="ja-JP" altLang="en-US" sz="1600" dirty="0"/>
              <a:t>　</a:t>
            </a:r>
            <a:r>
              <a:rPr lang="ja-JP" altLang="en-US" sz="1300" dirty="0"/>
              <a:t>「過疎地域における地域包括ケアシステムの構築に関する調査研究事業報告書</a:t>
            </a:r>
            <a:r>
              <a:rPr lang="ja-JP" altLang="en-US" sz="1300" dirty="0" smtClean="0"/>
              <a:t>」</a:t>
            </a:r>
            <a:r>
              <a:rPr lang="en-US" altLang="ja-JP" sz="1300" dirty="0"/>
              <a:t/>
            </a:r>
            <a:br>
              <a:rPr lang="en-US" altLang="ja-JP" sz="1300" dirty="0"/>
            </a:br>
            <a:r>
              <a:rPr lang="ja-JP" altLang="en-US" sz="1200" dirty="0"/>
              <a:t>　　</a:t>
            </a:r>
            <a:r>
              <a:rPr lang="en-US" altLang="ja-JP" sz="1400" dirty="0" smtClean="0">
                <a:hlinkClick r:id="rId16"/>
              </a:rPr>
              <a:t>http</a:t>
            </a:r>
            <a:r>
              <a:rPr lang="en-US" altLang="ja-JP" sz="1400" dirty="0">
                <a:hlinkClick r:id="rId16"/>
              </a:rPr>
              <a:t>://</a:t>
            </a:r>
            <a:r>
              <a:rPr lang="en-US" altLang="ja-JP" sz="1400" dirty="0" smtClean="0">
                <a:hlinkClick r:id="rId16"/>
              </a:rPr>
              <a:t>www.hit-north.or.jp/houkokusyo/2013tiikihokatsu-shiryo.pdf</a:t>
            </a:r>
            <a:r>
              <a:rPr lang="ja-JP" altLang="en-US" sz="900" dirty="0" smtClean="0"/>
              <a:t>　</a:t>
            </a:r>
            <a:r>
              <a:rPr lang="en-US" altLang="ja-JP" sz="1000" dirty="0" smtClean="0"/>
              <a:t>【</a:t>
            </a:r>
            <a:r>
              <a:rPr lang="ja-JP" altLang="en-US" sz="1000" dirty="0"/>
              <a:t>社団法人北海道総合研究調査会</a:t>
            </a:r>
            <a:r>
              <a:rPr lang="en-US" altLang="ja-JP" sz="1000" dirty="0"/>
              <a:t>HP】</a:t>
            </a:r>
            <a:br>
              <a:rPr lang="en-US" altLang="ja-JP" sz="1000" dirty="0"/>
            </a:br>
            <a:r>
              <a:rPr lang="en-US" altLang="ja-JP" sz="600" dirty="0" smtClean="0"/>
              <a:t/>
            </a:r>
            <a:br>
              <a:rPr lang="en-US" altLang="ja-JP" sz="600" dirty="0" smtClean="0"/>
            </a:br>
            <a:r>
              <a:rPr lang="ja-JP" altLang="en-US" sz="1300" b="1" dirty="0" smtClean="0"/>
              <a:t>○</a:t>
            </a:r>
            <a:r>
              <a:rPr lang="ja-JP" altLang="en-US" sz="1300" b="1" dirty="0"/>
              <a:t>地域ケア会議に関する</a:t>
            </a:r>
            <a:r>
              <a:rPr lang="ja-JP" altLang="en-US" sz="1300" b="1" dirty="0" smtClean="0"/>
              <a:t>事例</a:t>
            </a:r>
            <a:r>
              <a:rPr lang="ja-JP" altLang="en-US" sz="1300" b="1" dirty="0"/>
              <a:t>　</a:t>
            </a:r>
            <a:r>
              <a:rPr lang="en-US" altLang="ja-JP" sz="1300" b="1" dirty="0"/>
              <a:t/>
            </a:r>
            <a:br>
              <a:rPr lang="en-US" altLang="ja-JP" sz="1300" b="1" dirty="0"/>
            </a:br>
            <a:r>
              <a:rPr lang="ja-JP" altLang="en-US" sz="1300" dirty="0"/>
              <a:t>　「地域包括ケアの実現に向けた地域ケア会議実践事例集～地域の特色を活かした実践のために～</a:t>
            </a:r>
            <a:r>
              <a:rPr lang="ja-JP" altLang="en-US" sz="1300" dirty="0" smtClean="0"/>
              <a:t>」</a:t>
            </a:r>
            <a:r>
              <a:rPr lang="en-US" altLang="ja-JP" sz="1300" dirty="0"/>
              <a:t/>
            </a:r>
            <a:br>
              <a:rPr lang="en-US" altLang="ja-JP" sz="1300" dirty="0"/>
            </a:br>
            <a:r>
              <a:rPr lang="ja-JP" altLang="en-US" sz="900" dirty="0"/>
              <a:t>　　</a:t>
            </a:r>
            <a:r>
              <a:rPr lang="ja-JP" altLang="en-US" sz="900" dirty="0" smtClean="0"/>
              <a:t>　</a:t>
            </a:r>
            <a:r>
              <a:rPr lang="en-US" altLang="ja-JP" sz="1200" dirty="0" smtClean="0">
                <a:hlinkClick r:id="rId17"/>
              </a:rPr>
              <a:t>http</a:t>
            </a:r>
            <a:r>
              <a:rPr lang="en-US" altLang="ja-JP" sz="1200" dirty="0">
                <a:hlinkClick r:id="rId17"/>
              </a:rPr>
              <a:t>://</a:t>
            </a:r>
            <a:r>
              <a:rPr lang="en-US" altLang="ja-JP" sz="1200" dirty="0" smtClean="0">
                <a:hlinkClick r:id="rId17"/>
              </a:rPr>
              <a:t>www.mhlw.go.jp/seisakunitsuite/bunya/hukushi_kaigo/kaigo_koureisha/chiiki-houkatsu/dl/link3-0-01.pdf</a:t>
            </a:r>
            <a:r>
              <a:rPr lang="en-US" altLang="ja-JP" sz="1400" dirty="0" smtClean="0"/>
              <a:t/>
            </a:r>
            <a:br>
              <a:rPr lang="en-US" altLang="ja-JP" sz="1400" dirty="0" smtClean="0"/>
            </a:br>
            <a:r>
              <a:rPr lang="ja-JP" altLang="en-US" sz="1400" dirty="0" smtClean="0"/>
              <a:t>　　</a:t>
            </a:r>
            <a:r>
              <a:rPr lang="ja-JP" altLang="ja-JP" sz="1100" dirty="0" smtClean="0"/>
              <a:t>【</a:t>
            </a:r>
            <a:r>
              <a:rPr lang="ja-JP" altLang="ja-JP" sz="1100" dirty="0"/>
              <a:t>厚生労働省の</a:t>
            </a:r>
            <a:r>
              <a:rPr lang="en-US" altLang="ja-JP" sz="1100" dirty="0"/>
              <a:t>HP</a:t>
            </a:r>
            <a:r>
              <a:rPr lang="ja-JP" altLang="ja-JP" sz="1100" dirty="0"/>
              <a:t>＞</a:t>
            </a:r>
            <a:r>
              <a:rPr lang="en-US" altLang="ja-JP" sz="1100" dirty="0" err="1">
                <a:hlinkClick r:id="rId4"/>
              </a:rPr>
              <a:t>政策について</a:t>
            </a:r>
            <a:r>
              <a:rPr lang="en-US" altLang="ja-JP" sz="1100" dirty="0"/>
              <a:t> &gt; </a:t>
            </a:r>
            <a:r>
              <a:rPr lang="en-US" altLang="ja-JP" sz="1100" dirty="0" err="1">
                <a:hlinkClick r:id="rId5"/>
              </a:rPr>
              <a:t>分野別の政策一覧</a:t>
            </a:r>
            <a:r>
              <a:rPr lang="en-US" altLang="ja-JP" sz="1100" dirty="0"/>
              <a:t> &gt; </a:t>
            </a:r>
            <a:r>
              <a:rPr lang="en-US" altLang="ja-JP" sz="1100" dirty="0" err="1">
                <a:hlinkClick r:id="rId6"/>
              </a:rPr>
              <a:t>福祉・介護</a:t>
            </a:r>
            <a:r>
              <a:rPr lang="en-US" altLang="ja-JP" sz="1100" dirty="0"/>
              <a:t> &gt; </a:t>
            </a:r>
            <a:r>
              <a:rPr lang="en-US" altLang="ja-JP" sz="1100" dirty="0" err="1">
                <a:hlinkClick r:id="rId7"/>
              </a:rPr>
              <a:t>介護・高齢者福祉</a:t>
            </a:r>
            <a:r>
              <a:rPr lang="en-US" altLang="ja-JP" sz="1100" dirty="0"/>
              <a:t> &gt; </a:t>
            </a:r>
            <a:r>
              <a:rPr lang="ja-JP" altLang="ja-JP" sz="1100" dirty="0"/>
              <a:t>地域包括ケアシステム＞３．地域ケア会議について</a:t>
            </a:r>
            <a:r>
              <a:rPr lang="ja-JP" altLang="ja-JP" sz="1100" dirty="0" smtClean="0"/>
              <a:t>】</a:t>
            </a:r>
            <a:endParaRPr lang="ja-JP" altLang="en-US" sz="1200" dirty="0"/>
          </a:p>
        </p:txBody>
      </p:sp>
      <p:sp>
        <p:nvSpPr>
          <p:cNvPr id="7" name="テキスト ボックス 6"/>
          <p:cNvSpPr txBox="1"/>
          <p:nvPr/>
        </p:nvSpPr>
        <p:spPr>
          <a:xfrm>
            <a:off x="1" y="-3160"/>
            <a:ext cx="9905999" cy="523220"/>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ctr"/>
            <a:r>
              <a:rPr lang="ja-JP" altLang="en-US" sz="2800" dirty="0" smtClean="0"/>
              <a:t>　　　　　</a:t>
            </a:r>
            <a:r>
              <a:rPr lang="en-US" altLang="ja-JP" sz="2800" dirty="0"/>
              <a:t>【</a:t>
            </a:r>
            <a:r>
              <a:rPr lang="ja-JP" altLang="en-US" sz="2800" dirty="0" smtClean="0"/>
              <a:t>参考</a:t>
            </a:r>
            <a:r>
              <a:rPr lang="en-US" altLang="ja-JP" sz="2800" dirty="0"/>
              <a:t>】</a:t>
            </a:r>
            <a:r>
              <a:rPr lang="ja-JP" altLang="en-US" sz="2800" dirty="0" smtClean="0"/>
              <a:t>地域</a:t>
            </a:r>
            <a:r>
              <a:rPr lang="ja-JP" altLang="en-US" sz="2800" dirty="0"/>
              <a:t>包括ケアシステム構築へ向けた取組</a:t>
            </a:r>
            <a:r>
              <a:rPr lang="ja-JP" altLang="en-US" sz="2800" dirty="0" smtClean="0"/>
              <a:t>事例</a:t>
            </a:r>
            <a:endParaRPr kumimoji="1" lang="ja-JP" altLang="en-US" sz="2800" dirty="0"/>
          </a:p>
        </p:txBody>
      </p:sp>
      <p:sp>
        <p:nvSpPr>
          <p:cNvPr id="8" name="テキスト ボックス 7"/>
          <p:cNvSpPr txBox="1"/>
          <p:nvPr/>
        </p:nvSpPr>
        <p:spPr>
          <a:xfrm>
            <a:off x="416498" y="559802"/>
            <a:ext cx="9145016" cy="892552"/>
          </a:xfrm>
          <a:prstGeom prst="rect">
            <a:avLst/>
          </a:prstGeom>
          <a:solidFill>
            <a:srgbClr val="FFFF99"/>
          </a:solidFill>
          <a:ln w="3175">
            <a:solidFill>
              <a:schemeClr val="tx1"/>
            </a:solidFill>
          </a:ln>
        </p:spPr>
        <p:txBody>
          <a:bodyPr wrap="square" rtlCol="0">
            <a:spAutoFit/>
          </a:bodyPr>
          <a:lstStyle/>
          <a:p>
            <a:r>
              <a:rPr lang="ja-JP" altLang="en-US" sz="1300" dirty="0" smtClean="0"/>
              <a:t>　地域包括ケアシステムについては、市町村が中心となって、地域の多様な支える力を集結させ、地域の自主性や主体性に基づき、地域の特性に応じてつくり上げていく必要があります。特に予防給付を見直し、円滑に地域支援事業へ移行していくためには、市町村が中心となって支え合いの体制づくりを進めることが必要です。厚生労働省では、市町村の</a:t>
            </a:r>
            <a:r>
              <a:rPr lang="ja-JP" altLang="en-US" sz="1300" dirty="0"/>
              <a:t>好事例</a:t>
            </a:r>
            <a:r>
              <a:rPr lang="ja-JP" altLang="en-US" sz="1300" dirty="0" smtClean="0"/>
              <a:t>を取りまとめました。好事例も参考にしながら、各市町村</a:t>
            </a:r>
            <a:r>
              <a:rPr lang="ja-JP" altLang="en-US" sz="1300" dirty="0"/>
              <a:t>で取組を進めて</a:t>
            </a:r>
            <a:r>
              <a:rPr lang="ja-JP" altLang="en-US" sz="1300" dirty="0" smtClean="0"/>
              <a:t>いただきたいと考えています。</a:t>
            </a:r>
            <a:endParaRPr kumimoji="1" lang="ja-JP" altLang="en-US" sz="1300" dirty="0"/>
          </a:p>
        </p:txBody>
      </p:sp>
      <p:pic>
        <p:nvPicPr>
          <p:cNvPr id="2050" name="Picture 2"/>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401272" y="2204864"/>
            <a:ext cx="1944216" cy="1094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テキスト ボックス 8">
            <a:hlinkClick r:id="rId19"/>
          </p:cNvPr>
          <p:cNvSpPr txBox="1"/>
          <p:nvPr/>
        </p:nvSpPr>
        <p:spPr>
          <a:xfrm>
            <a:off x="7257263" y="3353220"/>
            <a:ext cx="2342981" cy="507831"/>
          </a:xfrm>
          <a:prstGeom prst="rect">
            <a:avLst/>
          </a:prstGeom>
          <a:noFill/>
        </p:spPr>
        <p:txBody>
          <a:bodyPr wrap="square" rtlCol="0">
            <a:spAutoFit/>
          </a:bodyPr>
          <a:lstStyle/>
          <a:p>
            <a:r>
              <a:rPr lang="en-US" altLang="ja-JP" sz="900" dirty="0" smtClean="0"/>
              <a:t>【</a:t>
            </a:r>
            <a:r>
              <a:rPr lang="ja-JP" altLang="en-US" sz="900" dirty="0" smtClean="0"/>
              <a:t>出典</a:t>
            </a:r>
            <a:r>
              <a:rPr lang="en-US" altLang="ja-JP" sz="900" dirty="0" smtClean="0"/>
              <a:t>】</a:t>
            </a:r>
            <a:r>
              <a:rPr lang="ja-JP" altLang="en-US" sz="900" dirty="0"/>
              <a:t> </a:t>
            </a:r>
            <a:r>
              <a:rPr lang="ja-JP" altLang="en-US" sz="900" dirty="0" smtClean="0"/>
              <a:t>平成</a:t>
            </a:r>
            <a:r>
              <a:rPr lang="en-US" altLang="ja-JP" sz="900" dirty="0"/>
              <a:t>26</a:t>
            </a:r>
            <a:r>
              <a:rPr lang="ja-JP" altLang="en-US" sz="900" dirty="0"/>
              <a:t>年</a:t>
            </a:r>
            <a:r>
              <a:rPr lang="en-US" altLang="ja-JP" sz="900" dirty="0"/>
              <a:t>3</a:t>
            </a:r>
            <a:r>
              <a:rPr lang="ja-JP" altLang="en-US" sz="900" dirty="0" smtClean="0"/>
              <a:t>月　地域包括ケア研究会</a:t>
            </a:r>
            <a:endParaRPr lang="en-US" altLang="ja-JP" sz="900" dirty="0" smtClean="0"/>
          </a:p>
          <a:p>
            <a:r>
              <a:rPr lang="ja-JP" altLang="en-US" sz="900" dirty="0" smtClean="0"/>
              <a:t>「</a:t>
            </a:r>
            <a:r>
              <a:rPr lang="en-US" altLang="ja-JP" sz="900" dirty="0" smtClean="0"/>
              <a:t> </a:t>
            </a:r>
            <a:r>
              <a:rPr lang="ja-JP" altLang="en-US" sz="900" dirty="0" smtClean="0"/>
              <a:t>地域包括</a:t>
            </a:r>
            <a:r>
              <a:rPr lang="ja-JP" altLang="en-US" sz="900" dirty="0"/>
              <a:t>ケアシステム</a:t>
            </a:r>
            <a:r>
              <a:rPr lang="ja-JP" altLang="en-US" sz="900" dirty="0" smtClean="0"/>
              <a:t>を構築するための</a:t>
            </a:r>
            <a:endParaRPr lang="en-US" altLang="ja-JP" sz="900" dirty="0"/>
          </a:p>
          <a:p>
            <a:r>
              <a:rPr lang="ja-JP" altLang="en-US" sz="900" dirty="0" smtClean="0"/>
              <a:t>制度論等に関する調査研究事業報告書」</a:t>
            </a:r>
            <a:endParaRPr lang="en-US" altLang="ja-JP" sz="900" dirty="0"/>
          </a:p>
        </p:txBody>
      </p:sp>
      <p:sp>
        <p:nvSpPr>
          <p:cNvPr id="3" name="角丸四角形吹き出し 2"/>
          <p:cNvSpPr/>
          <p:nvPr/>
        </p:nvSpPr>
        <p:spPr bwMode="auto">
          <a:xfrm>
            <a:off x="7348626" y="4509137"/>
            <a:ext cx="2160240" cy="1076497"/>
          </a:xfrm>
          <a:prstGeom prst="wedgeRoundRectCallout">
            <a:avLst>
              <a:gd name="adj1" fmla="val -86241"/>
              <a:gd name="adj2" fmla="val 31142"/>
              <a:gd name="adj3" fmla="val 16667"/>
            </a:avLst>
          </a:prstGeom>
          <a:solidFill>
            <a:schemeClr val="bg1"/>
          </a:solidFill>
          <a:ln w="12700">
            <a:solidFill>
              <a:schemeClr val="tx2"/>
            </a:solidFill>
            <a:round/>
            <a:headEnd/>
            <a:tailEnd/>
          </a:ln>
        </p:spPr>
        <p:txBody>
          <a:bodyPr lIns="68415" tIns="34208" rIns="68415" bIns="34208" rtlCol="0" anchor="ctr"/>
          <a:lstStyle/>
          <a:p>
            <a:pPr algn="just" defTabSz="957263"/>
            <a:r>
              <a:rPr lang="en-US" altLang="ja-JP" sz="1000" dirty="0">
                <a:latin typeface="+mj-lt"/>
                <a:ea typeface="+mj-ea"/>
                <a:cs typeface="+mj-cs"/>
              </a:rPr>
              <a:t>【</a:t>
            </a:r>
            <a:r>
              <a:rPr lang="ja-JP" altLang="en-US" sz="1000" dirty="0" smtClean="0">
                <a:latin typeface="+mj-lt"/>
                <a:ea typeface="+mj-ea"/>
                <a:cs typeface="+mj-cs"/>
              </a:rPr>
              <a:t>日本</a:t>
            </a:r>
            <a:r>
              <a:rPr lang="ja-JP" altLang="en-US" sz="1000" dirty="0">
                <a:latin typeface="+mj-lt"/>
                <a:ea typeface="+mj-ea"/>
                <a:cs typeface="+mj-cs"/>
              </a:rPr>
              <a:t>地図</a:t>
            </a:r>
            <a:r>
              <a:rPr lang="ja-JP" altLang="en-US" sz="1000" dirty="0" smtClean="0">
                <a:latin typeface="+mj-lt"/>
                <a:ea typeface="+mj-ea"/>
                <a:cs typeface="+mj-cs"/>
              </a:rPr>
              <a:t>から全国の事例を検索</a:t>
            </a:r>
            <a:r>
              <a:rPr lang="en-US" altLang="ja-JP" sz="1000" dirty="0" smtClean="0">
                <a:latin typeface="+mj-lt"/>
                <a:ea typeface="+mj-ea"/>
                <a:cs typeface="+mj-cs"/>
              </a:rPr>
              <a:t>】</a:t>
            </a:r>
            <a:r>
              <a:rPr lang="ja-JP" altLang="en-US" sz="1000" dirty="0" smtClean="0">
                <a:latin typeface="+mj-lt"/>
                <a:ea typeface="+mj-ea"/>
                <a:cs typeface="+mj-cs"/>
              </a:rPr>
              <a:t>をクリックすると、地図から事例の検索ができます。</a:t>
            </a:r>
            <a:endParaRPr lang="en-US" altLang="ja-JP" sz="1000" dirty="0" smtClean="0">
              <a:latin typeface="+mj-lt"/>
              <a:ea typeface="+mj-ea"/>
              <a:cs typeface="+mj-cs"/>
            </a:endParaRPr>
          </a:p>
          <a:p>
            <a:pPr algn="just" defTabSz="957263"/>
            <a:r>
              <a:rPr lang="en-US" altLang="ja-JP" sz="1000" dirty="0" smtClean="0">
                <a:latin typeface="+mj-lt"/>
                <a:ea typeface="+mj-ea"/>
                <a:cs typeface="+mj-cs"/>
                <a:hlinkClick r:id="rId20"/>
              </a:rPr>
              <a:t>http://www.kaigokensaku.jp/chiiki-houkatsu/</a:t>
            </a:r>
            <a:endParaRPr lang="ja-JP" altLang="en-US" sz="1000" dirty="0">
              <a:latin typeface="+mj-lt"/>
              <a:ea typeface="+mj-ea"/>
              <a:cs typeface="+mj-cs"/>
            </a:endParaRPr>
          </a:p>
        </p:txBody>
      </p:sp>
      <p:sp>
        <p:nvSpPr>
          <p:cNvPr id="11" name="正方形/長方形 10"/>
          <p:cNvSpPr/>
          <p:nvPr/>
        </p:nvSpPr>
        <p:spPr bwMode="auto">
          <a:xfrm>
            <a:off x="1" y="0"/>
            <a:ext cx="1473960" cy="508220"/>
          </a:xfrm>
          <a:prstGeom prst="rect">
            <a:avLst/>
          </a:prstGeom>
          <a:ln>
            <a:headEnd/>
            <a:tailEnd/>
          </a:ln>
        </p:spPr>
        <p:style>
          <a:lnRef idx="2">
            <a:schemeClr val="dk1"/>
          </a:lnRef>
          <a:fillRef idx="1">
            <a:schemeClr val="lt1"/>
          </a:fillRef>
          <a:effectRef idx="0">
            <a:schemeClr val="dk1"/>
          </a:effectRef>
          <a:fontRef idx="minor">
            <a:schemeClr val="dk1"/>
          </a:fontRef>
        </p:style>
        <p:txBody>
          <a:bodyPr lIns="72000" rIns="72000" rtlCol="0" anchor="ctr"/>
          <a:lstStyle/>
          <a:p>
            <a:pPr algn="ctr"/>
            <a:r>
              <a:rPr lang="ja-JP" altLang="en-US" sz="1400" spc="-150" dirty="0">
                <a:solidFill>
                  <a:schemeClr val="tx1"/>
                </a:solidFill>
              </a:rPr>
              <a:t>第１　</a:t>
            </a:r>
            <a:r>
              <a:rPr lang="ja-JP" altLang="en-US" sz="1400" spc="-150" dirty="0" smtClean="0">
                <a:solidFill>
                  <a:schemeClr val="tx1"/>
                </a:solidFill>
              </a:rPr>
              <a:t>総合事業</a:t>
            </a:r>
            <a:r>
              <a:rPr lang="ja-JP" altLang="en-US" sz="1400" spc="-150" dirty="0"/>
              <a:t>に</a:t>
            </a:r>
            <a:r>
              <a:rPr lang="ja-JP" altLang="en-US" sz="1400" spc="-150" dirty="0" smtClean="0"/>
              <a:t>関する</a:t>
            </a:r>
            <a:r>
              <a:rPr lang="ja-JP" altLang="en-US" sz="1400" spc="-150" dirty="0" smtClean="0">
                <a:solidFill>
                  <a:schemeClr val="tx1"/>
                </a:solidFill>
              </a:rPr>
              <a:t>総則的な事項</a:t>
            </a:r>
            <a:endParaRPr kumimoji="1" lang="ja-JP" altLang="en-US" sz="1400" spc="-150" dirty="0">
              <a:latin typeface="HG丸ｺﾞｼｯｸM-PRO" pitchFamily="50" charset="-128"/>
              <a:ea typeface="HG丸ｺﾞｼｯｸM-PRO" pitchFamily="50" charset="-128"/>
            </a:endParaRPr>
          </a:p>
        </p:txBody>
      </p:sp>
      <p:sp>
        <p:nvSpPr>
          <p:cNvPr id="12" name="スライド番号プレースホルダー 3"/>
          <p:cNvSpPr>
            <a:spLocks noGrp="1"/>
          </p:cNvSpPr>
          <p:nvPr>
            <p:ph type="sldNum" sz="quarter" idx="12"/>
          </p:nvPr>
        </p:nvSpPr>
        <p:spPr>
          <a:xfrm>
            <a:off x="7653483" y="6550468"/>
            <a:ext cx="2311400" cy="365125"/>
          </a:xfrm>
        </p:spPr>
        <p:txBody>
          <a:bodyPr/>
          <a:lstStyle/>
          <a:p>
            <a:fld id="{FCE98AE0-BE98-4E8C-BBDC-F98D666762F1}" type="slidenum">
              <a:rPr lang="ja-JP" altLang="en-US" sz="1400" smtClean="0">
                <a:solidFill>
                  <a:schemeClr val="tx1"/>
                </a:solidFill>
                <a:latin typeface="HG丸ｺﾞｼｯｸM-PRO" panose="020F0600000000000000" pitchFamily="50" charset="-128"/>
                <a:ea typeface="HG丸ｺﾞｼｯｸM-PRO" panose="020F0600000000000000" pitchFamily="50" charset="-128"/>
              </a:rPr>
              <a:pPr/>
              <a:t>8</a:t>
            </a:fld>
            <a:endParaRPr lang="ja-JP" altLang="en-US" sz="1400">
              <a:solidFill>
                <a:schemeClr val="tx1"/>
              </a:solidFill>
              <a:latin typeface="HG丸ｺﾞｼｯｸM-PRO" panose="020F0600000000000000" pitchFamily="50" charset="-128"/>
              <a:ea typeface="HG丸ｺﾞｼｯｸM-PRO" panose="020F0600000000000000" pitchFamily="50" charset="-128"/>
            </a:endParaRPr>
          </a:p>
        </p:txBody>
      </p:sp>
      <p:sp>
        <p:nvSpPr>
          <p:cNvPr id="10" name="正方形/長方形 9"/>
          <p:cNvSpPr/>
          <p:nvPr/>
        </p:nvSpPr>
        <p:spPr>
          <a:xfrm rot="5400000">
            <a:off x="-46779" y="6443618"/>
            <a:ext cx="459432" cy="369332"/>
          </a:xfrm>
          <a:prstGeom prst="rect">
            <a:avLst/>
          </a:prstGeom>
          <a:noFill/>
          <a:ln w="6350">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13</a:t>
            </a:r>
            <a:endParaRPr kumimoji="1" lang="ja-JP" altLang="en-US" sz="1400"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79284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40000"/>
            <a:lumOff val="60000"/>
          </a:schemeClr>
        </a:solidFill>
        <a:ln w="6350">
          <a:solidFill>
            <a:schemeClr val="accent2"/>
          </a:solidFill>
        </a:ln>
        <a:scene3d>
          <a:camera prst="orthographicFront"/>
          <a:lightRig rig="threePt" dir="t"/>
        </a:scene3d>
        <a:sp3d>
          <a:bevelT/>
        </a:sp3d>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kumimoji="1" dirty="0"/>
        </a:defPPr>
      </a:lstStyle>
    </a:txDef>
  </a:objectDefaults>
  <a:extraClrSchemeLst/>
</a:theme>
</file>

<file path=ppt/theme/theme10.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7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fontScale="92500"/>
      </a:bodyPr>
      <a:lstStyle>
        <a:defPPr>
          <a:defRPr sz="2700" dirty="0" smtClean="0"/>
        </a:defPPr>
      </a:lstStyle>
      <a:style>
        <a:lnRef idx="1">
          <a:schemeClr val="accent5"/>
        </a:lnRef>
        <a:fillRef idx="2">
          <a:schemeClr val="accent5"/>
        </a:fillRef>
        <a:effectRef idx="1">
          <a:schemeClr val="accent5"/>
        </a:effectRef>
        <a:fontRef idx="minor">
          <a:schemeClr val="dk1"/>
        </a:fontRef>
      </a:style>
    </a:txDef>
  </a:objectDefaults>
  <a:extraClrSchemeLst/>
</a:theme>
</file>

<file path=ppt/theme/theme4.xml><?xml version="1.0" encoding="utf-8"?>
<a:theme xmlns:a="http://schemas.openxmlformats.org/drawingml/2006/main" name="2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rgbClr val="0070C0"/>
          </a:solidFill>
        </a:ln>
        <a:scene3d>
          <a:camera prst="orthographicFront"/>
          <a:lightRig rig="threePt" dir="t"/>
        </a:scene3d>
        <a:sp3d>
          <a:bevelT/>
        </a:sp3d>
      </a:spPr>
      <a:bodyPr rtlCol="0" anchor="ctr"/>
      <a:lstStyle>
        <a:defPPr marL="88900" indent="177800">
          <a:spcBef>
            <a:spcPts val="1200"/>
          </a:spcBef>
          <a:defRPr sz="1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txDef>
      <a:spPr bwMode="auto">
        <a:noFill/>
        <a:ln w="9525">
          <a:noFill/>
          <a:miter lim="800000"/>
          <a:headEnd/>
          <a:tailEnd/>
        </a:ln>
        <a:effectLst/>
      </a:spPr>
      <a:bodyPr>
        <a:spAutoFit/>
      </a:bodyPr>
      <a:lstStyle>
        <a:defPPr algn="l">
          <a:spcBef>
            <a:spcPct val="50000"/>
          </a:spcBef>
          <a:defRPr sz="1400"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solidFill>
            <a:schemeClr val="tx1"/>
          </a:solidFill>
          <a:miter lim="800000"/>
          <a:headEnd/>
          <a:tailEnd/>
        </a:ln>
      </a:spPr>
      <a:bodyPr rtlCol="0" anchor="ctr"/>
      <a:lstStyle>
        <a:defPPr algn="ctr">
          <a:defRPr kumimoji="1" sz="2400" dirty="0">
            <a:latin typeface="HG丸ｺﾞｼｯｸM-PRO" pitchFamily="50" charset="-128"/>
            <a:ea typeface="HG丸ｺﾞｼｯｸM-PRO"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txDef>
      <a:spPr>
        <a:ln/>
      </a:spPr>
      <a:bodyPr wrap="square" lIns="91357" tIns="45680" rIns="91357" bIns="45680" rtlCol="0">
        <a:spAutoFit/>
      </a:bodyPr>
      <a:lstStyle>
        <a:defPPr algn="ctr" defTabSz="913575" fontAlgn="base">
          <a:spcBef>
            <a:spcPct val="0"/>
          </a:spcBef>
          <a:spcAft>
            <a:spcPct val="0"/>
          </a:spcAft>
          <a:defRPr sz="2600" dirty="0" smtClean="0">
            <a:solidFill>
              <a:prstClr val="black"/>
            </a:solidFill>
            <a:latin typeface="+mn-ea"/>
          </a:defRPr>
        </a:defPPr>
      </a:lstStyle>
      <a:style>
        <a:lnRef idx="1">
          <a:schemeClr val="accent1"/>
        </a:lnRef>
        <a:fillRef idx="2">
          <a:schemeClr val="accent1"/>
        </a:fillRef>
        <a:effectRef idx="1">
          <a:schemeClr val="accent1"/>
        </a:effectRef>
        <a:fontRef idx="minor">
          <a:schemeClr val="dk1"/>
        </a:fontRef>
      </a: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solidFill>
            <a:schemeClr val="tx1"/>
          </a:solidFill>
          <a:miter lim="800000"/>
          <a:headEnd/>
          <a:tailEnd/>
        </a:ln>
      </a:spPr>
      <a:bodyPr rtlCol="0" anchor="ctr"/>
      <a:lstStyle>
        <a:defPPr algn="ctr">
          <a:defRPr kumimoji="1" sz="2400" dirty="0">
            <a:latin typeface="HG丸ｺﾞｼｯｸM-PRO" pitchFamily="50" charset="-128"/>
            <a:ea typeface="HG丸ｺﾞｼｯｸM-PRO"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txDef>
      <a:spPr bwMode="auto">
        <a:noFill/>
        <a:ln w="9525">
          <a:noFill/>
          <a:miter lim="800000"/>
          <a:headEnd/>
          <a:tailEnd/>
        </a:ln>
        <a:effectLst/>
      </a:spPr>
      <a:bodyPr>
        <a:spAutoFit/>
      </a:bodyPr>
      <a:lstStyle>
        <a:defPPr algn="l">
          <a:spcBef>
            <a:spcPct val="50000"/>
          </a:spcBef>
          <a:defRPr sz="1400"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4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solidFill>
            <a:schemeClr val="tx1"/>
          </a:solidFill>
          <a:miter lim="800000"/>
          <a:headEnd/>
          <a:tailEnd/>
        </a:ln>
      </a:spPr>
      <a:bodyPr rtlCol="0" anchor="ctr"/>
      <a:lstStyle>
        <a:defPPr algn="ctr">
          <a:defRPr kumimoji="1" sz="2400" dirty="0">
            <a:latin typeface="HG丸ｺﾞｼｯｸM-PRO" pitchFamily="50" charset="-128"/>
            <a:ea typeface="HG丸ｺﾞｼｯｸM-PRO"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txDef>
      <a:spPr bwMode="auto">
        <a:noFill/>
        <a:ln w="9525">
          <a:noFill/>
          <a:miter lim="800000"/>
          <a:headEnd/>
          <a:tailEnd/>
        </a:ln>
        <a:effectLst/>
      </a:spPr>
      <a:bodyPr>
        <a:spAutoFit/>
      </a:bodyPr>
      <a:lstStyle>
        <a:defPPr algn="l">
          <a:spcBef>
            <a:spcPct val="50000"/>
          </a:spcBef>
          <a:defRPr sz="1400"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11296</TotalTime>
  <Words>3563</Words>
  <Application>Microsoft Office PowerPoint</Application>
  <PresentationFormat>A4 210 x 297 mm</PresentationFormat>
  <Paragraphs>947</Paragraphs>
  <Slides>32</Slides>
  <Notes>5</Notes>
  <HiddenSlides>0</HiddenSlides>
  <MMClips>0</MMClips>
  <ScaleCrop>false</ScaleCrop>
  <HeadingPairs>
    <vt:vector size="4" baseType="variant">
      <vt:variant>
        <vt:lpstr>テーマ</vt:lpstr>
      </vt:variant>
      <vt:variant>
        <vt:i4>9</vt:i4>
      </vt:variant>
      <vt:variant>
        <vt:lpstr>スライド タイトル</vt:lpstr>
      </vt:variant>
      <vt:variant>
        <vt:i4>32</vt:i4>
      </vt:variant>
    </vt:vector>
  </HeadingPairs>
  <TitlesOfParts>
    <vt:vector size="41" baseType="lpstr">
      <vt:lpstr>1_Office ​​テーマ</vt:lpstr>
      <vt:lpstr>4_blank</vt:lpstr>
      <vt:lpstr>7_blank</vt:lpstr>
      <vt:lpstr>2_標準デザイン</vt:lpstr>
      <vt:lpstr>3_標準デザイン</vt:lpstr>
      <vt:lpstr>3_Office ​​テーマ</vt:lpstr>
      <vt:lpstr>5_標準デザイン</vt:lpstr>
      <vt:lpstr>4_標準デザイン</vt:lpstr>
      <vt:lpstr>2_blank</vt:lpstr>
      <vt:lpstr>介護予防・日常生活支援総合事業 ガイドライン案（概要）</vt:lpstr>
      <vt:lpstr>PowerPoint プレゼンテーション</vt:lpstr>
      <vt:lpstr>第１　総合事業に関する総則的な事項</vt:lpstr>
      <vt:lpstr>第１　総合事業に関する総則的な事項</vt:lpstr>
      <vt:lpstr>PowerPoint プレゼンテーション</vt:lpstr>
      <vt:lpstr>PowerPoint プレゼンテーション</vt:lpstr>
      <vt:lpstr>PowerPoint プレゼンテーション</vt:lpstr>
      <vt:lpstr>PowerPoint プレゼンテーション</vt:lpstr>
      <vt:lpstr>○市町村介護予防強化推進事業（介護予防モデル事業）に関する事例 　　http://www.mhlw.go.jp/seisakunitsuite/bunya/hukushi_kaigo/kaigo_koureisha/yobou/jitsurei.html 　【厚生労働省のHP＞政策について &gt; 分野別の政策一覧 &gt; 福祉・介護 &gt; 介護・高齢者福祉 &gt; 介護予防＞５　市町村介護予防強化推進事業 】  ○介護予防・日常生活支援総合事業に関する事例  ○介護予防事業に関する事例 　「地域の実情に応じた効果的・効率的な介護予防の取組事例」（参考） 　http://www.mhlw.go.jp/topics/kaigo/yobou/torikumi_02.html 　【厚生労働省のHP＞&gt; 政策について &gt; 分野別の政策一覧 &gt; 福祉・介護 &gt; 介護・高齢者福祉 &gt; 介護予防  　　&gt;４　 地域の実情に応じた効果的・効率的な介護予防の取組事例】  ○生活支援コーディネーターに関する事例  　「地域における生活支援サービスのコーディネーターの育成に関する調査研究事業　報告書」 　http://www.mhlw.go.jp/file/06-Seisakujouhou-12300000-Roukenkyoku/0000046377.pdf 　【厚生労働省のHP&gt;政策について &gt; 分野別の政策一覧 &gt; 福祉・介護 &gt; 介護・高齢者福祉 &gt; 地域包括ケアシステム&gt; ５．生活支援サービスの充実と高齢者の社会参加】  ○地域包括ケアシステム構築に関する事例 　「事例を通じて、我がまちの地域包括ケアを考えよう 「地域包括ケアシステム」事例集成 　　～できること探しの素材集～」 　http://www.mhlw.go.jp/seisakunitsuite/bunya/hukushi_kaigo/kaigo_koureisha/chiiki-houkatsu/dl/jirei.pdf 　　【厚生労働省のHP＞政策について &gt; 分野別の政策一覧 &gt; 福祉・介護 &gt; 介護・高齢者福祉 &gt; 地域包括ケアシステム 　　　＞１．地域包括ケアシステムの実現に向けて＞地域包括ケアシステム構築に向けた取組事例】 　「過疎地域における地域包括ケアシステムの構築に関する調査研究事業報告書」 　　http://www.hit-north.or.jp/houkokusyo/2013tiikihokatsu-shiryo.pdf　【社団法人北海道総合研究調査会HP】  ○地域ケア会議に関する事例　 　「地域包括ケアの実現に向けた地域ケア会議実践事例集～地域の特色を活かした実践のために～」 　　　http://www.mhlw.go.jp/seisakunitsuite/bunya/hukushi_kaigo/kaigo_koureisha/chiiki-houkatsu/dl/link3-0-01.pdf 　　【厚生労働省のHP＞政策について &gt; 分野別の政策一覧 &gt; 福祉・介護 &gt; 介護・高齢者福祉 &gt; 地域包括ケアシステム＞３．地域ケア会議について】</vt:lpstr>
      <vt:lpstr>第２　サービスの類型</vt:lpstr>
      <vt:lpstr>第２　サービスの類型</vt:lpstr>
      <vt:lpstr>PowerPoint プレゼンテーション</vt:lpstr>
      <vt:lpstr>第３　生活支援・介護予防 サービスの充実</vt:lpstr>
      <vt:lpstr>第３　生活支援・介護予防サービスの充実</vt:lpstr>
      <vt:lpstr>PowerPoint プレゼンテーション</vt:lpstr>
      <vt:lpstr>PowerPoint プレゼンテーション</vt:lpstr>
      <vt:lpstr>　　　　　　　　【参考】「コーディネーター」及び「協議体」設置・運営に係るフロー（例）</vt:lpstr>
      <vt:lpstr>第４　サービスの利用の流れ （被保険者の自立支援に資するサービスのための介護予防ケアマネジメントや基本チェックリストの実施、サービス提供等）</vt:lpstr>
      <vt:lpstr>PowerPoint プレゼンテーション</vt:lpstr>
      <vt:lpstr>【参考】介護サービスの利用の手続き</vt:lpstr>
      <vt:lpstr>第５　関係者間での意識の共有と 効果的な介護予防ケアマネジメント ～一歩進んだケアマネジメントに向けたガイドライン～</vt:lpstr>
      <vt:lpstr>PowerPoint プレゼンテーション</vt:lpstr>
      <vt:lpstr>第６　総合事業の制度的な枠組み</vt:lpstr>
      <vt:lpstr>PowerPoint プレゼンテーション</vt:lpstr>
      <vt:lpstr>PowerPoint プレゼンテーション</vt:lpstr>
      <vt:lpstr>【参考】新しい介護予防事業</vt:lpstr>
      <vt:lpstr>PowerPoint プレゼンテーション</vt:lpstr>
      <vt:lpstr>第７　総合事業への円滑な移行</vt:lpstr>
      <vt:lpstr>PowerPoint プレゼンテーション</vt:lpstr>
      <vt:lpstr>参　　考</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パパ</dc:creator>
  <cp:lastModifiedBy>厚生労働省ネットワークシステム</cp:lastModifiedBy>
  <cp:revision>831</cp:revision>
  <cp:lastPrinted>2014-07-22T03:24:28Z</cp:lastPrinted>
  <dcterms:created xsi:type="dcterms:W3CDTF">2013-10-13T14:34:05Z</dcterms:created>
  <dcterms:modified xsi:type="dcterms:W3CDTF">2014-07-29T07:17:27Z</dcterms:modified>
</cp:coreProperties>
</file>