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Lst>
  <p:notesMasterIdLst>
    <p:notesMasterId r:id="rId11"/>
  </p:notesMasterIdLst>
  <p:sldIdLst>
    <p:sldId id="688" r:id="rId2"/>
    <p:sldId id="687" r:id="rId3"/>
    <p:sldId id="663" r:id="rId4"/>
    <p:sldId id="677" r:id="rId5"/>
    <p:sldId id="672" r:id="rId6"/>
    <p:sldId id="673" r:id="rId7"/>
    <p:sldId id="674" r:id="rId8"/>
    <p:sldId id="675" r:id="rId9"/>
    <p:sldId id="676" r:id="rId10"/>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E6EFC9"/>
    <a:srgbClr val="99FF99"/>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50" autoAdjust="0"/>
    <p:restoredTop sz="93165" autoAdjust="0"/>
  </p:normalViewPr>
  <p:slideViewPr>
    <p:cSldViewPr>
      <p:cViewPr varScale="1">
        <p:scale>
          <a:sx n="68" d="100"/>
          <a:sy n="68" d="100"/>
        </p:scale>
        <p:origin x="-1248" y="-102"/>
      </p:cViewPr>
      <p:guideLst>
        <p:guide orient="horz" pos="2160"/>
        <p:guide pos="3120"/>
      </p:guideLst>
    </p:cSldViewPr>
  </p:slideViewPr>
  <p:notesTextViewPr>
    <p:cViewPr>
      <p:scale>
        <a:sx n="300" d="100"/>
        <a:sy n="3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1"/>
            <a:ext cx="2949787" cy="496967"/>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55840" y="1"/>
            <a:ext cx="2949787" cy="496967"/>
          </a:xfrm>
          <a:prstGeom prst="rect">
            <a:avLst/>
          </a:prstGeom>
        </p:spPr>
        <p:txBody>
          <a:bodyPr vert="horz" lIns="91440" tIns="45720" rIns="91440" bIns="45720" rtlCol="0"/>
          <a:lstStyle>
            <a:lvl1pPr algn="r">
              <a:defRPr sz="1200"/>
            </a:lvl1pPr>
          </a:lstStyle>
          <a:p>
            <a:fld id="{1DE8F494-17F5-4B00-9330-3ADC54B8FA8F}" type="datetimeFigureOut">
              <a:rPr kumimoji="1" lang="ja-JP" altLang="en-US" smtClean="0"/>
              <a:pPr/>
              <a:t>2014/7/26</a:t>
            </a:fld>
            <a:endParaRPr kumimoji="1" lang="ja-JP" altLang="en-US" dirty="0"/>
          </a:p>
        </p:txBody>
      </p:sp>
      <p:sp>
        <p:nvSpPr>
          <p:cNvPr id="4" name="スライド イメージ プレースホルダ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680721" y="4721186"/>
            <a:ext cx="544576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2" y="9440651"/>
            <a:ext cx="2949787" cy="49696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55840" y="9440651"/>
            <a:ext cx="2949787" cy="496967"/>
          </a:xfrm>
          <a:prstGeom prst="rect">
            <a:avLst/>
          </a:prstGeom>
        </p:spPr>
        <p:txBody>
          <a:bodyPr vert="horz" lIns="91440" tIns="45720" rIns="91440" bIns="45720" rtlCol="0" anchor="b"/>
          <a:lstStyle>
            <a:lvl1pPr algn="r">
              <a:defRPr sz="1200"/>
            </a:lvl1pPr>
          </a:lstStyle>
          <a:p>
            <a:fld id="{37976347-805E-4FFF-9923-2C031D7650CD}" type="slidenum">
              <a:rPr kumimoji="1" lang="ja-JP" altLang="en-US" smtClean="0"/>
              <a:pPr/>
              <a:t>‹#›</a:t>
            </a:fld>
            <a:endParaRPr kumimoji="1" lang="ja-JP" altLang="en-US" dirty="0"/>
          </a:p>
        </p:txBody>
      </p:sp>
    </p:spTree>
    <p:extLst>
      <p:ext uri="{BB962C8B-B14F-4D97-AF65-F5344CB8AC3E}">
        <p14:creationId xmlns:p14="http://schemas.microsoft.com/office/powerpoint/2010/main" val="301865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4F6FB9-2E90-4218-95B3-5E578AF800D4}" type="slidenum">
              <a:rPr lang="ja-JP" altLang="en-US" smtClean="0">
                <a:solidFill>
                  <a:prstClr val="black"/>
                </a:solidFill>
              </a:rPr>
              <a:pPr/>
              <a:t>3</a:t>
            </a:fld>
            <a:endParaRPr lang="ja-JP" altLang="en-US" dirty="0">
              <a:solidFill>
                <a:prstClr val="black"/>
              </a:solidFill>
            </a:endParaRPr>
          </a:p>
        </p:txBody>
      </p:sp>
    </p:spTree>
    <p:extLst>
      <p:ext uri="{BB962C8B-B14F-4D97-AF65-F5344CB8AC3E}">
        <p14:creationId xmlns:p14="http://schemas.microsoft.com/office/powerpoint/2010/main" val="1835954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67"/>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063" indent="0" algn="ctr">
              <a:buNone/>
              <a:defRPr>
                <a:solidFill>
                  <a:schemeClr val="tx1">
                    <a:tint val="75000"/>
                  </a:schemeClr>
                </a:solidFill>
              </a:defRPr>
            </a:lvl2pPr>
            <a:lvl3pPr marL="914125" indent="0" algn="ctr">
              <a:buNone/>
              <a:defRPr>
                <a:solidFill>
                  <a:schemeClr val="tx1">
                    <a:tint val="75000"/>
                  </a:schemeClr>
                </a:solidFill>
              </a:defRPr>
            </a:lvl3pPr>
            <a:lvl4pPr marL="1371188"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39" indent="0" algn="ctr">
              <a:buNone/>
              <a:defRPr>
                <a:solidFill>
                  <a:schemeClr val="tx1">
                    <a:tint val="75000"/>
                  </a:schemeClr>
                </a:solidFill>
              </a:defRPr>
            </a:lvl8pPr>
            <a:lvl9pPr marL="3656501"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solidFill>
                  <a:schemeClr val="tx1"/>
                </a:solidFill>
              </a:defRPr>
            </a:lvl1pPr>
          </a:lstStyle>
          <a:p>
            <a:fld id="{5A02BD7A-635E-43A0-8464-FD5073BFE4FA}"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983210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2281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58"/>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58"/>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728460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702622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42"/>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22"/>
            <a:ext cx="8420100" cy="1500187"/>
          </a:xfrm>
        </p:spPr>
        <p:txBody>
          <a:bodyPr anchor="b"/>
          <a:lstStyle>
            <a:lvl1pPr marL="0" indent="0">
              <a:buNone/>
              <a:defRPr sz="2000">
                <a:solidFill>
                  <a:schemeClr val="tx1">
                    <a:tint val="75000"/>
                  </a:schemeClr>
                </a:solidFill>
              </a:defRPr>
            </a:lvl1pPr>
            <a:lvl2pPr marL="457063" indent="0">
              <a:buNone/>
              <a:defRPr sz="1800">
                <a:solidFill>
                  <a:schemeClr val="tx1">
                    <a:tint val="75000"/>
                  </a:schemeClr>
                </a:solidFill>
              </a:defRPr>
            </a:lvl2pPr>
            <a:lvl3pPr marL="914125" indent="0">
              <a:buNone/>
              <a:defRPr sz="1600">
                <a:solidFill>
                  <a:schemeClr val="tx1">
                    <a:tint val="75000"/>
                  </a:schemeClr>
                </a:solidFill>
              </a:defRPr>
            </a:lvl3pPr>
            <a:lvl4pPr marL="1371188"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39" indent="0">
              <a:buNone/>
              <a:defRPr sz="1400">
                <a:solidFill>
                  <a:schemeClr val="tx1">
                    <a:tint val="75000"/>
                  </a:schemeClr>
                </a:solidFill>
              </a:defRPr>
            </a:lvl8pPr>
            <a:lvl9pPr marL="3656501"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298506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endParaRPr lang="ja-JP" altLang="en-US"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51744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063" indent="0">
              <a:buNone/>
              <a:defRPr sz="2000" b="1"/>
            </a:lvl2pPr>
            <a:lvl3pPr marL="914125" indent="0">
              <a:buNone/>
              <a:defRPr sz="1800" b="1"/>
            </a:lvl3pPr>
            <a:lvl4pPr marL="1371188" indent="0">
              <a:buNone/>
              <a:defRPr sz="1600" b="1"/>
            </a:lvl4pPr>
            <a:lvl5pPr marL="1828251" indent="0">
              <a:buNone/>
              <a:defRPr sz="1600" b="1"/>
            </a:lvl5pPr>
            <a:lvl6pPr marL="2285314" indent="0">
              <a:buNone/>
              <a:defRPr sz="1600" b="1"/>
            </a:lvl6pPr>
            <a:lvl7pPr marL="2742377" indent="0">
              <a:buNone/>
              <a:defRPr sz="1600" b="1"/>
            </a:lvl7pPr>
            <a:lvl8pPr marL="3199439" indent="0">
              <a:buNone/>
              <a:defRPr sz="1600" b="1"/>
            </a:lvl8pPr>
            <a:lvl9pPr marL="3656501"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6" y="1535113"/>
            <a:ext cx="4378590" cy="639762"/>
          </a:xfrm>
        </p:spPr>
        <p:txBody>
          <a:bodyPr anchor="b"/>
          <a:lstStyle>
            <a:lvl1pPr marL="0" indent="0">
              <a:buNone/>
              <a:defRPr sz="2400" b="1"/>
            </a:lvl1pPr>
            <a:lvl2pPr marL="457063" indent="0">
              <a:buNone/>
              <a:defRPr sz="2000" b="1"/>
            </a:lvl2pPr>
            <a:lvl3pPr marL="914125" indent="0">
              <a:buNone/>
              <a:defRPr sz="1800" b="1"/>
            </a:lvl3pPr>
            <a:lvl4pPr marL="1371188" indent="0">
              <a:buNone/>
              <a:defRPr sz="1600" b="1"/>
            </a:lvl4pPr>
            <a:lvl5pPr marL="1828251" indent="0">
              <a:buNone/>
              <a:defRPr sz="1600" b="1"/>
            </a:lvl5pPr>
            <a:lvl6pPr marL="2285314" indent="0">
              <a:buNone/>
              <a:defRPr sz="1600" b="1"/>
            </a:lvl6pPr>
            <a:lvl7pPr marL="2742377" indent="0">
              <a:buNone/>
              <a:defRPr sz="1600" b="1"/>
            </a:lvl7pPr>
            <a:lvl8pPr marL="3199439" indent="0">
              <a:buNone/>
              <a:defRPr sz="1600" b="1"/>
            </a:lvl8pPr>
            <a:lvl9pPr marL="3656501"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6"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endParaRPr lang="ja-JP" altLang="en-US" dirty="0">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590115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endParaRPr lang="ja-JP" altLang="en-US" dirty="0">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173745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endParaRPr lang="ja-JP" altLang="en-US" dirty="0">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05374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11" y="273053"/>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7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11" y="1435103"/>
            <a:ext cx="3259006" cy="4691063"/>
          </a:xfrm>
        </p:spPr>
        <p:txBody>
          <a:bodyPr/>
          <a:lstStyle>
            <a:lvl1pPr marL="0" indent="0">
              <a:buNone/>
              <a:defRPr sz="1400"/>
            </a:lvl1pPr>
            <a:lvl2pPr marL="457063" indent="0">
              <a:buNone/>
              <a:defRPr sz="1200"/>
            </a:lvl2pPr>
            <a:lvl3pPr marL="914125" indent="0">
              <a:buNone/>
              <a:defRPr sz="1000"/>
            </a:lvl3pPr>
            <a:lvl4pPr marL="1371188" indent="0">
              <a:buNone/>
              <a:defRPr sz="900"/>
            </a:lvl4pPr>
            <a:lvl5pPr marL="1828251" indent="0">
              <a:buNone/>
              <a:defRPr sz="900"/>
            </a:lvl5pPr>
            <a:lvl6pPr marL="2285314" indent="0">
              <a:buNone/>
              <a:defRPr sz="900"/>
            </a:lvl6pPr>
            <a:lvl7pPr marL="2742377" indent="0">
              <a:buNone/>
              <a:defRPr sz="900"/>
            </a:lvl7pPr>
            <a:lvl8pPr marL="3199439" indent="0">
              <a:buNone/>
              <a:defRPr sz="900"/>
            </a:lvl8pPr>
            <a:lvl9pPr marL="3656501"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endParaRPr lang="ja-JP" altLang="en-US"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5463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3"/>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8"/>
            <a:ext cx="5943600" cy="4114800"/>
          </a:xfrm>
        </p:spPr>
        <p:txBody>
          <a:bodyPr/>
          <a:lstStyle>
            <a:lvl1pPr marL="0" indent="0">
              <a:buNone/>
              <a:defRPr sz="3200"/>
            </a:lvl1pPr>
            <a:lvl2pPr marL="457063" indent="0">
              <a:buNone/>
              <a:defRPr sz="2800"/>
            </a:lvl2pPr>
            <a:lvl3pPr marL="914125" indent="0">
              <a:buNone/>
              <a:defRPr sz="2400"/>
            </a:lvl3pPr>
            <a:lvl4pPr marL="1371188" indent="0">
              <a:buNone/>
              <a:defRPr sz="2000"/>
            </a:lvl4pPr>
            <a:lvl5pPr marL="1828251" indent="0">
              <a:buNone/>
              <a:defRPr sz="2000"/>
            </a:lvl5pPr>
            <a:lvl6pPr marL="2285314" indent="0">
              <a:buNone/>
              <a:defRPr sz="2000"/>
            </a:lvl6pPr>
            <a:lvl7pPr marL="2742377" indent="0">
              <a:buNone/>
              <a:defRPr sz="2000"/>
            </a:lvl7pPr>
            <a:lvl8pPr marL="3199439" indent="0">
              <a:buNone/>
              <a:defRPr sz="2000"/>
            </a:lvl8pPr>
            <a:lvl9pPr marL="3656501" indent="0">
              <a:buNone/>
              <a:defRPr sz="2000"/>
            </a:lvl9pPr>
          </a:lstStyle>
          <a:p>
            <a:endParaRPr kumimoji="1" lang="ja-JP" altLang="en-US" dirty="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063" indent="0">
              <a:buNone/>
              <a:defRPr sz="1200"/>
            </a:lvl2pPr>
            <a:lvl3pPr marL="914125" indent="0">
              <a:buNone/>
              <a:defRPr sz="1000"/>
            </a:lvl3pPr>
            <a:lvl4pPr marL="1371188" indent="0">
              <a:buNone/>
              <a:defRPr sz="900"/>
            </a:lvl4pPr>
            <a:lvl5pPr marL="1828251" indent="0">
              <a:buNone/>
              <a:defRPr sz="900"/>
            </a:lvl5pPr>
            <a:lvl6pPr marL="2285314" indent="0">
              <a:buNone/>
              <a:defRPr sz="900"/>
            </a:lvl6pPr>
            <a:lvl7pPr marL="2742377" indent="0">
              <a:buNone/>
              <a:defRPr sz="900"/>
            </a:lvl7pPr>
            <a:lvl8pPr marL="3199439" indent="0">
              <a:buNone/>
              <a:defRPr sz="900"/>
            </a:lvl8pPr>
            <a:lvl9pPr marL="3656501"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endParaRPr lang="ja-JP" altLang="en-US"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623079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13" tIns="45707" rIns="91413" bIns="45707"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6"/>
            <a:ext cx="8915400" cy="4525963"/>
          </a:xfrm>
          <a:prstGeom prst="rect">
            <a:avLst/>
          </a:prstGeom>
        </p:spPr>
        <p:txBody>
          <a:bodyPr vert="horz" lIns="91413" tIns="45707" rIns="91413" bIns="45707"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3" y="6356392"/>
            <a:ext cx="2311400" cy="365125"/>
          </a:xfrm>
          <a:prstGeom prst="rect">
            <a:avLst/>
          </a:prstGeom>
        </p:spPr>
        <p:txBody>
          <a:bodyPr vert="horz" lIns="91413" tIns="45707" rIns="91413" bIns="45707" rtlCol="0" anchor="ctr"/>
          <a:lstStyle>
            <a:lvl1pPr algn="l">
              <a:defRPr sz="1200">
                <a:solidFill>
                  <a:schemeClr val="tx1">
                    <a:tint val="75000"/>
                  </a:schemeClr>
                </a:solidFill>
              </a:defRPr>
            </a:lvl1pPr>
          </a:lstStyle>
          <a:p>
            <a:pPr defTabSz="914125"/>
            <a:endParaRPr lang="ja-JP" altLang="en-US" dirty="0">
              <a:solidFill>
                <a:prstClr val="black">
                  <a:tint val="75000"/>
                </a:prstClr>
              </a:solidFill>
            </a:endParaRPr>
          </a:p>
        </p:txBody>
      </p:sp>
      <p:sp>
        <p:nvSpPr>
          <p:cNvPr id="5" name="フッター プレースホルダ 4"/>
          <p:cNvSpPr>
            <a:spLocks noGrp="1"/>
          </p:cNvSpPr>
          <p:nvPr>
            <p:ph type="ftr" sz="quarter" idx="3"/>
          </p:nvPr>
        </p:nvSpPr>
        <p:spPr>
          <a:xfrm>
            <a:off x="3384550" y="6356392"/>
            <a:ext cx="3136900" cy="365125"/>
          </a:xfrm>
          <a:prstGeom prst="rect">
            <a:avLst/>
          </a:prstGeom>
        </p:spPr>
        <p:txBody>
          <a:bodyPr vert="horz" lIns="91413" tIns="45707" rIns="91413" bIns="45707" rtlCol="0" anchor="ctr"/>
          <a:lstStyle>
            <a:lvl1pPr algn="ctr">
              <a:defRPr sz="1200">
                <a:solidFill>
                  <a:schemeClr val="tx1">
                    <a:tint val="75000"/>
                  </a:schemeClr>
                </a:solidFill>
              </a:defRPr>
            </a:lvl1pPr>
          </a:lstStyle>
          <a:p>
            <a:pPr defTabSz="914125"/>
            <a:endParaRPr lang="ja-JP" altLang="en-US" dirty="0">
              <a:solidFill>
                <a:prstClr val="black">
                  <a:tint val="75000"/>
                </a:prstClr>
              </a:solidFill>
            </a:endParaRPr>
          </a:p>
        </p:txBody>
      </p:sp>
      <p:sp>
        <p:nvSpPr>
          <p:cNvPr id="6" name="スライド番号プレースホルダ 5"/>
          <p:cNvSpPr>
            <a:spLocks noGrp="1"/>
          </p:cNvSpPr>
          <p:nvPr>
            <p:ph type="sldNum" sz="quarter" idx="4"/>
          </p:nvPr>
        </p:nvSpPr>
        <p:spPr>
          <a:xfrm>
            <a:off x="7594600" y="6492898"/>
            <a:ext cx="2311400" cy="365125"/>
          </a:xfrm>
          <a:prstGeom prst="rect">
            <a:avLst/>
          </a:prstGeom>
        </p:spPr>
        <p:txBody>
          <a:bodyPr vert="horz" lIns="91413" tIns="45707" rIns="91413" bIns="45707" rtlCol="0" anchor="ctr"/>
          <a:lstStyle>
            <a:lvl1pPr algn="r">
              <a:defRPr sz="1200">
                <a:solidFill>
                  <a:schemeClr val="tx1">
                    <a:tint val="75000"/>
                  </a:schemeClr>
                </a:solidFill>
              </a:defRPr>
            </a:lvl1pPr>
          </a:lstStyle>
          <a:p>
            <a:pPr defTabSz="914125"/>
            <a:fld id="{5A02BD7A-635E-43A0-8464-FD5073BFE4FA}" type="slidenum">
              <a:rPr lang="ja-JP" altLang="en-US" smtClean="0">
                <a:solidFill>
                  <a:prstClr val="black">
                    <a:tint val="75000"/>
                  </a:prstClr>
                </a:solidFill>
              </a:rPr>
              <a:pPr defTabSz="914125"/>
              <a:t>‹#›</a:t>
            </a:fld>
            <a:endParaRPr lang="ja-JP" altLang="en-US" dirty="0">
              <a:solidFill>
                <a:prstClr val="black">
                  <a:tint val="75000"/>
                </a:prstClr>
              </a:solidFill>
            </a:endParaRPr>
          </a:p>
        </p:txBody>
      </p:sp>
    </p:spTree>
    <p:extLst>
      <p:ext uri="{BB962C8B-B14F-4D97-AF65-F5344CB8AC3E}">
        <p14:creationId xmlns:p14="http://schemas.microsoft.com/office/powerpoint/2010/main" val="3034989732"/>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Lst>
  <p:hf hdr="0" ftr="0" dt="0"/>
  <p:txStyles>
    <p:titleStyle>
      <a:lvl1pPr algn="ctr" defTabSz="914125" rtl="0" eaLnBrk="1" latinLnBrk="0" hangingPunct="1">
        <a:spcBef>
          <a:spcPct val="0"/>
        </a:spcBef>
        <a:buNone/>
        <a:defRPr kumimoji="1" sz="4400" kern="1200">
          <a:solidFill>
            <a:schemeClr val="tx1"/>
          </a:solidFill>
          <a:latin typeface="+mj-lt"/>
          <a:ea typeface="+mj-ea"/>
          <a:cs typeface="+mj-cs"/>
        </a:defRPr>
      </a:lvl1pPr>
    </p:titleStyle>
    <p:bodyStyle>
      <a:lvl1pPr marL="342797" indent="-342797" algn="l" defTabSz="914125"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727" indent="-285664" algn="l" defTabSz="914125"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657" indent="-228532" algn="l" defTabSz="914125"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720" indent="-228532" algn="l" defTabSz="914125"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6782" indent="-228532" algn="l" defTabSz="914125"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3844" indent="-228532" algn="l" defTabSz="91412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907" indent="-228532" algn="l" defTabSz="91412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970" indent="-228532" algn="l" defTabSz="91412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033" indent="-228532" algn="l" defTabSz="91412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125" rtl="0" eaLnBrk="1" latinLnBrk="0" hangingPunct="1">
        <a:defRPr kumimoji="1" sz="1800" kern="1200">
          <a:solidFill>
            <a:schemeClr val="tx1"/>
          </a:solidFill>
          <a:latin typeface="+mn-lt"/>
          <a:ea typeface="+mn-ea"/>
          <a:cs typeface="+mn-cs"/>
        </a:defRPr>
      </a:lvl1pPr>
      <a:lvl2pPr marL="457063" algn="l" defTabSz="914125" rtl="0" eaLnBrk="1" latinLnBrk="0" hangingPunct="1">
        <a:defRPr kumimoji="1" sz="1800" kern="1200">
          <a:solidFill>
            <a:schemeClr val="tx1"/>
          </a:solidFill>
          <a:latin typeface="+mn-lt"/>
          <a:ea typeface="+mn-ea"/>
          <a:cs typeface="+mn-cs"/>
        </a:defRPr>
      </a:lvl2pPr>
      <a:lvl3pPr marL="914125" algn="l" defTabSz="914125" rtl="0" eaLnBrk="1" latinLnBrk="0" hangingPunct="1">
        <a:defRPr kumimoji="1" sz="1800" kern="1200">
          <a:solidFill>
            <a:schemeClr val="tx1"/>
          </a:solidFill>
          <a:latin typeface="+mn-lt"/>
          <a:ea typeface="+mn-ea"/>
          <a:cs typeface="+mn-cs"/>
        </a:defRPr>
      </a:lvl3pPr>
      <a:lvl4pPr marL="1371188" algn="l" defTabSz="914125" rtl="0" eaLnBrk="1" latinLnBrk="0" hangingPunct="1">
        <a:defRPr kumimoji="1" sz="1800" kern="1200">
          <a:solidFill>
            <a:schemeClr val="tx1"/>
          </a:solidFill>
          <a:latin typeface="+mn-lt"/>
          <a:ea typeface="+mn-ea"/>
          <a:cs typeface="+mn-cs"/>
        </a:defRPr>
      </a:lvl4pPr>
      <a:lvl5pPr marL="1828251" algn="l" defTabSz="914125" rtl="0" eaLnBrk="1" latinLnBrk="0" hangingPunct="1">
        <a:defRPr kumimoji="1" sz="1800" kern="1200">
          <a:solidFill>
            <a:schemeClr val="tx1"/>
          </a:solidFill>
          <a:latin typeface="+mn-lt"/>
          <a:ea typeface="+mn-ea"/>
          <a:cs typeface="+mn-cs"/>
        </a:defRPr>
      </a:lvl5pPr>
      <a:lvl6pPr marL="2285314" algn="l" defTabSz="914125" rtl="0" eaLnBrk="1" latinLnBrk="0" hangingPunct="1">
        <a:defRPr kumimoji="1" sz="1800" kern="1200">
          <a:solidFill>
            <a:schemeClr val="tx1"/>
          </a:solidFill>
          <a:latin typeface="+mn-lt"/>
          <a:ea typeface="+mn-ea"/>
          <a:cs typeface="+mn-cs"/>
        </a:defRPr>
      </a:lvl6pPr>
      <a:lvl7pPr marL="2742377" algn="l" defTabSz="914125" rtl="0" eaLnBrk="1" latinLnBrk="0" hangingPunct="1">
        <a:defRPr kumimoji="1" sz="1800" kern="1200">
          <a:solidFill>
            <a:schemeClr val="tx1"/>
          </a:solidFill>
          <a:latin typeface="+mn-lt"/>
          <a:ea typeface="+mn-ea"/>
          <a:cs typeface="+mn-cs"/>
        </a:defRPr>
      </a:lvl7pPr>
      <a:lvl8pPr marL="3199439" algn="l" defTabSz="914125" rtl="0" eaLnBrk="1" latinLnBrk="0" hangingPunct="1">
        <a:defRPr kumimoji="1" sz="1800" kern="1200">
          <a:solidFill>
            <a:schemeClr val="tx1"/>
          </a:solidFill>
          <a:latin typeface="+mn-lt"/>
          <a:ea typeface="+mn-ea"/>
          <a:cs typeface="+mn-cs"/>
        </a:defRPr>
      </a:lvl8pPr>
      <a:lvl9pPr marL="3656501" algn="l" defTabSz="91412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wmf"/><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wmf"/><Relationship Id="rId7" Type="http://schemas.openxmlformats.org/officeDocument/2006/relationships/image" Target="../media/image11.png"/><Relationship Id="rId2" Type="http://schemas.openxmlformats.org/officeDocument/2006/relationships/image" Target="../media/image6.wmf"/><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wmf"/><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6.wmf"/><Relationship Id="rId1" Type="http://schemas.openxmlformats.org/officeDocument/2006/relationships/slideLayout" Target="../slideLayouts/slideLayout1.xml"/><Relationship Id="rId5" Type="http://schemas.openxmlformats.org/officeDocument/2006/relationships/image" Target="../media/image7.wmf"/><Relationship Id="rId4" Type="http://schemas.openxmlformats.org/officeDocument/2006/relationships/image" Target="../media/image9.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flipV="1">
            <a:off x="5890562" y="1120022"/>
            <a:ext cx="3356549" cy="22074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下矢印 50"/>
          <p:cNvSpPr/>
          <p:nvPr/>
        </p:nvSpPr>
        <p:spPr>
          <a:xfrm>
            <a:off x="8481392" y="3165350"/>
            <a:ext cx="609496" cy="335658"/>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下矢印 47"/>
          <p:cNvSpPr/>
          <p:nvPr/>
        </p:nvSpPr>
        <p:spPr>
          <a:xfrm>
            <a:off x="6858250" y="3167278"/>
            <a:ext cx="566777" cy="333730"/>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下矢印 48"/>
          <p:cNvSpPr/>
          <p:nvPr/>
        </p:nvSpPr>
        <p:spPr>
          <a:xfrm>
            <a:off x="5127670" y="3075981"/>
            <a:ext cx="514972" cy="353019"/>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タイトル 1"/>
          <p:cNvSpPr txBox="1">
            <a:spLocks/>
          </p:cNvSpPr>
          <p:nvPr/>
        </p:nvSpPr>
        <p:spPr>
          <a:xfrm>
            <a:off x="0" y="1"/>
            <a:ext cx="9906000" cy="332655"/>
          </a:xfrm>
          <a:prstGeom prst="rect">
            <a:avLst/>
          </a:prstGeom>
          <a:ln w="19050">
            <a:solidFill>
              <a:schemeClr val="bg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ctr">
              <a:spcBef>
                <a:spcPts val="0"/>
              </a:spcBef>
            </a:pPr>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地域における医療及び介護を総合的に</a:t>
            </a:r>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確保するための仕組み（イメージ）</a:t>
            </a:r>
            <a:endParaRPr lang="en-US" altLang="ja-JP"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テキスト ボックス 51"/>
          <p:cNvSpPr txBox="1"/>
          <p:nvPr/>
        </p:nvSpPr>
        <p:spPr>
          <a:xfrm>
            <a:off x="57291" y="6648152"/>
            <a:ext cx="9848709" cy="261610"/>
          </a:xfrm>
          <a:prstGeom prst="rect">
            <a:avLst/>
          </a:prstGeom>
          <a:noFill/>
        </p:spPr>
        <p:txBody>
          <a:bodyPr wrap="square" rtlCol="0">
            <a:spAutoFit/>
          </a:bodyPr>
          <a:lstStyle/>
          <a:p>
            <a:r>
              <a:rPr kumimoji="1" lang="en-US" altLang="ja-JP" sz="1050" dirty="0" smtClean="0">
                <a:latin typeface="ＭＳ 明朝" panose="02020609040205080304" pitchFamily="17" charset="-128"/>
                <a:ea typeface="ＭＳ 明朝" panose="02020609040205080304" pitchFamily="17" charset="-128"/>
              </a:rPr>
              <a:t>※</a:t>
            </a:r>
            <a:r>
              <a:rPr lang="ja-JP" altLang="en-US" sz="1050" dirty="0">
                <a:latin typeface="ＭＳ 明朝" panose="02020609040205080304" pitchFamily="17" charset="-128"/>
                <a:ea typeface="ＭＳ 明朝" panose="02020609040205080304" pitchFamily="17" charset="-128"/>
              </a:rPr>
              <a:t>　</a:t>
            </a:r>
            <a:r>
              <a:rPr kumimoji="1" lang="ja-JP" altLang="en-US" sz="1050" dirty="0" smtClean="0">
                <a:latin typeface="ＭＳ 明朝" panose="02020609040205080304" pitchFamily="17" charset="-128"/>
                <a:ea typeface="ＭＳ 明朝" panose="02020609040205080304" pitchFamily="17" charset="-128"/>
              </a:rPr>
              <a:t>法</a:t>
            </a:r>
            <a:r>
              <a:rPr lang="ja-JP" altLang="en-US" sz="1050" dirty="0">
                <a:latin typeface="ＭＳ 明朝" panose="02020609040205080304" pitchFamily="17" charset="-128"/>
                <a:ea typeface="ＭＳ 明朝" panose="02020609040205080304" pitchFamily="17" charset="-128"/>
              </a:rPr>
              <a:t>：</a:t>
            </a:r>
            <a:r>
              <a:rPr kumimoji="1" lang="ja-JP" altLang="en-US" sz="1050" dirty="0" smtClean="0">
                <a:latin typeface="ＭＳ 明朝" panose="02020609040205080304" pitchFamily="17" charset="-128"/>
                <a:ea typeface="ＭＳ 明朝" panose="02020609040205080304" pitchFamily="17" charset="-128"/>
              </a:rPr>
              <a:t>地域における医療及び介護の総合的な確保の促進に関する法律</a:t>
            </a:r>
            <a:endParaRPr kumimoji="1" lang="ja-JP" altLang="en-US" sz="1050" dirty="0">
              <a:latin typeface="ＭＳ 明朝" panose="02020609040205080304" pitchFamily="17" charset="-128"/>
              <a:ea typeface="ＭＳ 明朝" panose="02020609040205080304" pitchFamily="17" charset="-128"/>
            </a:endParaRPr>
          </a:p>
        </p:txBody>
      </p:sp>
      <p:grpSp>
        <p:nvGrpSpPr>
          <p:cNvPr id="21" name="グループ化 20"/>
          <p:cNvGrpSpPr/>
          <p:nvPr/>
        </p:nvGrpSpPr>
        <p:grpSpPr>
          <a:xfrm>
            <a:off x="36771" y="370825"/>
            <a:ext cx="10070177" cy="2502606"/>
            <a:chOff x="19704" y="344508"/>
            <a:chExt cx="9295548" cy="2596227"/>
          </a:xfrm>
        </p:grpSpPr>
        <p:sp>
          <p:nvSpPr>
            <p:cNvPr id="5" name="角丸四角形 4"/>
            <p:cNvSpPr/>
            <p:nvPr/>
          </p:nvSpPr>
          <p:spPr>
            <a:xfrm>
              <a:off x="19704" y="344508"/>
              <a:ext cx="9074042" cy="2596227"/>
            </a:xfrm>
            <a:prstGeom prst="roundRect">
              <a:avLst>
                <a:gd name="adj" fmla="val 13842"/>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00"/>
            </a:p>
          </p:txBody>
        </p:sp>
        <p:sp>
          <p:nvSpPr>
            <p:cNvPr id="17" name="角丸四角形 16"/>
            <p:cNvSpPr/>
            <p:nvPr/>
          </p:nvSpPr>
          <p:spPr>
            <a:xfrm>
              <a:off x="5895536" y="1910064"/>
              <a:ext cx="1309259" cy="860005"/>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療法</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で定める</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基本方針</a:t>
              </a:r>
              <a:endPar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角丸四角形 17"/>
            <p:cNvSpPr/>
            <p:nvPr/>
          </p:nvSpPr>
          <p:spPr>
            <a:xfrm>
              <a:off x="7570180" y="1873648"/>
              <a:ext cx="1286810" cy="866627"/>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保険法</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定める</a:t>
              </a:r>
              <a:endPar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基本指針</a:t>
              </a:r>
              <a:endPar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3" name="角丸四角形 72"/>
            <p:cNvSpPr/>
            <p:nvPr/>
          </p:nvSpPr>
          <p:spPr>
            <a:xfrm>
              <a:off x="68316" y="370858"/>
              <a:ext cx="339073" cy="247691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a:t>
              </a:r>
              <a:endParaRPr kumimoji="1"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436210" y="2488399"/>
              <a:ext cx="5150900" cy="356372"/>
            </a:xfrm>
            <a:prstGeom prst="rect">
              <a:avLst/>
            </a:prstGeom>
            <a:solidFill>
              <a:schemeClr val="accent2">
                <a:lumMod val="40000"/>
                <a:lumOff val="60000"/>
              </a:schemeClr>
            </a:solidFill>
            <a:ln w="2857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latin typeface="ＤＨＰ特太ゴシック体" panose="020B0500000000000000" pitchFamily="50" charset="-128"/>
                  <a:ea typeface="ＤＨＰ特太ゴシック体" panose="020B0500000000000000" pitchFamily="50" charset="-128"/>
                  <a:cs typeface="メイリオ" panose="020B0604030504040204" pitchFamily="50" charset="-128"/>
                </a:rPr>
                <a:t>消費税</a:t>
              </a:r>
              <a:r>
                <a:rPr lang="ja-JP" altLang="en-US" dirty="0" smtClean="0">
                  <a:solidFill>
                    <a:srgbClr val="FF0000"/>
                  </a:solidFill>
                  <a:latin typeface="ＤＨＰ特太ゴシック体" panose="020B0500000000000000" pitchFamily="50" charset="-128"/>
                  <a:ea typeface="ＤＨＰ特太ゴシック体" panose="020B0500000000000000" pitchFamily="50" charset="-128"/>
                  <a:cs typeface="メイリオ" panose="020B0604030504040204" pitchFamily="50" charset="-128"/>
                </a:rPr>
                <a:t>財源活用</a:t>
              </a:r>
              <a:r>
                <a:rPr kumimoji="1" lang="ja-JP" altLang="en-US" sz="12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（法第７条）</a:t>
              </a:r>
              <a:endParaRPr kumimoji="1" lang="ja-JP" altLang="en-US" sz="12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77" name="下矢印 76"/>
            <p:cNvSpPr/>
            <p:nvPr/>
          </p:nvSpPr>
          <p:spPr>
            <a:xfrm>
              <a:off x="6294526" y="1293105"/>
              <a:ext cx="523179" cy="395964"/>
            </a:xfrm>
            <a:prstGeom prst="downArrow">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635150" y="578938"/>
              <a:ext cx="3680102" cy="542794"/>
            </a:xfrm>
            <a:prstGeom prst="rect">
              <a:avLst/>
            </a:prstGeom>
            <a:noFill/>
          </p:spPr>
          <p:txBody>
            <a:bodyPr wrap="square" rtlCol="0">
              <a:spAutoFit/>
            </a:bodyPr>
            <a:lstStyle/>
            <a:p>
              <a:r>
                <a:rPr kumimoji="1" lang="ja-JP" altLang="en-US" sz="1400" b="1" dirty="0" smtClean="0">
                  <a:latin typeface="HGPｺﾞｼｯｸM" panose="020B0600000000000000" pitchFamily="50" charset="-128"/>
                  <a:ea typeface="HGPｺﾞｼｯｸM" panose="020B0600000000000000" pitchFamily="50" charset="-128"/>
                  <a:cs typeface="メイリオ" panose="020B0604030504040204" pitchFamily="50" charset="-128"/>
                </a:rPr>
                <a:t>②地域における医療及び介護を総合的に</a:t>
              </a:r>
              <a:endParaRPr kumimoji="1" lang="en-US" altLang="ja-JP" sz="1400" b="1" dirty="0" smtClean="0">
                <a:latin typeface="HGPｺﾞｼｯｸM" panose="020B0600000000000000" pitchFamily="50" charset="-128"/>
                <a:ea typeface="HGPｺﾞｼｯｸM" panose="020B0600000000000000" pitchFamily="50" charset="-128"/>
                <a:cs typeface="メイリオ" panose="020B0604030504040204" pitchFamily="50" charset="-128"/>
              </a:endParaRPr>
            </a:p>
            <a:p>
              <a:r>
                <a:rPr lang="ja-JP" altLang="en-US" sz="1400" b="1" dirty="0">
                  <a:latin typeface="HGPｺﾞｼｯｸM" panose="020B0600000000000000" pitchFamily="50" charset="-128"/>
                  <a:ea typeface="HGPｺﾞｼｯｸM" panose="020B0600000000000000" pitchFamily="50" charset="-128"/>
                  <a:cs typeface="メイリオ" panose="020B0604030504040204" pitchFamily="50" charset="-128"/>
                </a:rPr>
                <a:t> </a:t>
              </a:r>
              <a:r>
                <a:rPr lang="ja-JP" altLang="en-US" sz="1400" b="1" dirty="0" smtClean="0">
                  <a:latin typeface="HGPｺﾞｼｯｸM" panose="020B0600000000000000" pitchFamily="50" charset="-128"/>
                  <a:ea typeface="HGPｺﾞｼｯｸM" panose="020B0600000000000000" pitchFamily="50" charset="-128"/>
                  <a:cs typeface="メイリオ" panose="020B0604030504040204" pitchFamily="50" charset="-128"/>
                </a:rPr>
                <a:t>  </a:t>
              </a:r>
              <a:r>
                <a:rPr kumimoji="1" lang="ja-JP" altLang="en-US" sz="1400" b="1" dirty="0" smtClean="0">
                  <a:latin typeface="HGPｺﾞｼｯｸM" panose="020B0600000000000000" pitchFamily="50" charset="-128"/>
                  <a:ea typeface="HGPｺﾞｼｯｸM" panose="020B0600000000000000" pitchFamily="50" charset="-128"/>
                  <a:cs typeface="メイリオ" panose="020B0604030504040204" pitchFamily="50" charset="-128"/>
                </a:rPr>
                <a:t>確保するための基本</a:t>
              </a:r>
              <a:r>
                <a:rPr lang="ja-JP" altLang="en-US" sz="1400" b="1" dirty="0" smtClean="0">
                  <a:latin typeface="HGPｺﾞｼｯｸM" panose="020B0600000000000000" pitchFamily="50" charset="-128"/>
                  <a:ea typeface="HGPｺﾞｼｯｸM" panose="020B0600000000000000" pitchFamily="50" charset="-128"/>
                  <a:cs typeface="メイリオ" panose="020B0604030504040204" pitchFamily="50" charset="-128"/>
                </a:rPr>
                <a:t>的な方針</a:t>
              </a:r>
              <a:endParaRPr kumimoji="1" lang="ja-JP" altLang="en-US" sz="1400" b="1" dirty="0">
                <a:latin typeface="HGPｺﾞｼｯｸM" panose="020B0600000000000000" pitchFamily="50" charset="-128"/>
                <a:ea typeface="HGPｺﾞｼｯｸM" panose="020B0600000000000000" pitchFamily="50" charset="-128"/>
                <a:cs typeface="メイリオ" panose="020B0604030504040204" pitchFamily="50" charset="-128"/>
              </a:endParaRPr>
            </a:p>
          </p:txBody>
        </p:sp>
        <p:sp>
          <p:nvSpPr>
            <p:cNvPr id="76" name="角丸四角形 75"/>
            <p:cNvSpPr/>
            <p:nvPr/>
          </p:nvSpPr>
          <p:spPr>
            <a:xfrm>
              <a:off x="419109" y="439395"/>
              <a:ext cx="5168001" cy="1966903"/>
            </a:xfrm>
            <a:prstGeom prst="roundRect">
              <a:avLst>
                <a:gd name="adj" fmla="val 0"/>
              </a:avLst>
            </a:prstGeom>
            <a:solidFill>
              <a:schemeClr val="accent2">
                <a:lumMod val="40000"/>
                <a:lumOff val="6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ja-JP" altLang="en-US" sz="2000" dirty="0">
                  <a:solidFill>
                    <a:srgbClr val="FF0000"/>
                  </a:solidFill>
                  <a:latin typeface="ＤＨＰ特太ゴシック体" panose="020B0500000000000000" pitchFamily="50" charset="-128"/>
                  <a:ea typeface="ＤＨＰ特太ゴシック体" panose="020B0500000000000000" pitchFamily="50" charset="-128"/>
                  <a:cs typeface="メイリオ" panose="020B0604030504040204" pitchFamily="50" charset="-128"/>
                </a:rPr>
                <a:t>総合確保</a:t>
              </a:r>
              <a:r>
                <a:rPr lang="ja-JP" altLang="en-US" sz="2000" dirty="0" smtClean="0">
                  <a:solidFill>
                    <a:srgbClr val="FF0000"/>
                  </a:solidFill>
                  <a:latin typeface="ＤＨＰ特太ゴシック体" panose="020B0500000000000000" pitchFamily="50" charset="-128"/>
                  <a:ea typeface="ＤＨＰ特太ゴシック体" panose="020B0500000000000000" pitchFamily="50" charset="-128"/>
                  <a:cs typeface="メイリオ" panose="020B0604030504040204" pitchFamily="50" charset="-128"/>
                </a:rPr>
                <a:t>方針</a:t>
              </a:r>
              <a:r>
                <a:rPr lang="ja-JP" altLang="en-US" sz="12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（法</a:t>
              </a:r>
              <a:r>
                <a:rPr lang="ja-JP" altLang="en-US" sz="12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第３条</a:t>
              </a:r>
              <a:r>
                <a:rPr lang="ja-JP" altLang="en-US" sz="12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2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defRPr/>
              </a:pPr>
              <a:endParaRPr lang="en-US" altLang="ja-JP" sz="1000" b="1" dirty="0" smtClean="0">
                <a:solidFill>
                  <a:schemeClr val="tx1"/>
                </a:solidFill>
                <a:latin typeface="HGPｺﾞｼｯｸM" panose="020B0600000000000000" pitchFamily="50" charset="-128"/>
                <a:ea typeface="HGPｺﾞｼｯｸM" panose="020B0600000000000000" pitchFamily="50" charset="-128"/>
              </a:endParaRPr>
            </a:p>
            <a:p>
              <a:pPr>
                <a:defRPr/>
              </a:pPr>
              <a:r>
                <a:rPr lang="ja-JP" altLang="en-US" sz="1200" dirty="0">
                  <a:solidFill>
                    <a:schemeClr val="tx1"/>
                  </a:solidFill>
                  <a:latin typeface="ＭＳ ゴシック" panose="020B0609070205080204" pitchFamily="49" charset="-128"/>
                  <a:ea typeface="ＭＳ ゴシック" panose="020B0609070205080204" pitchFamily="49" charset="-128"/>
                </a:rPr>
                <a:t>①</a:t>
              </a:r>
              <a:r>
                <a:rPr lang="ja-JP" altLang="en-US" sz="1200" dirty="0" smtClean="0">
                  <a:solidFill>
                    <a:schemeClr val="tx1"/>
                  </a:solidFill>
                  <a:latin typeface="ＭＳ ゴシック" panose="020B0609070205080204" pitchFamily="49" charset="-128"/>
                  <a:ea typeface="ＭＳ ゴシック" panose="020B0609070205080204" pitchFamily="49" charset="-128"/>
                </a:rPr>
                <a:t>医療と介護の総合的な確保の意義、基本的な方向</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dirty="0">
                  <a:solidFill>
                    <a:schemeClr val="tx1"/>
                  </a:solidFill>
                  <a:latin typeface="ＭＳ ゴシック" panose="020B0609070205080204" pitchFamily="49" charset="-128"/>
                  <a:ea typeface="ＭＳ ゴシック" panose="020B0609070205080204" pitchFamily="49" charset="-128"/>
                </a:rPr>
                <a:t>②</a:t>
              </a:r>
              <a:r>
                <a:rPr lang="ja-JP" altLang="en-US" sz="1200" dirty="0" smtClean="0">
                  <a:solidFill>
                    <a:schemeClr val="tx1"/>
                  </a:solidFill>
                  <a:latin typeface="ＭＳ ゴシック" panose="020B0609070205080204" pitchFamily="49" charset="-128"/>
                  <a:ea typeface="ＭＳ ゴシック" panose="020B0609070205080204" pitchFamily="49" charset="-128"/>
                </a:rPr>
                <a:t>医</a:t>
              </a:r>
              <a:r>
                <a:rPr lang="ja-JP" altLang="en-US" sz="1200" dirty="0">
                  <a:solidFill>
                    <a:schemeClr val="tx1"/>
                  </a:solidFill>
                  <a:latin typeface="ＭＳ ゴシック" panose="020B0609070205080204" pitchFamily="49" charset="-128"/>
                  <a:ea typeface="ＭＳ ゴシック" panose="020B0609070205080204" pitchFamily="49" charset="-128"/>
                </a:rPr>
                <a:t>療法で定める基本方針、介護保険法</a:t>
              </a:r>
              <a:r>
                <a:rPr lang="ja-JP" altLang="en-US" sz="1200" dirty="0" smtClean="0">
                  <a:solidFill>
                    <a:schemeClr val="tx1"/>
                  </a:solidFill>
                  <a:latin typeface="ＭＳ ゴシック" panose="020B0609070205080204" pitchFamily="49" charset="-128"/>
                  <a:ea typeface="ＭＳ ゴシック" panose="020B0609070205080204" pitchFamily="49" charset="-128"/>
                </a:rPr>
                <a:t>で定める基本指針の基本となる事項</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1200" dirty="0" smtClean="0">
                  <a:solidFill>
                    <a:schemeClr val="tx1"/>
                  </a:solidFill>
                  <a:latin typeface="ＭＳ ゴシック" panose="020B0609070205080204" pitchFamily="49" charset="-128"/>
                  <a:ea typeface="ＭＳ ゴシック" panose="020B0609070205080204" pitchFamily="49" charset="-128"/>
                </a:rPr>
                <a:t>③法に基づく都道府県</a:t>
              </a:r>
              <a:r>
                <a:rPr lang="ja-JP" altLang="en-US" sz="1200" dirty="0">
                  <a:solidFill>
                    <a:schemeClr val="tx1"/>
                  </a:solidFill>
                  <a:latin typeface="ＭＳ ゴシック" panose="020B0609070205080204" pitchFamily="49" charset="-128"/>
                  <a:ea typeface="ＭＳ ゴシック" panose="020B0609070205080204" pitchFamily="49" charset="-128"/>
                </a:rPr>
                <a:t>計画、市町村計画の作成、</a:t>
              </a:r>
              <a:r>
                <a:rPr lang="ja-JP" altLang="en-US" sz="1200" dirty="0" smtClean="0">
                  <a:solidFill>
                    <a:schemeClr val="tx1"/>
                  </a:solidFill>
                  <a:latin typeface="ＭＳ ゴシック" panose="020B0609070205080204" pitchFamily="49" charset="-128"/>
                  <a:ea typeface="ＭＳ ゴシック" panose="020B0609070205080204" pitchFamily="49" charset="-128"/>
                </a:rPr>
                <a:t>整合性の確保に関する基本的</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1200" dirty="0">
                  <a:solidFill>
                    <a:schemeClr val="tx1"/>
                  </a:solidFill>
                  <a:latin typeface="ＭＳ ゴシック" panose="020B0609070205080204" pitchFamily="49" charset="-128"/>
                  <a:ea typeface="ＭＳ ゴシック" panose="020B0609070205080204" pitchFamily="49" charset="-128"/>
                </a:rPr>
                <a:t>　</a:t>
              </a:r>
              <a:r>
                <a:rPr lang="ja-JP" altLang="en-US" sz="1200" dirty="0" smtClean="0">
                  <a:solidFill>
                    <a:schemeClr val="tx1"/>
                  </a:solidFill>
                  <a:latin typeface="ＭＳ ゴシック" panose="020B0609070205080204" pitchFamily="49" charset="-128"/>
                  <a:ea typeface="ＭＳ ゴシック" panose="020B0609070205080204" pitchFamily="49" charset="-128"/>
                </a:rPr>
                <a:t>な事項</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smtClean="0">
                  <a:solidFill>
                    <a:schemeClr val="tx1"/>
                  </a:solidFill>
                  <a:latin typeface="ＭＳ ゴシック" panose="020B0609070205080204" pitchFamily="49" charset="-128"/>
                  <a:ea typeface="ＭＳ ゴシック" panose="020B0609070205080204" pitchFamily="49" charset="-128"/>
                </a:rPr>
                <a:t>④都道府県</a:t>
              </a:r>
              <a:r>
                <a:rPr lang="ja-JP" altLang="en-US" sz="1200" dirty="0">
                  <a:solidFill>
                    <a:schemeClr val="tx1"/>
                  </a:solidFill>
                  <a:latin typeface="ＭＳ ゴシック" panose="020B0609070205080204" pitchFamily="49" charset="-128"/>
                  <a:ea typeface="ＭＳ ゴシック" panose="020B0609070205080204" pitchFamily="49" charset="-128"/>
                </a:rPr>
                <a:t>計画、医療計画</a:t>
              </a:r>
              <a:r>
                <a:rPr lang="ja-JP" altLang="en-US" sz="1200" dirty="0" smtClean="0">
                  <a:solidFill>
                    <a:schemeClr val="tx1"/>
                  </a:solidFill>
                  <a:latin typeface="ＭＳ ゴシック" panose="020B0609070205080204" pitchFamily="49" charset="-128"/>
                  <a:ea typeface="ＭＳ ゴシック" panose="020B0609070205080204" pitchFamily="49" charset="-128"/>
                </a:rPr>
                <a:t>、介護保険事業支援計画の整合性</a:t>
              </a:r>
              <a:r>
                <a:rPr lang="ja-JP" altLang="en-US" sz="1200" dirty="0">
                  <a:solidFill>
                    <a:schemeClr val="tx1"/>
                  </a:solidFill>
                  <a:latin typeface="ＭＳ ゴシック" panose="020B0609070205080204" pitchFamily="49" charset="-128"/>
                  <a:ea typeface="ＭＳ ゴシック" panose="020B0609070205080204" pitchFamily="49" charset="-128"/>
                </a:rPr>
                <a:t>の確保</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1200" dirty="0">
                  <a:solidFill>
                    <a:schemeClr val="tx1"/>
                  </a:solidFill>
                  <a:latin typeface="ＭＳ ゴシック" panose="020B0609070205080204" pitchFamily="49" charset="-128"/>
                  <a:ea typeface="ＭＳ ゴシック" panose="020B0609070205080204" pitchFamily="49" charset="-128"/>
                </a:rPr>
                <a:t>⑤基金事業に関する基本的な事項（事業の内容、公正性・透明性の確保等）</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1200" dirty="0" smtClean="0">
                  <a:solidFill>
                    <a:schemeClr val="tx1"/>
                  </a:solidFill>
                  <a:latin typeface="ＭＳ ゴシック" panose="020B0609070205080204" pitchFamily="49" charset="-128"/>
                  <a:ea typeface="ＭＳ ゴシック" panose="020B0609070205080204" pitchFamily="49" charset="-128"/>
                </a:rPr>
                <a:t>⑥その他地域における医療及び介護の総合的な確保に関し必要な事項</a:t>
              </a:r>
              <a:r>
                <a:rPr lang="ja-JP" altLang="en-US" sz="1200" dirty="0">
                  <a:solidFill>
                    <a:schemeClr val="tx1"/>
                  </a:solidFill>
                  <a:latin typeface="ＭＳ ゴシック" panose="020B0609070205080204" pitchFamily="49" charset="-128"/>
                  <a:ea typeface="ＭＳ ゴシック" panose="020B0609070205080204" pitchFamily="49" charset="-128"/>
                </a:rPr>
                <a:t>　</a:t>
              </a:r>
              <a:endParaRPr lang="en-US" altLang="ja-JP" sz="1200" dirty="0">
                <a:solidFill>
                  <a:schemeClr val="tx1"/>
                </a:solidFill>
                <a:latin typeface="ＭＳ ゴシック" panose="020B0609070205080204" pitchFamily="49" charset="-128"/>
                <a:ea typeface="ＭＳ ゴシック" panose="020B0609070205080204" pitchFamily="49" charset="-128"/>
              </a:endParaRPr>
            </a:p>
          </p:txBody>
        </p:sp>
      </p:grpSp>
      <p:sp>
        <p:nvSpPr>
          <p:cNvPr id="13" name="角丸四角形 12"/>
          <p:cNvSpPr/>
          <p:nvPr/>
        </p:nvSpPr>
        <p:spPr>
          <a:xfrm>
            <a:off x="1648036" y="4869160"/>
            <a:ext cx="8226505" cy="1048030"/>
          </a:xfrm>
          <a:prstGeom prst="roundRect">
            <a:avLst/>
          </a:prstGeom>
          <a:noFill/>
          <a:ln w="444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8216454" y="5013176"/>
            <a:ext cx="1394044" cy="792984"/>
          </a:xfrm>
          <a:prstGeom prst="roundRect">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介護保険</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事業計画</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5" name="角丸四角形 74"/>
          <p:cNvSpPr/>
          <p:nvPr/>
        </p:nvSpPr>
        <p:spPr>
          <a:xfrm>
            <a:off x="1734444" y="4840046"/>
            <a:ext cx="286505" cy="103722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市町村</a:t>
            </a:r>
            <a:endParaRPr kumimoji="1"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1" name="角丸四角形 80"/>
          <p:cNvSpPr/>
          <p:nvPr/>
        </p:nvSpPr>
        <p:spPr>
          <a:xfrm>
            <a:off x="3386419" y="4973087"/>
            <a:ext cx="2790717" cy="832177"/>
          </a:xfrm>
          <a:prstGeom prst="roundRect">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③　市町村計画（事業計画）</a:t>
            </a:r>
            <a:endPar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（法第５条）</a:t>
            </a:r>
            <a:endParaRPr lang="en-US" altLang="ja-JP" sz="1050" b="1" dirty="0">
              <a:solidFill>
                <a:schemeClr val="tx1"/>
              </a:solidFill>
              <a:latin typeface="ＭＳ ゴシック" panose="020B0609070205080204" pitchFamily="49" charset="-128"/>
              <a:ea typeface="ＭＳ ゴシック" panose="020B0609070205080204" pitchFamily="49" charset="-128"/>
            </a:endParaRPr>
          </a:p>
          <a:p>
            <a:pPr>
              <a:defRPr/>
            </a:pPr>
            <a:endParaRPr lang="en-US" altLang="ja-JP" sz="200" dirty="0" smtClean="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750" dirty="0" smtClean="0">
                <a:solidFill>
                  <a:schemeClr val="tx1"/>
                </a:solidFill>
                <a:latin typeface="ＭＳ ゴシック" panose="020B0609070205080204" pitchFamily="49" charset="-128"/>
                <a:ea typeface="ＭＳ ゴシック" panose="020B0609070205080204" pitchFamily="49" charset="-128"/>
              </a:rPr>
              <a:t>・</a:t>
            </a:r>
            <a:r>
              <a:rPr lang="ja-JP" altLang="en-US" sz="750" dirty="0">
                <a:solidFill>
                  <a:schemeClr val="tx1"/>
                </a:solidFill>
                <a:latin typeface="ＭＳ ゴシック" panose="020B0609070205080204" pitchFamily="49" charset="-128"/>
                <a:ea typeface="ＭＳ ゴシック" panose="020B0609070205080204" pitchFamily="49" charset="-128"/>
              </a:rPr>
              <a:t>医療及び介護の総合的な</a:t>
            </a:r>
            <a:r>
              <a:rPr lang="ja-JP" altLang="en-US" sz="750" dirty="0" smtClean="0">
                <a:solidFill>
                  <a:schemeClr val="tx1"/>
                </a:solidFill>
                <a:latin typeface="ＭＳ ゴシック" panose="020B0609070205080204" pitchFamily="49" charset="-128"/>
                <a:ea typeface="ＭＳ ゴシック" panose="020B0609070205080204" pitchFamily="49" charset="-128"/>
              </a:rPr>
              <a:t>確保 に</a:t>
            </a:r>
            <a:r>
              <a:rPr lang="ja-JP" altLang="en-US" sz="750" dirty="0">
                <a:solidFill>
                  <a:schemeClr val="tx1"/>
                </a:solidFill>
                <a:latin typeface="ＭＳ ゴシック" panose="020B0609070205080204" pitchFamily="49" charset="-128"/>
                <a:ea typeface="ＭＳ ゴシック" panose="020B0609070205080204" pitchFamily="49" charset="-128"/>
              </a:rPr>
              <a:t>関する目標、</a:t>
            </a:r>
            <a:r>
              <a:rPr lang="ja-JP" altLang="en-US" sz="750" dirty="0" smtClean="0">
                <a:solidFill>
                  <a:schemeClr val="tx1"/>
                </a:solidFill>
                <a:latin typeface="ＭＳ ゴシック" panose="020B0609070205080204" pitchFamily="49" charset="-128"/>
                <a:ea typeface="ＭＳ ゴシック" panose="020B0609070205080204" pitchFamily="49" charset="-128"/>
              </a:rPr>
              <a:t>計画期間</a:t>
            </a:r>
            <a:endParaRPr lang="en-US" altLang="ja-JP" sz="750" dirty="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750" dirty="0">
                <a:solidFill>
                  <a:schemeClr val="tx1"/>
                </a:solidFill>
                <a:latin typeface="ＭＳ ゴシック" panose="020B0609070205080204" pitchFamily="49" charset="-128"/>
                <a:ea typeface="ＭＳ ゴシック" panose="020B0609070205080204" pitchFamily="49" charset="-128"/>
              </a:rPr>
              <a:t>・目標を達成するために必要</a:t>
            </a:r>
            <a:r>
              <a:rPr lang="ja-JP" altLang="en-US" sz="750" dirty="0" smtClean="0">
                <a:solidFill>
                  <a:schemeClr val="tx1"/>
                </a:solidFill>
                <a:latin typeface="ＭＳ ゴシック" panose="020B0609070205080204" pitchFamily="49" charset="-128"/>
                <a:ea typeface="ＭＳ ゴシック" panose="020B0609070205080204" pitchFamily="49" charset="-128"/>
              </a:rPr>
              <a:t>な事業</a:t>
            </a:r>
            <a:r>
              <a:rPr lang="ja-JP" altLang="en-US" sz="750" dirty="0">
                <a:solidFill>
                  <a:schemeClr val="tx1"/>
                </a:solidFill>
                <a:latin typeface="ＭＳ ゴシック" panose="020B0609070205080204" pitchFamily="49" charset="-128"/>
                <a:ea typeface="ＭＳ ゴシック" panose="020B0609070205080204" pitchFamily="49" charset="-128"/>
              </a:rPr>
              <a:t>に関する事項</a:t>
            </a:r>
            <a:endParaRPr lang="en-US" altLang="ja-JP" sz="750" dirty="0">
              <a:solidFill>
                <a:schemeClr val="tx1"/>
              </a:solidFill>
              <a:latin typeface="ＭＳ ゴシック" panose="020B0609070205080204" pitchFamily="49" charset="-128"/>
              <a:ea typeface="ＭＳ ゴシック" panose="020B0609070205080204" pitchFamily="49" charset="-128"/>
            </a:endParaRPr>
          </a:p>
        </p:txBody>
      </p:sp>
      <p:sp>
        <p:nvSpPr>
          <p:cNvPr id="82" name="左右矢印 81"/>
          <p:cNvSpPr/>
          <p:nvPr/>
        </p:nvSpPr>
        <p:spPr>
          <a:xfrm>
            <a:off x="6207123" y="5092185"/>
            <a:ext cx="1979342" cy="566394"/>
          </a:xfrm>
          <a:prstGeom prst="leftRightArrow">
            <a:avLst>
              <a:gd name="adj1" fmla="val 57081"/>
              <a:gd name="adj2" fmla="val 50000"/>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latin typeface="ＭＳ ゴシック" panose="020B0609070205080204" pitchFamily="49" charset="-128"/>
                <a:ea typeface="ＭＳ ゴシック" panose="020B0609070205080204" pitchFamily="49" charset="-128"/>
              </a:rPr>
              <a:t>④</a:t>
            </a:r>
            <a:r>
              <a:rPr lang="ja-JP" altLang="en-US" sz="1200" dirty="0">
                <a:solidFill>
                  <a:schemeClr val="tx1"/>
                </a:solidFill>
                <a:latin typeface="ＭＳ ゴシック" panose="020B0609070205080204" pitchFamily="49" charset="-128"/>
                <a:ea typeface="ＭＳ ゴシック" panose="020B0609070205080204" pitchFamily="49" charset="-128"/>
              </a:rPr>
              <a:t>　</a:t>
            </a:r>
            <a:r>
              <a:rPr lang="ja-JP" altLang="en-US" sz="1200" dirty="0" smtClean="0">
                <a:solidFill>
                  <a:schemeClr val="tx1"/>
                </a:solidFill>
                <a:latin typeface="ＭＳ ゴシック" panose="020B0609070205080204" pitchFamily="49" charset="-128"/>
                <a:ea typeface="ＭＳ ゴシック" panose="020B0609070205080204" pitchFamily="49" charset="-128"/>
              </a:rPr>
              <a:t>整合性の確保</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p:txBody>
      </p:sp>
      <p:grpSp>
        <p:nvGrpSpPr>
          <p:cNvPr id="36" name="グループ化 35"/>
          <p:cNvGrpSpPr/>
          <p:nvPr/>
        </p:nvGrpSpPr>
        <p:grpSpPr>
          <a:xfrm>
            <a:off x="36772" y="3049018"/>
            <a:ext cx="9837770" cy="1532110"/>
            <a:chOff x="57025" y="3174266"/>
            <a:chExt cx="9126495" cy="1321346"/>
          </a:xfrm>
        </p:grpSpPr>
        <p:sp>
          <p:nvSpPr>
            <p:cNvPr id="32" name="角丸四角形 31"/>
            <p:cNvSpPr/>
            <p:nvPr/>
          </p:nvSpPr>
          <p:spPr>
            <a:xfrm>
              <a:off x="57025" y="3251294"/>
              <a:ext cx="9126495" cy="1192253"/>
            </a:xfrm>
            <a:prstGeom prst="roundRect">
              <a:avLst/>
            </a:prstGeom>
            <a:noFill/>
            <a:ln w="444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5970369" y="3574158"/>
              <a:ext cx="1295947" cy="736239"/>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医療計画</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角丸四角形 30"/>
            <p:cNvSpPr/>
            <p:nvPr/>
          </p:nvSpPr>
          <p:spPr>
            <a:xfrm>
              <a:off x="7645312" y="3564078"/>
              <a:ext cx="1293253" cy="740672"/>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介護保険</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事業支援計画</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円/楕円 49"/>
            <p:cNvSpPr/>
            <p:nvPr/>
          </p:nvSpPr>
          <p:spPr>
            <a:xfrm>
              <a:off x="6020676" y="3863472"/>
              <a:ext cx="1202402" cy="395775"/>
            </a:xfrm>
            <a:prstGeom prst="ellipse">
              <a:avLst/>
            </a:prstGeom>
            <a:solidFill>
              <a:srgbClr val="FFFF99"/>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地域医療</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構想</a:t>
              </a: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（ビジョン</a:t>
              </a: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4" name="角丸四角形 73"/>
            <p:cNvSpPr/>
            <p:nvPr/>
          </p:nvSpPr>
          <p:spPr>
            <a:xfrm>
              <a:off x="67584" y="3174266"/>
              <a:ext cx="339073" cy="132134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都道府県</a:t>
              </a:r>
              <a:endParaRPr kumimoji="1"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9" name="角丸四角形 78"/>
            <p:cNvSpPr/>
            <p:nvPr/>
          </p:nvSpPr>
          <p:spPr>
            <a:xfrm>
              <a:off x="3583394" y="3527367"/>
              <a:ext cx="2202431" cy="817854"/>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　都道府県計画</a:t>
              </a:r>
              <a:r>
                <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事業計画</a:t>
              </a:r>
              <a:r>
                <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algn="ctr">
                <a:defRPr/>
              </a:pP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（法第４条）</a:t>
              </a:r>
              <a:endParaRPr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endParaRPr lang="en-US" altLang="ja-JP" sz="200" dirty="0" smtClean="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750" dirty="0" smtClean="0">
                  <a:solidFill>
                    <a:schemeClr val="tx1"/>
                  </a:solidFill>
                  <a:latin typeface="ＭＳ ゴシック" panose="020B0609070205080204" pitchFamily="49" charset="-128"/>
                  <a:ea typeface="ＭＳ ゴシック" panose="020B0609070205080204" pitchFamily="49" charset="-128"/>
                </a:rPr>
                <a:t>・医療及び介護の総合的な確保に関する目標、</a:t>
              </a:r>
              <a:endParaRPr lang="en-US" altLang="ja-JP" sz="750" dirty="0" smtClean="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750" dirty="0" smtClean="0">
                  <a:solidFill>
                    <a:schemeClr val="tx1"/>
                  </a:solidFill>
                  <a:latin typeface="ＭＳ ゴシック" panose="020B0609070205080204" pitchFamily="49" charset="-128"/>
                  <a:ea typeface="ＭＳ ゴシック" panose="020B0609070205080204" pitchFamily="49" charset="-128"/>
                </a:rPr>
                <a:t>　計画期間</a:t>
              </a:r>
              <a:endParaRPr lang="en-US" altLang="ja-JP" sz="750" dirty="0" smtClean="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750" dirty="0" smtClean="0">
                  <a:solidFill>
                    <a:schemeClr val="tx1"/>
                  </a:solidFill>
                  <a:latin typeface="ＭＳ ゴシック" panose="020B0609070205080204" pitchFamily="49" charset="-128"/>
                  <a:ea typeface="ＭＳ ゴシック" panose="020B0609070205080204" pitchFamily="49" charset="-128"/>
                </a:rPr>
                <a:t>・目標を達成するために必要な事業に関する事項</a:t>
              </a:r>
              <a:endParaRPr lang="en-US" altLang="ja-JP" sz="750" dirty="0" smtClean="0">
                <a:solidFill>
                  <a:schemeClr val="tx1"/>
                </a:solidFill>
                <a:latin typeface="ＭＳ ゴシック" panose="020B0609070205080204" pitchFamily="49" charset="-128"/>
                <a:ea typeface="ＭＳ ゴシック" panose="020B0609070205080204" pitchFamily="49" charset="-128"/>
              </a:endParaRPr>
            </a:p>
          </p:txBody>
        </p:sp>
        <p:sp>
          <p:nvSpPr>
            <p:cNvPr id="80" name="正方形/長方形 79"/>
            <p:cNvSpPr/>
            <p:nvPr/>
          </p:nvSpPr>
          <p:spPr>
            <a:xfrm>
              <a:off x="475616" y="3356261"/>
              <a:ext cx="2939759" cy="997947"/>
            </a:xfrm>
            <a:prstGeom prst="rect">
              <a:avLst/>
            </a:prstGeom>
            <a:solidFill>
              <a:schemeClr val="accent2">
                <a:lumMod val="40000"/>
                <a:lumOff val="60000"/>
              </a:schemeClr>
            </a:solidFill>
            <a:ln w="2857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rgbClr val="FF0000"/>
                  </a:solidFill>
                  <a:latin typeface="ＤＨＰ特太ゴシック体" panose="020B0500000000000000" pitchFamily="50" charset="-128"/>
                  <a:ea typeface="ＤＨＰ特太ゴシック体" panose="020B0500000000000000" pitchFamily="50" charset="-128"/>
                  <a:cs typeface="メイリオ" panose="020B0604030504040204" pitchFamily="50" charset="-128"/>
                </a:rPr>
                <a:t>基　金</a:t>
              </a:r>
              <a:endParaRPr lang="en-US" altLang="ja-JP" sz="2400" dirty="0" smtClean="0">
                <a:solidFill>
                  <a:srgbClr val="FF0000"/>
                </a:solidFill>
                <a:latin typeface="ＤＨＰ特太ゴシック体" panose="020B0500000000000000" pitchFamily="50" charset="-128"/>
                <a:ea typeface="ＤＨＰ特太ゴシック体" panose="020B0500000000000000" pitchFamily="50" charset="-128"/>
                <a:cs typeface="メイリオ" panose="020B0604030504040204" pitchFamily="50" charset="-128"/>
              </a:endParaRPr>
            </a:p>
            <a:p>
              <a:pPr algn="ctr"/>
              <a:r>
                <a:rPr kumimoji="1" lang="ja-JP" altLang="en-US" sz="12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（法第６条）</a:t>
              </a:r>
              <a:endParaRPr kumimoji="1" lang="en-US" altLang="ja-JP" sz="12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ctr"/>
              <a:endParaRPr kumimoji="1" lang="en-US" altLang="ja-JP" sz="5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国と都道府県の負担割合は</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２／３、</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 </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92" name="グループ化 91"/>
          <p:cNvGrpSpPr/>
          <p:nvPr/>
        </p:nvGrpSpPr>
        <p:grpSpPr>
          <a:xfrm>
            <a:off x="48154" y="6167825"/>
            <a:ext cx="9809692" cy="507831"/>
            <a:chOff x="44450" y="6051053"/>
            <a:chExt cx="9055100" cy="577540"/>
          </a:xfrm>
        </p:grpSpPr>
        <p:sp>
          <p:nvSpPr>
            <p:cNvPr id="85" name="角丸四角形 84"/>
            <p:cNvSpPr/>
            <p:nvPr/>
          </p:nvSpPr>
          <p:spPr>
            <a:xfrm>
              <a:off x="44450" y="6051053"/>
              <a:ext cx="9055100" cy="546296"/>
            </a:xfrm>
            <a:prstGeom prst="roundRect">
              <a:avLst/>
            </a:prstGeom>
            <a:noFill/>
            <a:ln w="444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事業者</a:t>
              </a:r>
              <a:r>
                <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（医療機関、介護サービス事業所等）</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テキスト ボックス 37"/>
            <p:cNvSpPr txBox="1"/>
            <p:nvPr/>
          </p:nvSpPr>
          <p:spPr>
            <a:xfrm>
              <a:off x="6240355" y="6051053"/>
              <a:ext cx="2859195" cy="577540"/>
            </a:xfrm>
            <a:prstGeom prst="rect">
              <a:avLst/>
            </a:prstGeom>
            <a:noFill/>
          </p:spPr>
          <p:txBody>
            <a:bodyPr wrap="square" rtlCol="0" anchor="ctr">
              <a:spAutoFit/>
            </a:bodyPr>
            <a:lstStyle/>
            <a:p>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・病床の機能分化・連携</a:t>
              </a:r>
              <a:endPar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・在宅医療の推進・介護サービスの充実</a:t>
              </a:r>
              <a:endPar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・医療従事者等の確保・養成</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10" name="下矢印 109"/>
          <p:cNvSpPr/>
          <p:nvPr/>
        </p:nvSpPr>
        <p:spPr>
          <a:xfrm>
            <a:off x="992560" y="4273848"/>
            <a:ext cx="564092" cy="1899874"/>
          </a:xfrm>
          <a:prstGeom prst="downArrow">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交付</a:t>
            </a:r>
            <a:endParaRPr kumimoji="1" lang="ja-JP" altLang="en-US" sz="1200" b="1" dirty="0">
              <a:solidFill>
                <a:schemeClr val="tx1"/>
              </a:solidFill>
              <a:latin typeface="ＭＳ ゴシック" panose="020B0609070205080204" pitchFamily="49" charset="-128"/>
              <a:ea typeface="ＭＳ ゴシック" panose="020B0609070205080204" pitchFamily="49" charset="-128"/>
            </a:endParaRPr>
          </a:p>
        </p:txBody>
      </p:sp>
      <p:sp>
        <p:nvSpPr>
          <p:cNvPr id="111" name="上矢印 110"/>
          <p:cNvSpPr/>
          <p:nvPr/>
        </p:nvSpPr>
        <p:spPr>
          <a:xfrm>
            <a:off x="488504" y="4233787"/>
            <a:ext cx="561770" cy="1913781"/>
          </a:xfrm>
          <a:prstGeom prst="up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申請</a:t>
            </a:r>
            <a:endParaRPr kumimoji="1" lang="ja-JP" altLang="en-US" sz="1200" b="1" dirty="0">
              <a:solidFill>
                <a:schemeClr val="tx1"/>
              </a:solidFill>
              <a:latin typeface="ＭＳ ゴシック" panose="020B0609070205080204" pitchFamily="49" charset="-128"/>
              <a:ea typeface="ＭＳ ゴシック" panose="020B0609070205080204" pitchFamily="49" charset="-128"/>
            </a:endParaRPr>
          </a:p>
        </p:txBody>
      </p:sp>
      <p:sp>
        <p:nvSpPr>
          <p:cNvPr id="6" name="上下矢印 5"/>
          <p:cNvSpPr/>
          <p:nvPr/>
        </p:nvSpPr>
        <p:spPr>
          <a:xfrm>
            <a:off x="5525667" y="4327675"/>
            <a:ext cx="542461" cy="901525"/>
          </a:xfrm>
          <a:prstGeom prst="up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latin typeface="ＭＳ ゴシック" panose="020B0609070205080204" pitchFamily="49" charset="-128"/>
                <a:ea typeface="ＭＳ ゴシック" panose="020B0609070205080204" pitchFamily="49" charset="-128"/>
              </a:rPr>
              <a:t>整合性の確保</a:t>
            </a:r>
            <a:endParaRPr kumimoji="1" lang="ja-JP" altLang="en-US" sz="800" dirty="0">
              <a:solidFill>
                <a:schemeClr val="tx1"/>
              </a:solidFill>
              <a:latin typeface="ＭＳ ゴシック" panose="020B0609070205080204" pitchFamily="49" charset="-128"/>
              <a:ea typeface="ＭＳ ゴシック" panose="020B0609070205080204" pitchFamily="49" charset="-128"/>
            </a:endParaRPr>
          </a:p>
        </p:txBody>
      </p:sp>
      <p:sp>
        <p:nvSpPr>
          <p:cNvPr id="53" name="下矢印 52"/>
          <p:cNvSpPr/>
          <p:nvPr/>
        </p:nvSpPr>
        <p:spPr>
          <a:xfrm>
            <a:off x="1424608" y="2780928"/>
            <a:ext cx="1235868" cy="479114"/>
          </a:xfrm>
          <a:prstGeom prst="downArrow">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latin typeface="ＭＳ ゴシック" panose="020B0609070205080204" pitchFamily="49" charset="-128"/>
                <a:ea typeface="ＭＳ ゴシック" panose="020B0609070205080204" pitchFamily="49" charset="-128"/>
              </a:rPr>
              <a:t>交付</a:t>
            </a:r>
            <a:endParaRPr kumimoji="1" lang="ja-JP" altLang="en-US" sz="1200" b="1" dirty="0">
              <a:latin typeface="ＭＳ ゴシック" panose="020B0609070205080204" pitchFamily="49" charset="-128"/>
              <a:ea typeface="ＭＳ ゴシック" panose="020B0609070205080204" pitchFamily="49" charset="-128"/>
            </a:endParaRPr>
          </a:p>
        </p:txBody>
      </p:sp>
      <p:sp>
        <p:nvSpPr>
          <p:cNvPr id="55" name="上矢印 54"/>
          <p:cNvSpPr/>
          <p:nvPr/>
        </p:nvSpPr>
        <p:spPr>
          <a:xfrm>
            <a:off x="8642776" y="4314526"/>
            <a:ext cx="604336" cy="698650"/>
          </a:xfrm>
          <a:prstGeom prst="up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提出</a:t>
            </a:r>
            <a:endParaRPr kumimoji="1" lang="ja-JP" altLang="en-US" sz="1200" b="1" dirty="0">
              <a:solidFill>
                <a:schemeClr val="tx1"/>
              </a:solidFill>
              <a:latin typeface="ＭＳ ゴシック" panose="020B0609070205080204" pitchFamily="49" charset="-128"/>
              <a:ea typeface="ＭＳ ゴシック" panose="020B0609070205080204" pitchFamily="49" charset="-128"/>
            </a:endParaRPr>
          </a:p>
        </p:txBody>
      </p:sp>
      <p:sp>
        <p:nvSpPr>
          <p:cNvPr id="62" name="下矢印 61"/>
          <p:cNvSpPr/>
          <p:nvPr/>
        </p:nvSpPr>
        <p:spPr>
          <a:xfrm>
            <a:off x="2696460" y="5564713"/>
            <a:ext cx="672364" cy="611009"/>
          </a:xfrm>
          <a:prstGeom prst="downArrow">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交付</a:t>
            </a:r>
            <a:endParaRPr kumimoji="1" lang="ja-JP" altLang="en-US" sz="1200" b="1" dirty="0">
              <a:solidFill>
                <a:schemeClr val="tx1"/>
              </a:solidFill>
              <a:latin typeface="ＭＳ ゴシック" panose="020B0609070205080204" pitchFamily="49" charset="-128"/>
              <a:ea typeface="ＭＳ ゴシック" panose="020B0609070205080204" pitchFamily="49" charset="-128"/>
            </a:endParaRPr>
          </a:p>
        </p:txBody>
      </p:sp>
      <p:sp>
        <p:nvSpPr>
          <p:cNvPr id="63" name="上矢印 62"/>
          <p:cNvSpPr/>
          <p:nvPr/>
        </p:nvSpPr>
        <p:spPr>
          <a:xfrm>
            <a:off x="2072680" y="5564713"/>
            <a:ext cx="623780" cy="609009"/>
          </a:xfrm>
          <a:prstGeom prst="up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申請</a:t>
            </a:r>
            <a:endParaRPr kumimoji="1" lang="ja-JP" altLang="en-US" sz="1200" b="1" dirty="0">
              <a:solidFill>
                <a:schemeClr val="tx1"/>
              </a:solidFill>
              <a:latin typeface="ＭＳ ゴシック" panose="020B0609070205080204" pitchFamily="49" charset="-128"/>
              <a:ea typeface="ＭＳ ゴシック" panose="020B0609070205080204" pitchFamily="49" charset="-128"/>
            </a:endParaRPr>
          </a:p>
        </p:txBody>
      </p:sp>
      <p:sp>
        <p:nvSpPr>
          <p:cNvPr id="64" name="下矢印 63"/>
          <p:cNvSpPr/>
          <p:nvPr/>
        </p:nvSpPr>
        <p:spPr>
          <a:xfrm>
            <a:off x="2228918" y="4396684"/>
            <a:ext cx="635849" cy="688500"/>
          </a:xfrm>
          <a:prstGeom prst="downArrow">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交付</a:t>
            </a:r>
            <a:endParaRPr kumimoji="1" lang="ja-JP" altLang="en-US" sz="1200" b="1" dirty="0">
              <a:solidFill>
                <a:schemeClr val="tx1"/>
              </a:solidFill>
              <a:latin typeface="ＭＳ ゴシック" panose="020B0609070205080204" pitchFamily="49" charset="-128"/>
              <a:ea typeface="ＭＳ ゴシック" panose="020B0609070205080204" pitchFamily="49" charset="-128"/>
            </a:endParaRPr>
          </a:p>
        </p:txBody>
      </p:sp>
      <p:sp>
        <p:nvSpPr>
          <p:cNvPr id="57" name="上矢印 56"/>
          <p:cNvSpPr/>
          <p:nvPr/>
        </p:nvSpPr>
        <p:spPr>
          <a:xfrm>
            <a:off x="3778461" y="4378828"/>
            <a:ext cx="670483" cy="596248"/>
          </a:xfrm>
          <a:prstGeom prst="up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提出</a:t>
            </a:r>
            <a:endParaRPr kumimoji="1" lang="ja-JP" altLang="en-US" sz="1200" b="1" dirty="0">
              <a:solidFill>
                <a:schemeClr val="tx1"/>
              </a:solidFill>
              <a:latin typeface="ＭＳ ゴシック" panose="020B0609070205080204" pitchFamily="49" charset="-128"/>
              <a:ea typeface="ＭＳ ゴシック" panose="020B0609070205080204" pitchFamily="49" charset="-128"/>
            </a:endParaRPr>
          </a:p>
        </p:txBody>
      </p:sp>
      <p:sp>
        <p:nvSpPr>
          <p:cNvPr id="65" name="上矢印 64"/>
          <p:cNvSpPr/>
          <p:nvPr/>
        </p:nvSpPr>
        <p:spPr>
          <a:xfrm>
            <a:off x="3800872" y="2780927"/>
            <a:ext cx="615524" cy="677513"/>
          </a:xfrm>
          <a:prstGeom prst="up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bg1"/>
                </a:solidFill>
                <a:latin typeface="ＭＳ ゴシック" panose="020B0609070205080204" pitchFamily="49" charset="-128"/>
                <a:ea typeface="ＭＳ ゴシック" panose="020B0609070205080204" pitchFamily="49" charset="-128"/>
              </a:rPr>
              <a:t>提出</a:t>
            </a:r>
            <a:endParaRPr kumimoji="1" lang="ja-JP" altLang="en-US" sz="1200" b="1" dirty="0">
              <a:solidFill>
                <a:schemeClr val="bg1"/>
              </a:solidFill>
              <a:latin typeface="ＭＳ ゴシック" panose="020B0609070205080204" pitchFamily="49" charset="-128"/>
              <a:ea typeface="ＭＳ ゴシック" panose="020B0609070205080204" pitchFamily="49" charset="-128"/>
            </a:endParaRPr>
          </a:p>
        </p:txBody>
      </p:sp>
      <p:sp>
        <p:nvSpPr>
          <p:cNvPr id="47" name="下矢印 46"/>
          <p:cNvSpPr/>
          <p:nvPr/>
        </p:nvSpPr>
        <p:spPr>
          <a:xfrm>
            <a:off x="8820460" y="1285215"/>
            <a:ext cx="563128" cy="381685"/>
          </a:xfrm>
          <a:prstGeom prst="downArrow">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5251948" y="2970839"/>
            <a:ext cx="3692996" cy="24213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ＭＳ ゴシック" panose="020B0609070205080204" pitchFamily="49" charset="-128"/>
                <a:ea typeface="ＭＳ ゴシック" panose="020B0609070205080204" pitchFamily="49" charset="-128"/>
              </a:rPr>
              <a:t>④</a:t>
            </a:r>
            <a:r>
              <a:rPr lang="ja-JP" altLang="en-US" sz="1200" dirty="0" smtClean="0">
                <a:solidFill>
                  <a:schemeClr val="tx1"/>
                </a:solidFill>
                <a:latin typeface="ＭＳ ゴシック" panose="020B0609070205080204" pitchFamily="49" charset="-128"/>
                <a:ea typeface="ＭＳ ゴシック" panose="020B0609070205080204" pitchFamily="49" charset="-128"/>
              </a:rPr>
              <a:t>　整合性の確保</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p:txBody>
      </p:sp>
      <p:sp>
        <p:nvSpPr>
          <p:cNvPr id="2" name="角丸四角形 1"/>
          <p:cNvSpPr/>
          <p:nvPr/>
        </p:nvSpPr>
        <p:spPr>
          <a:xfrm>
            <a:off x="6298052" y="1702539"/>
            <a:ext cx="1611917" cy="2946386"/>
          </a:xfrm>
          <a:prstGeom prst="roundRect">
            <a:avLst>
              <a:gd name="adj" fmla="val 8978"/>
            </a:avLst>
          </a:prstGeom>
          <a:noFill/>
          <a:ln w="38100">
            <a:solidFill>
              <a:schemeClr val="accent2">
                <a:lumMod val="75000"/>
              </a:schemeClr>
            </a:solidFill>
            <a:prstDash val="sysDot"/>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b="1" dirty="0" smtClean="0">
              <a:solidFill>
                <a:schemeClr val="tx1"/>
              </a:solidFill>
            </a:endParaRPr>
          </a:p>
        </p:txBody>
      </p:sp>
      <p:sp>
        <p:nvSpPr>
          <p:cNvPr id="46" name="角丸四角形 45"/>
          <p:cNvSpPr/>
          <p:nvPr/>
        </p:nvSpPr>
        <p:spPr>
          <a:xfrm>
            <a:off x="8113560" y="1703829"/>
            <a:ext cx="1591968" cy="4338395"/>
          </a:xfrm>
          <a:prstGeom prst="roundRect">
            <a:avLst>
              <a:gd name="adj" fmla="val 6450"/>
            </a:avLst>
          </a:prstGeom>
          <a:noFill/>
          <a:ln w="38100">
            <a:solidFill>
              <a:schemeClr val="accent2">
                <a:lumMod val="75000"/>
              </a:schemeClr>
            </a:solidFill>
            <a:prstDash val="sysDot"/>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b="1" dirty="0" smtClean="0">
              <a:solidFill>
                <a:schemeClr val="tx1"/>
              </a:solidFill>
            </a:endParaRPr>
          </a:p>
        </p:txBody>
      </p:sp>
      <p:sp>
        <p:nvSpPr>
          <p:cNvPr id="12" name="テキスト ボックス 11"/>
          <p:cNvSpPr txBox="1"/>
          <p:nvPr/>
        </p:nvSpPr>
        <p:spPr>
          <a:xfrm>
            <a:off x="5397856" y="4593828"/>
            <a:ext cx="504056" cy="276999"/>
          </a:xfrm>
          <a:prstGeom prst="rect">
            <a:avLst/>
          </a:prstGeom>
          <a:noFill/>
        </p:spPr>
        <p:txBody>
          <a:bodyPr wrap="square" rtlCol="0">
            <a:spAutoFit/>
          </a:bodyPr>
          <a:lstStyle/>
          <a:p>
            <a:r>
              <a:rPr kumimoji="1" lang="ja-JP" altLang="en-US" sz="1200" dirty="0" smtClean="0">
                <a:solidFill>
                  <a:schemeClr val="tx1">
                    <a:lumMod val="75000"/>
                    <a:lumOff val="25000"/>
                  </a:schemeClr>
                </a:solidFill>
              </a:rPr>
              <a:t>③</a:t>
            </a:r>
            <a:endParaRPr kumimoji="1" lang="ja-JP" altLang="en-US" sz="1200" dirty="0">
              <a:solidFill>
                <a:schemeClr val="tx1">
                  <a:lumMod val="75000"/>
                  <a:lumOff val="25000"/>
                </a:schemeClr>
              </a:solidFill>
            </a:endParaRPr>
          </a:p>
        </p:txBody>
      </p:sp>
      <p:sp>
        <p:nvSpPr>
          <p:cNvPr id="11" name="テキスト ボックス 10"/>
          <p:cNvSpPr txBox="1"/>
          <p:nvPr/>
        </p:nvSpPr>
        <p:spPr>
          <a:xfrm>
            <a:off x="554526" y="3304551"/>
            <a:ext cx="720080" cy="307777"/>
          </a:xfrm>
          <a:prstGeom prst="rect">
            <a:avLst/>
          </a:prstGeom>
          <a:noFill/>
        </p:spPr>
        <p:txBody>
          <a:bodyPr wrap="square" rtlCol="0">
            <a:spAutoFit/>
          </a:bodyPr>
          <a:lstStyle/>
          <a:p>
            <a:r>
              <a:rPr kumimoji="1" lang="ja-JP" altLang="en-US" sz="1400" dirty="0" smtClean="0">
                <a:latin typeface="HGPｺﾞｼｯｸE" panose="020B0900000000000000" pitchFamily="50" charset="-128"/>
                <a:ea typeface="HGPｺﾞｼｯｸE" panose="020B0900000000000000" pitchFamily="50" charset="-128"/>
              </a:rPr>
              <a:t>⑤</a:t>
            </a:r>
            <a:endParaRPr kumimoji="1" lang="ja-JP" altLang="en-US" sz="1400" dirty="0">
              <a:latin typeface="HGPｺﾞｼｯｸE" panose="020B0900000000000000" pitchFamily="50" charset="-128"/>
              <a:ea typeface="HGPｺﾞｼｯｸE" panose="020B0900000000000000" pitchFamily="50" charset="-128"/>
            </a:endParaRPr>
          </a:p>
        </p:txBody>
      </p:sp>
      <p:sp>
        <p:nvSpPr>
          <p:cNvPr id="8" name="正方形/長方形 7"/>
          <p:cNvSpPr/>
          <p:nvPr/>
        </p:nvSpPr>
        <p:spPr>
          <a:xfrm rot="5400000">
            <a:off x="-191056" y="6401603"/>
            <a:ext cx="683663" cy="33265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423</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94142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440" y="46085"/>
            <a:ext cx="9899300" cy="476671"/>
          </a:xfrm>
          <a:solidFill>
            <a:srgbClr val="CCFFFF"/>
          </a:solidFill>
          <a:ln w="12700"/>
        </p:spPr>
        <p:style>
          <a:lnRef idx="2">
            <a:schemeClr val="accent1"/>
          </a:lnRef>
          <a:fillRef idx="1">
            <a:schemeClr val="lt1"/>
          </a:fillRef>
          <a:effectRef idx="0">
            <a:schemeClr val="accent1"/>
          </a:effectRef>
          <a:fontRef idx="minor">
            <a:schemeClr val="dk1"/>
          </a:fontRef>
        </p:style>
        <p:txBody>
          <a:bodyPr>
            <a:normAutofit/>
          </a:bodyPr>
          <a:lstStyle/>
          <a:p>
            <a:r>
              <a:rPr kumimoji="1" lang="ja-JP" altLang="en-US" sz="2400" b="1" dirty="0" smtClean="0">
                <a:latin typeface="ＭＳ ゴシック" panose="020B0609070205080204" pitchFamily="49" charset="-128"/>
                <a:ea typeface="ＭＳ ゴシック" panose="020B0609070205080204" pitchFamily="49" charset="-128"/>
              </a:rPr>
              <a:t>総合確保方針に関する条文</a:t>
            </a:r>
            <a:endParaRPr kumimoji="1" lang="ja-JP" altLang="en-US" sz="2400" b="1" dirty="0">
              <a:latin typeface="ＭＳ ゴシック" panose="020B0609070205080204" pitchFamily="49" charset="-128"/>
              <a:ea typeface="ＭＳ ゴシック" panose="020B0609070205080204" pitchFamily="49" charset="-128"/>
            </a:endParaRPr>
          </a:p>
        </p:txBody>
      </p:sp>
      <p:sp>
        <p:nvSpPr>
          <p:cNvPr id="3" name="サブタイトル 2"/>
          <p:cNvSpPr>
            <a:spLocks noGrp="1"/>
          </p:cNvSpPr>
          <p:nvPr>
            <p:ph type="subTitle" idx="1"/>
          </p:nvPr>
        </p:nvSpPr>
        <p:spPr>
          <a:xfrm>
            <a:off x="0" y="548680"/>
            <a:ext cx="9906000" cy="6309320"/>
          </a:xfrm>
        </p:spPr>
        <p:txBody>
          <a:bodyPr>
            <a:noAutofit/>
          </a:bodyPr>
          <a:lstStyle/>
          <a:p>
            <a:pPr algn="l">
              <a:lnSpc>
                <a:spcPts val="1900"/>
              </a:lnSpc>
              <a:spcBef>
                <a:spcPts val="0"/>
              </a:spcBef>
            </a:pPr>
            <a:r>
              <a:rPr lang="ja-JP" altLang="en-US" sz="1800" dirty="0" smtClean="0">
                <a:solidFill>
                  <a:schemeClr val="tx1"/>
                </a:solidFill>
                <a:latin typeface="ＭＳ ゴシック" panose="020B0609070205080204" pitchFamily="49" charset="-128"/>
                <a:ea typeface="ＭＳ ゴシック" panose="020B0609070205080204" pitchFamily="49" charset="-128"/>
              </a:rPr>
              <a:t>◎</a:t>
            </a:r>
            <a:r>
              <a:rPr lang="ja-JP" altLang="ja-JP" sz="1800" dirty="0">
                <a:solidFill>
                  <a:schemeClr val="tx1"/>
                </a:solidFill>
                <a:latin typeface="ＭＳ ゴシック" panose="020B0609070205080204" pitchFamily="49" charset="-128"/>
                <a:ea typeface="ＭＳ ゴシック" panose="020B0609070205080204" pitchFamily="49" charset="-128"/>
              </a:rPr>
              <a:t>地域における医療及び介護の総合的な</a:t>
            </a:r>
            <a:r>
              <a:rPr lang="ja-JP" altLang="ja-JP" sz="1800" dirty="0" smtClean="0">
                <a:solidFill>
                  <a:schemeClr val="tx1"/>
                </a:solidFill>
                <a:latin typeface="ＭＳ ゴシック" panose="020B0609070205080204" pitchFamily="49" charset="-128"/>
                <a:ea typeface="ＭＳ ゴシック" panose="020B0609070205080204" pitchFamily="49" charset="-128"/>
              </a:rPr>
              <a:t>確保の</a:t>
            </a:r>
            <a:r>
              <a:rPr lang="ja-JP" altLang="ja-JP" sz="1800" dirty="0">
                <a:solidFill>
                  <a:schemeClr val="tx1"/>
                </a:solidFill>
                <a:latin typeface="ＭＳ ゴシック" panose="020B0609070205080204" pitchFamily="49" charset="-128"/>
                <a:ea typeface="ＭＳ ゴシック" panose="020B0609070205080204" pitchFamily="49" charset="-128"/>
              </a:rPr>
              <a:t>促進に関する</a:t>
            </a:r>
            <a:r>
              <a:rPr lang="ja-JP" altLang="ja-JP" sz="1800" dirty="0" smtClean="0">
                <a:solidFill>
                  <a:schemeClr val="tx1"/>
                </a:solidFill>
                <a:latin typeface="ＭＳ ゴシック" panose="020B0609070205080204" pitchFamily="49" charset="-128"/>
                <a:ea typeface="ＭＳ ゴシック" panose="020B0609070205080204" pitchFamily="49" charset="-128"/>
              </a:rPr>
              <a:t>法律</a:t>
            </a:r>
            <a:r>
              <a:rPr lang="ja-JP" altLang="en-US" sz="1800" dirty="0" smtClean="0">
                <a:solidFill>
                  <a:schemeClr val="tx1"/>
                </a:solidFill>
                <a:latin typeface="ＭＳ ゴシック" panose="020B0609070205080204" pitchFamily="49" charset="-128"/>
                <a:ea typeface="ＭＳ ゴシック" panose="020B0609070205080204" pitchFamily="49" charset="-128"/>
              </a:rPr>
              <a:t>（</a:t>
            </a:r>
            <a:r>
              <a:rPr lang="ja-JP" altLang="en-US" sz="1800" dirty="0">
                <a:solidFill>
                  <a:schemeClr val="tx1"/>
                </a:solidFill>
                <a:latin typeface="ＭＳ ゴシック" panose="020B0609070205080204" pitchFamily="49" charset="-128"/>
                <a:ea typeface="ＭＳ ゴシック" panose="020B0609070205080204" pitchFamily="49" charset="-128"/>
              </a:rPr>
              <a:t>抄</a:t>
            </a:r>
            <a:r>
              <a:rPr lang="ja-JP" altLang="en-US" sz="1800" dirty="0" smtClean="0">
                <a:solidFill>
                  <a:schemeClr val="tx1"/>
                </a:solidFill>
                <a:latin typeface="ＭＳ ゴシック" panose="020B0609070205080204" pitchFamily="49" charset="-128"/>
                <a:ea typeface="ＭＳ ゴシック" panose="020B0609070205080204" pitchFamily="49" charset="-128"/>
              </a:rPr>
              <a:t>）</a:t>
            </a:r>
            <a:endParaRPr lang="en-US" altLang="ja-JP" sz="1800" dirty="0" smtClean="0">
              <a:solidFill>
                <a:schemeClr val="tx1"/>
              </a:solidFill>
              <a:latin typeface="ＭＳ ゴシック" panose="020B0609070205080204" pitchFamily="49" charset="-128"/>
              <a:ea typeface="ＭＳ ゴシック" panose="020B0609070205080204" pitchFamily="49" charset="-128"/>
            </a:endParaRPr>
          </a:p>
          <a:p>
            <a:pPr algn="l">
              <a:lnSpc>
                <a:spcPts val="1900"/>
              </a:lnSpc>
              <a:spcBef>
                <a:spcPts val="0"/>
              </a:spcBef>
            </a:pPr>
            <a:endParaRPr lang="en-US" altLang="ja-JP" sz="1400" dirty="0" smtClean="0">
              <a:solidFill>
                <a:schemeClr val="tx1"/>
              </a:solidFill>
              <a:latin typeface="ＭＳ 明朝" panose="02020609040205080304" pitchFamily="17" charset="-128"/>
              <a:ea typeface="ＭＳ 明朝" panose="02020609040205080304" pitchFamily="17" charset="-128"/>
            </a:endParaRPr>
          </a:p>
          <a:p>
            <a:pPr algn="l">
              <a:lnSpc>
                <a:spcPts val="1900"/>
              </a:lnSpc>
              <a:spcBef>
                <a:spcPts val="0"/>
              </a:spcBef>
            </a:pPr>
            <a:r>
              <a:rPr lang="ja-JP" altLang="en-US" sz="1400" dirty="0" smtClean="0">
                <a:solidFill>
                  <a:schemeClr val="tx1"/>
                </a:solidFill>
                <a:latin typeface="ＭＳ 明朝" panose="02020609040205080304" pitchFamily="17" charset="-128"/>
                <a:ea typeface="ＭＳ 明朝" panose="02020609040205080304" pitchFamily="17" charset="-128"/>
              </a:rPr>
              <a:t>（</a:t>
            </a:r>
            <a:r>
              <a:rPr lang="ja-JP" altLang="en-US" sz="1400" dirty="0">
                <a:solidFill>
                  <a:schemeClr val="tx1"/>
                </a:solidFill>
                <a:latin typeface="ＭＳ 明朝" panose="02020609040205080304" pitchFamily="17" charset="-128"/>
                <a:ea typeface="ＭＳ 明朝" panose="02020609040205080304" pitchFamily="17" charset="-128"/>
              </a:rPr>
              <a:t>総合確保方針</a:t>
            </a:r>
            <a:r>
              <a:rPr lang="ja-JP" altLang="en-US" sz="1400" dirty="0" smtClean="0">
                <a:solidFill>
                  <a:schemeClr val="tx1"/>
                </a:solidFill>
                <a:latin typeface="ＭＳ 明朝" panose="02020609040205080304" pitchFamily="17" charset="-128"/>
                <a:ea typeface="ＭＳ 明朝" panose="02020609040205080304" pitchFamily="17" charset="-128"/>
              </a:rPr>
              <a:t>）</a:t>
            </a:r>
            <a:endParaRPr lang="en-US" altLang="ja-JP" sz="1400" dirty="0" smtClean="0">
              <a:solidFill>
                <a:schemeClr val="tx1"/>
              </a:solidFill>
              <a:latin typeface="ＭＳ 明朝" panose="02020609040205080304" pitchFamily="17" charset="-128"/>
              <a:ea typeface="ＭＳ 明朝" panose="02020609040205080304" pitchFamily="17" charset="-128"/>
            </a:endParaRPr>
          </a:p>
          <a:p>
            <a:pPr algn="l">
              <a:lnSpc>
                <a:spcPts val="1900"/>
              </a:lnSpc>
              <a:spcBef>
                <a:spcPts val="0"/>
              </a:spcBef>
            </a:pPr>
            <a:r>
              <a:rPr lang="ja-JP" altLang="en-US" sz="1400" dirty="0" smtClean="0">
                <a:solidFill>
                  <a:schemeClr val="tx1"/>
                </a:solidFill>
                <a:latin typeface="ＭＳ 明朝" panose="02020609040205080304" pitchFamily="17" charset="-128"/>
                <a:ea typeface="ＭＳ 明朝" panose="02020609040205080304" pitchFamily="17" charset="-128"/>
              </a:rPr>
              <a:t>第三条</a:t>
            </a:r>
            <a:r>
              <a:rPr lang="ja-JP" altLang="en-US" sz="1400" dirty="0">
                <a:solidFill>
                  <a:schemeClr val="tx1"/>
                </a:solidFill>
                <a:latin typeface="ＭＳ 明朝" panose="02020609040205080304" pitchFamily="17" charset="-128"/>
                <a:ea typeface="ＭＳ 明朝" panose="02020609040205080304" pitchFamily="17" charset="-128"/>
              </a:rPr>
              <a:t>　厚生労働大臣は、地域において効率的かつ質の高い医療提供体制を構築するとともに地域包括ケアシステム</a:t>
            </a:r>
            <a:r>
              <a:rPr lang="ja-JP" altLang="en-US" sz="1400" dirty="0" smtClean="0">
                <a:solidFill>
                  <a:schemeClr val="tx1"/>
                </a:solidFill>
                <a:latin typeface="ＭＳ 明朝" panose="02020609040205080304" pitchFamily="17" charset="-128"/>
                <a:ea typeface="ＭＳ 明朝" panose="02020609040205080304" pitchFamily="17" charset="-128"/>
              </a:rPr>
              <a:t>を構</a:t>
            </a:r>
            <a:endParaRPr lang="en-US" altLang="ja-JP" sz="1400" dirty="0" smtClean="0">
              <a:solidFill>
                <a:schemeClr val="tx1"/>
              </a:solidFill>
              <a:latin typeface="ＭＳ 明朝" panose="02020609040205080304" pitchFamily="17" charset="-128"/>
              <a:ea typeface="ＭＳ 明朝" panose="02020609040205080304" pitchFamily="17" charset="-128"/>
            </a:endParaRPr>
          </a:p>
          <a:p>
            <a:pPr algn="l">
              <a:lnSpc>
                <a:spcPts val="1900"/>
              </a:lnSpc>
              <a:spcBef>
                <a:spcPts val="0"/>
              </a:spcBef>
            </a:pPr>
            <a:r>
              <a:rPr lang="ja-JP" altLang="en-US" sz="1400" dirty="0">
                <a:solidFill>
                  <a:schemeClr val="tx1"/>
                </a:solidFill>
                <a:latin typeface="ＭＳ 明朝" panose="02020609040205080304" pitchFamily="17" charset="-128"/>
                <a:ea typeface="ＭＳ 明朝" panose="02020609040205080304" pitchFamily="17" charset="-128"/>
              </a:rPr>
              <a:t>　</a:t>
            </a:r>
            <a:r>
              <a:rPr lang="ja-JP" altLang="en-US" sz="1400" dirty="0" err="1" smtClean="0">
                <a:solidFill>
                  <a:schemeClr val="tx1"/>
                </a:solidFill>
                <a:latin typeface="ＭＳ 明朝" panose="02020609040205080304" pitchFamily="17" charset="-128"/>
                <a:ea typeface="ＭＳ 明朝" panose="02020609040205080304" pitchFamily="17" charset="-128"/>
              </a:rPr>
              <a:t>築</a:t>
            </a:r>
            <a:r>
              <a:rPr lang="ja-JP" altLang="en-US" sz="1400" dirty="0" err="1">
                <a:solidFill>
                  <a:schemeClr val="tx1"/>
                </a:solidFill>
                <a:latin typeface="ＭＳ 明朝" panose="02020609040205080304" pitchFamily="17" charset="-128"/>
                <a:ea typeface="ＭＳ 明朝" panose="02020609040205080304" pitchFamily="17" charset="-128"/>
              </a:rPr>
              <a:t>する</a:t>
            </a:r>
            <a:r>
              <a:rPr lang="ja-JP" altLang="en-US" sz="1400" dirty="0">
                <a:solidFill>
                  <a:schemeClr val="tx1"/>
                </a:solidFill>
                <a:latin typeface="ＭＳ 明朝" panose="02020609040205080304" pitchFamily="17" charset="-128"/>
                <a:ea typeface="ＭＳ 明朝" panose="02020609040205080304" pitchFamily="17" charset="-128"/>
              </a:rPr>
              <a:t>ことを通じ、地域に</a:t>
            </a:r>
            <a:r>
              <a:rPr lang="ja-JP" altLang="en-US" sz="1400" dirty="0" smtClean="0">
                <a:solidFill>
                  <a:schemeClr val="tx1"/>
                </a:solidFill>
                <a:latin typeface="ＭＳ 明朝" panose="02020609040205080304" pitchFamily="17" charset="-128"/>
                <a:ea typeface="ＭＳ 明朝" panose="02020609040205080304" pitchFamily="17" charset="-128"/>
              </a:rPr>
              <a:t>おける</a:t>
            </a:r>
            <a:r>
              <a:rPr lang="ja-JP" altLang="en-US" sz="1400" dirty="0">
                <a:solidFill>
                  <a:schemeClr val="tx1"/>
                </a:solidFill>
                <a:latin typeface="ＭＳ 明朝" panose="02020609040205080304" pitchFamily="17" charset="-128"/>
                <a:ea typeface="ＭＳ 明朝" panose="02020609040205080304" pitchFamily="17" charset="-128"/>
              </a:rPr>
              <a:t>医療及び介護を総合的に確保するための基本的な方針（以下「総合確保方針」</a:t>
            </a:r>
            <a:r>
              <a:rPr lang="ja-JP" altLang="en-US" sz="1400" dirty="0" smtClean="0">
                <a:solidFill>
                  <a:schemeClr val="tx1"/>
                </a:solidFill>
                <a:latin typeface="ＭＳ 明朝" panose="02020609040205080304" pitchFamily="17" charset="-128"/>
                <a:ea typeface="ＭＳ 明朝" panose="02020609040205080304" pitchFamily="17" charset="-128"/>
              </a:rPr>
              <a:t>とい</a:t>
            </a:r>
            <a:endParaRPr lang="en-US" altLang="ja-JP" sz="1400" dirty="0" smtClean="0">
              <a:solidFill>
                <a:schemeClr val="tx1"/>
              </a:solidFill>
              <a:latin typeface="ＭＳ 明朝" panose="02020609040205080304" pitchFamily="17" charset="-128"/>
              <a:ea typeface="ＭＳ 明朝" panose="02020609040205080304" pitchFamily="17" charset="-128"/>
            </a:endParaRPr>
          </a:p>
          <a:p>
            <a:pPr algn="l">
              <a:lnSpc>
                <a:spcPts val="1900"/>
              </a:lnSpc>
              <a:spcBef>
                <a:spcPts val="0"/>
              </a:spcBef>
            </a:pPr>
            <a:r>
              <a:rPr lang="ja-JP" altLang="en-US" sz="1400" dirty="0">
                <a:solidFill>
                  <a:schemeClr val="tx1"/>
                </a:solidFill>
                <a:latin typeface="ＭＳ 明朝" panose="02020609040205080304" pitchFamily="17" charset="-128"/>
                <a:ea typeface="ＭＳ 明朝" panose="02020609040205080304" pitchFamily="17" charset="-128"/>
              </a:rPr>
              <a:t>　</a:t>
            </a:r>
            <a:r>
              <a:rPr lang="ja-JP" altLang="en-US" sz="1400" dirty="0" smtClean="0">
                <a:solidFill>
                  <a:schemeClr val="tx1"/>
                </a:solidFill>
                <a:latin typeface="ＭＳ 明朝" panose="02020609040205080304" pitchFamily="17" charset="-128"/>
                <a:ea typeface="ＭＳ 明朝" panose="02020609040205080304" pitchFamily="17" charset="-128"/>
              </a:rPr>
              <a:t>う。</a:t>
            </a:r>
            <a:r>
              <a:rPr lang="ja-JP" altLang="en-US" sz="1400" dirty="0">
                <a:solidFill>
                  <a:schemeClr val="tx1"/>
                </a:solidFill>
                <a:latin typeface="ＭＳ 明朝" panose="02020609040205080304" pitchFamily="17" charset="-128"/>
                <a:ea typeface="ＭＳ 明朝" panose="02020609040205080304" pitchFamily="17" charset="-128"/>
              </a:rPr>
              <a:t>）を定めなければならない。</a:t>
            </a:r>
          </a:p>
          <a:p>
            <a:pPr algn="l">
              <a:lnSpc>
                <a:spcPts val="1900"/>
              </a:lnSpc>
              <a:spcBef>
                <a:spcPts val="0"/>
              </a:spcBef>
            </a:pPr>
            <a:r>
              <a:rPr lang="ja-JP" altLang="en-US" sz="1400" dirty="0">
                <a:solidFill>
                  <a:schemeClr val="tx1"/>
                </a:solidFill>
                <a:latin typeface="ＭＳ 明朝" panose="02020609040205080304" pitchFamily="17" charset="-128"/>
                <a:ea typeface="ＭＳ 明朝" panose="02020609040205080304" pitchFamily="17" charset="-128"/>
              </a:rPr>
              <a:t>２　総合確保方針においては、次に掲げる事項を定めるものとする。</a:t>
            </a:r>
          </a:p>
          <a:p>
            <a:pPr algn="l">
              <a:lnSpc>
                <a:spcPts val="1900"/>
              </a:lnSpc>
              <a:spcBef>
                <a:spcPts val="0"/>
              </a:spcBef>
            </a:pPr>
            <a:r>
              <a:rPr lang="ja-JP" altLang="en-US" sz="1400" dirty="0" smtClean="0">
                <a:solidFill>
                  <a:schemeClr val="tx1"/>
                </a:solidFill>
                <a:latin typeface="ＭＳ 明朝" panose="02020609040205080304" pitchFamily="17" charset="-128"/>
                <a:ea typeface="ＭＳ 明朝" panose="02020609040205080304" pitchFamily="17" charset="-128"/>
              </a:rPr>
              <a:t>　一</a:t>
            </a:r>
            <a:r>
              <a:rPr lang="ja-JP" altLang="en-US" sz="1400" dirty="0">
                <a:solidFill>
                  <a:schemeClr val="tx1"/>
                </a:solidFill>
                <a:latin typeface="ＭＳ 明朝" panose="02020609040205080304" pitchFamily="17" charset="-128"/>
                <a:ea typeface="ＭＳ 明朝" panose="02020609040205080304" pitchFamily="17" charset="-128"/>
              </a:rPr>
              <a:t>　</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地域に</a:t>
            </a:r>
            <a:r>
              <a:rPr lang="ja-JP" altLang="en-US" sz="1400" b="1" u="sng" dirty="0">
                <a:solidFill>
                  <a:schemeClr val="tx1"/>
                </a:solidFill>
                <a:latin typeface="ＭＳ ゴシック" panose="020B0609070205080204" pitchFamily="49" charset="-128"/>
                <a:ea typeface="ＭＳ ゴシック" panose="020B0609070205080204" pitchFamily="49" charset="-128"/>
              </a:rPr>
              <a:t>おける医療及び介護の総合的な確保の意義及び基本的な方向に関する事項</a:t>
            </a:r>
          </a:p>
          <a:p>
            <a:pPr algn="l">
              <a:lnSpc>
                <a:spcPts val="1900"/>
              </a:lnSpc>
              <a:spcBef>
                <a:spcPts val="0"/>
              </a:spcBef>
            </a:pPr>
            <a:r>
              <a:rPr lang="ja-JP" altLang="en-US" sz="1400" dirty="0" smtClean="0">
                <a:solidFill>
                  <a:schemeClr val="tx1"/>
                </a:solidFill>
                <a:latin typeface="ＭＳ 明朝" panose="02020609040205080304" pitchFamily="17" charset="-128"/>
                <a:ea typeface="ＭＳ 明朝" panose="02020609040205080304" pitchFamily="17" charset="-128"/>
              </a:rPr>
              <a:t>　二</a:t>
            </a:r>
            <a:r>
              <a:rPr lang="ja-JP" altLang="en-US" sz="1400" dirty="0">
                <a:solidFill>
                  <a:schemeClr val="tx1"/>
                </a:solidFill>
                <a:latin typeface="ＭＳ 明朝" panose="02020609040205080304" pitchFamily="17" charset="-128"/>
                <a:ea typeface="ＭＳ 明朝" panose="02020609040205080304" pitchFamily="17" charset="-128"/>
              </a:rPr>
              <a:t>　</a:t>
            </a:r>
            <a:r>
              <a:rPr lang="ja-JP" altLang="en-US" sz="1400" b="1" u="sng" dirty="0">
                <a:solidFill>
                  <a:schemeClr val="tx1"/>
                </a:solidFill>
                <a:latin typeface="ＭＳ ゴシック" panose="020B0609070205080204" pitchFamily="49" charset="-128"/>
                <a:ea typeface="ＭＳ ゴシック" panose="020B0609070205080204" pitchFamily="49" charset="-128"/>
              </a:rPr>
              <a:t>地域における医療及び介護の総合的な確保に関し、医療法（昭和二十三年法律第二百五号）第三十条の三</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第一項に</a:t>
            </a:r>
            <a:endParaRPr lang="en-US" altLang="ja-JP" sz="1400" b="1" u="sng" dirty="0" smtClean="0">
              <a:solidFill>
                <a:schemeClr val="tx1"/>
              </a:solidFill>
              <a:latin typeface="ＭＳ ゴシック" panose="020B0609070205080204" pitchFamily="49" charset="-128"/>
              <a:ea typeface="ＭＳ ゴシック" panose="020B0609070205080204" pitchFamily="49" charset="-128"/>
            </a:endParaRPr>
          </a:p>
          <a:p>
            <a:pPr algn="l">
              <a:lnSpc>
                <a:spcPts val="1900"/>
              </a:lnSpc>
              <a:spcBef>
                <a:spcPts val="0"/>
              </a:spcBef>
            </a:pPr>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smtClean="0">
                <a:solidFill>
                  <a:schemeClr val="tx1"/>
                </a:solidFill>
                <a:latin typeface="ＭＳ ゴシック" panose="020B0609070205080204" pitchFamily="49" charset="-128"/>
                <a:ea typeface="ＭＳ ゴシック" panose="020B0609070205080204" pitchFamily="49" charset="-128"/>
              </a:rPr>
              <a:t>　</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規定する基本方針及び介護保険法第百十六条第一項に規定する基本指針の基本となるべき事項</a:t>
            </a:r>
          </a:p>
          <a:p>
            <a:pPr algn="l">
              <a:lnSpc>
                <a:spcPts val="1900"/>
              </a:lnSpc>
              <a:spcBef>
                <a:spcPts val="0"/>
              </a:spcBef>
            </a:pPr>
            <a:r>
              <a:rPr lang="ja-JP" altLang="en-US" sz="1400" dirty="0" smtClean="0">
                <a:solidFill>
                  <a:schemeClr val="tx1"/>
                </a:solidFill>
                <a:latin typeface="ＭＳ 明朝" panose="02020609040205080304" pitchFamily="17" charset="-128"/>
                <a:ea typeface="ＭＳ 明朝" panose="02020609040205080304" pitchFamily="17" charset="-128"/>
              </a:rPr>
              <a:t>　三</a:t>
            </a:r>
            <a:r>
              <a:rPr lang="ja-JP" altLang="en-US" sz="1400" dirty="0">
                <a:solidFill>
                  <a:schemeClr val="tx1"/>
                </a:solidFill>
                <a:latin typeface="ＭＳ 明朝" panose="02020609040205080304" pitchFamily="17" charset="-128"/>
                <a:ea typeface="ＭＳ 明朝" panose="02020609040205080304" pitchFamily="17" charset="-128"/>
              </a:rPr>
              <a:t>　</a:t>
            </a:r>
            <a:r>
              <a:rPr lang="ja-JP" altLang="en-US" sz="1400" b="1" u="sng" dirty="0">
                <a:solidFill>
                  <a:schemeClr val="tx1"/>
                </a:solidFill>
                <a:latin typeface="ＭＳ ゴシック" panose="020B0609070205080204" pitchFamily="49" charset="-128"/>
                <a:ea typeface="ＭＳ ゴシック" panose="020B0609070205080204" pitchFamily="49" charset="-128"/>
              </a:rPr>
              <a:t>次条第一項に規定する都道府県計画及び第五条第一項に規定する市町村計画の作成並びにこれらの整合性の</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確保に</a:t>
            </a:r>
            <a:endParaRPr lang="en-US" altLang="ja-JP" sz="1400" b="1" u="sng" dirty="0" smtClean="0">
              <a:solidFill>
                <a:schemeClr val="tx1"/>
              </a:solidFill>
              <a:latin typeface="ＭＳ ゴシック" panose="020B0609070205080204" pitchFamily="49" charset="-128"/>
              <a:ea typeface="ＭＳ ゴシック" panose="020B0609070205080204" pitchFamily="49" charset="-128"/>
            </a:endParaRPr>
          </a:p>
          <a:p>
            <a:pPr algn="l">
              <a:lnSpc>
                <a:spcPts val="1900"/>
              </a:lnSpc>
              <a:spcBef>
                <a:spcPts val="0"/>
              </a:spcBef>
            </a:pPr>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smtClean="0">
                <a:solidFill>
                  <a:schemeClr val="tx1"/>
                </a:solidFill>
                <a:latin typeface="ＭＳ ゴシック" panose="020B0609070205080204" pitchFamily="49" charset="-128"/>
                <a:ea typeface="ＭＳ ゴシック" panose="020B0609070205080204" pitchFamily="49" charset="-128"/>
              </a:rPr>
              <a:t>　</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関する</a:t>
            </a:r>
            <a:r>
              <a:rPr lang="ja-JP" altLang="en-US" sz="1400" b="1" u="sng" dirty="0">
                <a:solidFill>
                  <a:schemeClr val="tx1"/>
                </a:solidFill>
                <a:latin typeface="ＭＳ ゴシック" panose="020B0609070205080204" pitchFamily="49" charset="-128"/>
                <a:ea typeface="ＭＳ ゴシック" panose="020B0609070205080204" pitchFamily="49" charset="-128"/>
              </a:rPr>
              <a:t>基本的な事項</a:t>
            </a:r>
          </a:p>
          <a:p>
            <a:pPr algn="l">
              <a:lnSpc>
                <a:spcPts val="1900"/>
              </a:lnSpc>
              <a:spcBef>
                <a:spcPts val="0"/>
              </a:spcBef>
            </a:pPr>
            <a:r>
              <a:rPr lang="ja-JP" altLang="en-US" sz="1400" dirty="0" smtClean="0">
                <a:solidFill>
                  <a:schemeClr val="tx1"/>
                </a:solidFill>
                <a:latin typeface="ＭＳ 明朝" panose="02020609040205080304" pitchFamily="17" charset="-128"/>
                <a:ea typeface="ＭＳ 明朝" panose="02020609040205080304" pitchFamily="17" charset="-128"/>
              </a:rPr>
              <a:t>　四</a:t>
            </a:r>
            <a:r>
              <a:rPr lang="ja-JP" altLang="en-US" sz="1400" dirty="0">
                <a:solidFill>
                  <a:schemeClr val="tx1"/>
                </a:solidFill>
                <a:latin typeface="ＭＳ 明朝" panose="02020609040205080304" pitchFamily="17" charset="-128"/>
                <a:ea typeface="ＭＳ 明朝" panose="02020609040205080304" pitchFamily="17" charset="-128"/>
              </a:rPr>
              <a:t>　前二号に掲げるもののほか、</a:t>
            </a:r>
            <a:r>
              <a:rPr lang="ja-JP" altLang="en-US" sz="1400" b="1" u="sng" dirty="0">
                <a:solidFill>
                  <a:schemeClr val="tx1"/>
                </a:solidFill>
                <a:latin typeface="ＭＳ ゴシック" panose="020B0609070205080204" pitchFamily="49" charset="-128"/>
                <a:ea typeface="ＭＳ ゴシック" panose="020B0609070205080204" pitchFamily="49" charset="-128"/>
              </a:rPr>
              <a:t>地域における医療及び介護の総合的な確保に関し、次条第一項に規定する</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都道府県計</a:t>
            </a:r>
            <a:endParaRPr lang="en-US" altLang="ja-JP" sz="1400" b="1" u="sng" dirty="0" smtClean="0">
              <a:solidFill>
                <a:schemeClr val="tx1"/>
              </a:solidFill>
              <a:latin typeface="ＭＳ ゴシック" panose="020B0609070205080204" pitchFamily="49" charset="-128"/>
              <a:ea typeface="ＭＳ ゴシック" panose="020B0609070205080204" pitchFamily="49" charset="-128"/>
            </a:endParaRPr>
          </a:p>
          <a:p>
            <a:pPr algn="l">
              <a:lnSpc>
                <a:spcPts val="1900"/>
              </a:lnSpc>
              <a:spcBef>
                <a:spcPts val="0"/>
              </a:spcBef>
            </a:pPr>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smtClean="0">
                <a:solidFill>
                  <a:schemeClr val="tx1"/>
                </a:solidFill>
                <a:latin typeface="ＭＳ ゴシック" panose="020B0609070205080204" pitchFamily="49" charset="-128"/>
                <a:ea typeface="ＭＳ ゴシック" panose="020B0609070205080204" pitchFamily="49" charset="-128"/>
              </a:rPr>
              <a:t>　</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画</a:t>
            </a:r>
            <a:r>
              <a:rPr lang="ja-JP" altLang="en-US" sz="1400" b="1" u="sng" dirty="0">
                <a:solidFill>
                  <a:schemeClr val="tx1"/>
                </a:solidFill>
                <a:latin typeface="ＭＳ ゴシック" panose="020B0609070205080204" pitchFamily="49" charset="-128"/>
                <a:ea typeface="ＭＳ ゴシック" panose="020B0609070205080204" pitchFamily="49" charset="-128"/>
              </a:rPr>
              <a:t>、医療法第三十条の四</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第一項</a:t>
            </a:r>
            <a:r>
              <a:rPr lang="ja-JP" altLang="en-US" sz="1400" b="1" u="sng" dirty="0">
                <a:solidFill>
                  <a:schemeClr val="tx1"/>
                </a:solidFill>
                <a:latin typeface="ＭＳ ゴシック" panose="020B0609070205080204" pitchFamily="49" charset="-128"/>
                <a:ea typeface="ＭＳ ゴシック" panose="020B0609070205080204" pitchFamily="49" charset="-128"/>
              </a:rPr>
              <a:t>に規定する医療計画（以下「医療計画」という。）及び介護保険法第百十八条</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第一項</a:t>
            </a:r>
            <a:endParaRPr lang="en-US" altLang="ja-JP" sz="1400" b="1" u="sng" dirty="0" smtClean="0">
              <a:solidFill>
                <a:schemeClr val="tx1"/>
              </a:solidFill>
              <a:latin typeface="ＭＳ ゴシック" panose="020B0609070205080204" pitchFamily="49" charset="-128"/>
              <a:ea typeface="ＭＳ ゴシック" panose="020B0609070205080204" pitchFamily="49" charset="-128"/>
            </a:endParaRPr>
          </a:p>
          <a:p>
            <a:pPr algn="l">
              <a:lnSpc>
                <a:spcPts val="1900"/>
              </a:lnSpc>
              <a:spcBef>
                <a:spcPts val="0"/>
              </a:spcBef>
            </a:pPr>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smtClean="0">
                <a:solidFill>
                  <a:schemeClr val="tx1"/>
                </a:solidFill>
                <a:latin typeface="ＭＳ ゴシック" panose="020B0609070205080204" pitchFamily="49" charset="-128"/>
                <a:ea typeface="ＭＳ ゴシック" panose="020B0609070205080204" pitchFamily="49" charset="-128"/>
              </a:rPr>
              <a:t>　</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に</a:t>
            </a:r>
            <a:r>
              <a:rPr lang="ja-JP" altLang="en-US" sz="1400" b="1" u="sng" dirty="0">
                <a:solidFill>
                  <a:schemeClr val="tx1"/>
                </a:solidFill>
                <a:latin typeface="ＭＳ ゴシック" panose="020B0609070205080204" pitchFamily="49" charset="-128"/>
                <a:ea typeface="ＭＳ ゴシック" panose="020B0609070205080204" pitchFamily="49" charset="-128"/>
              </a:rPr>
              <a:t>規定する都道府県介護保険事業支援計画（以下「都道府県</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介護</a:t>
            </a:r>
            <a:r>
              <a:rPr lang="ja-JP" altLang="en-US" sz="1400" b="1" u="sng" dirty="0">
                <a:solidFill>
                  <a:schemeClr val="tx1"/>
                </a:solidFill>
                <a:latin typeface="ＭＳ ゴシック" panose="020B0609070205080204" pitchFamily="49" charset="-128"/>
                <a:ea typeface="ＭＳ ゴシック" panose="020B0609070205080204" pitchFamily="49" charset="-128"/>
              </a:rPr>
              <a:t>保険事業支援計画」という。）の整合性の確保</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に関</a:t>
            </a:r>
            <a:endParaRPr lang="en-US" altLang="ja-JP" sz="1400" b="1" u="sng" dirty="0" smtClean="0">
              <a:solidFill>
                <a:schemeClr val="tx1"/>
              </a:solidFill>
              <a:latin typeface="ＭＳ ゴシック" panose="020B0609070205080204" pitchFamily="49" charset="-128"/>
              <a:ea typeface="ＭＳ ゴシック" panose="020B0609070205080204" pitchFamily="49" charset="-128"/>
            </a:endParaRPr>
          </a:p>
          <a:p>
            <a:pPr algn="l">
              <a:lnSpc>
                <a:spcPts val="1900"/>
              </a:lnSpc>
              <a:spcBef>
                <a:spcPts val="0"/>
              </a:spcBef>
            </a:pPr>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smtClean="0">
                <a:solidFill>
                  <a:schemeClr val="tx1"/>
                </a:solidFill>
                <a:latin typeface="ＭＳ ゴシック" panose="020B0609070205080204" pitchFamily="49" charset="-128"/>
                <a:ea typeface="ＭＳ ゴシック" panose="020B0609070205080204" pitchFamily="49" charset="-128"/>
              </a:rPr>
              <a:t>　</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する</a:t>
            </a:r>
            <a:r>
              <a:rPr lang="ja-JP" altLang="en-US" sz="1400" b="1" u="sng" dirty="0">
                <a:solidFill>
                  <a:schemeClr val="tx1"/>
                </a:solidFill>
                <a:latin typeface="ＭＳ ゴシック" panose="020B0609070205080204" pitchFamily="49" charset="-128"/>
                <a:ea typeface="ＭＳ ゴシック" panose="020B0609070205080204" pitchFamily="49" charset="-128"/>
              </a:rPr>
              <a:t>事項</a:t>
            </a:r>
          </a:p>
          <a:p>
            <a:pPr algn="l">
              <a:lnSpc>
                <a:spcPts val="1900"/>
              </a:lnSpc>
              <a:spcBef>
                <a:spcPts val="0"/>
              </a:spcBef>
            </a:pPr>
            <a:r>
              <a:rPr lang="ja-JP" altLang="en-US" sz="1400" dirty="0" smtClean="0">
                <a:solidFill>
                  <a:schemeClr val="tx1"/>
                </a:solidFill>
                <a:latin typeface="ＭＳ 明朝" panose="02020609040205080304" pitchFamily="17" charset="-128"/>
                <a:ea typeface="ＭＳ 明朝" panose="02020609040205080304" pitchFamily="17" charset="-128"/>
              </a:rPr>
              <a:t>　五</a:t>
            </a:r>
            <a:r>
              <a:rPr lang="ja-JP" altLang="en-US" sz="1400" dirty="0">
                <a:solidFill>
                  <a:schemeClr val="tx1"/>
                </a:solidFill>
                <a:latin typeface="ＭＳ 明朝" panose="02020609040205080304" pitchFamily="17" charset="-128"/>
                <a:ea typeface="ＭＳ 明朝" panose="02020609040205080304" pitchFamily="17" charset="-128"/>
              </a:rPr>
              <a:t>　</a:t>
            </a:r>
            <a:r>
              <a:rPr lang="ja-JP" altLang="en-US" sz="1400" b="1" u="sng" dirty="0">
                <a:solidFill>
                  <a:schemeClr val="tx1"/>
                </a:solidFill>
                <a:latin typeface="ＭＳ ゴシック" panose="020B0609070205080204" pitchFamily="49" charset="-128"/>
                <a:ea typeface="ＭＳ ゴシック" panose="020B0609070205080204" pitchFamily="49" charset="-128"/>
              </a:rPr>
              <a:t>公正性及び透明性の確保その他第六条の基金を充てて実施する同条に規定する都道府県事業に関する基本的</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な事項</a:t>
            </a:r>
            <a:endParaRPr lang="ja-JP" altLang="en-US" sz="1400" b="1" u="sng" dirty="0">
              <a:solidFill>
                <a:schemeClr val="tx1"/>
              </a:solidFill>
              <a:latin typeface="ＭＳ ゴシック" panose="020B0609070205080204" pitchFamily="49" charset="-128"/>
              <a:ea typeface="ＭＳ ゴシック" panose="020B0609070205080204" pitchFamily="49" charset="-128"/>
            </a:endParaRPr>
          </a:p>
          <a:p>
            <a:pPr algn="l">
              <a:lnSpc>
                <a:spcPts val="1900"/>
              </a:lnSpc>
              <a:spcBef>
                <a:spcPts val="0"/>
              </a:spcBef>
            </a:pPr>
            <a:r>
              <a:rPr lang="ja-JP" altLang="en-US" sz="1400" dirty="0" smtClean="0">
                <a:solidFill>
                  <a:schemeClr val="tx1"/>
                </a:solidFill>
                <a:latin typeface="ＭＳ 明朝" panose="02020609040205080304" pitchFamily="17" charset="-128"/>
                <a:ea typeface="ＭＳ 明朝" panose="02020609040205080304" pitchFamily="17" charset="-128"/>
              </a:rPr>
              <a:t>　六</a:t>
            </a:r>
            <a:r>
              <a:rPr lang="ja-JP" altLang="en-US" sz="1400" dirty="0">
                <a:solidFill>
                  <a:schemeClr val="tx1"/>
                </a:solidFill>
                <a:latin typeface="ＭＳ 明朝" panose="02020609040205080304" pitchFamily="17" charset="-128"/>
                <a:ea typeface="ＭＳ 明朝" panose="02020609040205080304" pitchFamily="17" charset="-128"/>
              </a:rPr>
              <a:t>　</a:t>
            </a:r>
            <a:r>
              <a:rPr lang="ja-JP" altLang="en-US" sz="1400" b="1" u="sng" dirty="0">
                <a:solidFill>
                  <a:schemeClr val="tx1"/>
                </a:solidFill>
                <a:latin typeface="ＭＳ ゴシック" panose="020B0609070205080204" pitchFamily="49" charset="-128"/>
                <a:ea typeface="ＭＳ ゴシック" panose="020B0609070205080204" pitchFamily="49" charset="-128"/>
              </a:rPr>
              <a:t>その他地域における医療及び介護の総合的な確保に関し必要な事項</a:t>
            </a:r>
          </a:p>
          <a:p>
            <a:pPr algn="l">
              <a:lnSpc>
                <a:spcPts val="1900"/>
              </a:lnSpc>
              <a:spcBef>
                <a:spcPts val="0"/>
              </a:spcBef>
            </a:pPr>
            <a:r>
              <a:rPr lang="ja-JP" altLang="en-US" sz="1400" dirty="0">
                <a:solidFill>
                  <a:schemeClr val="tx1"/>
                </a:solidFill>
                <a:latin typeface="ＭＳ 明朝" panose="02020609040205080304" pitchFamily="17" charset="-128"/>
                <a:ea typeface="ＭＳ 明朝" panose="02020609040205080304" pitchFamily="17" charset="-128"/>
              </a:rPr>
              <a:t>３　厚生労働大臣は、総合確保方針の案を作成し、又はこれを変更しようとするときは、あらかじめ、</a:t>
            </a:r>
            <a:r>
              <a:rPr lang="ja-JP" altLang="en-US" sz="1400" b="1" u="sng" dirty="0">
                <a:solidFill>
                  <a:schemeClr val="tx1"/>
                </a:solidFill>
                <a:latin typeface="ＭＳ ゴシック" panose="020B0609070205080204" pitchFamily="49" charset="-128"/>
                <a:ea typeface="ＭＳ ゴシック" panose="020B0609070205080204" pitchFamily="49" charset="-128"/>
              </a:rPr>
              <a:t>医療又は介護を</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受</a:t>
            </a:r>
            <a:endParaRPr lang="en-US" altLang="ja-JP" sz="1400" b="1" u="sng" dirty="0" smtClean="0">
              <a:solidFill>
                <a:schemeClr val="tx1"/>
              </a:solidFill>
              <a:latin typeface="ＭＳ ゴシック" panose="020B0609070205080204" pitchFamily="49" charset="-128"/>
              <a:ea typeface="ＭＳ ゴシック" panose="020B0609070205080204" pitchFamily="49" charset="-128"/>
            </a:endParaRPr>
          </a:p>
          <a:p>
            <a:pPr algn="l">
              <a:lnSpc>
                <a:spcPts val="1900"/>
              </a:lnSpc>
              <a:spcBef>
                <a:spcPts val="0"/>
              </a:spcBef>
            </a:pPr>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ける</a:t>
            </a:r>
            <a:r>
              <a:rPr lang="ja-JP" altLang="en-US" sz="1400" b="1" u="sng" dirty="0">
                <a:solidFill>
                  <a:schemeClr val="tx1"/>
                </a:solidFill>
                <a:latin typeface="ＭＳ ゴシック" panose="020B0609070205080204" pitchFamily="49" charset="-128"/>
                <a:ea typeface="ＭＳ ゴシック" panose="020B0609070205080204" pitchFamily="49" charset="-128"/>
              </a:rPr>
              <a:t>立場にある者</a:t>
            </a:r>
            <a:r>
              <a:rPr lang="ja-JP" altLang="en-US" sz="1400" dirty="0">
                <a:solidFill>
                  <a:schemeClr val="tx1"/>
                </a:solidFill>
                <a:latin typeface="ＭＳ 明朝" panose="02020609040205080304" pitchFamily="17" charset="-128"/>
                <a:ea typeface="ＭＳ 明朝" panose="02020609040205080304" pitchFamily="17" charset="-128"/>
              </a:rPr>
              <a:t>、</a:t>
            </a:r>
            <a:r>
              <a:rPr lang="ja-JP" altLang="en-US" sz="1400" b="1" u="sng" dirty="0">
                <a:solidFill>
                  <a:schemeClr val="tx1"/>
                </a:solidFill>
                <a:latin typeface="ＭＳ ゴシック" panose="020B0609070205080204" pitchFamily="49" charset="-128"/>
                <a:ea typeface="ＭＳ ゴシック" panose="020B0609070205080204" pitchFamily="49" charset="-128"/>
              </a:rPr>
              <a:t>都道府県知事</a:t>
            </a:r>
            <a:r>
              <a:rPr lang="ja-JP" altLang="en-US" sz="1400" dirty="0" smtClean="0">
                <a:solidFill>
                  <a:schemeClr val="tx1"/>
                </a:solidFill>
                <a:latin typeface="ＭＳ 明朝" panose="02020609040205080304" pitchFamily="17" charset="-128"/>
                <a:ea typeface="ＭＳ 明朝" panose="02020609040205080304" pitchFamily="17" charset="-128"/>
              </a:rPr>
              <a:t>、</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市町</a:t>
            </a:r>
            <a:r>
              <a:rPr lang="ja-JP" altLang="en-US" sz="1400" b="1" u="sng" dirty="0">
                <a:solidFill>
                  <a:schemeClr val="tx1"/>
                </a:solidFill>
                <a:latin typeface="ＭＳ ゴシック" panose="020B0609070205080204" pitchFamily="49" charset="-128"/>
                <a:ea typeface="ＭＳ ゴシック" panose="020B0609070205080204" pitchFamily="49" charset="-128"/>
              </a:rPr>
              <a:t>村長</a:t>
            </a:r>
            <a:r>
              <a:rPr lang="ja-JP" altLang="en-US" sz="1400" dirty="0">
                <a:solidFill>
                  <a:schemeClr val="tx1"/>
                </a:solidFill>
                <a:latin typeface="ＭＳ 明朝" panose="02020609040205080304" pitchFamily="17" charset="-128"/>
                <a:ea typeface="ＭＳ 明朝" panose="02020609040205080304" pitchFamily="17" charset="-128"/>
              </a:rPr>
              <a:t>（特別区の区長を含む。次条第四項及び第十条において同じ。）、介護</a:t>
            </a:r>
            <a:r>
              <a:rPr lang="ja-JP" altLang="en-US" sz="1400" dirty="0" smtClean="0">
                <a:solidFill>
                  <a:schemeClr val="tx1"/>
                </a:solidFill>
                <a:latin typeface="ＭＳ 明朝" panose="02020609040205080304" pitchFamily="17" charset="-128"/>
                <a:ea typeface="ＭＳ 明朝" panose="02020609040205080304" pitchFamily="17" charset="-128"/>
              </a:rPr>
              <a:t>保</a:t>
            </a:r>
            <a:endParaRPr lang="en-US" altLang="ja-JP" sz="1400" dirty="0" smtClean="0">
              <a:solidFill>
                <a:schemeClr val="tx1"/>
              </a:solidFill>
              <a:latin typeface="ＭＳ 明朝" panose="02020609040205080304" pitchFamily="17" charset="-128"/>
              <a:ea typeface="ＭＳ 明朝" panose="02020609040205080304" pitchFamily="17" charset="-128"/>
            </a:endParaRPr>
          </a:p>
          <a:p>
            <a:pPr algn="l">
              <a:lnSpc>
                <a:spcPts val="1900"/>
              </a:lnSpc>
              <a:spcBef>
                <a:spcPts val="0"/>
              </a:spcBef>
            </a:pPr>
            <a:r>
              <a:rPr lang="ja-JP" altLang="en-US" sz="1400" dirty="0">
                <a:solidFill>
                  <a:schemeClr val="tx1"/>
                </a:solidFill>
                <a:latin typeface="ＭＳ 明朝" panose="02020609040205080304" pitchFamily="17" charset="-128"/>
                <a:ea typeface="ＭＳ 明朝" panose="02020609040205080304" pitchFamily="17" charset="-128"/>
              </a:rPr>
              <a:t>　</a:t>
            </a:r>
            <a:r>
              <a:rPr lang="ja-JP" altLang="en-US" sz="1400" dirty="0" smtClean="0">
                <a:solidFill>
                  <a:schemeClr val="tx1"/>
                </a:solidFill>
                <a:latin typeface="ＭＳ 明朝" panose="02020609040205080304" pitchFamily="17" charset="-128"/>
                <a:ea typeface="ＭＳ 明朝" panose="02020609040205080304" pitchFamily="17" charset="-128"/>
              </a:rPr>
              <a:t>険法</a:t>
            </a:r>
            <a:r>
              <a:rPr lang="ja-JP" altLang="en-US" sz="1400" dirty="0">
                <a:solidFill>
                  <a:schemeClr val="tx1"/>
                </a:solidFill>
                <a:latin typeface="ＭＳ 明朝" panose="02020609040205080304" pitchFamily="17" charset="-128"/>
                <a:ea typeface="ＭＳ 明朝" panose="02020609040205080304" pitchFamily="17" charset="-128"/>
              </a:rPr>
              <a:t>第七条第七項に規定する</a:t>
            </a:r>
            <a:r>
              <a:rPr lang="ja-JP" altLang="en-US" sz="1400" b="1" u="sng" dirty="0">
                <a:solidFill>
                  <a:schemeClr val="tx1"/>
                </a:solidFill>
                <a:latin typeface="ＭＳ ゴシック" panose="020B0609070205080204" pitchFamily="49" charset="-128"/>
                <a:ea typeface="ＭＳ ゴシック" panose="020B0609070205080204" pitchFamily="49" charset="-128"/>
              </a:rPr>
              <a:t>医療保険者</a:t>
            </a:r>
            <a:r>
              <a:rPr lang="ja-JP" altLang="en-US" sz="1400" dirty="0">
                <a:solidFill>
                  <a:schemeClr val="tx1"/>
                </a:solidFill>
                <a:latin typeface="ＭＳ 明朝" panose="02020609040205080304" pitchFamily="17" charset="-128"/>
                <a:ea typeface="ＭＳ 明朝" panose="02020609040205080304" pitchFamily="17" charset="-128"/>
              </a:rPr>
              <a:t>（次条第四項及び</a:t>
            </a:r>
            <a:r>
              <a:rPr lang="ja-JP" altLang="en-US" sz="1400" dirty="0" smtClean="0">
                <a:solidFill>
                  <a:schemeClr val="tx1"/>
                </a:solidFill>
                <a:latin typeface="ＭＳ 明朝" panose="02020609040205080304" pitchFamily="17" charset="-128"/>
                <a:ea typeface="ＭＳ 明朝" panose="02020609040205080304" pitchFamily="17" charset="-128"/>
              </a:rPr>
              <a:t>第五条第四項</a:t>
            </a:r>
            <a:r>
              <a:rPr lang="ja-JP" altLang="en-US" sz="1400" dirty="0">
                <a:solidFill>
                  <a:schemeClr val="tx1"/>
                </a:solidFill>
                <a:latin typeface="ＭＳ 明朝" panose="02020609040205080304" pitchFamily="17" charset="-128"/>
                <a:ea typeface="ＭＳ 明朝" panose="02020609040205080304" pitchFamily="17" charset="-128"/>
              </a:rPr>
              <a:t>において「医療保険者」という。）、</a:t>
            </a:r>
            <a:r>
              <a:rPr lang="ja-JP" altLang="en-US" sz="1400" b="1" u="sng" dirty="0">
                <a:solidFill>
                  <a:schemeClr val="tx1"/>
                </a:solidFill>
                <a:latin typeface="ＭＳ ゴシック" panose="020B0609070205080204" pitchFamily="49" charset="-128"/>
                <a:ea typeface="ＭＳ ゴシック" panose="020B0609070205080204" pitchFamily="49" charset="-128"/>
              </a:rPr>
              <a:t>医療</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機関</a:t>
            </a:r>
            <a:r>
              <a:rPr lang="ja-JP" altLang="en-US" sz="1400" dirty="0" smtClean="0">
                <a:solidFill>
                  <a:schemeClr val="tx1"/>
                </a:solidFill>
                <a:latin typeface="ＭＳ 明朝" panose="02020609040205080304" pitchFamily="17" charset="-128"/>
                <a:ea typeface="ＭＳ 明朝" panose="02020609040205080304" pitchFamily="17" charset="-128"/>
              </a:rPr>
              <a:t>、</a:t>
            </a:r>
            <a:endParaRPr lang="en-US" altLang="ja-JP" sz="1400" dirty="0" smtClean="0">
              <a:solidFill>
                <a:schemeClr val="tx1"/>
              </a:solidFill>
              <a:latin typeface="ＭＳ 明朝" panose="02020609040205080304" pitchFamily="17" charset="-128"/>
              <a:ea typeface="ＭＳ 明朝" panose="02020609040205080304" pitchFamily="17" charset="-128"/>
            </a:endParaRPr>
          </a:p>
          <a:p>
            <a:pPr algn="l">
              <a:lnSpc>
                <a:spcPts val="1900"/>
              </a:lnSpc>
              <a:spcBef>
                <a:spcPts val="0"/>
              </a:spcBef>
            </a:pPr>
            <a:r>
              <a:rPr lang="ja-JP" altLang="en-US" sz="1400" dirty="0">
                <a:solidFill>
                  <a:schemeClr val="tx1"/>
                </a:solidFill>
                <a:latin typeface="ＭＳ 明朝" panose="02020609040205080304" pitchFamily="17" charset="-128"/>
                <a:ea typeface="ＭＳ 明朝" panose="02020609040205080304" pitchFamily="17" charset="-128"/>
              </a:rPr>
              <a:t>　</a:t>
            </a:r>
            <a:r>
              <a:rPr lang="ja-JP" altLang="en-US" sz="1400" dirty="0" smtClean="0">
                <a:solidFill>
                  <a:schemeClr val="tx1"/>
                </a:solidFill>
                <a:latin typeface="ＭＳ 明朝" panose="02020609040205080304" pitchFamily="17" charset="-128"/>
                <a:ea typeface="ＭＳ 明朝" panose="02020609040205080304" pitchFamily="17" charset="-128"/>
              </a:rPr>
              <a:t>同法第百十五条の三十二第一項に規定する</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介護サービス事業者</a:t>
            </a:r>
            <a:r>
              <a:rPr lang="ja-JP" altLang="en-US" sz="1400" dirty="0" smtClean="0">
                <a:solidFill>
                  <a:schemeClr val="tx1"/>
                </a:solidFill>
                <a:latin typeface="ＭＳ 明朝" panose="02020609040205080304" pitchFamily="17" charset="-128"/>
                <a:ea typeface="ＭＳ 明朝" panose="02020609040205080304" pitchFamily="17" charset="-128"/>
              </a:rPr>
              <a:t>（次条第四項及び第五条第四項において「介護サービス</a:t>
            </a:r>
            <a:endParaRPr lang="en-US" altLang="ja-JP" sz="1400" dirty="0" smtClean="0">
              <a:solidFill>
                <a:schemeClr val="tx1"/>
              </a:solidFill>
              <a:latin typeface="ＭＳ 明朝" panose="02020609040205080304" pitchFamily="17" charset="-128"/>
              <a:ea typeface="ＭＳ 明朝" panose="02020609040205080304" pitchFamily="17" charset="-128"/>
            </a:endParaRPr>
          </a:p>
          <a:p>
            <a:pPr algn="l">
              <a:lnSpc>
                <a:spcPts val="1900"/>
              </a:lnSpc>
              <a:spcBef>
                <a:spcPts val="0"/>
              </a:spcBef>
            </a:pPr>
            <a:r>
              <a:rPr lang="ja-JP" altLang="en-US" sz="1400" dirty="0">
                <a:solidFill>
                  <a:schemeClr val="tx1"/>
                </a:solidFill>
                <a:latin typeface="ＭＳ 明朝" panose="02020609040205080304" pitchFamily="17" charset="-128"/>
                <a:ea typeface="ＭＳ 明朝" panose="02020609040205080304" pitchFamily="17" charset="-128"/>
              </a:rPr>
              <a:t>　</a:t>
            </a:r>
            <a:r>
              <a:rPr lang="ja-JP" altLang="en-US" sz="1400" dirty="0" smtClean="0">
                <a:solidFill>
                  <a:schemeClr val="tx1"/>
                </a:solidFill>
                <a:latin typeface="ＭＳ 明朝" panose="02020609040205080304" pitchFamily="17" charset="-128"/>
                <a:ea typeface="ＭＳ 明朝" panose="02020609040205080304" pitchFamily="17" charset="-128"/>
              </a:rPr>
              <a:t>事</a:t>
            </a:r>
            <a:r>
              <a:rPr lang="ja-JP" altLang="en-US" sz="1400" dirty="0">
                <a:solidFill>
                  <a:schemeClr val="tx1"/>
                </a:solidFill>
                <a:latin typeface="ＭＳ 明朝" panose="02020609040205080304" pitchFamily="17" charset="-128"/>
                <a:ea typeface="ＭＳ 明朝" panose="02020609040205080304" pitchFamily="17" charset="-128"/>
              </a:rPr>
              <a:t>業者」という。）、</a:t>
            </a:r>
            <a:r>
              <a:rPr lang="ja-JP" altLang="en-US" sz="1400" b="1" u="sng" dirty="0">
                <a:solidFill>
                  <a:schemeClr val="tx1"/>
                </a:solidFill>
                <a:latin typeface="ＭＳ ゴシック" panose="020B0609070205080204" pitchFamily="49" charset="-128"/>
                <a:ea typeface="ＭＳ ゴシック" panose="020B0609070205080204" pitchFamily="49" charset="-128"/>
              </a:rPr>
              <a:t>診療又は調剤に関する学識経験者の団体その他の関係団体</a:t>
            </a:r>
            <a:r>
              <a:rPr lang="ja-JP" altLang="en-US" sz="1400" dirty="0">
                <a:solidFill>
                  <a:schemeClr val="tx1"/>
                </a:solidFill>
                <a:latin typeface="ＭＳ 明朝" panose="02020609040205080304" pitchFamily="17" charset="-128"/>
                <a:ea typeface="ＭＳ 明朝" panose="02020609040205080304" pitchFamily="17" charset="-128"/>
              </a:rPr>
              <a:t>、</a:t>
            </a:r>
            <a:r>
              <a:rPr lang="ja-JP" altLang="en-US" sz="1400" b="1" u="sng" dirty="0">
                <a:solidFill>
                  <a:schemeClr val="tx1"/>
                </a:solidFill>
                <a:latin typeface="ＭＳ ゴシック" panose="020B0609070205080204" pitchFamily="49" charset="-128"/>
                <a:ea typeface="ＭＳ ゴシック" panose="020B0609070205080204" pitchFamily="49" charset="-128"/>
              </a:rPr>
              <a:t>学識経験を有する者その他の</a:t>
            </a:r>
            <a:r>
              <a:rPr lang="ja-JP" altLang="en-US" sz="1400" b="1" u="sng" dirty="0" smtClean="0">
                <a:solidFill>
                  <a:schemeClr val="tx1"/>
                </a:solidFill>
                <a:latin typeface="ＭＳ ゴシック" panose="020B0609070205080204" pitchFamily="49" charset="-128"/>
                <a:ea typeface="ＭＳ ゴシック" panose="020B0609070205080204" pitchFamily="49" charset="-128"/>
              </a:rPr>
              <a:t>関係者</a:t>
            </a:r>
            <a:endParaRPr lang="en-US" altLang="ja-JP" sz="1400" b="1" u="sng" dirty="0" smtClean="0">
              <a:solidFill>
                <a:schemeClr val="tx1"/>
              </a:solidFill>
              <a:latin typeface="ＭＳ ゴシック" panose="020B0609070205080204" pitchFamily="49" charset="-128"/>
              <a:ea typeface="ＭＳ ゴシック" panose="020B0609070205080204" pitchFamily="49" charset="-128"/>
            </a:endParaRPr>
          </a:p>
          <a:p>
            <a:pPr algn="l">
              <a:lnSpc>
                <a:spcPts val="1900"/>
              </a:lnSpc>
              <a:spcBef>
                <a:spcPts val="0"/>
              </a:spcBef>
            </a:pPr>
            <a:r>
              <a:rPr lang="ja-JP" altLang="en-US" sz="1400" dirty="0">
                <a:solidFill>
                  <a:schemeClr val="tx1"/>
                </a:solidFill>
                <a:latin typeface="ＭＳ 明朝" panose="02020609040205080304" pitchFamily="17" charset="-128"/>
                <a:ea typeface="ＭＳ 明朝" panose="02020609040205080304" pitchFamily="17" charset="-128"/>
              </a:rPr>
              <a:t>　</a:t>
            </a:r>
            <a:r>
              <a:rPr lang="ja-JP" altLang="en-US" sz="1400" dirty="0" smtClean="0">
                <a:solidFill>
                  <a:schemeClr val="tx1"/>
                </a:solidFill>
                <a:latin typeface="ＭＳ 明朝" panose="02020609040205080304" pitchFamily="17" charset="-128"/>
                <a:ea typeface="ＭＳ 明朝" panose="02020609040205080304" pitchFamily="17" charset="-128"/>
              </a:rPr>
              <a:t>の意見を反映</a:t>
            </a:r>
            <a:r>
              <a:rPr lang="ja-JP" altLang="en-US" sz="1400" dirty="0">
                <a:solidFill>
                  <a:schemeClr val="tx1"/>
                </a:solidFill>
                <a:latin typeface="ＭＳ 明朝" panose="02020609040205080304" pitchFamily="17" charset="-128"/>
                <a:ea typeface="ＭＳ 明朝" panose="02020609040205080304" pitchFamily="17" charset="-128"/>
              </a:rPr>
              <a:t>させるために必要な措置を講ずるものとする。</a:t>
            </a:r>
          </a:p>
          <a:p>
            <a:pPr algn="l">
              <a:lnSpc>
                <a:spcPts val="1900"/>
              </a:lnSpc>
              <a:spcBef>
                <a:spcPts val="0"/>
              </a:spcBef>
            </a:pPr>
            <a:r>
              <a:rPr lang="ja-JP" altLang="en-US" sz="1400" dirty="0">
                <a:solidFill>
                  <a:schemeClr val="tx1"/>
                </a:solidFill>
                <a:latin typeface="ＭＳ 明朝" panose="02020609040205080304" pitchFamily="17" charset="-128"/>
                <a:ea typeface="ＭＳ 明朝" panose="02020609040205080304" pitchFamily="17" charset="-128"/>
              </a:rPr>
              <a:t>４　厚生労働大臣は、総合確保方針を定め、又はこれを変更したときは、遅滞なく、これを公表しなければならない</a:t>
            </a:r>
            <a:r>
              <a:rPr lang="ja-JP" altLang="en-US" sz="1400" dirty="0" smtClean="0">
                <a:solidFill>
                  <a:schemeClr val="tx1"/>
                </a:solidFill>
                <a:latin typeface="ＭＳ 明朝" panose="02020609040205080304" pitchFamily="17" charset="-128"/>
                <a:ea typeface="ＭＳ 明朝" panose="02020609040205080304" pitchFamily="17" charset="-128"/>
              </a:rPr>
              <a:t>。</a:t>
            </a:r>
            <a:endParaRPr lang="ja-JP" altLang="en-US" sz="1400" dirty="0">
              <a:solidFill>
                <a:schemeClr val="tx1"/>
              </a:solidFill>
              <a:latin typeface="ＭＳ 明朝" panose="02020609040205080304" pitchFamily="17" charset="-128"/>
              <a:ea typeface="ＭＳ 明朝" panose="02020609040205080304" pitchFamily="17" charset="-128"/>
            </a:endParaRPr>
          </a:p>
        </p:txBody>
      </p:sp>
      <p:sp>
        <p:nvSpPr>
          <p:cNvPr id="4" name="正方形/長方形 3"/>
          <p:cNvSpPr/>
          <p:nvPr/>
        </p:nvSpPr>
        <p:spPr>
          <a:xfrm rot="5400000">
            <a:off x="-191056" y="40521"/>
            <a:ext cx="683663" cy="33265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424</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955015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38454" y="489666"/>
            <a:ext cx="9809120" cy="1944000"/>
          </a:xfrm>
          <a:prstGeom prst="roundRect">
            <a:avLst>
              <a:gd name="adj" fmla="val 0"/>
            </a:avLst>
          </a:prstGeom>
          <a:solidFill>
            <a:srgbClr val="CCFFCC"/>
          </a:solidFill>
          <a:ln w="19050">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42875" indent="-142875">
              <a:lnSpc>
                <a:spcPts val="1500"/>
              </a:lnSpc>
            </a:pPr>
            <a:r>
              <a:rPr lang="ja-JP" altLang="en-US" sz="1400" spc="-100" dirty="0" smtClean="0">
                <a:solidFill>
                  <a:prstClr val="black"/>
                </a:solidFill>
                <a:latin typeface="HGPｺﾞｼｯｸM" panose="020B0600000000000000" pitchFamily="50" charset="-128"/>
                <a:ea typeface="HGPｺﾞｼｯｸM" panose="020B0600000000000000" pitchFamily="50" charset="-128"/>
              </a:rPr>
              <a:t>○　団塊の世代が後期高齢者となる２０２５年を展望すれば、病床の機能分化・連携、在宅医療・介護の推進、医師・看護師等の医療従事者の確保・勤務環境の改善、地域包括ケアシステムの構築、といった「医療・介護サービスの提供体制の改革」が急務の課題。</a:t>
            </a:r>
            <a:endParaRPr lang="en-US" altLang="ja-JP" sz="800" spc="-100" dirty="0" smtClean="0">
              <a:solidFill>
                <a:prstClr val="black"/>
              </a:solidFill>
              <a:latin typeface="HGPｺﾞｼｯｸM" panose="020B0600000000000000" pitchFamily="50" charset="-128"/>
              <a:ea typeface="HGPｺﾞｼｯｸM" panose="020B0600000000000000" pitchFamily="50" charset="-128"/>
            </a:endParaRPr>
          </a:p>
          <a:p>
            <a:pPr marL="142875" indent="-142875">
              <a:lnSpc>
                <a:spcPts val="1500"/>
              </a:lnSpc>
              <a:spcBef>
                <a:spcPts val="300"/>
              </a:spcBef>
            </a:pPr>
            <a:r>
              <a:rPr lang="ja-JP" altLang="en-US" sz="1400" spc="-100" dirty="0" smtClean="0">
                <a:solidFill>
                  <a:prstClr val="black"/>
                </a:solidFill>
                <a:latin typeface="HGPｺﾞｼｯｸM" panose="020B0600000000000000" pitchFamily="50" charset="-128"/>
                <a:ea typeface="HGPｺﾞｼｯｸM" panose="020B0600000000000000" pitchFamily="50" charset="-128"/>
              </a:rPr>
              <a:t>○　このため、医療法等の改正による制度面での対応に併せ、消費税増収分を財源として活用し、医療・介護サービスの提供体制改革を推進するための新たな財政支援制度を創設する。</a:t>
            </a:r>
            <a:endParaRPr lang="en-US" altLang="ja-JP" sz="800" spc="-100" dirty="0">
              <a:solidFill>
                <a:prstClr val="black"/>
              </a:solidFill>
              <a:latin typeface="HGPｺﾞｼｯｸM" panose="020B0600000000000000" pitchFamily="50" charset="-128"/>
              <a:ea typeface="HGPｺﾞｼｯｸM" panose="020B0600000000000000" pitchFamily="50" charset="-128"/>
            </a:endParaRPr>
          </a:p>
          <a:p>
            <a:pPr marL="144000" indent="-457200">
              <a:lnSpc>
                <a:spcPts val="1500"/>
              </a:lnSpc>
              <a:spcBef>
                <a:spcPts val="300"/>
              </a:spcBef>
            </a:pPr>
            <a:r>
              <a:rPr lang="ja-JP" altLang="en-US" sz="1400" spc="-100" dirty="0" smtClean="0">
                <a:solidFill>
                  <a:prstClr val="black"/>
                </a:solidFill>
                <a:latin typeface="HGPｺﾞｼｯｸM" panose="020B0600000000000000" pitchFamily="50" charset="-128"/>
                <a:ea typeface="HGPｺﾞｼｯｸM" panose="020B0600000000000000" pitchFamily="50" charset="-128"/>
              </a:rPr>
              <a:t>○　各都道府県に消費税増収分を財源として活用した基金をつくり、各都道府県が作成した計画</a:t>
            </a:r>
            <a:r>
              <a:rPr lang="ja-JP" altLang="en-US" sz="1400" spc="-100" dirty="0">
                <a:solidFill>
                  <a:prstClr val="black"/>
                </a:solidFill>
                <a:latin typeface="HGPｺﾞｼｯｸM" panose="020B0600000000000000" pitchFamily="50" charset="-128"/>
                <a:ea typeface="HGPｺﾞｼｯｸM" panose="020B0600000000000000" pitchFamily="50" charset="-128"/>
              </a:rPr>
              <a:t>に</a:t>
            </a:r>
            <a:r>
              <a:rPr lang="ja-JP" altLang="en-US" sz="1400" spc="-100" dirty="0" smtClean="0">
                <a:solidFill>
                  <a:prstClr val="black"/>
                </a:solidFill>
                <a:latin typeface="HGPｺﾞｼｯｸM" panose="020B0600000000000000" pitchFamily="50" charset="-128"/>
                <a:ea typeface="HGPｺﾞｼｯｸM" panose="020B0600000000000000" pitchFamily="50" charset="-128"/>
              </a:rPr>
              <a:t>基づき事業実施。</a:t>
            </a:r>
            <a:endParaRPr lang="en-US" altLang="ja-JP" sz="1400" spc="-100" dirty="0" smtClean="0">
              <a:solidFill>
                <a:prstClr val="black"/>
              </a:solidFill>
              <a:latin typeface="HGPｺﾞｼｯｸM" panose="020B0600000000000000" pitchFamily="50" charset="-128"/>
              <a:ea typeface="HGPｺﾞｼｯｸM" panose="020B0600000000000000" pitchFamily="50" charset="-128"/>
            </a:endParaRPr>
          </a:p>
          <a:p>
            <a:pPr marL="87313" indent="-87313">
              <a:spcBef>
                <a:spcPts val="300"/>
              </a:spcBef>
            </a:pP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　「</a:t>
            </a:r>
            <a:r>
              <a:rPr lang="ja-JP" altLang="en-US" sz="1200" spc="-100" dirty="0">
                <a:solidFill>
                  <a:prstClr val="black"/>
                </a:solidFill>
                <a:latin typeface="HGPｺﾞｼｯｸM" panose="020B0600000000000000" pitchFamily="50" charset="-128"/>
                <a:ea typeface="HGPｺﾞｼｯｸM" panose="020B0600000000000000" pitchFamily="50" charset="-128"/>
              </a:rPr>
              <a:t>地域における公的介護施設等の</a:t>
            </a: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計画的</a:t>
            </a:r>
            <a:r>
              <a:rPr lang="ja-JP" altLang="en-US" sz="1200" spc="-100" dirty="0">
                <a:solidFill>
                  <a:prstClr val="black"/>
                </a:solidFill>
                <a:latin typeface="HGPｺﾞｼｯｸM" panose="020B0600000000000000" pitchFamily="50" charset="-128"/>
                <a:ea typeface="HGPｺﾞｼｯｸM" panose="020B0600000000000000" pitchFamily="50" charset="-128"/>
              </a:rPr>
              <a:t>な整備</a:t>
            </a: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等の</a:t>
            </a:r>
            <a:r>
              <a:rPr lang="ja-JP" altLang="en-US" sz="1200" spc="-100" dirty="0">
                <a:solidFill>
                  <a:prstClr val="black"/>
                </a:solidFill>
                <a:latin typeface="HGPｺﾞｼｯｸM" panose="020B0600000000000000" pitchFamily="50" charset="-128"/>
                <a:ea typeface="HGPｺﾞｼｯｸM" panose="020B0600000000000000" pitchFamily="50" charset="-128"/>
              </a:rPr>
              <a:t>促進に関する法律」を改正し、法律上の根拠を</a:t>
            </a: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設ける。</a:t>
            </a:r>
            <a:endParaRPr lang="en-US" altLang="ja-JP" sz="1200" spc="-100" dirty="0" smtClean="0">
              <a:solidFill>
                <a:prstClr val="black"/>
              </a:solidFill>
              <a:latin typeface="HGPｺﾞｼｯｸM" panose="020B0600000000000000" pitchFamily="50" charset="-128"/>
              <a:ea typeface="HGPｺﾞｼｯｸM" panose="020B0600000000000000" pitchFamily="50" charset="-128"/>
            </a:endParaRPr>
          </a:p>
          <a:p>
            <a:pPr marL="87313" indent="-87313">
              <a:spcBef>
                <a:spcPts val="300"/>
              </a:spcBef>
            </a:pPr>
            <a:r>
              <a:rPr lang="ja-JP" altLang="en-US" sz="1200" dirty="0">
                <a:solidFill>
                  <a:schemeClr val="tx1"/>
                </a:solidFill>
                <a:latin typeface="HGPｺﾞｼｯｸM" panose="020B0600000000000000" pitchFamily="50" charset="-128"/>
                <a:ea typeface="HGPｺﾞｼｯｸM" panose="020B0600000000000000" pitchFamily="50" charset="-128"/>
              </a:rPr>
              <a:t>◇　この制度はまず医療を対象として</a:t>
            </a:r>
            <a:r>
              <a:rPr lang="ja-JP" altLang="en-US" sz="1200" dirty="0" smtClean="0">
                <a:solidFill>
                  <a:schemeClr val="tx1"/>
                </a:solidFill>
                <a:latin typeface="HGPｺﾞｼｯｸM" panose="020B0600000000000000" pitchFamily="50" charset="-128"/>
                <a:ea typeface="HGPｺﾞｼｯｸM" panose="020B0600000000000000" pitchFamily="50" charset="-128"/>
              </a:rPr>
              <a:t>平成</a:t>
            </a:r>
            <a:r>
              <a:rPr lang="en-US" altLang="ja-JP" sz="1200" dirty="0" smtClean="0">
                <a:solidFill>
                  <a:schemeClr val="tx1"/>
                </a:solidFill>
                <a:latin typeface="HGPｺﾞｼｯｸM" panose="020B0600000000000000" pitchFamily="50" charset="-128"/>
                <a:ea typeface="HGPｺﾞｼｯｸM" panose="020B0600000000000000" pitchFamily="50" charset="-128"/>
              </a:rPr>
              <a:t>26</a:t>
            </a:r>
            <a:r>
              <a:rPr lang="ja-JP" altLang="en-US" sz="1200" dirty="0" smtClean="0">
                <a:solidFill>
                  <a:schemeClr val="tx1"/>
                </a:solidFill>
                <a:latin typeface="HGPｺﾞｼｯｸM" panose="020B0600000000000000" pitchFamily="50" charset="-128"/>
                <a:ea typeface="HGPｺﾞｼｯｸM" panose="020B0600000000000000" pitchFamily="50" charset="-128"/>
              </a:rPr>
              <a:t>年度</a:t>
            </a:r>
            <a:r>
              <a:rPr lang="ja-JP" altLang="en-US" sz="1200" dirty="0">
                <a:solidFill>
                  <a:schemeClr val="tx1"/>
                </a:solidFill>
                <a:latin typeface="HGPｺﾞｼｯｸM" panose="020B0600000000000000" pitchFamily="50" charset="-128"/>
                <a:ea typeface="HGPｺﾞｼｯｸM" panose="020B0600000000000000" pitchFamily="50" charset="-128"/>
              </a:rPr>
              <a:t>より実施し、介護について</a:t>
            </a:r>
            <a:r>
              <a:rPr lang="ja-JP" altLang="en-US" sz="1200" dirty="0" smtClean="0">
                <a:solidFill>
                  <a:schemeClr val="tx1"/>
                </a:solidFill>
                <a:latin typeface="HGPｺﾞｼｯｸM" panose="020B0600000000000000" pitchFamily="50" charset="-128"/>
                <a:ea typeface="HGPｺﾞｼｯｸM" panose="020B0600000000000000" pitchFamily="50" charset="-128"/>
              </a:rPr>
              <a:t>は平成</a:t>
            </a:r>
            <a:r>
              <a:rPr lang="en-US" altLang="ja-JP" sz="1200" dirty="0" smtClean="0">
                <a:solidFill>
                  <a:schemeClr val="tx1"/>
                </a:solidFill>
                <a:latin typeface="HGPｺﾞｼｯｸM" panose="020B0600000000000000" pitchFamily="50" charset="-128"/>
                <a:ea typeface="HGPｺﾞｼｯｸM" panose="020B0600000000000000" pitchFamily="50" charset="-128"/>
              </a:rPr>
              <a:t>27</a:t>
            </a:r>
            <a:r>
              <a:rPr lang="ja-JP" altLang="en-US" sz="1200" dirty="0" smtClean="0">
                <a:solidFill>
                  <a:schemeClr val="tx1"/>
                </a:solidFill>
                <a:latin typeface="HGPｺﾞｼｯｸM" panose="020B0600000000000000" pitchFamily="50" charset="-128"/>
                <a:ea typeface="HGPｺﾞｼｯｸM" panose="020B0600000000000000" pitchFamily="50" charset="-128"/>
              </a:rPr>
              <a:t>年度</a:t>
            </a:r>
            <a:r>
              <a:rPr lang="ja-JP" altLang="en-US" sz="1200" dirty="0">
                <a:solidFill>
                  <a:schemeClr val="tx1"/>
                </a:solidFill>
                <a:latin typeface="HGPｺﾞｼｯｸM" panose="020B0600000000000000" pitchFamily="50" charset="-128"/>
                <a:ea typeface="HGPｺﾞｼｯｸM" panose="020B0600000000000000" pitchFamily="50" charset="-128"/>
              </a:rPr>
              <a:t>から実施。病床の機能分化・連携に</a:t>
            </a:r>
            <a:r>
              <a:rPr lang="ja-JP" altLang="en-US" sz="1200" dirty="0" smtClean="0">
                <a:solidFill>
                  <a:schemeClr val="tx1"/>
                </a:solidFill>
                <a:latin typeface="HGPｺﾞｼｯｸM" panose="020B0600000000000000" pitchFamily="50" charset="-128"/>
                <a:ea typeface="HGPｺﾞｼｯｸM" panose="020B0600000000000000" pitchFamily="50" charset="-128"/>
              </a:rPr>
              <a:t>ついては、平成</a:t>
            </a:r>
            <a:r>
              <a:rPr lang="en-US" altLang="ja-JP" sz="1200" dirty="0" smtClean="0">
                <a:solidFill>
                  <a:schemeClr val="tx1"/>
                </a:solidFill>
                <a:latin typeface="HGPｺﾞｼｯｸM" panose="020B0600000000000000" pitchFamily="50" charset="-128"/>
                <a:ea typeface="HGPｺﾞｼｯｸM" panose="020B0600000000000000" pitchFamily="50" charset="-128"/>
              </a:rPr>
              <a:t>26</a:t>
            </a:r>
            <a:r>
              <a:rPr lang="ja-JP" altLang="en-US" sz="1200" dirty="0" smtClean="0">
                <a:solidFill>
                  <a:schemeClr val="tx1"/>
                </a:solidFill>
                <a:latin typeface="HGPｺﾞｼｯｸM" panose="020B0600000000000000" pitchFamily="50" charset="-128"/>
                <a:ea typeface="HGPｺﾞｼｯｸM" panose="020B0600000000000000" pitchFamily="50" charset="-128"/>
              </a:rPr>
              <a:t>年度</a:t>
            </a:r>
            <a:r>
              <a:rPr lang="ja-JP" altLang="en-US" sz="1200" dirty="0">
                <a:solidFill>
                  <a:schemeClr val="tx1"/>
                </a:solidFill>
                <a:latin typeface="HGPｺﾞｼｯｸM" panose="020B0600000000000000" pitchFamily="50" charset="-128"/>
                <a:ea typeface="HGPｺﾞｼｯｸM" panose="020B0600000000000000" pitchFamily="50" charset="-128"/>
              </a:rPr>
              <a:t>は回復期病床への転換</a:t>
            </a:r>
            <a:r>
              <a:rPr lang="ja-JP" altLang="en-US" sz="1200" dirty="0" smtClean="0">
                <a:solidFill>
                  <a:schemeClr val="tx1"/>
                </a:solidFill>
                <a:latin typeface="HGPｺﾞｼｯｸM" panose="020B0600000000000000" pitchFamily="50" charset="-128"/>
                <a:ea typeface="HGPｺﾞｼｯｸM" panose="020B0600000000000000" pitchFamily="50" charset="-128"/>
              </a:rPr>
              <a:t>等現状</a:t>
            </a:r>
            <a:r>
              <a:rPr lang="ja-JP" altLang="en-US" sz="1200" dirty="0">
                <a:solidFill>
                  <a:schemeClr val="tx1"/>
                </a:solidFill>
                <a:latin typeface="HGPｺﾞｼｯｸM" panose="020B0600000000000000" pitchFamily="50" charset="-128"/>
                <a:ea typeface="HGPｺﾞｼｯｸM" panose="020B0600000000000000" pitchFamily="50" charset="-128"/>
              </a:rPr>
              <a:t>でも必要なもののみ対象とし、</a:t>
            </a:r>
            <a:r>
              <a:rPr lang="ja-JP" altLang="en-US" sz="1200" dirty="0" smtClean="0">
                <a:solidFill>
                  <a:schemeClr val="tx1"/>
                </a:solidFill>
                <a:latin typeface="HGPｺﾞｼｯｸM" panose="020B0600000000000000" pitchFamily="50" charset="-128"/>
                <a:ea typeface="HGPｺﾞｼｯｸM" panose="020B0600000000000000" pitchFamily="50" charset="-128"/>
              </a:rPr>
              <a:t>平成</a:t>
            </a:r>
            <a:r>
              <a:rPr lang="en-US" altLang="ja-JP" sz="1200" dirty="0" smtClean="0">
                <a:solidFill>
                  <a:schemeClr val="tx1"/>
                </a:solidFill>
                <a:latin typeface="HGPｺﾞｼｯｸM" panose="020B0600000000000000" pitchFamily="50" charset="-128"/>
                <a:ea typeface="HGPｺﾞｼｯｸM" panose="020B0600000000000000" pitchFamily="50" charset="-128"/>
              </a:rPr>
              <a:t>27</a:t>
            </a:r>
            <a:r>
              <a:rPr lang="ja-JP" altLang="en-US" sz="1200" dirty="0" smtClean="0">
                <a:solidFill>
                  <a:schemeClr val="tx1"/>
                </a:solidFill>
                <a:latin typeface="HGPｺﾞｼｯｸM" panose="020B0600000000000000" pitchFamily="50" charset="-128"/>
                <a:ea typeface="HGPｺﾞｼｯｸM" panose="020B0600000000000000" pitchFamily="50" charset="-128"/>
              </a:rPr>
              <a:t>年度</a:t>
            </a:r>
            <a:r>
              <a:rPr lang="ja-JP" altLang="en-US" sz="1200" dirty="0">
                <a:solidFill>
                  <a:schemeClr val="tx1"/>
                </a:solidFill>
                <a:latin typeface="HGPｺﾞｼｯｸM" panose="020B0600000000000000" pitchFamily="50" charset="-128"/>
                <a:ea typeface="HGPｺﾞｼｯｸM" panose="020B0600000000000000" pitchFamily="50" charset="-128"/>
              </a:rPr>
              <a:t>からの地域</a:t>
            </a:r>
            <a:r>
              <a:rPr lang="ja-JP" altLang="en-US" sz="1200" dirty="0" smtClean="0">
                <a:solidFill>
                  <a:schemeClr val="tx1"/>
                </a:solidFill>
                <a:latin typeface="HGPｺﾞｼｯｸM" panose="020B0600000000000000" pitchFamily="50" charset="-128"/>
                <a:ea typeface="HGPｺﾞｼｯｸM" panose="020B0600000000000000" pitchFamily="50" charset="-128"/>
              </a:rPr>
              <a:t>医療構想（ビジョン）の</a:t>
            </a:r>
            <a:r>
              <a:rPr lang="ja-JP" altLang="en-US" sz="1200" dirty="0">
                <a:solidFill>
                  <a:schemeClr val="tx1"/>
                </a:solidFill>
                <a:latin typeface="HGPｺﾞｼｯｸM" panose="020B0600000000000000" pitchFamily="50" charset="-128"/>
                <a:ea typeface="HGPｺﾞｼｯｸM" panose="020B0600000000000000" pitchFamily="50" charset="-128"/>
              </a:rPr>
              <a:t>策定後</a:t>
            </a:r>
            <a:r>
              <a:rPr lang="ja-JP" altLang="en-US" sz="1200" dirty="0" smtClean="0">
                <a:solidFill>
                  <a:schemeClr val="tx1"/>
                </a:solidFill>
                <a:latin typeface="HGPｺﾞｼｯｸM" panose="020B0600000000000000" pitchFamily="50" charset="-128"/>
                <a:ea typeface="HGPｺﾞｼｯｸM" panose="020B0600000000000000" pitchFamily="50" charset="-128"/>
              </a:rPr>
              <a:t>に更</a:t>
            </a:r>
            <a:r>
              <a:rPr lang="ja-JP" altLang="en-US" sz="1200" dirty="0">
                <a:solidFill>
                  <a:schemeClr val="tx1"/>
                </a:solidFill>
                <a:latin typeface="HGPｺﾞｼｯｸM" panose="020B0600000000000000" pitchFamily="50" charset="-128"/>
                <a:ea typeface="HGPｺﾞｼｯｸM" panose="020B0600000000000000" pitchFamily="50" charset="-128"/>
              </a:rPr>
              <a:t>なる拡充</a:t>
            </a:r>
            <a:r>
              <a:rPr lang="ja-JP" altLang="en-US" sz="1200" dirty="0" smtClean="0">
                <a:solidFill>
                  <a:schemeClr val="tx1"/>
                </a:solidFill>
                <a:latin typeface="HGPｺﾞｼｯｸM" panose="020B0600000000000000" pitchFamily="50" charset="-128"/>
                <a:ea typeface="HGPｺﾞｼｯｸM" panose="020B0600000000000000" pitchFamily="50" charset="-128"/>
              </a:rPr>
              <a:t>を検討。</a:t>
            </a:r>
            <a:endParaRPr lang="en-US" altLang="ja-JP" sz="1200" dirty="0">
              <a:solidFill>
                <a:schemeClr val="tx1"/>
              </a:solidFill>
              <a:latin typeface="HGPｺﾞｼｯｸM" panose="020B0600000000000000" pitchFamily="50" charset="-128"/>
              <a:ea typeface="HGPｺﾞｼｯｸM" panose="020B0600000000000000" pitchFamily="50" charset="-128"/>
            </a:endParaRPr>
          </a:p>
        </p:txBody>
      </p:sp>
      <p:sp>
        <p:nvSpPr>
          <p:cNvPr id="102" name="角丸四角形 101"/>
          <p:cNvSpPr/>
          <p:nvPr/>
        </p:nvSpPr>
        <p:spPr>
          <a:xfrm>
            <a:off x="38456" y="3861048"/>
            <a:ext cx="5086885" cy="43893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1600" spc="-100" dirty="0" smtClean="0">
                <a:solidFill>
                  <a:prstClr val="black"/>
                </a:solidFill>
                <a:latin typeface="HGPｺﾞｼｯｸM" pitchFamily="50" charset="-128"/>
                <a:ea typeface="HGPｺﾞｼｯｸM" pitchFamily="50" charset="-128"/>
              </a:rPr>
              <a:t>都道府県</a:t>
            </a:r>
            <a:endParaRPr lang="en-US" altLang="ja-JP" sz="1600" spc="-100" dirty="0">
              <a:solidFill>
                <a:prstClr val="black"/>
              </a:solidFill>
              <a:latin typeface="HGPｺﾞｼｯｸM" pitchFamily="50" charset="-128"/>
              <a:ea typeface="HGPｺﾞｼｯｸM" pitchFamily="50" charset="-128"/>
            </a:endParaRPr>
          </a:p>
          <a:p>
            <a:pPr>
              <a:lnSpc>
                <a:spcPts val="1600"/>
              </a:lnSpc>
            </a:pPr>
            <a:endParaRPr lang="ja-JP" altLang="en-US" sz="1400" spc="-100" dirty="0" smtClean="0">
              <a:solidFill>
                <a:prstClr val="black"/>
              </a:solidFill>
              <a:latin typeface="HGPｺﾞｼｯｸM" pitchFamily="50" charset="-128"/>
              <a:ea typeface="HGPｺﾞｼｯｸM" pitchFamily="50" charset="-128"/>
            </a:endParaRPr>
          </a:p>
        </p:txBody>
      </p:sp>
      <p:sp>
        <p:nvSpPr>
          <p:cNvPr id="103" name="正方形/長方形 102"/>
          <p:cNvSpPr/>
          <p:nvPr/>
        </p:nvSpPr>
        <p:spPr>
          <a:xfrm>
            <a:off x="97574" y="4186316"/>
            <a:ext cx="4992671" cy="453273"/>
          </a:xfrm>
          <a:prstGeom prst="rect">
            <a:avLst/>
          </a:pr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t" anchorCtr="0"/>
          <a:lstStyle/>
          <a:p>
            <a:pPr algn="ctr"/>
            <a:r>
              <a:rPr lang="ja-JP" altLang="en-US" sz="1400" b="1" spc="-100" dirty="0" smtClean="0">
                <a:solidFill>
                  <a:prstClr val="black"/>
                </a:solidFill>
                <a:latin typeface="HGPｺﾞｼｯｸM" pitchFamily="50" charset="-128"/>
                <a:ea typeface="HGPｺﾞｼｯｸM" pitchFamily="50" charset="-128"/>
              </a:rPr>
              <a:t>基金</a:t>
            </a:r>
          </a:p>
        </p:txBody>
      </p:sp>
      <p:sp>
        <p:nvSpPr>
          <p:cNvPr id="107" name="角丸四角形 106"/>
          <p:cNvSpPr/>
          <p:nvPr/>
        </p:nvSpPr>
        <p:spPr>
          <a:xfrm>
            <a:off x="38457" y="6511886"/>
            <a:ext cx="5148571" cy="32524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spc="-100" dirty="0" smtClean="0">
                <a:solidFill>
                  <a:prstClr val="black"/>
                </a:solidFill>
                <a:latin typeface="HGPｺﾞｼｯｸM" pitchFamily="50" charset="-128"/>
                <a:ea typeface="HGPｺﾞｼｯｸM" pitchFamily="50" charset="-128"/>
              </a:rPr>
              <a:t>　　事　業　者　等</a:t>
            </a:r>
          </a:p>
        </p:txBody>
      </p:sp>
      <p:sp>
        <p:nvSpPr>
          <p:cNvPr id="104" name="角丸四角形 103"/>
          <p:cNvSpPr/>
          <p:nvPr/>
        </p:nvSpPr>
        <p:spPr>
          <a:xfrm>
            <a:off x="3385194" y="5395793"/>
            <a:ext cx="1740149" cy="37622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spc="-100" dirty="0">
                <a:solidFill>
                  <a:prstClr val="black"/>
                </a:solidFill>
                <a:latin typeface="HGPｺﾞｼｯｸM" pitchFamily="50" charset="-128"/>
                <a:ea typeface="HGPｺﾞｼｯｸM" pitchFamily="50" charset="-128"/>
              </a:rPr>
              <a:t>市町村</a:t>
            </a:r>
            <a:endParaRPr lang="ja-JP" altLang="en-US" sz="1600" spc="-100" dirty="0" smtClean="0">
              <a:solidFill>
                <a:prstClr val="black"/>
              </a:solidFill>
              <a:latin typeface="HGPｺﾞｼｯｸM" pitchFamily="50" charset="-128"/>
              <a:ea typeface="HGPｺﾞｼｯｸM" pitchFamily="50" charset="-128"/>
            </a:endParaRPr>
          </a:p>
        </p:txBody>
      </p:sp>
      <p:sp>
        <p:nvSpPr>
          <p:cNvPr id="105" name="テキスト ボックス 104"/>
          <p:cNvSpPr txBox="1"/>
          <p:nvPr/>
        </p:nvSpPr>
        <p:spPr>
          <a:xfrm>
            <a:off x="4562958" y="4941171"/>
            <a:ext cx="665049" cy="276999"/>
          </a:xfrm>
          <a:prstGeom prst="rect">
            <a:avLst/>
          </a:prstGeom>
          <a:noFill/>
        </p:spPr>
        <p:txBody>
          <a:bodyPr wrap="square" rtlCol="0">
            <a:spAutoFit/>
          </a:bodyPr>
          <a:lstStyle/>
          <a:p>
            <a:r>
              <a:rPr lang="ja-JP" altLang="en-US" sz="1200" spc="-100" dirty="0" smtClean="0">
                <a:solidFill>
                  <a:prstClr val="black"/>
                </a:solidFill>
                <a:latin typeface="HGPｺﾞｼｯｸM" pitchFamily="50" charset="-128"/>
                <a:ea typeface="HGPｺﾞｼｯｸM" pitchFamily="50" charset="-128"/>
              </a:rPr>
              <a:t>交付</a:t>
            </a:r>
            <a:endParaRPr lang="ja-JP" altLang="en-US" sz="1200" spc="-100" dirty="0">
              <a:solidFill>
                <a:prstClr val="black"/>
              </a:solidFill>
              <a:latin typeface="HGPｺﾞｼｯｸM" pitchFamily="50" charset="-128"/>
              <a:ea typeface="HGPｺﾞｼｯｸM" pitchFamily="50" charset="-128"/>
            </a:endParaRPr>
          </a:p>
        </p:txBody>
      </p:sp>
      <p:grpSp>
        <p:nvGrpSpPr>
          <p:cNvPr id="108" name="グループ化 107"/>
          <p:cNvGrpSpPr/>
          <p:nvPr/>
        </p:nvGrpSpPr>
        <p:grpSpPr>
          <a:xfrm>
            <a:off x="3827031" y="4933124"/>
            <a:ext cx="891943" cy="462666"/>
            <a:chOff x="6012160" y="4015510"/>
            <a:chExt cx="720081" cy="501357"/>
          </a:xfrm>
        </p:grpSpPr>
        <p:sp>
          <p:nvSpPr>
            <p:cNvPr id="109" name="上矢印 108"/>
            <p:cNvSpPr/>
            <p:nvPr/>
          </p:nvSpPr>
          <p:spPr>
            <a:xfrm>
              <a:off x="6012160" y="4015510"/>
              <a:ext cx="316981" cy="501354"/>
            </a:xfrm>
            <a:prstGeom prst="upArrow">
              <a:avLst>
                <a:gd name="adj1" fmla="val 50000"/>
                <a:gd name="adj2" fmla="val 400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pc="-100" dirty="0">
                <a:solidFill>
                  <a:prstClr val="white"/>
                </a:solidFill>
                <a:latin typeface="HGPｺﾞｼｯｸM" pitchFamily="50" charset="-128"/>
                <a:ea typeface="HGPｺﾞｼｯｸM" pitchFamily="50" charset="-128"/>
              </a:endParaRPr>
            </a:p>
          </p:txBody>
        </p:sp>
        <p:sp>
          <p:nvSpPr>
            <p:cNvPr id="110" name="下矢印 109"/>
            <p:cNvSpPr/>
            <p:nvPr/>
          </p:nvSpPr>
          <p:spPr>
            <a:xfrm>
              <a:off x="6399445" y="4015510"/>
              <a:ext cx="332796" cy="501357"/>
            </a:xfrm>
            <a:prstGeom prst="downArrow">
              <a:avLst>
                <a:gd name="adj1" fmla="val 50000"/>
                <a:gd name="adj2" fmla="val 425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pc="-100" dirty="0">
                <a:solidFill>
                  <a:prstClr val="white"/>
                </a:solidFill>
                <a:latin typeface="HGPｺﾞｼｯｸM" pitchFamily="50" charset="-128"/>
                <a:ea typeface="HGPｺﾞｼｯｸM" pitchFamily="50" charset="-128"/>
              </a:endParaRPr>
            </a:p>
          </p:txBody>
        </p:sp>
      </p:grpSp>
      <p:grpSp>
        <p:nvGrpSpPr>
          <p:cNvPr id="11" name="グループ化 10"/>
          <p:cNvGrpSpPr/>
          <p:nvPr/>
        </p:nvGrpSpPr>
        <p:grpSpPr>
          <a:xfrm>
            <a:off x="3237369" y="6165303"/>
            <a:ext cx="2027666" cy="346580"/>
            <a:chOff x="2483768" y="6093295"/>
            <a:chExt cx="1636970" cy="346579"/>
          </a:xfrm>
        </p:grpSpPr>
        <p:grpSp>
          <p:nvGrpSpPr>
            <p:cNvPr id="116" name="グループ化 115"/>
            <p:cNvGrpSpPr/>
            <p:nvPr/>
          </p:nvGrpSpPr>
          <p:grpSpPr>
            <a:xfrm>
              <a:off x="2926097" y="6093295"/>
              <a:ext cx="720081" cy="346579"/>
              <a:chOff x="6084169" y="5314669"/>
              <a:chExt cx="720081" cy="245298"/>
            </a:xfrm>
          </p:grpSpPr>
          <p:sp>
            <p:nvSpPr>
              <p:cNvPr id="117" name="上矢印 116"/>
              <p:cNvSpPr/>
              <p:nvPr/>
            </p:nvSpPr>
            <p:spPr>
              <a:xfrm>
                <a:off x="6084169" y="5314670"/>
                <a:ext cx="289686" cy="230842"/>
              </a:xfrm>
              <a:prstGeom prst="upArrow">
                <a:avLst>
                  <a:gd name="adj1" fmla="val 50000"/>
                  <a:gd name="adj2" fmla="val 400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pc="-100" dirty="0">
                  <a:solidFill>
                    <a:prstClr val="white"/>
                  </a:solidFill>
                  <a:latin typeface="HGPｺﾞｼｯｸM" pitchFamily="50" charset="-128"/>
                  <a:ea typeface="HGPｺﾞｼｯｸM" pitchFamily="50" charset="-128"/>
                </a:endParaRPr>
              </a:p>
            </p:txBody>
          </p:sp>
          <p:sp>
            <p:nvSpPr>
              <p:cNvPr id="118" name="下矢印 117"/>
              <p:cNvSpPr/>
              <p:nvPr/>
            </p:nvSpPr>
            <p:spPr>
              <a:xfrm>
                <a:off x="6471454" y="5314669"/>
                <a:ext cx="332796" cy="245298"/>
              </a:xfrm>
              <a:prstGeom prst="downArrow">
                <a:avLst>
                  <a:gd name="adj1" fmla="val 50000"/>
                  <a:gd name="adj2" fmla="val 425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pc="-100" dirty="0">
                  <a:solidFill>
                    <a:prstClr val="white"/>
                  </a:solidFill>
                  <a:latin typeface="HGPｺﾞｼｯｸM" pitchFamily="50" charset="-128"/>
                  <a:ea typeface="HGPｺﾞｼｯｸM" pitchFamily="50" charset="-128"/>
                </a:endParaRPr>
              </a:p>
            </p:txBody>
          </p:sp>
        </p:grpSp>
        <p:sp>
          <p:nvSpPr>
            <p:cNvPr id="121" name="テキスト ボックス 120"/>
            <p:cNvSpPr txBox="1"/>
            <p:nvPr/>
          </p:nvSpPr>
          <p:spPr>
            <a:xfrm>
              <a:off x="2483768" y="6093295"/>
              <a:ext cx="527969" cy="276999"/>
            </a:xfrm>
            <a:prstGeom prst="rect">
              <a:avLst/>
            </a:prstGeom>
            <a:noFill/>
          </p:spPr>
          <p:txBody>
            <a:bodyPr wrap="square" rtlCol="0">
              <a:spAutoFit/>
            </a:bodyPr>
            <a:lstStyle/>
            <a:p>
              <a:pPr algn="ctr"/>
              <a:r>
                <a:rPr lang="ja-JP" altLang="en-US" sz="1200" spc="-100" dirty="0">
                  <a:solidFill>
                    <a:prstClr val="black"/>
                  </a:solidFill>
                  <a:latin typeface="HGPｺﾞｼｯｸM" pitchFamily="50" charset="-128"/>
                  <a:ea typeface="HGPｺﾞｼｯｸM" pitchFamily="50" charset="-128"/>
                </a:rPr>
                <a:t>申請</a:t>
              </a:r>
              <a:endParaRPr lang="ja-JP" altLang="en-US" sz="1200" spc="-100" dirty="0" smtClean="0">
                <a:solidFill>
                  <a:prstClr val="black"/>
                </a:solidFill>
                <a:latin typeface="HGPｺﾞｼｯｸM" pitchFamily="50" charset="-128"/>
                <a:ea typeface="HGPｺﾞｼｯｸM" pitchFamily="50" charset="-128"/>
              </a:endParaRPr>
            </a:p>
          </p:txBody>
        </p:sp>
        <p:sp>
          <p:nvSpPr>
            <p:cNvPr id="122" name="テキスト ボックス 121"/>
            <p:cNvSpPr txBox="1"/>
            <p:nvPr/>
          </p:nvSpPr>
          <p:spPr>
            <a:xfrm>
              <a:off x="3571747" y="6093296"/>
              <a:ext cx="548991" cy="276999"/>
            </a:xfrm>
            <a:prstGeom prst="rect">
              <a:avLst/>
            </a:prstGeom>
            <a:noFill/>
          </p:spPr>
          <p:txBody>
            <a:bodyPr wrap="square" rtlCol="0">
              <a:spAutoFit/>
            </a:bodyPr>
            <a:lstStyle/>
            <a:p>
              <a:r>
                <a:rPr lang="ja-JP" altLang="en-US" sz="1200" spc="-100" dirty="0" smtClean="0">
                  <a:solidFill>
                    <a:prstClr val="black"/>
                  </a:solidFill>
                  <a:latin typeface="HGPｺﾞｼｯｸM" pitchFamily="50" charset="-128"/>
                  <a:ea typeface="HGPｺﾞｼｯｸM" pitchFamily="50" charset="-128"/>
                </a:rPr>
                <a:t>交付</a:t>
              </a:r>
              <a:endParaRPr lang="ja-JP" altLang="en-US" sz="1200" spc="-100" dirty="0">
                <a:solidFill>
                  <a:prstClr val="black"/>
                </a:solidFill>
                <a:latin typeface="HGPｺﾞｼｯｸM" pitchFamily="50" charset="-128"/>
                <a:ea typeface="HGPｺﾞｼｯｸM" pitchFamily="50" charset="-128"/>
              </a:endParaRPr>
            </a:p>
          </p:txBody>
        </p:sp>
      </p:grpSp>
      <p:sp>
        <p:nvSpPr>
          <p:cNvPr id="123" name="角丸四角形 122"/>
          <p:cNvSpPr/>
          <p:nvPr/>
        </p:nvSpPr>
        <p:spPr>
          <a:xfrm>
            <a:off x="136579" y="4509123"/>
            <a:ext cx="1934121" cy="570547"/>
          </a:xfrm>
          <a:prstGeom prst="roundRect">
            <a:avLst/>
          </a:pr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43146" rIns="0" bIns="43146" anchor="ctr"/>
          <a:lstStyle/>
          <a:p>
            <a:pPr algn="ctr" defTabSz="864565" fontAlgn="base">
              <a:spcBef>
                <a:spcPct val="0"/>
              </a:spcBef>
              <a:spcAft>
                <a:spcPct val="0"/>
              </a:spcAft>
              <a:defRPr/>
            </a:pPr>
            <a:r>
              <a:rPr lang="ja-JP" altLang="en-US" sz="1200" b="1" spc="-100" dirty="0">
                <a:solidFill>
                  <a:prstClr val="black"/>
                </a:solidFill>
                <a:latin typeface="HGPｺﾞｼｯｸM" pitchFamily="50" charset="-128"/>
                <a:ea typeface="HGPｺﾞｼｯｸM" pitchFamily="50" charset="-128"/>
              </a:rPr>
              <a:t>①病床の機能分化・連携</a:t>
            </a:r>
            <a:endParaRPr lang="en-US" altLang="ja-JP" sz="1200" b="1" spc="-100" dirty="0">
              <a:solidFill>
                <a:prstClr val="black"/>
              </a:solidFill>
              <a:latin typeface="HGPｺﾞｼｯｸM" pitchFamily="50" charset="-128"/>
              <a:ea typeface="HGPｺﾞｼｯｸM" pitchFamily="50" charset="-128"/>
            </a:endParaRPr>
          </a:p>
          <a:p>
            <a:pPr algn="ctr" defTabSz="864565" fontAlgn="base">
              <a:spcBef>
                <a:spcPct val="0"/>
              </a:spcBef>
              <a:spcAft>
                <a:spcPct val="0"/>
              </a:spcAft>
              <a:defRPr/>
            </a:pPr>
            <a:r>
              <a:rPr lang="ja-JP" altLang="en-US" sz="1200" b="1" spc="-100" dirty="0" smtClean="0">
                <a:solidFill>
                  <a:prstClr val="black"/>
                </a:solidFill>
                <a:latin typeface="HGPｺﾞｼｯｸM" pitchFamily="50" charset="-128"/>
                <a:ea typeface="HGPｺﾞｼｯｸM" pitchFamily="50" charset="-128"/>
              </a:rPr>
              <a:t>③医療従事者等の確保・養成</a:t>
            </a:r>
            <a:endParaRPr lang="en-US" altLang="ja-JP" sz="1200" b="1" spc="-100" dirty="0" smtClean="0">
              <a:solidFill>
                <a:prstClr val="black"/>
              </a:solidFill>
              <a:latin typeface="HGPｺﾞｼｯｸM" pitchFamily="50" charset="-128"/>
              <a:ea typeface="HGPｺﾞｼｯｸM" pitchFamily="50" charset="-128"/>
            </a:endParaRPr>
          </a:p>
        </p:txBody>
      </p:sp>
      <p:sp>
        <p:nvSpPr>
          <p:cNvPr id="100" name="角丸四角形 99"/>
          <p:cNvSpPr/>
          <p:nvPr/>
        </p:nvSpPr>
        <p:spPr>
          <a:xfrm>
            <a:off x="69329" y="2826948"/>
            <a:ext cx="5056013" cy="34493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1600" spc="-100" dirty="0" smtClean="0">
                <a:solidFill>
                  <a:prstClr val="black"/>
                </a:solidFill>
                <a:latin typeface="HGPｺﾞｼｯｸM" pitchFamily="50" charset="-128"/>
                <a:ea typeface="HGPｺﾞｼｯｸM" pitchFamily="50" charset="-128"/>
              </a:rPr>
              <a:t>国</a:t>
            </a:r>
            <a:endParaRPr lang="en-US" altLang="ja-JP" sz="1600" spc="-100" dirty="0" smtClean="0">
              <a:solidFill>
                <a:prstClr val="black"/>
              </a:solidFill>
              <a:latin typeface="HGPｺﾞｼｯｸM" pitchFamily="50" charset="-128"/>
              <a:ea typeface="HGPｺﾞｼｯｸM" pitchFamily="50" charset="-128"/>
            </a:endParaRPr>
          </a:p>
          <a:p>
            <a:pPr algn="ctr"/>
            <a:endParaRPr lang="en-US" altLang="ja-JP" sz="1600" spc="-100" dirty="0" smtClean="0">
              <a:solidFill>
                <a:prstClr val="black"/>
              </a:solidFill>
              <a:latin typeface="HGPｺﾞｼｯｸM" pitchFamily="50" charset="-128"/>
              <a:ea typeface="HGPｺﾞｼｯｸM" pitchFamily="50" charset="-128"/>
            </a:endParaRPr>
          </a:p>
          <a:p>
            <a:pPr algn="ctr"/>
            <a:endParaRPr lang="ja-JP" altLang="en-US" sz="800" spc="-100" dirty="0" smtClean="0">
              <a:solidFill>
                <a:prstClr val="black"/>
              </a:solidFill>
              <a:latin typeface="HGPｺﾞｼｯｸM" pitchFamily="50" charset="-128"/>
              <a:ea typeface="HGPｺﾞｼｯｸM" pitchFamily="50" charset="-128"/>
            </a:endParaRPr>
          </a:p>
        </p:txBody>
      </p:sp>
      <p:sp>
        <p:nvSpPr>
          <p:cNvPr id="101" name="正方形/長方形 100"/>
          <p:cNvSpPr/>
          <p:nvPr/>
        </p:nvSpPr>
        <p:spPr>
          <a:xfrm>
            <a:off x="480201" y="3151058"/>
            <a:ext cx="4311397" cy="277945"/>
          </a:xfrm>
          <a:prstGeom prst="rect">
            <a:avLst/>
          </a:pr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spc="-100" dirty="0" smtClean="0">
                <a:solidFill>
                  <a:prstClr val="black"/>
                </a:solidFill>
                <a:latin typeface="HGPｺﾞｼｯｸM" pitchFamily="50" charset="-128"/>
                <a:ea typeface="HGPｺﾞｼｯｸM" pitchFamily="50" charset="-128"/>
              </a:rPr>
              <a:t>消費税財源活用</a:t>
            </a:r>
            <a:endParaRPr lang="ja-JP" altLang="en-US" sz="1400" spc="-100" dirty="0">
              <a:solidFill>
                <a:prstClr val="black"/>
              </a:solidFill>
              <a:latin typeface="HGPｺﾞｼｯｸM" pitchFamily="50" charset="-128"/>
              <a:ea typeface="HGPｺﾞｼｯｸM" pitchFamily="50" charset="-128"/>
            </a:endParaRPr>
          </a:p>
        </p:txBody>
      </p:sp>
      <p:sp>
        <p:nvSpPr>
          <p:cNvPr id="126" name="テキスト ボックス 125"/>
          <p:cNvSpPr txBox="1"/>
          <p:nvPr/>
        </p:nvSpPr>
        <p:spPr>
          <a:xfrm>
            <a:off x="3207582" y="3429003"/>
            <a:ext cx="1367533" cy="276999"/>
          </a:xfrm>
          <a:prstGeom prst="rect">
            <a:avLst/>
          </a:prstGeom>
          <a:noFill/>
        </p:spPr>
        <p:txBody>
          <a:bodyPr wrap="square" rtlCol="0">
            <a:spAutoFit/>
          </a:bodyPr>
          <a:lstStyle/>
          <a:p>
            <a:r>
              <a:rPr lang="ja-JP" altLang="en-US" sz="1200" spc="-100" dirty="0" smtClean="0">
                <a:solidFill>
                  <a:prstClr val="black"/>
                </a:solidFill>
                <a:latin typeface="HGPｺﾞｼｯｸM" pitchFamily="50" charset="-128"/>
                <a:ea typeface="HGPｺﾞｼｯｸM" pitchFamily="50" charset="-128"/>
              </a:rPr>
              <a:t>交付</a:t>
            </a:r>
            <a:endParaRPr lang="ja-JP" altLang="en-US" sz="1200" spc="-100" dirty="0">
              <a:solidFill>
                <a:prstClr val="black"/>
              </a:solidFill>
              <a:latin typeface="HGPｺﾞｼｯｸM" pitchFamily="50" charset="-128"/>
              <a:ea typeface="HGPｺﾞｼｯｸM" pitchFamily="50" charset="-128"/>
            </a:endParaRPr>
          </a:p>
        </p:txBody>
      </p:sp>
      <p:sp>
        <p:nvSpPr>
          <p:cNvPr id="127" name="テキスト ボックス 126"/>
          <p:cNvSpPr txBox="1"/>
          <p:nvPr/>
        </p:nvSpPr>
        <p:spPr>
          <a:xfrm>
            <a:off x="38456" y="3435290"/>
            <a:ext cx="2395533" cy="425758"/>
          </a:xfrm>
          <a:prstGeom prst="rect">
            <a:avLst/>
          </a:prstGeom>
          <a:noFill/>
        </p:spPr>
        <p:txBody>
          <a:bodyPr wrap="square" rtlCol="0">
            <a:spAutoFit/>
          </a:bodyPr>
          <a:lstStyle/>
          <a:p>
            <a:pPr algn="ctr">
              <a:lnSpc>
                <a:spcPts val="1300"/>
              </a:lnSpc>
            </a:pPr>
            <a:r>
              <a:rPr lang="ja-JP" altLang="en-US" sz="1200" b="1" spc="-100" dirty="0" smtClean="0">
                <a:solidFill>
                  <a:prstClr val="black"/>
                </a:solidFill>
                <a:latin typeface="HGPｺﾞｼｯｸM" pitchFamily="50" charset="-128"/>
                <a:ea typeface="HGPｺﾞｼｯｸM" pitchFamily="50" charset="-128"/>
              </a:rPr>
              <a:t>都道府県計画</a:t>
            </a:r>
            <a:endParaRPr lang="en-US" altLang="ja-JP" sz="1200" b="1" spc="-100" dirty="0" smtClean="0">
              <a:solidFill>
                <a:prstClr val="black"/>
              </a:solidFill>
              <a:latin typeface="HGPｺﾞｼｯｸM" pitchFamily="50" charset="-128"/>
              <a:ea typeface="HGPｺﾞｼｯｸM" pitchFamily="50" charset="-128"/>
            </a:endParaRPr>
          </a:p>
          <a:p>
            <a:pPr algn="ctr">
              <a:lnSpc>
                <a:spcPts val="1300"/>
              </a:lnSpc>
            </a:pPr>
            <a:r>
              <a:rPr lang="ja-JP" altLang="en-US" sz="1200" spc="-100" dirty="0" smtClean="0">
                <a:solidFill>
                  <a:prstClr val="black"/>
                </a:solidFill>
                <a:latin typeface="HGPｺﾞｼｯｸM" pitchFamily="50" charset="-128"/>
                <a:ea typeface="HGPｺﾞｼｯｸM" pitchFamily="50" charset="-128"/>
              </a:rPr>
              <a:t>提出</a:t>
            </a:r>
          </a:p>
        </p:txBody>
      </p:sp>
      <p:grpSp>
        <p:nvGrpSpPr>
          <p:cNvPr id="128" name="グループ化 127"/>
          <p:cNvGrpSpPr/>
          <p:nvPr/>
        </p:nvGrpSpPr>
        <p:grpSpPr>
          <a:xfrm>
            <a:off x="2046246" y="3429000"/>
            <a:ext cx="1153268" cy="432048"/>
            <a:chOff x="4067944" y="2006288"/>
            <a:chExt cx="931053" cy="378326"/>
          </a:xfrm>
        </p:grpSpPr>
        <p:sp>
          <p:nvSpPr>
            <p:cNvPr id="129" name="上矢印 128"/>
            <p:cNvSpPr/>
            <p:nvPr/>
          </p:nvSpPr>
          <p:spPr>
            <a:xfrm>
              <a:off x="4067944" y="2006288"/>
              <a:ext cx="417349" cy="378324"/>
            </a:xfrm>
            <a:prstGeom prst="upArrow">
              <a:avLst>
                <a:gd name="adj1" fmla="val 44309"/>
                <a:gd name="adj2" fmla="val 400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pc="-100" dirty="0">
                <a:solidFill>
                  <a:prstClr val="white"/>
                </a:solidFill>
                <a:latin typeface="HGPｺﾞｼｯｸM" pitchFamily="50" charset="-128"/>
                <a:ea typeface="HGPｺﾞｼｯｸM" pitchFamily="50" charset="-128"/>
              </a:endParaRPr>
            </a:p>
          </p:txBody>
        </p:sp>
        <p:sp>
          <p:nvSpPr>
            <p:cNvPr id="130" name="下矢印 129"/>
            <p:cNvSpPr/>
            <p:nvPr/>
          </p:nvSpPr>
          <p:spPr>
            <a:xfrm>
              <a:off x="4590862" y="2006290"/>
              <a:ext cx="408135" cy="378324"/>
            </a:xfrm>
            <a:prstGeom prst="downArrow">
              <a:avLst>
                <a:gd name="adj1" fmla="val 50000"/>
                <a:gd name="adj2" fmla="val 425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pc="-100" dirty="0">
                <a:solidFill>
                  <a:prstClr val="white"/>
                </a:solidFill>
                <a:latin typeface="HGPｺﾞｼｯｸM" pitchFamily="50" charset="-128"/>
                <a:ea typeface="HGPｺﾞｼｯｸM" pitchFamily="50" charset="-128"/>
              </a:endParaRPr>
            </a:p>
          </p:txBody>
        </p:sp>
      </p:grpSp>
      <p:sp>
        <p:nvSpPr>
          <p:cNvPr id="9" name="テキスト ボックス 8"/>
          <p:cNvSpPr txBox="1"/>
          <p:nvPr/>
        </p:nvSpPr>
        <p:spPr>
          <a:xfrm>
            <a:off x="-47169" y="2460194"/>
            <a:ext cx="3908048" cy="248726"/>
          </a:xfrm>
          <a:prstGeom prst="rect">
            <a:avLst/>
          </a:prstGeom>
          <a:noFill/>
          <a:ln w="6350">
            <a:noFill/>
          </a:ln>
          <a:effectLst/>
        </p:spPr>
        <p:style>
          <a:lnRef idx="0">
            <a:scrgbClr r="0" g="0" b="0"/>
          </a:lnRef>
          <a:fillRef idx="1001">
            <a:schemeClr val="lt1"/>
          </a:fillRef>
          <a:effectRef idx="0">
            <a:scrgbClr r="0" g="0" b="0"/>
          </a:effectRef>
          <a:fontRef idx="major"/>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800"/>
              </a:lnSpc>
            </a:pPr>
            <a:r>
              <a:rPr kumimoji="0" lang="en-US" altLang="ja-JP" sz="1400" kern="100" spc="-100" dirty="0" smtClean="0">
                <a:solidFill>
                  <a:sysClr val="windowText" lastClr="000000"/>
                </a:solidFill>
                <a:latin typeface="HGPｺﾞｼｯｸM" panose="020B0600000000000000" pitchFamily="50" charset="-128"/>
                <a:ea typeface="HGPｺﾞｼｯｸM" panose="020B0600000000000000" pitchFamily="50" charset="-128"/>
                <a:cs typeface="Times New Roman"/>
              </a:rPr>
              <a:t>【</a:t>
            </a:r>
            <a:r>
              <a:rPr kumimoji="0" lang="ja-JP" altLang="en-US" sz="1400" kern="100" spc="-100" dirty="0" smtClean="0">
                <a:solidFill>
                  <a:sysClr val="windowText" lastClr="000000"/>
                </a:solidFill>
                <a:latin typeface="HGPｺﾞｼｯｸM" panose="020B0600000000000000" pitchFamily="50" charset="-128"/>
                <a:ea typeface="HGPｺﾞｼｯｸM" panose="020B0600000000000000" pitchFamily="50" charset="-128"/>
                <a:cs typeface="Times New Roman"/>
              </a:rPr>
              <a:t>新たな財政支援制度の仕組み（案）</a:t>
            </a:r>
            <a:r>
              <a:rPr kumimoji="0" lang="en-US" altLang="ja-JP" sz="1400" kern="100" spc="-100" dirty="0" smtClean="0">
                <a:solidFill>
                  <a:sysClr val="windowText" lastClr="000000"/>
                </a:solidFill>
                <a:latin typeface="HGPｺﾞｼｯｸM" panose="020B0600000000000000" pitchFamily="50" charset="-128"/>
                <a:ea typeface="HGPｺﾞｼｯｸM" panose="020B0600000000000000" pitchFamily="50" charset="-128"/>
                <a:cs typeface="Times New Roman"/>
              </a:rPr>
              <a:t>】</a:t>
            </a:r>
            <a:endParaRPr kumimoji="0" lang="ja-JP" altLang="en-US" sz="1400" kern="100" spc="-100" dirty="0" smtClean="0">
              <a:solidFill>
                <a:sysClr val="windowText" lastClr="000000"/>
              </a:solidFill>
              <a:latin typeface="HGPｺﾞｼｯｸM" panose="020B0600000000000000" pitchFamily="50" charset="-128"/>
              <a:ea typeface="HGPｺﾞｼｯｸM" panose="020B0600000000000000" pitchFamily="50" charset="-128"/>
              <a:cs typeface="Times New Roman"/>
            </a:endParaRPr>
          </a:p>
        </p:txBody>
      </p:sp>
      <p:grpSp>
        <p:nvGrpSpPr>
          <p:cNvPr id="12" name="グループ化 11"/>
          <p:cNvGrpSpPr/>
          <p:nvPr/>
        </p:nvGrpSpPr>
        <p:grpSpPr>
          <a:xfrm>
            <a:off x="-39554" y="5079670"/>
            <a:ext cx="2277478" cy="1432215"/>
            <a:chOff x="251520" y="5024210"/>
            <a:chExt cx="1838647" cy="1388112"/>
          </a:xfrm>
        </p:grpSpPr>
        <p:sp>
          <p:nvSpPr>
            <p:cNvPr id="112" name="下矢印 111"/>
            <p:cNvSpPr/>
            <p:nvPr/>
          </p:nvSpPr>
          <p:spPr>
            <a:xfrm>
              <a:off x="1313688" y="5024210"/>
              <a:ext cx="329177" cy="13881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pc="-100" dirty="0">
                <a:solidFill>
                  <a:prstClr val="white"/>
                </a:solidFill>
                <a:latin typeface="HGPｺﾞｼｯｸM" pitchFamily="50" charset="-128"/>
                <a:ea typeface="HGPｺﾞｼｯｸM" pitchFamily="50" charset="-128"/>
              </a:endParaRPr>
            </a:p>
          </p:txBody>
        </p:sp>
        <p:sp>
          <p:nvSpPr>
            <p:cNvPr id="113" name="上矢印 112"/>
            <p:cNvSpPr/>
            <p:nvPr/>
          </p:nvSpPr>
          <p:spPr>
            <a:xfrm>
              <a:off x="884100" y="5024210"/>
              <a:ext cx="314748" cy="138811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pc="-100" dirty="0">
                <a:solidFill>
                  <a:prstClr val="white"/>
                </a:solidFill>
                <a:latin typeface="HGPｺﾞｼｯｸM" pitchFamily="50" charset="-128"/>
                <a:ea typeface="HGPｺﾞｼｯｸM" pitchFamily="50" charset="-128"/>
              </a:endParaRPr>
            </a:p>
          </p:txBody>
        </p:sp>
        <p:sp>
          <p:nvSpPr>
            <p:cNvPr id="134" name="テキスト ボックス 133"/>
            <p:cNvSpPr txBox="1"/>
            <p:nvPr/>
          </p:nvSpPr>
          <p:spPr>
            <a:xfrm>
              <a:off x="251520" y="5528266"/>
              <a:ext cx="1008112" cy="276999"/>
            </a:xfrm>
            <a:prstGeom prst="rect">
              <a:avLst/>
            </a:prstGeom>
            <a:noFill/>
          </p:spPr>
          <p:txBody>
            <a:bodyPr wrap="square" rtlCol="0">
              <a:spAutoFit/>
            </a:bodyPr>
            <a:lstStyle/>
            <a:p>
              <a:pPr algn="ctr"/>
              <a:r>
                <a:rPr lang="ja-JP" altLang="en-US" sz="1200" spc="-100" dirty="0">
                  <a:solidFill>
                    <a:prstClr val="black"/>
                  </a:solidFill>
                  <a:latin typeface="HGPｺﾞｼｯｸM" pitchFamily="50" charset="-128"/>
                  <a:ea typeface="HGPｺﾞｼｯｸM" pitchFamily="50" charset="-128"/>
                </a:rPr>
                <a:t>申請</a:t>
              </a:r>
              <a:endParaRPr lang="ja-JP" altLang="en-US" sz="1200" spc="-100" dirty="0" smtClean="0">
                <a:solidFill>
                  <a:prstClr val="black"/>
                </a:solidFill>
                <a:latin typeface="HGPｺﾞｼｯｸM" pitchFamily="50" charset="-128"/>
                <a:ea typeface="HGPｺﾞｼｯｸM" pitchFamily="50" charset="-128"/>
              </a:endParaRPr>
            </a:p>
          </p:txBody>
        </p:sp>
        <p:sp>
          <p:nvSpPr>
            <p:cNvPr id="135" name="テキスト ボックス 134"/>
            <p:cNvSpPr txBox="1"/>
            <p:nvPr/>
          </p:nvSpPr>
          <p:spPr>
            <a:xfrm>
              <a:off x="1547664" y="5539299"/>
              <a:ext cx="542503" cy="276999"/>
            </a:xfrm>
            <a:prstGeom prst="rect">
              <a:avLst/>
            </a:prstGeom>
            <a:noFill/>
          </p:spPr>
          <p:txBody>
            <a:bodyPr wrap="square" rtlCol="0">
              <a:spAutoFit/>
            </a:bodyPr>
            <a:lstStyle/>
            <a:p>
              <a:r>
                <a:rPr lang="ja-JP" altLang="en-US" sz="1200" spc="-100" dirty="0" smtClean="0">
                  <a:solidFill>
                    <a:prstClr val="black"/>
                  </a:solidFill>
                  <a:latin typeface="HGPｺﾞｼｯｸM" pitchFamily="50" charset="-128"/>
                  <a:ea typeface="HGPｺﾞｼｯｸM" pitchFamily="50" charset="-128"/>
                </a:rPr>
                <a:t>交付</a:t>
              </a:r>
              <a:endParaRPr lang="ja-JP" altLang="en-US" sz="1200" spc="-100" dirty="0">
                <a:solidFill>
                  <a:prstClr val="black"/>
                </a:solidFill>
                <a:latin typeface="HGPｺﾞｼｯｸM" pitchFamily="50" charset="-128"/>
                <a:ea typeface="HGPｺﾞｼｯｸM" pitchFamily="50" charset="-128"/>
              </a:endParaRPr>
            </a:p>
          </p:txBody>
        </p:sp>
      </p:grpSp>
      <p:sp>
        <p:nvSpPr>
          <p:cNvPr id="7" name="正方形/長方形 6"/>
          <p:cNvSpPr/>
          <p:nvPr/>
        </p:nvSpPr>
        <p:spPr>
          <a:xfrm>
            <a:off x="5233589" y="4095627"/>
            <a:ext cx="4641000" cy="2514964"/>
          </a:xfrm>
          <a:prstGeom prst="rect">
            <a:avLst/>
          </a:prstGeom>
          <a:noFill/>
          <a:ln w="15875"/>
        </p:spPr>
        <p:style>
          <a:lnRef idx="2">
            <a:schemeClr val="accent1">
              <a:shade val="50000"/>
            </a:schemeClr>
          </a:lnRef>
          <a:fillRef idx="1">
            <a:schemeClr val="accent1"/>
          </a:fillRef>
          <a:effectRef idx="0">
            <a:schemeClr val="accent1"/>
          </a:effectRef>
          <a:fontRef idx="minor">
            <a:schemeClr val="lt1"/>
          </a:fontRef>
        </p:style>
        <p:txBody>
          <a:bodyPr rIns="72000" rtlCol="0" anchor="t" anchorCtr="0"/>
          <a:lstStyle/>
          <a:p>
            <a:pPr>
              <a:lnSpc>
                <a:spcPts val="700"/>
              </a:lnSpc>
            </a:pPr>
            <a:endParaRPr lang="en-US" altLang="ja-JP" sz="1200" u="sng" spc="-100" dirty="0" smtClean="0">
              <a:solidFill>
                <a:prstClr val="black"/>
              </a:solidFill>
              <a:latin typeface="ＭＳ Ｐゴシック"/>
            </a:endParaRPr>
          </a:p>
          <a:p>
            <a:r>
              <a:rPr lang="ja-JP" altLang="en-US" sz="1200" u="sng" spc="-100" dirty="0" smtClean="0">
                <a:solidFill>
                  <a:prstClr val="black"/>
                </a:solidFill>
                <a:latin typeface="ＭＳ Ｐゴシック"/>
              </a:rPr>
              <a:t>１　病床の機能分化・連携のために必要な事業</a:t>
            </a:r>
            <a:endParaRPr lang="en-US" altLang="ja-JP" sz="1200" u="sng" spc="-100" dirty="0" smtClean="0">
              <a:solidFill>
                <a:prstClr val="black"/>
              </a:solidFill>
              <a:latin typeface="ＭＳ Ｐゴシック"/>
            </a:endParaRPr>
          </a:p>
          <a:p>
            <a:pPr>
              <a:spcBef>
                <a:spcPts val="300"/>
              </a:spcBef>
            </a:pP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 （１）地域医療構想（ビジョン）の達成に向けた医療機関の施設・設備の</a:t>
            </a:r>
            <a:endParaRPr lang="en-US" altLang="ja-JP" sz="1200" spc="-100" dirty="0" smtClean="0">
              <a:solidFill>
                <a:prstClr val="black"/>
              </a:solidFill>
              <a:latin typeface="HGPｺﾞｼｯｸM" panose="020B0600000000000000" pitchFamily="50" charset="-128"/>
              <a:ea typeface="HGPｺﾞｼｯｸM" panose="020B0600000000000000" pitchFamily="50" charset="-128"/>
            </a:endParaRPr>
          </a:p>
          <a:p>
            <a:r>
              <a:rPr lang="ja-JP" altLang="en-US" sz="1200" spc="-100" dirty="0">
                <a:solidFill>
                  <a:prstClr val="black"/>
                </a:solidFill>
                <a:latin typeface="HGPｺﾞｼｯｸM" panose="020B0600000000000000" pitchFamily="50" charset="-128"/>
                <a:ea typeface="HGPｺﾞｼｯｸM" panose="020B0600000000000000" pitchFamily="50" charset="-128"/>
              </a:rPr>
              <a:t>　</a:t>
            </a: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　　整備を推進するための事業　　　等</a:t>
            </a:r>
            <a:endParaRPr lang="en-US" altLang="ja-JP" sz="1200" u="sng" spc="-100" dirty="0" smtClean="0">
              <a:solidFill>
                <a:prstClr val="black"/>
              </a:solidFill>
              <a:latin typeface="ＭＳ Ｐゴシック"/>
            </a:endParaRPr>
          </a:p>
          <a:p>
            <a:pPr>
              <a:spcBef>
                <a:spcPts val="300"/>
              </a:spcBef>
            </a:pPr>
            <a:r>
              <a:rPr lang="ja-JP" altLang="en-US" sz="1200" u="sng" spc="-100" dirty="0" smtClean="0">
                <a:solidFill>
                  <a:prstClr val="black"/>
                </a:solidFill>
                <a:latin typeface="ＭＳ Ｐゴシック"/>
              </a:rPr>
              <a:t>２　在宅医療・介護サービスの充実のために必要な事業</a:t>
            </a:r>
            <a:endParaRPr lang="en-US" altLang="ja-JP" sz="1200" u="sng" spc="-100" dirty="0">
              <a:solidFill>
                <a:prstClr val="black"/>
              </a:solidFill>
              <a:latin typeface="ＭＳ Ｐゴシック"/>
            </a:endParaRPr>
          </a:p>
          <a:p>
            <a:pPr>
              <a:spcBef>
                <a:spcPts val="300"/>
              </a:spcBef>
            </a:pP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 （１）在宅医療（歯科・薬局を含む）を推進するための事業</a:t>
            </a:r>
            <a:endParaRPr lang="en-US" altLang="ja-JP" sz="1200" spc="-100" dirty="0" smtClean="0">
              <a:solidFill>
                <a:prstClr val="black"/>
              </a:solidFill>
              <a:latin typeface="HGPｺﾞｼｯｸM" panose="020B0600000000000000" pitchFamily="50" charset="-128"/>
              <a:ea typeface="HGPｺﾞｼｯｸM" panose="020B0600000000000000" pitchFamily="50" charset="-128"/>
            </a:endParaRPr>
          </a:p>
          <a:p>
            <a:pPr>
              <a:spcBef>
                <a:spcPts val="300"/>
              </a:spcBef>
            </a:pP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 （２）介護サービスの施設・設備の整備を推進するための事業</a:t>
            </a:r>
            <a:r>
              <a:rPr lang="ja-JP" altLang="en-US" sz="1200" spc="-100" dirty="0">
                <a:solidFill>
                  <a:prstClr val="black"/>
                </a:solidFill>
                <a:latin typeface="HGPｺﾞｼｯｸM" panose="020B0600000000000000" pitchFamily="50" charset="-128"/>
                <a:ea typeface="HGPｺﾞｼｯｸM" panose="020B0600000000000000" pitchFamily="50" charset="-128"/>
              </a:rPr>
              <a:t>　</a:t>
            </a: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　等</a:t>
            </a:r>
            <a:endParaRPr lang="en-US" altLang="ja-JP" sz="1200" u="sng" spc="-100" dirty="0" smtClean="0">
              <a:solidFill>
                <a:prstClr val="black"/>
              </a:solidFill>
              <a:latin typeface="ＭＳ Ｐゴシック"/>
            </a:endParaRPr>
          </a:p>
          <a:p>
            <a:pPr>
              <a:spcBef>
                <a:spcPts val="300"/>
              </a:spcBef>
            </a:pPr>
            <a:r>
              <a:rPr lang="ja-JP" altLang="en-US" sz="1200" u="sng" spc="-100" dirty="0" smtClean="0">
                <a:solidFill>
                  <a:prstClr val="black"/>
                </a:solidFill>
                <a:latin typeface="ＭＳ Ｐゴシック"/>
              </a:rPr>
              <a:t>３　医療従事者等の確保・養成のための事業</a:t>
            </a:r>
            <a:endParaRPr lang="en-US" altLang="ja-JP" sz="1200" u="sng" spc="-100" dirty="0" smtClean="0">
              <a:solidFill>
                <a:prstClr val="black"/>
              </a:solidFill>
              <a:latin typeface="ＭＳ Ｐゴシック"/>
            </a:endParaRPr>
          </a:p>
          <a:p>
            <a:pPr>
              <a:spcBef>
                <a:spcPts val="300"/>
              </a:spcBef>
            </a:pP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 （１）医師確保のための事業</a:t>
            </a:r>
            <a:endParaRPr lang="en-US" altLang="ja-JP" sz="1200" spc="-100" dirty="0" smtClean="0">
              <a:solidFill>
                <a:prstClr val="black"/>
              </a:solidFill>
              <a:latin typeface="HGPｺﾞｼｯｸM" panose="020B0600000000000000" pitchFamily="50" charset="-128"/>
              <a:ea typeface="HGPｺﾞｼｯｸM" panose="020B0600000000000000" pitchFamily="50" charset="-128"/>
            </a:endParaRPr>
          </a:p>
          <a:p>
            <a:pPr>
              <a:spcBef>
                <a:spcPts val="300"/>
              </a:spcBef>
            </a:pP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 （２）看護職員の確保</a:t>
            </a:r>
            <a:r>
              <a:rPr lang="ja-JP" altLang="en-US" sz="1200" spc="-100" dirty="0">
                <a:solidFill>
                  <a:prstClr val="black"/>
                </a:solidFill>
                <a:latin typeface="HGPｺﾞｼｯｸM" panose="020B0600000000000000" pitchFamily="50" charset="-128"/>
                <a:ea typeface="HGPｺﾞｼｯｸM" panose="020B0600000000000000" pitchFamily="50" charset="-128"/>
              </a:rPr>
              <a:t>のための</a:t>
            </a: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事業</a:t>
            </a:r>
            <a:endParaRPr lang="en-US" altLang="ja-JP" sz="1200" spc="-100" dirty="0" smtClean="0">
              <a:solidFill>
                <a:prstClr val="black"/>
              </a:solidFill>
              <a:latin typeface="HGPｺﾞｼｯｸM" panose="020B0600000000000000" pitchFamily="50" charset="-128"/>
              <a:ea typeface="HGPｺﾞｼｯｸM" panose="020B0600000000000000" pitchFamily="50" charset="-128"/>
            </a:endParaRPr>
          </a:p>
          <a:p>
            <a:pPr>
              <a:spcBef>
                <a:spcPts val="300"/>
              </a:spcBef>
            </a:pP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 （３）</a:t>
            </a:r>
            <a:r>
              <a:rPr lang="ja-JP" altLang="en-US" sz="1200" spc="-100" dirty="0">
                <a:solidFill>
                  <a:prstClr val="black"/>
                </a:solidFill>
                <a:latin typeface="HGPｺﾞｼｯｸM" panose="020B0600000000000000" pitchFamily="50" charset="-128"/>
                <a:ea typeface="HGPｺﾞｼｯｸM" panose="020B0600000000000000" pitchFamily="50" charset="-128"/>
              </a:rPr>
              <a:t>介護従事者の確保のための事業</a:t>
            </a:r>
            <a:endParaRPr lang="en-US" altLang="ja-JP" sz="1200" spc="-100" dirty="0" smtClean="0">
              <a:solidFill>
                <a:prstClr val="black"/>
              </a:solidFill>
              <a:latin typeface="HGPｺﾞｼｯｸM" panose="020B0600000000000000" pitchFamily="50" charset="-128"/>
              <a:ea typeface="HGPｺﾞｼｯｸM" panose="020B0600000000000000" pitchFamily="50" charset="-128"/>
            </a:endParaRPr>
          </a:p>
          <a:p>
            <a:pPr>
              <a:spcBef>
                <a:spcPts val="300"/>
              </a:spcBef>
            </a:pP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 （４）</a:t>
            </a:r>
            <a:r>
              <a:rPr lang="ja-JP" altLang="en-US" sz="1200" spc="-100" dirty="0">
                <a:solidFill>
                  <a:prstClr val="black"/>
                </a:solidFill>
                <a:latin typeface="HGPｺﾞｼｯｸM" panose="020B0600000000000000" pitchFamily="50" charset="-128"/>
                <a:ea typeface="HGPｺﾞｼｯｸM" panose="020B0600000000000000" pitchFamily="50" charset="-128"/>
              </a:rPr>
              <a:t>医療・介護従事者の勤務環境改善のための</a:t>
            </a:r>
            <a:r>
              <a:rPr lang="ja-JP" altLang="en-US" sz="1200" spc="-100" dirty="0" smtClean="0">
                <a:solidFill>
                  <a:prstClr val="black"/>
                </a:solidFill>
                <a:latin typeface="HGPｺﾞｼｯｸM" panose="020B0600000000000000" pitchFamily="50" charset="-128"/>
                <a:ea typeface="HGPｺﾞｼｯｸM" panose="020B0600000000000000" pitchFamily="50" charset="-128"/>
              </a:rPr>
              <a:t>事業　　　　等</a:t>
            </a:r>
            <a:endParaRPr lang="en-US" altLang="ja-JP" sz="1100" spc="-100" dirty="0" smtClean="0">
              <a:solidFill>
                <a:prstClr val="black"/>
              </a:solidFill>
              <a:latin typeface="HGPｺﾞｼｯｸM" panose="020B0600000000000000" pitchFamily="50" charset="-128"/>
              <a:ea typeface="HGPｺﾞｼｯｸM" panose="020B0600000000000000" pitchFamily="50" charset="-128"/>
            </a:endParaRPr>
          </a:p>
        </p:txBody>
      </p:sp>
      <p:sp>
        <p:nvSpPr>
          <p:cNvPr id="38" name="角丸四角形 37"/>
          <p:cNvSpPr/>
          <p:nvPr/>
        </p:nvSpPr>
        <p:spPr>
          <a:xfrm>
            <a:off x="2237924" y="4509123"/>
            <a:ext cx="2715077" cy="408067"/>
          </a:xfrm>
          <a:prstGeom prst="roundRect">
            <a:avLst/>
          </a:pr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43146" rIns="0" bIns="43146" anchor="ctr"/>
          <a:lstStyle/>
          <a:p>
            <a:pPr algn="ctr"/>
            <a:r>
              <a:rPr lang="ja-JP" altLang="en-US" sz="1200" b="1" spc="-100" dirty="0">
                <a:solidFill>
                  <a:prstClr val="black"/>
                </a:solidFill>
                <a:latin typeface="HGPｺﾞｼｯｸM" pitchFamily="50" charset="-128"/>
                <a:ea typeface="HGPｺﾞｼｯｸM" pitchFamily="50" charset="-128"/>
              </a:rPr>
              <a:t>②</a:t>
            </a:r>
            <a:r>
              <a:rPr lang="ja-JP" altLang="en-US" sz="1200" b="1" spc="-100" dirty="0" smtClean="0">
                <a:solidFill>
                  <a:prstClr val="black"/>
                </a:solidFill>
                <a:latin typeface="HGPｺﾞｼｯｸM" pitchFamily="50" charset="-128"/>
                <a:ea typeface="HGPｺﾞｼｯｸM" pitchFamily="50" charset="-128"/>
              </a:rPr>
              <a:t>在宅医療の推進・介護サービスの充実</a:t>
            </a:r>
            <a:endParaRPr lang="ja-JP" altLang="en-US" sz="1200" b="1" spc="-100" dirty="0">
              <a:solidFill>
                <a:prstClr val="black"/>
              </a:solidFill>
              <a:latin typeface="HGPｺﾞｼｯｸM" pitchFamily="50" charset="-128"/>
              <a:ea typeface="HGPｺﾞｼｯｸM" pitchFamily="50" charset="-128"/>
            </a:endParaRPr>
          </a:p>
        </p:txBody>
      </p:sp>
      <p:sp>
        <p:nvSpPr>
          <p:cNvPr id="42" name="下矢印 41"/>
          <p:cNvSpPr/>
          <p:nvPr/>
        </p:nvSpPr>
        <p:spPr>
          <a:xfrm>
            <a:off x="2683638" y="4941169"/>
            <a:ext cx="407742" cy="15443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pc="-100" dirty="0">
              <a:solidFill>
                <a:prstClr val="white"/>
              </a:solidFill>
              <a:latin typeface="HGPｺﾞｼｯｸM" pitchFamily="50" charset="-128"/>
              <a:ea typeface="HGPｺﾞｼｯｸM" pitchFamily="50" charset="-128"/>
            </a:endParaRPr>
          </a:p>
        </p:txBody>
      </p:sp>
      <p:sp>
        <p:nvSpPr>
          <p:cNvPr id="43" name="上矢印 42"/>
          <p:cNvSpPr/>
          <p:nvPr/>
        </p:nvSpPr>
        <p:spPr>
          <a:xfrm>
            <a:off x="2359039" y="4917190"/>
            <a:ext cx="389869" cy="156833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pc="-100" dirty="0">
              <a:solidFill>
                <a:prstClr val="white"/>
              </a:solidFill>
              <a:latin typeface="HGPｺﾞｼｯｸM" pitchFamily="50" charset="-128"/>
              <a:ea typeface="HGPｺﾞｼｯｸM" pitchFamily="50" charset="-128"/>
            </a:endParaRPr>
          </a:p>
        </p:txBody>
      </p:sp>
      <p:sp>
        <p:nvSpPr>
          <p:cNvPr id="45" name="テキスト ボックス 44"/>
          <p:cNvSpPr txBox="1"/>
          <p:nvPr/>
        </p:nvSpPr>
        <p:spPr>
          <a:xfrm>
            <a:off x="2924775" y="5517235"/>
            <a:ext cx="671982" cy="276999"/>
          </a:xfrm>
          <a:prstGeom prst="rect">
            <a:avLst/>
          </a:prstGeom>
          <a:noFill/>
        </p:spPr>
        <p:txBody>
          <a:bodyPr wrap="square" rtlCol="0">
            <a:spAutoFit/>
          </a:bodyPr>
          <a:lstStyle/>
          <a:p>
            <a:r>
              <a:rPr lang="ja-JP" altLang="en-US" sz="1200" spc="-100" dirty="0" smtClean="0">
                <a:solidFill>
                  <a:prstClr val="black"/>
                </a:solidFill>
                <a:latin typeface="HGPｺﾞｼｯｸM" pitchFamily="50" charset="-128"/>
                <a:ea typeface="HGPｺﾞｼｯｸM" pitchFamily="50" charset="-128"/>
              </a:rPr>
              <a:t>交付</a:t>
            </a:r>
            <a:endParaRPr lang="ja-JP" altLang="en-US" sz="1200" spc="-100" dirty="0">
              <a:solidFill>
                <a:prstClr val="black"/>
              </a:solidFill>
              <a:latin typeface="HGPｺﾞｼｯｸM" pitchFamily="50" charset="-128"/>
              <a:ea typeface="HGPｺﾞｼｯｸM" pitchFamily="50" charset="-128"/>
            </a:endParaRPr>
          </a:p>
        </p:txBody>
      </p:sp>
      <p:sp>
        <p:nvSpPr>
          <p:cNvPr id="46" name="角丸四角形 45"/>
          <p:cNvSpPr/>
          <p:nvPr/>
        </p:nvSpPr>
        <p:spPr>
          <a:xfrm>
            <a:off x="3443628" y="5769866"/>
            <a:ext cx="1681713" cy="395439"/>
          </a:xfrm>
          <a:prstGeom prst="roundRect">
            <a:avLst/>
          </a:pr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43146" rIns="0" bIns="43146" anchor="ctr"/>
          <a:lstStyle/>
          <a:p>
            <a:pPr algn="ctr"/>
            <a:r>
              <a:rPr lang="ja-JP" altLang="en-US" sz="1200" b="1" spc="-100" dirty="0">
                <a:solidFill>
                  <a:prstClr val="black"/>
                </a:solidFill>
                <a:latin typeface="HGPｺﾞｼｯｸM" pitchFamily="50" charset="-128"/>
                <a:ea typeface="HGPｺﾞｼｯｸM" pitchFamily="50" charset="-128"/>
              </a:rPr>
              <a:t>②</a:t>
            </a:r>
            <a:r>
              <a:rPr lang="ja-JP" altLang="en-US" sz="1200" b="1" spc="-100" dirty="0" smtClean="0">
                <a:solidFill>
                  <a:prstClr val="black"/>
                </a:solidFill>
                <a:latin typeface="HGPｺﾞｼｯｸM" pitchFamily="50" charset="-128"/>
                <a:ea typeface="HGPｺﾞｼｯｸM" pitchFamily="50" charset="-128"/>
              </a:rPr>
              <a:t>在宅医療の推進</a:t>
            </a:r>
            <a:endParaRPr lang="en-US" altLang="ja-JP" sz="1200" b="1" spc="-100" dirty="0" smtClean="0">
              <a:solidFill>
                <a:prstClr val="black"/>
              </a:solidFill>
              <a:latin typeface="HGPｺﾞｼｯｸM" pitchFamily="50" charset="-128"/>
              <a:ea typeface="HGPｺﾞｼｯｸM" pitchFamily="50" charset="-128"/>
            </a:endParaRPr>
          </a:p>
          <a:p>
            <a:pPr algn="ctr"/>
            <a:r>
              <a:rPr lang="ja-JP" altLang="en-US" sz="1200" b="1" spc="-100" dirty="0" smtClean="0">
                <a:solidFill>
                  <a:prstClr val="black"/>
                </a:solidFill>
                <a:latin typeface="HGPｺﾞｼｯｸM" pitchFamily="50" charset="-128"/>
                <a:ea typeface="HGPｺﾞｼｯｸM" pitchFamily="50" charset="-128"/>
              </a:rPr>
              <a:t>・介護サービスの充実</a:t>
            </a:r>
            <a:endParaRPr lang="ja-JP" altLang="en-US" sz="1200" b="1" spc="-100" dirty="0">
              <a:solidFill>
                <a:prstClr val="black"/>
              </a:solidFill>
              <a:latin typeface="HGPｺﾞｼｯｸM" pitchFamily="50" charset="-128"/>
              <a:ea typeface="HGPｺﾞｼｯｸM" pitchFamily="50" charset="-128"/>
            </a:endParaRPr>
          </a:p>
        </p:txBody>
      </p:sp>
      <p:sp>
        <p:nvSpPr>
          <p:cNvPr id="47" name="テキスト ボックス 46"/>
          <p:cNvSpPr txBox="1"/>
          <p:nvPr/>
        </p:nvSpPr>
        <p:spPr>
          <a:xfrm>
            <a:off x="2759617" y="4973106"/>
            <a:ext cx="1592786" cy="400110"/>
          </a:xfrm>
          <a:prstGeom prst="rect">
            <a:avLst/>
          </a:prstGeom>
          <a:noFill/>
        </p:spPr>
        <p:txBody>
          <a:bodyPr wrap="square" rtlCol="0">
            <a:spAutoFit/>
          </a:bodyPr>
          <a:lstStyle/>
          <a:p>
            <a:pPr algn="ctr">
              <a:lnSpc>
                <a:spcPts val="1200"/>
              </a:lnSpc>
            </a:pPr>
            <a:r>
              <a:rPr lang="ja-JP" altLang="en-US" sz="1100" b="1" spc="-100" dirty="0" smtClean="0">
                <a:solidFill>
                  <a:prstClr val="black"/>
                </a:solidFill>
                <a:latin typeface="HGPｺﾞｼｯｸM" pitchFamily="50" charset="-128"/>
                <a:ea typeface="HGPｺﾞｼｯｸM" pitchFamily="50" charset="-128"/>
              </a:rPr>
              <a:t>市町村</a:t>
            </a:r>
            <a:endParaRPr lang="en-US" altLang="ja-JP" sz="1100" b="1" spc="-100" dirty="0" smtClean="0">
              <a:solidFill>
                <a:prstClr val="black"/>
              </a:solidFill>
              <a:latin typeface="HGPｺﾞｼｯｸM" pitchFamily="50" charset="-128"/>
              <a:ea typeface="HGPｺﾞｼｯｸM" pitchFamily="50" charset="-128"/>
            </a:endParaRPr>
          </a:p>
          <a:p>
            <a:pPr algn="ctr">
              <a:lnSpc>
                <a:spcPts val="1200"/>
              </a:lnSpc>
            </a:pPr>
            <a:r>
              <a:rPr lang="ja-JP" altLang="en-US" sz="1100" b="1" spc="-100" dirty="0" smtClean="0">
                <a:solidFill>
                  <a:prstClr val="black"/>
                </a:solidFill>
                <a:latin typeface="HGPｺﾞｼｯｸM" pitchFamily="50" charset="-128"/>
                <a:ea typeface="HGPｺﾞｼｯｸM" pitchFamily="50" charset="-128"/>
              </a:rPr>
              <a:t>計画</a:t>
            </a:r>
            <a:r>
              <a:rPr lang="ja-JP" altLang="en-US" sz="1100" spc="-100" dirty="0" smtClean="0">
                <a:solidFill>
                  <a:prstClr val="black"/>
                </a:solidFill>
                <a:latin typeface="HGPｺﾞｼｯｸM" pitchFamily="50" charset="-128"/>
                <a:ea typeface="HGPｺﾞｼｯｸM" pitchFamily="50" charset="-128"/>
              </a:rPr>
              <a:t>提出</a:t>
            </a:r>
          </a:p>
        </p:txBody>
      </p:sp>
      <p:sp>
        <p:nvSpPr>
          <p:cNvPr id="48" name="テキスト ボックス 47"/>
          <p:cNvSpPr txBox="1"/>
          <p:nvPr/>
        </p:nvSpPr>
        <p:spPr>
          <a:xfrm>
            <a:off x="1598629" y="5552206"/>
            <a:ext cx="1248718" cy="276999"/>
          </a:xfrm>
          <a:prstGeom prst="rect">
            <a:avLst/>
          </a:prstGeom>
          <a:noFill/>
        </p:spPr>
        <p:txBody>
          <a:bodyPr wrap="square" rtlCol="0">
            <a:spAutoFit/>
          </a:bodyPr>
          <a:lstStyle/>
          <a:p>
            <a:pPr algn="ctr"/>
            <a:r>
              <a:rPr lang="ja-JP" altLang="en-US" sz="1200" spc="-100" dirty="0">
                <a:solidFill>
                  <a:prstClr val="black"/>
                </a:solidFill>
                <a:latin typeface="HGPｺﾞｼｯｸM" pitchFamily="50" charset="-128"/>
                <a:ea typeface="HGPｺﾞｼｯｸM" pitchFamily="50" charset="-128"/>
              </a:rPr>
              <a:t>申請</a:t>
            </a:r>
            <a:endParaRPr lang="ja-JP" altLang="en-US" sz="1200" spc="-100" dirty="0" smtClean="0">
              <a:solidFill>
                <a:prstClr val="black"/>
              </a:solidFill>
              <a:latin typeface="HGPｺﾞｼｯｸM" pitchFamily="50" charset="-128"/>
              <a:ea typeface="HGPｺﾞｼｯｸM" pitchFamily="50" charset="-128"/>
            </a:endParaRPr>
          </a:p>
        </p:txBody>
      </p:sp>
      <p:sp>
        <p:nvSpPr>
          <p:cNvPr id="49" name="角丸四角形 48"/>
          <p:cNvSpPr/>
          <p:nvPr/>
        </p:nvSpPr>
        <p:spPr>
          <a:xfrm>
            <a:off x="5199383" y="3961132"/>
            <a:ext cx="3900433" cy="26899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300"/>
              </a:lnSpc>
            </a:pPr>
            <a:r>
              <a:rPr lang="ja-JP" altLang="en-US" sz="1300" b="1" dirty="0" smtClean="0">
                <a:solidFill>
                  <a:schemeClr val="tx1"/>
                </a:solidFill>
              </a:rPr>
              <a:t>新たな財政支援制度の対象事業（案）</a:t>
            </a:r>
            <a:endParaRPr lang="ja-JP" altLang="en-US" sz="1300" b="1" dirty="0">
              <a:solidFill>
                <a:schemeClr val="tx1"/>
              </a:solidFill>
            </a:endParaRPr>
          </a:p>
        </p:txBody>
      </p:sp>
      <p:sp>
        <p:nvSpPr>
          <p:cNvPr id="50" name="正方形/長方形 49"/>
          <p:cNvSpPr/>
          <p:nvPr/>
        </p:nvSpPr>
        <p:spPr>
          <a:xfrm>
            <a:off x="5228006" y="2525860"/>
            <a:ext cx="4639541" cy="1368000"/>
          </a:xfrm>
          <a:prstGeom prst="rect">
            <a:avLst/>
          </a:prstGeom>
          <a:noFill/>
          <a:ln w="15875"/>
        </p:spPr>
        <p:style>
          <a:lnRef idx="2">
            <a:schemeClr val="accent1">
              <a:shade val="50000"/>
            </a:schemeClr>
          </a:lnRef>
          <a:fillRef idx="1">
            <a:schemeClr val="accent1"/>
          </a:fillRef>
          <a:effectRef idx="0">
            <a:schemeClr val="accent1"/>
          </a:effectRef>
          <a:fontRef idx="minor">
            <a:schemeClr val="lt1"/>
          </a:fontRef>
        </p:style>
        <p:txBody>
          <a:bodyPr lIns="72000" rIns="36000" rtlCol="0" anchor="t" anchorCtr="0"/>
          <a:lstStyle/>
          <a:p>
            <a:pPr>
              <a:spcBef>
                <a:spcPts val="300"/>
              </a:spcBef>
            </a:pPr>
            <a:endParaRPr lang="en-US" altLang="ja-JP" sz="1200" spc="-100" dirty="0" smtClean="0">
              <a:solidFill>
                <a:prstClr val="black"/>
              </a:solidFill>
              <a:latin typeface="HGPｺﾞｼｯｸM" panose="020B0600000000000000" pitchFamily="50" charset="-128"/>
              <a:ea typeface="HGPｺﾞｼｯｸM" panose="020B0600000000000000" pitchFamily="50" charset="-128"/>
            </a:endParaRPr>
          </a:p>
          <a:p>
            <a:pPr>
              <a:lnSpc>
                <a:spcPts val="1500"/>
              </a:lnSpc>
              <a:spcBef>
                <a:spcPts val="300"/>
              </a:spcBef>
            </a:pPr>
            <a:r>
              <a:rPr lang="ja-JP" altLang="en-US" sz="1200" spc="-100" dirty="0" smtClean="0">
                <a:solidFill>
                  <a:schemeClr val="tx1"/>
                </a:solidFill>
                <a:latin typeface="HGPｺﾞｼｯｸM" panose="020B0600000000000000" pitchFamily="50" charset="-128"/>
                <a:ea typeface="HGPｺﾞｼｯｸM" panose="020B0600000000000000" pitchFamily="50" charset="-128"/>
              </a:rPr>
              <a:t>①</a:t>
            </a:r>
            <a:r>
              <a:rPr lang="ja-JP" altLang="en-US" sz="1200" spc="-100" dirty="0">
                <a:solidFill>
                  <a:schemeClr val="tx1"/>
                </a:solidFill>
                <a:latin typeface="HGPｺﾞｼｯｸM" panose="020B0600000000000000" pitchFamily="50" charset="-128"/>
                <a:ea typeface="HGPｺﾞｼｯｸM" panose="020B0600000000000000" pitchFamily="50" charset="-128"/>
              </a:rPr>
              <a:t>国</a:t>
            </a:r>
            <a:r>
              <a:rPr lang="ja-JP" altLang="en-US" sz="1200" spc="-100" dirty="0" smtClean="0">
                <a:solidFill>
                  <a:schemeClr val="tx1"/>
                </a:solidFill>
                <a:latin typeface="HGPｺﾞｼｯｸM" panose="020B0600000000000000" pitchFamily="50" charset="-128"/>
                <a:ea typeface="HGPｺﾞｼｯｸM" panose="020B0600000000000000" pitchFamily="50" charset="-128"/>
              </a:rPr>
              <a:t>は、法律</a:t>
            </a:r>
            <a:r>
              <a:rPr lang="ja-JP" altLang="en-US" sz="1200" spc="-100" dirty="0">
                <a:solidFill>
                  <a:schemeClr val="tx1"/>
                </a:solidFill>
                <a:latin typeface="HGPｺﾞｼｯｸM" panose="020B0600000000000000" pitchFamily="50" charset="-128"/>
                <a:ea typeface="HGPｺﾞｼｯｸM" panose="020B0600000000000000" pitchFamily="50" charset="-128"/>
              </a:rPr>
              <a:t>に基づく</a:t>
            </a:r>
            <a:r>
              <a:rPr lang="ja-JP" altLang="en-US" sz="1200" spc="-100" dirty="0" smtClean="0">
                <a:solidFill>
                  <a:schemeClr val="tx1"/>
                </a:solidFill>
                <a:latin typeface="HGPｺﾞｼｯｸM" panose="020B0600000000000000" pitchFamily="50" charset="-128"/>
                <a:ea typeface="HGPｺﾞｼｯｸM" panose="020B0600000000000000" pitchFamily="50" charset="-128"/>
              </a:rPr>
              <a:t>基本的な方針</a:t>
            </a:r>
            <a:r>
              <a:rPr lang="ja-JP" altLang="en-US" sz="1200" spc="-100" dirty="0">
                <a:solidFill>
                  <a:schemeClr val="tx1"/>
                </a:solidFill>
                <a:latin typeface="HGPｺﾞｼｯｸM" panose="020B0600000000000000" pitchFamily="50" charset="-128"/>
                <a:ea typeface="HGPｺﾞｼｯｸM" panose="020B0600000000000000" pitchFamily="50" charset="-128"/>
              </a:rPr>
              <a:t>を策定し、対象事業を</a:t>
            </a:r>
            <a:r>
              <a:rPr lang="ja-JP" altLang="en-US" sz="1200" spc="-100" dirty="0" smtClean="0">
                <a:solidFill>
                  <a:schemeClr val="tx1"/>
                </a:solidFill>
                <a:latin typeface="HGPｺﾞｼｯｸM" panose="020B0600000000000000" pitchFamily="50" charset="-128"/>
                <a:ea typeface="HGPｺﾞｼｯｸM" panose="020B0600000000000000" pitchFamily="50" charset="-128"/>
              </a:rPr>
              <a:t>明確化。</a:t>
            </a:r>
            <a:endParaRPr lang="en-US" altLang="ja-JP" sz="1200" spc="-100" dirty="0" smtClean="0">
              <a:solidFill>
                <a:schemeClr val="tx1"/>
              </a:solidFill>
              <a:latin typeface="HGPｺﾞｼｯｸM" panose="020B0600000000000000" pitchFamily="50" charset="-128"/>
              <a:ea typeface="HGPｺﾞｼｯｸM" panose="020B0600000000000000" pitchFamily="50" charset="-128"/>
            </a:endParaRPr>
          </a:p>
          <a:p>
            <a:pPr>
              <a:lnSpc>
                <a:spcPts val="1500"/>
              </a:lnSpc>
            </a:pPr>
            <a:r>
              <a:rPr lang="ja-JP" altLang="en-US" sz="1200" spc="-100" dirty="0" smtClean="0">
                <a:solidFill>
                  <a:schemeClr val="tx1"/>
                </a:solidFill>
                <a:latin typeface="HGPｺﾞｼｯｸM" panose="020B0600000000000000" pitchFamily="50" charset="-128"/>
                <a:ea typeface="HGPｺﾞｼｯｸM" panose="020B0600000000000000" pitchFamily="50" charset="-128"/>
              </a:rPr>
              <a:t>②都道府県は、計画</a:t>
            </a:r>
            <a:r>
              <a:rPr lang="ja-JP" altLang="en-US" sz="1200" spc="-100" dirty="0">
                <a:solidFill>
                  <a:schemeClr val="tx1"/>
                </a:solidFill>
                <a:latin typeface="HGPｺﾞｼｯｸM" panose="020B0600000000000000" pitchFamily="50" charset="-128"/>
                <a:ea typeface="HGPｺﾞｼｯｸM" panose="020B0600000000000000" pitchFamily="50" charset="-128"/>
              </a:rPr>
              <a:t>を厚生労働省に</a:t>
            </a:r>
            <a:r>
              <a:rPr lang="ja-JP" altLang="en-US" sz="1200" spc="-100" dirty="0" smtClean="0">
                <a:solidFill>
                  <a:schemeClr val="tx1"/>
                </a:solidFill>
                <a:latin typeface="HGPｺﾞｼｯｸM" panose="020B0600000000000000" pitchFamily="50" charset="-128"/>
                <a:ea typeface="HGPｺﾞｼｯｸM" panose="020B0600000000000000" pitchFamily="50" charset="-128"/>
              </a:rPr>
              <a:t>提出</a:t>
            </a:r>
            <a:r>
              <a:rPr lang="ja-JP" altLang="en-US" sz="1200" spc="-100" dirty="0">
                <a:solidFill>
                  <a:schemeClr val="tx1"/>
                </a:solidFill>
                <a:latin typeface="HGPｺﾞｼｯｸM" panose="020B0600000000000000" pitchFamily="50" charset="-128"/>
                <a:ea typeface="HGPｺﾞｼｯｸM" panose="020B0600000000000000" pitchFamily="50" charset="-128"/>
              </a:rPr>
              <a:t>。</a:t>
            </a:r>
            <a:endParaRPr lang="en-US" altLang="ja-JP" sz="1200" spc="-100" dirty="0" smtClean="0">
              <a:solidFill>
                <a:schemeClr val="tx1"/>
              </a:solidFill>
              <a:latin typeface="HGPｺﾞｼｯｸM" panose="020B0600000000000000" pitchFamily="50" charset="-128"/>
              <a:ea typeface="HGPｺﾞｼｯｸM" panose="020B0600000000000000" pitchFamily="50" charset="-128"/>
            </a:endParaRPr>
          </a:p>
          <a:p>
            <a:pPr>
              <a:lnSpc>
                <a:spcPts val="1300"/>
              </a:lnSpc>
            </a:pPr>
            <a:r>
              <a:rPr lang="ja-JP" altLang="en-US" sz="1200" spc="-100" dirty="0" smtClean="0">
                <a:solidFill>
                  <a:schemeClr val="tx1"/>
                </a:solidFill>
                <a:latin typeface="HGPｺﾞｼｯｸM" panose="020B0600000000000000" pitchFamily="50" charset="-128"/>
                <a:ea typeface="HGPｺﾞｼｯｸM" panose="020B0600000000000000" pitchFamily="50" charset="-128"/>
              </a:rPr>
              <a:t>③国・都道府県・市町村が基本的な方針</a:t>
            </a:r>
            <a:r>
              <a:rPr lang="ja-JP" altLang="en-US" sz="1200" spc="-100" dirty="0">
                <a:solidFill>
                  <a:schemeClr val="tx1"/>
                </a:solidFill>
                <a:latin typeface="HGPｺﾞｼｯｸM" panose="020B0600000000000000" pitchFamily="50" charset="-128"/>
                <a:ea typeface="HGPｺﾞｼｯｸM" panose="020B0600000000000000" pitchFamily="50" charset="-128"/>
              </a:rPr>
              <a:t>・計画策定に</a:t>
            </a:r>
            <a:r>
              <a:rPr lang="ja-JP" altLang="en-US" sz="1200" spc="-100" dirty="0" smtClean="0">
                <a:solidFill>
                  <a:schemeClr val="tx1"/>
                </a:solidFill>
                <a:latin typeface="HGPｺﾞｼｯｸM" panose="020B0600000000000000" pitchFamily="50" charset="-128"/>
                <a:ea typeface="HGPｺﾞｼｯｸM" panose="020B0600000000000000" pitchFamily="50" charset="-128"/>
              </a:rPr>
              <a:t>当たって公正性</a:t>
            </a:r>
            <a:r>
              <a:rPr lang="ja-JP" altLang="en-US" sz="1200" spc="-100" dirty="0">
                <a:solidFill>
                  <a:schemeClr val="tx1"/>
                </a:solidFill>
                <a:latin typeface="HGPｺﾞｼｯｸM" panose="020B0600000000000000" pitchFamily="50" charset="-128"/>
                <a:ea typeface="HGPｺﾞｼｯｸM" panose="020B0600000000000000" pitchFamily="50" charset="-128"/>
              </a:rPr>
              <a:t>及び</a:t>
            </a:r>
            <a:r>
              <a:rPr lang="ja-JP" altLang="en-US" sz="1200" spc="-100" dirty="0" smtClean="0">
                <a:solidFill>
                  <a:schemeClr val="tx1"/>
                </a:solidFill>
                <a:latin typeface="HGPｺﾞｼｯｸM" panose="020B0600000000000000" pitchFamily="50" charset="-128"/>
                <a:ea typeface="HGPｺﾞｼｯｸM" panose="020B0600000000000000" pitchFamily="50" charset="-128"/>
              </a:rPr>
              <a:t>透明</a:t>
            </a:r>
            <a:endParaRPr lang="en-US" altLang="ja-JP" sz="1200" spc="-100" dirty="0" smtClean="0">
              <a:solidFill>
                <a:schemeClr val="tx1"/>
              </a:solidFill>
              <a:latin typeface="HGPｺﾞｼｯｸM" panose="020B0600000000000000" pitchFamily="50" charset="-128"/>
              <a:ea typeface="HGPｺﾞｼｯｸM" panose="020B0600000000000000" pitchFamily="50" charset="-128"/>
            </a:endParaRPr>
          </a:p>
          <a:p>
            <a:pPr>
              <a:lnSpc>
                <a:spcPts val="1300"/>
              </a:lnSpc>
            </a:pPr>
            <a:r>
              <a:rPr lang="ja-JP" altLang="en-US" sz="1200" spc="-100" dirty="0">
                <a:solidFill>
                  <a:schemeClr val="tx1"/>
                </a:solidFill>
                <a:latin typeface="HGPｺﾞｼｯｸM" panose="020B0600000000000000" pitchFamily="50" charset="-128"/>
                <a:ea typeface="HGPｺﾞｼｯｸM" panose="020B0600000000000000" pitchFamily="50" charset="-128"/>
              </a:rPr>
              <a:t>　</a:t>
            </a:r>
            <a:r>
              <a:rPr lang="ja-JP" altLang="en-US" sz="1200" spc="-100" dirty="0" smtClean="0">
                <a:solidFill>
                  <a:schemeClr val="tx1"/>
                </a:solidFill>
                <a:latin typeface="HGPｺﾞｼｯｸM" panose="020B0600000000000000" pitchFamily="50" charset="-128"/>
                <a:ea typeface="HGPｺﾞｼｯｸM" panose="020B0600000000000000" pitchFamily="50" charset="-128"/>
              </a:rPr>
              <a:t>性を確保</a:t>
            </a:r>
            <a:r>
              <a:rPr lang="ja-JP" altLang="en-US" sz="1200" spc="-100" dirty="0">
                <a:solidFill>
                  <a:schemeClr val="tx1"/>
                </a:solidFill>
                <a:latin typeface="HGPｺﾞｼｯｸM" panose="020B0600000000000000" pitchFamily="50" charset="-128"/>
                <a:ea typeface="HGPｺﾞｼｯｸM" panose="020B0600000000000000" pitchFamily="50" charset="-128"/>
              </a:rPr>
              <a:t>する</a:t>
            </a:r>
            <a:r>
              <a:rPr lang="ja-JP" altLang="en-US" sz="1200" spc="-100" dirty="0" smtClean="0">
                <a:solidFill>
                  <a:schemeClr val="tx1"/>
                </a:solidFill>
                <a:latin typeface="HGPｺﾞｼｯｸM" panose="020B0600000000000000" pitchFamily="50" charset="-128"/>
                <a:ea typeface="HGPｺﾞｼｯｸM" panose="020B0600000000000000" pitchFamily="50" charset="-128"/>
              </a:rPr>
              <a:t>ため、関係者による協議の</a:t>
            </a:r>
            <a:r>
              <a:rPr lang="ja-JP" altLang="en-US" sz="1200" spc="-100" dirty="0">
                <a:solidFill>
                  <a:schemeClr val="tx1"/>
                </a:solidFill>
                <a:latin typeface="HGPｺﾞｼｯｸM" panose="020B0600000000000000" pitchFamily="50" charset="-128"/>
                <a:ea typeface="HGPｺﾞｼｯｸM" panose="020B0600000000000000" pitchFamily="50" charset="-128"/>
              </a:rPr>
              <a:t>仕組みを</a:t>
            </a:r>
            <a:r>
              <a:rPr lang="ja-JP" altLang="en-US" sz="1200" spc="-100" dirty="0" smtClean="0">
                <a:solidFill>
                  <a:schemeClr val="tx1"/>
                </a:solidFill>
                <a:latin typeface="HGPｺﾞｼｯｸM" panose="020B0600000000000000" pitchFamily="50" charset="-128"/>
                <a:ea typeface="HGPｺﾞｼｯｸM" panose="020B0600000000000000" pitchFamily="50" charset="-128"/>
              </a:rPr>
              <a:t>設ける。</a:t>
            </a:r>
            <a:endParaRPr lang="en-US" altLang="ja-JP" sz="1200" spc="-100" dirty="0" smtClean="0">
              <a:solidFill>
                <a:schemeClr val="tx1"/>
              </a:solidFill>
              <a:latin typeface="HGPｺﾞｼｯｸM" panose="020B0600000000000000" pitchFamily="50" charset="-128"/>
              <a:ea typeface="HGPｺﾞｼｯｸM" panose="020B0600000000000000" pitchFamily="50" charset="-128"/>
            </a:endParaRPr>
          </a:p>
          <a:p>
            <a:pPr marL="87313" indent="-87313">
              <a:lnSpc>
                <a:spcPts val="1200"/>
              </a:lnSpc>
            </a:pPr>
            <a:r>
              <a:rPr lang="en-US" altLang="ja-JP" sz="1100" spc="-100" dirty="0">
                <a:solidFill>
                  <a:schemeClr val="tx1"/>
                </a:solidFill>
                <a:latin typeface="HGPｺﾞｼｯｸM" panose="020B0600000000000000" pitchFamily="50" charset="-128"/>
                <a:ea typeface="HGPｺﾞｼｯｸM" panose="020B0600000000000000" pitchFamily="50" charset="-128"/>
              </a:rPr>
              <a:t>※</a:t>
            </a:r>
            <a:r>
              <a:rPr lang="ja-JP" altLang="ja-JP" sz="1100" spc="-100" dirty="0">
                <a:solidFill>
                  <a:schemeClr val="tx1"/>
                </a:solidFill>
                <a:latin typeface="HGPｺﾞｼｯｸM" panose="020B0600000000000000" pitchFamily="50" charset="-128"/>
                <a:ea typeface="HGPｺﾞｼｯｸM" panose="020B0600000000000000" pitchFamily="50" charset="-128"/>
              </a:rPr>
              <a:t>国が策定する</a:t>
            </a:r>
            <a:r>
              <a:rPr lang="ja-JP" altLang="ja-JP" sz="1100" spc="-100" dirty="0" smtClean="0">
                <a:solidFill>
                  <a:schemeClr val="tx1"/>
                </a:solidFill>
                <a:latin typeface="HGPｺﾞｼｯｸM" panose="020B0600000000000000" pitchFamily="50" charset="-128"/>
                <a:ea typeface="HGPｺﾞｼｯｸM" panose="020B0600000000000000" pitchFamily="50" charset="-128"/>
              </a:rPr>
              <a:t>基本</a:t>
            </a:r>
            <a:r>
              <a:rPr lang="ja-JP" altLang="en-US" sz="1100" spc="-100" dirty="0" smtClean="0">
                <a:solidFill>
                  <a:schemeClr val="tx1"/>
                </a:solidFill>
                <a:latin typeface="HGPｺﾞｼｯｸM" panose="020B0600000000000000" pitchFamily="50" charset="-128"/>
                <a:ea typeface="HGPｺﾞｼｯｸM" panose="020B0600000000000000" pitchFamily="50" charset="-128"/>
              </a:rPr>
              <a:t>的な</a:t>
            </a:r>
            <a:r>
              <a:rPr lang="ja-JP" altLang="ja-JP" sz="1100" spc="-100" dirty="0" smtClean="0">
                <a:solidFill>
                  <a:schemeClr val="tx1"/>
                </a:solidFill>
                <a:latin typeface="HGPｺﾞｼｯｸM" panose="020B0600000000000000" pitchFamily="50" charset="-128"/>
                <a:ea typeface="HGPｺﾞｼｯｸM" panose="020B0600000000000000" pitchFamily="50" charset="-128"/>
              </a:rPr>
              <a:t>方針</a:t>
            </a:r>
            <a:r>
              <a:rPr lang="ja-JP" altLang="ja-JP" sz="1100" spc="-100" dirty="0">
                <a:solidFill>
                  <a:schemeClr val="tx1"/>
                </a:solidFill>
                <a:latin typeface="HGPｺﾞｼｯｸM" panose="020B0600000000000000" pitchFamily="50" charset="-128"/>
                <a:ea typeface="HGPｺﾞｼｯｸM" panose="020B0600000000000000" pitchFamily="50" charset="-128"/>
              </a:rPr>
              <a:t>や交付要綱の中で、都道府県に対して官民に公平に</a:t>
            </a:r>
            <a:r>
              <a:rPr lang="ja-JP" altLang="ja-JP" sz="1100" spc="-100" dirty="0" smtClean="0">
                <a:solidFill>
                  <a:schemeClr val="tx1"/>
                </a:solidFill>
                <a:latin typeface="HGPｺﾞｼｯｸM" panose="020B0600000000000000" pitchFamily="50" charset="-128"/>
                <a:ea typeface="HGPｺﾞｼｯｸM" panose="020B0600000000000000" pitchFamily="50" charset="-128"/>
              </a:rPr>
              <a:t>配</a:t>
            </a:r>
            <a:r>
              <a:rPr lang="en-US" altLang="ja-JP" sz="1100" spc="-100" dirty="0" smtClean="0">
                <a:solidFill>
                  <a:schemeClr val="tx1"/>
                </a:solidFill>
                <a:latin typeface="HGPｺﾞｼｯｸM" panose="020B0600000000000000" pitchFamily="50" charset="-128"/>
                <a:ea typeface="HGPｺﾞｼｯｸM" panose="020B0600000000000000" pitchFamily="50" charset="-128"/>
              </a:rPr>
              <a:t> </a:t>
            </a:r>
          </a:p>
          <a:p>
            <a:pPr marL="87313" indent="-87313">
              <a:lnSpc>
                <a:spcPts val="1200"/>
              </a:lnSpc>
            </a:pPr>
            <a:r>
              <a:rPr lang="en-US" altLang="ja-JP" sz="1100" spc="-100" dirty="0">
                <a:solidFill>
                  <a:schemeClr val="tx1"/>
                </a:solidFill>
                <a:latin typeface="HGPｺﾞｼｯｸM" panose="020B0600000000000000" pitchFamily="50" charset="-128"/>
                <a:ea typeface="HGPｺﾞｼｯｸM" panose="020B0600000000000000" pitchFamily="50" charset="-128"/>
              </a:rPr>
              <a:t> </a:t>
            </a:r>
            <a:r>
              <a:rPr lang="en-US" altLang="ja-JP" sz="1100" spc="-100" dirty="0" smtClean="0">
                <a:solidFill>
                  <a:schemeClr val="tx1"/>
                </a:solidFill>
                <a:latin typeface="HGPｺﾞｼｯｸM" panose="020B0600000000000000" pitchFamily="50" charset="-128"/>
                <a:ea typeface="HGPｺﾞｼｯｸM" panose="020B0600000000000000" pitchFamily="50" charset="-128"/>
              </a:rPr>
              <a:t>   </a:t>
            </a:r>
            <a:r>
              <a:rPr lang="ja-JP" altLang="ja-JP" sz="1100" spc="-100" dirty="0" smtClean="0">
                <a:solidFill>
                  <a:schemeClr val="tx1"/>
                </a:solidFill>
                <a:latin typeface="HGPｺﾞｼｯｸM" panose="020B0600000000000000" pitchFamily="50" charset="-128"/>
                <a:ea typeface="HGPｺﾞｼｯｸM" panose="020B0600000000000000" pitchFamily="50" charset="-128"/>
              </a:rPr>
              <a:t>分すること</a:t>
            </a:r>
            <a:r>
              <a:rPr lang="ja-JP" altLang="ja-JP" sz="1100" spc="-100" dirty="0">
                <a:solidFill>
                  <a:schemeClr val="tx1"/>
                </a:solidFill>
                <a:latin typeface="HGPｺﾞｼｯｸM" panose="020B0600000000000000" pitchFamily="50" charset="-128"/>
                <a:ea typeface="HGPｺﾞｼｯｸM" panose="020B0600000000000000" pitchFamily="50" charset="-128"/>
              </a:rPr>
              <a:t>を求める旨を記載するなど</a:t>
            </a:r>
            <a:r>
              <a:rPr lang="ja-JP" altLang="en-US" sz="1100" spc="-100" dirty="0">
                <a:solidFill>
                  <a:schemeClr val="tx1"/>
                </a:solidFill>
                <a:latin typeface="HGPｺﾞｼｯｸM" panose="020B0600000000000000" pitchFamily="50" charset="-128"/>
                <a:ea typeface="HGPｺﾞｼｯｸM" panose="020B0600000000000000" pitchFamily="50" charset="-128"/>
              </a:rPr>
              <a:t>の</a:t>
            </a:r>
            <a:r>
              <a:rPr lang="ja-JP" altLang="ja-JP" sz="1100" spc="-100" dirty="0">
                <a:solidFill>
                  <a:schemeClr val="tx1"/>
                </a:solidFill>
                <a:latin typeface="HGPｺﾞｼｯｸM" panose="020B0600000000000000" pitchFamily="50" charset="-128"/>
                <a:ea typeface="HGPｺﾞｼｯｸM" panose="020B0600000000000000" pitchFamily="50" charset="-128"/>
              </a:rPr>
              <a:t>対応を行う予定</a:t>
            </a:r>
            <a:r>
              <a:rPr lang="ja-JP" altLang="ja-JP" sz="1100" spc="-100" dirty="0" smtClean="0">
                <a:solidFill>
                  <a:schemeClr val="tx1"/>
                </a:solidFill>
                <a:latin typeface="HGPｺﾞｼｯｸM" panose="020B0600000000000000" pitchFamily="50" charset="-128"/>
                <a:ea typeface="HGPｺﾞｼｯｸM" panose="020B0600000000000000" pitchFamily="50" charset="-128"/>
              </a:rPr>
              <a:t>。</a:t>
            </a:r>
            <a:r>
              <a:rPr lang="ja-JP" altLang="en-US" sz="1100" spc="-100" dirty="0" smtClean="0">
                <a:solidFill>
                  <a:schemeClr val="tx1"/>
                </a:solidFill>
                <a:latin typeface="HGPｺﾞｼｯｸM" panose="020B0600000000000000" pitchFamily="50" charset="-128"/>
                <a:ea typeface="HGPｺﾞｼｯｸM" panose="020B0600000000000000" pitchFamily="50" charset="-128"/>
              </a:rPr>
              <a:t>（公正性及び透明性の確保）</a:t>
            </a:r>
            <a:endParaRPr lang="ja-JP" altLang="ja-JP" sz="1100" spc="-100" dirty="0">
              <a:solidFill>
                <a:schemeClr val="tx1"/>
              </a:solidFill>
              <a:latin typeface="HGPｺﾞｼｯｸM" panose="020B0600000000000000" pitchFamily="50" charset="-128"/>
              <a:ea typeface="HGPｺﾞｼｯｸM" panose="020B0600000000000000" pitchFamily="50" charset="-128"/>
            </a:endParaRPr>
          </a:p>
          <a:p>
            <a:endParaRPr lang="en-US" altLang="ja-JP" sz="1100" spc="-100" dirty="0">
              <a:solidFill>
                <a:schemeClr val="tx1"/>
              </a:solidFill>
              <a:latin typeface="HGPｺﾞｼｯｸM" panose="020B0600000000000000" pitchFamily="50" charset="-128"/>
              <a:ea typeface="HGPｺﾞｼｯｸM" panose="020B0600000000000000" pitchFamily="50" charset="-128"/>
            </a:endParaRPr>
          </a:p>
        </p:txBody>
      </p:sp>
      <p:sp>
        <p:nvSpPr>
          <p:cNvPr id="51" name="角丸四角形 50"/>
          <p:cNvSpPr/>
          <p:nvPr/>
        </p:nvSpPr>
        <p:spPr>
          <a:xfrm>
            <a:off x="5165110" y="2471406"/>
            <a:ext cx="4719000" cy="2700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300"/>
              </a:lnSpc>
            </a:pPr>
            <a:r>
              <a:rPr lang="ja-JP" altLang="en-US" sz="1300" b="1" spc="-100" dirty="0">
                <a:solidFill>
                  <a:schemeClr val="tx1"/>
                </a:solidFill>
                <a:latin typeface="HGPｺﾞｼｯｸM" panose="020B0600000000000000" pitchFamily="50" charset="-128"/>
                <a:ea typeface="HGPｺﾞｼｯｸM" panose="020B0600000000000000" pitchFamily="50" charset="-128"/>
              </a:rPr>
              <a:t>地域にとって必要な事業に適切かつ公平に配分</a:t>
            </a:r>
            <a:r>
              <a:rPr lang="ja-JP" altLang="en-US" sz="1300" b="1" spc="-100" dirty="0" smtClean="0">
                <a:solidFill>
                  <a:schemeClr val="tx1"/>
                </a:solidFill>
                <a:latin typeface="HGPｺﾞｼｯｸM" panose="020B0600000000000000" pitchFamily="50" charset="-128"/>
                <a:ea typeface="HGPｺﾞｼｯｸM" panose="020B0600000000000000" pitchFamily="50" charset="-128"/>
              </a:rPr>
              <a:t>される仕組み</a:t>
            </a:r>
            <a:r>
              <a:rPr lang="ja-JP" altLang="en-US" sz="1300" b="1" spc="-100" dirty="0" smtClean="0">
                <a:solidFill>
                  <a:schemeClr val="tx1"/>
                </a:solidFill>
              </a:rPr>
              <a:t>（案）</a:t>
            </a:r>
            <a:endParaRPr lang="en-US" altLang="ja-JP" sz="1300" b="1" spc="-100" dirty="0" smtClean="0">
              <a:solidFill>
                <a:schemeClr val="tx1"/>
              </a:solidFill>
              <a:latin typeface="HGPｺﾞｼｯｸM" panose="020B0600000000000000" pitchFamily="50" charset="-128"/>
              <a:ea typeface="HGPｺﾞｼｯｸM" panose="020B0600000000000000" pitchFamily="50" charset="-128"/>
            </a:endParaRPr>
          </a:p>
        </p:txBody>
      </p:sp>
      <p:sp>
        <p:nvSpPr>
          <p:cNvPr id="53" name="テキスト ボックス 52"/>
          <p:cNvSpPr txBox="1"/>
          <p:nvPr/>
        </p:nvSpPr>
        <p:spPr>
          <a:xfrm>
            <a:off x="767399" y="58692"/>
            <a:ext cx="7398440" cy="369332"/>
          </a:xfrm>
          <a:prstGeom prst="rect">
            <a:avLst/>
          </a:prstGeom>
          <a:solidFill>
            <a:srgbClr val="FFFF00">
              <a:alpha val="29000"/>
            </a:srgbClr>
          </a:solidFill>
          <a:ln w="12700">
            <a:solidFill>
              <a:schemeClr val="accent1">
                <a:lumMod val="75000"/>
              </a:schemeClr>
            </a:solidFill>
          </a:ln>
        </p:spPr>
        <p:txBody>
          <a:bodyPr wrap="square" rtlCol="0" anchor="ctr" anchorCtr="0">
            <a:spAutoFit/>
          </a:bodyPr>
          <a:lstStyle/>
          <a:p>
            <a:pPr algn="ctr"/>
            <a:r>
              <a:rPr lang="ja-JP" altLang="en-US" dirty="0">
                <a:latin typeface="HGS創英角ｺﾞｼｯｸUB" panose="020B0900000000000000" pitchFamily="50" charset="-128"/>
                <a:ea typeface="HGS創英角ｺﾞｼｯｸUB" panose="020B0900000000000000" pitchFamily="50" charset="-128"/>
              </a:rPr>
              <a:t>医療・介護サービスの提供体制改革のための新たな財政支援</a:t>
            </a:r>
            <a:r>
              <a:rPr lang="ja-JP" altLang="en-US" dirty="0" smtClean="0">
                <a:latin typeface="HGS創英角ｺﾞｼｯｸUB" panose="020B0900000000000000" pitchFamily="50" charset="-128"/>
                <a:ea typeface="HGS創英角ｺﾞｼｯｸUB" panose="020B0900000000000000" pitchFamily="50" charset="-128"/>
              </a:rPr>
              <a:t>制度</a:t>
            </a:r>
            <a:endParaRPr lang="ja-JP" altLang="en-US" dirty="0">
              <a:latin typeface="HGS創英角ｺﾞｼｯｸUB" panose="020B0900000000000000" pitchFamily="50" charset="-128"/>
              <a:ea typeface="HGS創英角ｺﾞｼｯｸUB" panose="020B0900000000000000" pitchFamily="50" charset="-128"/>
            </a:endParaRPr>
          </a:p>
        </p:txBody>
      </p:sp>
      <p:sp>
        <p:nvSpPr>
          <p:cNvPr id="2" name="テキスト ボックス 1"/>
          <p:cNvSpPr txBox="1"/>
          <p:nvPr/>
        </p:nvSpPr>
        <p:spPr>
          <a:xfrm>
            <a:off x="5278000" y="6577609"/>
            <a:ext cx="4355520" cy="307777"/>
          </a:xfrm>
          <a:prstGeom prst="rect">
            <a:avLst/>
          </a:prstGeom>
          <a:noFill/>
        </p:spPr>
        <p:txBody>
          <a:bodyPr wrap="square" rtlCol="0">
            <a:spAutoFit/>
          </a:bodyPr>
          <a:lstStyle/>
          <a:p>
            <a:r>
              <a:rPr lang="ja-JP" altLang="en-US" sz="1400" spc="-100" dirty="0" smtClean="0"/>
              <a:t>■国と都道府県の負担割合は、２／３：１／３</a:t>
            </a:r>
            <a:endParaRPr kumimoji="1" lang="ja-JP" altLang="en-US" sz="1400" spc="-100" dirty="0"/>
          </a:p>
        </p:txBody>
      </p:sp>
      <p:sp>
        <p:nvSpPr>
          <p:cNvPr id="3" name="テキスト ボックス 2"/>
          <p:cNvSpPr txBox="1"/>
          <p:nvPr/>
        </p:nvSpPr>
        <p:spPr>
          <a:xfrm>
            <a:off x="8212317" y="39512"/>
            <a:ext cx="1665738" cy="388512"/>
          </a:xfrm>
          <a:prstGeom prst="rect">
            <a:avLst/>
          </a:prstGeom>
          <a:solidFill>
            <a:schemeClr val="bg1"/>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300"/>
              </a:lnSpc>
            </a:pPr>
            <a:r>
              <a:rPr kumimoji="0" lang="ja-JP" altLang="en-US" sz="1200" kern="100" spc="-100" dirty="0">
                <a:solidFill>
                  <a:sysClr val="windowText" lastClr="000000"/>
                </a:solidFill>
                <a:latin typeface="Century"/>
                <a:ea typeface="ＭＳ ゴシック"/>
                <a:cs typeface="Times New Roman"/>
              </a:rPr>
              <a:t>平成</a:t>
            </a:r>
            <a:r>
              <a:rPr kumimoji="0" lang="en-US" altLang="ja-JP" sz="1200" kern="100" spc="-100" dirty="0">
                <a:solidFill>
                  <a:sysClr val="windowText" lastClr="000000"/>
                </a:solidFill>
                <a:latin typeface="Century"/>
                <a:ea typeface="ＭＳ ゴシック"/>
                <a:cs typeface="Times New Roman"/>
              </a:rPr>
              <a:t>26</a:t>
            </a:r>
            <a:r>
              <a:rPr kumimoji="0" lang="ja-JP" altLang="en-US" sz="1200" kern="100" spc="-100" dirty="0">
                <a:solidFill>
                  <a:sysClr val="windowText" lastClr="000000"/>
                </a:solidFill>
                <a:latin typeface="Century"/>
                <a:ea typeface="ＭＳ ゴシック"/>
                <a:cs typeface="Times New Roman"/>
              </a:rPr>
              <a:t>年度</a:t>
            </a:r>
            <a:endParaRPr kumimoji="0" lang="en-US" altLang="ja-JP" sz="1200" kern="100" spc="-100" dirty="0">
              <a:solidFill>
                <a:sysClr val="windowText" lastClr="000000"/>
              </a:solidFill>
              <a:latin typeface="Century"/>
              <a:ea typeface="ＭＳ ゴシック"/>
              <a:cs typeface="Times New Roman"/>
            </a:endParaRPr>
          </a:p>
          <a:p>
            <a:pPr algn="just">
              <a:lnSpc>
                <a:spcPts val="1300"/>
              </a:lnSpc>
            </a:pPr>
            <a:r>
              <a:rPr kumimoji="0" lang="ja-JP" altLang="en-US" sz="1200" kern="100" spc="-100" dirty="0">
                <a:solidFill>
                  <a:sysClr val="windowText" lastClr="000000"/>
                </a:solidFill>
                <a:latin typeface="Century"/>
                <a:ea typeface="ＭＳ ゴシック"/>
                <a:cs typeface="Times New Roman"/>
              </a:rPr>
              <a:t>：公費で</a:t>
            </a:r>
            <a:r>
              <a:rPr kumimoji="0" lang="en-US" altLang="ja-JP" sz="1200" kern="100" spc="-100" dirty="0">
                <a:solidFill>
                  <a:sysClr val="windowText" lastClr="000000"/>
                </a:solidFill>
                <a:latin typeface="Century"/>
                <a:ea typeface="ＭＳ ゴシック"/>
                <a:cs typeface="Times New Roman"/>
              </a:rPr>
              <a:t>904</a:t>
            </a:r>
            <a:r>
              <a:rPr kumimoji="0" lang="ja-JP" altLang="en-US" sz="1200" kern="100" spc="-100" dirty="0">
                <a:solidFill>
                  <a:sysClr val="windowText" lastClr="000000"/>
                </a:solidFill>
                <a:latin typeface="Century"/>
                <a:ea typeface="ＭＳ ゴシック"/>
                <a:cs typeface="Times New Roman"/>
              </a:rPr>
              <a:t>億</a:t>
            </a:r>
            <a:r>
              <a:rPr kumimoji="0" lang="ja-JP" altLang="en-US" sz="1200" kern="100" spc="-100" dirty="0" smtClean="0">
                <a:solidFill>
                  <a:sysClr val="windowText" lastClr="000000"/>
                </a:solidFill>
                <a:latin typeface="Century"/>
                <a:ea typeface="ＭＳ ゴシック"/>
                <a:cs typeface="Times New Roman"/>
              </a:rPr>
              <a:t>円</a:t>
            </a:r>
            <a:endParaRPr kumimoji="0" lang="en-US" altLang="ja-JP" sz="1200" kern="100" spc="-100" noProof="0" dirty="0" smtClean="0">
              <a:solidFill>
                <a:sysClr val="windowText" lastClr="000000"/>
              </a:solidFill>
              <a:latin typeface="Century"/>
              <a:ea typeface="ＭＳ ゴシック"/>
              <a:cs typeface="Times New Roman"/>
            </a:endParaRPr>
          </a:p>
        </p:txBody>
      </p:sp>
      <p:sp>
        <p:nvSpPr>
          <p:cNvPr id="52" name="正方形/長方形 51"/>
          <p:cNvSpPr/>
          <p:nvPr/>
        </p:nvSpPr>
        <p:spPr>
          <a:xfrm rot="5400000">
            <a:off x="-191056" y="6521241"/>
            <a:ext cx="683663" cy="33265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425</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4765853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descr="C:\Users\TYXDQ\AppData\Local\Microsoft\Windows\Temporary Internet Files\Content.IE5\XBSXZDFH\MC900431627[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4825" y="3287713"/>
            <a:ext cx="1248569"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ストライプ矢印 20"/>
          <p:cNvSpPr/>
          <p:nvPr/>
        </p:nvSpPr>
        <p:spPr>
          <a:xfrm rot="20629746">
            <a:off x="3128301" y="4064001"/>
            <a:ext cx="982001" cy="360363"/>
          </a:xfrm>
          <a:prstGeom prst="stripedRightArrow">
            <a:avLst/>
          </a:prstGeom>
          <a:no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defTabSz="914142">
              <a:defRPr/>
            </a:pPr>
            <a:r>
              <a:rPr lang="ja-JP" altLang="en-US" sz="900" dirty="0">
                <a:solidFill>
                  <a:prstClr val="black"/>
                </a:solidFill>
              </a:rPr>
              <a:t>新たな人材</a:t>
            </a:r>
          </a:p>
        </p:txBody>
      </p:sp>
      <p:sp>
        <p:nvSpPr>
          <p:cNvPr id="22" name="左矢印 21"/>
          <p:cNvSpPr/>
          <p:nvPr/>
        </p:nvSpPr>
        <p:spPr>
          <a:xfrm>
            <a:off x="5235046" y="3646488"/>
            <a:ext cx="1014677" cy="360362"/>
          </a:xfrm>
          <a:prstGeom prst="leftArrow">
            <a:avLst/>
          </a:prstGeom>
          <a:no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defTabSz="914142">
              <a:defRPr/>
            </a:pPr>
            <a:r>
              <a:rPr lang="ja-JP" altLang="en-US" sz="1100" dirty="0">
                <a:solidFill>
                  <a:prstClr val="black"/>
                </a:solidFill>
              </a:rPr>
              <a:t>代替要員</a:t>
            </a:r>
          </a:p>
        </p:txBody>
      </p:sp>
      <p:sp>
        <p:nvSpPr>
          <p:cNvPr id="25" name="円/楕円 24"/>
          <p:cNvSpPr/>
          <p:nvPr/>
        </p:nvSpPr>
        <p:spPr>
          <a:xfrm>
            <a:off x="589889" y="2103439"/>
            <a:ext cx="8972153" cy="398938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defTabSz="914142">
              <a:defRPr/>
            </a:pPr>
            <a:endParaRPr lang="ja-JP" altLang="en-US" dirty="0">
              <a:solidFill>
                <a:prstClr val="white"/>
              </a:solidFill>
            </a:endParaRPr>
          </a:p>
        </p:txBody>
      </p:sp>
      <p:sp>
        <p:nvSpPr>
          <p:cNvPr id="28" name="角丸四角形 27"/>
          <p:cNvSpPr/>
          <p:nvPr/>
        </p:nvSpPr>
        <p:spPr>
          <a:xfrm>
            <a:off x="123825" y="1497014"/>
            <a:ext cx="1912408" cy="504825"/>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defTabSz="914142">
              <a:defRPr/>
            </a:pPr>
            <a:endParaRPr lang="en-US" altLang="ja-JP" sz="1600" dirty="0">
              <a:solidFill>
                <a:prstClr val="black"/>
              </a:solidFill>
            </a:endParaRPr>
          </a:p>
          <a:p>
            <a:pPr algn="ctr" defTabSz="914142">
              <a:defRPr/>
            </a:pPr>
            <a:r>
              <a:rPr lang="ja-JP" altLang="en-US" sz="1600" dirty="0">
                <a:solidFill>
                  <a:prstClr val="black"/>
                </a:solidFill>
              </a:rPr>
              <a:t>事業イメージ</a:t>
            </a:r>
            <a:endParaRPr lang="en-US" altLang="ja-JP" sz="1600" dirty="0">
              <a:solidFill>
                <a:prstClr val="black"/>
              </a:solidFill>
            </a:endParaRPr>
          </a:p>
          <a:p>
            <a:pPr algn="ctr" defTabSz="914142">
              <a:defRPr/>
            </a:pPr>
            <a:endParaRPr lang="ja-JP" altLang="en-US" sz="1600" dirty="0">
              <a:solidFill>
                <a:prstClr val="black"/>
              </a:solidFill>
            </a:endParaRPr>
          </a:p>
        </p:txBody>
      </p:sp>
      <p:sp>
        <p:nvSpPr>
          <p:cNvPr id="29" name="テキスト ボックス 28"/>
          <p:cNvSpPr txBox="1"/>
          <p:nvPr/>
        </p:nvSpPr>
        <p:spPr>
          <a:xfrm>
            <a:off x="3872971" y="5300663"/>
            <a:ext cx="3743987" cy="984869"/>
          </a:xfrm>
          <a:prstGeom prst="rect">
            <a:avLst/>
          </a:prstGeom>
          <a:solidFill>
            <a:schemeClr val="accent6">
              <a:lumMod val="40000"/>
              <a:lumOff val="60000"/>
            </a:schemeClr>
          </a:solidFill>
          <a:ln>
            <a:solidFill>
              <a:srgbClr val="FFC000"/>
            </a:solidFill>
          </a:ln>
        </p:spPr>
        <p:txBody>
          <a:bodyPr lIns="91424" tIns="45712" rIns="91424" bIns="45712">
            <a:spAutoFit/>
          </a:bodyPr>
          <a:lstStyle/>
          <a:p>
            <a:pPr defTabSz="914142">
              <a:defRPr/>
            </a:pPr>
            <a:r>
              <a:rPr lang="ja-JP" altLang="en-US" sz="1400" u="sng" dirty="0">
                <a:solidFill>
                  <a:prstClr val="black"/>
                </a:solidFill>
              </a:rPr>
              <a:t>・潜在的有資格者等の再就業促進</a:t>
            </a:r>
            <a:endParaRPr lang="en-US" altLang="ja-JP" sz="1400" u="sng" dirty="0">
              <a:solidFill>
                <a:prstClr val="black"/>
              </a:solidFill>
            </a:endParaRPr>
          </a:p>
          <a:p>
            <a:pPr defTabSz="914142">
              <a:defRPr/>
            </a:pPr>
            <a:r>
              <a:rPr lang="ja-JP" altLang="en-US" sz="1100" dirty="0">
                <a:solidFill>
                  <a:prstClr val="black"/>
                </a:solidFill>
              </a:rPr>
              <a:t>子育て等のため離職した潜在的有資格者が知識や技術を再確認するための研修経費や他分野からの離職者の福祉・介護分野への就業支援のための職場体験経費等</a:t>
            </a:r>
            <a:endParaRPr lang="en-US" altLang="ja-JP" sz="1100" dirty="0">
              <a:solidFill>
                <a:prstClr val="black"/>
              </a:solidFill>
            </a:endParaRPr>
          </a:p>
          <a:p>
            <a:pPr defTabSz="914142">
              <a:defRPr/>
            </a:pPr>
            <a:r>
              <a:rPr lang="ja-JP" altLang="en-US" sz="1100" dirty="0">
                <a:solidFill>
                  <a:prstClr val="black"/>
                </a:solidFill>
              </a:rPr>
              <a:t>（実施主体：都道府県、都道府県が適当と認める団体）</a:t>
            </a:r>
          </a:p>
        </p:txBody>
      </p:sp>
      <p:sp>
        <p:nvSpPr>
          <p:cNvPr id="30" name="左矢印 29"/>
          <p:cNvSpPr/>
          <p:nvPr/>
        </p:nvSpPr>
        <p:spPr>
          <a:xfrm rot="3015607">
            <a:off x="4780228" y="4521069"/>
            <a:ext cx="909637" cy="436827"/>
          </a:xfrm>
          <a:prstGeom prst="leftArrow">
            <a:avLst>
              <a:gd name="adj1" fmla="val 45823"/>
              <a:gd name="adj2" fmla="val 50000"/>
            </a:avLst>
          </a:prstGeom>
          <a:no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defTabSz="914142">
              <a:defRPr/>
            </a:pPr>
            <a:r>
              <a:rPr lang="ja-JP" altLang="en-US" sz="800" dirty="0">
                <a:solidFill>
                  <a:prstClr val="black"/>
                </a:solidFill>
              </a:rPr>
              <a:t>即戦力の人材</a:t>
            </a:r>
          </a:p>
        </p:txBody>
      </p:sp>
      <p:sp>
        <p:nvSpPr>
          <p:cNvPr id="31" name="雲形吹き出し 30"/>
          <p:cNvSpPr/>
          <p:nvPr/>
        </p:nvSpPr>
        <p:spPr>
          <a:xfrm rot="6296101">
            <a:off x="6430301" y="3728112"/>
            <a:ext cx="598488" cy="1530615"/>
          </a:xfrm>
          <a:prstGeom prst="cloudCallout">
            <a:avLst>
              <a:gd name="adj1" fmla="val -52252"/>
              <a:gd name="adj2" fmla="val 61444"/>
            </a:avLst>
          </a:prstGeom>
          <a:no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defTabSz="914142">
              <a:defRPr/>
            </a:pPr>
            <a:endParaRPr lang="ja-JP" altLang="en-US" dirty="0">
              <a:solidFill>
                <a:prstClr val="white"/>
              </a:solidFill>
            </a:endParaRPr>
          </a:p>
        </p:txBody>
      </p:sp>
      <p:sp>
        <p:nvSpPr>
          <p:cNvPr id="8202" name="テキスト ボックス 31"/>
          <p:cNvSpPr txBox="1">
            <a:spLocks noChangeArrowheads="1"/>
          </p:cNvSpPr>
          <p:nvPr/>
        </p:nvSpPr>
        <p:spPr bwMode="auto">
          <a:xfrm>
            <a:off x="6249724" y="4367213"/>
            <a:ext cx="179890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spAutoFit/>
          </a:bodyPr>
          <a:lstStyle>
            <a:lvl1pPr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800">
                <a:solidFill>
                  <a:srgbClr val="FF0000"/>
                </a:solidFill>
              </a:rPr>
              <a:t>新たな雇用の創出</a:t>
            </a:r>
          </a:p>
        </p:txBody>
      </p:sp>
      <p:sp>
        <p:nvSpPr>
          <p:cNvPr id="34" name="右矢印 33"/>
          <p:cNvSpPr/>
          <p:nvPr/>
        </p:nvSpPr>
        <p:spPr>
          <a:xfrm>
            <a:off x="5312438" y="3359150"/>
            <a:ext cx="937286" cy="287338"/>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defTabSz="914142">
              <a:defRPr/>
            </a:pPr>
            <a:r>
              <a:rPr lang="ja-JP" altLang="en-US" sz="1100" dirty="0">
                <a:solidFill>
                  <a:prstClr val="black"/>
                </a:solidFill>
              </a:rPr>
              <a:t>求人</a:t>
            </a:r>
          </a:p>
        </p:txBody>
      </p:sp>
      <p:pic>
        <p:nvPicPr>
          <p:cNvPr id="8204" name="Picture 4" descr="C:\Users\THJFW\AppData\Local\Microsoft\Windows\Temporary Internet Files\Content.IE5\ADV5CF2Q\MC900297455[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47012" y="3611564"/>
            <a:ext cx="605367"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左矢印 35"/>
          <p:cNvSpPr/>
          <p:nvPr/>
        </p:nvSpPr>
        <p:spPr>
          <a:xfrm>
            <a:off x="3348435" y="3719514"/>
            <a:ext cx="720592" cy="287337"/>
          </a:xfrm>
          <a:prstGeom prst="leftArrow">
            <a:avLst/>
          </a:prstGeom>
          <a:no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defTabSz="914142">
              <a:defRPr/>
            </a:pPr>
            <a:r>
              <a:rPr lang="ja-JP" altLang="en-US" sz="1100" dirty="0">
                <a:solidFill>
                  <a:prstClr val="black"/>
                </a:solidFill>
              </a:rPr>
              <a:t>研修</a:t>
            </a:r>
          </a:p>
        </p:txBody>
      </p:sp>
      <p:pic>
        <p:nvPicPr>
          <p:cNvPr id="8206" name="Picture 3" descr="C:\Users\THJFW\AppData\Local\Microsoft\Windows\Temporary Internet Files\Content.IE5\CTBVOFOZ\MC900343527[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85289" y="4583114"/>
            <a:ext cx="7928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上矢印 37"/>
          <p:cNvSpPr/>
          <p:nvPr/>
        </p:nvSpPr>
        <p:spPr>
          <a:xfrm>
            <a:off x="7616959" y="4151314"/>
            <a:ext cx="361156" cy="503237"/>
          </a:xfrm>
          <a:prstGeom prst="upArrow">
            <a:avLst/>
          </a:prstGeom>
          <a:no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defTabSz="914142">
              <a:defRPr/>
            </a:pPr>
            <a:r>
              <a:rPr lang="ja-JP" altLang="en-US" sz="1100" dirty="0">
                <a:solidFill>
                  <a:prstClr val="black"/>
                </a:solidFill>
              </a:rPr>
              <a:t>求職</a:t>
            </a:r>
          </a:p>
        </p:txBody>
      </p:sp>
      <p:sp>
        <p:nvSpPr>
          <p:cNvPr id="23" name="雲形吹き出し 22"/>
          <p:cNvSpPr/>
          <p:nvPr/>
        </p:nvSpPr>
        <p:spPr>
          <a:xfrm>
            <a:off x="1021556" y="3214688"/>
            <a:ext cx="1368954" cy="576262"/>
          </a:xfrm>
          <a:prstGeom prst="cloud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a:defRPr/>
            </a:pPr>
            <a:endParaRPr lang="ja-JP" altLang="en-US" dirty="0">
              <a:solidFill>
                <a:prstClr val="white"/>
              </a:solidFill>
            </a:endParaRPr>
          </a:p>
        </p:txBody>
      </p:sp>
      <p:sp>
        <p:nvSpPr>
          <p:cNvPr id="8209" name="テキスト ボックス 32"/>
          <p:cNvSpPr txBox="1">
            <a:spLocks noChangeArrowheads="1"/>
          </p:cNvSpPr>
          <p:nvPr/>
        </p:nvSpPr>
        <p:spPr bwMode="auto">
          <a:xfrm>
            <a:off x="1004359" y="3411538"/>
            <a:ext cx="136723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800">
                <a:solidFill>
                  <a:srgbClr val="FF0000"/>
                </a:solidFill>
              </a:rPr>
              <a:t>将来の人材の掘り起こし</a:t>
            </a:r>
          </a:p>
        </p:txBody>
      </p:sp>
      <p:pic>
        <p:nvPicPr>
          <p:cNvPr id="8210" name="Picture 2" descr="C:\Users\TYXDQ\AppData\Local\Microsoft\Windows\Temporary Internet Files\Content.IE5\PZA43NQV\MC900228262[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2811" y="3560763"/>
            <a:ext cx="739510"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雲形吹き出し 38"/>
          <p:cNvSpPr/>
          <p:nvPr/>
        </p:nvSpPr>
        <p:spPr>
          <a:xfrm rot="219635">
            <a:off x="3609843" y="4546601"/>
            <a:ext cx="1023276" cy="595313"/>
          </a:xfrm>
          <a:prstGeom prst="cloudCallout">
            <a:avLst>
              <a:gd name="adj1" fmla="val -25792"/>
              <a:gd name="adj2" fmla="val 78858"/>
            </a:avLst>
          </a:prstGeom>
          <a:no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a:defRPr/>
            </a:pPr>
            <a:endParaRPr lang="ja-JP" altLang="en-US" dirty="0">
              <a:solidFill>
                <a:prstClr val="white"/>
              </a:solidFill>
            </a:endParaRPr>
          </a:p>
        </p:txBody>
      </p:sp>
      <p:sp>
        <p:nvSpPr>
          <p:cNvPr id="8212" name="テキスト ボックス 39"/>
          <p:cNvSpPr txBox="1">
            <a:spLocks noChangeArrowheads="1"/>
          </p:cNvSpPr>
          <p:nvPr/>
        </p:nvSpPr>
        <p:spPr bwMode="auto">
          <a:xfrm>
            <a:off x="3700992" y="4679951"/>
            <a:ext cx="100779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800">
                <a:solidFill>
                  <a:srgbClr val="FF0000"/>
                </a:solidFill>
              </a:rPr>
              <a:t>潜在的な人材の</a:t>
            </a:r>
            <a:endParaRPr lang="en-US" altLang="ja-JP" sz="800">
              <a:solidFill>
                <a:srgbClr val="FF0000"/>
              </a:solidFill>
            </a:endParaRPr>
          </a:p>
          <a:p>
            <a:pPr eaLnBrk="1" hangingPunct="1"/>
            <a:r>
              <a:rPr lang="ja-JP" altLang="en-US" sz="800">
                <a:solidFill>
                  <a:srgbClr val="FF0000"/>
                </a:solidFill>
              </a:rPr>
              <a:t>掘り起こし</a:t>
            </a:r>
          </a:p>
        </p:txBody>
      </p:sp>
      <p:sp>
        <p:nvSpPr>
          <p:cNvPr id="41" name="テキスト ボックス 40"/>
          <p:cNvSpPr txBox="1"/>
          <p:nvPr/>
        </p:nvSpPr>
        <p:spPr>
          <a:xfrm>
            <a:off x="2667398" y="2103439"/>
            <a:ext cx="5795698" cy="646315"/>
          </a:xfrm>
          <a:prstGeom prst="rect">
            <a:avLst/>
          </a:prstGeom>
          <a:solidFill>
            <a:schemeClr val="accent5">
              <a:lumMod val="20000"/>
              <a:lumOff val="80000"/>
            </a:schemeClr>
          </a:solidFill>
          <a:ln>
            <a:solidFill>
              <a:schemeClr val="tx1"/>
            </a:solidFill>
          </a:ln>
        </p:spPr>
        <p:txBody>
          <a:bodyPr lIns="91424" tIns="45712" rIns="91424" bIns="45712">
            <a:spAutoFit/>
          </a:bodyPr>
          <a:lstStyle/>
          <a:p>
            <a:pPr defTabSz="914142">
              <a:defRPr/>
            </a:pPr>
            <a:r>
              <a:rPr lang="ja-JP" altLang="en-US" sz="1400" u="sng" dirty="0">
                <a:solidFill>
                  <a:prstClr val="black"/>
                </a:solidFill>
              </a:rPr>
              <a:t>・介護福祉士試験の実務者研修に係る代替要員の確保</a:t>
            </a:r>
            <a:endParaRPr lang="en-US" altLang="ja-JP" sz="1400" u="sng" dirty="0">
              <a:solidFill>
                <a:prstClr val="black"/>
              </a:solidFill>
            </a:endParaRPr>
          </a:p>
          <a:p>
            <a:pPr defTabSz="914142">
              <a:defRPr/>
            </a:pPr>
            <a:r>
              <a:rPr lang="ja-JP" altLang="en-US" sz="1100" dirty="0">
                <a:solidFill>
                  <a:prstClr val="black"/>
                </a:solidFill>
              </a:rPr>
              <a:t>介護従事者が介護福祉士試験の受験資格の要件となる「実務者研修」を受講する際に必要な代替要員を雇いあげるための費用を補助（実施主体：都道府県、都道府県が適当と認める団体）</a:t>
            </a:r>
          </a:p>
        </p:txBody>
      </p:sp>
      <p:sp>
        <p:nvSpPr>
          <p:cNvPr id="42" name="テキスト ボックス 41"/>
          <p:cNvSpPr txBox="1"/>
          <p:nvPr/>
        </p:nvSpPr>
        <p:spPr>
          <a:xfrm>
            <a:off x="6303037" y="3128963"/>
            <a:ext cx="3405188" cy="984869"/>
          </a:xfrm>
          <a:prstGeom prst="rect">
            <a:avLst/>
          </a:prstGeom>
          <a:solidFill>
            <a:schemeClr val="accent3">
              <a:lumMod val="40000"/>
              <a:lumOff val="60000"/>
            </a:schemeClr>
          </a:solidFill>
          <a:ln>
            <a:solidFill>
              <a:srgbClr val="00B050"/>
            </a:solidFill>
          </a:ln>
        </p:spPr>
        <p:txBody>
          <a:bodyPr lIns="91424" tIns="45712" rIns="91424" bIns="45712">
            <a:spAutoFit/>
          </a:bodyPr>
          <a:lstStyle/>
          <a:p>
            <a:pPr defTabSz="914142">
              <a:defRPr/>
            </a:pPr>
            <a:r>
              <a:rPr lang="ja-JP" altLang="en-US" sz="1400" u="sng" dirty="0">
                <a:solidFill>
                  <a:prstClr val="black"/>
                </a:solidFill>
              </a:rPr>
              <a:t>福祉・介護人材マッチング機能強化</a:t>
            </a:r>
            <a:endParaRPr lang="en-US" altLang="ja-JP" sz="1400" u="sng" dirty="0">
              <a:solidFill>
                <a:prstClr val="black"/>
              </a:solidFill>
            </a:endParaRPr>
          </a:p>
          <a:p>
            <a:pPr defTabSz="914142">
              <a:defRPr/>
            </a:pPr>
            <a:r>
              <a:rPr lang="ja-JP" altLang="en-US" sz="1100" dirty="0">
                <a:solidFill>
                  <a:prstClr val="black"/>
                </a:solidFill>
              </a:rPr>
              <a:t>求人事業所と求職者間双方のニーズを的確に把握し、円滑な人材参入・定着を支援するため、都道府県福祉人材センターに配置した専門員の賃金及び活動経費等（実施主体：都道府県、福祉人材センター）</a:t>
            </a:r>
          </a:p>
        </p:txBody>
      </p:sp>
      <p:sp>
        <p:nvSpPr>
          <p:cNvPr id="43" name="テキスト ボックス 42"/>
          <p:cNvSpPr txBox="1"/>
          <p:nvPr/>
        </p:nvSpPr>
        <p:spPr>
          <a:xfrm>
            <a:off x="252810" y="4319589"/>
            <a:ext cx="2739628" cy="1154146"/>
          </a:xfrm>
          <a:prstGeom prst="rect">
            <a:avLst/>
          </a:prstGeom>
          <a:solidFill>
            <a:schemeClr val="accent2">
              <a:lumMod val="20000"/>
              <a:lumOff val="80000"/>
            </a:schemeClr>
          </a:solidFill>
          <a:ln>
            <a:solidFill>
              <a:srgbClr val="FF0000"/>
            </a:solidFill>
          </a:ln>
        </p:spPr>
        <p:txBody>
          <a:bodyPr lIns="91424" tIns="45712" rIns="91424" bIns="45712">
            <a:spAutoFit/>
          </a:bodyPr>
          <a:lstStyle/>
          <a:p>
            <a:pPr defTabSz="914142">
              <a:defRPr/>
            </a:pPr>
            <a:r>
              <a:rPr lang="ja-JP" altLang="en-US" sz="1400" u="sng" dirty="0">
                <a:solidFill>
                  <a:prstClr val="black"/>
                </a:solidFill>
              </a:rPr>
              <a:t>・福祉・介護人材の参入促進</a:t>
            </a:r>
            <a:endParaRPr lang="en-US" altLang="ja-JP" sz="1400" u="sng" dirty="0">
              <a:solidFill>
                <a:prstClr val="black"/>
              </a:solidFill>
            </a:endParaRPr>
          </a:p>
          <a:p>
            <a:pPr defTabSz="914142">
              <a:defRPr/>
            </a:pPr>
            <a:r>
              <a:rPr lang="ja-JP" altLang="en-US" sz="1100" dirty="0">
                <a:solidFill>
                  <a:prstClr val="black"/>
                </a:solidFill>
              </a:rPr>
              <a:t>相談員による中高生やその保護者、進路指導担当教員等を対象にした進路相談等の活動経費や職場体験やセミナー開催費等</a:t>
            </a:r>
            <a:endParaRPr lang="en-US" altLang="ja-JP" sz="1100" dirty="0">
              <a:solidFill>
                <a:prstClr val="black"/>
              </a:solidFill>
            </a:endParaRPr>
          </a:p>
          <a:p>
            <a:pPr defTabSz="914142">
              <a:defRPr/>
            </a:pPr>
            <a:r>
              <a:rPr lang="ja-JP" altLang="en-US" sz="1100" dirty="0">
                <a:solidFill>
                  <a:prstClr val="black"/>
                </a:solidFill>
              </a:rPr>
              <a:t>（実施主体：都道府県、都道府県が適当と認める団体）</a:t>
            </a:r>
          </a:p>
        </p:txBody>
      </p:sp>
      <p:sp>
        <p:nvSpPr>
          <p:cNvPr id="44" name="角丸四角形 43"/>
          <p:cNvSpPr/>
          <p:nvPr/>
        </p:nvSpPr>
        <p:spPr>
          <a:xfrm>
            <a:off x="4232408" y="4006850"/>
            <a:ext cx="865055" cy="215900"/>
          </a:xfrm>
          <a:prstGeom prst="roundRect">
            <a:avLst/>
          </a:prstGeom>
          <a:solidFill>
            <a:srgbClr val="F7F715"/>
          </a:solid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a:defRPr/>
            </a:pPr>
            <a:r>
              <a:rPr lang="ja-JP" altLang="en-US" sz="1100" dirty="0">
                <a:solidFill>
                  <a:prstClr val="black"/>
                </a:solidFill>
              </a:rPr>
              <a:t>事業所</a:t>
            </a:r>
          </a:p>
        </p:txBody>
      </p:sp>
      <p:sp>
        <p:nvSpPr>
          <p:cNvPr id="45" name="下矢印 44"/>
          <p:cNvSpPr/>
          <p:nvPr/>
        </p:nvSpPr>
        <p:spPr>
          <a:xfrm>
            <a:off x="4896248" y="2855914"/>
            <a:ext cx="359436" cy="503237"/>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a:defRPr/>
            </a:pPr>
            <a:r>
              <a:rPr lang="ja-JP" altLang="en-US" sz="1000" dirty="0">
                <a:solidFill>
                  <a:prstClr val="black"/>
                </a:solidFill>
              </a:rPr>
              <a:t>補助</a:t>
            </a:r>
          </a:p>
        </p:txBody>
      </p:sp>
      <p:sp>
        <p:nvSpPr>
          <p:cNvPr id="46" name="雲形吹き出し 45"/>
          <p:cNvSpPr/>
          <p:nvPr/>
        </p:nvSpPr>
        <p:spPr>
          <a:xfrm rot="20767184">
            <a:off x="2988998" y="2903539"/>
            <a:ext cx="1618325" cy="676275"/>
          </a:xfrm>
          <a:prstGeom prst="cloudCallout">
            <a:avLst>
              <a:gd name="adj1" fmla="val -50474"/>
              <a:gd name="adj2" fmla="val 57721"/>
            </a:avLst>
          </a:prstGeom>
          <a:noFill/>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a:defRPr/>
            </a:pPr>
            <a:endParaRPr lang="ja-JP" altLang="en-US" dirty="0">
              <a:solidFill>
                <a:prstClr val="white"/>
              </a:solidFill>
            </a:endParaRPr>
          </a:p>
        </p:txBody>
      </p:sp>
      <p:sp>
        <p:nvSpPr>
          <p:cNvPr id="8219" name="テキスト ボックス 46"/>
          <p:cNvSpPr txBox="1">
            <a:spLocks noChangeArrowheads="1"/>
          </p:cNvSpPr>
          <p:nvPr/>
        </p:nvSpPr>
        <p:spPr bwMode="auto">
          <a:xfrm>
            <a:off x="3224611" y="3071814"/>
            <a:ext cx="115226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800">
                <a:solidFill>
                  <a:srgbClr val="FF0000"/>
                </a:solidFill>
              </a:rPr>
              <a:t>キャリアアップ・スキルアップ</a:t>
            </a:r>
          </a:p>
        </p:txBody>
      </p:sp>
      <p:pic>
        <p:nvPicPr>
          <p:cNvPr id="8220" name="Picture 7" descr="詳細を表示"/>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07665" y="5316539"/>
            <a:ext cx="648361"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21" name="テキスト ボックス 48"/>
          <p:cNvSpPr txBox="1">
            <a:spLocks noChangeArrowheads="1"/>
          </p:cNvSpPr>
          <p:nvPr/>
        </p:nvSpPr>
        <p:spPr bwMode="auto">
          <a:xfrm>
            <a:off x="32677" y="0"/>
            <a:ext cx="9873323"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335" tIns="46170" rIns="92335" bIns="46170" anchor="ctr"/>
          <a:lstStyle>
            <a:lvl1pPr eaLnBrk="0" hangingPunct="0">
              <a:tabLst>
                <a:tab pos="1717675" algn="l"/>
              </a:tabLst>
              <a:defRPr kumimoji="1">
                <a:solidFill>
                  <a:schemeClr val="tx1"/>
                </a:solidFill>
                <a:latin typeface="Arial" charset="0"/>
                <a:ea typeface="ＭＳ Ｐゴシック" charset="-128"/>
              </a:defRPr>
            </a:lvl1pPr>
            <a:lvl2pPr marL="742950" indent="-285750" eaLnBrk="0" hangingPunct="0">
              <a:tabLst>
                <a:tab pos="1717675" algn="l"/>
              </a:tabLst>
              <a:defRPr kumimoji="1">
                <a:solidFill>
                  <a:schemeClr val="tx1"/>
                </a:solidFill>
                <a:latin typeface="Arial" charset="0"/>
                <a:ea typeface="ＭＳ Ｐゴシック" charset="-128"/>
              </a:defRPr>
            </a:lvl2pPr>
            <a:lvl3pPr marL="1143000" indent="-228600" eaLnBrk="0" hangingPunct="0">
              <a:tabLst>
                <a:tab pos="1717675" algn="l"/>
              </a:tabLst>
              <a:defRPr kumimoji="1">
                <a:solidFill>
                  <a:schemeClr val="tx1"/>
                </a:solidFill>
                <a:latin typeface="Arial" charset="0"/>
                <a:ea typeface="ＭＳ Ｐゴシック" charset="-128"/>
              </a:defRPr>
            </a:lvl3pPr>
            <a:lvl4pPr marL="1600200" indent="-228600" eaLnBrk="0" hangingPunct="0">
              <a:tabLst>
                <a:tab pos="1717675" algn="l"/>
              </a:tabLst>
              <a:defRPr kumimoji="1">
                <a:solidFill>
                  <a:schemeClr val="tx1"/>
                </a:solidFill>
                <a:latin typeface="Arial" charset="0"/>
                <a:ea typeface="ＭＳ Ｐゴシック" charset="-128"/>
              </a:defRPr>
            </a:lvl4pPr>
            <a:lvl5pPr marL="2057400" indent="-228600" eaLnBrk="0" hangingPunct="0">
              <a:tabLst>
                <a:tab pos="1717675" algn="l"/>
              </a:tabLst>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tabLst>
                <a:tab pos="1717675" algn="l"/>
              </a:tabLs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tabLst>
                <a:tab pos="1717675" algn="l"/>
              </a:tabLs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tabLst>
                <a:tab pos="1717675" algn="l"/>
              </a:tabLs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tabLst>
                <a:tab pos="1717675" algn="l"/>
              </a:tabLst>
              <a:defRPr kumimoji="1">
                <a:solidFill>
                  <a:schemeClr val="tx1"/>
                </a:solidFill>
                <a:latin typeface="Arial" charset="0"/>
                <a:ea typeface="ＭＳ Ｐゴシック" charset="-128"/>
              </a:defRPr>
            </a:lvl9pPr>
          </a:lstStyle>
          <a:p>
            <a:pPr algn="ctr" eaLnBrk="1" hangingPunct="1"/>
            <a:r>
              <a:rPr lang="ja-JP" altLang="en-US" sz="2000" b="1">
                <a:solidFill>
                  <a:srgbClr val="000000"/>
                </a:solidFill>
                <a:latin typeface="ＭＳ ゴシック" pitchFamily="49" charset="-128"/>
                <a:ea typeface="ＭＳ ゴシック" pitchFamily="49" charset="-128"/>
              </a:rPr>
              <a:t>福祉・介護人材確保緊急支援事業</a:t>
            </a:r>
          </a:p>
        </p:txBody>
      </p:sp>
      <p:sp>
        <p:nvSpPr>
          <p:cNvPr id="50" name="Rectangle 53"/>
          <p:cNvSpPr>
            <a:spLocks noChangeArrowheads="1"/>
          </p:cNvSpPr>
          <p:nvPr/>
        </p:nvSpPr>
        <p:spPr bwMode="auto">
          <a:xfrm>
            <a:off x="53315" y="476250"/>
            <a:ext cx="9778735" cy="86518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lIns="75400" tIns="75400" rIns="75400" bIns="75400" anchor="ctr"/>
          <a:lstStyle/>
          <a:p>
            <a:pPr marL="182563" indent="-182563">
              <a:spcBef>
                <a:spcPct val="15000"/>
              </a:spcBef>
              <a:defRPr/>
            </a:pPr>
            <a:r>
              <a:rPr lang="ja-JP" altLang="en-US" sz="1600" dirty="0">
                <a:solidFill>
                  <a:prstClr val="black"/>
                </a:solidFill>
                <a:latin typeface="ＭＳ Ｐゴシック"/>
              </a:rPr>
              <a:t>○　緊急雇用創出事業臨時特例交付金に基づく基金事業において、平成２５年度補正予算で所要額の積み増しを行い、都道府県が実施する福祉・介護人材確保のための事業を支援</a:t>
            </a:r>
            <a:endParaRPr lang="en-US" altLang="ja-JP" sz="1600" dirty="0">
              <a:solidFill>
                <a:prstClr val="black"/>
              </a:solidFill>
              <a:latin typeface="ＭＳ Ｐゴシック"/>
            </a:endParaRPr>
          </a:p>
          <a:p>
            <a:pPr marL="182563" indent="-7938">
              <a:spcBef>
                <a:spcPct val="15000"/>
              </a:spcBef>
              <a:defRPr/>
            </a:pPr>
            <a:r>
              <a:rPr lang="ja-JP" altLang="en-US" sz="1200" dirty="0">
                <a:solidFill>
                  <a:prstClr val="black"/>
                </a:solidFill>
                <a:latin typeface="ＭＳ Ｐゴシック"/>
              </a:rPr>
              <a:t>（参考）　平成２５年度補正予算　５２０億円の内数</a:t>
            </a:r>
          </a:p>
        </p:txBody>
      </p:sp>
      <p:sp>
        <p:nvSpPr>
          <p:cNvPr id="32" name="正方形/長方形 31"/>
          <p:cNvSpPr/>
          <p:nvPr/>
        </p:nvSpPr>
        <p:spPr>
          <a:xfrm rot="5400000">
            <a:off x="-191056" y="40521"/>
            <a:ext cx="683663" cy="33265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426</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3762568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正方形/長方形 35"/>
          <p:cNvSpPr/>
          <p:nvPr/>
        </p:nvSpPr>
        <p:spPr>
          <a:xfrm>
            <a:off x="818621" y="2779713"/>
            <a:ext cx="194337" cy="576262"/>
          </a:xfrm>
          <a:prstGeom prst="rect">
            <a:avLst/>
          </a:prstGeom>
          <a:solidFill>
            <a:srgbClr val="4D4D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35" name="正方形/長方形 34"/>
          <p:cNvSpPr/>
          <p:nvPr/>
        </p:nvSpPr>
        <p:spPr>
          <a:xfrm>
            <a:off x="6239405" y="2852738"/>
            <a:ext cx="273447" cy="576262"/>
          </a:xfrm>
          <a:prstGeom prst="rect">
            <a:avLst/>
          </a:prstGeom>
          <a:solidFill>
            <a:srgbClr val="4D4D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8" name="正方形/長方形 7"/>
          <p:cNvSpPr/>
          <p:nvPr/>
        </p:nvSpPr>
        <p:spPr>
          <a:xfrm>
            <a:off x="2768865" y="3140075"/>
            <a:ext cx="7059745" cy="28448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6" name="正方形/長方形 15"/>
          <p:cNvSpPr/>
          <p:nvPr/>
        </p:nvSpPr>
        <p:spPr>
          <a:xfrm>
            <a:off x="2873773" y="3213101"/>
            <a:ext cx="2029354" cy="26638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3078" name="タイトル 1"/>
          <p:cNvSpPr>
            <a:spLocks noGrp="1"/>
          </p:cNvSpPr>
          <p:nvPr>
            <p:ph type="title"/>
          </p:nvPr>
        </p:nvSpPr>
        <p:spPr>
          <a:xfrm>
            <a:off x="-13758" y="0"/>
            <a:ext cx="9906000" cy="468313"/>
          </a:xfrm>
        </p:spPr>
        <p:txBody>
          <a:bodyPr/>
          <a:lstStyle/>
          <a:p>
            <a:pPr eaLnBrk="1" hangingPunct="1"/>
            <a:r>
              <a:rPr lang="ja-JP" altLang="en-US" sz="2400" smtClean="0">
                <a:latin typeface="HG丸ｺﾞｼｯｸM-PRO" pitchFamily="50" charset="-128"/>
                <a:ea typeface="HG丸ｺﾞｼｯｸM-PRO" pitchFamily="50" charset="-128"/>
              </a:rPr>
              <a:t>京都府における介護人材確保・定着に向けた取組</a:t>
            </a:r>
          </a:p>
        </p:txBody>
      </p:sp>
      <p:sp>
        <p:nvSpPr>
          <p:cNvPr id="5" name="正方形/長方形 4"/>
          <p:cNvSpPr/>
          <p:nvPr/>
        </p:nvSpPr>
        <p:spPr>
          <a:xfrm>
            <a:off x="77392" y="620713"/>
            <a:ext cx="9751219" cy="13319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dirty="0">
              <a:solidFill>
                <a:prstClr val="black"/>
              </a:solidFill>
            </a:endParaRPr>
          </a:p>
        </p:txBody>
      </p:sp>
      <p:sp>
        <p:nvSpPr>
          <p:cNvPr id="6" name="正方形/長方形 5"/>
          <p:cNvSpPr/>
          <p:nvPr/>
        </p:nvSpPr>
        <p:spPr>
          <a:xfrm>
            <a:off x="63634" y="620714"/>
            <a:ext cx="9749498" cy="1366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ja-JP" sz="1400" dirty="0">
                <a:solidFill>
                  <a:prstClr val="black"/>
                </a:solidFill>
                <a:latin typeface="+mn-ea"/>
              </a:rPr>
              <a:t>Ⅰ　福祉人材育成認証制度の普及・推進</a:t>
            </a:r>
          </a:p>
          <a:p>
            <a:pPr>
              <a:defRPr/>
            </a:pPr>
            <a:r>
              <a:rPr lang="ja-JP" altLang="ja-JP" sz="1400" dirty="0">
                <a:solidFill>
                  <a:prstClr val="black"/>
                </a:solidFill>
                <a:latin typeface="+mn-ea"/>
              </a:rPr>
              <a:t>Ⅱ　３年間（</a:t>
            </a:r>
            <a:r>
              <a:rPr lang="ja-JP" altLang="en-US" sz="1400" dirty="0">
                <a:solidFill>
                  <a:prstClr val="black"/>
                </a:solidFill>
                <a:latin typeface="+mn-ea"/>
              </a:rPr>
              <a:t>平成</a:t>
            </a:r>
            <a:r>
              <a:rPr lang="en-US" altLang="ja-JP" sz="1400" dirty="0">
                <a:solidFill>
                  <a:prstClr val="black"/>
                </a:solidFill>
                <a:latin typeface="+mn-ea"/>
              </a:rPr>
              <a:t>24</a:t>
            </a:r>
            <a:r>
              <a:rPr lang="ja-JP" altLang="en-US" sz="1400" dirty="0">
                <a:solidFill>
                  <a:prstClr val="black"/>
                </a:solidFill>
                <a:latin typeface="+mn-ea"/>
              </a:rPr>
              <a:t>年度</a:t>
            </a:r>
            <a:r>
              <a:rPr lang="ja-JP" altLang="ja-JP" sz="1400" dirty="0">
                <a:solidFill>
                  <a:prstClr val="black"/>
                </a:solidFill>
                <a:latin typeface="+mn-ea"/>
              </a:rPr>
              <a:t>～</a:t>
            </a:r>
            <a:r>
              <a:rPr lang="ja-JP" altLang="en-US" sz="1400" dirty="0">
                <a:solidFill>
                  <a:prstClr val="black"/>
                </a:solidFill>
                <a:latin typeface="+mn-ea"/>
              </a:rPr>
              <a:t>平成</a:t>
            </a:r>
            <a:r>
              <a:rPr lang="en-US" altLang="ja-JP" sz="1400" dirty="0">
                <a:solidFill>
                  <a:prstClr val="black"/>
                </a:solidFill>
                <a:latin typeface="+mn-ea"/>
              </a:rPr>
              <a:t>26</a:t>
            </a:r>
            <a:r>
              <a:rPr lang="ja-JP" altLang="en-US" sz="1400" dirty="0">
                <a:solidFill>
                  <a:prstClr val="black"/>
                </a:solidFill>
                <a:latin typeface="+mn-ea"/>
              </a:rPr>
              <a:t>年度</a:t>
            </a:r>
            <a:r>
              <a:rPr lang="ja-JP" altLang="ja-JP" sz="1400" dirty="0">
                <a:solidFill>
                  <a:prstClr val="black"/>
                </a:solidFill>
                <a:latin typeface="+mn-ea"/>
              </a:rPr>
              <a:t>）で新たに福祉人材</a:t>
            </a:r>
            <a:r>
              <a:rPr lang="en-US" altLang="ja-JP" sz="1400" dirty="0">
                <a:solidFill>
                  <a:prstClr val="black"/>
                </a:solidFill>
                <a:latin typeface="+mn-ea"/>
              </a:rPr>
              <a:t>6,000</a:t>
            </a:r>
            <a:r>
              <a:rPr lang="ja-JP" altLang="ja-JP" sz="1400" dirty="0">
                <a:solidFill>
                  <a:prstClr val="black"/>
                </a:solidFill>
                <a:latin typeface="+mn-ea"/>
              </a:rPr>
              <a:t>人の確保及び定着を推進</a:t>
            </a:r>
          </a:p>
          <a:p>
            <a:pPr>
              <a:defRPr/>
            </a:pPr>
            <a:r>
              <a:rPr lang="ja-JP" altLang="ja-JP" sz="1400" dirty="0">
                <a:solidFill>
                  <a:prstClr val="black"/>
                </a:solidFill>
                <a:latin typeface="+mn-ea"/>
              </a:rPr>
              <a:t>Ⅲ　府北部地域での福祉人材確保（３年間で</a:t>
            </a:r>
            <a:r>
              <a:rPr lang="en-US" altLang="ja-JP" sz="1400" dirty="0">
                <a:solidFill>
                  <a:prstClr val="black"/>
                </a:solidFill>
                <a:latin typeface="+mn-ea"/>
              </a:rPr>
              <a:t>900</a:t>
            </a:r>
            <a:r>
              <a:rPr lang="ja-JP" altLang="ja-JP" sz="1400" dirty="0">
                <a:solidFill>
                  <a:prstClr val="black"/>
                </a:solidFill>
                <a:latin typeface="+mn-ea"/>
              </a:rPr>
              <a:t>人）</a:t>
            </a:r>
            <a:endParaRPr lang="en-US" altLang="ja-JP" sz="1400" dirty="0">
              <a:solidFill>
                <a:prstClr val="black"/>
              </a:solidFill>
              <a:latin typeface="+mn-ea"/>
            </a:endParaRPr>
          </a:p>
          <a:p>
            <a:pPr>
              <a:defRPr/>
            </a:pPr>
            <a:r>
              <a:rPr lang="ja-JP" altLang="en-US" sz="1400" dirty="0">
                <a:solidFill>
                  <a:prstClr val="black"/>
                </a:solidFill>
                <a:latin typeface="+mn-ea"/>
              </a:rPr>
              <a:t>○　「きょうと介護・福祉ジョブネット」の構築。</a:t>
            </a:r>
            <a:endParaRPr lang="en-US" altLang="ja-JP" sz="1400" dirty="0">
              <a:solidFill>
                <a:prstClr val="black"/>
              </a:solidFill>
              <a:latin typeface="+mn-ea"/>
            </a:endParaRPr>
          </a:p>
          <a:p>
            <a:pPr fontAlgn="auto">
              <a:spcBef>
                <a:spcPts val="0"/>
              </a:spcBef>
              <a:spcAft>
                <a:spcPts val="0"/>
              </a:spcAft>
              <a:defRPr/>
            </a:pPr>
            <a:r>
              <a:rPr lang="ja-JP" altLang="en-US" sz="1400" dirty="0">
                <a:solidFill>
                  <a:prstClr val="black"/>
                </a:solidFill>
                <a:latin typeface="+mn-ea"/>
              </a:rPr>
              <a:t>　　　・介護現場の職員、関係団体、職能団体が参集し意見を交わす人材のプラットフォームにおいて、プロジェクトチー　　</a:t>
            </a:r>
            <a:endParaRPr lang="en-US" altLang="ja-JP" sz="1400" dirty="0">
              <a:solidFill>
                <a:prstClr val="black"/>
              </a:solidFill>
              <a:latin typeface="+mn-ea"/>
            </a:endParaRPr>
          </a:p>
          <a:p>
            <a:pPr fontAlgn="auto">
              <a:spcBef>
                <a:spcPts val="0"/>
              </a:spcBef>
              <a:spcAft>
                <a:spcPts val="0"/>
              </a:spcAft>
              <a:defRPr/>
            </a:pPr>
            <a:r>
              <a:rPr lang="ja-JP" altLang="en-US" sz="1400" dirty="0">
                <a:solidFill>
                  <a:prstClr val="black"/>
                </a:solidFill>
                <a:latin typeface="+mn-ea"/>
              </a:rPr>
              <a:t>　　　　ムやワーキンググループを設置し、人材確保・定着に向けた事業や大学等と連携した取組を実施。</a:t>
            </a:r>
          </a:p>
        </p:txBody>
      </p:sp>
      <p:sp>
        <p:nvSpPr>
          <p:cNvPr id="7" name="正方形/長方形 6"/>
          <p:cNvSpPr/>
          <p:nvPr/>
        </p:nvSpPr>
        <p:spPr>
          <a:xfrm>
            <a:off x="1" y="2133600"/>
            <a:ext cx="3704431" cy="323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prstClr val="black"/>
                </a:solidFill>
              </a:rPr>
              <a:t>きょうと介護・福祉ジョブネットの構成</a:t>
            </a:r>
          </a:p>
        </p:txBody>
      </p:sp>
      <p:sp>
        <p:nvSpPr>
          <p:cNvPr id="9" name="正方形/長方形 8"/>
          <p:cNvSpPr/>
          <p:nvPr/>
        </p:nvSpPr>
        <p:spPr>
          <a:xfrm>
            <a:off x="37836" y="3140075"/>
            <a:ext cx="1950244" cy="23764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prstClr val="black"/>
                </a:solidFill>
              </a:rPr>
              <a:t>参画団体連絡会</a:t>
            </a:r>
            <a:endParaRPr lang="en-US" altLang="ja-JP" sz="1200" b="1" dirty="0">
              <a:solidFill>
                <a:prstClr val="black"/>
              </a:solidFill>
            </a:endParaRPr>
          </a:p>
          <a:p>
            <a:pPr algn="ctr">
              <a:defRPr/>
            </a:pPr>
            <a:r>
              <a:rPr lang="ja-JP" altLang="en-US" sz="1050" dirty="0">
                <a:solidFill>
                  <a:prstClr val="black"/>
                </a:solidFill>
              </a:rPr>
              <a:t>「福祉人材確保に関することの連絡・情報共有」</a:t>
            </a:r>
            <a:endParaRPr lang="en-US" altLang="ja-JP" sz="1050" dirty="0">
              <a:solidFill>
                <a:prstClr val="black"/>
              </a:solidFill>
            </a:endParaRPr>
          </a:p>
          <a:p>
            <a:pPr>
              <a:defRPr/>
            </a:pPr>
            <a:r>
              <a:rPr lang="ja-JP" altLang="en-US" sz="1050" dirty="0">
                <a:solidFill>
                  <a:prstClr val="black"/>
                </a:solidFill>
              </a:rPr>
              <a:t>●メンバー</a:t>
            </a:r>
            <a:endParaRPr lang="en-US" altLang="ja-JP" sz="1050" dirty="0">
              <a:solidFill>
                <a:prstClr val="black"/>
              </a:solidFill>
            </a:endParaRPr>
          </a:p>
          <a:p>
            <a:pPr>
              <a:defRPr/>
            </a:pPr>
            <a:r>
              <a:rPr lang="ja-JP" altLang="en-US" sz="1050" dirty="0">
                <a:solidFill>
                  <a:prstClr val="black"/>
                </a:solidFill>
              </a:rPr>
              <a:t>　　参画団体（広く呼びかけ）</a:t>
            </a:r>
            <a:endParaRPr lang="en-US" altLang="ja-JP" sz="1050" dirty="0">
              <a:solidFill>
                <a:prstClr val="black"/>
              </a:solidFill>
            </a:endParaRPr>
          </a:p>
          <a:p>
            <a:pPr>
              <a:defRPr/>
            </a:pPr>
            <a:r>
              <a:rPr lang="ja-JP" altLang="en-US" sz="1050" dirty="0">
                <a:solidFill>
                  <a:prstClr val="black"/>
                </a:solidFill>
              </a:rPr>
              <a:t>●会議</a:t>
            </a:r>
            <a:endParaRPr lang="en-US" altLang="ja-JP" sz="1050" dirty="0">
              <a:solidFill>
                <a:prstClr val="black"/>
              </a:solidFill>
            </a:endParaRPr>
          </a:p>
          <a:p>
            <a:pPr>
              <a:defRPr/>
            </a:pPr>
            <a:r>
              <a:rPr lang="ja-JP" altLang="en-US" sz="1050" dirty="0">
                <a:solidFill>
                  <a:prstClr val="black"/>
                </a:solidFill>
              </a:rPr>
              <a:t>　　隔月開催</a:t>
            </a:r>
            <a:endParaRPr lang="en-US" altLang="ja-JP" sz="1050" dirty="0">
              <a:solidFill>
                <a:prstClr val="black"/>
              </a:solidFill>
            </a:endParaRPr>
          </a:p>
          <a:p>
            <a:pPr>
              <a:defRPr/>
            </a:pPr>
            <a:r>
              <a:rPr lang="ja-JP" altLang="en-US" sz="1050" dirty="0">
                <a:solidFill>
                  <a:prstClr val="black"/>
                </a:solidFill>
              </a:rPr>
              <a:t>●内容</a:t>
            </a:r>
            <a:endParaRPr lang="en-US" altLang="ja-JP" sz="1050" dirty="0">
              <a:solidFill>
                <a:prstClr val="black"/>
              </a:solidFill>
            </a:endParaRPr>
          </a:p>
          <a:p>
            <a:pPr>
              <a:defRPr/>
            </a:pPr>
            <a:r>
              <a:rPr lang="ja-JP" altLang="en-US" sz="1050" dirty="0">
                <a:solidFill>
                  <a:prstClr val="black"/>
                </a:solidFill>
              </a:rPr>
              <a:t>　　・ＷＧ等活動報告</a:t>
            </a:r>
            <a:endParaRPr lang="en-US" altLang="ja-JP" sz="1050" dirty="0">
              <a:solidFill>
                <a:prstClr val="black"/>
              </a:solidFill>
            </a:endParaRPr>
          </a:p>
          <a:p>
            <a:pPr>
              <a:defRPr/>
            </a:pPr>
            <a:r>
              <a:rPr lang="ja-JP" altLang="en-US" sz="1050" dirty="0">
                <a:solidFill>
                  <a:prstClr val="black"/>
                </a:solidFill>
              </a:rPr>
              <a:t>　　・参画団体活動報告</a:t>
            </a:r>
            <a:endParaRPr lang="en-US" altLang="ja-JP" sz="1050" dirty="0">
              <a:solidFill>
                <a:prstClr val="black"/>
              </a:solidFill>
            </a:endParaRPr>
          </a:p>
          <a:p>
            <a:pPr>
              <a:defRPr/>
            </a:pPr>
            <a:r>
              <a:rPr lang="ja-JP" altLang="en-US" sz="1050" dirty="0">
                <a:solidFill>
                  <a:prstClr val="black"/>
                </a:solidFill>
              </a:rPr>
              <a:t>　　・事業協力依頼</a:t>
            </a:r>
            <a:endParaRPr lang="en-US" altLang="ja-JP" sz="1050" dirty="0">
              <a:solidFill>
                <a:prstClr val="black"/>
              </a:solidFill>
            </a:endParaRPr>
          </a:p>
          <a:p>
            <a:pPr>
              <a:defRPr/>
            </a:pPr>
            <a:r>
              <a:rPr lang="ja-JP" altLang="en-US" sz="1050" dirty="0">
                <a:solidFill>
                  <a:prstClr val="black"/>
                </a:solidFill>
              </a:rPr>
              <a:t>　　　（ジョブネット企画事業、</a:t>
            </a:r>
            <a:endParaRPr lang="en-US" altLang="ja-JP" sz="1050" dirty="0">
              <a:solidFill>
                <a:prstClr val="black"/>
              </a:solidFill>
            </a:endParaRPr>
          </a:p>
          <a:p>
            <a:pPr>
              <a:defRPr/>
            </a:pPr>
            <a:r>
              <a:rPr lang="ja-JP" altLang="en-US" sz="1050" dirty="0">
                <a:solidFill>
                  <a:prstClr val="black"/>
                </a:solidFill>
              </a:rPr>
              <a:t>　　　　参画団体主催事業）</a:t>
            </a:r>
            <a:endParaRPr lang="en-US" altLang="ja-JP" sz="1050" dirty="0">
              <a:solidFill>
                <a:prstClr val="black"/>
              </a:solidFill>
            </a:endParaRPr>
          </a:p>
          <a:p>
            <a:pPr>
              <a:defRPr/>
            </a:pPr>
            <a:r>
              <a:rPr lang="ja-JP" altLang="en-US" sz="1050" dirty="0">
                <a:solidFill>
                  <a:prstClr val="black"/>
                </a:solidFill>
              </a:rPr>
              <a:t>　　・団体からの提案</a:t>
            </a:r>
            <a:endParaRPr lang="en-US" altLang="ja-JP" sz="1050" dirty="0">
              <a:solidFill>
                <a:prstClr val="black"/>
              </a:solidFill>
            </a:endParaRPr>
          </a:p>
        </p:txBody>
      </p:sp>
      <p:sp>
        <p:nvSpPr>
          <p:cNvPr id="10" name="正方形/長方形 9"/>
          <p:cNvSpPr/>
          <p:nvPr/>
        </p:nvSpPr>
        <p:spPr>
          <a:xfrm>
            <a:off x="2846256" y="3248026"/>
            <a:ext cx="2029354" cy="828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prstClr val="black"/>
                </a:solidFill>
              </a:rPr>
              <a:t>人材確保ＷＧ</a:t>
            </a:r>
            <a:endParaRPr lang="en-US" altLang="ja-JP" sz="1200" b="1" dirty="0">
              <a:solidFill>
                <a:prstClr val="black"/>
              </a:solidFill>
            </a:endParaRPr>
          </a:p>
          <a:p>
            <a:pPr>
              <a:defRPr/>
            </a:pPr>
            <a:r>
              <a:rPr lang="ja-JP" altLang="en-US" sz="1050" dirty="0">
                <a:solidFill>
                  <a:prstClr val="black"/>
                </a:solidFill>
              </a:rPr>
              <a:t>●メンバー　　２０名程度</a:t>
            </a:r>
            <a:endParaRPr lang="en-US" altLang="ja-JP" sz="1050" dirty="0">
              <a:solidFill>
                <a:prstClr val="black"/>
              </a:solidFill>
            </a:endParaRPr>
          </a:p>
          <a:p>
            <a:pPr>
              <a:defRPr/>
            </a:pPr>
            <a:r>
              <a:rPr lang="ja-JP" altLang="en-US" sz="1050" dirty="0">
                <a:solidFill>
                  <a:prstClr val="black"/>
                </a:solidFill>
              </a:rPr>
              <a:t>●会議　　</a:t>
            </a:r>
            <a:endParaRPr lang="en-US" altLang="ja-JP" sz="1050" dirty="0">
              <a:solidFill>
                <a:prstClr val="black"/>
              </a:solidFill>
            </a:endParaRPr>
          </a:p>
          <a:p>
            <a:pPr>
              <a:defRPr/>
            </a:pPr>
            <a:r>
              <a:rPr lang="ja-JP" altLang="en-US" sz="1050" dirty="0">
                <a:solidFill>
                  <a:prstClr val="black"/>
                </a:solidFill>
              </a:rPr>
              <a:t>　　                   月１回程度</a:t>
            </a:r>
            <a:endParaRPr lang="en-US" altLang="ja-JP" sz="1050" dirty="0">
              <a:solidFill>
                <a:prstClr val="black"/>
              </a:solidFill>
            </a:endParaRPr>
          </a:p>
          <a:p>
            <a:pPr>
              <a:defRPr/>
            </a:pPr>
            <a:r>
              <a:rPr lang="ja-JP" altLang="en-US" sz="1050" dirty="0">
                <a:solidFill>
                  <a:prstClr val="black"/>
                </a:solidFill>
              </a:rPr>
              <a:t>　　</a:t>
            </a:r>
          </a:p>
        </p:txBody>
      </p:sp>
      <p:sp>
        <p:nvSpPr>
          <p:cNvPr id="11" name="正方形/長方形 10"/>
          <p:cNvSpPr/>
          <p:nvPr/>
        </p:nvSpPr>
        <p:spPr>
          <a:xfrm>
            <a:off x="5499894" y="6056314"/>
            <a:ext cx="4366552" cy="612775"/>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prstClr val="black"/>
                </a:solidFill>
              </a:rPr>
              <a:t>北部連絡会</a:t>
            </a:r>
            <a:endParaRPr lang="en-US" altLang="ja-JP" sz="1200" b="1" dirty="0">
              <a:solidFill>
                <a:prstClr val="black"/>
              </a:solidFill>
            </a:endParaRPr>
          </a:p>
          <a:p>
            <a:pPr algn="ctr">
              <a:defRPr/>
            </a:pPr>
            <a:r>
              <a:rPr lang="ja-JP" altLang="en-US" sz="1050" dirty="0">
                <a:solidFill>
                  <a:prstClr val="black"/>
                </a:solidFill>
              </a:rPr>
              <a:t>地域での情報共有</a:t>
            </a:r>
            <a:endParaRPr lang="en-US" altLang="ja-JP" sz="1050" dirty="0">
              <a:solidFill>
                <a:prstClr val="black"/>
              </a:solidFill>
            </a:endParaRPr>
          </a:p>
          <a:p>
            <a:pPr algn="ctr">
              <a:defRPr/>
            </a:pPr>
            <a:r>
              <a:rPr lang="ja-JP" altLang="en-US" sz="1050" dirty="0">
                <a:solidFill>
                  <a:prstClr val="black"/>
                </a:solidFill>
              </a:rPr>
              <a:t>（市町、ハローワーク、北部サテライト、北部看護職支援センター等）</a:t>
            </a:r>
          </a:p>
        </p:txBody>
      </p:sp>
      <p:sp>
        <p:nvSpPr>
          <p:cNvPr id="12" name="正方形/長方形 11"/>
          <p:cNvSpPr/>
          <p:nvPr/>
        </p:nvSpPr>
        <p:spPr>
          <a:xfrm>
            <a:off x="116946" y="6380164"/>
            <a:ext cx="5303838" cy="288925"/>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prstClr val="black"/>
                </a:solidFill>
              </a:rPr>
              <a:t>府内介護・福祉事業所</a:t>
            </a:r>
          </a:p>
        </p:txBody>
      </p:sp>
      <p:sp>
        <p:nvSpPr>
          <p:cNvPr id="13" name="正方形/長方形 12"/>
          <p:cNvSpPr/>
          <p:nvPr/>
        </p:nvSpPr>
        <p:spPr>
          <a:xfrm>
            <a:off x="4017433" y="2563813"/>
            <a:ext cx="4836054" cy="3603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prstClr val="black"/>
                </a:solidFill>
              </a:rPr>
              <a:t>幹事会</a:t>
            </a:r>
            <a:r>
              <a:rPr lang="ja-JP" altLang="en-US" sz="1050" dirty="0">
                <a:solidFill>
                  <a:prstClr val="black"/>
                </a:solidFill>
              </a:rPr>
              <a:t>（年２回程度）</a:t>
            </a:r>
            <a:endParaRPr lang="en-US" altLang="ja-JP" sz="1050" dirty="0">
              <a:solidFill>
                <a:prstClr val="black"/>
              </a:solidFill>
            </a:endParaRPr>
          </a:p>
          <a:p>
            <a:pPr algn="ctr">
              <a:defRPr/>
            </a:pPr>
            <a:r>
              <a:rPr lang="ja-JP" altLang="en-US" sz="1050" dirty="0">
                <a:solidFill>
                  <a:prstClr val="black"/>
                </a:solidFill>
              </a:rPr>
              <a:t>「福祉人材確保に係る方向性確認・方針決定」</a:t>
            </a:r>
            <a:endParaRPr lang="en-US" altLang="ja-JP" sz="1050" dirty="0">
              <a:solidFill>
                <a:prstClr val="black"/>
              </a:solidFill>
            </a:endParaRPr>
          </a:p>
        </p:txBody>
      </p:sp>
      <p:sp>
        <p:nvSpPr>
          <p:cNvPr id="14" name="テキスト ボックス 13"/>
          <p:cNvSpPr txBox="1"/>
          <p:nvPr/>
        </p:nvSpPr>
        <p:spPr>
          <a:xfrm>
            <a:off x="3967032" y="4113213"/>
            <a:ext cx="946413" cy="1763712"/>
          </a:xfrm>
          <a:prstGeom prst="rect">
            <a:avLst/>
          </a:prstGeom>
          <a:noFill/>
          <a:ln w="28575">
            <a:solidFill>
              <a:schemeClr val="accent1">
                <a:lumMod val="75000"/>
              </a:schemeClr>
            </a:solidFill>
            <a:prstDash val="dash"/>
          </a:ln>
        </p:spPr>
        <p:txBody>
          <a:bodyPr vert="eaVert">
            <a:spAutoFit/>
          </a:bodyPr>
          <a:lstStyle/>
          <a:p>
            <a:pPr>
              <a:lnSpc>
                <a:spcPct val="150000"/>
              </a:lnSpc>
              <a:defRPr/>
            </a:pPr>
            <a:r>
              <a:rPr lang="ja-JP" altLang="en-US" sz="1200" b="1" dirty="0">
                <a:solidFill>
                  <a:prstClr val="black"/>
                </a:solidFill>
              </a:rPr>
              <a:t>人材確保・定着チーム</a:t>
            </a:r>
            <a:endParaRPr lang="en-US" altLang="ja-JP" sz="1200" b="1" dirty="0">
              <a:solidFill>
                <a:prstClr val="black"/>
              </a:solidFill>
            </a:endParaRPr>
          </a:p>
          <a:p>
            <a:pPr>
              <a:lnSpc>
                <a:spcPct val="150000"/>
              </a:lnSpc>
              <a:defRPr/>
            </a:pPr>
            <a:r>
              <a:rPr lang="ja-JP" altLang="en-US" sz="1050" dirty="0">
                <a:solidFill>
                  <a:prstClr val="black"/>
                </a:solidFill>
              </a:rPr>
              <a:t>「中途人材の確保・定着」</a:t>
            </a:r>
            <a:endParaRPr lang="en-US" altLang="ja-JP" sz="1050" dirty="0">
              <a:solidFill>
                <a:prstClr val="black"/>
              </a:solidFill>
            </a:endParaRPr>
          </a:p>
          <a:p>
            <a:pPr>
              <a:lnSpc>
                <a:spcPct val="150000"/>
              </a:lnSpc>
              <a:defRPr/>
            </a:pPr>
            <a:endParaRPr lang="en-US" altLang="ja-JP" sz="1050" dirty="0">
              <a:solidFill>
                <a:prstClr val="black"/>
              </a:solidFill>
            </a:endParaRPr>
          </a:p>
        </p:txBody>
      </p:sp>
      <p:sp>
        <p:nvSpPr>
          <p:cNvPr id="15" name="テキスト ボックス 14"/>
          <p:cNvSpPr txBox="1"/>
          <p:nvPr/>
        </p:nvSpPr>
        <p:spPr>
          <a:xfrm>
            <a:off x="2991910" y="4113213"/>
            <a:ext cx="946413" cy="1763712"/>
          </a:xfrm>
          <a:prstGeom prst="rect">
            <a:avLst/>
          </a:prstGeom>
          <a:noFill/>
          <a:ln w="28575">
            <a:solidFill>
              <a:schemeClr val="accent1">
                <a:lumMod val="75000"/>
              </a:schemeClr>
            </a:solidFill>
            <a:prstDash val="dash"/>
          </a:ln>
        </p:spPr>
        <p:txBody>
          <a:bodyPr vert="eaVert">
            <a:spAutoFit/>
          </a:bodyPr>
          <a:lstStyle/>
          <a:p>
            <a:pPr>
              <a:lnSpc>
                <a:spcPct val="150000"/>
              </a:lnSpc>
              <a:defRPr/>
            </a:pPr>
            <a:r>
              <a:rPr lang="ja-JP" altLang="en-US" sz="1200" b="1" dirty="0">
                <a:solidFill>
                  <a:prstClr val="black"/>
                </a:solidFill>
              </a:rPr>
              <a:t>仕事理解促進チーム</a:t>
            </a:r>
            <a:endParaRPr lang="en-US" altLang="ja-JP" sz="1200" b="1" dirty="0">
              <a:solidFill>
                <a:prstClr val="black"/>
              </a:solidFill>
            </a:endParaRPr>
          </a:p>
          <a:p>
            <a:pPr>
              <a:lnSpc>
                <a:spcPct val="150000"/>
              </a:lnSpc>
              <a:defRPr/>
            </a:pPr>
            <a:r>
              <a:rPr lang="ja-JP" altLang="en-US" sz="1050" dirty="0">
                <a:solidFill>
                  <a:prstClr val="black"/>
                </a:solidFill>
                <a:latin typeface="ＭＳ Ｐゴシック"/>
                <a:ea typeface="ＭＳ Ｐゴシック"/>
              </a:rPr>
              <a:t>「業界による魅力発信システムの構築」</a:t>
            </a:r>
            <a:endParaRPr lang="en-US" altLang="ja-JP" sz="1050" dirty="0">
              <a:solidFill>
                <a:prstClr val="black"/>
              </a:solidFill>
              <a:latin typeface="ＭＳ Ｐゴシック"/>
              <a:ea typeface="ＭＳ Ｐゴシック"/>
            </a:endParaRPr>
          </a:p>
        </p:txBody>
      </p:sp>
      <p:sp>
        <p:nvSpPr>
          <p:cNvPr id="17" name="正方形/長方形 16"/>
          <p:cNvSpPr/>
          <p:nvPr/>
        </p:nvSpPr>
        <p:spPr>
          <a:xfrm>
            <a:off x="4980517" y="4113213"/>
            <a:ext cx="1286404" cy="1763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prstClr val="black"/>
                </a:solidFill>
              </a:rPr>
              <a:t>大学等連携ＰＴ</a:t>
            </a:r>
            <a:endParaRPr lang="en-US" altLang="ja-JP" sz="1200" b="1" dirty="0">
              <a:solidFill>
                <a:prstClr val="black"/>
              </a:solidFill>
            </a:endParaRPr>
          </a:p>
          <a:p>
            <a:pPr>
              <a:defRPr/>
            </a:pPr>
            <a:r>
              <a:rPr lang="ja-JP" altLang="en-US" sz="1050" dirty="0">
                <a:solidFill>
                  <a:prstClr val="black"/>
                </a:solidFill>
              </a:rPr>
              <a:t>●メンバー　　</a:t>
            </a:r>
            <a:endParaRPr lang="en-US" altLang="ja-JP" sz="1050" dirty="0">
              <a:solidFill>
                <a:prstClr val="black"/>
              </a:solidFill>
            </a:endParaRPr>
          </a:p>
          <a:p>
            <a:pPr>
              <a:defRPr/>
            </a:pPr>
            <a:r>
              <a:rPr lang="ja-JP" altLang="en-US" sz="1050" dirty="0">
                <a:solidFill>
                  <a:prstClr val="black"/>
                </a:solidFill>
              </a:rPr>
              <a:t>　　１０名程度</a:t>
            </a:r>
            <a:endParaRPr lang="en-US" altLang="ja-JP" sz="1050" dirty="0">
              <a:solidFill>
                <a:prstClr val="black"/>
              </a:solidFill>
            </a:endParaRPr>
          </a:p>
          <a:p>
            <a:pPr>
              <a:defRPr/>
            </a:pPr>
            <a:r>
              <a:rPr lang="ja-JP" altLang="en-US" sz="1050" dirty="0">
                <a:solidFill>
                  <a:prstClr val="black"/>
                </a:solidFill>
              </a:rPr>
              <a:t>●会議　</a:t>
            </a:r>
            <a:endParaRPr lang="en-US" altLang="ja-JP" sz="1050" dirty="0">
              <a:solidFill>
                <a:prstClr val="black"/>
              </a:solidFill>
            </a:endParaRPr>
          </a:p>
          <a:p>
            <a:pPr>
              <a:defRPr/>
            </a:pPr>
            <a:r>
              <a:rPr lang="ja-JP" altLang="en-US" sz="1050" dirty="0">
                <a:solidFill>
                  <a:prstClr val="black"/>
                </a:solidFill>
              </a:rPr>
              <a:t>　　月１回程度</a:t>
            </a:r>
            <a:endParaRPr lang="en-US" altLang="ja-JP" sz="1050" dirty="0">
              <a:solidFill>
                <a:prstClr val="black"/>
              </a:solidFill>
            </a:endParaRPr>
          </a:p>
          <a:p>
            <a:pPr>
              <a:defRPr/>
            </a:pPr>
            <a:endParaRPr lang="en-US" altLang="ja-JP" sz="1050" dirty="0">
              <a:solidFill>
                <a:prstClr val="black"/>
              </a:solidFill>
            </a:endParaRPr>
          </a:p>
          <a:p>
            <a:pPr>
              <a:defRPr/>
            </a:pPr>
            <a:r>
              <a:rPr lang="ja-JP" altLang="en-US" sz="1050" dirty="0">
                <a:solidFill>
                  <a:prstClr val="black"/>
                </a:solidFill>
              </a:rPr>
              <a:t>「養成校・現場一体型人材養成」</a:t>
            </a:r>
            <a:endParaRPr lang="en-US" altLang="ja-JP" sz="1050" dirty="0">
              <a:solidFill>
                <a:prstClr val="black"/>
              </a:solidFill>
            </a:endParaRPr>
          </a:p>
          <a:p>
            <a:pPr>
              <a:defRPr/>
            </a:pPr>
            <a:r>
              <a:rPr lang="ja-JP" altLang="en-US" sz="1050" dirty="0">
                <a:solidFill>
                  <a:prstClr val="black"/>
                </a:solidFill>
              </a:rPr>
              <a:t>「人材育成認証制度の構築」</a:t>
            </a:r>
            <a:endParaRPr lang="en-US" altLang="ja-JP" sz="1050" dirty="0">
              <a:solidFill>
                <a:prstClr val="black"/>
              </a:solidFill>
            </a:endParaRPr>
          </a:p>
        </p:txBody>
      </p:sp>
      <p:sp>
        <p:nvSpPr>
          <p:cNvPr id="19" name="正方形/長方形 18"/>
          <p:cNvSpPr/>
          <p:nvPr/>
        </p:nvSpPr>
        <p:spPr>
          <a:xfrm>
            <a:off x="6346031" y="4113213"/>
            <a:ext cx="1286404" cy="1763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prstClr val="black"/>
                </a:solidFill>
              </a:rPr>
              <a:t>看護職確保ＰＴ</a:t>
            </a:r>
            <a:endParaRPr lang="en-US" altLang="ja-JP" sz="1200" b="1" dirty="0">
              <a:solidFill>
                <a:prstClr val="black"/>
              </a:solidFill>
            </a:endParaRPr>
          </a:p>
          <a:p>
            <a:pPr>
              <a:defRPr/>
            </a:pPr>
            <a:r>
              <a:rPr lang="ja-JP" altLang="en-US" sz="1050" dirty="0">
                <a:solidFill>
                  <a:prstClr val="black"/>
                </a:solidFill>
              </a:rPr>
              <a:t>●メンバー　　</a:t>
            </a:r>
            <a:endParaRPr lang="en-US" altLang="ja-JP" sz="1050" dirty="0">
              <a:solidFill>
                <a:prstClr val="black"/>
              </a:solidFill>
            </a:endParaRPr>
          </a:p>
          <a:p>
            <a:pPr>
              <a:defRPr/>
            </a:pPr>
            <a:r>
              <a:rPr lang="ja-JP" altLang="en-US" sz="1050" dirty="0">
                <a:solidFill>
                  <a:prstClr val="black"/>
                </a:solidFill>
              </a:rPr>
              <a:t>　　１０名程度</a:t>
            </a:r>
            <a:endParaRPr lang="en-US" altLang="ja-JP" sz="1050" dirty="0">
              <a:solidFill>
                <a:prstClr val="black"/>
              </a:solidFill>
            </a:endParaRPr>
          </a:p>
          <a:p>
            <a:pPr>
              <a:defRPr/>
            </a:pPr>
            <a:r>
              <a:rPr lang="ja-JP" altLang="en-US" sz="1050" dirty="0">
                <a:solidFill>
                  <a:prstClr val="black"/>
                </a:solidFill>
              </a:rPr>
              <a:t>●会議　</a:t>
            </a:r>
            <a:endParaRPr lang="en-US" altLang="ja-JP" sz="1050" dirty="0">
              <a:solidFill>
                <a:prstClr val="black"/>
              </a:solidFill>
            </a:endParaRPr>
          </a:p>
          <a:p>
            <a:pPr>
              <a:defRPr/>
            </a:pPr>
            <a:r>
              <a:rPr lang="ja-JP" altLang="en-US" sz="1050" dirty="0">
                <a:solidFill>
                  <a:prstClr val="black"/>
                </a:solidFill>
              </a:rPr>
              <a:t>　　月１回程度</a:t>
            </a:r>
            <a:endParaRPr lang="en-US" altLang="ja-JP" sz="1050" dirty="0">
              <a:solidFill>
                <a:prstClr val="black"/>
              </a:solidFill>
            </a:endParaRPr>
          </a:p>
          <a:p>
            <a:pPr>
              <a:defRPr/>
            </a:pPr>
            <a:endParaRPr lang="en-US" altLang="ja-JP" sz="1050" dirty="0">
              <a:solidFill>
                <a:prstClr val="black"/>
              </a:solidFill>
            </a:endParaRPr>
          </a:p>
          <a:p>
            <a:pPr>
              <a:defRPr/>
            </a:pPr>
            <a:r>
              <a:rPr lang="ja-JP" altLang="en-US" sz="1050" dirty="0">
                <a:solidFill>
                  <a:prstClr val="black"/>
                </a:solidFill>
              </a:rPr>
              <a:t>「潜在看護職の早期復帰システム」</a:t>
            </a:r>
            <a:endParaRPr lang="en-US" altLang="ja-JP" sz="1050" dirty="0">
              <a:solidFill>
                <a:prstClr val="black"/>
              </a:solidFill>
            </a:endParaRPr>
          </a:p>
          <a:p>
            <a:pPr>
              <a:defRPr/>
            </a:pPr>
            <a:r>
              <a:rPr lang="ja-JP" altLang="en-US" sz="1050" dirty="0">
                <a:solidFill>
                  <a:prstClr val="black"/>
                </a:solidFill>
              </a:rPr>
              <a:t>「福祉現場看護の理解促進」</a:t>
            </a:r>
            <a:endParaRPr lang="en-US" altLang="ja-JP" sz="1050" dirty="0">
              <a:solidFill>
                <a:prstClr val="black"/>
              </a:solidFill>
            </a:endParaRPr>
          </a:p>
        </p:txBody>
      </p:sp>
      <p:sp>
        <p:nvSpPr>
          <p:cNvPr id="20" name="正方形/長方形 19"/>
          <p:cNvSpPr/>
          <p:nvPr/>
        </p:nvSpPr>
        <p:spPr>
          <a:xfrm>
            <a:off x="7711546" y="3213100"/>
            <a:ext cx="1988079" cy="20510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21" name="正方形/長方形 20"/>
          <p:cNvSpPr/>
          <p:nvPr/>
        </p:nvSpPr>
        <p:spPr>
          <a:xfrm>
            <a:off x="7733904" y="3355976"/>
            <a:ext cx="2027634" cy="1908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prstClr val="black"/>
                </a:solidFill>
              </a:rPr>
              <a:t>北部人材確保ＷＧ</a:t>
            </a:r>
            <a:endParaRPr lang="en-US" altLang="ja-JP" sz="1200" b="1" dirty="0">
              <a:solidFill>
                <a:prstClr val="black"/>
              </a:solidFill>
            </a:endParaRPr>
          </a:p>
          <a:p>
            <a:pPr>
              <a:defRPr/>
            </a:pPr>
            <a:r>
              <a:rPr lang="ja-JP" altLang="en-US" sz="1050" dirty="0">
                <a:solidFill>
                  <a:prstClr val="black"/>
                </a:solidFill>
              </a:rPr>
              <a:t>●メンバー　　１１名</a:t>
            </a:r>
            <a:endParaRPr lang="en-US" altLang="ja-JP" sz="1050" dirty="0">
              <a:solidFill>
                <a:prstClr val="black"/>
              </a:solidFill>
            </a:endParaRPr>
          </a:p>
          <a:p>
            <a:pPr>
              <a:defRPr/>
            </a:pPr>
            <a:endParaRPr lang="en-US" altLang="ja-JP" sz="1050" dirty="0">
              <a:solidFill>
                <a:prstClr val="black"/>
              </a:solidFill>
            </a:endParaRPr>
          </a:p>
          <a:p>
            <a:pPr>
              <a:defRPr/>
            </a:pPr>
            <a:r>
              <a:rPr lang="ja-JP" altLang="en-US" sz="1050" dirty="0">
                <a:solidFill>
                  <a:prstClr val="black"/>
                </a:solidFill>
              </a:rPr>
              <a:t>●</a:t>
            </a:r>
            <a:r>
              <a:rPr lang="ja-JP" altLang="en-US" sz="1050" dirty="0">
                <a:solidFill>
                  <a:prstClr val="black"/>
                </a:solidFill>
                <a:latin typeface="HG丸ｺﾞｼｯｸM-PRO" pitchFamily="50" charset="-128"/>
                <a:ea typeface="HG丸ｺﾞｼｯｸM-PRO" pitchFamily="50" charset="-128"/>
              </a:rPr>
              <a:t>会議　　</a:t>
            </a:r>
            <a:endParaRPr lang="en-US" altLang="ja-JP" sz="1050" dirty="0">
              <a:solidFill>
                <a:prstClr val="black"/>
              </a:solidFill>
              <a:latin typeface="HG丸ｺﾞｼｯｸM-PRO" pitchFamily="50" charset="-128"/>
              <a:ea typeface="HG丸ｺﾞｼｯｸM-PRO" pitchFamily="50" charset="-128"/>
            </a:endParaRPr>
          </a:p>
          <a:p>
            <a:pPr>
              <a:defRPr/>
            </a:pPr>
            <a:r>
              <a:rPr lang="ja-JP" altLang="en-US" sz="1050" dirty="0">
                <a:solidFill>
                  <a:prstClr val="black"/>
                </a:solidFill>
                <a:latin typeface="HG丸ｺﾞｼｯｸM-PRO" pitchFamily="50" charset="-128"/>
                <a:ea typeface="HG丸ｺﾞｼｯｸM-PRO" pitchFamily="50" charset="-128"/>
              </a:rPr>
              <a:t>　月１回程度</a:t>
            </a:r>
            <a:endParaRPr lang="en-US" altLang="ja-JP" sz="1050" dirty="0">
              <a:solidFill>
                <a:prstClr val="black"/>
              </a:solidFill>
              <a:latin typeface="HG丸ｺﾞｼｯｸM-PRO" pitchFamily="50" charset="-128"/>
              <a:ea typeface="HG丸ｺﾞｼｯｸM-PRO" pitchFamily="50" charset="-128"/>
            </a:endParaRPr>
          </a:p>
          <a:p>
            <a:pPr>
              <a:defRPr/>
            </a:pPr>
            <a:endParaRPr lang="en-US" altLang="ja-JP" sz="1050" dirty="0">
              <a:solidFill>
                <a:prstClr val="black"/>
              </a:solidFill>
              <a:latin typeface="ＭＳ ゴシック" pitchFamily="49" charset="-128"/>
              <a:ea typeface="ＭＳ ゴシック" pitchFamily="49" charset="-128"/>
              <a:cs typeface="HGP明朝E"/>
            </a:endParaRPr>
          </a:p>
          <a:p>
            <a:pPr>
              <a:defRPr/>
            </a:pPr>
            <a:r>
              <a:rPr lang="ja-JP" altLang="en-US" sz="1050" dirty="0">
                <a:solidFill>
                  <a:prstClr val="black"/>
                </a:solidFill>
                <a:latin typeface="ＭＳ ゴシック" pitchFamily="49" charset="-128"/>
                <a:ea typeface="ＭＳ ゴシック" pitchFamily="49" charset="-128"/>
                <a:cs typeface="HGP明朝E"/>
              </a:rPr>
              <a:t>「現任職員及び若者誘致に係る基盤整備」</a:t>
            </a:r>
            <a:endParaRPr lang="en-US" altLang="ja-JP" sz="1050" dirty="0">
              <a:solidFill>
                <a:prstClr val="black"/>
              </a:solidFill>
              <a:latin typeface="ＭＳ ゴシック" pitchFamily="49" charset="-128"/>
              <a:ea typeface="ＭＳ ゴシック" pitchFamily="49" charset="-128"/>
              <a:cs typeface="HGP明朝E"/>
            </a:endParaRPr>
          </a:p>
          <a:p>
            <a:pPr>
              <a:defRPr/>
            </a:pPr>
            <a:r>
              <a:rPr lang="ja-JP" altLang="en-US" sz="1050" dirty="0">
                <a:solidFill>
                  <a:prstClr val="black"/>
                </a:solidFill>
                <a:latin typeface="ＭＳ ゴシック" pitchFamily="49" charset="-128"/>
                <a:ea typeface="ＭＳ ゴシック" pitchFamily="49" charset="-128"/>
                <a:cs typeface="HGP明朝E"/>
              </a:rPr>
              <a:t>　</a:t>
            </a:r>
            <a:endParaRPr lang="en-US" altLang="ja-JP" sz="1050" dirty="0">
              <a:solidFill>
                <a:prstClr val="black"/>
              </a:solidFill>
              <a:latin typeface="ＭＳ ゴシック" pitchFamily="49" charset="-128"/>
              <a:ea typeface="ＭＳ ゴシック" pitchFamily="49" charset="-128"/>
              <a:cs typeface="HGP明朝E"/>
            </a:endParaRPr>
          </a:p>
          <a:p>
            <a:pPr>
              <a:defRPr/>
            </a:pPr>
            <a:r>
              <a:rPr lang="ja-JP" altLang="en-US" sz="1050" dirty="0">
                <a:solidFill>
                  <a:prstClr val="black"/>
                </a:solidFill>
                <a:latin typeface="ＭＳ ゴシック" pitchFamily="49" charset="-128"/>
                <a:ea typeface="ＭＳ ゴシック" pitchFamily="49" charset="-128"/>
                <a:cs typeface="HGP明朝E"/>
              </a:rPr>
              <a:t>「魅力発信・理解促進事業の実施」</a:t>
            </a:r>
          </a:p>
          <a:p>
            <a:pPr>
              <a:defRPr/>
            </a:pPr>
            <a:endParaRPr lang="en-US" altLang="ja-JP" sz="1050" dirty="0">
              <a:solidFill>
                <a:prstClr val="black"/>
              </a:solidFill>
            </a:endParaRPr>
          </a:p>
        </p:txBody>
      </p:sp>
      <p:sp>
        <p:nvSpPr>
          <p:cNvPr id="24" name="下矢印 23"/>
          <p:cNvSpPr/>
          <p:nvPr/>
        </p:nvSpPr>
        <p:spPr>
          <a:xfrm>
            <a:off x="5420784" y="2924175"/>
            <a:ext cx="156502" cy="11890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25" name="上矢印 24"/>
          <p:cNvSpPr/>
          <p:nvPr/>
        </p:nvSpPr>
        <p:spPr>
          <a:xfrm>
            <a:off x="6980635" y="2924175"/>
            <a:ext cx="156501" cy="118903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26" name="正方形/長方形 25"/>
          <p:cNvSpPr/>
          <p:nvPr/>
        </p:nvSpPr>
        <p:spPr>
          <a:xfrm>
            <a:off x="4953000" y="3429001"/>
            <a:ext cx="546894"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prstClr val="black"/>
                </a:solidFill>
              </a:rPr>
              <a:t>方針</a:t>
            </a:r>
          </a:p>
        </p:txBody>
      </p:sp>
      <p:sp>
        <p:nvSpPr>
          <p:cNvPr id="27" name="正方形/長方形 26"/>
          <p:cNvSpPr/>
          <p:nvPr/>
        </p:nvSpPr>
        <p:spPr>
          <a:xfrm>
            <a:off x="7137136" y="3429001"/>
            <a:ext cx="546894"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prstClr val="black"/>
                </a:solidFill>
              </a:rPr>
              <a:t>報告</a:t>
            </a:r>
          </a:p>
        </p:txBody>
      </p:sp>
      <p:sp>
        <p:nvSpPr>
          <p:cNvPr id="29" name="下矢印 28"/>
          <p:cNvSpPr/>
          <p:nvPr/>
        </p:nvSpPr>
        <p:spPr>
          <a:xfrm>
            <a:off x="8542206" y="5264150"/>
            <a:ext cx="350838" cy="757238"/>
          </a:xfrm>
          <a:prstGeom prst="downArrow">
            <a:avLst/>
          </a:prstGeom>
          <a:solidFill>
            <a:schemeClr val="tx2">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30" name="正方形/長方形 29"/>
          <p:cNvSpPr/>
          <p:nvPr/>
        </p:nvSpPr>
        <p:spPr>
          <a:xfrm>
            <a:off x="7761421" y="5445126"/>
            <a:ext cx="1872853"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prstClr val="black"/>
                </a:solidFill>
              </a:rPr>
              <a:t>情報提供・協力依頼</a:t>
            </a:r>
          </a:p>
        </p:txBody>
      </p:sp>
      <p:sp>
        <p:nvSpPr>
          <p:cNvPr id="37" name="正方形/長方形 36"/>
          <p:cNvSpPr/>
          <p:nvPr/>
        </p:nvSpPr>
        <p:spPr>
          <a:xfrm rot="5400000">
            <a:off x="2328333" y="1163638"/>
            <a:ext cx="179388" cy="3198813"/>
          </a:xfrm>
          <a:prstGeom prst="rect">
            <a:avLst/>
          </a:prstGeom>
          <a:solidFill>
            <a:srgbClr val="4D4D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38" name="右矢印 37"/>
          <p:cNvSpPr/>
          <p:nvPr/>
        </p:nvSpPr>
        <p:spPr>
          <a:xfrm>
            <a:off x="1988080" y="4148138"/>
            <a:ext cx="780785" cy="2159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39" name="右矢印 38"/>
          <p:cNvSpPr/>
          <p:nvPr/>
        </p:nvSpPr>
        <p:spPr>
          <a:xfrm rot="10800000">
            <a:off x="1988080" y="4364038"/>
            <a:ext cx="780785" cy="2159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40" name="正方形/長方形 39"/>
          <p:cNvSpPr/>
          <p:nvPr/>
        </p:nvSpPr>
        <p:spPr>
          <a:xfrm>
            <a:off x="1950245" y="3789363"/>
            <a:ext cx="975122"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dirty="0">
                <a:solidFill>
                  <a:prstClr val="black"/>
                </a:solidFill>
              </a:rPr>
              <a:t>連絡・調整・協力依頼</a:t>
            </a:r>
          </a:p>
        </p:txBody>
      </p:sp>
      <p:sp>
        <p:nvSpPr>
          <p:cNvPr id="41" name="下矢印 40"/>
          <p:cNvSpPr/>
          <p:nvPr/>
        </p:nvSpPr>
        <p:spPr>
          <a:xfrm>
            <a:off x="858176" y="5516563"/>
            <a:ext cx="350838" cy="863600"/>
          </a:xfrm>
          <a:prstGeom prst="downArrow">
            <a:avLst>
              <a:gd name="adj1" fmla="val 50000"/>
              <a:gd name="adj2" fmla="val 38075"/>
            </a:avLst>
          </a:prstGeom>
          <a:solidFill>
            <a:schemeClr val="tx2">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42" name="円/楕円 41"/>
          <p:cNvSpPr/>
          <p:nvPr/>
        </p:nvSpPr>
        <p:spPr>
          <a:xfrm>
            <a:off x="37836" y="5661026"/>
            <a:ext cx="2106745" cy="46831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43" name="正方形/長方形 42"/>
          <p:cNvSpPr/>
          <p:nvPr/>
        </p:nvSpPr>
        <p:spPr>
          <a:xfrm>
            <a:off x="233891" y="5695951"/>
            <a:ext cx="1754188" cy="3968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dirty="0">
                <a:solidFill>
                  <a:prstClr val="black"/>
                </a:solidFill>
              </a:rPr>
              <a:t>団体会議・ＨＰ・メルマガ等で情報共有、協力依頼</a:t>
            </a:r>
          </a:p>
        </p:txBody>
      </p:sp>
      <p:sp>
        <p:nvSpPr>
          <p:cNvPr id="34" name="正方形/長方形 33"/>
          <p:cNvSpPr/>
          <p:nvPr/>
        </p:nvSpPr>
        <p:spPr>
          <a:xfrm rot="5400000">
            <a:off x="-91663" y="6377225"/>
            <a:ext cx="683663" cy="33265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427</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361812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4562608" y="4149725"/>
            <a:ext cx="584729" cy="6111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4099" name="タイトル 1"/>
          <p:cNvSpPr txBox="1">
            <a:spLocks/>
          </p:cNvSpPr>
          <p:nvPr/>
        </p:nvSpPr>
        <p:spPr bwMode="auto">
          <a:xfrm>
            <a:off x="0" y="44450"/>
            <a:ext cx="99060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2400">
                <a:solidFill>
                  <a:srgbClr val="000000"/>
                </a:solidFill>
                <a:latin typeface="HG丸ｺﾞｼｯｸM-PRO" pitchFamily="50" charset="-128"/>
                <a:ea typeface="HG丸ｺﾞｼｯｸM-PRO" pitchFamily="50" charset="-128"/>
              </a:rPr>
              <a:t>広島県における介護人材確保・定着に向けた取組</a:t>
            </a:r>
          </a:p>
        </p:txBody>
      </p:sp>
      <p:sp>
        <p:nvSpPr>
          <p:cNvPr id="20" name="正方形/長方形 19"/>
          <p:cNvSpPr/>
          <p:nvPr/>
        </p:nvSpPr>
        <p:spPr>
          <a:xfrm>
            <a:off x="1363796" y="763589"/>
            <a:ext cx="7178410" cy="50482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9" name="角丸四角形 18"/>
          <p:cNvSpPr/>
          <p:nvPr/>
        </p:nvSpPr>
        <p:spPr>
          <a:xfrm>
            <a:off x="2768865" y="620714"/>
            <a:ext cx="4290881" cy="250825"/>
          </a:xfrm>
          <a:prstGeom prst="roundRect">
            <a:avLst>
              <a:gd name="adj" fmla="val 30125"/>
            </a:avLst>
          </a:prstGeom>
          <a:solidFill>
            <a:srgbClr val="CCFF3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prstClr val="black"/>
                </a:solidFill>
              </a:rPr>
              <a:t>第５期ひろしま高齢者プラン</a:t>
            </a:r>
          </a:p>
        </p:txBody>
      </p:sp>
      <p:sp>
        <p:nvSpPr>
          <p:cNvPr id="21" name="正方形/長方形 20"/>
          <p:cNvSpPr/>
          <p:nvPr/>
        </p:nvSpPr>
        <p:spPr>
          <a:xfrm>
            <a:off x="1520296" y="908051"/>
            <a:ext cx="6903244" cy="2889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prstClr val="black"/>
                </a:solidFill>
              </a:rPr>
              <a:t>・質の高い人材育成・確保に向けた事業者、関係団体等の主体的な取組を促し、総合的に支援</a:t>
            </a:r>
          </a:p>
        </p:txBody>
      </p:sp>
      <p:sp>
        <p:nvSpPr>
          <p:cNvPr id="22" name="下矢印 21"/>
          <p:cNvSpPr/>
          <p:nvPr/>
        </p:nvSpPr>
        <p:spPr>
          <a:xfrm>
            <a:off x="3860933" y="1285875"/>
            <a:ext cx="1950244" cy="431800"/>
          </a:xfrm>
          <a:prstGeom prst="downArrow">
            <a:avLst>
              <a:gd name="adj1" fmla="val 50000"/>
              <a:gd name="adj2" fmla="val 44041"/>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23" name="正方形/長方形 22"/>
          <p:cNvSpPr/>
          <p:nvPr/>
        </p:nvSpPr>
        <p:spPr>
          <a:xfrm>
            <a:off x="5343394" y="1292225"/>
            <a:ext cx="4562607" cy="2159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100" dirty="0">
                <a:solidFill>
                  <a:prstClr val="black"/>
                </a:solidFill>
              </a:rPr>
              <a:t>保険者や事業者等の主体的な取組を促進するため協議会を設置</a:t>
            </a:r>
          </a:p>
        </p:txBody>
      </p:sp>
      <p:sp>
        <p:nvSpPr>
          <p:cNvPr id="25" name="正方形/長方形 24"/>
          <p:cNvSpPr/>
          <p:nvPr/>
        </p:nvSpPr>
        <p:spPr>
          <a:xfrm>
            <a:off x="116946" y="1912938"/>
            <a:ext cx="9672108" cy="223678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24" name="角丸四角形 23"/>
          <p:cNvSpPr/>
          <p:nvPr/>
        </p:nvSpPr>
        <p:spPr>
          <a:xfrm>
            <a:off x="1286404" y="1733551"/>
            <a:ext cx="7567083" cy="360363"/>
          </a:xfrm>
          <a:prstGeom prst="roundRect">
            <a:avLst>
              <a:gd name="adj" fmla="val 15815"/>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prstClr val="black"/>
                </a:solidFill>
              </a:rPr>
              <a:t>広島県福祉・介護人材確保等総合支援協議会</a:t>
            </a:r>
            <a:r>
              <a:rPr lang="ja-JP" altLang="en-US" sz="1200" dirty="0">
                <a:solidFill>
                  <a:prstClr val="black"/>
                </a:solidFill>
              </a:rPr>
              <a:t>　</a:t>
            </a:r>
            <a:r>
              <a:rPr lang="en-US" altLang="ja-JP" sz="1200" dirty="0">
                <a:solidFill>
                  <a:prstClr val="black"/>
                </a:solidFill>
              </a:rPr>
              <a:t>※</a:t>
            </a:r>
            <a:r>
              <a:rPr lang="ja-JP" altLang="en-US" sz="1200" dirty="0">
                <a:solidFill>
                  <a:prstClr val="black"/>
                </a:solidFill>
              </a:rPr>
              <a:t>運営は広島県社協、運営経費は広島県の負担</a:t>
            </a:r>
            <a:endParaRPr lang="ja-JP" altLang="en-US" sz="1400" b="1" dirty="0">
              <a:solidFill>
                <a:prstClr val="black"/>
              </a:solidFill>
            </a:endParaRPr>
          </a:p>
        </p:txBody>
      </p:sp>
      <p:sp>
        <p:nvSpPr>
          <p:cNvPr id="27" name="角丸四角形 26"/>
          <p:cNvSpPr/>
          <p:nvPr/>
        </p:nvSpPr>
        <p:spPr>
          <a:xfrm>
            <a:off x="271728" y="2133600"/>
            <a:ext cx="9517327" cy="935038"/>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100" dirty="0">
                <a:solidFill>
                  <a:prstClr val="black"/>
                </a:solidFill>
              </a:rPr>
              <a:t>【</a:t>
            </a:r>
            <a:r>
              <a:rPr lang="ja-JP" altLang="en-US" sz="1100" dirty="0">
                <a:solidFill>
                  <a:prstClr val="black"/>
                </a:solidFill>
              </a:rPr>
              <a:t>構成員</a:t>
            </a:r>
            <a:r>
              <a:rPr lang="en-US" altLang="ja-JP" sz="1050" dirty="0">
                <a:solidFill>
                  <a:prstClr val="black"/>
                </a:solidFill>
              </a:rPr>
              <a:t>】※</a:t>
            </a:r>
            <a:r>
              <a:rPr lang="ja-JP" altLang="en-US" sz="1050" dirty="0">
                <a:solidFill>
                  <a:prstClr val="black"/>
                </a:solidFill>
              </a:rPr>
              <a:t>以下のように行政や職能団体、事業者団体などで構成</a:t>
            </a:r>
            <a:endParaRPr lang="en-US" altLang="ja-JP" sz="1050" dirty="0">
              <a:solidFill>
                <a:prstClr val="black"/>
              </a:solidFill>
            </a:endParaRPr>
          </a:p>
          <a:p>
            <a:pPr>
              <a:defRPr/>
            </a:pPr>
            <a:r>
              <a:rPr lang="ja-JP" altLang="en-US" sz="1100" dirty="0">
                <a:solidFill>
                  <a:prstClr val="black"/>
                </a:solidFill>
              </a:rPr>
              <a:t>　</a:t>
            </a:r>
            <a:r>
              <a:rPr lang="ja-JP" altLang="ja-JP" sz="1100" dirty="0">
                <a:solidFill>
                  <a:prstClr val="black"/>
                </a:solidFill>
                <a:latin typeface="Arial" charset="0"/>
              </a:rPr>
              <a:t>広島県、広島労働局、広島県社会福祉協議会、広島県看護協会、広島県介護福祉士会、広島県社会福祉士会、日本介護福祉士養成施設協会、日本社会福祉教育学校連盟、日本社会福祉士養成校協会、介護労働安定センター、広島県社会福祉施設経営者協議会、広島県老人福祉施設連盟、広島県老人保健施設協議会、広島県身体障害者施設協議会、広島県知的障害者福祉協会、広島県訪問介護事業連絡協議会、広島県生活協同組合連合会、広島県教育委員会、（広島県市長会、広島県町村会：平成２５年度参画予定）</a:t>
            </a:r>
            <a:endParaRPr lang="en-US" altLang="ja-JP" sz="1100" dirty="0">
              <a:solidFill>
                <a:prstClr val="black"/>
              </a:solidFill>
              <a:latin typeface="Arial" charset="0"/>
            </a:endParaRPr>
          </a:p>
        </p:txBody>
      </p:sp>
      <p:sp>
        <p:nvSpPr>
          <p:cNvPr id="30" name="正方形/長方形 29"/>
          <p:cNvSpPr/>
          <p:nvPr/>
        </p:nvSpPr>
        <p:spPr>
          <a:xfrm>
            <a:off x="545175" y="3068638"/>
            <a:ext cx="2847975" cy="1008062"/>
          </a:xfrm>
          <a:prstGeom prst="rect">
            <a:avLst/>
          </a:prstGeom>
          <a:solidFill>
            <a:srgbClr val="FFCC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400" b="1" dirty="0">
                <a:solidFill>
                  <a:prstClr val="black"/>
                </a:solidFill>
              </a:rPr>
              <a:t>【</a:t>
            </a:r>
            <a:r>
              <a:rPr lang="ja-JP" altLang="en-US" sz="1400" b="1" dirty="0">
                <a:solidFill>
                  <a:prstClr val="black"/>
                </a:solidFill>
              </a:rPr>
              <a:t>情報提供・啓発部会</a:t>
            </a:r>
            <a:r>
              <a:rPr lang="en-US" altLang="ja-JP" sz="1400" b="1" dirty="0">
                <a:solidFill>
                  <a:prstClr val="black"/>
                </a:solidFill>
              </a:rPr>
              <a:t>】</a:t>
            </a:r>
          </a:p>
          <a:p>
            <a:pPr>
              <a:defRPr/>
            </a:pPr>
            <a:r>
              <a:rPr lang="ja-JP" altLang="en-US" sz="1200" dirty="0">
                <a:solidFill>
                  <a:prstClr val="black"/>
                </a:solidFill>
              </a:rPr>
              <a:t>○　社会的認知の確立や中・高校生</a:t>
            </a:r>
            <a:endParaRPr lang="en-US" altLang="ja-JP" sz="1200" dirty="0">
              <a:solidFill>
                <a:prstClr val="black"/>
              </a:solidFill>
            </a:endParaRPr>
          </a:p>
          <a:p>
            <a:pPr>
              <a:defRPr/>
            </a:pPr>
            <a:r>
              <a:rPr lang="ja-JP" altLang="en-US" sz="1200" dirty="0">
                <a:solidFill>
                  <a:prstClr val="black"/>
                </a:solidFill>
              </a:rPr>
              <a:t>　の理解促進に向けた情報提供や啓</a:t>
            </a:r>
            <a:endParaRPr lang="en-US" altLang="ja-JP" sz="1200" dirty="0">
              <a:solidFill>
                <a:prstClr val="black"/>
              </a:solidFill>
            </a:endParaRPr>
          </a:p>
          <a:p>
            <a:pPr>
              <a:defRPr/>
            </a:pPr>
            <a:r>
              <a:rPr lang="ja-JP" altLang="en-US" sz="1200" dirty="0">
                <a:solidFill>
                  <a:prstClr val="black"/>
                </a:solidFill>
              </a:rPr>
              <a:t>　発</a:t>
            </a:r>
            <a:endParaRPr lang="en-US" altLang="ja-JP" sz="1200" dirty="0">
              <a:solidFill>
                <a:prstClr val="black"/>
              </a:solidFill>
            </a:endParaRPr>
          </a:p>
          <a:p>
            <a:pPr>
              <a:defRPr/>
            </a:pPr>
            <a:endParaRPr lang="en-US" altLang="ja-JP" sz="1200" dirty="0">
              <a:solidFill>
                <a:prstClr val="black"/>
              </a:solidFill>
            </a:endParaRPr>
          </a:p>
        </p:txBody>
      </p:sp>
      <p:sp>
        <p:nvSpPr>
          <p:cNvPr id="31" name="正方形/長方形 30"/>
          <p:cNvSpPr/>
          <p:nvPr/>
        </p:nvSpPr>
        <p:spPr>
          <a:xfrm>
            <a:off x="3627041" y="3068638"/>
            <a:ext cx="2846255" cy="1008062"/>
          </a:xfrm>
          <a:prstGeom prst="rect">
            <a:avLst/>
          </a:prstGeom>
          <a:solidFill>
            <a:srgbClr val="FFCC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400" b="1" dirty="0">
                <a:solidFill>
                  <a:prstClr val="black"/>
                </a:solidFill>
              </a:rPr>
              <a:t>【</a:t>
            </a:r>
            <a:r>
              <a:rPr lang="ja-JP" altLang="en-US" sz="1400" b="1" dirty="0">
                <a:solidFill>
                  <a:prstClr val="black"/>
                </a:solidFill>
              </a:rPr>
              <a:t>人材確保・育成部会</a:t>
            </a:r>
            <a:r>
              <a:rPr lang="en-US" altLang="ja-JP" sz="1400" b="1" dirty="0">
                <a:solidFill>
                  <a:prstClr val="black"/>
                </a:solidFill>
              </a:rPr>
              <a:t>】</a:t>
            </a:r>
          </a:p>
          <a:p>
            <a:pPr>
              <a:defRPr/>
            </a:pPr>
            <a:r>
              <a:rPr lang="ja-JP" altLang="en-US" sz="1200" dirty="0">
                <a:solidFill>
                  <a:prstClr val="black"/>
                </a:solidFill>
              </a:rPr>
              <a:t>○　福祉介護人材の安定的確保に向</a:t>
            </a:r>
            <a:endParaRPr lang="en-US" altLang="ja-JP" sz="1200" dirty="0">
              <a:solidFill>
                <a:prstClr val="black"/>
              </a:solidFill>
            </a:endParaRPr>
          </a:p>
          <a:p>
            <a:pPr>
              <a:defRPr/>
            </a:pPr>
            <a:r>
              <a:rPr lang="ja-JP" altLang="en-US" sz="1200" dirty="0">
                <a:solidFill>
                  <a:prstClr val="black"/>
                </a:solidFill>
              </a:rPr>
              <a:t>　けた体制の整備</a:t>
            </a:r>
            <a:endParaRPr lang="en-US" altLang="ja-JP" sz="1200" dirty="0">
              <a:solidFill>
                <a:prstClr val="black"/>
              </a:solidFill>
            </a:endParaRPr>
          </a:p>
          <a:p>
            <a:pPr>
              <a:defRPr/>
            </a:pPr>
            <a:r>
              <a:rPr lang="ja-JP" altLang="en-US" sz="1200" dirty="0">
                <a:solidFill>
                  <a:prstClr val="black"/>
                </a:solidFill>
              </a:rPr>
              <a:t>○　従事者全体の知識・技術の底上</a:t>
            </a:r>
            <a:endParaRPr lang="en-US" altLang="ja-JP" sz="1200" dirty="0">
              <a:solidFill>
                <a:prstClr val="black"/>
              </a:solidFill>
            </a:endParaRPr>
          </a:p>
          <a:p>
            <a:pPr>
              <a:defRPr/>
            </a:pPr>
            <a:r>
              <a:rPr lang="ja-JP" altLang="en-US" sz="1200" dirty="0">
                <a:solidFill>
                  <a:prstClr val="black"/>
                </a:solidFill>
              </a:rPr>
              <a:t>　</a:t>
            </a:r>
            <a:r>
              <a:rPr lang="ja-JP" altLang="en-US" sz="1200" dirty="0" err="1">
                <a:solidFill>
                  <a:prstClr val="black"/>
                </a:solidFill>
              </a:rPr>
              <a:t>げと</a:t>
            </a:r>
            <a:r>
              <a:rPr lang="ja-JP" altLang="en-US" sz="1200" dirty="0">
                <a:solidFill>
                  <a:prstClr val="black"/>
                </a:solidFill>
              </a:rPr>
              <a:t>高度な資質を有する人材の育成</a:t>
            </a:r>
            <a:endParaRPr lang="en-US" altLang="ja-JP" sz="1200" dirty="0">
              <a:solidFill>
                <a:prstClr val="black"/>
              </a:solidFill>
            </a:endParaRPr>
          </a:p>
        </p:txBody>
      </p:sp>
      <p:sp>
        <p:nvSpPr>
          <p:cNvPr id="32" name="正方形/長方形 31"/>
          <p:cNvSpPr/>
          <p:nvPr/>
        </p:nvSpPr>
        <p:spPr>
          <a:xfrm>
            <a:off x="6669353" y="3068638"/>
            <a:ext cx="2846256" cy="1008062"/>
          </a:xfrm>
          <a:prstGeom prst="rect">
            <a:avLst/>
          </a:prstGeom>
          <a:solidFill>
            <a:srgbClr val="FFCC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400" b="1" dirty="0">
                <a:solidFill>
                  <a:prstClr val="black"/>
                </a:solidFill>
              </a:rPr>
              <a:t>【</a:t>
            </a:r>
            <a:r>
              <a:rPr lang="ja-JP" altLang="en-US" sz="1400" b="1" dirty="0">
                <a:solidFill>
                  <a:prstClr val="black"/>
                </a:solidFill>
              </a:rPr>
              <a:t>就業環境改善部会</a:t>
            </a:r>
            <a:r>
              <a:rPr lang="en-US" altLang="ja-JP" sz="1400" b="1" dirty="0">
                <a:solidFill>
                  <a:prstClr val="black"/>
                </a:solidFill>
              </a:rPr>
              <a:t>】</a:t>
            </a:r>
          </a:p>
          <a:p>
            <a:pPr>
              <a:defRPr/>
            </a:pPr>
            <a:r>
              <a:rPr lang="ja-JP" altLang="en-US" sz="1200" dirty="0">
                <a:solidFill>
                  <a:prstClr val="black"/>
                </a:solidFill>
              </a:rPr>
              <a:t>○　福祉・介護事業所における就業</a:t>
            </a:r>
            <a:endParaRPr lang="en-US" altLang="ja-JP" sz="1200" dirty="0">
              <a:solidFill>
                <a:prstClr val="black"/>
              </a:solidFill>
            </a:endParaRPr>
          </a:p>
          <a:p>
            <a:pPr>
              <a:defRPr/>
            </a:pPr>
            <a:r>
              <a:rPr lang="ja-JP" altLang="en-US" sz="1200" dirty="0">
                <a:solidFill>
                  <a:prstClr val="black"/>
                </a:solidFill>
              </a:rPr>
              <a:t>　環境改善の推進</a:t>
            </a:r>
            <a:endParaRPr lang="en-US" altLang="ja-JP" sz="1200" dirty="0">
              <a:solidFill>
                <a:prstClr val="black"/>
              </a:solidFill>
            </a:endParaRPr>
          </a:p>
          <a:p>
            <a:pPr>
              <a:defRPr/>
            </a:pPr>
            <a:endParaRPr lang="en-US" altLang="ja-JP" sz="1200" dirty="0">
              <a:solidFill>
                <a:prstClr val="black"/>
              </a:solidFill>
            </a:endParaRPr>
          </a:p>
          <a:p>
            <a:pPr>
              <a:defRPr/>
            </a:pPr>
            <a:endParaRPr lang="en-US" altLang="ja-JP" sz="1200" dirty="0">
              <a:solidFill>
                <a:prstClr val="black"/>
              </a:solidFill>
            </a:endParaRPr>
          </a:p>
        </p:txBody>
      </p:sp>
      <p:sp>
        <p:nvSpPr>
          <p:cNvPr id="33" name="円/楕円 32"/>
          <p:cNvSpPr/>
          <p:nvPr/>
        </p:nvSpPr>
        <p:spPr>
          <a:xfrm>
            <a:off x="975122" y="4256089"/>
            <a:ext cx="7993592" cy="396875"/>
          </a:xfrm>
          <a:prstGeom prst="ellipse">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34" name="正方形/長方形 33"/>
          <p:cNvSpPr/>
          <p:nvPr/>
        </p:nvSpPr>
        <p:spPr>
          <a:xfrm>
            <a:off x="1638962" y="4329113"/>
            <a:ext cx="6903244" cy="2524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prstClr val="black"/>
                </a:solidFill>
              </a:rPr>
              <a:t>広島県におけるビジョンの共有⇒利用者・従事者にとっての「魅力ある環境づくり」</a:t>
            </a:r>
          </a:p>
        </p:txBody>
      </p:sp>
      <p:sp>
        <p:nvSpPr>
          <p:cNvPr id="38" name="正方形/長方形 37"/>
          <p:cNvSpPr/>
          <p:nvPr/>
        </p:nvSpPr>
        <p:spPr>
          <a:xfrm>
            <a:off x="116946" y="5229226"/>
            <a:ext cx="3353594" cy="158432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200">
                <a:solidFill>
                  <a:prstClr val="black"/>
                </a:solidFill>
              </a:rPr>
              <a:t>【</a:t>
            </a:r>
            <a:r>
              <a:rPr lang="ja-JP" altLang="en-US" sz="1200">
                <a:solidFill>
                  <a:prstClr val="black"/>
                </a:solidFill>
              </a:rPr>
              <a:t>情報提供・啓発に関する取組</a:t>
            </a:r>
            <a:r>
              <a:rPr lang="en-US" altLang="ja-JP" sz="1200">
                <a:solidFill>
                  <a:prstClr val="black"/>
                </a:solidFill>
              </a:rPr>
              <a:t>】</a:t>
            </a:r>
          </a:p>
          <a:p>
            <a:pPr>
              <a:defRPr/>
            </a:pPr>
            <a:r>
              <a:rPr lang="ja-JP" altLang="en-US" sz="1200">
                <a:solidFill>
                  <a:prstClr val="black"/>
                </a:solidFill>
              </a:rPr>
              <a:t>○　小学校、中学校、高等学校への介護職の　　　　　　</a:t>
            </a:r>
            <a:endParaRPr lang="en-US" altLang="ja-JP">
              <a:solidFill>
                <a:prstClr val="black"/>
              </a:solidFill>
              <a:latin typeface="Arial" charset="0"/>
            </a:endParaRPr>
          </a:p>
          <a:p>
            <a:pPr>
              <a:defRPr/>
            </a:pPr>
            <a:r>
              <a:rPr lang="ja-JP" altLang="en-US" sz="1200">
                <a:solidFill>
                  <a:prstClr val="black"/>
                </a:solidFill>
              </a:rPr>
              <a:t>　実態を描写した図書（コミック）の寄贈</a:t>
            </a:r>
            <a:endParaRPr lang="en-US" altLang="ja-JP" sz="1200">
              <a:solidFill>
                <a:prstClr val="black"/>
              </a:solidFill>
            </a:endParaRPr>
          </a:p>
          <a:p>
            <a:pPr>
              <a:defRPr/>
            </a:pPr>
            <a:r>
              <a:rPr lang="ja-JP" altLang="en-US" sz="1200">
                <a:solidFill>
                  <a:prstClr val="black"/>
                </a:solidFill>
              </a:rPr>
              <a:t>○　「介護の日フェスタ</a:t>
            </a:r>
            <a:r>
              <a:rPr lang="en-US" altLang="ja-JP" sz="1200">
                <a:solidFill>
                  <a:prstClr val="black"/>
                </a:solidFill>
              </a:rPr>
              <a:t>in</a:t>
            </a:r>
            <a:r>
              <a:rPr lang="ja-JP" altLang="en-US" sz="1200">
                <a:solidFill>
                  <a:prstClr val="black"/>
                </a:solidFill>
              </a:rPr>
              <a:t>広島」の実施，「介護</a:t>
            </a:r>
          </a:p>
          <a:p>
            <a:pPr>
              <a:defRPr/>
            </a:pPr>
            <a:r>
              <a:rPr lang="ja-JP" altLang="en-US" sz="1200">
                <a:solidFill>
                  <a:prstClr val="black"/>
                </a:solidFill>
              </a:rPr>
              <a:t>　の日」ポスター募集</a:t>
            </a:r>
            <a:endParaRPr lang="en-US" altLang="ja-JP" sz="1200">
              <a:solidFill>
                <a:prstClr val="black"/>
              </a:solidFill>
            </a:endParaRPr>
          </a:p>
          <a:p>
            <a:pPr>
              <a:defRPr/>
            </a:pPr>
            <a:r>
              <a:rPr lang="ja-JP" altLang="en-US" sz="1200">
                <a:solidFill>
                  <a:prstClr val="black"/>
                </a:solidFill>
              </a:rPr>
              <a:t>○　職業の選択肢としての動機付けのため、</a:t>
            </a:r>
            <a:endParaRPr lang="en-US" altLang="ja-JP" sz="1200">
              <a:solidFill>
                <a:prstClr val="black"/>
              </a:solidFill>
            </a:endParaRPr>
          </a:p>
          <a:p>
            <a:pPr>
              <a:defRPr/>
            </a:pPr>
            <a:r>
              <a:rPr lang="ja-JP" altLang="en-US" sz="1200">
                <a:solidFill>
                  <a:prstClr val="black"/>
                </a:solidFill>
              </a:rPr>
              <a:t>　学生等への施設見学＆体験バスツアーの</a:t>
            </a:r>
            <a:endParaRPr lang="en-US" altLang="ja-JP" sz="1200">
              <a:solidFill>
                <a:prstClr val="black"/>
              </a:solidFill>
            </a:endParaRPr>
          </a:p>
          <a:p>
            <a:pPr>
              <a:defRPr/>
            </a:pPr>
            <a:r>
              <a:rPr lang="ja-JP" altLang="en-US" sz="1200">
                <a:solidFill>
                  <a:prstClr val="black"/>
                </a:solidFill>
              </a:rPr>
              <a:t>　実施　　等</a:t>
            </a:r>
            <a:endParaRPr lang="en-US" altLang="ja-JP" sz="1200">
              <a:solidFill>
                <a:prstClr val="black"/>
              </a:solidFill>
            </a:endParaRPr>
          </a:p>
        </p:txBody>
      </p:sp>
      <p:sp>
        <p:nvSpPr>
          <p:cNvPr id="28" name="正方形/長方形 27"/>
          <p:cNvSpPr/>
          <p:nvPr/>
        </p:nvSpPr>
        <p:spPr>
          <a:xfrm>
            <a:off x="3549651" y="5229226"/>
            <a:ext cx="3080147" cy="158432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200">
                <a:solidFill>
                  <a:prstClr val="black"/>
                </a:solidFill>
              </a:rPr>
              <a:t>【</a:t>
            </a:r>
            <a:r>
              <a:rPr lang="ja-JP" altLang="en-US" sz="1200">
                <a:solidFill>
                  <a:prstClr val="black"/>
                </a:solidFill>
              </a:rPr>
              <a:t>人材確保・育成に関する取組</a:t>
            </a:r>
            <a:r>
              <a:rPr lang="en-US" altLang="ja-JP" sz="1200">
                <a:solidFill>
                  <a:prstClr val="black"/>
                </a:solidFill>
              </a:rPr>
              <a:t>】</a:t>
            </a:r>
          </a:p>
          <a:p>
            <a:pPr>
              <a:defRPr/>
            </a:pPr>
            <a:r>
              <a:rPr lang="ja-JP" altLang="en-US" sz="1200">
                <a:solidFill>
                  <a:prstClr val="black"/>
                </a:solidFill>
              </a:rPr>
              <a:t>○　マッチング機会を提供するため、合同</a:t>
            </a:r>
            <a:endParaRPr lang="en-US" altLang="ja-JP" sz="1200">
              <a:solidFill>
                <a:prstClr val="black"/>
              </a:solidFill>
            </a:endParaRPr>
          </a:p>
          <a:p>
            <a:pPr>
              <a:defRPr/>
            </a:pPr>
            <a:r>
              <a:rPr lang="ja-JP" altLang="en-US" sz="1200">
                <a:solidFill>
                  <a:prstClr val="black"/>
                </a:solidFill>
              </a:rPr>
              <a:t>　求人説明会や合同就職相談会を開催</a:t>
            </a:r>
            <a:endParaRPr lang="en-US" altLang="ja-JP" sz="1200">
              <a:solidFill>
                <a:prstClr val="black"/>
              </a:solidFill>
            </a:endParaRPr>
          </a:p>
          <a:p>
            <a:pPr>
              <a:defRPr/>
            </a:pPr>
            <a:r>
              <a:rPr lang="ja-JP" altLang="en-US" sz="1200">
                <a:solidFill>
                  <a:prstClr val="black"/>
                </a:solidFill>
              </a:rPr>
              <a:t>○　介護職の就業体験の実施</a:t>
            </a:r>
            <a:endParaRPr lang="en-US" altLang="ja-JP" sz="1200">
              <a:solidFill>
                <a:prstClr val="black"/>
              </a:solidFill>
            </a:endParaRPr>
          </a:p>
          <a:p>
            <a:pPr>
              <a:defRPr/>
            </a:pPr>
            <a:r>
              <a:rPr lang="ja-JP" altLang="en-US" sz="1200">
                <a:solidFill>
                  <a:prstClr val="black"/>
                </a:solidFill>
              </a:rPr>
              <a:t>○　新人教育を充実させるための新任職</a:t>
            </a:r>
            <a:endParaRPr lang="en-US" altLang="ja-JP" sz="1200">
              <a:solidFill>
                <a:prstClr val="black"/>
              </a:solidFill>
            </a:endParaRPr>
          </a:p>
          <a:p>
            <a:pPr>
              <a:defRPr/>
            </a:pPr>
            <a:r>
              <a:rPr lang="ja-JP" altLang="en-US" sz="1200">
                <a:solidFill>
                  <a:prstClr val="black"/>
                </a:solidFill>
              </a:rPr>
              <a:t>　員教育担当者研修の実施　　</a:t>
            </a:r>
          </a:p>
          <a:p>
            <a:pPr>
              <a:defRPr/>
            </a:pPr>
            <a:r>
              <a:rPr lang="ja-JP" altLang="en-US" sz="1200">
                <a:solidFill>
                  <a:prstClr val="black"/>
                </a:solidFill>
              </a:rPr>
              <a:t>○　事業所選択眼養成講座や人材確保</a:t>
            </a:r>
          </a:p>
          <a:p>
            <a:pPr>
              <a:defRPr/>
            </a:pPr>
            <a:r>
              <a:rPr lang="ja-JP" altLang="en-US" sz="1200">
                <a:solidFill>
                  <a:prstClr val="black"/>
                </a:solidFill>
              </a:rPr>
              <a:t>　能力向上研修の開催　　等</a:t>
            </a:r>
            <a:endParaRPr lang="en-US" altLang="ja-JP" sz="1200">
              <a:solidFill>
                <a:prstClr val="black"/>
              </a:solidFill>
            </a:endParaRPr>
          </a:p>
        </p:txBody>
      </p:sp>
      <p:sp>
        <p:nvSpPr>
          <p:cNvPr id="29" name="正方形/長方形 28"/>
          <p:cNvSpPr/>
          <p:nvPr/>
        </p:nvSpPr>
        <p:spPr>
          <a:xfrm>
            <a:off x="6708908" y="5229226"/>
            <a:ext cx="3080146" cy="158432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200">
                <a:solidFill>
                  <a:prstClr val="black"/>
                </a:solidFill>
              </a:rPr>
              <a:t>【</a:t>
            </a:r>
            <a:r>
              <a:rPr lang="ja-JP" altLang="en-US" sz="1200">
                <a:solidFill>
                  <a:prstClr val="black"/>
                </a:solidFill>
              </a:rPr>
              <a:t>就業環境の改善に関する取組</a:t>
            </a:r>
            <a:r>
              <a:rPr lang="en-US" altLang="ja-JP" sz="1200">
                <a:solidFill>
                  <a:prstClr val="black"/>
                </a:solidFill>
              </a:rPr>
              <a:t>】</a:t>
            </a:r>
          </a:p>
          <a:p>
            <a:pPr>
              <a:defRPr/>
            </a:pPr>
            <a:r>
              <a:rPr lang="ja-JP" altLang="en-US" sz="1200">
                <a:solidFill>
                  <a:prstClr val="black"/>
                </a:solidFill>
              </a:rPr>
              <a:t>○　自己点検ツールの提供による人材の</a:t>
            </a:r>
            <a:endParaRPr lang="en-US" altLang="ja-JP" sz="1200">
              <a:solidFill>
                <a:prstClr val="black"/>
              </a:solidFill>
            </a:endParaRPr>
          </a:p>
          <a:p>
            <a:pPr>
              <a:defRPr/>
            </a:pPr>
            <a:r>
              <a:rPr lang="ja-JP" altLang="en-US" sz="1200">
                <a:solidFill>
                  <a:prstClr val="black"/>
                </a:solidFill>
              </a:rPr>
              <a:t>　確保・定着に向けた就業環境改善等の</a:t>
            </a:r>
            <a:endParaRPr lang="en-US" altLang="ja-JP" sz="1200">
              <a:solidFill>
                <a:prstClr val="black"/>
              </a:solidFill>
            </a:endParaRPr>
          </a:p>
          <a:p>
            <a:pPr>
              <a:defRPr/>
            </a:pPr>
            <a:r>
              <a:rPr lang="ja-JP" altLang="en-US" sz="1200">
                <a:solidFill>
                  <a:prstClr val="black"/>
                </a:solidFill>
              </a:rPr>
              <a:t>　取組の促進</a:t>
            </a:r>
            <a:endParaRPr lang="en-US" altLang="ja-JP" sz="1200">
              <a:solidFill>
                <a:prstClr val="black"/>
              </a:solidFill>
            </a:endParaRPr>
          </a:p>
          <a:p>
            <a:pPr>
              <a:defRPr/>
            </a:pPr>
            <a:r>
              <a:rPr lang="ja-JP" altLang="en-US" sz="1200">
                <a:solidFill>
                  <a:prstClr val="black"/>
                </a:solidFill>
              </a:rPr>
              <a:t>○　就業環境改善シンポジウムの開催に　</a:t>
            </a:r>
          </a:p>
          <a:p>
            <a:pPr>
              <a:defRPr/>
            </a:pPr>
            <a:r>
              <a:rPr lang="ja-JP" altLang="en-US" sz="1200">
                <a:solidFill>
                  <a:prstClr val="black"/>
                </a:solidFill>
              </a:rPr>
              <a:t>　よる改革・発展に向けた機運醸成と意</a:t>
            </a:r>
          </a:p>
          <a:p>
            <a:pPr>
              <a:defRPr/>
            </a:pPr>
            <a:r>
              <a:rPr lang="ja-JP" altLang="en-US" sz="1200">
                <a:solidFill>
                  <a:prstClr val="black"/>
                </a:solidFill>
              </a:rPr>
              <a:t>　識改革の促進　等</a:t>
            </a:r>
            <a:endParaRPr lang="en-US" altLang="ja-JP" sz="1200">
              <a:solidFill>
                <a:prstClr val="black"/>
              </a:solidFill>
            </a:endParaRPr>
          </a:p>
        </p:txBody>
      </p:sp>
      <p:sp>
        <p:nvSpPr>
          <p:cNvPr id="3" name="正方形/長方形 2"/>
          <p:cNvSpPr/>
          <p:nvPr/>
        </p:nvSpPr>
        <p:spPr>
          <a:xfrm>
            <a:off x="1363795" y="4760914"/>
            <a:ext cx="7214526" cy="180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36" name="下矢印 35"/>
          <p:cNvSpPr/>
          <p:nvPr/>
        </p:nvSpPr>
        <p:spPr>
          <a:xfrm>
            <a:off x="4251326" y="4832351"/>
            <a:ext cx="1209014" cy="396875"/>
          </a:xfrm>
          <a:prstGeom prst="downArrow">
            <a:avLst>
              <a:gd name="adj1" fmla="val 50000"/>
              <a:gd name="adj2" fmla="val 44041"/>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41" name="下矢印 40"/>
          <p:cNvSpPr/>
          <p:nvPr/>
        </p:nvSpPr>
        <p:spPr>
          <a:xfrm>
            <a:off x="7684030" y="4832351"/>
            <a:ext cx="1209014" cy="396875"/>
          </a:xfrm>
          <a:prstGeom prst="downArrow">
            <a:avLst>
              <a:gd name="adj1" fmla="val 50000"/>
              <a:gd name="adj2" fmla="val 44041"/>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42" name="下矢印 41"/>
          <p:cNvSpPr/>
          <p:nvPr/>
        </p:nvSpPr>
        <p:spPr>
          <a:xfrm>
            <a:off x="1052513" y="4832351"/>
            <a:ext cx="1209014" cy="396875"/>
          </a:xfrm>
          <a:prstGeom prst="downArrow">
            <a:avLst>
              <a:gd name="adj1" fmla="val 50000"/>
              <a:gd name="adj2" fmla="val 44041"/>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26" name="正方形/長方形 25"/>
          <p:cNvSpPr/>
          <p:nvPr/>
        </p:nvSpPr>
        <p:spPr>
          <a:xfrm rot="5400000">
            <a:off x="-191056" y="40521"/>
            <a:ext cx="683663" cy="33265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428</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902527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角丸四角形 28"/>
          <p:cNvSpPr/>
          <p:nvPr/>
        </p:nvSpPr>
        <p:spPr>
          <a:xfrm>
            <a:off x="72232" y="836613"/>
            <a:ext cx="9780456" cy="6011862"/>
          </a:xfrm>
          <a:prstGeom prst="roundRect">
            <a:avLst>
              <a:gd name="adj" fmla="val 456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5123" name="タイトル 1"/>
          <p:cNvSpPr>
            <a:spLocks noGrp="1"/>
          </p:cNvSpPr>
          <p:nvPr>
            <p:ph type="ctrTitle"/>
          </p:nvPr>
        </p:nvSpPr>
        <p:spPr>
          <a:xfrm>
            <a:off x="0" y="7939"/>
            <a:ext cx="9906000" cy="504825"/>
          </a:xfrm>
        </p:spPr>
        <p:txBody>
          <a:bodyPr/>
          <a:lstStyle/>
          <a:p>
            <a:pPr eaLnBrk="1" hangingPunct="1"/>
            <a:r>
              <a:rPr lang="ja-JP" altLang="en-US" sz="2400" smtClean="0">
                <a:latin typeface="HG丸ｺﾞｼｯｸM-PRO" pitchFamily="50" charset="-128"/>
                <a:ea typeface="HG丸ｺﾞｼｯｸM-PRO" pitchFamily="50" charset="-128"/>
              </a:rPr>
              <a:t>埼玉県における介護人材の確保・定着に向けた取組</a:t>
            </a:r>
            <a:endParaRPr lang="ja-JP" altLang="en-US" sz="1800" smtClean="0">
              <a:latin typeface="HG丸ｺﾞｼｯｸM-PRO" pitchFamily="50" charset="-128"/>
              <a:ea typeface="HG丸ｺﾞｼｯｸM-PRO" pitchFamily="50" charset="-128"/>
            </a:endParaRPr>
          </a:p>
        </p:txBody>
      </p:sp>
      <p:sp>
        <p:nvSpPr>
          <p:cNvPr id="10" name="角丸四角形 9"/>
          <p:cNvSpPr/>
          <p:nvPr/>
        </p:nvSpPr>
        <p:spPr>
          <a:xfrm>
            <a:off x="558933" y="1268413"/>
            <a:ext cx="8839729" cy="1871662"/>
          </a:xfrm>
          <a:prstGeom prst="roundRect">
            <a:avLst>
              <a:gd name="adj" fmla="val 117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1" name="正方形/長方形 10"/>
          <p:cNvSpPr/>
          <p:nvPr/>
        </p:nvSpPr>
        <p:spPr>
          <a:xfrm>
            <a:off x="2431786" y="1125539"/>
            <a:ext cx="4971918" cy="358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prstClr val="white"/>
                </a:solidFill>
              </a:rPr>
              <a:t>介護職員しっかり応援プロジェクトチームの設置</a:t>
            </a:r>
          </a:p>
        </p:txBody>
      </p:sp>
      <p:sp>
        <p:nvSpPr>
          <p:cNvPr id="33" name="曲折矢印 32"/>
          <p:cNvSpPr/>
          <p:nvPr/>
        </p:nvSpPr>
        <p:spPr>
          <a:xfrm rot="16200000" flipH="1">
            <a:off x="2341827" y="3158332"/>
            <a:ext cx="503237" cy="1981200"/>
          </a:xfrm>
          <a:prstGeom prst="bentArrow">
            <a:avLst>
              <a:gd name="adj1" fmla="val 32315"/>
              <a:gd name="adj2" fmla="val 43467"/>
              <a:gd name="adj3" fmla="val 26020"/>
              <a:gd name="adj4" fmla="val 43750"/>
            </a:avLst>
          </a:prstGeom>
          <a:solidFill>
            <a:schemeClr val="accent6">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ja-JP" altLang="en-US" dirty="0">
              <a:solidFill>
                <a:prstClr val="black"/>
              </a:solidFill>
            </a:endParaRPr>
          </a:p>
        </p:txBody>
      </p:sp>
      <p:sp>
        <p:nvSpPr>
          <p:cNvPr id="14" name="円/楕円 13"/>
          <p:cNvSpPr/>
          <p:nvPr/>
        </p:nvSpPr>
        <p:spPr>
          <a:xfrm>
            <a:off x="2070629" y="1700213"/>
            <a:ext cx="5909204" cy="976312"/>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pic>
        <p:nvPicPr>
          <p:cNvPr id="5129" name="Picture 2" descr="C:\Users\ARNAS\Desktop\MC900236694.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22800" y="1557339"/>
            <a:ext cx="61912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正方形/長方形 37"/>
          <p:cNvSpPr/>
          <p:nvPr/>
        </p:nvSpPr>
        <p:spPr>
          <a:xfrm>
            <a:off x="4376870" y="1844675"/>
            <a:ext cx="1080029" cy="36036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400" dirty="0">
                <a:solidFill>
                  <a:prstClr val="black"/>
                </a:solidFill>
                <a:latin typeface="HG丸ｺﾞｼｯｸM-PRO" pitchFamily="50" charset="-128"/>
                <a:ea typeface="HG丸ｺﾞｼｯｸM-PRO" pitchFamily="50" charset="-128"/>
              </a:rPr>
              <a:t>埼玉県庁</a:t>
            </a:r>
          </a:p>
        </p:txBody>
      </p:sp>
      <p:pic>
        <p:nvPicPr>
          <p:cNvPr id="513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26358" y="2393950"/>
            <a:ext cx="777346"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2" name="Picture 10" descr="C:\Users\KNUIP\AppData\Local\Microsoft\Windows\Temporary Internet Files\Content.IE5\50HXI09L\MC900079128[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92942" y="1628775"/>
            <a:ext cx="71887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3" name="Picture 11" descr="C:\Users\KNUIP\AppData\Local\Microsoft\Windows\Temporary Internet Files\Content.IE5\50HXI09L\MC900079126[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76248" y="2349500"/>
            <a:ext cx="763588"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4" name="Picture 2" descr="C:\Users\STLGW\AppData\Local\Microsoft\Windows\Temporary Internet Files\Content.IE5\XKGTVJGM\MC900433918[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00561" y="1547814"/>
            <a:ext cx="65696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正方形/長方形 46"/>
          <p:cNvSpPr/>
          <p:nvPr/>
        </p:nvSpPr>
        <p:spPr>
          <a:xfrm>
            <a:off x="6610879" y="2708276"/>
            <a:ext cx="2593446" cy="36036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200" dirty="0">
                <a:solidFill>
                  <a:prstClr val="black"/>
                </a:solidFill>
                <a:latin typeface="HG丸ｺﾞｼｯｸM-PRO" pitchFamily="50" charset="-128"/>
                <a:ea typeface="HG丸ｺﾞｼｯｸM-PRO" pitchFamily="50" charset="-128"/>
              </a:rPr>
              <a:t>埼玉県老人福祉施設協議会</a:t>
            </a:r>
          </a:p>
        </p:txBody>
      </p:sp>
      <p:sp>
        <p:nvSpPr>
          <p:cNvPr id="48" name="正方形/長方形 47"/>
          <p:cNvSpPr/>
          <p:nvPr/>
        </p:nvSpPr>
        <p:spPr>
          <a:xfrm>
            <a:off x="631164" y="1916113"/>
            <a:ext cx="2521215" cy="36036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200" dirty="0">
                <a:solidFill>
                  <a:prstClr val="black"/>
                </a:solidFill>
                <a:latin typeface="HG丸ｺﾞｼｯｸM-PRO" pitchFamily="50" charset="-128"/>
                <a:ea typeface="HG丸ｺﾞｼｯｸM-PRO" pitchFamily="50" charset="-128"/>
              </a:rPr>
              <a:t>埼玉県介護老人保健施設協会</a:t>
            </a:r>
          </a:p>
        </p:txBody>
      </p:sp>
      <p:sp>
        <p:nvSpPr>
          <p:cNvPr id="49" name="正方形/長方形 48"/>
          <p:cNvSpPr/>
          <p:nvPr/>
        </p:nvSpPr>
        <p:spPr>
          <a:xfrm>
            <a:off x="701676" y="2708276"/>
            <a:ext cx="2954602" cy="36036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200" dirty="0">
                <a:solidFill>
                  <a:prstClr val="black"/>
                </a:solidFill>
                <a:latin typeface="HG丸ｺﾞｼｯｸM-PRO" pitchFamily="50" charset="-128"/>
                <a:ea typeface="HG丸ｺﾞｼｯｸM-PRO" pitchFamily="50" charset="-128"/>
              </a:rPr>
              <a:t>埼玉県在宅福祉事業者連絡協議会</a:t>
            </a:r>
          </a:p>
        </p:txBody>
      </p:sp>
      <p:sp>
        <p:nvSpPr>
          <p:cNvPr id="50" name="正方形/長方形 49"/>
          <p:cNvSpPr/>
          <p:nvPr/>
        </p:nvSpPr>
        <p:spPr>
          <a:xfrm>
            <a:off x="5456899" y="1989138"/>
            <a:ext cx="3941763" cy="36036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100" dirty="0">
                <a:solidFill>
                  <a:prstClr val="black"/>
                </a:solidFill>
                <a:latin typeface="HG丸ｺﾞｼｯｸM-PRO" pitchFamily="50" charset="-128"/>
                <a:ea typeface="HG丸ｺﾞｼｯｸM-PRO" pitchFamily="50" charset="-128"/>
              </a:rPr>
              <a:t>埼玉県認知症グループホーム・小規模多機能協議会</a:t>
            </a:r>
          </a:p>
        </p:txBody>
      </p:sp>
      <p:pic>
        <p:nvPicPr>
          <p:cNvPr id="5139" name="Picture 3" descr="C:\Users\STLGW\AppData\Local\Microsoft\Windows\Temporary Internet Files\Content.IE5\XKGTVJGM\MC900431627[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55477" y="2339975"/>
            <a:ext cx="586448"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正方形/長方形 50"/>
          <p:cNvSpPr/>
          <p:nvPr/>
        </p:nvSpPr>
        <p:spPr>
          <a:xfrm>
            <a:off x="4017433" y="2781301"/>
            <a:ext cx="2304521" cy="36036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200" dirty="0">
                <a:solidFill>
                  <a:prstClr val="black"/>
                </a:solidFill>
                <a:latin typeface="HG丸ｺﾞｼｯｸM-PRO" pitchFamily="50" charset="-128"/>
                <a:ea typeface="HG丸ｺﾞｼｯｸM-PRO" pitchFamily="50" charset="-128"/>
              </a:rPr>
              <a:t>埼玉県社会福祉協議会</a:t>
            </a:r>
          </a:p>
        </p:txBody>
      </p:sp>
      <p:sp>
        <p:nvSpPr>
          <p:cNvPr id="15" name="下矢印 14"/>
          <p:cNvSpPr/>
          <p:nvPr/>
        </p:nvSpPr>
        <p:spPr>
          <a:xfrm>
            <a:off x="3584046" y="3213100"/>
            <a:ext cx="2882371" cy="431800"/>
          </a:xfrm>
          <a:prstGeom prst="downArrow">
            <a:avLst>
              <a:gd name="adj1" fmla="val 52939"/>
              <a:gd name="adj2" fmla="val 3882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52" name="正方形/長方形 51"/>
          <p:cNvSpPr/>
          <p:nvPr/>
        </p:nvSpPr>
        <p:spPr>
          <a:xfrm>
            <a:off x="2395671" y="3213100"/>
            <a:ext cx="5367469" cy="25558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200" dirty="0">
                <a:solidFill>
                  <a:prstClr val="black"/>
                </a:solidFill>
                <a:latin typeface="ＭＳ Ｐゴシック" pitchFamily="50" charset="-128"/>
              </a:rPr>
              <a:t>介護人材の確保・定着に向けた取組方針</a:t>
            </a:r>
          </a:p>
        </p:txBody>
      </p:sp>
      <p:sp>
        <p:nvSpPr>
          <p:cNvPr id="19" name="正方形/長方形 18"/>
          <p:cNvSpPr/>
          <p:nvPr/>
        </p:nvSpPr>
        <p:spPr>
          <a:xfrm>
            <a:off x="3656551" y="3681192"/>
            <a:ext cx="2809351" cy="720000"/>
          </a:xfrm>
          <a:prstGeom prst="rect">
            <a:avLst/>
          </a:prstGeom>
          <a:solidFill>
            <a:srgbClr val="FFC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prstClr val="black"/>
                </a:solidFill>
              </a:rPr>
              <a:t>○介護職のイメージアップ</a:t>
            </a:r>
            <a:endParaRPr lang="en-US" altLang="ja-JP" sz="1400" dirty="0">
              <a:solidFill>
                <a:prstClr val="black"/>
              </a:solidFill>
            </a:endParaRPr>
          </a:p>
          <a:p>
            <a:pPr>
              <a:defRPr/>
            </a:pPr>
            <a:r>
              <a:rPr lang="ja-JP" altLang="en-US" sz="1400" dirty="0">
                <a:solidFill>
                  <a:prstClr val="black"/>
                </a:solidFill>
              </a:rPr>
              <a:t>○魅力ある職場づくりの促進</a:t>
            </a:r>
            <a:endParaRPr lang="en-US" altLang="ja-JP" sz="1400" dirty="0">
              <a:solidFill>
                <a:prstClr val="black"/>
              </a:solidFill>
            </a:endParaRPr>
          </a:p>
          <a:p>
            <a:pPr>
              <a:defRPr/>
            </a:pPr>
            <a:r>
              <a:rPr lang="ja-JP" altLang="en-US" sz="1400" dirty="0">
                <a:solidFill>
                  <a:prstClr val="black"/>
                </a:solidFill>
              </a:rPr>
              <a:t>○介護職員の給与アップ</a:t>
            </a:r>
          </a:p>
        </p:txBody>
      </p:sp>
      <p:sp>
        <p:nvSpPr>
          <p:cNvPr id="23" name="正方形/長方形 22"/>
          <p:cNvSpPr/>
          <p:nvPr/>
        </p:nvSpPr>
        <p:spPr>
          <a:xfrm>
            <a:off x="235612" y="4437063"/>
            <a:ext cx="3203971" cy="165576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53" name="正方形/長方形 52"/>
          <p:cNvSpPr/>
          <p:nvPr/>
        </p:nvSpPr>
        <p:spPr>
          <a:xfrm>
            <a:off x="197777" y="4941888"/>
            <a:ext cx="3350154" cy="118745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ja-JP" altLang="en-US" sz="1200" dirty="0">
                <a:solidFill>
                  <a:prstClr val="black"/>
                </a:solidFill>
                <a:latin typeface="ＭＳ Ｐゴシック" pitchFamily="50" charset="-128"/>
              </a:rPr>
              <a:t>・新たに介護職員となった方を知事が激励</a:t>
            </a:r>
            <a:endParaRPr lang="en-US" altLang="ja-JP" sz="1200" dirty="0">
              <a:solidFill>
                <a:prstClr val="black"/>
              </a:solidFill>
              <a:latin typeface="ＭＳ Ｐゴシック" pitchFamily="50" charset="-128"/>
            </a:endParaRPr>
          </a:p>
          <a:p>
            <a:pPr fontAlgn="auto">
              <a:spcBef>
                <a:spcPts val="0"/>
              </a:spcBef>
              <a:spcAft>
                <a:spcPts val="0"/>
              </a:spcAft>
              <a:defRPr/>
            </a:pPr>
            <a:r>
              <a:rPr lang="ja-JP" altLang="en-US" sz="1200" dirty="0">
                <a:solidFill>
                  <a:prstClr val="black"/>
                </a:solidFill>
                <a:latin typeface="ＭＳ Ｐゴシック" pitchFamily="50" charset="-128"/>
              </a:rPr>
              <a:t>・知事メッセージの交付や</a:t>
            </a:r>
            <a:endParaRPr lang="en-US" altLang="ja-JP" sz="1200" dirty="0">
              <a:solidFill>
                <a:prstClr val="black"/>
              </a:solidFill>
              <a:latin typeface="ＭＳ Ｐゴシック" pitchFamily="50" charset="-128"/>
            </a:endParaRPr>
          </a:p>
          <a:p>
            <a:pPr fontAlgn="auto">
              <a:spcBef>
                <a:spcPts val="0"/>
              </a:spcBef>
              <a:spcAft>
                <a:spcPts val="0"/>
              </a:spcAft>
              <a:defRPr/>
            </a:pPr>
            <a:r>
              <a:rPr lang="ja-JP" altLang="en-US" sz="1200" dirty="0">
                <a:solidFill>
                  <a:prstClr val="black"/>
                </a:solidFill>
                <a:latin typeface="ＭＳ Ｐゴシック" pitchFamily="50" charset="-128"/>
              </a:rPr>
              <a:t>　記念講演を実施</a:t>
            </a:r>
            <a:endParaRPr lang="en-US" altLang="ja-JP" sz="1200" dirty="0">
              <a:solidFill>
                <a:prstClr val="black"/>
              </a:solidFill>
              <a:latin typeface="ＭＳ Ｐゴシック" pitchFamily="50" charset="-128"/>
            </a:endParaRPr>
          </a:p>
          <a:p>
            <a:pPr fontAlgn="auto">
              <a:spcBef>
                <a:spcPts val="0"/>
              </a:spcBef>
              <a:spcAft>
                <a:spcPts val="0"/>
              </a:spcAft>
              <a:defRPr/>
            </a:pPr>
            <a:r>
              <a:rPr lang="ja-JP" altLang="en-US" sz="1200" dirty="0">
                <a:solidFill>
                  <a:prstClr val="black"/>
                </a:solidFill>
                <a:latin typeface="ＭＳ Ｐゴシック" pitchFamily="50" charset="-128"/>
              </a:rPr>
              <a:t>・平成２５年度は２６２事業所から</a:t>
            </a:r>
            <a:endParaRPr lang="en-US" altLang="ja-JP" sz="1200" dirty="0">
              <a:solidFill>
                <a:prstClr val="black"/>
              </a:solidFill>
              <a:latin typeface="ＭＳ Ｐゴシック" pitchFamily="50" charset="-128"/>
            </a:endParaRPr>
          </a:p>
          <a:p>
            <a:pPr fontAlgn="auto">
              <a:spcBef>
                <a:spcPts val="0"/>
              </a:spcBef>
              <a:spcAft>
                <a:spcPts val="0"/>
              </a:spcAft>
              <a:defRPr/>
            </a:pPr>
            <a:r>
              <a:rPr lang="ja-JP" altLang="en-US" sz="1200" dirty="0">
                <a:solidFill>
                  <a:prstClr val="black"/>
                </a:solidFill>
                <a:latin typeface="ＭＳ Ｐゴシック" pitchFamily="50" charset="-128"/>
              </a:rPr>
              <a:t>　約８００人が参加</a:t>
            </a:r>
          </a:p>
        </p:txBody>
      </p:sp>
      <p:pic>
        <p:nvPicPr>
          <p:cNvPr id="5148"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39629" y="5303839"/>
            <a:ext cx="629444" cy="78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角丸四角形 23"/>
          <p:cNvSpPr/>
          <p:nvPr/>
        </p:nvSpPr>
        <p:spPr>
          <a:xfrm>
            <a:off x="414634" y="4581128"/>
            <a:ext cx="2881385" cy="360040"/>
          </a:xfrm>
          <a:prstGeom prst="roundRect">
            <a:avLst/>
          </a:prstGeom>
          <a:solidFill>
            <a:srgbClr val="FFCCFF"/>
          </a:solidFill>
          <a:ln>
            <a:solidFill>
              <a:schemeClr val="tx1"/>
            </a:solid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prstClr val="black"/>
                </a:solidFill>
              </a:rPr>
              <a:t>介護職員合同入職式の実施</a:t>
            </a:r>
          </a:p>
        </p:txBody>
      </p:sp>
      <p:sp>
        <p:nvSpPr>
          <p:cNvPr id="56" name="曲折矢印 55"/>
          <p:cNvSpPr/>
          <p:nvPr/>
        </p:nvSpPr>
        <p:spPr>
          <a:xfrm rot="5400000">
            <a:off x="7327504" y="3173810"/>
            <a:ext cx="503237" cy="1950244"/>
          </a:xfrm>
          <a:prstGeom prst="bentArrow">
            <a:avLst>
              <a:gd name="adj1" fmla="val 30984"/>
              <a:gd name="adj2" fmla="val 42814"/>
              <a:gd name="adj3" fmla="val 25000"/>
              <a:gd name="adj4" fmla="val 43750"/>
            </a:avLst>
          </a:prstGeom>
          <a:solidFill>
            <a:schemeClr val="accent6">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ja-JP" altLang="en-US">
              <a:solidFill>
                <a:prstClr val="black"/>
              </a:solidFill>
            </a:endParaRPr>
          </a:p>
        </p:txBody>
      </p:sp>
      <p:sp>
        <p:nvSpPr>
          <p:cNvPr id="57" name="正方形/長方形 56"/>
          <p:cNvSpPr/>
          <p:nvPr/>
        </p:nvSpPr>
        <p:spPr>
          <a:xfrm>
            <a:off x="6717507" y="4437063"/>
            <a:ext cx="2990718" cy="165576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58" name="角丸四角形 57"/>
          <p:cNvSpPr/>
          <p:nvPr/>
        </p:nvSpPr>
        <p:spPr>
          <a:xfrm>
            <a:off x="6898151" y="4581128"/>
            <a:ext cx="2701298" cy="360040"/>
          </a:xfrm>
          <a:prstGeom prst="roundRect">
            <a:avLst/>
          </a:prstGeom>
          <a:solidFill>
            <a:srgbClr val="FFCCFF"/>
          </a:solidFill>
          <a:ln>
            <a:solidFill>
              <a:schemeClr val="tx1"/>
            </a:solid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prstClr val="black"/>
                </a:solidFill>
              </a:rPr>
              <a:t>介護職員給与改善の取組</a:t>
            </a:r>
          </a:p>
        </p:txBody>
      </p:sp>
      <p:sp>
        <p:nvSpPr>
          <p:cNvPr id="59" name="正方形/長方形 58"/>
          <p:cNvSpPr/>
          <p:nvPr/>
        </p:nvSpPr>
        <p:spPr>
          <a:xfrm>
            <a:off x="3656277" y="4760913"/>
            <a:ext cx="2880652" cy="133191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60" name="正方形/長方形 59"/>
          <p:cNvSpPr/>
          <p:nvPr/>
        </p:nvSpPr>
        <p:spPr>
          <a:xfrm>
            <a:off x="6717506" y="5013325"/>
            <a:ext cx="3062950" cy="95408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ja-JP" altLang="en-US" sz="1200" dirty="0">
                <a:solidFill>
                  <a:prstClr val="black"/>
                </a:solidFill>
                <a:latin typeface="ＭＳ Ｐゴシック" pitchFamily="50" charset="-128"/>
              </a:rPr>
              <a:t>・経験や資格に応じたモデル給与表を</a:t>
            </a:r>
            <a:endParaRPr lang="en-US" altLang="ja-JP" sz="1200" dirty="0">
              <a:solidFill>
                <a:prstClr val="black"/>
              </a:solidFill>
              <a:latin typeface="ＭＳ Ｐゴシック" pitchFamily="50" charset="-128"/>
            </a:endParaRPr>
          </a:p>
          <a:p>
            <a:pPr fontAlgn="auto">
              <a:spcBef>
                <a:spcPts val="0"/>
              </a:spcBef>
              <a:spcAft>
                <a:spcPts val="0"/>
              </a:spcAft>
              <a:defRPr/>
            </a:pPr>
            <a:r>
              <a:rPr lang="ja-JP" altLang="en-US" sz="1200" dirty="0">
                <a:solidFill>
                  <a:prstClr val="black"/>
                </a:solidFill>
                <a:latin typeface="ＭＳ Ｐゴシック" pitchFamily="50" charset="-128"/>
              </a:rPr>
              <a:t>　作成し事業所に給与改善の働きかけ</a:t>
            </a:r>
            <a:endParaRPr lang="en-US" altLang="ja-JP" sz="1200" dirty="0">
              <a:solidFill>
                <a:prstClr val="black"/>
              </a:solidFill>
              <a:latin typeface="ＭＳ Ｐゴシック" pitchFamily="50" charset="-128"/>
            </a:endParaRPr>
          </a:p>
          <a:p>
            <a:pPr fontAlgn="auto">
              <a:spcBef>
                <a:spcPts val="0"/>
              </a:spcBef>
              <a:spcAft>
                <a:spcPts val="0"/>
              </a:spcAft>
              <a:defRPr/>
            </a:pPr>
            <a:r>
              <a:rPr lang="ja-JP" altLang="en-US" sz="1200" dirty="0">
                <a:solidFill>
                  <a:prstClr val="black"/>
                </a:solidFill>
                <a:latin typeface="ＭＳ Ｐゴシック" pitchFamily="50" charset="-128"/>
              </a:rPr>
              <a:t>・給与水準が低い事業所に公認会計</a:t>
            </a:r>
            <a:endParaRPr lang="en-US" altLang="ja-JP" sz="1200" dirty="0">
              <a:solidFill>
                <a:prstClr val="black"/>
              </a:solidFill>
              <a:latin typeface="ＭＳ Ｐゴシック" pitchFamily="50" charset="-128"/>
            </a:endParaRPr>
          </a:p>
          <a:p>
            <a:pPr fontAlgn="auto">
              <a:spcBef>
                <a:spcPts val="0"/>
              </a:spcBef>
              <a:spcAft>
                <a:spcPts val="0"/>
              </a:spcAft>
              <a:defRPr/>
            </a:pPr>
            <a:r>
              <a:rPr lang="ja-JP" altLang="en-US" sz="1200" dirty="0">
                <a:solidFill>
                  <a:prstClr val="black"/>
                </a:solidFill>
                <a:latin typeface="ＭＳ Ｐゴシック" pitchFamily="50" charset="-128"/>
              </a:rPr>
              <a:t>　士を派遣し、個別指導を実施</a:t>
            </a:r>
          </a:p>
        </p:txBody>
      </p:sp>
      <p:sp>
        <p:nvSpPr>
          <p:cNvPr id="5" name="正方形/長方形 4"/>
          <p:cNvSpPr/>
          <p:nvPr/>
        </p:nvSpPr>
        <p:spPr>
          <a:xfrm>
            <a:off x="2071296" y="620688"/>
            <a:ext cx="5763410" cy="432048"/>
          </a:xfrm>
          <a:prstGeom prst="rect">
            <a:avLst/>
          </a:prstGeom>
          <a:solidFill>
            <a:schemeClr val="accent3">
              <a:lumMod val="60000"/>
              <a:lumOff val="4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black"/>
                </a:solidFill>
              </a:rPr>
              <a:t>介護職員しっかり応援プロジェクト</a:t>
            </a:r>
          </a:p>
        </p:txBody>
      </p:sp>
      <p:sp>
        <p:nvSpPr>
          <p:cNvPr id="62" name="角丸四角形 61"/>
          <p:cNvSpPr/>
          <p:nvPr/>
        </p:nvSpPr>
        <p:spPr>
          <a:xfrm>
            <a:off x="3836625" y="4833192"/>
            <a:ext cx="2557229" cy="324000"/>
          </a:xfrm>
          <a:prstGeom prst="roundRect">
            <a:avLst/>
          </a:prstGeom>
          <a:solidFill>
            <a:srgbClr val="FFCCFF"/>
          </a:solidFill>
          <a:ln>
            <a:solidFill>
              <a:schemeClr val="tx1"/>
            </a:solid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prstClr val="black"/>
                </a:solidFill>
              </a:rPr>
              <a:t>表彰の実施</a:t>
            </a:r>
          </a:p>
        </p:txBody>
      </p:sp>
      <p:sp>
        <p:nvSpPr>
          <p:cNvPr id="63" name="正方形/長方形 62"/>
          <p:cNvSpPr/>
          <p:nvPr/>
        </p:nvSpPr>
        <p:spPr>
          <a:xfrm>
            <a:off x="3728508" y="5157788"/>
            <a:ext cx="2774025" cy="88106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ja-JP" altLang="en-US" sz="1200" dirty="0">
                <a:solidFill>
                  <a:prstClr val="black"/>
                </a:solidFill>
                <a:latin typeface="ＭＳ Ｐゴシック" pitchFamily="50" charset="-128"/>
              </a:rPr>
              <a:t>・離職率が低い事業所や資格取得</a:t>
            </a:r>
            <a:endParaRPr lang="en-US" altLang="ja-JP" sz="1200" dirty="0">
              <a:solidFill>
                <a:prstClr val="black"/>
              </a:solidFill>
              <a:latin typeface="ＭＳ Ｐゴシック" pitchFamily="50" charset="-128"/>
            </a:endParaRPr>
          </a:p>
          <a:p>
            <a:pPr fontAlgn="auto">
              <a:spcBef>
                <a:spcPts val="0"/>
              </a:spcBef>
              <a:spcAft>
                <a:spcPts val="0"/>
              </a:spcAft>
              <a:defRPr/>
            </a:pPr>
            <a:r>
              <a:rPr lang="ja-JP" altLang="en-US" sz="1200" dirty="0">
                <a:solidFill>
                  <a:prstClr val="black"/>
                </a:solidFill>
                <a:latin typeface="ＭＳ Ｐゴシック" pitchFamily="50" charset="-128"/>
              </a:rPr>
              <a:t>　に積極的な事業所等を表彰</a:t>
            </a:r>
            <a:endParaRPr lang="en-US" altLang="ja-JP" sz="1200" dirty="0">
              <a:solidFill>
                <a:prstClr val="black"/>
              </a:solidFill>
              <a:latin typeface="ＭＳ Ｐゴシック" pitchFamily="50" charset="-128"/>
            </a:endParaRPr>
          </a:p>
          <a:p>
            <a:pPr fontAlgn="auto">
              <a:spcBef>
                <a:spcPts val="0"/>
              </a:spcBef>
              <a:spcAft>
                <a:spcPts val="0"/>
              </a:spcAft>
              <a:defRPr/>
            </a:pPr>
            <a:r>
              <a:rPr lang="ja-JP" altLang="en-US" sz="1200" dirty="0">
                <a:solidFill>
                  <a:prstClr val="black"/>
                </a:solidFill>
                <a:latin typeface="ＭＳ Ｐゴシック" pitchFamily="50" charset="-128"/>
              </a:rPr>
              <a:t>・優れた処遇を行った介護職員や</a:t>
            </a:r>
            <a:endParaRPr lang="en-US" altLang="ja-JP" sz="1200" dirty="0">
              <a:solidFill>
                <a:prstClr val="black"/>
              </a:solidFill>
              <a:latin typeface="ＭＳ Ｐゴシック" pitchFamily="50" charset="-128"/>
            </a:endParaRPr>
          </a:p>
          <a:p>
            <a:pPr fontAlgn="auto">
              <a:spcBef>
                <a:spcPts val="0"/>
              </a:spcBef>
              <a:spcAft>
                <a:spcPts val="0"/>
              </a:spcAft>
              <a:defRPr/>
            </a:pPr>
            <a:r>
              <a:rPr lang="ja-JP" altLang="en-US" sz="1200" dirty="0">
                <a:solidFill>
                  <a:prstClr val="black"/>
                </a:solidFill>
                <a:latin typeface="ＭＳ Ｐゴシック" pitchFamily="50" charset="-128"/>
              </a:rPr>
              <a:t>　事業所を表彰</a:t>
            </a:r>
          </a:p>
        </p:txBody>
      </p:sp>
      <p:sp>
        <p:nvSpPr>
          <p:cNvPr id="64" name="下矢印 63"/>
          <p:cNvSpPr/>
          <p:nvPr/>
        </p:nvSpPr>
        <p:spPr>
          <a:xfrm>
            <a:off x="4017433" y="4473576"/>
            <a:ext cx="2051712" cy="250825"/>
          </a:xfrm>
          <a:prstGeom prst="downArrow">
            <a:avLst>
              <a:gd name="adj1" fmla="val 50000"/>
              <a:gd name="adj2" fmla="val 55576"/>
            </a:avLst>
          </a:prstGeom>
          <a:solidFill>
            <a:schemeClr val="accent6">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ja-JP" altLang="en-US" sz="1600" dirty="0">
              <a:solidFill>
                <a:prstClr val="black"/>
              </a:solidFill>
              <a:latin typeface="HG丸ｺﾞｼｯｸM-PRO" pitchFamily="50" charset="-128"/>
              <a:ea typeface="HG丸ｺﾞｼｯｸM-PRO" pitchFamily="50" charset="-128"/>
            </a:endParaRPr>
          </a:p>
        </p:txBody>
      </p:sp>
      <p:sp>
        <p:nvSpPr>
          <p:cNvPr id="66" name="正方形/長方形 65"/>
          <p:cNvSpPr/>
          <p:nvPr/>
        </p:nvSpPr>
        <p:spPr>
          <a:xfrm>
            <a:off x="271727" y="6165850"/>
            <a:ext cx="9364266" cy="61118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67" name="角丸四角形 66"/>
          <p:cNvSpPr/>
          <p:nvPr/>
        </p:nvSpPr>
        <p:spPr>
          <a:xfrm>
            <a:off x="414321" y="6201336"/>
            <a:ext cx="2557229" cy="252000"/>
          </a:xfrm>
          <a:prstGeom prst="roundRect">
            <a:avLst/>
          </a:prstGeom>
          <a:solidFill>
            <a:srgbClr val="FFCCFF"/>
          </a:solidFill>
          <a:ln>
            <a:solidFill>
              <a:schemeClr val="tx1"/>
            </a:solid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prstClr val="black"/>
                </a:solidFill>
              </a:rPr>
              <a:t>魅力ある取組の情報発信</a:t>
            </a:r>
          </a:p>
        </p:txBody>
      </p:sp>
      <p:sp>
        <p:nvSpPr>
          <p:cNvPr id="68" name="正方形/長方形 67"/>
          <p:cNvSpPr/>
          <p:nvPr/>
        </p:nvSpPr>
        <p:spPr>
          <a:xfrm>
            <a:off x="414471" y="6453189"/>
            <a:ext cx="9185407" cy="28892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ja-JP" altLang="en-US" sz="1200" dirty="0">
                <a:solidFill>
                  <a:prstClr val="black"/>
                </a:solidFill>
                <a:latin typeface="ＭＳ Ｐゴシック" pitchFamily="50" charset="-128"/>
              </a:rPr>
              <a:t>・県や各団体の</a:t>
            </a:r>
            <a:r>
              <a:rPr lang="en-US" altLang="ja-JP" sz="1200" dirty="0">
                <a:solidFill>
                  <a:prstClr val="black"/>
                </a:solidFill>
                <a:latin typeface="ＭＳ Ｐゴシック" pitchFamily="50" charset="-128"/>
              </a:rPr>
              <a:t>HP</a:t>
            </a:r>
            <a:r>
              <a:rPr lang="ja-JP" altLang="en-US" sz="1200" dirty="0">
                <a:solidFill>
                  <a:prstClr val="black"/>
                </a:solidFill>
                <a:latin typeface="ＭＳ Ｐゴシック" pitchFamily="50" charset="-128"/>
              </a:rPr>
              <a:t>等　⇒　プロジェクトの</a:t>
            </a:r>
            <a:r>
              <a:rPr lang="en-US" altLang="ja-JP" sz="1200" dirty="0">
                <a:solidFill>
                  <a:prstClr val="black"/>
                </a:solidFill>
                <a:latin typeface="ＭＳ Ｐゴシック" pitchFamily="50" charset="-128"/>
              </a:rPr>
              <a:t>PR</a:t>
            </a:r>
            <a:r>
              <a:rPr lang="ja-JP" altLang="en-US" sz="1200" dirty="0" err="1">
                <a:solidFill>
                  <a:prstClr val="black"/>
                </a:solidFill>
                <a:latin typeface="ＭＳ Ｐゴシック" pitchFamily="50" charset="-128"/>
              </a:rPr>
              <a:t>、</a:t>
            </a:r>
            <a:r>
              <a:rPr lang="ja-JP" altLang="en-US" sz="1200" dirty="0">
                <a:solidFill>
                  <a:prstClr val="black"/>
                </a:solidFill>
                <a:latin typeface="ＭＳ Ｐゴシック" pitchFamily="50" charset="-128"/>
              </a:rPr>
              <a:t>表彰対象事業所の取組紹介、介護職員からのビデオメッセージなど</a:t>
            </a:r>
          </a:p>
        </p:txBody>
      </p:sp>
      <p:sp>
        <p:nvSpPr>
          <p:cNvPr id="39" name="正方形/長方形 38"/>
          <p:cNvSpPr/>
          <p:nvPr/>
        </p:nvSpPr>
        <p:spPr>
          <a:xfrm rot="5400000">
            <a:off x="-163671" y="6377225"/>
            <a:ext cx="683663" cy="33265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429</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7195991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角丸四角形 40"/>
          <p:cNvSpPr/>
          <p:nvPr/>
        </p:nvSpPr>
        <p:spPr>
          <a:xfrm>
            <a:off x="3197093" y="5834064"/>
            <a:ext cx="3315758" cy="942975"/>
          </a:xfrm>
          <a:prstGeom prst="roundRect">
            <a:avLst/>
          </a:prstGeom>
          <a:gradFill flip="none" rotWithShape="1">
            <a:gsLst>
              <a:gs pos="0">
                <a:schemeClr val="accent3">
                  <a:tint val="66000"/>
                  <a:satMod val="160000"/>
                </a:schemeClr>
              </a:gs>
              <a:gs pos="50000">
                <a:schemeClr val="accent3">
                  <a:tint val="44500"/>
                  <a:satMod val="160000"/>
                </a:schemeClr>
              </a:gs>
              <a:gs pos="100000">
                <a:schemeClr val="accent3">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prstClr val="white"/>
              </a:solidFill>
            </a:endParaRPr>
          </a:p>
        </p:txBody>
      </p:sp>
      <p:sp>
        <p:nvSpPr>
          <p:cNvPr id="32" name="角丸四角形 31"/>
          <p:cNvSpPr/>
          <p:nvPr/>
        </p:nvSpPr>
        <p:spPr>
          <a:xfrm>
            <a:off x="7384786" y="3824289"/>
            <a:ext cx="2268406" cy="1404937"/>
          </a:xfrm>
          <a:prstGeom prst="roundRect">
            <a:avLst/>
          </a:prstGeom>
          <a:gradFill flip="none" rotWithShape="1">
            <a:gsLst>
              <a:gs pos="0">
                <a:schemeClr val="accent2">
                  <a:tint val="66000"/>
                  <a:satMod val="160000"/>
                </a:schemeClr>
              </a:gs>
              <a:gs pos="13000">
                <a:schemeClr val="accent2">
                  <a:tint val="44500"/>
                  <a:satMod val="160000"/>
                </a:schemeClr>
              </a:gs>
              <a:gs pos="100000">
                <a:schemeClr val="accent2">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prstClr val="white"/>
              </a:solidFill>
            </a:endParaRPr>
          </a:p>
        </p:txBody>
      </p:sp>
      <p:sp>
        <p:nvSpPr>
          <p:cNvPr id="31" name="角丸四角形 30"/>
          <p:cNvSpPr/>
          <p:nvPr/>
        </p:nvSpPr>
        <p:spPr>
          <a:xfrm>
            <a:off x="185738" y="3802063"/>
            <a:ext cx="2036233" cy="1427162"/>
          </a:xfrm>
          <a:prstGeom prst="roundRect">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prstClr val="white"/>
              </a:solidFill>
            </a:endParaRPr>
          </a:p>
        </p:txBody>
      </p:sp>
      <p:sp>
        <p:nvSpPr>
          <p:cNvPr id="6" name="角丸四角形 5"/>
          <p:cNvSpPr/>
          <p:nvPr/>
        </p:nvSpPr>
        <p:spPr>
          <a:xfrm>
            <a:off x="3728509" y="3357563"/>
            <a:ext cx="2106745" cy="1727200"/>
          </a:xfrm>
          <a:prstGeom prst="roundRect">
            <a:avLst>
              <a:gd name="adj" fmla="val 9880"/>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prstClr val="white"/>
              </a:solidFill>
            </a:endParaRPr>
          </a:p>
        </p:txBody>
      </p:sp>
      <p:sp>
        <p:nvSpPr>
          <p:cNvPr id="6150" name="タイトル 1"/>
          <p:cNvSpPr>
            <a:spLocks noGrp="1"/>
          </p:cNvSpPr>
          <p:nvPr>
            <p:ph type="ctrTitle"/>
          </p:nvPr>
        </p:nvSpPr>
        <p:spPr>
          <a:xfrm>
            <a:off x="0" y="41275"/>
            <a:ext cx="9906000" cy="508000"/>
          </a:xfrm>
        </p:spPr>
        <p:txBody>
          <a:bodyPr/>
          <a:lstStyle/>
          <a:p>
            <a:r>
              <a:rPr lang="ja-JP" altLang="en-US" sz="2400" smtClean="0">
                <a:latin typeface="HG丸ｺﾞｼｯｸM-PRO" pitchFamily="50" charset="-128"/>
                <a:ea typeface="HG丸ｺﾞｼｯｸM-PRO" pitchFamily="50" charset="-128"/>
              </a:rPr>
              <a:t>静岡県における介護人材の確保・定着に向けた取組</a:t>
            </a:r>
            <a:endParaRPr lang="ja-JP" altLang="en-US" sz="1800" smtClean="0">
              <a:latin typeface="HG丸ｺﾞｼｯｸM-PRO" pitchFamily="50" charset="-128"/>
              <a:ea typeface="HG丸ｺﾞｼｯｸM-PRO" pitchFamily="50" charset="-128"/>
            </a:endParaRPr>
          </a:p>
        </p:txBody>
      </p:sp>
      <p:sp>
        <p:nvSpPr>
          <p:cNvPr id="4" name="正方形/長方形 3"/>
          <p:cNvSpPr/>
          <p:nvPr/>
        </p:nvSpPr>
        <p:spPr>
          <a:xfrm>
            <a:off x="53314" y="620714"/>
            <a:ext cx="9797653" cy="2447925"/>
          </a:xfrm>
          <a:prstGeom prst="rect">
            <a:avLst/>
          </a:prstGeom>
          <a:noFill/>
          <a:ln w="19050">
            <a:solidFill>
              <a:schemeClr val="tx1"/>
            </a:solidFill>
          </a:ln>
        </p:spPr>
        <p:style>
          <a:lnRef idx="2">
            <a:schemeClr val="accent6"/>
          </a:lnRef>
          <a:fillRef idx="1">
            <a:schemeClr val="lt1"/>
          </a:fillRef>
          <a:effectRef idx="0">
            <a:schemeClr val="accent6"/>
          </a:effectRef>
          <a:fontRef idx="minor">
            <a:schemeClr val="dk1"/>
          </a:fontRef>
        </p:style>
        <p:txBody>
          <a:bodyPr lIns="93168" tIns="46584" rIns="93168" bIns="46584" anchor="ctr"/>
          <a:lstStyle/>
          <a:p>
            <a:pPr marL="177800" indent="-177800" fontAlgn="auto">
              <a:spcBef>
                <a:spcPts val="0"/>
              </a:spcBef>
              <a:spcAft>
                <a:spcPts val="0"/>
              </a:spcAft>
              <a:defRPr/>
            </a:pPr>
            <a:endParaRPr lang="en-US" altLang="ja-JP" sz="1200" dirty="0">
              <a:solidFill>
                <a:prstClr val="black"/>
              </a:solidFill>
              <a:latin typeface="ＭＳ Ｐゴシック"/>
            </a:endParaRPr>
          </a:p>
        </p:txBody>
      </p:sp>
      <p:pic>
        <p:nvPicPr>
          <p:cNvPr id="6153" name="Picture 2" descr="C:\Users\ARNAS\Desktop\MC900236694.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55252" y="4017964"/>
            <a:ext cx="832379" cy="49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0" descr="C:\Users\KNUIP\AppData\Local\Microsoft\Windows\Temporary Internet Files\Content.IE5\50HXI09L\MC90007912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48" y="4005264"/>
            <a:ext cx="806583" cy="51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5" name="Picture 11" descr="C:\Users\KNUIP\AppData\Local\Microsoft\Windows\Temporary Internet Files\Content.IE5\50HXI09L\MC900079126[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16677" y="6021388"/>
            <a:ext cx="1067991"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44446" y="3500438"/>
            <a:ext cx="1067991"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正方形/長方形 2"/>
          <p:cNvSpPr/>
          <p:nvPr/>
        </p:nvSpPr>
        <p:spPr>
          <a:xfrm>
            <a:off x="4449102" y="3141664"/>
            <a:ext cx="622565" cy="35877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2000" dirty="0">
                <a:solidFill>
                  <a:prstClr val="black"/>
                </a:solidFill>
                <a:latin typeface="HG丸ｺﾞｼｯｸM-PRO" pitchFamily="50" charset="-128"/>
                <a:ea typeface="HG丸ｺﾞｼｯｸM-PRO" pitchFamily="50" charset="-128"/>
              </a:rPr>
              <a:t>県</a:t>
            </a:r>
          </a:p>
        </p:txBody>
      </p:sp>
      <p:sp>
        <p:nvSpPr>
          <p:cNvPr id="26" name="正方形/長方形 25"/>
          <p:cNvSpPr/>
          <p:nvPr/>
        </p:nvSpPr>
        <p:spPr>
          <a:xfrm>
            <a:off x="271727" y="3644901"/>
            <a:ext cx="1871133" cy="36036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dirty="0">
                <a:solidFill>
                  <a:prstClr val="black"/>
                </a:solidFill>
                <a:latin typeface="HG丸ｺﾞｼｯｸM-PRO" pitchFamily="50" charset="-128"/>
                <a:ea typeface="HG丸ｺﾞｼｯｸM-PRO" pitchFamily="50" charset="-128"/>
              </a:rPr>
              <a:t>政令市・市町</a:t>
            </a:r>
          </a:p>
        </p:txBody>
      </p:sp>
      <p:sp>
        <p:nvSpPr>
          <p:cNvPr id="27" name="正方形/長方形 26"/>
          <p:cNvSpPr/>
          <p:nvPr/>
        </p:nvSpPr>
        <p:spPr>
          <a:xfrm>
            <a:off x="7763140" y="3644901"/>
            <a:ext cx="1728391" cy="36036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2000" dirty="0">
                <a:solidFill>
                  <a:prstClr val="black"/>
                </a:solidFill>
                <a:latin typeface="HG丸ｺﾞｼｯｸM-PRO" pitchFamily="50" charset="-128"/>
                <a:ea typeface="HG丸ｺﾞｼｯｸM-PRO" pitchFamily="50" charset="-128"/>
              </a:rPr>
              <a:t>団体</a:t>
            </a:r>
          </a:p>
        </p:txBody>
      </p:sp>
      <p:sp>
        <p:nvSpPr>
          <p:cNvPr id="28" name="正方形/長方形 27"/>
          <p:cNvSpPr/>
          <p:nvPr/>
        </p:nvSpPr>
        <p:spPr>
          <a:xfrm>
            <a:off x="3296842" y="5661026"/>
            <a:ext cx="3119702" cy="36036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400" dirty="0">
                <a:solidFill>
                  <a:prstClr val="black"/>
                </a:solidFill>
                <a:latin typeface="HG丸ｺﾞｼｯｸM-PRO" pitchFamily="50" charset="-128"/>
                <a:ea typeface="HG丸ｺﾞｼｯｸM-PRO" pitchFamily="50" charset="-128"/>
              </a:rPr>
              <a:t>介護事業所（</a:t>
            </a:r>
            <a:r>
              <a:rPr lang="en-US" altLang="ja-JP" sz="1400" dirty="0">
                <a:solidFill>
                  <a:prstClr val="black"/>
                </a:solidFill>
                <a:latin typeface="HG丸ｺﾞｼｯｸM-PRO" pitchFamily="50" charset="-128"/>
                <a:ea typeface="HG丸ｺﾞｼｯｸM-PRO" pitchFamily="50" charset="-128"/>
              </a:rPr>
              <a:t>3,600</a:t>
            </a:r>
            <a:r>
              <a:rPr lang="ja-JP" altLang="en-US" sz="1400" dirty="0">
                <a:solidFill>
                  <a:prstClr val="black"/>
                </a:solidFill>
                <a:latin typeface="HG丸ｺﾞｼｯｸM-PRO" pitchFamily="50" charset="-128"/>
                <a:ea typeface="HG丸ｺﾞｼｯｸM-PRO" pitchFamily="50" charset="-128"/>
              </a:rPr>
              <a:t>箇所）</a:t>
            </a:r>
          </a:p>
        </p:txBody>
      </p:sp>
      <p:sp>
        <p:nvSpPr>
          <p:cNvPr id="7" name="正方形/長方形 6"/>
          <p:cNvSpPr/>
          <p:nvPr/>
        </p:nvSpPr>
        <p:spPr>
          <a:xfrm>
            <a:off x="3783542" y="3968751"/>
            <a:ext cx="2051712" cy="11160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dirty="0">
                <a:solidFill>
                  <a:prstClr val="black"/>
                </a:solidFill>
              </a:rPr>
              <a:t>・実地指導（２年に１回）</a:t>
            </a:r>
            <a:endParaRPr lang="en-US" altLang="ja-JP" sz="1200" dirty="0">
              <a:solidFill>
                <a:prstClr val="black"/>
              </a:solidFill>
            </a:endParaRPr>
          </a:p>
          <a:p>
            <a:pPr fontAlgn="auto">
              <a:spcBef>
                <a:spcPts val="0"/>
              </a:spcBef>
              <a:spcAft>
                <a:spcPts val="0"/>
              </a:spcAft>
              <a:defRPr/>
            </a:pPr>
            <a:r>
              <a:rPr lang="ja-JP" altLang="en-US" sz="1200" dirty="0">
                <a:solidFill>
                  <a:prstClr val="black"/>
                </a:solidFill>
              </a:rPr>
              <a:t>・集団指導（毎年実施）</a:t>
            </a:r>
            <a:endParaRPr lang="en-US" altLang="ja-JP" sz="1200" dirty="0">
              <a:solidFill>
                <a:prstClr val="black"/>
              </a:solidFill>
            </a:endParaRPr>
          </a:p>
          <a:p>
            <a:pPr fontAlgn="auto">
              <a:spcBef>
                <a:spcPts val="0"/>
              </a:spcBef>
              <a:spcAft>
                <a:spcPts val="0"/>
              </a:spcAft>
              <a:defRPr/>
            </a:pPr>
            <a:r>
              <a:rPr lang="ja-JP" altLang="en-US" sz="1200" dirty="0">
                <a:solidFill>
                  <a:prstClr val="black"/>
                </a:solidFill>
              </a:rPr>
              <a:t>・事業所の指定申請時</a:t>
            </a:r>
            <a:endParaRPr lang="en-US" altLang="ja-JP" sz="1200" dirty="0">
              <a:solidFill>
                <a:prstClr val="black"/>
              </a:solidFill>
            </a:endParaRPr>
          </a:p>
          <a:p>
            <a:pPr fontAlgn="auto">
              <a:spcBef>
                <a:spcPts val="0"/>
              </a:spcBef>
              <a:spcAft>
                <a:spcPts val="0"/>
              </a:spcAft>
              <a:defRPr/>
            </a:pPr>
            <a:r>
              <a:rPr lang="ja-JP" altLang="en-US" sz="1200" dirty="0">
                <a:solidFill>
                  <a:prstClr val="black"/>
                </a:solidFill>
              </a:rPr>
              <a:t>・ホームページに掲載</a:t>
            </a:r>
            <a:endParaRPr lang="en-US" altLang="ja-JP" sz="1200" dirty="0">
              <a:solidFill>
                <a:prstClr val="black"/>
              </a:solidFill>
            </a:endParaRPr>
          </a:p>
          <a:p>
            <a:pPr fontAlgn="auto">
              <a:spcBef>
                <a:spcPts val="0"/>
              </a:spcBef>
              <a:spcAft>
                <a:spcPts val="0"/>
              </a:spcAft>
              <a:defRPr/>
            </a:pPr>
            <a:r>
              <a:rPr lang="ja-JP" altLang="en-US" sz="1200" dirty="0">
                <a:solidFill>
                  <a:prstClr val="black"/>
                </a:solidFill>
              </a:rPr>
              <a:t>・キャリアパス制度導入セミナーの開催</a:t>
            </a:r>
          </a:p>
        </p:txBody>
      </p:sp>
      <p:sp>
        <p:nvSpPr>
          <p:cNvPr id="34" name="正方形/長方形 33"/>
          <p:cNvSpPr/>
          <p:nvPr/>
        </p:nvSpPr>
        <p:spPr>
          <a:xfrm>
            <a:off x="285485" y="4581526"/>
            <a:ext cx="1857375" cy="574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dirty="0">
                <a:solidFill>
                  <a:prstClr val="black"/>
                </a:solidFill>
              </a:rPr>
              <a:t>①実地指導</a:t>
            </a:r>
            <a:endParaRPr lang="en-US" altLang="ja-JP" sz="1200" dirty="0">
              <a:solidFill>
                <a:prstClr val="black"/>
              </a:solidFill>
            </a:endParaRPr>
          </a:p>
          <a:p>
            <a:pPr fontAlgn="auto">
              <a:spcBef>
                <a:spcPts val="0"/>
              </a:spcBef>
              <a:spcAft>
                <a:spcPts val="0"/>
              </a:spcAft>
              <a:defRPr/>
            </a:pPr>
            <a:r>
              <a:rPr lang="ja-JP" altLang="en-US" sz="1200" dirty="0">
                <a:solidFill>
                  <a:prstClr val="black"/>
                </a:solidFill>
              </a:rPr>
              <a:t>②集団指導（毎年実施）</a:t>
            </a:r>
            <a:endParaRPr lang="en-US" altLang="ja-JP" sz="1200" dirty="0">
              <a:solidFill>
                <a:prstClr val="black"/>
              </a:solidFill>
            </a:endParaRPr>
          </a:p>
          <a:p>
            <a:pPr fontAlgn="auto">
              <a:spcBef>
                <a:spcPts val="0"/>
              </a:spcBef>
              <a:spcAft>
                <a:spcPts val="0"/>
              </a:spcAft>
              <a:defRPr/>
            </a:pPr>
            <a:r>
              <a:rPr lang="ja-JP" altLang="en-US" sz="1200" dirty="0">
                <a:solidFill>
                  <a:prstClr val="black"/>
                </a:solidFill>
              </a:rPr>
              <a:t>③施設の指定申請時</a:t>
            </a:r>
          </a:p>
        </p:txBody>
      </p:sp>
      <p:sp>
        <p:nvSpPr>
          <p:cNvPr id="35" name="正方形/長方形 34"/>
          <p:cNvSpPr/>
          <p:nvPr/>
        </p:nvSpPr>
        <p:spPr>
          <a:xfrm>
            <a:off x="7438100" y="4506913"/>
            <a:ext cx="2053431" cy="722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dirty="0">
                <a:solidFill>
                  <a:prstClr val="black"/>
                </a:solidFill>
              </a:rPr>
              <a:t>①会員へ県の取組を周知</a:t>
            </a:r>
            <a:endParaRPr lang="en-US" altLang="ja-JP" sz="1200" dirty="0">
              <a:solidFill>
                <a:prstClr val="black"/>
              </a:solidFill>
            </a:endParaRPr>
          </a:p>
          <a:p>
            <a:pPr fontAlgn="auto">
              <a:spcBef>
                <a:spcPts val="0"/>
              </a:spcBef>
              <a:spcAft>
                <a:spcPts val="0"/>
              </a:spcAft>
              <a:defRPr/>
            </a:pPr>
            <a:r>
              <a:rPr lang="ja-JP" altLang="en-US" sz="1200" dirty="0">
                <a:solidFill>
                  <a:prstClr val="black"/>
                </a:solidFill>
              </a:rPr>
              <a:t>②会員へキャリアパス制度導入の取組を依頼</a:t>
            </a:r>
          </a:p>
        </p:txBody>
      </p:sp>
      <p:sp>
        <p:nvSpPr>
          <p:cNvPr id="8" name="四角形吹き出し 7"/>
          <p:cNvSpPr/>
          <p:nvPr/>
        </p:nvSpPr>
        <p:spPr>
          <a:xfrm>
            <a:off x="6942800" y="3213100"/>
            <a:ext cx="2765425" cy="468313"/>
          </a:xfrm>
          <a:prstGeom prst="wedgeRectCallout">
            <a:avLst>
              <a:gd name="adj1" fmla="val -565"/>
              <a:gd name="adj2" fmla="val 76022"/>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ja-JP" altLang="en-US" sz="1200" dirty="0">
                <a:solidFill>
                  <a:prstClr val="black"/>
                </a:solidFill>
              </a:rPr>
              <a:t>静岡県老人福祉施設協議会</a:t>
            </a:r>
            <a:endParaRPr lang="en-US" altLang="ja-JP" sz="1200" dirty="0">
              <a:solidFill>
                <a:prstClr val="black"/>
              </a:solidFill>
            </a:endParaRPr>
          </a:p>
          <a:p>
            <a:pPr fontAlgn="auto">
              <a:spcBef>
                <a:spcPts val="0"/>
              </a:spcBef>
              <a:spcAft>
                <a:spcPts val="0"/>
              </a:spcAft>
              <a:defRPr/>
            </a:pPr>
            <a:r>
              <a:rPr lang="ja-JP" altLang="en-US" sz="1200" dirty="0">
                <a:solidFill>
                  <a:prstClr val="black"/>
                </a:solidFill>
              </a:rPr>
              <a:t>静岡県社会福祉法人経営者協議会</a:t>
            </a:r>
          </a:p>
        </p:txBody>
      </p:sp>
      <p:sp>
        <p:nvSpPr>
          <p:cNvPr id="9" name="右矢印 8"/>
          <p:cNvSpPr/>
          <p:nvPr/>
        </p:nvSpPr>
        <p:spPr>
          <a:xfrm>
            <a:off x="6000353" y="3784601"/>
            <a:ext cx="1258888" cy="1084263"/>
          </a:xfrm>
          <a:prstGeom prst="rightArrow">
            <a:avLst/>
          </a:prstGeom>
          <a:solidFill>
            <a:schemeClr val="accent6">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400" dirty="0">
                <a:solidFill>
                  <a:prstClr val="black"/>
                </a:solidFill>
                <a:latin typeface="HG丸ｺﾞｼｯｸM-PRO" pitchFamily="50" charset="-128"/>
                <a:ea typeface="HG丸ｺﾞｼｯｸM-PRO" pitchFamily="50" charset="-128"/>
              </a:rPr>
              <a:t>要請</a:t>
            </a:r>
          </a:p>
        </p:txBody>
      </p:sp>
      <p:sp>
        <p:nvSpPr>
          <p:cNvPr id="20" name="左矢印 19"/>
          <p:cNvSpPr/>
          <p:nvPr/>
        </p:nvSpPr>
        <p:spPr>
          <a:xfrm>
            <a:off x="2287323" y="3767139"/>
            <a:ext cx="1325960" cy="1101725"/>
          </a:xfrm>
          <a:prstGeom prst="leftArrow">
            <a:avLst/>
          </a:prstGeom>
          <a:solidFill>
            <a:schemeClr val="accent6">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400" dirty="0">
                <a:solidFill>
                  <a:prstClr val="black"/>
                </a:solidFill>
                <a:latin typeface="HG丸ｺﾞｼｯｸM-PRO" pitchFamily="50" charset="-128"/>
                <a:ea typeface="HG丸ｺﾞｼｯｸM-PRO" pitchFamily="50" charset="-128"/>
              </a:rPr>
              <a:t>連携</a:t>
            </a:r>
            <a:endParaRPr lang="en-US" altLang="ja-JP" sz="1400" dirty="0">
              <a:solidFill>
                <a:prstClr val="black"/>
              </a:solidFill>
              <a:latin typeface="HG丸ｺﾞｼｯｸM-PRO" pitchFamily="50" charset="-128"/>
              <a:ea typeface="HG丸ｺﾞｼｯｸM-PRO" pitchFamily="50" charset="-128"/>
            </a:endParaRPr>
          </a:p>
          <a:p>
            <a:pPr algn="ctr" fontAlgn="auto">
              <a:spcBef>
                <a:spcPts val="0"/>
              </a:spcBef>
              <a:spcAft>
                <a:spcPts val="0"/>
              </a:spcAft>
              <a:defRPr/>
            </a:pPr>
            <a:r>
              <a:rPr lang="ja-JP" altLang="en-US" sz="1400" dirty="0">
                <a:solidFill>
                  <a:prstClr val="black"/>
                </a:solidFill>
                <a:latin typeface="HG丸ｺﾞｼｯｸM-PRO" pitchFamily="50" charset="-128"/>
                <a:ea typeface="HG丸ｺﾞｼｯｸM-PRO" pitchFamily="50" charset="-128"/>
              </a:rPr>
              <a:t>協働</a:t>
            </a:r>
          </a:p>
        </p:txBody>
      </p:sp>
      <p:sp>
        <p:nvSpPr>
          <p:cNvPr id="21" name="下矢印 20"/>
          <p:cNvSpPr/>
          <p:nvPr/>
        </p:nvSpPr>
        <p:spPr>
          <a:xfrm>
            <a:off x="3236649" y="5157789"/>
            <a:ext cx="3119702" cy="503237"/>
          </a:xfrm>
          <a:prstGeom prst="downArrow">
            <a:avLst>
              <a:gd name="adj1" fmla="val 50000"/>
              <a:gd name="adj2" fmla="val 42895"/>
            </a:avLst>
          </a:prstGeom>
          <a:solidFill>
            <a:schemeClr val="accent6">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400" dirty="0">
                <a:solidFill>
                  <a:prstClr val="black"/>
                </a:solidFill>
                <a:latin typeface="HG丸ｺﾞｼｯｸM-PRO" pitchFamily="50" charset="-128"/>
                <a:ea typeface="HG丸ｺﾞｼｯｸM-PRO" pitchFamily="50" charset="-128"/>
              </a:rPr>
              <a:t>キャリアパス</a:t>
            </a:r>
            <a:endParaRPr lang="en-US" altLang="ja-JP" sz="1400" dirty="0">
              <a:solidFill>
                <a:prstClr val="black"/>
              </a:solidFill>
              <a:latin typeface="HG丸ｺﾞｼｯｸM-PRO" pitchFamily="50" charset="-128"/>
              <a:ea typeface="HG丸ｺﾞｼｯｸM-PRO" pitchFamily="50" charset="-128"/>
            </a:endParaRPr>
          </a:p>
          <a:p>
            <a:pPr algn="ctr" fontAlgn="auto">
              <a:spcBef>
                <a:spcPts val="0"/>
              </a:spcBef>
              <a:spcAft>
                <a:spcPts val="0"/>
              </a:spcAft>
              <a:defRPr/>
            </a:pPr>
            <a:r>
              <a:rPr lang="ja-JP" altLang="en-US" sz="1400" dirty="0">
                <a:solidFill>
                  <a:prstClr val="black"/>
                </a:solidFill>
                <a:latin typeface="HG丸ｺﾞｼｯｸM-PRO" pitchFamily="50" charset="-128"/>
                <a:ea typeface="HG丸ｺﾞｼｯｸM-PRO" pitchFamily="50" charset="-128"/>
              </a:rPr>
              <a:t>制度導入支援</a:t>
            </a:r>
          </a:p>
        </p:txBody>
      </p:sp>
      <p:sp>
        <p:nvSpPr>
          <p:cNvPr id="42" name="正方形/長方形 41"/>
          <p:cNvSpPr/>
          <p:nvPr/>
        </p:nvSpPr>
        <p:spPr>
          <a:xfrm>
            <a:off x="3119703" y="6453189"/>
            <a:ext cx="3472260" cy="293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u="sng" dirty="0">
                <a:solidFill>
                  <a:srgbClr val="FF0000"/>
                </a:solidFill>
              </a:rPr>
              <a:t>キャリアパス制度導入→賃金向上</a:t>
            </a:r>
          </a:p>
        </p:txBody>
      </p:sp>
      <p:sp>
        <p:nvSpPr>
          <p:cNvPr id="22" name="曲折矢印 21"/>
          <p:cNvSpPr/>
          <p:nvPr/>
        </p:nvSpPr>
        <p:spPr>
          <a:xfrm rot="10800000">
            <a:off x="6695149" y="5289550"/>
            <a:ext cx="2261526" cy="1308100"/>
          </a:xfrm>
          <a:prstGeom prst="bentArrow">
            <a:avLst>
              <a:gd name="adj1" fmla="val 45323"/>
              <a:gd name="adj2" fmla="val 34588"/>
              <a:gd name="adj3" fmla="val 25000"/>
              <a:gd name="adj4" fmla="val 41564"/>
            </a:avLst>
          </a:prstGeom>
          <a:solidFill>
            <a:schemeClr val="accent6">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ja-JP" altLang="en-US">
              <a:solidFill>
                <a:prstClr val="black"/>
              </a:solidFill>
            </a:endParaRPr>
          </a:p>
        </p:txBody>
      </p:sp>
      <p:sp>
        <p:nvSpPr>
          <p:cNvPr id="44" name="曲折矢印 43"/>
          <p:cNvSpPr/>
          <p:nvPr/>
        </p:nvSpPr>
        <p:spPr>
          <a:xfrm rot="10800000" flipH="1">
            <a:off x="760148" y="5300664"/>
            <a:ext cx="2280444" cy="1246187"/>
          </a:xfrm>
          <a:prstGeom prst="bentArrow">
            <a:avLst>
              <a:gd name="adj1" fmla="val 45064"/>
              <a:gd name="adj2" fmla="val 31332"/>
              <a:gd name="adj3" fmla="val 26020"/>
              <a:gd name="adj4" fmla="val 43750"/>
            </a:avLst>
          </a:prstGeom>
          <a:solidFill>
            <a:schemeClr val="accent6">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ja-JP" altLang="en-US" dirty="0">
              <a:solidFill>
                <a:prstClr val="black"/>
              </a:solidFill>
            </a:endParaRPr>
          </a:p>
        </p:txBody>
      </p:sp>
      <p:sp>
        <p:nvSpPr>
          <p:cNvPr id="45" name="正方形/長方形 44"/>
          <p:cNvSpPr/>
          <p:nvPr/>
        </p:nvSpPr>
        <p:spPr>
          <a:xfrm>
            <a:off x="760148" y="5834064"/>
            <a:ext cx="2106745" cy="619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prstClr val="black"/>
                </a:solidFill>
                <a:latin typeface="HG丸ｺﾞｼｯｸM-PRO" pitchFamily="50" charset="-128"/>
                <a:ea typeface="HG丸ｺﾞｼｯｸM-PRO" pitchFamily="50" charset="-128"/>
              </a:rPr>
              <a:t>キャリアパス制度導入支援</a:t>
            </a:r>
          </a:p>
        </p:txBody>
      </p:sp>
      <p:sp>
        <p:nvSpPr>
          <p:cNvPr id="46" name="正方形/長方形 45"/>
          <p:cNvSpPr/>
          <p:nvPr/>
        </p:nvSpPr>
        <p:spPr>
          <a:xfrm>
            <a:off x="6877447" y="5876926"/>
            <a:ext cx="2105025" cy="576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prstClr val="black"/>
                </a:solidFill>
                <a:latin typeface="HG丸ｺﾞｼｯｸM-PRO" pitchFamily="50" charset="-128"/>
                <a:ea typeface="HG丸ｺﾞｼｯｸM-PRO" pitchFamily="50" charset="-128"/>
              </a:rPr>
              <a:t>キャリアパス制度導入支援</a:t>
            </a:r>
          </a:p>
        </p:txBody>
      </p:sp>
      <p:sp>
        <p:nvSpPr>
          <p:cNvPr id="29" name="正方形/長方形 28"/>
          <p:cNvSpPr/>
          <p:nvPr/>
        </p:nvSpPr>
        <p:spPr>
          <a:xfrm>
            <a:off x="55034" y="657226"/>
            <a:ext cx="10012627" cy="2411413"/>
          </a:xfrm>
          <a:prstGeom prst="rect">
            <a:avLst/>
          </a:prstGeom>
          <a:noFill/>
          <a:ln w="19050">
            <a:noFill/>
          </a:ln>
        </p:spPr>
        <p:style>
          <a:lnRef idx="2">
            <a:schemeClr val="accent6"/>
          </a:lnRef>
          <a:fillRef idx="1">
            <a:schemeClr val="lt1"/>
          </a:fillRef>
          <a:effectRef idx="0">
            <a:schemeClr val="accent6"/>
          </a:effectRef>
          <a:fontRef idx="minor">
            <a:schemeClr val="dk1"/>
          </a:fontRef>
        </p:style>
        <p:txBody>
          <a:bodyPr lIns="93168" tIns="46584" rIns="93168" bIns="46584" anchor="ctr"/>
          <a:lstStyle/>
          <a:p>
            <a:pPr marL="177800" indent="-177800" fontAlgn="auto">
              <a:spcBef>
                <a:spcPts val="0"/>
              </a:spcBef>
              <a:spcAft>
                <a:spcPts val="0"/>
              </a:spcAft>
              <a:defRPr/>
            </a:pPr>
            <a:r>
              <a:rPr lang="ja-JP" altLang="en-US" sz="1400" dirty="0">
                <a:solidFill>
                  <a:schemeClr val="tx1"/>
                </a:solidFill>
                <a:latin typeface="ＭＳ Ｐゴシック"/>
              </a:rPr>
              <a:t>○　介護人材の確保対策の一環として、介護職員の賃金水準の向上を図り、介護職員が長く働きやすい環境を</a:t>
            </a:r>
            <a:endParaRPr lang="en-US" altLang="ja-JP" sz="1400" dirty="0">
              <a:solidFill>
                <a:schemeClr val="tx1"/>
              </a:solidFill>
              <a:latin typeface="ＭＳ Ｐゴシック"/>
            </a:endParaRPr>
          </a:p>
          <a:p>
            <a:pPr marL="177800" indent="-177800" fontAlgn="auto">
              <a:spcBef>
                <a:spcPts val="0"/>
              </a:spcBef>
              <a:spcAft>
                <a:spcPts val="0"/>
              </a:spcAft>
              <a:defRPr/>
            </a:pPr>
            <a:r>
              <a:rPr lang="ja-JP" altLang="en-US" sz="1400" dirty="0">
                <a:solidFill>
                  <a:schemeClr val="tx1"/>
                </a:solidFill>
                <a:latin typeface="ＭＳ Ｐゴシック"/>
              </a:rPr>
              <a:t>　つくるため、各事業所にキャリアパス制度の導入を支援する取組を実施。</a:t>
            </a:r>
            <a:endParaRPr lang="en-US" altLang="ja-JP" sz="1400" dirty="0">
              <a:solidFill>
                <a:schemeClr val="tx1"/>
              </a:solidFill>
              <a:latin typeface="ＭＳ Ｐゴシック"/>
            </a:endParaRPr>
          </a:p>
          <a:p>
            <a:pPr marL="177800" indent="-177800" fontAlgn="auto">
              <a:spcBef>
                <a:spcPts val="0"/>
              </a:spcBef>
              <a:spcAft>
                <a:spcPts val="0"/>
              </a:spcAft>
              <a:defRPr/>
            </a:pPr>
            <a:r>
              <a:rPr lang="ja-JP" altLang="en-US" sz="1200" dirty="0">
                <a:solidFill>
                  <a:schemeClr val="tx1"/>
                </a:solidFill>
                <a:latin typeface="ＭＳ 明朝" pitchFamily="17" charset="-128"/>
                <a:ea typeface="ＭＳ 明朝" pitchFamily="17" charset="-128"/>
              </a:rPr>
              <a:t>　＜背景＞</a:t>
            </a:r>
            <a:endParaRPr lang="en-US" altLang="ja-JP" sz="1200" dirty="0">
              <a:solidFill>
                <a:schemeClr val="tx1"/>
              </a:solidFill>
              <a:latin typeface="ＭＳ 明朝" pitchFamily="17" charset="-128"/>
              <a:ea typeface="ＭＳ 明朝" pitchFamily="17" charset="-128"/>
            </a:endParaRPr>
          </a:p>
          <a:p>
            <a:pPr marL="177800" indent="-177800" fontAlgn="auto">
              <a:spcBef>
                <a:spcPts val="0"/>
              </a:spcBef>
              <a:spcAft>
                <a:spcPts val="0"/>
              </a:spcAft>
              <a:defRPr/>
            </a:pPr>
            <a:r>
              <a:rPr lang="ja-JP" altLang="en-US" sz="1200" dirty="0">
                <a:solidFill>
                  <a:schemeClr val="tx1"/>
                </a:solidFill>
                <a:latin typeface="ＭＳ 明朝" pitchFamily="17" charset="-128"/>
                <a:ea typeface="ＭＳ 明朝" pitchFamily="17" charset="-128"/>
              </a:rPr>
              <a:t>　　・県内の有効求人倍率は、平成</a:t>
            </a:r>
            <a:r>
              <a:rPr lang="en-US" altLang="ja-JP" sz="1200" dirty="0">
                <a:solidFill>
                  <a:schemeClr val="tx1"/>
                </a:solidFill>
                <a:latin typeface="ＭＳ 明朝" pitchFamily="17" charset="-128"/>
                <a:ea typeface="ＭＳ 明朝" pitchFamily="17" charset="-128"/>
              </a:rPr>
              <a:t>25</a:t>
            </a:r>
            <a:r>
              <a:rPr lang="ja-JP" altLang="en-US" sz="1200" dirty="0">
                <a:solidFill>
                  <a:schemeClr val="tx1"/>
                </a:solidFill>
                <a:latin typeface="ＭＳ 明朝" pitchFamily="17" charset="-128"/>
                <a:ea typeface="ＭＳ 明朝" pitchFamily="17" charset="-128"/>
              </a:rPr>
              <a:t>年３月現在、全産業では</a:t>
            </a:r>
            <a:r>
              <a:rPr lang="en-US" altLang="ja-JP" sz="1200" dirty="0">
                <a:solidFill>
                  <a:schemeClr val="tx1"/>
                </a:solidFill>
                <a:latin typeface="ＭＳ 明朝" pitchFamily="17" charset="-128"/>
                <a:ea typeface="ＭＳ 明朝" pitchFamily="17" charset="-128"/>
              </a:rPr>
              <a:t>0.78</a:t>
            </a:r>
            <a:r>
              <a:rPr lang="ja-JP" altLang="en-US" sz="1200" dirty="0">
                <a:solidFill>
                  <a:schemeClr val="tx1"/>
                </a:solidFill>
                <a:latin typeface="ＭＳ 明朝" pitchFamily="17" charset="-128"/>
                <a:ea typeface="ＭＳ 明朝" pitchFamily="17" charset="-128"/>
              </a:rPr>
              <a:t>倍だが、介護分野は</a:t>
            </a:r>
            <a:r>
              <a:rPr lang="en-US" altLang="ja-JP" sz="1200" dirty="0">
                <a:solidFill>
                  <a:schemeClr val="tx1"/>
                </a:solidFill>
                <a:latin typeface="ＭＳ 明朝" pitchFamily="17" charset="-128"/>
                <a:ea typeface="ＭＳ 明朝" pitchFamily="17" charset="-128"/>
              </a:rPr>
              <a:t>2.02</a:t>
            </a:r>
            <a:r>
              <a:rPr lang="ja-JP" altLang="en-US" sz="1200" dirty="0">
                <a:solidFill>
                  <a:schemeClr val="tx1"/>
                </a:solidFill>
                <a:latin typeface="ＭＳ 明朝" pitchFamily="17" charset="-128"/>
                <a:ea typeface="ＭＳ 明朝" pitchFamily="17" charset="-128"/>
              </a:rPr>
              <a:t>倍と慢性的な人材不足の状況。</a:t>
            </a:r>
            <a:endParaRPr lang="en-US" altLang="ja-JP" sz="1200" dirty="0">
              <a:solidFill>
                <a:schemeClr val="tx1"/>
              </a:solidFill>
              <a:latin typeface="ＭＳ 明朝" pitchFamily="17" charset="-128"/>
              <a:ea typeface="ＭＳ 明朝" pitchFamily="17" charset="-128"/>
            </a:endParaRPr>
          </a:p>
          <a:p>
            <a:pPr marL="177800" indent="-177800" fontAlgn="auto">
              <a:spcBef>
                <a:spcPts val="0"/>
              </a:spcBef>
              <a:spcAft>
                <a:spcPts val="0"/>
              </a:spcAft>
              <a:defRPr/>
            </a:pPr>
            <a:r>
              <a:rPr lang="ja-JP" altLang="en-US" sz="1200" dirty="0">
                <a:solidFill>
                  <a:schemeClr val="tx1"/>
                </a:solidFill>
                <a:latin typeface="ＭＳ 明朝" pitchFamily="17" charset="-128"/>
                <a:ea typeface="ＭＳ 明朝" pitchFamily="17" charset="-128"/>
              </a:rPr>
              <a:t>　　・人材不足の要因としては、賃金水準の低さがあり、賃金水準が低いのは勤続年数が短いことが原因との認識。</a:t>
            </a:r>
            <a:endParaRPr lang="en-US" altLang="ja-JP" sz="1200" dirty="0">
              <a:solidFill>
                <a:schemeClr val="tx1"/>
              </a:solidFill>
              <a:latin typeface="ＭＳ 明朝" pitchFamily="17" charset="-128"/>
              <a:ea typeface="ＭＳ 明朝" pitchFamily="17" charset="-128"/>
            </a:endParaRPr>
          </a:p>
          <a:p>
            <a:pPr marL="177800" indent="-177800" fontAlgn="auto">
              <a:spcBef>
                <a:spcPts val="0"/>
              </a:spcBef>
              <a:spcAft>
                <a:spcPts val="0"/>
              </a:spcAft>
              <a:defRPr/>
            </a:pPr>
            <a:r>
              <a:rPr lang="ja-JP" altLang="en-US" sz="1200" dirty="0">
                <a:solidFill>
                  <a:schemeClr val="tx1"/>
                </a:solidFill>
                <a:latin typeface="ＭＳ 明朝" pitchFamily="17" charset="-128"/>
                <a:ea typeface="ＭＳ 明朝" pitchFamily="17" charset="-128"/>
              </a:rPr>
              <a:t>　　・処遇改善加算は、全事業所の</a:t>
            </a:r>
            <a:r>
              <a:rPr lang="en-US" altLang="ja-JP" sz="1200" dirty="0">
                <a:solidFill>
                  <a:schemeClr val="tx1"/>
                </a:solidFill>
                <a:latin typeface="ＭＳ 明朝" pitchFamily="17" charset="-128"/>
                <a:ea typeface="ＭＳ 明朝" pitchFamily="17" charset="-128"/>
              </a:rPr>
              <a:t>81.7</a:t>
            </a:r>
            <a:r>
              <a:rPr lang="ja-JP" altLang="en-US" sz="1200" dirty="0">
                <a:solidFill>
                  <a:schemeClr val="tx1"/>
                </a:solidFill>
                <a:latin typeface="ＭＳ 明朝" pitchFamily="17" charset="-128"/>
                <a:ea typeface="ＭＳ 明朝" pitchFamily="17" charset="-128"/>
              </a:rPr>
              <a:t>％が算定。ただし、キャリアパス要件の「要件</a:t>
            </a:r>
            <a:r>
              <a:rPr lang="en-US" altLang="ja-JP" sz="1200" dirty="0">
                <a:solidFill>
                  <a:schemeClr val="tx1"/>
                </a:solidFill>
                <a:latin typeface="ＭＳ 明朝" pitchFamily="17" charset="-128"/>
                <a:ea typeface="ＭＳ 明朝" pitchFamily="17" charset="-128"/>
              </a:rPr>
              <a:t>Ⅰ</a:t>
            </a:r>
            <a:r>
              <a:rPr lang="ja-JP" altLang="en-US" sz="1200" dirty="0">
                <a:solidFill>
                  <a:schemeClr val="tx1"/>
                </a:solidFill>
                <a:latin typeface="ＭＳ 明朝" pitchFamily="17" charset="-128"/>
                <a:ea typeface="ＭＳ 明朝" pitchFamily="17" charset="-128"/>
              </a:rPr>
              <a:t>」を算定している事業所は、</a:t>
            </a:r>
            <a:endParaRPr lang="en-US" altLang="ja-JP" sz="1200" dirty="0">
              <a:solidFill>
                <a:schemeClr val="tx1"/>
              </a:solidFill>
              <a:latin typeface="ＭＳ 明朝" pitchFamily="17" charset="-128"/>
              <a:ea typeface="ＭＳ 明朝" pitchFamily="17" charset="-128"/>
            </a:endParaRPr>
          </a:p>
          <a:p>
            <a:pPr marL="177800" indent="-177800" fontAlgn="auto">
              <a:spcBef>
                <a:spcPts val="0"/>
              </a:spcBef>
              <a:spcAft>
                <a:spcPts val="0"/>
              </a:spcAft>
              <a:defRPr/>
            </a:pPr>
            <a:r>
              <a:rPr lang="ja-JP" altLang="en-US" sz="1200" dirty="0">
                <a:solidFill>
                  <a:schemeClr val="tx1"/>
                </a:solidFill>
                <a:latin typeface="ＭＳ 明朝" pitchFamily="17" charset="-128"/>
                <a:ea typeface="ＭＳ 明朝" pitchFamily="17" charset="-128"/>
              </a:rPr>
              <a:t>　　　特別養護老人ホームでは</a:t>
            </a:r>
            <a:r>
              <a:rPr lang="en-US" altLang="ja-JP" sz="1200" dirty="0">
                <a:solidFill>
                  <a:schemeClr val="tx1"/>
                </a:solidFill>
                <a:latin typeface="ＭＳ 明朝" pitchFamily="17" charset="-128"/>
                <a:ea typeface="ＭＳ 明朝" pitchFamily="17" charset="-128"/>
              </a:rPr>
              <a:t>81.7</a:t>
            </a:r>
            <a:r>
              <a:rPr lang="ja-JP" altLang="en-US" sz="1200" dirty="0">
                <a:solidFill>
                  <a:schemeClr val="tx1"/>
                </a:solidFill>
                <a:latin typeface="ＭＳ 明朝" pitchFamily="17" charset="-128"/>
                <a:ea typeface="ＭＳ 明朝" pitchFamily="17" charset="-128"/>
              </a:rPr>
              <a:t>％であるが、居宅系サービス事業所では</a:t>
            </a:r>
            <a:r>
              <a:rPr lang="en-US" altLang="ja-JP" sz="1200" dirty="0">
                <a:solidFill>
                  <a:schemeClr val="tx1"/>
                </a:solidFill>
                <a:latin typeface="ＭＳ 明朝" pitchFamily="17" charset="-128"/>
                <a:ea typeface="ＭＳ 明朝" pitchFamily="17" charset="-128"/>
              </a:rPr>
              <a:t>57.9</a:t>
            </a:r>
            <a:r>
              <a:rPr lang="ja-JP" altLang="en-US" sz="1200" dirty="0">
                <a:solidFill>
                  <a:schemeClr val="tx1"/>
                </a:solidFill>
                <a:latin typeface="ＭＳ 明朝" pitchFamily="17" charset="-128"/>
                <a:ea typeface="ＭＳ 明朝" pitchFamily="17" charset="-128"/>
              </a:rPr>
              <a:t>％と低くなっている。</a:t>
            </a:r>
            <a:endParaRPr lang="en-US" altLang="ja-JP" sz="1200" dirty="0">
              <a:solidFill>
                <a:schemeClr val="tx1"/>
              </a:solidFill>
              <a:latin typeface="ＭＳ 明朝" pitchFamily="17" charset="-128"/>
              <a:ea typeface="ＭＳ 明朝" pitchFamily="17" charset="-128"/>
            </a:endParaRPr>
          </a:p>
          <a:p>
            <a:pPr marL="177800" indent="-177800" fontAlgn="auto">
              <a:spcBef>
                <a:spcPts val="0"/>
              </a:spcBef>
              <a:spcAft>
                <a:spcPts val="0"/>
              </a:spcAft>
              <a:defRPr/>
            </a:pPr>
            <a:endParaRPr lang="en-US" altLang="ja-JP" sz="1000" dirty="0">
              <a:solidFill>
                <a:schemeClr val="tx1"/>
              </a:solidFill>
              <a:latin typeface="ＭＳ Ｐゴシック" pitchFamily="50" charset="-128"/>
            </a:endParaRPr>
          </a:p>
          <a:p>
            <a:pPr marL="177800" indent="-177800" fontAlgn="auto">
              <a:spcBef>
                <a:spcPts val="0"/>
              </a:spcBef>
              <a:spcAft>
                <a:spcPts val="0"/>
              </a:spcAft>
              <a:defRPr/>
            </a:pPr>
            <a:r>
              <a:rPr lang="ja-JP" altLang="en-US" sz="1400" dirty="0">
                <a:solidFill>
                  <a:schemeClr val="tx1"/>
                </a:solidFill>
                <a:latin typeface="ＭＳ Ｐゴシック" pitchFamily="50" charset="-128"/>
              </a:rPr>
              <a:t>○　具体的な取組としては、キャリアパス制度導入セミナーの開催や、実地指導等の際にキャリアパスの参考例</a:t>
            </a:r>
            <a:endParaRPr lang="en-US" altLang="ja-JP" sz="1400" dirty="0">
              <a:solidFill>
                <a:schemeClr val="tx1"/>
              </a:solidFill>
              <a:latin typeface="ＭＳ Ｐゴシック" pitchFamily="50" charset="-128"/>
            </a:endParaRPr>
          </a:p>
          <a:p>
            <a:pPr marL="177800" indent="-177800" fontAlgn="auto">
              <a:spcBef>
                <a:spcPts val="0"/>
              </a:spcBef>
              <a:spcAft>
                <a:spcPts val="0"/>
              </a:spcAft>
              <a:defRPr/>
            </a:pPr>
            <a:r>
              <a:rPr lang="ja-JP" altLang="en-US" sz="1400" dirty="0">
                <a:solidFill>
                  <a:schemeClr val="tx1"/>
                </a:solidFill>
                <a:latin typeface="ＭＳ Ｐゴシック" pitchFamily="50" charset="-128"/>
              </a:rPr>
              <a:t>　（平成２４年度作成）を提示することなどにより、キャリアパス制度導入を促す。</a:t>
            </a:r>
            <a:endParaRPr lang="en-US" altLang="ja-JP" sz="1400" dirty="0">
              <a:solidFill>
                <a:schemeClr val="tx1"/>
              </a:solidFill>
              <a:latin typeface="ＭＳ Ｐゴシック" pitchFamily="50" charset="-128"/>
            </a:endParaRPr>
          </a:p>
        </p:txBody>
      </p:sp>
      <p:sp>
        <p:nvSpPr>
          <p:cNvPr id="30" name="正方形/長方形 29"/>
          <p:cNvSpPr/>
          <p:nvPr/>
        </p:nvSpPr>
        <p:spPr>
          <a:xfrm rot="5400000">
            <a:off x="-191056" y="40521"/>
            <a:ext cx="683663" cy="33265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430</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7472671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3"/>
          <p:cNvSpPr>
            <a:spLocks noGrp="1"/>
          </p:cNvSpPr>
          <p:nvPr>
            <p:ph type="title"/>
          </p:nvPr>
        </p:nvSpPr>
        <p:spPr>
          <a:xfrm>
            <a:off x="0" y="44450"/>
            <a:ext cx="9906000" cy="539750"/>
          </a:xfrm>
        </p:spPr>
        <p:txBody>
          <a:bodyPr/>
          <a:lstStyle/>
          <a:p>
            <a:r>
              <a:rPr lang="ja-JP" altLang="en-US" sz="2400" smtClean="0">
                <a:latin typeface="HG丸ｺﾞｼｯｸM-PRO" pitchFamily="50" charset="-128"/>
                <a:ea typeface="HG丸ｺﾞｼｯｸM-PRO" pitchFamily="50" charset="-128"/>
              </a:rPr>
              <a:t>高知県における介護人材の確保・定着に向けた取組</a:t>
            </a:r>
          </a:p>
        </p:txBody>
      </p:sp>
      <p:sp>
        <p:nvSpPr>
          <p:cNvPr id="6" name="角丸四角形 5"/>
          <p:cNvSpPr/>
          <p:nvPr/>
        </p:nvSpPr>
        <p:spPr>
          <a:xfrm>
            <a:off x="126143" y="2421056"/>
            <a:ext cx="2089005" cy="1512000"/>
          </a:xfrm>
          <a:prstGeom prst="roundRect">
            <a:avLst/>
          </a:prstGeom>
          <a:solidFill>
            <a:srgbClr val="FFCCF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600" dirty="0">
              <a:ln>
                <a:solidFill>
                  <a:prstClr val="black"/>
                </a:solidFill>
              </a:ln>
              <a:solidFill>
                <a:prstClr val="black"/>
              </a:solidFill>
              <a:latin typeface="ＭＳ ゴシック" pitchFamily="49" charset="-128"/>
              <a:ea typeface="ＭＳ ゴシック" pitchFamily="49" charset="-128"/>
            </a:endParaRPr>
          </a:p>
        </p:txBody>
      </p:sp>
      <p:sp>
        <p:nvSpPr>
          <p:cNvPr id="14" name="右矢印 13"/>
          <p:cNvSpPr/>
          <p:nvPr/>
        </p:nvSpPr>
        <p:spPr>
          <a:xfrm>
            <a:off x="2392231" y="5661026"/>
            <a:ext cx="687917" cy="989013"/>
          </a:xfrm>
          <a:prstGeom prst="rightArrow">
            <a:avLst>
              <a:gd name="adj1" fmla="val 58670"/>
              <a:gd name="adj2" fmla="val 3960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prstClr val="white"/>
              </a:solidFill>
            </a:endParaRPr>
          </a:p>
        </p:txBody>
      </p:sp>
      <p:sp>
        <p:nvSpPr>
          <p:cNvPr id="3" name="正方形/長方形 2"/>
          <p:cNvSpPr/>
          <p:nvPr/>
        </p:nvSpPr>
        <p:spPr>
          <a:xfrm>
            <a:off x="161661" y="2636838"/>
            <a:ext cx="2053431" cy="1079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schemeClr val="tx1"/>
                </a:solidFill>
              </a:rPr>
              <a:t>広報</a:t>
            </a:r>
            <a:endParaRPr lang="en-US" altLang="ja-JP" b="1" dirty="0">
              <a:solidFill>
                <a:schemeClr val="tx1"/>
              </a:solidFill>
            </a:endParaRPr>
          </a:p>
          <a:p>
            <a:pPr algn="ctr">
              <a:defRPr/>
            </a:pPr>
            <a:r>
              <a:rPr lang="ja-JP" altLang="en-US" b="1" dirty="0">
                <a:solidFill>
                  <a:schemeClr val="tx1"/>
                </a:solidFill>
              </a:rPr>
              <a:t>（パンフレット・</a:t>
            </a:r>
            <a:r>
              <a:rPr lang="en-US" altLang="ja-JP" b="1" dirty="0">
                <a:solidFill>
                  <a:schemeClr val="tx1"/>
                </a:solidFill>
              </a:rPr>
              <a:t>TV</a:t>
            </a:r>
            <a:r>
              <a:rPr lang="ja-JP" altLang="en-US" b="1" dirty="0">
                <a:solidFill>
                  <a:schemeClr val="tx1"/>
                </a:solidFill>
              </a:rPr>
              <a:t>）</a:t>
            </a:r>
          </a:p>
        </p:txBody>
      </p:sp>
      <p:sp>
        <p:nvSpPr>
          <p:cNvPr id="11" name="正方形/長方形 10"/>
          <p:cNvSpPr/>
          <p:nvPr/>
        </p:nvSpPr>
        <p:spPr>
          <a:xfrm>
            <a:off x="144463" y="657225"/>
            <a:ext cx="9617075" cy="14033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prstClr val="black"/>
                </a:solidFill>
              </a:rPr>
              <a:t>○　高知県では、少子高齢化が進む中、介護の担い手となる介護職員の不足が懸念されるという問題意識のも</a:t>
            </a:r>
            <a:endParaRPr lang="en-US" altLang="ja-JP" sz="1400" dirty="0">
              <a:solidFill>
                <a:prstClr val="black"/>
              </a:solidFill>
            </a:endParaRPr>
          </a:p>
          <a:p>
            <a:pPr>
              <a:defRPr/>
            </a:pPr>
            <a:r>
              <a:rPr lang="ja-JP" altLang="en-US" sz="1400" dirty="0">
                <a:solidFill>
                  <a:prstClr val="black"/>
                </a:solidFill>
              </a:rPr>
              <a:t>　とで、介護人材の確保・定着に向けた取組として、積極的な広報活動を展開している。</a:t>
            </a:r>
            <a:endParaRPr lang="en-US" altLang="ja-JP" sz="1400" dirty="0">
              <a:solidFill>
                <a:prstClr val="black"/>
              </a:solidFill>
            </a:endParaRPr>
          </a:p>
          <a:p>
            <a:pPr>
              <a:defRPr/>
            </a:pPr>
            <a:r>
              <a:rPr lang="ja-JP" altLang="en-US" sz="1400" dirty="0">
                <a:solidFill>
                  <a:prstClr val="black"/>
                </a:solidFill>
              </a:rPr>
              <a:t>○　具体的には、福祉・介護の仕事について、正しい認識を広めるとともに、より多くの若い世代に福祉・介護分</a:t>
            </a:r>
            <a:endParaRPr lang="en-US" altLang="ja-JP" sz="1400" dirty="0">
              <a:solidFill>
                <a:prstClr val="black"/>
              </a:solidFill>
            </a:endParaRPr>
          </a:p>
          <a:p>
            <a:pPr>
              <a:defRPr/>
            </a:pPr>
            <a:r>
              <a:rPr lang="ja-JP" altLang="en-US" sz="1400" dirty="0">
                <a:solidFill>
                  <a:prstClr val="black"/>
                </a:solidFill>
              </a:rPr>
              <a:t>　野への就業を選択してもらえるよう、福祉・介護の仕事の魅力を伝えるため、パンフレットを作成し、県内の中学校、高校、専門学校等に配布するなどの取組を行っている。</a:t>
            </a:r>
            <a:endParaRPr lang="en-US" altLang="ja-JP" sz="1400" dirty="0">
              <a:solidFill>
                <a:prstClr val="black"/>
              </a:solidFill>
            </a:endParaRPr>
          </a:p>
        </p:txBody>
      </p:sp>
      <p:sp>
        <p:nvSpPr>
          <p:cNvPr id="17" name="角丸四角形 16"/>
          <p:cNvSpPr/>
          <p:nvPr/>
        </p:nvSpPr>
        <p:spPr>
          <a:xfrm>
            <a:off x="3188494" y="5516564"/>
            <a:ext cx="6591962" cy="129698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prstClr val="black"/>
                </a:solidFill>
              </a:rPr>
              <a:t>○　</a:t>
            </a:r>
            <a:r>
              <a:rPr lang="ja-JP" altLang="en-US" sz="1400" dirty="0">
                <a:solidFill>
                  <a:schemeClr val="tx1"/>
                </a:solidFill>
              </a:rPr>
              <a:t>高知県庁（福祉部局・労働部局・教育委員会）、高知労働局、ハローワーク、介護労働安定センター、福祉人材センター、看護協会、介護福祉士会、老人福祉施設協議会ほか事業主団体、専門学校などが参加。</a:t>
            </a:r>
            <a:endParaRPr lang="en-US" altLang="ja-JP" sz="1400" dirty="0">
              <a:solidFill>
                <a:schemeClr val="tx1"/>
              </a:solidFill>
            </a:endParaRPr>
          </a:p>
          <a:p>
            <a:pPr>
              <a:defRPr/>
            </a:pPr>
            <a:r>
              <a:rPr lang="ja-JP" altLang="en-US" sz="1400" dirty="0">
                <a:solidFill>
                  <a:schemeClr val="tx1"/>
                </a:solidFill>
              </a:rPr>
              <a:t>○　人材確保に関する取組の情報共有の場として、協議会を設置。</a:t>
            </a:r>
            <a:endParaRPr lang="en-US" altLang="ja-JP" sz="1400" dirty="0">
              <a:solidFill>
                <a:schemeClr val="tx1"/>
              </a:solidFill>
            </a:endParaRPr>
          </a:p>
          <a:p>
            <a:pPr>
              <a:defRPr/>
            </a:pPr>
            <a:r>
              <a:rPr lang="ja-JP" altLang="en-US" sz="1400" dirty="0">
                <a:solidFill>
                  <a:schemeClr val="tx1"/>
                </a:solidFill>
              </a:rPr>
              <a:t>　　</a:t>
            </a:r>
            <a:r>
              <a:rPr lang="en-US" altLang="ja-JP" sz="1400" dirty="0">
                <a:solidFill>
                  <a:schemeClr val="tx1"/>
                </a:solidFill>
              </a:rPr>
              <a:t>※</a:t>
            </a:r>
            <a:r>
              <a:rPr lang="ja-JP" altLang="en-US" sz="1400" dirty="0">
                <a:solidFill>
                  <a:schemeClr val="tx1"/>
                </a:solidFill>
              </a:rPr>
              <a:t>年２回開催（県庁と労働局が事務局となり、各１回ずつ主催）</a:t>
            </a:r>
            <a:endParaRPr lang="en-US" altLang="ja-JP" sz="1400" dirty="0">
              <a:solidFill>
                <a:schemeClr val="tx1"/>
              </a:solidFill>
            </a:endParaRPr>
          </a:p>
        </p:txBody>
      </p:sp>
      <p:sp>
        <p:nvSpPr>
          <p:cNvPr id="18" name="角丸四角形 17"/>
          <p:cNvSpPr/>
          <p:nvPr/>
        </p:nvSpPr>
        <p:spPr>
          <a:xfrm>
            <a:off x="126143" y="5517376"/>
            <a:ext cx="2089005" cy="1296000"/>
          </a:xfrm>
          <a:prstGeom prst="roundRect">
            <a:avLst/>
          </a:prstGeom>
          <a:solidFill>
            <a:srgbClr val="FFCCF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600" dirty="0">
              <a:ln>
                <a:solidFill>
                  <a:prstClr val="black"/>
                </a:solidFill>
              </a:ln>
              <a:solidFill>
                <a:prstClr val="black"/>
              </a:solidFill>
              <a:latin typeface="ＭＳ ゴシック" pitchFamily="49" charset="-128"/>
              <a:ea typeface="ＭＳ ゴシック" pitchFamily="49" charset="-128"/>
            </a:endParaRPr>
          </a:p>
        </p:txBody>
      </p:sp>
      <p:sp>
        <p:nvSpPr>
          <p:cNvPr id="19" name="正方形/長方形 18"/>
          <p:cNvSpPr/>
          <p:nvPr/>
        </p:nvSpPr>
        <p:spPr>
          <a:xfrm>
            <a:off x="161661" y="5661025"/>
            <a:ext cx="2053431" cy="1081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schemeClr val="tx1"/>
                </a:solidFill>
              </a:rPr>
              <a:t>協議会の設置</a:t>
            </a:r>
            <a:endParaRPr lang="en-US" altLang="ja-JP" b="1" dirty="0">
              <a:solidFill>
                <a:schemeClr val="tx1"/>
              </a:solidFill>
            </a:endParaRPr>
          </a:p>
          <a:p>
            <a:pPr algn="ctr">
              <a:defRPr/>
            </a:pPr>
            <a:r>
              <a:rPr lang="ja-JP" altLang="en-US" sz="1600" b="1" dirty="0">
                <a:solidFill>
                  <a:schemeClr val="tx1"/>
                </a:solidFill>
              </a:rPr>
              <a:t>（高知県福祉・介護人材確保推進協議会）</a:t>
            </a:r>
          </a:p>
        </p:txBody>
      </p:sp>
      <p:sp>
        <p:nvSpPr>
          <p:cNvPr id="20" name="右矢印 19"/>
          <p:cNvSpPr/>
          <p:nvPr/>
        </p:nvSpPr>
        <p:spPr>
          <a:xfrm>
            <a:off x="2392231" y="4311651"/>
            <a:ext cx="687917" cy="989013"/>
          </a:xfrm>
          <a:prstGeom prst="rightArrow">
            <a:avLst>
              <a:gd name="adj1" fmla="val 58670"/>
              <a:gd name="adj2" fmla="val 3960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prstClr val="white"/>
              </a:solidFill>
            </a:endParaRPr>
          </a:p>
        </p:txBody>
      </p:sp>
      <p:sp>
        <p:nvSpPr>
          <p:cNvPr id="21" name="右矢印 20"/>
          <p:cNvSpPr/>
          <p:nvPr/>
        </p:nvSpPr>
        <p:spPr>
          <a:xfrm>
            <a:off x="2392231" y="2728914"/>
            <a:ext cx="687917" cy="987425"/>
          </a:xfrm>
          <a:prstGeom prst="rightArrow">
            <a:avLst>
              <a:gd name="adj1" fmla="val 58670"/>
              <a:gd name="adj2" fmla="val 3960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prstClr val="white"/>
              </a:solidFill>
            </a:endParaRPr>
          </a:p>
        </p:txBody>
      </p:sp>
      <p:sp>
        <p:nvSpPr>
          <p:cNvPr id="23" name="角丸四角形 22"/>
          <p:cNvSpPr/>
          <p:nvPr/>
        </p:nvSpPr>
        <p:spPr>
          <a:xfrm>
            <a:off x="126143" y="4077072"/>
            <a:ext cx="2089005" cy="1296000"/>
          </a:xfrm>
          <a:prstGeom prst="roundRect">
            <a:avLst/>
          </a:prstGeom>
          <a:solidFill>
            <a:srgbClr val="FFCCF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600" dirty="0">
              <a:ln>
                <a:solidFill>
                  <a:prstClr val="black"/>
                </a:solidFill>
              </a:ln>
              <a:solidFill>
                <a:prstClr val="black"/>
              </a:solidFill>
              <a:latin typeface="ＭＳ ゴシック" pitchFamily="49" charset="-128"/>
              <a:ea typeface="ＭＳ ゴシック" pitchFamily="49" charset="-128"/>
            </a:endParaRPr>
          </a:p>
        </p:txBody>
      </p:sp>
      <p:sp>
        <p:nvSpPr>
          <p:cNvPr id="22" name="正方形/長方形 21"/>
          <p:cNvSpPr/>
          <p:nvPr/>
        </p:nvSpPr>
        <p:spPr>
          <a:xfrm>
            <a:off x="161661" y="4516438"/>
            <a:ext cx="2053431" cy="6413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schemeClr val="tx1"/>
                </a:solidFill>
              </a:rPr>
              <a:t>セミナーの開催</a:t>
            </a:r>
          </a:p>
        </p:txBody>
      </p:sp>
      <p:sp>
        <p:nvSpPr>
          <p:cNvPr id="24" name="角丸四角形 23"/>
          <p:cNvSpPr/>
          <p:nvPr/>
        </p:nvSpPr>
        <p:spPr>
          <a:xfrm>
            <a:off x="3188494" y="4076700"/>
            <a:ext cx="6591962" cy="129698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1600" dirty="0">
              <a:solidFill>
                <a:prstClr val="black"/>
              </a:solidFill>
            </a:endParaRPr>
          </a:p>
        </p:txBody>
      </p:sp>
      <p:sp>
        <p:nvSpPr>
          <p:cNvPr id="25" name="正方形/長方形 24"/>
          <p:cNvSpPr/>
          <p:nvPr/>
        </p:nvSpPr>
        <p:spPr>
          <a:xfrm>
            <a:off x="3260725" y="4149725"/>
            <a:ext cx="6591962" cy="1187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prstClr val="black"/>
                </a:solidFill>
              </a:rPr>
              <a:t>○　中山間地域の介護人材の確保に向けた取組として、中高生や保護者、</a:t>
            </a:r>
            <a:endParaRPr lang="en-US" altLang="ja-JP" sz="1400" dirty="0">
              <a:solidFill>
                <a:prstClr val="black"/>
              </a:solidFill>
            </a:endParaRPr>
          </a:p>
          <a:p>
            <a:pPr>
              <a:defRPr/>
            </a:pPr>
            <a:r>
              <a:rPr lang="ja-JP" altLang="en-US" sz="1400" dirty="0">
                <a:solidFill>
                  <a:prstClr val="black"/>
                </a:solidFill>
              </a:rPr>
              <a:t>　　福祉の仕事に興味の</a:t>
            </a:r>
            <a:r>
              <a:rPr lang="ja-JP" altLang="en-US" sz="1400" dirty="0">
                <a:solidFill>
                  <a:schemeClr val="tx1"/>
                </a:solidFill>
              </a:rPr>
              <a:t>ある一般の</a:t>
            </a:r>
            <a:r>
              <a:rPr lang="ja-JP" altLang="en-US" sz="1400" dirty="0">
                <a:solidFill>
                  <a:prstClr val="black"/>
                </a:solidFill>
              </a:rPr>
              <a:t>方を対象にセミナーを開催。</a:t>
            </a:r>
            <a:endParaRPr lang="en-US" altLang="ja-JP" sz="1400" dirty="0">
              <a:solidFill>
                <a:prstClr val="black"/>
              </a:solidFill>
            </a:endParaRPr>
          </a:p>
          <a:p>
            <a:pPr>
              <a:defRPr/>
            </a:pPr>
            <a:r>
              <a:rPr lang="ja-JP" altLang="en-US" sz="1400" dirty="0">
                <a:solidFill>
                  <a:prstClr val="black"/>
                </a:solidFill>
              </a:rPr>
              <a:t>　　</a:t>
            </a:r>
            <a:r>
              <a:rPr lang="en-US" altLang="ja-JP" sz="1400" dirty="0">
                <a:solidFill>
                  <a:prstClr val="black"/>
                </a:solidFill>
              </a:rPr>
              <a:t>※</a:t>
            </a:r>
            <a:r>
              <a:rPr lang="ja-JP" altLang="en-US" sz="1400" dirty="0">
                <a:solidFill>
                  <a:prstClr val="black"/>
                </a:solidFill>
              </a:rPr>
              <a:t>平成２５年度からの新規事業として実施</a:t>
            </a:r>
            <a:endParaRPr lang="en-US" altLang="ja-JP" sz="1400" dirty="0">
              <a:solidFill>
                <a:prstClr val="black"/>
              </a:solidFill>
            </a:endParaRPr>
          </a:p>
          <a:p>
            <a:pPr>
              <a:defRPr/>
            </a:pPr>
            <a:endParaRPr lang="en-US" altLang="ja-JP" sz="1000" dirty="0">
              <a:solidFill>
                <a:schemeClr val="tx1"/>
              </a:solidFill>
            </a:endParaRPr>
          </a:p>
          <a:p>
            <a:pPr>
              <a:defRPr/>
            </a:pPr>
            <a:r>
              <a:rPr lang="ja-JP" altLang="en-US" sz="1400" dirty="0">
                <a:solidFill>
                  <a:schemeClr val="tx1"/>
                </a:solidFill>
              </a:rPr>
              <a:t>○　セミナーでは、希望者に対して</a:t>
            </a:r>
            <a:r>
              <a:rPr lang="ja-JP" altLang="en-US" sz="1400" dirty="0">
                <a:solidFill>
                  <a:prstClr val="black"/>
                </a:solidFill>
              </a:rPr>
              <a:t>施設見学や介護体験などを実施</a:t>
            </a:r>
            <a:endParaRPr lang="en-US" altLang="ja-JP" sz="1400" dirty="0">
              <a:solidFill>
                <a:prstClr val="black"/>
              </a:solidFill>
            </a:endParaRPr>
          </a:p>
        </p:txBody>
      </p:sp>
      <p:sp>
        <p:nvSpPr>
          <p:cNvPr id="26" name="角丸四角形 25"/>
          <p:cNvSpPr/>
          <p:nvPr/>
        </p:nvSpPr>
        <p:spPr>
          <a:xfrm>
            <a:off x="3188494" y="2205038"/>
            <a:ext cx="6591962" cy="176371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1600" dirty="0">
              <a:solidFill>
                <a:prstClr val="black"/>
              </a:solidFill>
            </a:endParaRPr>
          </a:p>
        </p:txBody>
      </p:sp>
      <p:sp>
        <p:nvSpPr>
          <p:cNvPr id="27" name="正方形/長方形 26"/>
          <p:cNvSpPr/>
          <p:nvPr/>
        </p:nvSpPr>
        <p:spPr>
          <a:xfrm>
            <a:off x="3260725" y="2276475"/>
            <a:ext cx="6519731" cy="16573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400" b="1" dirty="0">
                <a:solidFill>
                  <a:prstClr val="black"/>
                </a:solidFill>
              </a:rPr>
              <a:t>【</a:t>
            </a:r>
            <a:r>
              <a:rPr lang="ja-JP" altLang="en-US" sz="1400" b="1" dirty="0">
                <a:solidFill>
                  <a:prstClr val="black"/>
                </a:solidFill>
              </a:rPr>
              <a:t>漫画を活用した</a:t>
            </a:r>
            <a:r>
              <a:rPr lang="en-US" altLang="ja-JP" sz="1400" b="1" dirty="0">
                <a:solidFill>
                  <a:prstClr val="black"/>
                </a:solidFill>
              </a:rPr>
              <a:t>PR</a:t>
            </a:r>
            <a:r>
              <a:rPr lang="ja-JP" altLang="en-US" sz="1400" b="1" dirty="0">
                <a:solidFill>
                  <a:prstClr val="black"/>
                </a:solidFill>
              </a:rPr>
              <a:t>広報</a:t>
            </a:r>
            <a:r>
              <a:rPr lang="en-US" altLang="ja-JP" sz="1400" b="1" dirty="0">
                <a:solidFill>
                  <a:prstClr val="black"/>
                </a:solidFill>
              </a:rPr>
              <a:t>】</a:t>
            </a:r>
          </a:p>
          <a:p>
            <a:pPr>
              <a:defRPr/>
            </a:pPr>
            <a:r>
              <a:rPr lang="ja-JP" altLang="en-US" sz="1400" dirty="0">
                <a:solidFill>
                  <a:prstClr val="black"/>
                </a:solidFill>
              </a:rPr>
              <a:t>○　くさか里樹さん（高知県出身）の漫画「ヘルプマン」のイラストを使用した</a:t>
            </a:r>
            <a:endParaRPr lang="en-US" altLang="ja-JP" sz="1400" dirty="0">
              <a:solidFill>
                <a:prstClr val="black"/>
              </a:solidFill>
            </a:endParaRPr>
          </a:p>
          <a:p>
            <a:pPr>
              <a:defRPr/>
            </a:pPr>
            <a:r>
              <a:rPr lang="ja-JP" altLang="en-US" sz="1400" dirty="0">
                <a:solidFill>
                  <a:prstClr val="black"/>
                </a:solidFill>
              </a:rPr>
              <a:t>　　パンフレットを７万部作成し、県内の中学校・高校・専門学校に配布。</a:t>
            </a:r>
            <a:endParaRPr lang="en-US" altLang="ja-JP" sz="1400" dirty="0">
              <a:solidFill>
                <a:prstClr val="black"/>
              </a:solidFill>
            </a:endParaRPr>
          </a:p>
          <a:p>
            <a:pPr>
              <a:defRPr/>
            </a:pPr>
            <a:endParaRPr lang="en-US" altLang="ja-JP" sz="1000" dirty="0">
              <a:solidFill>
                <a:prstClr val="black"/>
              </a:solidFill>
            </a:endParaRPr>
          </a:p>
          <a:p>
            <a:pPr>
              <a:defRPr/>
            </a:pPr>
            <a:r>
              <a:rPr lang="en-US" altLang="ja-JP" sz="1400" b="1" dirty="0">
                <a:solidFill>
                  <a:prstClr val="black"/>
                </a:solidFill>
              </a:rPr>
              <a:t>【</a:t>
            </a:r>
            <a:r>
              <a:rPr lang="ja-JP" altLang="en-US" sz="1400" b="1" dirty="0">
                <a:solidFill>
                  <a:prstClr val="black"/>
                </a:solidFill>
              </a:rPr>
              <a:t>テレビを活用した</a:t>
            </a:r>
            <a:r>
              <a:rPr lang="en-US" altLang="ja-JP" sz="1400" b="1" dirty="0">
                <a:solidFill>
                  <a:prstClr val="black"/>
                </a:solidFill>
              </a:rPr>
              <a:t>PR</a:t>
            </a:r>
            <a:r>
              <a:rPr lang="ja-JP" altLang="en-US" sz="1400" b="1" dirty="0">
                <a:solidFill>
                  <a:prstClr val="black"/>
                </a:solidFill>
              </a:rPr>
              <a:t>広報</a:t>
            </a:r>
            <a:r>
              <a:rPr lang="en-US" altLang="ja-JP" sz="1400" b="1" dirty="0">
                <a:solidFill>
                  <a:prstClr val="black"/>
                </a:solidFill>
              </a:rPr>
              <a:t>】</a:t>
            </a:r>
          </a:p>
          <a:p>
            <a:pPr>
              <a:defRPr/>
            </a:pPr>
            <a:r>
              <a:rPr lang="ja-JP" altLang="en-US" sz="1400" dirty="0">
                <a:solidFill>
                  <a:prstClr val="black"/>
                </a:solidFill>
              </a:rPr>
              <a:t>○　毎週月曜日に３分間程度の番組枠の中で、県内で介護の仕事に従事</a:t>
            </a:r>
            <a:endParaRPr lang="en-US" altLang="ja-JP" sz="1400" dirty="0">
              <a:solidFill>
                <a:prstClr val="black"/>
              </a:solidFill>
            </a:endParaRPr>
          </a:p>
          <a:p>
            <a:pPr>
              <a:defRPr/>
            </a:pPr>
            <a:r>
              <a:rPr lang="ja-JP" altLang="en-US" sz="1400" dirty="0">
                <a:solidFill>
                  <a:prstClr val="black"/>
                </a:solidFill>
              </a:rPr>
              <a:t>　している若者をクローズアップし、介護の仕事の魅力を</a:t>
            </a:r>
            <a:r>
              <a:rPr lang="en-US" altLang="ja-JP" sz="1400" dirty="0">
                <a:solidFill>
                  <a:prstClr val="black"/>
                </a:solidFill>
              </a:rPr>
              <a:t>PR</a:t>
            </a:r>
            <a:r>
              <a:rPr lang="ja-JP" altLang="en-US" sz="1400" dirty="0">
                <a:solidFill>
                  <a:prstClr val="black"/>
                </a:solidFill>
              </a:rPr>
              <a:t>している。</a:t>
            </a:r>
            <a:endParaRPr lang="en-US" altLang="ja-JP" sz="1400" dirty="0">
              <a:solidFill>
                <a:prstClr val="black"/>
              </a:solidFill>
            </a:endParaRPr>
          </a:p>
        </p:txBody>
      </p:sp>
      <p:sp>
        <p:nvSpPr>
          <p:cNvPr id="28" name="正方形/長方形 27"/>
          <p:cNvSpPr/>
          <p:nvPr/>
        </p:nvSpPr>
        <p:spPr>
          <a:xfrm rot="5400000">
            <a:off x="-191056" y="6521241"/>
            <a:ext cx="683663" cy="33265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431</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309129505"/>
      </p:ext>
    </p:extLst>
  </p:cSld>
  <p:clrMapOvr>
    <a:masterClrMapping/>
  </p:clrMapOvr>
  <p:timing>
    <p:tnLst>
      <p:par>
        <p:cTn id="1" dur="indefinite" restart="never" nodeType="tmRoot"/>
      </p:par>
    </p:tnLst>
  </p:timing>
</p:sld>
</file>

<file path=ppt/theme/theme1.xml><?xml version="1.0" encoding="utf-8"?>
<a:theme xmlns:a="http://schemas.openxmlformats.org/drawingml/2006/main" name="9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a:gsLst>
            <a:gs pos="0">
              <a:srgbClr val="5E9EFF"/>
            </a:gs>
            <a:gs pos="39999">
              <a:srgbClr val="85C2FF"/>
            </a:gs>
            <a:gs pos="70000">
              <a:srgbClr val="C4D6EB"/>
            </a:gs>
            <a:gs pos="100000">
              <a:srgbClr val="FFEBFA"/>
            </a:gs>
          </a:gsLst>
          <a:lin ang="5400000" scaled="0"/>
        </a:gradFill>
        <a:ln w="9525">
          <a:solidFill>
            <a:schemeClr val="accent1">
              <a:lumMod val="75000"/>
            </a:schemeClr>
          </a:solidFill>
        </a:ln>
      </a:spPr>
      <a:bodyPr rtlCol="0" anchor="ctr"/>
      <a:lstStyle>
        <a:defPPr algn="ctr">
          <a:defRPr sz="2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4213</TotalTime>
  <Words>1300</Words>
  <Application>Microsoft Office PowerPoint</Application>
  <PresentationFormat>A4 210 x 297 mm</PresentationFormat>
  <Paragraphs>382</Paragraphs>
  <Slides>9</Slides>
  <Notes>1</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9_Office テーマ</vt:lpstr>
      <vt:lpstr>PowerPoint プレゼンテーション</vt:lpstr>
      <vt:lpstr>総合確保方針に関する条文</vt:lpstr>
      <vt:lpstr>PowerPoint プレゼンテーション</vt:lpstr>
      <vt:lpstr>PowerPoint プレゼンテーション</vt:lpstr>
      <vt:lpstr>京都府における介護人材確保・定着に向けた取組</vt:lpstr>
      <vt:lpstr>PowerPoint プレゼンテーション</vt:lpstr>
      <vt:lpstr>埼玉県における介護人材の確保・定着に向けた取組</vt:lpstr>
      <vt:lpstr>静岡県における介護人材の確保・定着に向けた取組</vt:lpstr>
      <vt:lpstr>高知県における介護人材の確保・定着に向けた取組</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厚生労働省ネットワークシステム</cp:lastModifiedBy>
  <cp:revision>435</cp:revision>
  <cp:lastPrinted>2014-07-03T12:32:45Z</cp:lastPrinted>
  <dcterms:created xsi:type="dcterms:W3CDTF">2013-05-01T02:42:37Z</dcterms:created>
  <dcterms:modified xsi:type="dcterms:W3CDTF">2014-07-25T15:10:38Z</dcterms:modified>
</cp:coreProperties>
</file>